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3"/>
  </p:notesMasterIdLst>
  <p:handoutMasterIdLst>
    <p:handoutMasterId r:id="rId24"/>
  </p:handoutMasterIdLst>
  <p:sldIdLst>
    <p:sldId id="256" r:id="rId2"/>
    <p:sldId id="635" r:id="rId3"/>
    <p:sldId id="577" r:id="rId4"/>
    <p:sldId id="612" r:id="rId5"/>
    <p:sldId id="613" r:id="rId6"/>
    <p:sldId id="631" r:id="rId7"/>
    <p:sldId id="614" r:id="rId8"/>
    <p:sldId id="578" r:id="rId9"/>
    <p:sldId id="559" r:id="rId10"/>
    <p:sldId id="579" r:id="rId11"/>
    <p:sldId id="580" r:id="rId12"/>
    <p:sldId id="615" r:id="rId13"/>
    <p:sldId id="616" r:id="rId14"/>
    <p:sldId id="617" r:id="rId15"/>
    <p:sldId id="618" r:id="rId16"/>
    <p:sldId id="619" r:id="rId17"/>
    <p:sldId id="581" r:id="rId18"/>
    <p:sldId id="632" r:id="rId19"/>
    <p:sldId id="620" r:id="rId20"/>
    <p:sldId id="621" r:id="rId21"/>
    <p:sldId id="308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67E55-A33E-4963-8EA1-023CAACB3E82}" v="2" dt="2025-01-08T07:53:11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5" autoAdjust="0"/>
    <p:restoredTop sz="91639" autoAdjust="0"/>
  </p:normalViewPr>
  <p:slideViewPr>
    <p:cSldViewPr snapToGrid="0">
      <p:cViewPr varScale="1">
        <p:scale>
          <a:sx n="101" d="100"/>
          <a:sy n="101" d="100"/>
        </p:scale>
        <p:origin x="20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CF367E55-A33E-4963-8EA1-023CAACB3E82}"/>
    <pc:docChg chg="custSel addSld delSld modSld modMainMaster">
      <pc:chgData name="Song Kai" userId="012566e0-30ff-4e17-bc5d-803a8d22ce41" providerId="ADAL" clId="{CF367E55-A33E-4963-8EA1-023CAACB3E82}" dt="2025-01-08T07:53:13.575" v="6" actId="47"/>
      <pc:docMkLst>
        <pc:docMk/>
      </pc:docMkLst>
      <pc:sldChg chg="del">
        <pc:chgData name="Song Kai" userId="012566e0-30ff-4e17-bc5d-803a8d22ce41" providerId="ADAL" clId="{CF367E55-A33E-4963-8EA1-023CAACB3E82}" dt="2025-01-08T07:53:13.575" v="6" actId="47"/>
        <pc:sldMkLst>
          <pc:docMk/>
          <pc:sldMk cId="2372458662" sldId="634"/>
        </pc:sldMkLst>
      </pc:sldChg>
      <pc:sldChg chg="add">
        <pc:chgData name="Song Kai" userId="012566e0-30ff-4e17-bc5d-803a8d22ce41" providerId="ADAL" clId="{CF367E55-A33E-4963-8EA1-023CAACB3E82}" dt="2025-01-08T07:53:11.679" v="5"/>
        <pc:sldMkLst>
          <pc:docMk/>
          <pc:sldMk cId="2980677409" sldId="635"/>
        </pc:sldMkLst>
      </pc:sldChg>
      <pc:sldMasterChg chg="addSp delSp modSp mod">
        <pc:chgData name="Song Kai" userId="012566e0-30ff-4e17-bc5d-803a8d22ce41" providerId="ADAL" clId="{CF367E55-A33E-4963-8EA1-023CAACB3E82}" dt="2025-01-08T07:52:59.450" v="4" actId="1076"/>
        <pc:sldMasterMkLst>
          <pc:docMk/>
          <pc:sldMasterMk cId="0" sldId="2147485087"/>
        </pc:sldMasterMkLst>
        <pc:spChg chg="add del mod">
          <ac:chgData name="Song Kai" userId="012566e0-30ff-4e17-bc5d-803a8d22ce41" providerId="ADAL" clId="{CF367E55-A33E-4963-8EA1-023CAACB3E82}" dt="2025-01-08T07:52:39.818" v="2" actId="478"/>
          <ac:spMkLst>
            <pc:docMk/>
            <pc:sldMasterMk cId="0" sldId="2147485087"/>
            <ac:spMk id="8" creationId="{5C96DADD-736F-6C9D-17AE-8E09EE2D0DD3}"/>
          </ac:spMkLst>
        </pc:spChg>
        <pc:picChg chg="mod">
          <ac:chgData name="Song Kai" userId="012566e0-30ff-4e17-bc5d-803a8d22ce41" providerId="ADAL" clId="{CF367E55-A33E-4963-8EA1-023CAACB3E82}" dt="2025-01-08T07:52:59.450" v="4" actId="1076"/>
          <ac:picMkLst>
            <pc:docMk/>
            <pc:sldMasterMk cId="0" sldId="2147485087"/>
            <ac:picMk id="11" creationId="{36DEEEEC-873B-6295-7053-23ABE9348A6D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06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58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89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02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12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30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05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6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72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0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4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5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37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60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2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10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DEEEEC-873B-6295-7053-23ABE9348A6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</a:t>
            </a:r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#3b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Data Representation and Number Systems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10.1 Sign-and-Magnitude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negate a number, just </a:t>
            </a:r>
            <a:r>
              <a:rPr lang="en-US" sz="2800" u="sng" dirty="0">
                <a:solidFill>
                  <a:srgbClr val="800000"/>
                </a:solidFill>
              </a:rPr>
              <a:t>invert</a:t>
            </a:r>
            <a:r>
              <a:rPr lang="en-US" sz="2800" u="sng" dirty="0"/>
              <a:t> </a:t>
            </a:r>
            <a:r>
              <a:rPr lang="en-US" sz="2800" u="sng" dirty="0">
                <a:solidFill>
                  <a:srgbClr val="800000"/>
                </a:solidFill>
              </a:rPr>
              <a:t>the sign bit</a:t>
            </a:r>
            <a:r>
              <a:rPr lang="en-US" sz="2800" dirty="0">
                <a:solidFill>
                  <a:srgbClr val="800000"/>
                </a:solidFill>
              </a:rPr>
              <a:t>.</a:t>
            </a:r>
            <a:endParaRPr lang="en-US" sz="2800" baseline="-25000" dirty="0">
              <a:solidFill>
                <a:srgbClr val="800000"/>
              </a:solidFill>
            </a:endParaRP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Examples:</a:t>
            </a:r>
          </a:p>
          <a:p>
            <a:pPr marL="715963" lvl="1" indent="-357188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to negate 00100001</a:t>
            </a:r>
            <a:r>
              <a:rPr lang="en-US" sz="2400" baseline="-25000" dirty="0"/>
              <a:t>sm</a:t>
            </a:r>
            <a:r>
              <a:rPr lang="en-US" sz="2400" dirty="0"/>
              <a:t> (decimal 33)?</a:t>
            </a:r>
            <a:br>
              <a:rPr lang="en-US" sz="2400" dirty="0"/>
            </a:br>
            <a:r>
              <a:rPr lang="en-US" sz="2400" dirty="0"/>
              <a:t>Answer: </a:t>
            </a:r>
            <a:r>
              <a:rPr lang="en-US" sz="2400" dirty="0">
                <a:solidFill>
                  <a:srgbClr val="C00000"/>
                </a:solidFill>
              </a:rPr>
              <a:t>10100001</a:t>
            </a:r>
            <a:r>
              <a:rPr lang="en-US" sz="2400" baseline="-25000" dirty="0">
                <a:solidFill>
                  <a:srgbClr val="C00000"/>
                </a:solidFill>
              </a:rPr>
              <a:t>sm</a:t>
            </a:r>
            <a:r>
              <a:rPr lang="en-US" sz="2400" dirty="0"/>
              <a:t> (decimal -33)</a:t>
            </a:r>
          </a:p>
          <a:p>
            <a:pPr marL="715963" lvl="1" indent="-357188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to negate 10000101</a:t>
            </a:r>
            <a:r>
              <a:rPr lang="en-US" sz="2400" baseline="-25000" dirty="0"/>
              <a:t>sm</a:t>
            </a:r>
            <a:r>
              <a:rPr lang="en-US" sz="2400" dirty="0"/>
              <a:t> (decimal -5)?</a:t>
            </a:r>
            <a:br>
              <a:rPr lang="en-US" sz="2400" dirty="0"/>
            </a:br>
            <a:r>
              <a:rPr lang="en-US" sz="2400" dirty="0"/>
              <a:t>Answer: </a:t>
            </a:r>
            <a:r>
              <a:rPr lang="en-US" sz="2400" dirty="0">
                <a:solidFill>
                  <a:srgbClr val="C00000"/>
                </a:solidFill>
              </a:rPr>
              <a:t>00000101</a:t>
            </a:r>
            <a:r>
              <a:rPr lang="en-US" sz="2400" baseline="-25000" dirty="0">
                <a:solidFill>
                  <a:srgbClr val="C00000"/>
                </a:solidFill>
              </a:rPr>
              <a:t>sm</a:t>
            </a:r>
            <a:r>
              <a:rPr lang="en-US" sz="2400" dirty="0"/>
              <a:t> (decimal +5)</a:t>
            </a:r>
          </a:p>
        </p:txBody>
      </p:sp>
    </p:spTree>
    <p:extLst>
      <p:ext uri="{BB962C8B-B14F-4D97-AF65-F5344CB8AC3E}">
        <p14:creationId xmlns:p14="http://schemas.microsoft.com/office/powerpoint/2010/main" val="349917299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10.2 1s Complement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19200"/>
            <a:ext cx="8023123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number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dirty="0"/>
              <a:t> which can be expressed as an </a:t>
            </a:r>
            <a:r>
              <a:rPr lang="en-US" i="1" dirty="0"/>
              <a:t>n</a:t>
            </a:r>
            <a:r>
              <a:rPr lang="en-US" dirty="0"/>
              <a:t>-bit binary number, its </a:t>
            </a:r>
            <a:r>
              <a:rPr lang="en-US" u="sng" dirty="0"/>
              <a:t>negated value</a:t>
            </a:r>
            <a:r>
              <a:rPr lang="en-US" dirty="0"/>
              <a:t> can be obtained in </a:t>
            </a:r>
            <a:r>
              <a:rPr lang="en-US" b="1" dirty="0"/>
              <a:t>1s-complement</a:t>
            </a:r>
            <a:r>
              <a:rPr lang="en-US" dirty="0"/>
              <a:t> representation using: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800000"/>
                </a:solidFill>
              </a:rPr>
              <a:t>-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= 2</a:t>
            </a:r>
            <a:r>
              <a:rPr lang="en-US" b="1" i="1" baseline="30000" dirty="0">
                <a:solidFill>
                  <a:srgbClr val="800000"/>
                </a:solidFill>
              </a:rPr>
              <a:t>n</a:t>
            </a:r>
            <a:r>
              <a:rPr lang="en-US" b="1" dirty="0">
                <a:solidFill>
                  <a:srgbClr val="800000"/>
                </a:solidFill>
              </a:rPr>
              <a:t> –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– 1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With an 8-bit number 00001100 (or 12</a:t>
            </a:r>
            <a:r>
              <a:rPr lang="en-US" baseline="-25000" dirty="0"/>
              <a:t>10</a:t>
            </a:r>
            <a:r>
              <a:rPr lang="en-US" dirty="0"/>
              <a:t>), its negated value expressed in 1s-complement is: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-00001100</a:t>
            </a:r>
            <a:r>
              <a:rPr lang="en-US" baseline="-25000" dirty="0"/>
              <a:t>2</a:t>
            </a:r>
            <a:r>
              <a:rPr lang="en-US" dirty="0"/>
              <a:t> 	= 2</a:t>
            </a:r>
            <a:r>
              <a:rPr lang="en-US" baseline="30000" dirty="0"/>
              <a:t>8</a:t>
            </a:r>
            <a:r>
              <a:rPr lang="en-US" dirty="0"/>
              <a:t> – 12 – 1 </a:t>
            </a:r>
            <a:r>
              <a:rPr lang="en-US" sz="2000" dirty="0"/>
              <a:t>(calculation done in decimal)</a:t>
            </a:r>
            <a:br>
              <a:rPr lang="en-US" sz="2000" dirty="0"/>
            </a:br>
            <a:r>
              <a:rPr lang="en-US" dirty="0"/>
              <a:t>			= 243</a:t>
            </a:r>
            <a:br>
              <a:rPr lang="en-US" dirty="0"/>
            </a:br>
            <a:r>
              <a:rPr lang="en-US" dirty="0"/>
              <a:t>			= </a:t>
            </a:r>
            <a:r>
              <a:rPr lang="en-US" dirty="0">
                <a:solidFill>
                  <a:srgbClr val="0000CC"/>
                </a:solidFill>
              </a:rPr>
              <a:t>11110011</a:t>
            </a:r>
            <a:r>
              <a:rPr lang="en-US" baseline="-25000" dirty="0">
                <a:solidFill>
                  <a:srgbClr val="0000CC"/>
                </a:solidFill>
              </a:rPr>
              <a:t>1s</a:t>
            </a: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(This means that -12</a:t>
            </a:r>
            <a:r>
              <a:rPr lang="en-US" baseline="-25000" dirty="0"/>
              <a:t>10</a:t>
            </a:r>
            <a:r>
              <a:rPr lang="en-US" dirty="0"/>
              <a:t> is written as 11110011 in 1s-complement representation.)</a:t>
            </a:r>
          </a:p>
        </p:txBody>
      </p:sp>
    </p:spTree>
    <p:extLst>
      <p:ext uri="{BB962C8B-B14F-4D97-AF65-F5344CB8AC3E}">
        <p14:creationId xmlns:p14="http://schemas.microsoft.com/office/powerpoint/2010/main" val="19299425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10.2 1s Complement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34529"/>
            <a:ext cx="8229600" cy="45891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Technique to negate a value: </a:t>
            </a:r>
            <a:r>
              <a:rPr lang="en-SG" sz="2800" dirty="0">
                <a:solidFill>
                  <a:srgbClr val="C00000"/>
                </a:solidFill>
              </a:rPr>
              <a:t>invert all the bits</a:t>
            </a:r>
            <a:r>
              <a:rPr lang="en-SG" sz="2800" dirty="0"/>
              <a:t>.</a:t>
            </a:r>
            <a:endParaRPr lang="en-US" sz="2800" dirty="0"/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10000000 = -127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Zeros:			00000000 = +0</a:t>
            </a:r>
            <a:r>
              <a:rPr lang="en-US" sz="2800" baseline="-25000" dirty="0"/>
              <a:t>10</a:t>
            </a:r>
            <a:br>
              <a:rPr lang="en-US" sz="2800" dirty="0"/>
            </a:br>
            <a:r>
              <a:rPr lang="en-US" sz="2800" dirty="0"/>
              <a:t>				11111111 = -0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 bits): -127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</a:t>
            </a:r>
            <a:r>
              <a:rPr lang="en-US" sz="2800" i="1" dirty="0"/>
              <a:t>n</a:t>
            </a:r>
            <a:r>
              <a:rPr lang="en-US" sz="2800" dirty="0"/>
              <a:t> bits): -(2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1) to 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 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most significant bit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C00000"/>
                </a:solidFill>
              </a:rPr>
              <a:t>MSB</a:t>
            </a:r>
            <a:r>
              <a:rPr lang="en-US" sz="2800" dirty="0"/>
              <a:t>) still represents the sign: 0 for positive, 1 for negative.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819697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10.2 1s Complement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 (assuming 8-bit):</a:t>
            </a:r>
          </a:p>
          <a:p>
            <a:pPr>
              <a:spcBef>
                <a:spcPct val="60000"/>
              </a:spcBef>
              <a:buNone/>
            </a:pPr>
            <a:r>
              <a:rPr lang="en-US" sz="2800" dirty="0"/>
              <a:t>		(14)</a:t>
            </a:r>
            <a:r>
              <a:rPr lang="en-US" sz="2800" baseline="-25000" dirty="0"/>
              <a:t>10</a:t>
            </a:r>
            <a:r>
              <a:rPr lang="en-US" sz="2800" dirty="0"/>
              <a:t>  = (00001110)</a:t>
            </a:r>
            <a:r>
              <a:rPr lang="en-US" sz="2800" baseline="-25000" dirty="0"/>
              <a:t>2</a:t>
            </a:r>
            <a:r>
              <a:rPr lang="en-US" sz="2800" dirty="0"/>
              <a:t> = (00001110)</a:t>
            </a:r>
            <a:r>
              <a:rPr lang="en-US" sz="2800" baseline="-25000" dirty="0"/>
              <a:t>1s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 	-(14)</a:t>
            </a:r>
            <a:r>
              <a:rPr lang="en-US" sz="2800" baseline="-25000" dirty="0"/>
              <a:t>10</a:t>
            </a:r>
            <a:r>
              <a:rPr lang="en-US" sz="2800" dirty="0"/>
              <a:t> = -(00001110)</a:t>
            </a:r>
            <a:r>
              <a:rPr lang="en-US" sz="2800" baseline="-25000" dirty="0"/>
              <a:t>2</a:t>
            </a:r>
            <a:r>
              <a:rPr lang="en-US" sz="2800" dirty="0"/>
              <a:t> = (11110001)</a:t>
            </a:r>
            <a:r>
              <a:rPr lang="en-US" sz="2800" baseline="-25000" dirty="0"/>
              <a:t>1s</a:t>
            </a:r>
            <a:r>
              <a:rPr lang="en-US" sz="2800" dirty="0"/>
              <a:t> 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	-(80)</a:t>
            </a:r>
            <a:r>
              <a:rPr lang="en-US" sz="2800" baseline="-25000" dirty="0"/>
              <a:t>10</a:t>
            </a:r>
            <a:r>
              <a:rPr lang="en-US" sz="2800" dirty="0"/>
              <a:t> = -( </a:t>
            </a:r>
            <a:r>
              <a:rPr lang="en-US" sz="2800" dirty="0">
                <a:solidFill>
                  <a:srgbClr val="0000CC"/>
                </a:solidFill>
              </a:rPr>
              <a:t>?</a:t>
            </a:r>
            <a:r>
              <a:rPr lang="en-US" sz="2800" dirty="0"/>
              <a:t> )</a:t>
            </a:r>
            <a:r>
              <a:rPr lang="en-US" sz="2800" baseline="-25000" dirty="0"/>
              <a:t>2</a:t>
            </a:r>
            <a:r>
              <a:rPr lang="en-US" sz="2800" dirty="0"/>
              <a:t> = ( </a:t>
            </a:r>
            <a:r>
              <a:rPr lang="en-US" sz="2800" dirty="0">
                <a:solidFill>
                  <a:srgbClr val="0000CC"/>
                </a:solidFill>
              </a:rPr>
              <a:t>? </a:t>
            </a:r>
            <a:r>
              <a:rPr lang="en-US" sz="2800" dirty="0"/>
              <a:t>)</a:t>
            </a:r>
            <a:r>
              <a:rPr lang="en-US" sz="2800" baseline="-25000" dirty="0"/>
              <a:t>1s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4634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10.3 2s Complement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19200"/>
            <a:ext cx="8023123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number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dirty="0"/>
              <a:t> which can be expressed as an </a:t>
            </a:r>
            <a:r>
              <a:rPr lang="en-US" i="1" dirty="0"/>
              <a:t>n</a:t>
            </a:r>
            <a:r>
              <a:rPr lang="en-US" dirty="0"/>
              <a:t>-bit binary number, its </a:t>
            </a:r>
            <a:r>
              <a:rPr lang="en-US" u="sng" dirty="0"/>
              <a:t>negated value</a:t>
            </a:r>
            <a:r>
              <a:rPr lang="en-US" dirty="0"/>
              <a:t> can be obtained in </a:t>
            </a:r>
            <a:r>
              <a:rPr lang="en-US" b="1" dirty="0"/>
              <a:t>2s-complement</a:t>
            </a:r>
            <a:r>
              <a:rPr lang="en-US" dirty="0"/>
              <a:t> representation using: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800000"/>
                </a:solidFill>
              </a:rPr>
              <a:t>-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r>
              <a:rPr lang="en-US" b="1" dirty="0">
                <a:solidFill>
                  <a:srgbClr val="800000"/>
                </a:solidFill>
              </a:rPr>
              <a:t> = 2</a:t>
            </a:r>
            <a:r>
              <a:rPr lang="en-US" b="1" i="1" baseline="30000" dirty="0">
                <a:solidFill>
                  <a:srgbClr val="800000"/>
                </a:solidFill>
              </a:rPr>
              <a:t>n</a:t>
            </a:r>
            <a:r>
              <a:rPr lang="en-US" b="1" dirty="0">
                <a:solidFill>
                  <a:srgbClr val="800000"/>
                </a:solidFill>
              </a:rPr>
              <a:t> – </a:t>
            </a:r>
            <a:r>
              <a:rPr lang="en-US" b="1" i="1" dirty="0">
                <a:solidFill>
                  <a:srgbClr val="800000"/>
                </a:solidFill>
              </a:rPr>
              <a:t>x</a:t>
            </a:r>
            <a:endParaRPr lang="en-US" b="1" dirty="0">
              <a:solidFill>
                <a:srgbClr val="800000"/>
              </a:solidFill>
            </a:endParaRP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With an 8-bit number 00001100 (or 12</a:t>
            </a:r>
            <a:r>
              <a:rPr lang="en-US" baseline="-25000" dirty="0"/>
              <a:t>10</a:t>
            </a:r>
            <a:r>
              <a:rPr lang="en-US" dirty="0"/>
              <a:t>), its negated value expressed in 2s-complement is: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-00001100</a:t>
            </a:r>
            <a:r>
              <a:rPr lang="en-US" baseline="-25000" dirty="0"/>
              <a:t>2</a:t>
            </a:r>
            <a:r>
              <a:rPr lang="en-US" dirty="0"/>
              <a:t> 	= 2</a:t>
            </a:r>
            <a:r>
              <a:rPr lang="en-US" baseline="30000" dirty="0"/>
              <a:t>8</a:t>
            </a:r>
            <a:r>
              <a:rPr lang="en-US" dirty="0"/>
              <a:t> – 12 </a:t>
            </a:r>
            <a:r>
              <a:rPr lang="en-US" sz="2000" dirty="0"/>
              <a:t>(calculation done in decimal)</a:t>
            </a:r>
            <a:br>
              <a:rPr lang="en-US" sz="2000" dirty="0"/>
            </a:br>
            <a:r>
              <a:rPr lang="en-US" dirty="0"/>
              <a:t>			= 244</a:t>
            </a:r>
            <a:br>
              <a:rPr lang="en-US" dirty="0"/>
            </a:br>
            <a:r>
              <a:rPr lang="en-US" dirty="0"/>
              <a:t>			= </a:t>
            </a:r>
            <a:r>
              <a:rPr lang="en-US" dirty="0">
                <a:solidFill>
                  <a:srgbClr val="0000CC"/>
                </a:solidFill>
              </a:rPr>
              <a:t>11110100</a:t>
            </a:r>
            <a:r>
              <a:rPr lang="en-US" baseline="-25000" dirty="0">
                <a:solidFill>
                  <a:srgbClr val="0000CC"/>
                </a:solidFill>
              </a:rPr>
              <a:t>2s</a:t>
            </a: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(This means that -12</a:t>
            </a:r>
            <a:r>
              <a:rPr lang="en-US" baseline="-25000" dirty="0"/>
              <a:t>10</a:t>
            </a:r>
            <a:r>
              <a:rPr lang="en-US" dirty="0"/>
              <a:t> is written as 11110100 in 2s-complement representation.)</a:t>
            </a:r>
          </a:p>
        </p:txBody>
      </p:sp>
    </p:spTree>
    <p:extLst>
      <p:ext uri="{BB962C8B-B14F-4D97-AF65-F5344CB8AC3E}">
        <p14:creationId xmlns:p14="http://schemas.microsoft.com/office/powerpoint/2010/main" val="389450080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10.3 2s Complement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34529"/>
            <a:ext cx="8229600" cy="479639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Technique to negate a value: </a:t>
            </a:r>
            <a:r>
              <a:rPr lang="en-SG" sz="2800" dirty="0">
                <a:solidFill>
                  <a:srgbClr val="C00000"/>
                </a:solidFill>
              </a:rPr>
              <a:t>invert all the bits</a:t>
            </a:r>
            <a:r>
              <a:rPr lang="en-SG" sz="2800" dirty="0"/>
              <a:t>, then </a:t>
            </a:r>
            <a:r>
              <a:rPr lang="en-SG" sz="2800" dirty="0">
                <a:solidFill>
                  <a:srgbClr val="C00000"/>
                </a:solidFill>
              </a:rPr>
              <a:t>add 1</a:t>
            </a:r>
            <a:r>
              <a:rPr lang="en-SG" sz="2800" dirty="0"/>
              <a:t>.</a:t>
            </a:r>
            <a:endParaRPr lang="en-US" sz="2800" dirty="0"/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10000000 = -128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Zero:			00000000 = +0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 bits): -128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</a:t>
            </a:r>
            <a:r>
              <a:rPr lang="en-US" sz="2800" i="1" dirty="0"/>
              <a:t>n</a:t>
            </a:r>
            <a:r>
              <a:rPr lang="en-US" sz="2800" dirty="0"/>
              <a:t> bits): -2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to 2</a:t>
            </a:r>
            <a:r>
              <a:rPr lang="en-US" sz="2800" i="1" baseline="30000" dirty="0"/>
              <a:t>n</a:t>
            </a:r>
            <a:r>
              <a:rPr lang="en-US" sz="2800" baseline="30000" dirty="0"/>
              <a:t>-1</a:t>
            </a:r>
            <a:r>
              <a:rPr lang="en-US" sz="2800" dirty="0"/>
              <a:t> – 1 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C00000"/>
                </a:solidFill>
              </a:rPr>
              <a:t>most significant bit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C00000"/>
                </a:solidFill>
              </a:rPr>
              <a:t>MSB</a:t>
            </a:r>
            <a:r>
              <a:rPr lang="en-US" sz="2800" dirty="0"/>
              <a:t>) still represents the sign: 0 for positive, 1 for negative.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006322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10.3 2s Complement (3/3)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 (assuming 8-bit):</a:t>
            </a:r>
          </a:p>
          <a:p>
            <a:pPr>
              <a:spcBef>
                <a:spcPct val="60000"/>
              </a:spcBef>
              <a:buNone/>
            </a:pPr>
            <a:r>
              <a:rPr lang="en-US" sz="2800" dirty="0"/>
              <a:t>		(14)</a:t>
            </a:r>
            <a:r>
              <a:rPr lang="en-US" sz="2800" baseline="-25000" dirty="0"/>
              <a:t>10</a:t>
            </a:r>
            <a:r>
              <a:rPr lang="en-US" sz="2800" dirty="0"/>
              <a:t>  = (00001110)</a:t>
            </a:r>
            <a:r>
              <a:rPr lang="en-US" sz="2800" baseline="-25000" dirty="0"/>
              <a:t>2</a:t>
            </a:r>
            <a:r>
              <a:rPr lang="en-US" sz="2800" dirty="0"/>
              <a:t> = (00001110)</a:t>
            </a:r>
            <a:r>
              <a:rPr lang="en-US" sz="2800" baseline="-25000" dirty="0"/>
              <a:t>2s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 	-(14)</a:t>
            </a:r>
            <a:r>
              <a:rPr lang="en-US" sz="2800" baseline="-25000" dirty="0"/>
              <a:t>10</a:t>
            </a:r>
            <a:r>
              <a:rPr lang="en-US" sz="2800" dirty="0"/>
              <a:t> = -(00001110)</a:t>
            </a:r>
            <a:r>
              <a:rPr lang="en-US" sz="2800" baseline="-25000" dirty="0"/>
              <a:t>2</a:t>
            </a:r>
            <a:r>
              <a:rPr lang="en-US" sz="2800" dirty="0"/>
              <a:t> = (11110010)</a:t>
            </a:r>
            <a:r>
              <a:rPr lang="en-US" sz="2800" baseline="-25000" dirty="0"/>
              <a:t>2s</a:t>
            </a:r>
            <a:r>
              <a:rPr lang="en-US" sz="2800" dirty="0"/>
              <a:t> </a:t>
            </a:r>
          </a:p>
          <a:p>
            <a:pPr>
              <a:spcBef>
                <a:spcPct val="60000"/>
              </a:spcBef>
              <a:buSzPct val="120000"/>
              <a:buNone/>
            </a:pPr>
            <a:r>
              <a:rPr lang="en-US" sz="2800" dirty="0"/>
              <a:t>		-(80)</a:t>
            </a:r>
            <a:r>
              <a:rPr lang="en-US" sz="2800" baseline="-25000" dirty="0"/>
              <a:t>10</a:t>
            </a:r>
            <a:r>
              <a:rPr lang="en-US" sz="2800" dirty="0"/>
              <a:t> = -( </a:t>
            </a:r>
            <a:r>
              <a:rPr lang="en-US" sz="2800" dirty="0">
                <a:solidFill>
                  <a:srgbClr val="0000CC"/>
                </a:solidFill>
              </a:rPr>
              <a:t>?</a:t>
            </a:r>
            <a:r>
              <a:rPr lang="en-US" sz="2800" dirty="0"/>
              <a:t> )</a:t>
            </a:r>
            <a:r>
              <a:rPr lang="en-US" sz="2800" baseline="-25000" dirty="0"/>
              <a:t>2</a:t>
            </a:r>
            <a:r>
              <a:rPr lang="en-US" sz="2800" dirty="0"/>
              <a:t> = ( </a:t>
            </a:r>
            <a:r>
              <a:rPr lang="en-US" sz="2800" dirty="0">
                <a:solidFill>
                  <a:srgbClr val="0000CC"/>
                </a:solidFill>
              </a:rPr>
              <a:t>? </a:t>
            </a:r>
            <a:r>
              <a:rPr lang="en-US" sz="2800" dirty="0"/>
              <a:t>)</a:t>
            </a:r>
            <a:r>
              <a:rPr lang="en-US" sz="2800" baseline="-25000" dirty="0"/>
              <a:t>2s</a:t>
            </a:r>
            <a:r>
              <a:rPr lang="en-US" sz="2800" dirty="0"/>
              <a:t>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3400" y="42672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 dirty="0">
                <a:solidFill>
                  <a:srgbClr val="800000"/>
                </a:solidFill>
              </a:rPr>
              <a:t>Compare with slide 13.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4400" y="4724400"/>
            <a:ext cx="6858000" cy="129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 complement: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(14)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= (00001110)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(00001110)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20000"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	-(14)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-(00001110)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(11110001)</a:t>
            </a:r>
            <a:r>
              <a:rPr kumimoji="0" lang="en-US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558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10.4 Comparisons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1371600"/>
            <a:ext cx="8305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ct val="2000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800000"/>
                </a:solidFill>
              </a:rPr>
              <a:t>4-bit system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tabLst>
                <a:tab pos="4306888" algn="l"/>
              </a:tabLst>
            </a:pPr>
            <a:r>
              <a:rPr lang="en-US" sz="2000" b="1" i="1" dirty="0">
                <a:solidFill>
                  <a:srgbClr val="0000FF"/>
                </a:solidFill>
              </a:rPr>
              <a:t>Positive values</a:t>
            </a:r>
            <a:r>
              <a:rPr lang="en-US" sz="2000" b="1" dirty="0">
                <a:solidFill>
                  <a:srgbClr val="0000FF"/>
                </a:solidFill>
              </a:rPr>
              <a:t>		</a:t>
            </a:r>
            <a:r>
              <a:rPr lang="en-US" sz="2000" b="1" i="1" dirty="0">
                <a:solidFill>
                  <a:srgbClr val="0000FF"/>
                </a:solidFill>
              </a:rPr>
              <a:t>Negative values</a:t>
            </a:r>
          </a:p>
        </p:txBody>
      </p:sp>
      <p:sp>
        <p:nvSpPr>
          <p:cNvPr id="24" name="WordArt 5"/>
          <p:cNvSpPr>
            <a:spLocks noChangeArrowheads="1" noChangeShapeType="1" noTextEdit="1"/>
          </p:cNvSpPr>
          <p:nvPr/>
        </p:nvSpPr>
        <p:spPr bwMode="auto">
          <a:xfrm>
            <a:off x="5791200" y="381000"/>
            <a:ext cx="2514600" cy="9048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7542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/>
              </a:rPr>
              <a:t>Important!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4572000" y="19812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65889" y="3110845"/>
            <a:ext cx="2808071" cy="301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6306"/>
              </p:ext>
            </p:extLst>
          </p:nvPr>
        </p:nvGraphicFramePr>
        <p:xfrm>
          <a:off x="457200" y="2455446"/>
          <a:ext cx="3844564" cy="3261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0854">
                  <a:extLst>
                    <a:ext uri="{9D8B030D-6E8A-4147-A177-3AD203B41FA5}">
                      <a16:colId xmlns:a16="http://schemas.microsoft.com/office/drawing/2014/main" val="131698354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905240958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631925039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val="1505218664"/>
                    </a:ext>
                  </a:extLst>
                </a:gridCol>
              </a:tblGrid>
              <a:tr h="459817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Value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Sign-and-Magnitude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1s Comp.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2s Comp.</a:t>
                      </a:r>
                      <a:endParaRPr lang="en-US" sz="16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51944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+7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10491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+6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7130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+5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63335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+4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0100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43284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+3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92856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+2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0010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24143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0001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650971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+0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0000</a:t>
                      </a: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16018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1159"/>
              </p:ext>
            </p:extLst>
          </p:nvPr>
        </p:nvGraphicFramePr>
        <p:xfrm>
          <a:off x="4842236" y="2446020"/>
          <a:ext cx="3844564" cy="3596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80854">
                  <a:extLst>
                    <a:ext uri="{9D8B030D-6E8A-4147-A177-3AD203B41FA5}">
                      <a16:colId xmlns:a16="http://schemas.microsoft.com/office/drawing/2014/main" val="131698354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905240958"/>
                    </a:ext>
                  </a:extLst>
                </a:gridCol>
                <a:gridCol w="942681">
                  <a:extLst>
                    <a:ext uri="{9D8B030D-6E8A-4147-A177-3AD203B41FA5}">
                      <a16:colId xmlns:a16="http://schemas.microsoft.com/office/drawing/2014/main" val="631925039"/>
                    </a:ext>
                  </a:extLst>
                </a:gridCol>
                <a:gridCol w="886118">
                  <a:extLst>
                    <a:ext uri="{9D8B030D-6E8A-4147-A177-3AD203B41FA5}">
                      <a16:colId xmlns:a16="http://schemas.microsoft.com/office/drawing/2014/main" val="1505218664"/>
                    </a:ext>
                  </a:extLst>
                </a:gridCol>
              </a:tblGrid>
              <a:tr h="459817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Value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Sign-and-Magnitude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1s Comp.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/>
                        <a:t>2s Comp.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51944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0491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7130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63335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543284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928566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41438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1010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50971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60183"/>
                  </a:ext>
                </a:extLst>
              </a:tr>
              <a:tr h="2944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56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572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Past-Year’s Exam Question! </a:t>
            </a:r>
            <a:r>
              <a:rPr lang="en-SG" sz="3600" dirty="0">
                <a:solidFill>
                  <a:srgbClr val="7030A0"/>
                </a:solidFill>
                <a:latin typeface="+mn-lt"/>
              </a:rPr>
              <a:t>(Answer)</a:t>
            </a:r>
            <a:endParaRPr lang="en-US" sz="36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C651B70E-B997-4E9B-8D08-B8FEAFF2B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432" y="1548407"/>
            <a:ext cx="3952568" cy="1631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2147483640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= n +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EBD7C8-693C-4C9B-9888-74D52A384C2B}"/>
              </a:ext>
            </a:extLst>
          </p:cNvPr>
          <p:cNvSpPr txBox="1"/>
          <p:nvPr/>
        </p:nvSpPr>
        <p:spPr>
          <a:xfrm>
            <a:off x="3967315" y="1289849"/>
            <a:ext cx="17255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PastYearQn.c</a:t>
            </a:r>
            <a:endParaRPr lang="en-SG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724399" y="1671639"/>
            <a:ext cx="4304071" cy="1072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What is the output of the above code when run on </a:t>
            </a:r>
            <a:r>
              <a:rPr lang="en-US" sz="2000" dirty="0" err="1"/>
              <a:t>sunfire</a:t>
            </a:r>
            <a:r>
              <a:rPr lang="en-US" sz="2000" dirty="0"/>
              <a:t>?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Is it 2147483650?</a:t>
            </a:r>
            <a:endParaRPr lang="en-US" sz="20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324465" y="3438181"/>
            <a:ext cx="4331110" cy="23038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 err="1">
                <a:solidFill>
                  <a:srgbClr val="0000FF"/>
                </a:solidFill>
              </a:rPr>
              <a:t>int</a:t>
            </a:r>
            <a:r>
              <a:rPr lang="en-SG" dirty="0"/>
              <a:t> type in </a:t>
            </a:r>
            <a:r>
              <a:rPr lang="en-SG" dirty="0" err="1"/>
              <a:t>sunfire</a:t>
            </a:r>
            <a:r>
              <a:rPr lang="en-SG" dirty="0"/>
              <a:t> takes up 4 bytes (32 bits) and uses 2s complement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Largest positive integer = 2</a:t>
            </a:r>
            <a:r>
              <a:rPr lang="en-SG" baseline="30000" dirty="0"/>
              <a:t>31</a:t>
            </a:r>
            <a:r>
              <a:rPr lang="en-SG" dirty="0"/>
              <a:t> – 1 =  </a:t>
            </a:r>
            <a:r>
              <a:rPr lang="en-US" dirty="0"/>
              <a:t>2147483647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830096" y="2868020"/>
            <a:ext cx="4198375" cy="104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1</a:t>
            </a:r>
            <a:r>
              <a:rPr lang="en-SG" baseline="30000" dirty="0"/>
              <a:t>st</a:t>
            </a:r>
            <a:r>
              <a:rPr lang="en-SG" dirty="0"/>
              <a:t> iteration: n = 2147483641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7</a:t>
            </a:r>
            <a:r>
              <a:rPr lang="en-SG" baseline="30000" dirty="0"/>
              <a:t>th</a:t>
            </a:r>
            <a:r>
              <a:rPr lang="en-SG" dirty="0"/>
              <a:t> iteration: n = 2147483647</a:t>
            </a:r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5341374" y="3771354"/>
            <a:ext cx="3497826" cy="493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01111 ……. 1111111111</a:t>
            </a:r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830095" y="5338680"/>
            <a:ext cx="4198375" cy="49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8</a:t>
            </a:r>
            <a:r>
              <a:rPr lang="en-SG" baseline="30000" dirty="0"/>
              <a:t>th</a:t>
            </a:r>
            <a:r>
              <a:rPr lang="en-SG" dirty="0"/>
              <a:t> iteration: n = -2147483648</a:t>
            </a:r>
            <a:endParaRPr 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5341374" y="4721857"/>
            <a:ext cx="3497826" cy="493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10000…….0000000000</a:t>
            </a:r>
            <a:endParaRPr lang="en-US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7973960" y="4228466"/>
            <a:ext cx="865240" cy="493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+ 1</a:t>
            </a:r>
            <a:endParaRPr lang="en-US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830094" y="5694629"/>
            <a:ext cx="4198375" cy="49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9</a:t>
            </a:r>
            <a:r>
              <a:rPr lang="en-SG" baseline="30000" dirty="0"/>
              <a:t>th</a:t>
            </a:r>
            <a:r>
              <a:rPr lang="en-SG" dirty="0"/>
              <a:t> iteration: n = -2147483647</a:t>
            </a:r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655575" y="6109314"/>
            <a:ext cx="4372893" cy="49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10</a:t>
            </a:r>
            <a:r>
              <a:rPr lang="en-SG" baseline="30000" dirty="0"/>
              <a:t>th</a:t>
            </a:r>
            <a:r>
              <a:rPr lang="en-SG" dirty="0"/>
              <a:t> iteration: n = </a:t>
            </a:r>
            <a:r>
              <a:rPr lang="en-SG" dirty="0">
                <a:solidFill>
                  <a:srgbClr val="C00000"/>
                </a:solidFill>
              </a:rPr>
              <a:t>-2147483646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5703" y="2260761"/>
            <a:ext cx="51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sym typeface="Wingdings" panose="05000000000000000000" pitchFamily="2" charset="2"/>
              </a:rPr>
              <a:t>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957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5" grpId="0"/>
      <p:bldP spid="16" grpId="0" animBg="1"/>
      <p:bldP spid="17" grpId="0" animBg="1"/>
      <p:bldP spid="18" grpId="0"/>
      <p:bldP spid="19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10.5 Complement on Fractions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We can extend the idea of complement on fractions.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Examples:</a:t>
            </a:r>
          </a:p>
          <a:p>
            <a:pPr marL="811213" lvl="1" indent="-3683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Negate 0101.01 in 1s-complement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Answer: 1010.10</a:t>
            </a:r>
          </a:p>
          <a:p>
            <a:pPr marL="811213" lvl="1" indent="-3683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Negate 111000.101 in 1s-complement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Answer: 000111.010</a:t>
            </a:r>
          </a:p>
          <a:p>
            <a:pPr marL="811213" lvl="1" indent="-3683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Negate 0101.01 in 2s-complement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Answer: 1010.11</a:t>
            </a:r>
          </a:p>
        </p:txBody>
      </p:sp>
    </p:spTree>
    <p:extLst>
      <p:ext uri="{BB962C8B-B14F-4D97-AF65-F5344CB8AC3E}">
        <p14:creationId xmlns:p14="http://schemas.microsoft.com/office/powerpoint/2010/main" val="38161975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22538A-9DC6-5CB6-BB79-ED8DF1667754}"/>
              </a:ext>
            </a:extLst>
          </p:cNvPr>
          <p:cNvSpPr txBox="1"/>
          <p:nvPr/>
        </p:nvSpPr>
        <p:spPr>
          <a:xfrm>
            <a:off x="578224" y="1659990"/>
            <a:ext cx="753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IMPORTANT: DO NOT SCAN THE QR CODE IN THE VIDEO RECORDINGS. THEY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298067740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42A398-B160-CC91-B105-04B750C2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94" y="3160059"/>
            <a:ext cx="7356317" cy="3446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422A5-B9EC-A0CC-134A-7714166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D796-6032-90BC-BBA4-76F24878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9859"/>
          </a:xfrm>
        </p:spPr>
        <p:txBody>
          <a:bodyPr/>
          <a:lstStyle/>
          <a:p>
            <a:r>
              <a:rPr lang="en-US" dirty="0"/>
              <a:t>Please complete the “CS2100 C Number Systems Quiz 2” in Canvas.</a:t>
            </a:r>
          </a:p>
          <a:p>
            <a:pPr lvl="1"/>
            <a:r>
              <a:rPr lang="en-US" dirty="0"/>
              <a:t>Access via the “Quizzes” tool in the left toolbar and select the quiz on  the right side of the screen.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5958F-F063-B8CD-A23E-A4BA37F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8AF7-D63B-7DA9-4DD2-FFD3A2C0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BAA3-36CF-A936-60B6-ECAFFAF0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C0390C-B698-776F-F7BD-88EF7853375F}"/>
              </a:ext>
            </a:extLst>
          </p:cNvPr>
          <p:cNvSpPr/>
          <p:nvPr/>
        </p:nvSpPr>
        <p:spPr>
          <a:xfrm>
            <a:off x="2126489" y="5811281"/>
            <a:ext cx="605117" cy="322729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CF54235-9E65-68F7-9469-9A473BADFA7F}"/>
              </a:ext>
            </a:extLst>
          </p:cNvPr>
          <p:cNvSpPr/>
          <p:nvPr/>
        </p:nvSpPr>
        <p:spPr>
          <a:xfrm>
            <a:off x="3260034" y="4473023"/>
            <a:ext cx="2339788" cy="410137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695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9. ASCII Code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5140960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ASCII code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C00000"/>
                </a:solidFill>
              </a:rPr>
              <a:t>Unicode</a:t>
            </a:r>
            <a:r>
              <a:rPr lang="en-US" sz="2800" dirty="0"/>
              <a:t> are used to represent characters (‘a’, ‘C’, ‘?’, ‘\0’, etc.) 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ASCII</a:t>
            </a:r>
          </a:p>
          <a:p>
            <a:pPr marL="633095" lvl="1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American Standard Code for Information Interchange</a:t>
            </a:r>
          </a:p>
          <a:p>
            <a:pPr marL="633095" lvl="1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7 bits, plus 1 parity bit (odd or even parity)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3B91282F-D8EF-4E75-B376-D5DB92A78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243830"/>
              </p:ext>
            </p:extLst>
          </p:nvPr>
        </p:nvGraphicFramePr>
        <p:xfrm>
          <a:off x="5849937" y="1661160"/>
          <a:ext cx="2989263" cy="330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989080" imgH="3307320" progId="Word.Document.8">
                  <p:embed/>
                </p:oleObj>
              </mc:Choice>
              <mc:Fallback>
                <p:oleObj name="Document" r:id="rId3" imgW="2989080" imgH="3307320" progId="Word.Document.8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3B91282F-D8EF-4E75-B376-D5DB92A78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7" y="1661160"/>
                        <a:ext cx="2989263" cy="330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624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9. ASCII Code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260096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ASCII table</a:t>
            </a:r>
            <a:endParaRPr lang="en-US" sz="2400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347F11A1-9E5B-4C19-AA7E-ADEDDA36290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81200"/>
            <a:ext cx="5343525" cy="4457700"/>
            <a:chOff x="1634" y="1344"/>
            <a:chExt cx="3366" cy="2808"/>
          </a:xfrm>
        </p:grpSpPr>
        <p:graphicFrame>
          <p:nvGraphicFramePr>
            <p:cNvPr id="9" name="Object 5">
              <a:extLst>
                <a:ext uri="{FF2B5EF4-FFF2-40B4-BE49-F238E27FC236}">
                  <a16:creationId xmlns:a16="http://schemas.microsoft.com/office/drawing/2014/main" id="{88E52E9C-FE76-4065-B342-A8864CE296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4" y="1345"/>
            <a:ext cx="3366" cy="2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343480" imgH="4459680" progId="Word.Document.8">
                    <p:embed/>
                  </p:oleObj>
                </mc:Choice>
                <mc:Fallback>
                  <p:oleObj name="Document" r:id="rId3" imgW="5343480" imgH="4459680" progId="Word.Document.8">
                    <p:embed/>
                    <p:pic>
                      <p:nvPicPr>
                        <p:cNvPr id="9" name="Object 5">
                          <a:extLst>
                            <a:ext uri="{FF2B5EF4-FFF2-40B4-BE49-F238E27FC236}">
                              <a16:creationId xmlns:a16="http://schemas.microsoft.com/office/drawing/2014/main" id="{88E52E9C-FE76-4065-B342-A8864CE296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1345"/>
                          <a:ext cx="3366" cy="28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D0740BB0-E256-402E-9154-F17EF6C89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344"/>
              <a:ext cx="0" cy="25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4AFB1F5E-2253-488E-9747-279D9AA73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632"/>
              <a:ext cx="3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">
            <a:extLst>
              <a:ext uri="{FF2B5EF4-FFF2-40B4-BE49-F238E27FC236}">
                <a16:creationId xmlns:a16="http://schemas.microsoft.com/office/drawing/2014/main" id="{692019DD-3686-4E99-AFE6-7A75369F4491}"/>
              </a:ext>
            </a:extLst>
          </p:cNvPr>
          <p:cNvGrpSpPr>
            <a:grpSpLocks/>
          </p:cNvGrpSpPr>
          <p:nvPr/>
        </p:nvGrpSpPr>
        <p:grpSpPr bwMode="auto">
          <a:xfrm>
            <a:off x="5338762" y="1258888"/>
            <a:ext cx="1903413" cy="1446213"/>
            <a:chOff x="3360" y="769"/>
            <a:chExt cx="1199" cy="911"/>
          </a:xfrm>
        </p:grpSpPr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A6CA22CF-6FDD-4351-87FE-2AABF24B8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056"/>
              <a:ext cx="384" cy="624"/>
            </a:xfrm>
            <a:prstGeom prst="line">
              <a:avLst/>
            </a:prstGeom>
            <a:noFill/>
            <a:ln w="15875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A42A0C2F-C46A-4B64-ADD4-66D573961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7" y="769"/>
              <a:ext cx="91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000CC"/>
                  </a:solidFill>
                </a:rPr>
                <a:t>‘A’: 1000001 (or 65</a:t>
              </a:r>
              <a:r>
                <a:rPr lang="en-US" baseline="-25000" dirty="0">
                  <a:solidFill>
                    <a:srgbClr val="0000CC"/>
                  </a:solidFill>
                </a:rPr>
                <a:t>10</a:t>
              </a:r>
              <a:r>
                <a:rPr lang="en-US" dirty="0">
                  <a:solidFill>
                    <a:srgbClr val="0000CC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971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9. ASCII Code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418955"/>
            <a:ext cx="8382000" cy="83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Integers (0 to 127) and characters are ‘somewhat’ interchangeable in C</a:t>
            </a:r>
            <a:endParaRPr lang="en-US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93BCEA-E22E-4376-B988-ADEB0CC71CAF}"/>
              </a:ext>
            </a:extLst>
          </p:cNvPr>
          <p:cNvGrpSpPr/>
          <p:nvPr/>
        </p:nvGrpSpPr>
        <p:grpSpPr>
          <a:xfrm>
            <a:off x="610124" y="3305642"/>
            <a:ext cx="6052127" cy="2740462"/>
            <a:chOff x="1616200" y="3253107"/>
            <a:chExt cx="6052127" cy="27404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FFA61E-65E8-44A9-BE07-DECE86FE68F6}"/>
                </a:ext>
              </a:extLst>
            </p:cNvPr>
            <p:cNvSpPr txBox="1"/>
            <p:nvPr/>
          </p:nvSpPr>
          <p:spPr>
            <a:xfrm>
              <a:off x="1616200" y="3408246"/>
              <a:ext cx="5638275" cy="2585323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65;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'F';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d)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num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(in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d)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ch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EBD7C8-693C-4C9B-9888-74D52A384C2B}"/>
                </a:ext>
              </a:extLst>
            </p:cNvPr>
            <p:cNvSpPr txBox="1"/>
            <p:nvPr/>
          </p:nvSpPr>
          <p:spPr>
            <a:xfrm>
              <a:off x="6104793" y="3253107"/>
              <a:ext cx="1563534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CharAndInt.c</a:t>
              </a:r>
              <a:endParaRPr lang="en-SG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C3467A-68AD-400C-AC4F-4383FFB355AD}"/>
              </a:ext>
            </a:extLst>
          </p:cNvPr>
          <p:cNvSpPr txBox="1"/>
          <p:nvPr/>
        </p:nvSpPr>
        <p:spPr>
          <a:xfrm>
            <a:off x="5778867" y="4228123"/>
            <a:ext cx="2907933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%d) = 65</a:t>
            </a:r>
          </a:p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%c) = A</a:t>
            </a:r>
          </a:p>
          <a:p>
            <a:endParaRPr lang="en-SG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BF0713-EBCA-4CD1-ADFC-EC1A596AA6EB}"/>
              </a:ext>
            </a:extLst>
          </p:cNvPr>
          <p:cNvSpPr txBox="1"/>
          <p:nvPr/>
        </p:nvSpPr>
        <p:spPr>
          <a:xfrm>
            <a:off x="5778867" y="5243786"/>
            <a:ext cx="2907933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%c) = F</a:t>
            </a:r>
          </a:p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 %d) = 70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C651B70E-B997-4E9B-8D08-B8FEAFF2B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7D211-25F2-4B9E-AE5A-0AE3E502F2CB}"/>
              </a:ext>
            </a:extLst>
          </p:cNvPr>
          <p:cNvSpPr txBox="1"/>
          <p:nvPr/>
        </p:nvSpPr>
        <p:spPr>
          <a:xfrm>
            <a:off x="1647247" y="1597635"/>
            <a:ext cx="2376615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01000110</a:t>
            </a:r>
          </a:p>
        </p:txBody>
      </p:sp>
      <p:sp>
        <p:nvSpPr>
          <p:cNvPr id="15" name="Callout: Line 4">
            <a:extLst>
              <a:ext uri="{FF2B5EF4-FFF2-40B4-BE49-F238E27FC236}">
                <a16:creationId xmlns:a16="http://schemas.microsoft.com/office/drawing/2014/main" id="{AC23006B-4C01-4D33-A0B5-4F132E9380F0}"/>
              </a:ext>
            </a:extLst>
          </p:cNvPr>
          <p:cNvSpPr/>
          <p:nvPr/>
        </p:nvSpPr>
        <p:spPr>
          <a:xfrm>
            <a:off x="4962568" y="1343323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109734"/>
              <a:gd name="adj4" fmla="val -3125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</a:t>
            </a:r>
            <a:r>
              <a:rPr lang="en-SG" sz="2400" dirty="0" err="1">
                <a:solidFill>
                  <a:schemeClr val="tx1"/>
                </a:solidFill>
              </a:rPr>
              <a:t>int</a:t>
            </a:r>
            <a:r>
              <a:rPr lang="en-SG" sz="2400" dirty="0">
                <a:solidFill>
                  <a:schemeClr val="tx1"/>
                </a:solidFill>
              </a:rPr>
              <a:t>’, it is </a:t>
            </a:r>
            <a:r>
              <a:rPr lang="en-SG" sz="24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6" name="Callout: Line 16">
            <a:extLst>
              <a:ext uri="{FF2B5EF4-FFF2-40B4-BE49-F238E27FC236}">
                <a16:creationId xmlns:a16="http://schemas.microsoft.com/office/drawing/2014/main" id="{4A1D80A9-7279-4ACA-9F99-E7BA5646F487}"/>
              </a:ext>
            </a:extLst>
          </p:cNvPr>
          <p:cNvSpPr/>
          <p:nvPr/>
        </p:nvSpPr>
        <p:spPr>
          <a:xfrm>
            <a:off x="4962568" y="1920232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-3682"/>
              <a:gd name="adj4" fmla="val -3054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 ‘char’, it is </a:t>
            </a:r>
            <a:r>
              <a:rPr lang="en-SG" sz="2400" dirty="0">
                <a:solidFill>
                  <a:srgbClr val="C00000"/>
                </a:solidFill>
              </a:rPr>
              <a:t>‘F’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7136" y="1234159"/>
            <a:ext cx="269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(Slide 5 in lecture 3a)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Past-Year’s Exam Question!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342104" y="1696064"/>
            <a:ext cx="4675238" cy="16312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2147483640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= n +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 =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EBD7C8-693C-4C9B-9888-74D52A384C2B}"/>
              </a:ext>
            </a:extLst>
          </p:cNvPr>
          <p:cNvSpPr txBox="1"/>
          <p:nvPr/>
        </p:nvSpPr>
        <p:spPr>
          <a:xfrm>
            <a:off x="4852219" y="1474515"/>
            <a:ext cx="172556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PastYearQn.c</a:t>
            </a:r>
            <a:endParaRPr lang="en-SG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93E3571-76ED-48F0-BC54-EBEE2A032398}"/>
              </a:ext>
            </a:extLst>
          </p:cNvPr>
          <p:cNvSpPr txBox="1">
            <a:spLocks noChangeArrowheads="1"/>
          </p:cNvSpPr>
          <p:nvPr/>
        </p:nvSpPr>
        <p:spPr>
          <a:xfrm>
            <a:off x="661219" y="3789185"/>
            <a:ext cx="6742471" cy="1697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is the output of the above code when run on </a:t>
            </a:r>
            <a:r>
              <a:rPr lang="en-US" sz="2800" dirty="0" err="1"/>
              <a:t>sunfire</a:t>
            </a:r>
            <a:r>
              <a:rPr lang="en-US" sz="2800" dirty="0"/>
              <a:t>?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Is it 2147483650?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68510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10. Negative Numbers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60752A5-AF70-4BB4-96B2-3B52915D0D4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Unsigned numbers: </a:t>
            </a:r>
            <a:r>
              <a:rPr lang="en-US" sz="2800" dirty="0"/>
              <a:t>only non-negative values</a:t>
            </a:r>
          </a:p>
          <a:p>
            <a:pPr marL="357188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Signed numbers:</a:t>
            </a:r>
            <a:r>
              <a:rPr lang="en-US" sz="2800" dirty="0"/>
              <a:t> include all values (positive and negative)</a:t>
            </a:r>
          </a:p>
          <a:p>
            <a:pPr marL="357188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There are 3 common representations for signed binary numbers:</a:t>
            </a:r>
          </a:p>
          <a:p>
            <a:pPr marL="714375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Sign-and-Magnitude</a:t>
            </a:r>
          </a:p>
          <a:p>
            <a:pPr marL="714375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1s Complement</a:t>
            </a:r>
          </a:p>
          <a:p>
            <a:pPr marL="714375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2s Complement</a:t>
            </a:r>
          </a:p>
        </p:txBody>
      </p:sp>
    </p:spTree>
    <p:extLst>
      <p:ext uri="{BB962C8B-B14F-4D97-AF65-F5344CB8AC3E}">
        <p14:creationId xmlns:p14="http://schemas.microsoft.com/office/powerpoint/2010/main" val="20982844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10.1 Sign-and-Magnitude (1/3)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sign is represented by a ‘</a:t>
            </a:r>
            <a:r>
              <a:rPr lang="en-US" sz="2800" dirty="0">
                <a:solidFill>
                  <a:srgbClr val="C00000"/>
                </a:solidFill>
              </a:rPr>
              <a:t>sign bit</a:t>
            </a:r>
            <a:r>
              <a:rPr lang="en-US" sz="2800" dirty="0"/>
              <a:t>’</a:t>
            </a:r>
          </a:p>
          <a:p>
            <a:pPr marL="803275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0 for +</a:t>
            </a:r>
          </a:p>
          <a:p>
            <a:pPr marL="803275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1 for -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 err="1"/>
              <a:t>Eg</a:t>
            </a:r>
            <a:r>
              <a:rPr lang="en-US" sz="2800" dirty="0"/>
              <a:t>: a 1-bit sign and 7-bit magnitude format.</a:t>
            </a:r>
          </a:p>
        </p:txBody>
      </p: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1524000" y="3276600"/>
            <a:ext cx="5334000" cy="1616075"/>
            <a:chOff x="1248" y="1728"/>
            <a:chExt cx="3360" cy="1018"/>
          </a:xfrm>
        </p:grpSpPr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1248" y="2496"/>
              <a:ext cx="57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77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225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4272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3936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59" name="Rectangle 10"/>
            <p:cNvSpPr>
              <a:spLocks noChangeArrowheads="1"/>
            </p:cNvSpPr>
            <p:nvPr/>
          </p:nvSpPr>
          <p:spPr bwMode="auto">
            <a:xfrm>
              <a:off x="3600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0" name="Rectangle 11"/>
            <p:cNvSpPr>
              <a:spLocks noChangeArrowheads="1"/>
            </p:cNvSpPr>
            <p:nvPr/>
          </p:nvSpPr>
          <p:spPr bwMode="auto">
            <a:xfrm>
              <a:off x="2928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3264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2592" y="1728"/>
              <a:ext cx="336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 flipV="1">
              <a:off x="1584" y="2160"/>
              <a:ext cx="24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 flipH="1" flipV="1">
              <a:off x="3456" y="2160"/>
              <a:ext cx="33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3696" y="2448"/>
              <a:ext cx="86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magnitude</a:t>
              </a:r>
            </a:p>
          </p:txBody>
        </p:sp>
      </p:grp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609600" y="5029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0110100 </a:t>
            </a:r>
            <a:r>
              <a:rPr lang="en-US" sz="2400" dirty="0">
                <a:sym typeface="Wingdings" pitchFamily="2" charset="2"/>
              </a:rPr>
              <a:t> +110100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=  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+52</a:t>
            </a:r>
            <a:r>
              <a:rPr lang="en-US" sz="2400" baseline="-25000" dirty="0">
                <a:solidFill>
                  <a:srgbClr val="0000CC"/>
                </a:solidFill>
                <a:sym typeface="Wingdings" pitchFamily="2" charset="2"/>
              </a:rPr>
              <a:t>10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0010011 </a:t>
            </a:r>
            <a:r>
              <a:rPr lang="en-US" sz="2400" dirty="0">
                <a:sym typeface="Wingdings" pitchFamily="2" charset="2"/>
              </a:rPr>
              <a:t> -10011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 =  </a:t>
            </a:r>
            <a:r>
              <a:rPr lang="en-US" sz="2400" dirty="0">
                <a:solidFill>
                  <a:srgbClr val="0000CC"/>
                </a:solidFill>
                <a:sym typeface="Wingdings" pitchFamily="2" charset="2"/>
              </a:rPr>
              <a:t>-19</a:t>
            </a:r>
            <a:r>
              <a:rPr lang="en-US" sz="2400" baseline="-25000" dirty="0">
                <a:solidFill>
                  <a:srgbClr val="0000CC"/>
                </a:solidFill>
                <a:sym typeface="Wingdings" pitchFamily="2" charset="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4780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6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10.1 Sign-and-Magnitude (2/3)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34529"/>
            <a:ext cx="8229600" cy="4796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Largest value: 		01111111 =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Smallest value: 	11111111 = -127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Zeros:			00000000 = +0</a:t>
            </a:r>
            <a:r>
              <a:rPr lang="en-US" sz="2800" baseline="-25000" dirty="0"/>
              <a:t>10</a:t>
            </a:r>
            <a:br>
              <a:rPr lang="en-US" sz="2800" dirty="0"/>
            </a:br>
            <a:r>
              <a:rPr lang="en-US" sz="2800" dirty="0"/>
              <a:t>				10000000 = -0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Range (for 8-bit): -127</a:t>
            </a:r>
            <a:r>
              <a:rPr lang="en-US" sz="2800" baseline="-25000" dirty="0"/>
              <a:t>10</a:t>
            </a:r>
            <a:r>
              <a:rPr lang="en-US" sz="2800" dirty="0"/>
              <a:t> to +127</a:t>
            </a:r>
            <a:r>
              <a:rPr lang="en-US" sz="2800" baseline="-25000" dirty="0"/>
              <a:t>10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Question: 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For an </a:t>
            </a:r>
            <a:r>
              <a:rPr lang="en-US" sz="2400" i="1" dirty="0"/>
              <a:t>n</a:t>
            </a:r>
            <a:r>
              <a:rPr lang="en-US" sz="2400" dirty="0"/>
              <a:t>-bit sign-and-magnitude representation, what is the range of values that can be represented?</a:t>
            </a:r>
          </a:p>
        </p:txBody>
      </p:sp>
    </p:spTree>
    <p:extLst>
      <p:ext uri="{BB962C8B-B14F-4D97-AF65-F5344CB8AC3E}">
        <p14:creationId xmlns:p14="http://schemas.microsoft.com/office/powerpoint/2010/main" val="112045255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17680</TotalTime>
  <Words>1654</Words>
  <Application>Microsoft Office PowerPoint</Application>
  <PresentationFormat>On-screen Show (4:3)</PresentationFormat>
  <Paragraphs>285</Paragraphs>
  <Slides>21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Impact</vt:lpstr>
      <vt:lpstr>Times New Roman</vt:lpstr>
      <vt:lpstr>Wingdings</vt:lpstr>
      <vt:lpstr>Wingdings 2</vt:lpstr>
      <vt:lpstr>Clarity</vt:lpstr>
      <vt:lpstr>Document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1472</cp:revision>
  <cp:lastPrinted>2017-06-30T03:15:07Z</cp:lastPrinted>
  <dcterms:created xsi:type="dcterms:W3CDTF">1998-09-05T15:03:32Z</dcterms:created>
  <dcterms:modified xsi:type="dcterms:W3CDTF">2025-01-08T07:53:15Z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