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4"/>
  </p:notesMasterIdLst>
  <p:handoutMasterIdLst>
    <p:handoutMasterId r:id="rId15"/>
  </p:handoutMasterIdLst>
  <p:sldIdLst>
    <p:sldId id="256" r:id="rId2"/>
    <p:sldId id="620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39" r:id="rId12"/>
    <p:sldId id="308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006600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848D52-E4E6-4741-9084-3261A067C0DD}" v="2" dt="2025-01-08T07:54:17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101" d="100"/>
          <a:sy n="101" d="100"/>
        </p:scale>
        <p:origin x="202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AA848D52-E4E6-4741-9084-3261A067C0DD}"/>
    <pc:docChg chg="custSel addSld delSld modSld sldOrd modMainMaster">
      <pc:chgData name="Song Kai" userId="012566e0-30ff-4e17-bc5d-803a8d22ce41" providerId="ADAL" clId="{AA848D52-E4E6-4741-9084-3261A067C0DD}" dt="2025-01-08T07:54:19.665" v="8"/>
      <pc:docMkLst>
        <pc:docMk/>
      </pc:docMkLst>
      <pc:sldChg chg="add ord">
        <pc:chgData name="Song Kai" userId="012566e0-30ff-4e17-bc5d-803a8d22ce41" providerId="ADAL" clId="{AA848D52-E4E6-4741-9084-3261A067C0DD}" dt="2025-01-08T07:54:19.665" v="8"/>
        <pc:sldMkLst>
          <pc:docMk/>
          <pc:sldMk cId="2980677409" sldId="620"/>
        </pc:sldMkLst>
      </pc:sldChg>
      <pc:sldChg chg="del">
        <pc:chgData name="Song Kai" userId="012566e0-30ff-4e17-bc5d-803a8d22ce41" providerId="ADAL" clId="{AA848D52-E4E6-4741-9084-3261A067C0DD}" dt="2025-01-08T07:54:17.348" v="5" actId="47"/>
        <pc:sldMkLst>
          <pc:docMk/>
          <pc:sldMk cId="871953769" sldId="640"/>
        </pc:sldMkLst>
      </pc:sldChg>
      <pc:sldMasterChg chg="addSp delSp modSp mod">
        <pc:chgData name="Song Kai" userId="012566e0-30ff-4e17-bc5d-803a8d22ce41" providerId="ADAL" clId="{AA848D52-E4E6-4741-9084-3261A067C0DD}" dt="2025-01-08T07:54:08.115" v="4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AA848D52-E4E6-4741-9084-3261A067C0DD}" dt="2025-01-08T07:53:45.432" v="2" actId="478"/>
          <ac:spMkLst>
            <pc:docMk/>
            <pc:sldMasterMk cId="0" sldId="2147485087"/>
            <ac:spMk id="8" creationId="{D14C082A-580D-45AF-C526-C25A323D26BD}"/>
          </ac:spMkLst>
        </pc:spChg>
        <pc:picChg chg="mod">
          <ac:chgData name="Song Kai" userId="012566e0-30ff-4e17-bc5d-803a8d22ce41" providerId="ADAL" clId="{AA848D52-E4E6-4741-9084-3261A067C0DD}" dt="2025-01-08T07:54:08.115" v="4" actId="1076"/>
          <ac:picMkLst>
            <pc:docMk/>
            <pc:sldMasterMk cId="0" sldId="2147485087"/>
            <ac:picMk id="11" creationId="{59D709E3-1EAF-8B56-5744-7FBCEF22EFE8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4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064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19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99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98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33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40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D709E3-1EAF-8B56-5744-7FBCEF22EFE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2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#3c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Data Representation and Number Systems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4-bit numbers, we may use excess-7 or excess-8. Excess-8 is shown below.</a:t>
            </a:r>
          </a:p>
        </p:txBody>
      </p:sp>
      <p:graphicFrame>
        <p:nvGraphicFramePr>
          <p:cNvPr id="10" name="Group 79"/>
          <p:cNvGraphicFramePr>
            <a:graphicFrameLocks noGrp="1"/>
          </p:cNvGraphicFramePr>
          <p:nvPr/>
        </p:nvGraphicFramePr>
        <p:xfrm>
          <a:off x="1379538" y="2286000"/>
          <a:ext cx="2582862" cy="3558541"/>
        </p:xfrm>
        <a:graphic>
          <a:graphicData uri="http://schemas.openxmlformats.org/drawingml/2006/table">
            <a:tbl>
              <a:tblPr/>
              <a:tblGrid>
                <a:gridCol w="177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roup 47"/>
          <p:cNvGraphicFramePr>
            <a:graphicFrameLocks noGrp="1"/>
          </p:cNvGraphicFramePr>
          <p:nvPr/>
        </p:nvGraphicFramePr>
        <p:xfrm>
          <a:off x="4572000" y="2286000"/>
          <a:ext cx="2582863" cy="3603626"/>
        </p:xfrm>
        <a:graphic>
          <a:graphicData uri="http://schemas.openxmlformats.org/drawingml/2006/table">
            <a:tbl>
              <a:tblPr/>
              <a:tblGrid>
                <a:gridCol w="169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42A398-B160-CC91-B105-04B750C2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94" y="3160059"/>
            <a:ext cx="7356317" cy="3446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422A5-B9EC-A0CC-134A-7714166F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ED796-6032-90BC-BBA4-76F248785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859"/>
          </a:xfrm>
        </p:spPr>
        <p:txBody>
          <a:bodyPr/>
          <a:lstStyle/>
          <a:p>
            <a:r>
              <a:rPr lang="en-US" dirty="0"/>
              <a:t>Please complete the “CS2100 C Number Systems Quiz 3” in Canvas.</a:t>
            </a:r>
          </a:p>
          <a:p>
            <a:pPr lvl="1"/>
            <a:r>
              <a:rPr lang="en-US" dirty="0"/>
              <a:t>Access via the “Quizzes” tool in the left toolbar and select the quiz on  the right side of the screen.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5958F-F063-B8CD-A23E-A4BA37F8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8AF7-D63B-7DA9-4DD2-FFD3A2C0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9BAA3-36CF-A936-60B6-ECAFFAF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C0390C-B698-776F-F7BD-88EF7853375F}"/>
              </a:ext>
            </a:extLst>
          </p:cNvPr>
          <p:cNvSpPr/>
          <p:nvPr/>
        </p:nvSpPr>
        <p:spPr>
          <a:xfrm>
            <a:off x="2126489" y="5811281"/>
            <a:ext cx="605117" cy="322729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CF54235-9E65-68F7-9469-9A473BADFA7F}"/>
              </a:ext>
            </a:extLst>
          </p:cNvPr>
          <p:cNvSpPr/>
          <p:nvPr/>
        </p:nvSpPr>
        <p:spPr>
          <a:xfrm>
            <a:off x="3352800" y="4883160"/>
            <a:ext cx="2339788" cy="410137"/>
          </a:xfrm>
          <a:prstGeom prst="roundRect">
            <a:avLst/>
          </a:prstGeom>
          <a:noFill/>
          <a:ln w="26424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4695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on Addition/Subtraction (1/4)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Ignore the carry out of the MSB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the ‘carry in’ and ‘carry out’ of the MSB are different, or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251138"/>
            <a:ext cx="8229600" cy="189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2s-complement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2s-complement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337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Overflow (2/4)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Signed numbers are of a fixed range.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If the result of addition/subtraction goes beyond this range, an </a:t>
            </a:r>
            <a:r>
              <a:rPr lang="en-US" b="1" dirty="0">
                <a:solidFill>
                  <a:srgbClr val="800000"/>
                </a:solidFill>
              </a:rPr>
              <a:t>overflow</a:t>
            </a:r>
            <a:r>
              <a:rPr lang="en-US" dirty="0"/>
              <a:t> occurs.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Overflow can be easily detected: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positive </a:t>
            </a:r>
            <a:r>
              <a:rPr lang="en-US" dirty="0"/>
              <a:t>add</a:t>
            </a:r>
            <a:r>
              <a:rPr lang="en-US" i="1" dirty="0"/>
              <a:t> positive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i="1" dirty="0"/>
              <a:t>negative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/>
              <a:t>negative </a:t>
            </a:r>
            <a:r>
              <a:rPr lang="en-US" dirty="0"/>
              <a:t>add</a:t>
            </a:r>
            <a:r>
              <a:rPr lang="en-US" i="1" dirty="0"/>
              <a:t> negative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positive</a:t>
            </a:r>
          </a:p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2s-complement system</a:t>
            </a:r>
          </a:p>
          <a:p>
            <a:pPr marL="633413" lvl="1" indent="-2794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Range of value: -8</a:t>
            </a:r>
            <a:r>
              <a:rPr lang="en-US" baseline="-25000" dirty="0"/>
              <a:t>10</a:t>
            </a:r>
            <a:r>
              <a:rPr lang="en-US" dirty="0"/>
              <a:t> to 7</a:t>
            </a:r>
            <a:r>
              <a:rPr lang="en-US" baseline="-25000" dirty="0"/>
              <a:t>10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0101</a:t>
            </a:r>
            <a:r>
              <a:rPr lang="en-US" baseline="-25000" dirty="0"/>
              <a:t>2s</a:t>
            </a:r>
            <a:r>
              <a:rPr lang="en-US" dirty="0"/>
              <a:t> + 0110</a:t>
            </a:r>
            <a:r>
              <a:rPr lang="en-US" baseline="-25000" dirty="0"/>
              <a:t>2s</a:t>
            </a:r>
            <a:r>
              <a:rPr lang="en-US" dirty="0"/>
              <a:t> = 1011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5</a:t>
            </a:r>
            <a:r>
              <a:rPr lang="en-US" baseline="-25000" dirty="0"/>
              <a:t>10</a:t>
            </a:r>
            <a:r>
              <a:rPr lang="en-US" dirty="0"/>
              <a:t> + 6</a:t>
            </a:r>
            <a:r>
              <a:rPr lang="en-US" baseline="-25000" dirty="0"/>
              <a:t>10</a:t>
            </a:r>
            <a:r>
              <a:rPr lang="en-US" dirty="0"/>
              <a:t> = -5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  <a:p>
            <a:pPr marL="633413" lvl="1" indent="-27940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1001</a:t>
            </a:r>
            <a:r>
              <a:rPr lang="en-US" baseline="-25000" dirty="0"/>
              <a:t>2s</a:t>
            </a:r>
            <a:r>
              <a:rPr lang="en-US" dirty="0"/>
              <a:t> + 1101</a:t>
            </a:r>
            <a:r>
              <a:rPr lang="en-US" baseline="-25000" dirty="0"/>
              <a:t>2s</a:t>
            </a:r>
            <a:r>
              <a:rPr lang="en-US" dirty="0"/>
              <a:t> = </a:t>
            </a:r>
            <a:r>
              <a:rPr lang="en-US" u="sng" dirty="0"/>
              <a:t>1</a:t>
            </a:r>
            <a:r>
              <a:rPr lang="en-US" dirty="0"/>
              <a:t>0110</a:t>
            </a:r>
            <a:r>
              <a:rPr lang="en-US" baseline="-25000" dirty="0"/>
              <a:t>2s </a:t>
            </a:r>
            <a:r>
              <a:rPr lang="en-US" dirty="0"/>
              <a:t>(discard end-carry) = 0110</a:t>
            </a:r>
            <a:r>
              <a:rPr lang="en-US" baseline="-25000" dirty="0"/>
              <a:t>2s</a:t>
            </a:r>
            <a:br>
              <a:rPr lang="en-US" dirty="0"/>
            </a:br>
            <a:r>
              <a:rPr lang="en-US" dirty="0"/>
              <a:t>-7</a:t>
            </a:r>
            <a:r>
              <a:rPr lang="en-US" baseline="-25000" dirty="0"/>
              <a:t>10</a:t>
            </a:r>
            <a:r>
              <a:rPr lang="en-US" dirty="0"/>
              <a:t> + -3</a:t>
            </a:r>
            <a:r>
              <a:rPr lang="en-US" baseline="-25000" dirty="0"/>
              <a:t>10</a:t>
            </a:r>
            <a:r>
              <a:rPr lang="en-US" dirty="0"/>
              <a:t> = 6</a:t>
            </a:r>
            <a:r>
              <a:rPr lang="en-US" baseline="-25000" dirty="0"/>
              <a:t>10</a:t>
            </a:r>
            <a:r>
              <a:rPr lang="en-US" dirty="0"/>
              <a:t> ?! </a:t>
            </a:r>
            <a:r>
              <a:rPr lang="en-US" dirty="0">
                <a:solidFill>
                  <a:srgbClr val="C00000"/>
                </a:solidFill>
              </a:rPr>
              <a:t>(overflow!)</a:t>
            </a:r>
          </a:p>
        </p:txBody>
      </p:sp>
    </p:spTree>
    <p:extLst>
      <p:ext uri="{BB962C8B-B14F-4D97-AF65-F5344CB8AC3E}">
        <p14:creationId xmlns:p14="http://schemas.microsoft.com/office/powerpoint/2010/main" val="199446669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Addition (3/4)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90600" y="6071890"/>
            <a:ext cx="6553200" cy="47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42913" indent="-3540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62000" y="1677884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+7       0111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049715" y="1677645"/>
            <a:ext cx="260721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-2       1110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-8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46760" y="3203846"/>
            <a:ext cx="260604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-3     + 1101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057335" y="3188367"/>
            <a:ext cx="2599592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372729" y="2592623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62000" y="4684058"/>
            <a:ext cx="25908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-6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053232" y="4667642"/>
            <a:ext cx="2603695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+6     + 0110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+11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338733" y="4165035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33638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56927" y="5642314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480604" y="471259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6754838" y="4682116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671874" y="2527822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637878" y="4100234"/>
            <a:ext cx="14618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4896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2" grpId="0" animBg="1"/>
      <p:bldP spid="13" grpId="0" animBg="1"/>
      <p:bldP spid="15" grpId="0" animBg="1"/>
      <p:bldP spid="16" grpId="0"/>
      <p:bldP spid="17" grpId="0" animBg="1"/>
      <p:bldP spid="18" grpId="0" animBg="1"/>
      <p:bldP spid="19" grpId="0"/>
      <p:bldP spid="20" grpId="0"/>
      <p:bldP spid="22" grpId="0"/>
      <p:bldP spid="23" grpId="0" animBg="1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10.6 2s Complement Subtraction (4/4)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457200" y="1234159"/>
            <a:ext cx="4343400" cy="120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4 – 7 </a:t>
            </a:r>
          </a:p>
          <a:p>
            <a:pPr marL="717550" lvl="1" indent="-390525" fontAlgn="auto">
              <a:spcAft>
                <a:spcPts val="0"/>
              </a:spcAft>
              <a:buSzPct val="60000"/>
              <a:buFont typeface="Wingdings" panose="05000000000000000000" pitchFamily="2" charset="2"/>
              <a:buChar char="q"/>
            </a:pPr>
            <a:r>
              <a:rPr lang="en-US" dirty="0"/>
              <a:t>Convert it to 4 + (-7)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419600" y="1385459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+4       0100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533400" y="5822876"/>
            <a:ext cx="8229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3538" indent="-363538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Which of the above is/are overflow(s)?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457200" y="2864934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6 – 1 </a:t>
            </a:r>
          </a:p>
          <a:p>
            <a:pPr marL="717550" lvl="1" indent="-390525" eaLnBrk="1" hangingPunct="1"/>
            <a:r>
              <a:rPr lang="en-US" sz="2000" kern="0" dirty="0"/>
              <a:t>Convert it to 6 + (-1)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4416083" y="2861094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+6       0110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-1     + 1111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457200" y="4435951"/>
            <a:ext cx="3733800" cy="8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717550" lvl="1" indent="-390525" eaLnBrk="1" hangingPunct="1"/>
            <a:r>
              <a:rPr lang="en-US" sz="2000" kern="0" dirty="0"/>
              <a:t>-5 – 4 </a:t>
            </a:r>
          </a:p>
          <a:p>
            <a:pPr marL="717550" lvl="1" indent="-390525" eaLnBrk="1" hangingPunct="1"/>
            <a:r>
              <a:rPr lang="en-US" sz="2000" kern="0" dirty="0"/>
              <a:t>Convert it to -5 + (-4)</a:t>
            </a:r>
          </a:p>
          <a:p>
            <a:pPr marL="571500" indent="-571500" eaLnBrk="1" hangingPunct="1">
              <a:buFont typeface="Wingdings" pitchFamily="2" charset="2"/>
              <a:buNone/>
            </a:pPr>
            <a:endParaRPr lang="en-US" sz="2800" kern="0" dirty="0">
              <a:solidFill>
                <a:srgbClr val="800000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4416082" y="4346461"/>
            <a:ext cx="2693377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-5       1011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-4     + 1100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-9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115930" y="4385481"/>
            <a:ext cx="164122" cy="106914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144337" y="2269137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153715" y="3771114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7153715" y="528599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95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on Addition/Subtraction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840386"/>
            <a:ext cx="7831394" cy="2410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addition of integers, A + B: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Perform binary addition on the two numbers.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9900CC"/>
                </a:solidFill>
              </a:rPr>
              <a:t>If there is a carry out of the MSB, add 1 to the result</a:t>
            </a:r>
            <a:r>
              <a:rPr lang="en-US" dirty="0"/>
              <a:t>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>
                <a:solidFill>
                  <a:srgbClr val="0000CC"/>
                </a:solidFill>
              </a:rPr>
              <a:t>Check for overflow. </a:t>
            </a:r>
            <a:r>
              <a:rPr lang="en-US" dirty="0"/>
              <a:t>Overflow occurs if result is opposite sign of A and B.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4015164"/>
            <a:ext cx="8229600" cy="189813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Algorithm for subtraction of integers, A – B:</a:t>
            </a:r>
            <a:br>
              <a:rPr lang="en-US" sz="2800" dirty="0">
                <a:solidFill>
                  <a:srgbClr val="800000"/>
                </a:solidFill>
              </a:rPr>
            </a:br>
            <a:r>
              <a:rPr lang="en-US" sz="2800" dirty="0">
                <a:solidFill>
                  <a:srgbClr val="800000"/>
                </a:solidFill>
              </a:rPr>
              <a:t>	A – B = A + (-B)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Take 1s-complement of B.</a:t>
            </a:r>
          </a:p>
          <a:p>
            <a:pPr marL="839788" lvl="1" indent="-495300" fontAlgn="auto">
              <a:spcAft>
                <a:spcPts val="0"/>
              </a:spcAft>
              <a:buClrTx/>
              <a:buSzTx/>
              <a:buFont typeface="Wingdings" pitchFamily="2" charset="2"/>
              <a:buAutoNum type="arabicPeriod"/>
            </a:pPr>
            <a:r>
              <a:rPr lang="en-US" dirty="0"/>
              <a:t>Add the 1s-complement of B to A.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7017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10.7 1s Complement Addition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07815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Examples: 4-bit system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sz="2800" dirty="0">
              <a:solidFill>
                <a:srgbClr val="800000"/>
              </a:solidFill>
            </a:endParaRP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762000" y="1737064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+3       0011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+4     + 0100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+7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4876800" y="1747615"/>
            <a:ext cx="2667000" cy="139076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+5       0101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-0      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1111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62000" y="3374380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-2      1101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-5    + 1010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-7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0111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 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-------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4876800" y="3374379"/>
            <a:ext cx="2667000" cy="2169825"/>
          </a:xfrm>
          <a:prstGeom prst="rect">
            <a:avLst/>
          </a:prstGeom>
          <a:solidFill>
            <a:srgbClr val="FFFFCC"/>
          </a:solidFill>
          <a:ln w="12700">
            <a:solidFill>
              <a:srgbClr val="660033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-3       1100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+ -7     + 1000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-10     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</a:rPr>
              <a:t>0100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----     +    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  0101</a:t>
            </a:r>
          </a:p>
          <a:p>
            <a:pPr eaLnBrk="0" hangingPunct="0">
              <a:lnSpc>
                <a:spcPct val="85000"/>
              </a:lnSpc>
              <a:spcBef>
                <a:spcPct val="10000"/>
              </a:spcBef>
            </a:pPr>
            <a:r>
              <a:rPr lang="en-US" b="1" dirty="0">
                <a:latin typeface="Courier New" pitchFamily="49" charset="0"/>
              </a:rPr>
              <a:t>          -------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7367" y="5720716"/>
            <a:ext cx="2423652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Any overflow?</a:t>
            </a:r>
            <a:endParaRPr lang="en-SG" sz="2400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365989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8374" y="2682840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378738" y="4991061"/>
            <a:ext cx="154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No overflow</a:t>
            </a:r>
            <a:endParaRPr lang="en-SG" dirty="0">
              <a:solidFill>
                <a:srgbClr val="0000CC"/>
              </a:solidFill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7485039" y="4991061"/>
            <a:ext cx="13118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Overflow!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F6881E0B-124E-4F5E-A67B-A163AF2F6DB2}"/>
              </a:ext>
            </a:extLst>
          </p:cNvPr>
          <p:cNvSpPr txBox="1">
            <a:spLocks noChangeArrowheads="1"/>
          </p:cNvSpPr>
          <p:nvPr/>
        </p:nvSpPr>
        <p:spPr>
          <a:xfrm>
            <a:off x="3052916" y="5772363"/>
            <a:ext cx="5786284" cy="82063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>
                <a:solidFill>
                  <a:srgbClr val="006600"/>
                </a:solidFill>
              </a:rPr>
              <a:t>DLD page 42 – 43 Quick Review Questions</a:t>
            </a:r>
            <a:br>
              <a:rPr lang="en-US" dirty="0">
                <a:solidFill>
                  <a:srgbClr val="006600"/>
                </a:solidFill>
              </a:rPr>
            </a:br>
            <a:r>
              <a:rPr lang="en-US" dirty="0" err="1">
                <a:solidFill>
                  <a:srgbClr val="006600"/>
                </a:solidFill>
              </a:rPr>
              <a:t>Questions</a:t>
            </a:r>
            <a:r>
              <a:rPr lang="en-US" dirty="0">
                <a:solidFill>
                  <a:srgbClr val="006600"/>
                </a:solidFill>
              </a:rPr>
              <a:t> 2-13 to 2-18.</a:t>
            </a:r>
          </a:p>
        </p:txBody>
      </p:sp>
    </p:spTree>
    <p:extLst>
      <p:ext uri="{BB962C8B-B14F-4D97-AF65-F5344CB8AC3E}">
        <p14:creationId xmlns:p14="http://schemas.microsoft.com/office/powerpoint/2010/main" val="2901168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87425" indent="-987425"/>
            <a:r>
              <a:rPr lang="en-SG" sz="3600" dirty="0">
                <a:solidFill>
                  <a:srgbClr val="0000FF"/>
                </a:solidFill>
                <a:latin typeface="+mn-lt"/>
              </a:rPr>
              <a:t>10.8 Excess Representation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57199" y="1398085"/>
            <a:ext cx="4925961" cy="4144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Besides sign-and-magnitude and complement schemes, the </a:t>
            </a:r>
            <a:r>
              <a:rPr lang="en-US" sz="2200" b="1" dirty="0">
                <a:solidFill>
                  <a:srgbClr val="800000"/>
                </a:solidFill>
              </a:rPr>
              <a:t>excess representation</a:t>
            </a:r>
            <a:r>
              <a:rPr lang="en-US" sz="2200" dirty="0"/>
              <a:t> is another scheme.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It allows the range of values to be distributed </a:t>
            </a:r>
            <a:r>
              <a:rPr lang="en-US" sz="2200" u="sng" dirty="0"/>
              <a:t>evenly</a:t>
            </a:r>
            <a:r>
              <a:rPr lang="en-US" sz="2200" dirty="0"/>
              <a:t> between the positive and negative values, by a simple translation (addition/subtraction).</a:t>
            </a:r>
          </a:p>
          <a:p>
            <a:pPr marL="265113" indent="-265113" fontAlgn="auto">
              <a:spcBef>
                <a:spcPts val="600"/>
              </a:spcBef>
              <a:spcAft>
                <a:spcPct val="300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Example: </a:t>
            </a:r>
            <a:r>
              <a:rPr lang="en-US" sz="2200" dirty="0">
                <a:solidFill>
                  <a:srgbClr val="0000CC"/>
                </a:solidFill>
              </a:rPr>
              <a:t>Excess-4 representation on 3-bit numbers. </a:t>
            </a:r>
            <a:r>
              <a:rPr lang="en-US" sz="2200" dirty="0"/>
              <a:t>See table on the right.</a:t>
            </a:r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583921706"/>
              </p:ext>
            </p:extLst>
          </p:nvPr>
        </p:nvGraphicFramePr>
        <p:xfrm>
          <a:off x="5663380" y="1370337"/>
          <a:ext cx="2743200" cy="4171952"/>
        </p:xfrm>
        <a:graphic>
          <a:graphicData uri="http://schemas.openxmlformats.org/drawingml/2006/table">
            <a:tbl>
              <a:tblPr/>
              <a:tblGrid>
                <a:gridCol w="166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Representation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-1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Rectangle 48"/>
          <p:cNvSpPr>
            <a:spLocks noChangeArrowheads="1"/>
          </p:cNvSpPr>
          <p:nvPr/>
        </p:nvSpPr>
        <p:spPr bwMode="auto">
          <a:xfrm>
            <a:off x="604683" y="5678468"/>
            <a:ext cx="6939117" cy="7413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ct val="300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7030A0"/>
                </a:solidFill>
              </a:rPr>
              <a:t>Questions: What if we use Excess-2 on 3-bit numbers? Or Excess-7?</a:t>
            </a:r>
          </a:p>
        </p:txBody>
      </p:sp>
    </p:spTree>
    <p:extLst>
      <p:ext uri="{BB962C8B-B14F-4D97-AF65-F5344CB8AC3E}">
        <p14:creationId xmlns:p14="http://schemas.microsoft.com/office/powerpoint/2010/main" val="12130247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17678</TotalTime>
  <Words>1110</Words>
  <Application>Microsoft Office PowerPoint</Application>
  <PresentationFormat>On-screen Show (4:3)</PresentationFormat>
  <Paragraphs>233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1470</cp:revision>
  <cp:lastPrinted>2017-06-30T03:15:07Z</cp:lastPrinted>
  <dcterms:created xsi:type="dcterms:W3CDTF">1998-09-05T15:03:32Z</dcterms:created>
  <dcterms:modified xsi:type="dcterms:W3CDTF">2025-01-08T07:54:20Z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