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3" r:id="rId2"/>
    <p:sldId id="286" r:id="rId3"/>
    <p:sldId id="360" r:id="rId4"/>
    <p:sldId id="358" r:id="rId5"/>
    <p:sldId id="363" r:id="rId6"/>
  </p:sldIdLst>
  <p:sldSz cx="9144000" cy="6858000" type="screen4x3"/>
  <p:notesSz cx="6708775" cy="9774238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DDDDDD"/>
    <a:srgbClr val="0000FF"/>
    <a:srgbClr val="CC0000"/>
    <a:srgbClr val="CC0099"/>
    <a:srgbClr val="CC3399"/>
    <a:srgbClr val="CCC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1" autoAdjust="0"/>
    <p:restoredTop sz="94683" autoAdjust="0"/>
  </p:normalViewPr>
  <p:slideViewPr>
    <p:cSldViewPr>
      <p:cViewPr varScale="1">
        <p:scale>
          <a:sx n="99" d="100"/>
          <a:sy n="99" d="100"/>
        </p:scale>
        <p:origin x="90" y="2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9" tIns="44879" rIns="89759" bIns="44879" numCol="1" anchor="t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7775" y="0"/>
            <a:ext cx="28956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9" tIns="44879" rIns="89759" bIns="44879" numCol="1" anchor="t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7825"/>
            <a:ext cx="28956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9" tIns="44879" rIns="89759" bIns="44879" numCol="1" anchor="b" anchorCtr="0" compatLnSpc="1">
            <a:prstTxWarp prst="textNoShape">
              <a:avLst/>
            </a:prstTxWarp>
          </a:bodyPr>
          <a:lstStyle>
            <a:lvl1pPr defTabSz="8969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7775" y="9267825"/>
            <a:ext cx="2895600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759" tIns="44879" rIns="89759" bIns="44879" numCol="1" anchor="b" anchorCtr="0" compatLnSpc="1">
            <a:prstTxWarp prst="textNoShape">
              <a:avLst/>
            </a:prstTxWarp>
          </a:bodyPr>
          <a:lstStyle>
            <a:lvl1pPr algn="r" defTabSz="896938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5E6B5F8-F5DF-4046-93BB-93BD5AA17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01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83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01" tIns="46800" rIns="93601" bIns="46800" numCol="1" anchor="t" anchorCtr="0" compatLnSpc="1">
            <a:prstTxWarp prst="textNoShape">
              <a:avLst/>
            </a:prstTxWarp>
          </a:bodyPr>
          <a:lstStyle>
            <a:lvl1pPr defTabSz="9366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0475" y="0"/>
            <a:ext cx="29083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01" tIns="46800" rIns="93601" bIns="46800" numCol="1" anchor="t" anchorCtr="0" compatLnSpc="1">
            <a:prstTxWarp prst="textNoShape">
              <a:avLst/>
            </a:prstTxWarp>
          </a:bodyPr>
          <a:lstStyle>
            <a:lvl1pPr algn="r" defTabSz="9366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33425"/>
            <a:ext cx="4887913" cy="36655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5350" y="4641850"/>
            <a:ext cx="4918075" cy="4398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01" tIns="46800" rIns="93601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85288"/>
            <a:ext cx="29083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01" tIns="46800" rIns="93601" bIns="46800" numCol="1" anchor="b" anchorCtr="0" compatLnSpc="1">
            <a:prstTxWarp prst="textNoShape">
              <a:avLst/>
            </a:prstTxWarp>
          </a:bodyPr>
          <a:lstStyle>
            <a:lvl1pPr defTabSz="9366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0475" y="9285288"/>
            <a:ext cx="2908300" cy="488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601" tIns="46800" rIns="93601" bIns="46800" numCol="1" anchor="b" anchorCtr="0" compatLnSpc="1">
            <a:prstTxWarp prst="textNoShape">
              <a:avLst/>
            </a:prstTxWarp>
          </a:bodyPr>
          <a:lstStyle>
            <a:lvl1pPr algn="r" defTabSz="936625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7F28403A-9AA6-4989-8CFA-A9C642AC951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544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BBE47-177D-4636-9A16-5FE61EEE13CD}" type="slidenum">
              <a:rPr lang="en-GB" smtClean="0"/>
              <a:pPr/>
              <a:t>1</a:t>
            </a:fld>
            <a:endParaRPr lang="en-GB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D136A-999B-411C-BFFC-6D698AC8D85F}" type="slidenum">
              <a:rPr lang="en-GB" smtClean="0"/>
              <a:pPr/>
              <a:t>2</a:t>
            </a:fld>
            <a:endParaRPr lang="en-GB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AEC4F0-46B3-40BC-AEE4-A8D7EA9D0999}" type="slidenum">
              <a:rPr lang="en-GB" smtClean="0"/>
              <a:pPr/>
              <a:t>3</a:t>
            </a:fld>
            <a:endParaRPr lang="en-GB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116B1-7B2E-4092-85DD-1180B3542596}" type="slidenum">
              <a:rPr lang="en-GB" smtClean="0"/>
              <a:pPr/>
              <a:t>4</a:t>
            </a:fld>
            <a:endParaRPr lang="en-GB" smtClean="0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57D631-EE3E-4E41-8FE0-4B89AF34C4E1}" type="slidenum">
              <a:rPr lang="en-GB" smtClean="0"/>
              <a:pPr/>
              <a:t>5</a:t>
            </a:fld>
            <a:endParaRPr lang="en-GB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21808-ECB8-45B2-A5F8-D8CE75B646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E6F95-C41C-434B-9705-6FB1DD77D5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CCBAC9-4EF5-453A-88C5-A8871B9CB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432D5-667B-4DEC-B6DA-9AD04B43A0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98EB9-D92C-4F6B-BF9E-67E86FD1A2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BF285-4BB2-4F6C-8E4B-68A15A4996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41F87-6248-4159-A909-0547B1F43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2C3C4-A34A-41DE-BC83-844F680408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6F872-9881-4667-96AF-1E2C8FD48D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E17D4-5F9C-415C-A905-83CFB6FC0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B8D93-6437-47F4-9979-B432F3F79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382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1382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Number Systems Supplementary Notes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</a:defRPr>
            </a:lvl1pPr>
          </a:lstStyle>
          <a:p>
            <a:pPr>
              <a:defRPr/>
            </a:pPr>
            <a:fld id="{633B3E09-1D3C-4B64-BD66-EE51E55E79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8247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SG"/>
          </a:p>
        </p:txBody>
      </p:sp>
      <p:sp>
        <p:nvSpPr>
          <p:cNvPr id="138248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ransition>
    <p:fade/>
  </p:transition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Number Systems Supplementary </a:t>
            </a:r>
            <a:r>
              <a:rPr lang="en-US" altLang="en-US" dirty="0" smtClean="0"/>
              <a:t>Notes by Aaron Tan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0D8F2-A01F-4D2A-88CB-4BFF518D17A2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GB" sz="3400" b="1" smtClean="0"/>
              <a:t>NUMBER SYSTEMS</a:t>
            </a:r>
            <a:br>
              <a:rPr lang="en-GB" sz="3400" b="1" smtClean="0"/>
            </a:br>
            <a:r>
              <a:rPr lang="en-GB" sz="3400" b="1" smtClean="0"/>
              <a:t>SUPPLEMENTARY NOTES</a:t>
            </a:r>
            <a:endParaRPr lang="en-GB" b="1" smtClean="0"/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543800" cy="6096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GB" sz="2800" dirty="0" smtClean="0">
                <a:solidFill>
                  <a:srgbClr val="800000"/>
                </a:solidFill>
              </a:rPr>
              <a:t>Complement number systems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D929CB-AC9F-4588-B948-F5EA3132F897}" type="slidenum">
              <a:rPr lang="en-US" altLang="en-US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/>
          <a:lstStyle/>
          <a:p>
            <a:pPr eaLnBrk="1" hangingPunct="1"/>
            <a:r>
              <a:rPr lang="en-US" sz="3800" b="1" smtClean="0"/>
              <a:t>COMPLEMENTS (1/3)</a:t>
            </a:r>
            <a:endParaRPr 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010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“Find the complement of a number” or “complement a number” is the short way of saying… “find the negated value in that complement system”.  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For example, the two questions below are equivalent.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[4-bit]  Find/get the 1’s complement of 0110 </a:t>
            </a:r>
            <a:br>
              <a:rPr lang="en-US" sz="2000" dirty="0" smtClean="0"/>
            </a:br>
            <a:r>
              <a:rPr lang="en-US" sz="2000" dirty="0" smtClean="0"/>
              <a:t>(or, 1’s complement this value: 0110)  </a:t>
            </a:r>
            <a:br>
              <a:rPr lang="en-US" sz="2000" dirty="0" smtClean="0"/>
            </a:br>
            <a:r>
              <a:rPr lang="en-US" sz="2000" dirty="0" smtClean="0"/>
              <a:t>Answer: </a:t>
            </a:r>
            <a:r>
              <a:rPr lang="en-US" sz="2000" dirty="0" smtClean="0">
                <a:solidFill>
                  <a:srgbClr val="C00000"/>
                </a:solidFill>
              </a:rPr>
              <a:t>1001</a:t>
            </a:r>
            <a:r>
              <a:rPr lang="en-US" sz="2000" dirty="0" smtClean="0"/>
              <a:t>.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[4-bit]  If x is 0110</a:t>
            </a:r>
            <a:r>
              <a:rPr lang="en-US" sz="2000" baseline="-25000" dirty="0" smtClean="0"/>
              <a:t>1s</a:t>
            </a:r>
            <a:r>
              <a:rPr lang="en-US" sz="2000" dirty="0" smtClean="0"/>
              <a:t>, what is -x in 1’s complement form?  </a:t>
            </a:r>
            <a:br>
              <a:rPr lang="en-US" sz="2000" dirty="0" smtClean="0"/>
            </a:br>
            <a:r>
              <a:rPr lang="en-US" sz="2000" dirty="0" smtClean="0"/>
              <a:t>Answer: </a:t>
            </a:r>
            <a:r>
              <a:rPr lang="en-US" sz="2000" dirty="0" smtClean="0">
                <a:solidFill>
                  <a:srgbClr val="C00000"/>
                </a:solidFill>
              </a:rPr>
              <a:t>1001</a:t>
            </a:r>
            <a:r>
              <a:rPr lang="en-US" sz="2000" baseline="-25000" dirty="0" smtClean="0">
                <a:solidFill>
                  <a:srgbClr val="C00000"/>
                </a:solidFill>
              </a:rPr>
              <a:t>1s</a:t>
            </a:r>
            <a:r>
              <a:rPr lang="en-US" sz="2000" dirty="0" smtClean="0"/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So, “find the 1’s complement of 0110” is </a:t>
            </a:r>
            <a:r>
              <a:rPr lang="en-US" sz="2400" u="sng" dirty="0" smtClean="0"/>
              <a:t>not</a:t>
            </a:r>
            <a:r>
              <a:rPr lang="en-US" sz="2400" dirty="0" smtClean="0"/>
              <a:t> asking for “how is 0110 represented in 1’s complement”. See next two slides for more examples.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Number Systems Supplementary </a:t>
            </a:r>
            <a:r>
              <a:rPr lang="en-US" altLang="en-US" dirty="0" smtClean="0"/>
              <a:t>Notes by Aaron Tan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9974A1-0720-4DE8-94BC-B6DEB1D4D41A}" type="slidenum">
              <a:rPr lang="en-US" altLang="en-US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/>
          <a:lstStyle/>
          <a:p>
            <a:pPr eaLnBrk="1" hangingPunct="1"/>
            <a:r>
              <a:rPr lang="en-US" sz="3800" b="1" smtClean="0"/>
              <a:t>COMPLEMENTS (2/3)</a:t>
            </a:r>
            <a:endParaRPr lang="en-US" smtClean="0"/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9638"/>
            <a:ext cx="8458200" cy="53340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000" dirty="0" smtClean="0"/>
              <a:t>Examples: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[8-bit]  Find the 1’s complement of 00000101</a:t>
            </a:r>
            <a:r>
              <a:rPr lang="en-US" sz="1600" dirty="0"/>
              <a:t> </a:t>
            </a:r>
            <a:r>
              <a:rPr lang="en-US" sz="1600" dirty="0" smtClean="0"/>
              <a:t>(or, What is the 1’s complement of 00000101?)  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smtClean="0">
                <a:solidFill>
                  <a:srgbClr val="C00000"/>
                </a:solidFill>
              </a:rPr>
              <a:t>11111010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[8-bit]  Find the 1’s complement of 11001000</a:t>
            </a:r>
            <a:r>
              <a:rPr lang="en-US" sz="1600" dirty="0"/>
              <a:t> </a:t>
            </a:r>
            <a:r>
              <a:rPr lang="en-US" sz="1600" dirty="0" smtClean="0"/>
              <a:t>(or, What is the 1’s complement of 11001000?) 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smtClean="0">
                <a:solidFill>
                  <a:srgbClr val="C00000"/>
                </a:solidFill>
              </a:rPr>
              <a:t>00110111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[8-bit]  </a:t>
            </a:r>
            <a:r>
              <a:rPr lang="en-US" sz="1600" dirty="0"/>
              <a:t>Find 101</a:t>
            </a:r>
            <a:r>
              <a:rPr lang="en-US" sz="1600" baseline="-25000" dirty="0"/>
              <a:t>2</a:t>
            </a:r>
            <a:r>
              <a:rPr lang="en-US" sz="1600" dirty="0"/>
              <a:t> </a:t>
            </a:r>
            <a:r>
              <a:rPr lang="en-US" sz="1600" dirty="0" smtClean="0"/>
              <a:t>in </a:t>
            </a:r>
            <a:r>
              <a:rPr lang="en-US" sz="1600" dirty="0"/>
              <a:t>1’s </a:t>
            </a:r>
            <a:r>
              <a:rPr lang="en-US" sz="1600" dirty="0" smtClean="0"/>
              <a:t>complement (or, How is 101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represented in 1’s complement?)  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err="1" smtClean="0">
                <a:solidFill>
                  <a:srgbClr val="C00000"/>
                </a:solidFill>
              </a:rPr>
              <a:t>00000101</a:t>
            </a:r>
            <a:r>
              <a:rPr lang="en-US" sz="1600" baseline="-25000" dirty="0" err="1" smtClean="0">
                <a:solidFill>
                  <a:srgbClr val="C00000"/>
                </a:solidFill>
              </a:rPr>
              <a:t>1s</a:t>
            </a:r>
            <a:endParaRPr lang="en-US" sz="1600" baseline="-25000" dirty="0" smtClean="0">
              <a:solidFill>
                <a:srgbClr val="C00000"/>
              </a:solidFill>
            </a:endParaRP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[8-bit]  </a:t>
            </a:r>
            <a:r>
              <a:rPr lang="en-US" sz="1600" dirty="0"/>
              <a:t>Find -101</a:t>
            </a:r>
            <a:r>
              <a:rPr lang="en-US" sz="1600" baseline="-25000" dirty="0"/>
              <a:t>2</a:t>
            </a:r>
            <a:r>
              <a:rPr lang="en-US" sz="1600" dirty="0" smtClean="0"/>
              <a:t> in 1’s complement (or, How is -101</a:t>
            </a:r>
            <a:r>
              <a:rPr lang="en-US" sz="1600" baseline="-25000" dirty="0" smtClean="0"/>
              <a:t>2</a:t>
            </a:r>
            <a:r>
              <a:rPr lang="en-US" sz="1600" dirty="0" smtClean="0"/>
              <a:t> represented in 1’s complement?)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err="1" smtClean="0">
                <a:solidFill>
                  <a:srgbClr val="C00000"/>
                </a:solidFill>
              </a:rPr>
              <a:t>11111010</a:t>
            </a:r>
            <a:r>
              <a:rPr lang="en-US" sz="1600" baseline="-25000" dirty="0" err="1" smtClean="0">
                <a:solidFill>
                  <a:srgbClr val="C00000"/>
                </a:solidFill>
              </a:rPr>
              <a:t>1s</a:t>
            </a:r>
            <a:endParaRPr lang="en-US" sz="1600" dirty="0" smtClean="0">
              <a:solidFill>
                <a:srgbClr val="C00000"/>
              </a:solidFill>
            </a:endParaRP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[6-bit]  Find the 2’s complement of 111000 (or, What is the 2’s complement of 111000?)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smtClean="0">
                <a:solidFill>
                  <a:srgbClr val="C00000"/>
                </a:solidFill>
              </a:rPr>
              <a:t>001000 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1600" dirty="0" smtClean="0"/>
              <a:t>[</a:t>
            </a:r>
            <a:r>
              <a:rPr lang="en-US" sz="1600" dirty="0"/>
              <a:t>6</a:t>
            </a:r>
            <a:r>
              <a:rPr lang="en-US" sz="1600" dirty="0" smtClean="0"/>
              <a:t>-bit] Find the 2’s complement of 000101 (or, What is the 2’s complement of 0000000101?) </a:t>
            </a:r>
            <a:br>
              <a:rPr lang="en-US" sz="1600" dirty="0" smtClean="0"/>
            </a:br>
            <a:r>
              <a:rPr lang="en-US" sz="1600" dirty="0" smtClean="0"/>
              <a:t>Answer: </a:t>
            </a:r>
            <a:r>
              <a:rPr lang="en-US" sz="1600" dirty="0" smtClean="0">
                <a:solidFill>
                  <a:srgbClr val="C00000"/>
                </a:solidFill>
              </a:rPr>
              <a:t>111011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Number Systems Supplementary </a:t>
            </a:r>
            <a:r>
              <a:rPr lang="en-US" altLang="en-US" dirty="0" smtClean="0"/>
              <a:t>Notes by Aaron Tan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A7422-73B5-4CA0-AED6-40BB9CE6D9DC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836612"/>
          </a:xfrm>
        </p:spPr>
        <p:txBody>
          <a:bodyPr/>
          <a:lstStyle/>
          <a:p>
            <a:pPr eaLnBrk="1" hangingPunct="1"/>
            <a:r>
              <a:rPr lang="en-US" sz="3800" b="1" smtClean="0"/>
              <a:t>COMPLEMENTS (3/3)</a:t>
            </a:r>
            <a:endParaRPr lang="en-US" smtClean="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077200" cy="4724400"/>
          </a:xfrm>
        </p:spPr>
        <p:txBody>
          <a:bodyPr/>
          <a:lstStyle/>
          <a:p>
            <a:pPr eaLnBrk="1" hangingPunct="1">
              <a:buSzPct val="120000"/>
              <a:buFont typeface="Wingdings" pitchFamily="2" charset="2"/>
              <a:buChar char="§"/>
            </a:pPr>
            <a:r>
              <a:rPr lang="en-US" sz="2400" dirty="0" smtClean="0"/>
              <a:t>More examples: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[8-bit]  What is 7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2’s complement form?  </a:t>
            </a:r>
            <a:br>
              <a:rPr lang="en-US" sz="2000" dirty="0" smtClean="0"/>
            </a:br>
            <a:r>
              <a:rPr lang="en-US" sz="2000" dirty="0" smtClean="0"/>
              <a:t>Answer: </a:t>
            </a:r>
            <a:r>
              <a:rPr lang="en-US" sz="2000" dirty="0" smtClean="0">
                <a:solidFill>
                  <a:srgbClr val="C00000"/>
                </a:solidFill>
              </a:rPr>
              <a:t>00000111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[8-bit]  What is -</a:t>
            </a:r>
            <a:r>
              <a:rPr lang="en-US" sz="2100" dirty="0" smtClean="0"/>
              <a:t>7</a:t>
            </a:r>
            <a:r>
              <a:rPr lang="en-US" sz="2100" baseline="-25000" dirty="0" smtClean="0"/>
              <a:t>10</a:t>
            </a:r>
            <a:r>
              <a:rPr lang="en-US" sz="2000" dirty="0" smtClean="0"/>
              <a:t> in 2’s complement form?  </a:t>
            </a:r>
            <a:br>
              <a:rPr lang="en-US" sz="2000" dirty="0" smtClean="0"/>
            </a:br>
            <a:r>
              <a:rPr lang="en-US" sz="2000" dirty="0" smtClean="0"/>
              <a:t>Answer: </a:t>
            </a:r>
            <a:r>
              <a:rPr lang="en-US" sz="2000" dirty="0" smtClean="0">
                <a:solidFill>
                  <a:srgbClr val="C00000"/>
                </a:solidFill>
              </a:rPr>
              <a:t>11111001</a:t>
            </a: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[10-bit]  What is 14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1’s complement form?  </a:t>
            </a:r>
            <a:br>
              <a:rPr lang="en-US" sz="2000" dirty="0" smtClean="0"/>
            </a:br>
            <a:r>
              <a:rPr lang="en-US" sz="2000" dirty="0" smtClean="0"/>
              <a:t>Answer:  </a:t>
            </a:r>
            <a:r>
              <a:rPr lang="en-US" sz="2000" dirty="0" smtClean="0">
                <a:solidFill>
                  <a:srgbClr val="C00000"/>
                </a:solidFill>
              </a:rPr>
              <a:t>(0000001110)</a:t>
            </a:r>
            <a:r>
              <a:rPr lang="en-US" sz="2000" baseline="-25000" dirty="0" smtClean="0">
                <a:solidFill>
                  <a:srgbClr val="C00000"/>
                </a:solidFill>
              </a:rPr>
              <a:t>1s</a:t>
            </a:r>
            <a:endParaRPr lang="en-US" sz="2000" dirty="0" smtClean="0">
              <a:solidFill>
                <a:srgbClr val="C00000"/>
              </a:solidFill>
            </a:endParaRPr>
          </a:p>
          <a:p>
            <a:pPr lvl="1" eaLnBrk="1" hangingPunct="1">
              <a:spcBef>
                <a:spcPct val="30000"/>
              </a:spcBef>
              <a:buClr>
                <a:schemeClr val="hlink"/>
              </a:buClr>
              <a:buSzPct val="90000"/>
              <a:buFont typeface="Wingdings" pitchFamily="2" charset="2"/>
              <a:buChar char="v"/>
            </a:pPr>
            <a:r>
              <a:rPr lang="en-US" sz="2000" dirty="0" smtClean="0"/>
              <a:t>[10-bit]  What is -14</a:t>
            </a:r>
            <a:r>
              <a:rPr lang="en-US" sz="2000" baseline="-25000" dirty="0" smtClean="0"/>
              <a:t>10</a:t>
            </a:r>
            <a:r>
              <a:rPr lang="en-US" sz="2000" dirty="0" smtClean="0"/>
              <a:t> in 2’s complement form?  </a:t>
            </a:r>
            <a:br>
              <a:rPr lang="en-US" sz="2000" dirty="0" smtClean="0"/>
            </a:br>
            <a:r>
              <a:rPr lang="en-US" sz="2000" dirty="0" smtClean="0"/>
              <a:t>Answer: </a:t>
            </a:r>
            <a:r>
              <a:rPr lang="en-US" sz="2000" dirty="0" smtClean="0">
                <a:solidFill>
                  <a:srgbClr val="C00000"/>
                </a:solidFill>
              </a:rPr>
              <a:t>(1111110010)</a:t>
            </a:r>
            <a:r>
              <a:rPr lang="en-US" sz="2000" baseline="-25000" dirty="0" smtClean="0">
                <a:solidFill>
                  <a:srgbClr val="C00000"/>
                </a:solidFill>
              </a:rPr>
              <a:t>2s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Number Systems Supplementary </a:t>
            </a:r>
            <a:r>
              <a:rPr lang="en-US" altLang="en-US" dirty="0" smtClean="0"/>
              <a:t>Notes by Aaron Tan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</a:t>
            </a: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E7D78-667B-40FD-953E-48237FFB2646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/>
            <a:r>
              <a:rPr lang="en-US" sz="3600" b="1" smtClean="0"/>
              <a:t>END</a:t>
            </a:r>
            <a:endParaRPr lang="en-US" b="1" smtClean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38400" y="62484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Number Systems Supplementary </a:t>
            </a:r>
            <a:r>
              <a:rPr lang="en-US" altLang="en-US" dirty="0" smtClean="0"/>
              <a:t>Notes by Aaron Tan</a:t>
            </a:r>
            <a:endParaRPr lang="en-US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7129</TotalTime>
  <Words>402</Words>
  <Application>Microsoft Office PowerPoint</Application>
  <PresentationFormat>On-screen Show (4:3)</PresentationFormat>
  <Paragraphs>43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Garamond</vt:lpstr>
      <vt:lpstr>Times New Roman</vt:lpstr>
      <vt:lpstr>Wingdings</vt:lpstr>
      <vt:lpstr>Edge</vt:lpstr>
      <vt:lpstr>NUMBER SYSTEMS SUPPLEMENTARY NOTES</vt:lpstr>
      <vt:lpstr>COMPLEMENTS (1/3)</vt:lpstr>
      <vt:lpstr>COMPLEMENTS (2/3)</vt:lpstr>
      <vt:lpstr>COMPLEMENTS (3/3)</vt:lpstr>
      <vt:lpstr>END</vt:lpstr>
    </vt:vector>
  </TitlesOfParts>
  <Company>NUS School of Computing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Numbering Systems and Codes (Supplementary)</dc:subject>
  <dc:creator>Aaron Tan</dc:creator>
  <cp:lastModifiedBy>Tan Tuck Choy</cp:lastModifiedBy>
  <cp:revision>549</cp:revision>
  <cp:lastPrinted>1999-07-26T10:08:41Z</cp:lastPrinted>
  <dcterms:created xsi:type="dcterms:W3CDTF">1998-09-24T05:56:05Z</dcterms:created>
  <dcterms:modified xsi:type="dcterms:W3CDTF">2025-01-20T06:03:10Z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