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9"/>
  </p:notesMasterIdLst>
  <p:handoutMasterIdLst>
    <p:handoutMasterId r:id="rId30"/>
  </p:handoutMasterIdLst>
  <p:sldIdLst>
    <p:sldId id="256" r:id="rId2"/>
    <p:sldId id="621" r:id="rId3"/>
    <p:sldId id="468" r:id="rId4"/>
    <p:sldId id="521" r:id="rId5"/>
    <p:sldId id="469" r:id="rId6"/>
    <p:sldId id="507" r:id="rId7"/>
    <p:sldId id="470" r:id="rId8"/>
    <p:sldId id="472" r:id="rId9"/>
    <p:sldId id="473" r:id="rId10"/>
    <p:sldId id="476" r:id="rId11"/>
    <p:sldId id="474" r:id="rId12"/>
    <p:sldId id="477" r:id="rId13"/>
    <p:sldId id="478" r:id="rId14"/>
    <p:sldId id="479" r:id="rId15"/>
    <p:sldId id="480" r:id="rId16"/>
    <p:sldId id="475" r:id="rId17"/>
    <p:sldId id="481" r:id="rId18"/>
    <p:sldId id="482" r:id="rId19"/>
    <p:sldId id="483" r:id="rId20"/>
    <p:sldId id="484" r:id="rId21"/>
    <p:sldId id="485" r:id="rId22"/>
    <p:sldId id="486" r:id="rId23"/>
    <p:sldId id="489" r:id="rId24"/>
    <p:sldId id="490" r:id="rId25"/>
    <p:sldId id="491" r:id="rId26"/>
    <p:sldId id="492" r:id="rId27"/>
    <p:sldId id="308" r:id="rId2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CC6600"/>
    <a:srgbClr val="FFFFCC"/>
    <a:srgbClr val="E5E5FF"/>
    <a:srgbClr val="E2FFC5"/>
    <a:srgbClr val="CCCCFF"/>
    <a:srgbClr val="CCFF99"/>
    <a:srgbClr val="CC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E104F0-6EE2-45F6-9261-026C9F1FD700}" v="7" dt="2025-01-08T09:07:23.3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89" autoAdjust="0"/>
    <p:restoredTop sz="91575" autoAdjust="0"/>
  </p:normalViewPr>
  <p:slideViewPr>
    <p:cSldViewPr snapToGrid="0">
      <p:cViewPr varScale="1">
        <p:scale>
          <a:sx n="73" d="100"/>
          <a:sy n="73" d="100"/>
        </p:scale>
        <p:origin x="1973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4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Kai" userId="012566e0-30ff-4e17-bc5d-803a8d22ce41" providerId="ADAL" clId="{01E104F0-6EE2-45F6-9261-026C9F1FD700}"/>
    <pc:docChg chg="custSel addSld delSld modSld modMainMaster">
      <pc:chgData name="Song Kai" userId="012566e0-30ff-4e17-bc5d-803a8d22ce41" providerId="ADAL" clId="{01E104F0-6EE2-45F6-9261-026C9F1FD700}" dt="2025-01-08T09:07:52.059" v="13" actId="1076"/>
      <pc:docMkLst>
        <pc:docMk/>
      </pc:docMkLst>
      <pc:sldChg chg="delSp mod">
        <pc:chgData name="Song Kai" userId="012566e0-30ff-4e17-bc5d-803a8d22ce41" providerId="ADAL" clId="{01E104F0-6EE2-45F6-9261-026C9F1FD700}" dt="2025-01-08T07:01:53.482" v="6" actId="478"/>
        <pc:sldMkLst>
          <pc:docMk/>
          <pc:sldMk cId="0" sldId="256"/>
        </pc:sldMkLst>
        <pc:spChg chg="del">
          <ac:chgData name="Song Kai" userId="012566e0-30ff-4e17-bc5d-803a8d22ce41" providerId="ADAL" clId="{01E104F0-6EE2-45F6-9261-026C9F1FD700}" dt="2025-01-08T07:01:53.482" v="6" actId="478"/>
          <ac:spMkLst>
            <pc:docMk/>
            <pc:sldMk cId="0" sldId="256"/>
            <ac:spMk id="4" creationId="{00000000-0000-0000-0000-000000000000}"/>
          </ac:spMkLst>
        </pc:spChg>
      </pc:sldChg>
      <pc:sldChg chg="add del">
        <pc:chgData name="Song Kai" userId="012566e0-30ff-4e17-bc5d-803a8d22ce41" providerId="ADAL" clId="{01E104F0-6EE2-45F6-9261-026C9F1FD700}" dt="2025-01-08T07:02:19.461" v="7" actId="47"/>
        <pc:sldMkLst>
          <pc:docMk/>
          <pc:sldMk cId="413459020" sldId="522"/>
        </pc:sldMkLst>
      </pc:sldChg>
      <pc:sldChg chg="add del">
        <pc:chgData name="Song Kai" userId="012566e0-30ff-4e17-bc5d-803a8d22ce41" providerId="ADAL" clId="{01E104F0-6EE2-45F6-9261-026C9F1FD700}" dt="2025-01-08T07:01:38.436" v="4"/>
        <pc:sldMkLst>
          <pc:docMk/>
          <pc:sldMk cId="1609299182" sldId="523"/>
        </pc:sldMkLst>
      </pc:sldChg>
      <pc:sldChg chg="add del">
        <pc:chgData name="Song Kai" userId="012566e0-30ff-4e17-bc5d-803a8d22ce41" providerId="ADAL" clId="{01E104F0-6EE2-45F6-9261-026C9F1FD700}" dt="2025-01-08T09:07:25.191" v="9" actId="47"/>
        <pc:sldMkLst>
          <pc:docMk/>
          <pc:sldMk cId="2980677409" sldId="620"/>
        </pc:sldMkLst>
      </pc:sldChg>
      <pc:sldChg chg="add">
        <pc:chgData name="Song Kai" userId="012566e0-30ff-4e17-bc5d-803a8d22ce41" providerId="ADAL" clId="{01E104F0-6EE2-45F6-9261-026C9F1FD700}" dt="2025-01-08T09:07:23.341" v="8"/>
        <pc:sldMkLst>
          <pc:docMk/>
          <pc:sldMk cId="1477173909" sldId="621"/>
        </pc:sldMkLst>
      </pc:sldChg>
      <pc:sldMasterChg chg="addSp delSp modSp mod">
        <pc:chgData name="Song Kai" userId="012566e0-30ff-4e17-bc5d-803a8d22ce41" providerId="ADAL" clId="{01E104F0-6EE2-45F6-9261-026C9F1FD700}" dt="2025-01-08T09:07:52.059" v="13" actId="1076"/>
        <pc:sldMasterMkLst>
          <pc:docMk/>
          <pc:sldMasterMk cId="0" sldId="2147485087"/>
        </pc:sldMasterMkLst>
        <pc:spChg chg="add del mod">
          <ac:chgData name="Song Kai" userId="012566e0-30ff-4e17-bc5d-803a8d22ce41" providerId="ADAL" clId="{01E104F0-6EE2-45F6-9261-026C9F1FD700}" dt="2025-01-08T09:07:36.399" v="10" actId="478"/>
          <ac:spMkLst>
            <pc:docMk/>
            <pc:sldMasterMk cId="0" sldId="2147485087"/>
            <ac:spMk id="9" creationId="{3D50AFE9-9E76-5D08-BD4D-81FB8E67C6BA}"/>
          </ac:spMkLst>
        </pc:spChg>
        <pc:picChg chg="mod">
          <ac:chgData name="Song Kai" userId="012566e0-30ff-4e17-bc5d-803a8d22ce41" providerId="ADAL" clId="{01E104F0-6EE2-45F6-9261-026C9F1FD700}" dt="2025-01-08T09:07:52.059" v="13" actId="1076"/>
          <ac:picMkLst>
            <pc:docMk/>
            <pc:sldMasterMk cId="0" sldId="2147485087"/>
            <ac:picMk id="8" creationId="{00000000-0000-0000-0000-000000000000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1/8/2025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52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46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00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05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2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32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06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71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36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4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216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502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81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392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302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406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68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97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50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43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31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72784"/>
            <a:ext cx="576072" cy="5760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ets.netlify.app/module/676ca3a07d7f5ffc1741dc65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4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#19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Sequential Logic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574887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3.1 </a:t>
            </a:r>
            <a:r>
              <a:rPr lang="en-GB" sz="3600" i="1" dirty="0">
                <a:solidFill>
                  <a:srgbClr val="0000FF"/>
                </a:solidFill>
              </a:rPr>
              <a:t>S-R</a:t>
            </a:r>
            <a:r>
              <a:rPr lang="en-GB" sz="3600" dirty="0">
                <a:solidFill>
                  <a:srgbClr val="0000FF"/>
                </a:solidFill>
              </a:rPr>
              <a:t> Latch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58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Two inputs:</a:t>
            </a:r>
            <a:r>
              <a:rPr lang="en-US" dirty="0"/>
              <a:t>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R</a:t>
            </a:r>
            <a:r>
              <a:rPr lang="en-US" dirty="0"/>
              <a:t>.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Two complementary outputs</a:t>
            </a:r>
            <a:r>
              <a:rPr lang="en-US" dirty="0"/>
              <a:t>: </a:t>
            </a:r>
            <a:r>
              <a:rPr lang="en-US" i="1" dirty="0"/>
              <a:t>Q</a:t>
            </a:r>
            <a:r>
              <a:rPr lang="en-US" dirty="0"/>
              <a:t> and </a:t>
            </a:r>
            <a:r>
              <a:rPr lang="en-US" i="1" dirty="0"/>
              <a:t>Q'</a:t>
            </a:r>
            <a:r>
              <a:rPr lang="en-US" dirty="0"/>
              <a:t>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When </a:t>
            </a:r>
            <a:r>
              <a:rPr lang="en-US" i="1" dirty="0"/>
              <a:t>Q</a:t>
            </a:r>
            <a:r>
              <a:rPr lang="en-US" dirty="0"/>
              <a:t> = HIGH, we say latch is in </a:t>
            </a:r>
            <a:r>
              <a:rPr lang="en-US" dirty="0">
                <a:solidFill>
                  <a:srgbClr val="C00000"/>
                </a:solidFill>
              </a:rPr>
              <a:t>SET </a:t>
            </a:r>
            <a:r>
              <a:rPr lang="en-US" dirty="0"/>
              <a:t>state.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When </a:t>
            </a:r>
            <a:r>
              <a:rPr lang="en-US" i="1" dirty="0"/>
              <a:t>Q</a:t>
            </a:r>
            <a:r>
              <a:rPr lang="en-US" dirty="0"/>
              <a:t> = LOW, we say latch is in </a:t>
            </a:r>
            <a:r>
              <a:rPr lang="en-US" dirty="0">
                <a:solidFill>
                  <a:srgbClr val="C00000"/>
                </a:solidFill>
              </a:rPr>
              <a:t>RESET</a:t>
            </a:r>
            <a:r>
              <a:rPr lang="en-US" dirty="0"/>
              <a:t> state.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For active-high input </a:t>
            </a:r>
            <a:r>
              <a:rPr lang="en-US" i="1" dirty="0"/>
              <a:t>S-R</a:t>
            </a:r>
            <a:r>
              <a:rPr lang="en-US" dirty="0"/>
              <a:t> latch (also known as NOR gate latch)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/>
              <a:t>R</a:t>
            </a:r>
            <a:r>
              <a:rPr lang="en-US" dirty="0"/>
              <a:t> = HIGH and </a:t>
            </a:r>
            <a:r>
              <a:rPr lang="en-US" i="1" dirty="0"/>
              <a:t>S</a:t>
            </a:r>
            <a:r>
              <a:rPr lang="en-US" dirty="0"/>
              <a:t> = LOW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becomes LOW (RESET state)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ym typeface="Wingdings" pitchFamily="2" charset="2"/>
              </a:rPr>
              <a:t>S</a:t>
            </a:r>
            <a:r>
              <a:rPr lang="en-US" dirty="0">
                <a:sym typeface="Wingdings" pitchFamily="2" charset="2"/>
              </a:rPr>
              <a:t> = HIGH and </a:t>
            </a:r>
            <a:r>
              <a:rPr lang="en-US" i="1" dirty="0">
                <a:sym typeface="Wingdings" pitchFamily="2" charset="2"/>
              </a:rPr>
              <a:t>R</a:t>
            </a:r>
            <a:r>
              <a:rPr lang="en-US" dirty="0">
                <a:sym typeface="Wingdings" pitchFamily="2" charset="2"/>
              </a:rPr>
              <a:t> = LOW 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becomes HIGH (SET state)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Both </a:t>
            </a:r>
            <a:r>
              <a:rPr lang="en-US" i="1" dirty="0">
                <a:sym typeface="Wingdings" pitchFamily="2" charset="2"/>
              </a:rPr>
              <a:t>R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i="1" dirty="0">
                <a:sym typeface="Wingdings" pitchFamily="2" charset="2"/>
              </a:rPr>
              <a:t>S</a:t>
            </a:r>
            <a:r>
              <a:rPr lang="en-US" dirty="0">
                <a:sym typeface="Wingdings" pitchFamily="2" charset="2"/>
              </a:rPr>
              <a:t> are LOW No change in output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Both </a:t>
            </a:r>
            <a:r>
              <a:rPr lang="en-US" i="1" dirty="0">
                <a:sym typeface="Wingdings" pitchFamily="2" charset="2"/>
              </a:rPr>
              <a:t>R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i="1" dirty="0">
                <a:sym typeface="Wingdings" pitchFamily="2" charset="2"/>
              </a:rPr>
              <a:t>S</a:t>
            </a:r>
            <a:r>
              <a:rPr lang="en-US" dirty="0">
                <a:sym typeface="Wingdings" pitchFamily="2" charset="2"/>
              </a:rPr>
              <a:t> are HIGH Outputs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i="1" dirty="0">
                <a:sym typeface="Wingdings" pitchFamily="2" charset="2"/>
              </a:rPr>
              <a:t>Q'</a:t>
            </a:r>
            <a:r>
              <a:rPr lang="en-US" dirty="0">
                <a:sym typeface="Wingdings" pitchFamily="2" charset="2"/>
              </a:rPr>
              <a:t> are both LOW (invalid!)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Drawback: invalid condition exists and must be avoided.</a:t>
            </a:r>
          </a:p>
        </p:txBody>
      </p:sp>
    </p:spTree>
    <p:extLst>
      <p:ext uri="{BB962C8B-B14F-4D97-AF65-F5344CB8AC3E}">
        <p14:creationId xmlns:p14="http://schemas.microsoft.com/office/powerpoint/2010/main" val="191593524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8646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3.1 </a:t>
            </a:r>
            <a:r>
              <a:rPr lang="en-GB" sz="3600" i="1" dirty="0">
                <a:solidFill>
                  <a:srgbClr val="0000FF"/>
                </a:solidFill>
              </a:rPr>
              <a:t>S-R</a:t>
            </a:r>
            <a:r>
              <a:rPr lang="en-GB" sz="3600" dirty="0">
                <a:solidFill>
                  <a:srgbClr val="0000FF"/>
                </a:solidFill>
              </a:rPr>
              <a:t> Latch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64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Active-high input </a:t>
            </a:r>
            <a:r>
              <a:rPr lang="en-US" i="1" dirty="0">
                <a:solidFill>
                  <a:srgbClr val="0000CC"/>
                </a:solidFill>
              </a:rPr>
              <a:t>S-R</a:t>
            </a:r>
            <a:r>
              <a:rPr lang="en-US" dirty="0">
                <a:solidFill>
                  <a:srgbClr val="0000CC"/>
                </a:solidFill>
              </a:rPr>
              <a:t> latch</a:t>
            </a:r>
            <a:r>
              <a:rPr lang="en-US" dirty="0"/>
              <a:t>:</a:t>
            </a:r>
          </a:p>
        </p:txBody>
      </p:sp>
      <p:grpSp>
        <p:nvGrpSpPr>
          <p:cNvPr id="41" name="Group 80"/>
          <p:cNvGrpSpPr>
            <a:grpSpLocks/>
          </p:cNvGrpSpPr>
          <p:nvPr/>
        </p:nvGrpSpPr>
        <p:grpSpPr bwMode="auto">
          <a:xfrm>
            <a:off x="1600200" y="2209800"/>
            <a:ext cx="2403475" cy="1368425"/>
            <a:chOff x="1266" y="1192"/>
            <a:chExt cx="1514" cy="862"/>
          </a:xfrm>
        </p:grpSpPr>
        <p:grpSp>
          <p:nvGrpSpPr>
            <p:cNvPr id="42" name="Group 81"/>
            <p:cNvGrpSpPr>
              <a:grpSpLocks/>
            </p:cNvGrpSpPr>
            <p:nvPr/>
          </p:nvGrpSpPr>
          <p:grpSpPr bwMode="auto">
            <a:xfrm>
              <a:off x="1784" y="1743"/>
              <a:ext cx="384" cy="240"/>
              <a:chOff x="1632" y="1584"/>
              <a:chExt cx="301" cy="192"/>
            </a:xfrm>
          </p:grpSpPr>
          <p:grpSp>
            <p:nvGrpSpPr>
              <p:cNvPr id="69" name="Group 82"/>
              <p:cNvGrpSpPr>
                <a:grpSpLocks/>
              </p:cNvGrpSpPr>
              <p:nvPr/>
            </p:nvGrpSpPr>
            <p:grpSpPr bwMode="auto">
              <a:xfrm>
                <a:off x="1632" y="1584"/>
                <a:ext cx="240" cy="192"/>
                <a:chOff x="6768" y="11808"/>
                <a:chExt cx="1008" cy="792"/>
              </a:xfrm>
            </p:grpSpPr>
            <p:sp>
              <p:nvSpPr>
                <p:cNvPr id="71" name="Freeform 83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5 w 288"/>
                    <a:gd name="T3" fmla="*/ 257 h 864"/>
                    <a:gd name="T4" fmla="*/ 0 w 288"/>
                    <a:gd name="T5" fmla="*/ 513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Line 84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Line 85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" name="Freeform 86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Freeform 87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0" name="Oval 88"/>
              <p:cNvSpPr>
                <a:spLocks noChangeArrowheads="1"/>
              </p:cNvSpPr>
              <p:nvPr/>
            </p:nvSpPr>
            <p:spPr bwMode="auto">
              <a:xfrm>
                <a:off x="1872" y="1646"/>
                <a:ext cx="61" cy="6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" name="Line 89"/>
            <p:cNvSpPr>
              <a:spLocks noChangeShapeType="1"/>
            </p:cNvSpPr>
            <p:nvPr/>
          </p:nvSpPr>
          <p:spPr bwMode="auto">
            <a:xfrm>
              <a:off x="1467" y="1311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90"/>
            <p:cNvSpPr>
              <a:spLocks noChangeShapeType="1"/>
            </p:cNvSpPr>
            <p:nvPr/>
          </p:nvSpPr>
          <p:spPr bwMode="auto">
            <a:xfrm>
              <a:off x="1467" y="1935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91"/>
            <p:cNvSpPr>
              <a:spLocks noChangeShapeType="1"/>
            </p:cNvSpPr>
            <p:nvPr/>
          </p:nvSpPr>
          <p:spPr bwMode="auto">
            <a:xfrm>
              <a:off x="1659" y="1455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92"/>
            <p:cNvSpPr>
              <a:spLocks noChangeShapeType="1"/>
            </p:cNvSpPr>
            <p:nvPr/>
          </p:nvSpPr>
          <p:spPr bwMode="auto">
            <a:xfrm>
              <a:off x="1659" y="1791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93"/>
            <p:cNvSpPr>
              <a:spLocks noChangeShapeType="1"/>
            </p:cNvSpPr>
            <p:nvPr/>
          </p:nvSpPr>
          <p:spPr bwMode="auto">
            <a:xfrm rot="5400000">
              <a:off x="1611" y="1503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94"/>
            <p:cNvSpPr>
              <a:spLocks noChangeShapeType="1"/>
            </p:cNvSpPr>
            <p:nvPr/>
          </p:nvSpPr>
          <p:spPr bwMode="auto">
            <a:xfrm rot="5400000">
              <a:off x="1611" y="1743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95"/>
            <p:cNvSpPr>
              <a:spLocks noChangeShapeType="1"/>
            </p:cNvSpPr>
            <p:nvPr/>
          </p:nvSpPr>
          <p:spPr bwMode="auto">
            <a:xfrm>
              <a:off x="2158" y="138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96"/>
            <p:cNvSpPr>
              <a:spLocks noChangeShapeType="1"/>
            </p:cNvSpPr>
            <p:nvPr/>
          </p:nvSpPr>
          <p:spPr bwMode="auto">
            <a:xfrm>
              <a:off x="2178" y="1865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97"/>
            <p:cNvSpPr>
              <a:spLocks noChangeShapeType="1"/>
            </p:cNvSpPr>
            <p:nvPr/>
          </p:nvSpPr>
          <p:spPr bwMode="auto">
            <a:xfrm rot="5400000">
              <a:off x="2213" y="1800"/>
              <a:ext cx="1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98"/>
            <p:cNvSpPr>
              <a:spLocks noChangeShapeType="1"/>
            </p:cNvSpPr>
            <p:nvPr/>
          </p:nvSpPr>
          <p:spPr bwMode="auto">
            <a:xfrm rot="5400000">
              <a:off x="2225" y="1455"/>
              <a:ext cx="1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3" name="Group 99"/>
            <p:cNvGrpSpPr>
              <a:grpSpLocks/>
            </p:cNvGrpSpPr>
            <p:nvPr/>
          </p:nvGrpSpPr>
          <p:grpSpPr bwMode="auto">
            <a:xfrm>
              <a:off x="1769" y="1263"/>
              <a:ext cx="384" cy="240"/>
              <a:chOff x="1632" y="1584"/>
              <a:chExt cx="301" cy="192"/>
            </a:xfrm>
          </p:grpSpPr>
          <p:grpSp>
            <p:nvGrpSpPr>
              <p:cNvPr id="62" name="Group 100"/>
              <p:cNvGrpSpPr>
                <a:grpSpLocks/>
              </p:cNvGrpSpPr>
              <p:nvPr/>
            </p:nvGrpSpPr>
            <p:grpSpPr bwMode="auto">
              <a:xfrm>
                <a:off x="1632" y="1584"/>
                <a:ext cx="240" cy="192"/>
                <a:chOff x="6768" y="11808"/>
                <a:chExt cx="1008" cy="792"/>
              </a:xfrm>
            </p:grpSpPr>
            <p:sp>
              <p:nvSpPr>
                <p:cNvPr id="64" name="Freeform 101"/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5 w 288"/>
                    <a:gd name="T3" fmla="*/ 257 h 864"/>
                    <a:gd name="T4" fmla="*/ 0 w 288"/>
                    <a:gd name="T5" fmla="*/ 513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" name="Line 102"/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" name="Line 103"/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" name="Freeform 104"/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 105"/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875 w 576"/>
                    <a:gd name="T3" fmla="*/ 144 h 432"/>
                    <a:gd name="T4" fmla="*/ 116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3" name="Oval 106"/>
              <p:cNvSpPr>
                <a:spLocks noChangeArrowheads="1"/>
              </p:cNvSpPr>
              <p:nvPr/>
            </p:nvSpPr>
            <p:spPr bwMode="auto">
              <a:xfrm>
                <a:off x="1872" y="1646"/>
                <a:ext cx="61" cy="6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" name="Line 107"/>
            <p:cNvSpPr>
              <a:spLocks noChangeShapeType="1"/>
            </p:cNvSpPr>
            <p:nvPr/>
          </p:nvSpPr>
          <p:spPr bwMode="auto">
            <a:xfrm>
              <a:off x="1654" y="1548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108"/>
            <p:cNvSpPr>
              <a:spLocks noChangeShapeType="1"/>
            </p:cNvSpPr>
            <p:nvPr/>
          </p:nvSpPr>
          <p:spPr bwMode="auto">
            <a:xfrm flipH="1">
              <a:off x="1655" y="1521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109"/>
            <p:cNvSpPr>
              <a:spLocks noChangeArrowheads="1"/>
            </p:cNvSpPr>
            <p:nvPr/>
          </p:nvSpPr>
          <p:spPr bwMode="auto">
            <a:xfrm>
              <a:off x="2255" y="1843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110"/>
            <p:cNvSpPr>
              <a:spLocks noChangeArrowheads="1"/>
            </p:cNvSpPr>
            <p:nvPr/>
          </p:nvSpPr>
          <p:spPr bwMode="auto">
            <a:xfrm>
              <a:off x="2258" y="1360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111"/>
            <p:cNvSpPr txBox="1">
              <a:spLocks noChangeArrowheads="1"/>
            </p:cNvSpPr>
            <p:nvPr/>
          </p:nvSpPr>
          <p:spPr bwMode="auto">
            <a:xfrm>
              <a:off x="1266" y="1192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R</a:t>
              </a:r>
              <a:endParaRPr lang="en-GB"/>
            </a:p>
          </p:txBody>
        </p:sp>
        <p:sp>
          <p:nvSpPr>
            <p:cNvPr id="59" name="Text Box 112"/>
            <p:cNvSpPr txBox="1">
              <a:spLocks noChangeArrowheads="1"/>
            </p:cNvSpPr>
            <p:nvPr/>
          </p:nvSpPr>
          <p:spPr bwMode="auto">
            <a:xfrm>
              <a:off x="1275" y="1823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S</a:t>
              </a:r>
              <a:endParaRPr lang="en-GB"/>
            </a:p>
          </p:txBody>
        </p:sp>
        <p:sp>
          <p:nvSpPr>
            <p:cNvPr id="60" name="Text Box 113"/>
            <p:cNvSpPr txBox="1">
              <a:spLocks noChangeArrowheads="1"/>
            </p:cNvSpPr>
            <p:nvPr/>
          </p:nvSpPr>
          <p:spPr bwMode="auto">
            <a:xfrm>
              <a:off x="2513" y="1268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Q</a:t>
              </a:r>
              <a:endParaRPr lang="en-GB"/>
            </a:p>
          </p:txBody>
        </p:sp>
        <p:sp>
          <p:nvSpPr>
            <p:cNvPr id="61" name="Text Box 114"/>
            <p:cNvSpPr txBox="1">
              <a:spLocks noChangeArrowheads="1"/>
            </p:cNvSpPr>
            <p:nvPr/>
          </p:nvSpPr>
          <p:spPr bwMode="auto">
            <a:xfrm>
              <a:off x="2500" y="1740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Q'</a:t>
              </a:r>
              <a:endParaRPr lang="en-GB"/>
            </a:p>
          </p:txBody>
        </p:sp>
      </p:grpSp>
      <p:grpSp>
        <p:nvGrpSpPr>
          <p:cNvPr id="76" name="Group 115"/>
          <p:cNvGrpSpPr>
            <a:grpSpLocks/>
          </p:cNvGrpSpPr>
          <p:nvPr/>
        </p:nvGrpSpPr>
        <p:grpSpPr bwMode="auto">
          <a:xfrm>
            <a:off x="5029200" y="2209800"/>
            <a:ext cx="3557588" cy="1741488"/>
            <a:chOff x="3210" y="1166"/>
            <a:chExt cx="2241" cy="1097"/>
          </a:xfrm>
        </p:grpSpPr>
        <p:graphicFrame>
          <p:nvGraphicFramePr>
            <p:cNvPr id="77" name="Object 116"/>
            <p:cNvGraphicFramePr>
              <a:graphicFrameLocks noChangeAspect="1"/>
            </p:cNvGraphicFramePr>
            <p:nvPr/>
          </p:nvGraphicFramePr>
          <p:xfrm>
            <a:off x="3210" y="1171"/>
            <a:ext cx="2241" cy="10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3559680" imgH="1743120" progId="Word.Document.8">
                    <p:embed/>
                  </p:oleObj>
                </mc:Choice>
                <mc:Fallback>
                  <p:oleObj name="Document" r:id="rId3" imgW="3559680" imgH="1743120" progId="Word.Document.8">
                    <p:embed/>
                    <p:pic>
                      <p:nvPicPr>
                        <p:cNvPr id="77" name="Object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0" y="1171"/>
                          <a:ext cx="2241" cy="10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" name="Line 117"/>
            <p:cNvSpPr>
              <a:spLocks noChangeShapeType="1"/>
            </p:cNvSpPr>
            <p:nvPr/>
          </p:nvSpPr>
          <p:spPr bwMode="auto">
            <a:xfrm>
              <a:off x="3303" y="1323"/>
              <a:ext cx="99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118"/>
            <p:cNvSpPr>
              <a:spLocks noChangeShapeType="1"/>
            </p:cNvSpPr>
            <p:nvPr/>
          </p:nvSpPr>
          <p:spPr bwMode="auto">
            <a:xfrm rot="5400000">
              <a:off x="3312" y="1658"/>
              <a:ext cx="9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0" name="Group 123"/>
          <p:cNvGrpSpPr>
            <a:grpSpLocks/>
          </p:cNvGrpSpPr>
          <p:nvPr/>
        </p:nvGrpSpPr>
        <p:grpSpPr bwMode="auto">
          <a:xfrm>
            <a:off x="3886200" y="2286000"/>
            <a:ext cx="381000" cy="1204913"/>
            <a:chOff x="2976" y="1248"/>
            <a:chExt cx="240" cy="759"/>
          </a:xfrm>
        </p:grpSpPr>
        <p:sp>
          <p:nvSpPr>
            <p:cNvPr id="81" name="Text Box 124"/>
            <p:cNvSpPr txBox="1">
              <a:spLocks noChangeArrowheads="1"/>
            </p:cNvSpPr>
            <p:nvPr/>
          </p:nvSpPr>
          <p:spPr bwMode="auto">
            <a:xfrm>
              <a:off x="2976" y="12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82" name="Text Box 125"/>
            <p:cNvSpPr txBox="1">
              <a:spLocks noChangeArrowheads="1"/>
            </p:cNvSpPr>
            <p:nvPr/>
          </p:nvSpPr>
          <p:spPr bwMode="auto">
            <a:xfrm>
              <a:off x="297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rgbClr val="0000CC"/>
                  </a:solidFill>
                </a:rPr>
                <a:t>0</a:t>
              </a:r>
            </a:p>
          </p:txBody>
        </p:sp>
      </p:grpSp>
      <p:grpSp>
        <p:nvGrpSpPr>
          <p:cNvPr id="83" name="Group 169"/>
          <p:cNvGrpSpPr>
            <a:grpSpLocks/>
          </p:cNvGrpSpPr>
          <p:nvPr/>
        </p:nvGrpSpPr>
        <p:grpSpPr bwMode="auto">
          <a:xfrm>
            <a:off x="1371600" y="2209800"/>
            <a:ext cx="3733800" cy="1357313"/>
            <a:chOff x="897" y="1392"/>
            <a:chExt cx="2352" cy="855"/>
          </a:xfrm>
        </p:grpSpPr>
        <p:grpSp>
          <p:nvGrpSpPr>
            <p:cNvPr id="84" name="Group 120"/>
            <p:cNvGrpSpPr>
              <a:grpSpLocks/>
            </p:cNvGrpSpPr>
            <p:nvPr/>
          </p:nvGrpSpPr>
          <p:grpSpPr bwMode="auto">
            <a:xfrm>
              <a:off x="897" y="1392"/>
              <a:ext cx="240" cy="855"/>
              <a:chOff x="1344" y="1200"/>
              <a:chExt cx="240" cy="855"/>
            </a:xfrm>
          </p:grpSpPr>
          <p:sp>
            <p:nvSpPr>
              <p:cNvPr id="86" name="Text Box 121"/>
              <p:cNvSpPr txBox="1">
                <a:spLocks noChangeArrowheads="1"/>
              </p:cNvSpPr>
              <p:nvPr/>
            </p:nvSpPr>
            <p:spPr bwMode="auto">
              <a:xfrm>
                <a:off x="1344" y="1200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rgbClr val="0000CC"/>
                    </a:solidFill>
                  </a:rPr>
                  <a:t>0</a:t>
                </a:r>
              </a:p>
            </p:txBody>
          </p:sp>
          <p:sp>
            <p:nvSpPr>
              <p:cNvPr id="87" name="Text Box 122"/>
              <p:cNvSpPr txBox="1">
                <a:spLocks noChangeArrowheads="1"/>
              </p:cNvSpPr>
              <p:nvPr/>
            </p:nvSpPr>
            <p:spPr bwMode="auto">
              <a:xfrm>
                <a:off x="1344" y="1824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rgbClr val="0000CC"/>
                    </a:solidFill>
                  </a:rPr>
                  <a:t>1</a:t>
                </a:r>
              </a:p>
            </p:txBody>
          </p:sp>
        </p:grpSp>
        <p:sp>
          <p:nvSpPr>
            <p:cNvPr id="85" name="AutoShape 126"/>
            <p:cNvSpPr>
              <a:spLocks noChangeArrowheads="1"/>
            </p:cNvSpPr>
            <p:nvPr/>
          </p:nvSpPr>
          <p:spPr bwMode="auto">
            <a:xfrm>
              <a:off x="3057" y="1584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" name="Group 131"/>
          <p:cNvGrpSpPr>
            <a:grpSpLocks/>
          </p:cNvGrpSpPr>
          <p:nvPr/>
        </p:nvGrpSpPr>
        <p:grpSpPr bwMode="auto">
          <a:xfrm>
            <a:off x="4038600" y="2286000"/>
            <a:ext cx="381000" cy="1204913"/>
            <a:chOff x="2976" y="1248"/>
            <a:chExt cx="240" cy="759"/>
          </a:xfrm>
        </p:grpSpPr>
        <p:sp>
          <p:nvSpPr>
            <p:cNvPr id="89" name="Text Box 132"/>
            <p:cNvSpPr txBox="1">
              <a:spLocks noChangeArrowheads="1"/>
            </p:cNvSpPr>
            <p:nvPr/>
          </p:nvSpPr>
          <p:spPr bwMode="auto">
            <a:xfrm>
              <a:off x="2976" y="12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rgbClr val="FF0000"/>
                  </a:solidFill>
                </a:rPr>
                <a:t>1</a:t>
              </a:r>
              <a:endParaRPr lang="en-GB" b="1">
                <a:solidFill>
                  <a:srgbClr val="0000CC"/>
                </a:solidFill>
              </a:endParaRPr>
            </a:p>
          </p:txBody>
        </p:sp>
        <p:sp>
          <p:nvSpPr>
            <p:cNvPr id="90" name="Text Box 133"/>
            <p:cNvSpPr txBox="1">
              <a:spLocks noChangeArrowheads="1"/>
            </p:cNvSpPr>
            <p:nvPr/>
          </p:nvSpPr>
          <p:spPr bwMode="auto">
            <a:xfrm>
              <a:off x="297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rgbClr val="FF0000"/>
                  </a:solidFill>
                </a:rPr>
                <a:t>0</a:t>
              </a:r>
              <a:endParaRPr lang="en-GB" b="1">
                <a:solidFill>
                  <a:srgbClr val="0000CC"/>
                </a:solidFill>
              </a:endParaRPr>
            </a:p>
          </p:txBody>
        </p:sp>
      </p:grpSp>
      <p:grpSp>
        <p:nvGrpSpPr>
          <p:cNvPr id="91" name="Group 170"/>
          <p:cNvGrpSpPr>
            <a:grpSpLocks/>
          </p:cNvGrpSpPr>
          <p:nvPr/>
        </p:nvGrpSpPr>
        <p:grpSpPr bwMode="auto">
          <a:xfrm>
            <a:off x="1219200" y="2209800"/>
            <a:ext cx="3886200" cy="1357313"/>
            <a:chOff x="2880" y="192"/>
            <a:chExt cx="2448" cy="855"/>
          </a:xfrm>
        </p:grpSpPr>
        <p:grpSp>
          <p:nvGrpSpPr>
            <p:cNvPr id="92" name="Group 128"/>
            <p:cNvGrpSpPr>
              <a:grpSpLocks/>
            </p:cNvGrpSpPr>
            <p:nvPr/>
          </p:nvGrpSpPr>
          <p:grpSpPr bwMode="auto">
            <a:xfrm>
              <a:off x="2880" y="192"/>
              <a:ext cx="240" cy="855"/>
              <a:chOff x="1344" y="1200"/>
              <a:chExt cx="240" cy="855"/>
            </a:xfrm>
          </p:grpSpPr>
          <p:sp>
            <p:nvSpPr>
              <p:cNvPr id="94" name="Text Box 129"/>
              <p:cNvSpPr txBox="1">
                <a:spLocks noChangeArrowheads="1"/>
              </p:cNvSpPr>
              <p:nvPr/>
            </p:nvSpPr>
            <p:spPr bwMode="auto">
              <a:xfrm>
                <a:off x="1344" y="1200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rgbClr val="FF0000"/>
                    </a:solidFill>
                  </a:rPr>
                  <a:t>0</a:t>
                </a:r>
                <a:endParaRPr lang="en-GB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95" name="Text Box 130"/>
              <p:cNvSpPr txBox="1">
                <a:spLocks noChangeArrowheads="1"/>
              </p:cNvSpPr>
              <p:nvPr/>
            </p:nvSpPr>
            <p:spPr bwMode="auto">
              <a:xfrm>
                <a:off x="1344" y="1824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rgbClr val="FF0000"/>
                    </a:solidFill>
                  </a:rPr>
                  <a:t>0</a:t>
                </a:r>
                <a:endParaRPr lang="en-GB" b="1">
                  <a:solidFill>
                    <a:srgbClr val="0000CC"/>
                  </a:solidFill>
                </a:endParaRPr>
              </a:p>
            </p:txBody>
          </p:sp>
        </p:grpSp>
        <p:sp>
          <p:nvSpPr>
            <p:cNvPr id="93" name="AutoShape 134"/>
            <p:cNvSpPr>
              <a:spLocks noChangeArrowheads="1"/>
            </p:cNvSpPr>
            <p:nvPr/>
          </p:nvSpPr>
          <p:spPr bwMode="auto">
            <a:xfrm>
              <a:off x="5136" y="528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6" name="Group 139"/>
          <p:cNvGrpSpPr>
            <a:grpSpLocks/>
          </p:cNvGrpSpPr>
          <p:nvPr/>
        </p:nvGrpSpPr>
        <p:grpSpPr bwMode="auto">
          <a:xfrm>
            <a:off x="4191000" y="2286000"/>
            <a:ext cx="381000" cy="1204913"/>
            <a:chOff x="2976" y="1248"/>
            <a:chExt cx="240" cy="759"/>
          </a:xfrm>
        </p:grpSpPr>
        <p:sp>
          <p:nvSpPr>
            <p:cNvPr id="97" name="Text Box 140"/>
            <p:cNvSpPr txBox="1">
              <a:spLocks noChangeArrowheads="1"/>
            </p:cNvSpPr>
            <p:nvPr/>
          </p:nvSpPr>
          <p:spPr bwMode="auto">
            <a:xfrm>
              <a:off x="2976" y="12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98" name="Text Box 141"/>
            <p:cNvSpPr txBox="1">
              <a:spLocks noChangeArrowheads="1"/>
            </p:cNvSpPr>
            <p:nvPr/>
          </p:nvSpPr>
          <p:spPr bwMode="auto">
            <a:xfrm>
              <a:off x="297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chemeClr val="hlink"/>
                  </a:solidFill>
                </a:rPr>
                <a:t>1</a:t>
              </a:r>
            </a:p>
          </p:txBody>
        </p:sp>
      </p:grpSp>
      <p:grpSp>
        <p:nvGrpSpPr>
          <p:cNvPr id="99" name="Group 171"/>
          <p:cNvGrpSpPr>
            <a:grpSpLocks/>
          </p:cNvGrpSpPr>
          <p:nvPr/>
        </p:nvGrpSpPr>
        <p:grpSpPr bwMode="auto">
          <a:xfrm>
            <a:off x="1066800" y="2209800"/>
            <a:ext cx="4038600" cy="1357313"/>
            <a:chOff x="2928" y="384"/>
            <a:chExt cx="2544" cy="855"/>
          </a:xfrm>
        </p:grpSpPr>
        <p:grpSp>
          <p:nvGrpSpPr>
            <p:cNvPr id="100" name="Group 136"/>
            <p:cNvGrpSpPr>
              <a:grpSpLocks/>
            </p:cNvGrpSpPr>
            <p:nvPr/>
          </p:nvGrpSpPr>
          <p:grpSpPr bwMode="auto">
            <a:xfrm>
              <a:off x="2928" y="384"/>
              <a:ext cx="240" cy="855"/>
              <a:chOff x="1344" y="1200"/>
              <a:chExt cx="240" cy="855"/>
            </a:xfrm>
          </p:grpSpPr>
          <p:sp>
            <p:nvSpPr>
              <p:cNvPr id="102" name="Text Box 137"/>
              <p:cNvSpPr txBox="1">
                <a:spLocks noChangeArrowheads="1"/>
              </p:cNvSpPr>
              <p:nvPr/>
            </p:nvSpPr>
            <p:spPr bwMode="auto">
              <a:xfrm>
                <a:off x="1344" y="1200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chemeClr val="hlink"/>
                    </a:solidFill>
                  </a:rPr>
                  <a:t>1</a:t>
                </a:r>
              </a:p>
            </p:txBody>
          </p:sp>
          <p:sp>
            <p:nvSpPr>
              <p:cNvPr id="103" name="Text Box 138"/>
              <p:cNvSpPr txBox="1">
                <a:spLocks noChangeArrowheads="1"/>
              </p:cNvSpPr>
              <p:nvPr/>
            </p:nvSpPr>
            <p:spPr bwMode="auto">
              <a:xfrm>
                <a:off x="1344" y="1824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chemeClr val="hlink"/>
                    </a:solidFill>
                  </a:rPr>
                  <a:t>0</a:t>
                </a:r>
              </a:p>
            </p:txBody>
          </p:sp>
        </p:grpSp>
        <p:sp>
          <p:nvSpPr>
            <p:cNvPr id="101" name="AutoShape 142"/>
            <p:cNvSpPr>
              <a:spLocks noChangeArrowheads="1"/>
            </p:cNvSpPr>
            <p:nvPr/>
          </p:nvSpPr>
          <p:spPr bwMode="auto">
            <a:xfrm>
              <a:off x="5280" y="864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9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4" name="Group 147"/>
          <p:cNvGrpSpPr>
            <a:grpSpLocks/>
          </p:cNvGrpSpPr>
          <p:nvPr/>
        </p:nvGrpSpPr>
        <p:grpSpPr bwMode="auto">
          <a:xfrm>
            <a:off x="4343400" y="2286000"/>
            <a:ext cx="381000" cy="1204913"/>
            <a:chOff x="2976" y="1248"/>
            <a:chExt cx="240" cy="759"/>
          </a:xfrm>
        </p:grpSpPr>
        <p:sp>
          <p:nvSpPr>
            <p:cNvPr id="105" name="Text Box 148"/>
            <p:cNvSpPr txBox="1">
              <a:spLocks noChangeArrowheads="1"/>
            </p:cNvSpPr>
            <p:nvPr/>
          </p:nvSpPr>
          <p:spPr bwMode="auto">
            <a:xfrm>
              <a:off x="2976" y="12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rgbClr val="006600"/>
                  </a:solidFill>
                </a:rPr>
                <a:t>0</a:t>
              </a:r>
            </a:p>
          </p:txBody>
        </p:sp>
        <p:sp>
          <p:nvSpPr>
            <p:cNvPr id="106" name="Text Box 149"/>
            <p:cNvSpPr txBox="1">
              <a:spLocks noChangeArrowheads="1"/>
            </p:cNvSpPr>
            <p:nvPr/>
          </p:nvSpPr>
          <p:spPr bwMode="auto">
            <a:xfrm>
              <a:off x="297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rgbClr val="006600"/>
                  </a:solidFill>
                </a:rPr>
                <a:t>1</a:t>
              </a:r>
            </a:p>
          </p:txBody>
        </p:sp>
      </p:grpSp>
      <p:grpSp>
        <p:nvGrpSpPr>
          <p:cNvPr id="107" name="Group 172"/>
          <p:cNvGrpSpPr>
            <a:grpSpLocks/>
          </p:cNvGrpSpPr>
          <p:nvPr/>
        </p:nvGrpSpPr>
        <p:grpSpPr bwMode="auto">
          <a:xfrm>
            <a:off x="914400" y="2209800"/>
            <a:ext cx="4191000" cy="1357313"/>
            <a:chOff x="2928" y="384"/>
            <a:chExt cx="2640" cy="855"/>
          </a:xfrm>
        </p:grpSpPr>
        <p:grpSp>
          <p:nvGrpSpPr>
            <p:cNvPr id="108" name="Group 144"/>
            <p:cNvGrpSpPr>
              <a:grpSpLocks/>
            </p:cNvGrpSpPr>
            <p:nvPr/>
          </p:nvGrpSpPr>
          <p:grpSpPr bwMode="auto">
            <a:xfrm>
              <a:off x="2928" y="384"/>
              <a:ext cx="240" cy="855"/>
              <a:chOff x="1344" y="1200"/>
              <a:chExt cx="240" cy="855"/>
            </a:xfrm>
          </p:grpSpPr>
          <p:sp>
            <p:nvSpPr>
              <p:cNvPr id="110" name="Text Box 145"/>
              <p:cNvSpPr txBox="1">
                <a:spLocks noChangeArrowheads="1"/>
              </p:cNvSpPr>
              <p:nvPr/>
            </p:nvSpPr>
            <p:spPr bwMode="auto">
              <a:xfrm>
                <a:off x="1344" y="1200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rgbClr val="006600"/>
                    </a:solidFill>
                  </a:rPr>
                  <a:t>0</a:t>
                </a:r>
              </a:p>
            </p:txBody>
          </p:sp>
          <p:sp>
            <p:nvSpPr>
              <p:cNvPr id="111" name="Text Box 146"/>
              <p:cNvSpPr txBox="1">
                <a:spLocks noChangeArrowheads="1"/>
              </p:cNvSpPr>
              <p:nvPr/>
            </p:nvSpPr>
            <p:spPr bwMode="auto">
              <a:xfrm>
                <a:off x="1344" y="1824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rgbClr val="006600"/>
                    </a:solidFill>
                  </a:rPr>
                  <a:t>0</a:t>
                </a:r>
              </a:p>
            </p:txBody>
          </p:sp>
        </p:grpSp>
        <p:sp>
          <p:nvSpPr>
            <p:cNvPr id="109" name="AutoShape 150"/>
            <p:cNvSpPr>
              <a:spLocks noChangeArrowheads="1"/>
            </p:cNvSpPr>
            <p:nvPr/>
          </p:nvSpPr>
          <p:spPr bwMode="auto">
            <a:xfrm>
              <a:off x="5376" y="1056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" name="Group 173"/>
          <p:cNvGrpSpPr>
            <a:grpSpLocks/>
          </p:cNvGrpSpPr>
          <p:nvPr/>
        </p:nvGrpSpPr>
        <p:grpSpPr bwMode="auto">
          <a:xfrm>
            <a:off x="762000" y="2209800"/>
            <a:ext cx="4343400" cy="1447800"/>
            <a:chOff x="2832" y="288"/>
            <a:chExt cx="2736" cy="912"/>
          </a:xfrm>
        </p:grpSpPr>
        <p:sp>
          <p:nvSpPr>
            <p:cNvPr id="113" name="AutoShape 152"/>
            <p:cNvSpPr>
              <a:spLocks noChangeArrowheads="1"/>
            </p:cNvSpPr>
            <p:nvPr/>
          </p:nvSpPr>
          <p:spPr bwMode="auto">
            <a:xfrm>
              <a:off x="5376" y="1104"/>
              <a:ext cx="192" cy="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" name="Group 153"/>
            <p:cNvGrpSpPr>
              <a:grpSpLocks/>
            </p:cNvGrpSpPr>
            <p:nvPr/>
          </p:nvGrpSpPr>
          <p:grpSpPr bwMode="auto">
            <a:xfrm>
              <a:off x="2832" y="288"/>
              <a:ext cx="240" cy="855"/>
              <a:chOff x="1344" y="1200"/>
              <a:chExt cx="240" cy="855"/>
            </a:xfrm>
          </p:grpSpPr>
          <p:sp>
            <p:nvSpPr>
              <p:cNvPr id="115" name="Text Box 154"/>
              <p:cNvSpPr txBox="1">
                <a:spLocks noChangeArrowheads="1"/>
              </p:cNvSpPr>
              <p:nvPr/>
            </p:nvSpPr>
            <p:spPr bwMode="auto">
              <a:xfrm>
                <a:off x="1344" y="1200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rgbClr val="FF9900"/>
                    </a:solidFill>
                  </a:rPr>
                  <a:t>1</a:t>
                </a:r>
              </a:p>
            </p:txBody>
          </p:sp>
          <p:sp>
            <p:nvSpPr>
              <p:cNvPr id="116" name="Text Box 155"/>
              <p:cNvSpPr txBox="1">
                <a:spLocks noChangeArrowheads="1"/>
              </p:cNvSpPr>
              <p:nvPr/>
            </p:nvSpPr>
            <p:spPr bwMode="auto">
              <a:xfrm>
                <a:off x="1344" y="1824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b="1">
                    <a:solidFill>
                      <a:srgbClr val="FF9900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117" name="Group 156"/>
          <p:cNvGrpSpPr>
            <a:grpSpLocks/>
          </p:cNvGrpSpPr>
          <p:nvPr/>
        </p:nvGrpSpPr>
        <p:grpSpPr bwMode="auto">
          <a:xfrm>
            <a:off x="4495800" y="2286000"/>
            <a:ext cx="381000" cy="1204913"/>
            <a:chOff x="2976" y="1248"/>
            <a:chExt cx="240" cy="759"/>
          </a:xfrm>
        </p:grpSpPr>
        <p:sp>
          <p:nvSpPr>
            <p:cNvPr id="118" name="Text Box 157"/>
            <p:cNvSpPr txBox="1">
              <a:spLocks noChangeArrowheads="1"/>
            </p:cNvSpPr>
            <p:nvPr/>
          </p:nvSpPr>
          <p:spPr bwMode="auto">
            <a:xfrm>
              <a:off x="2976" y="12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119" name="Text Box 158"/>
            <p:cNvSpPr txBox="1">
              <a:spLocks noChangeArrowheads="1"/>
            </p:cNvSpPr>
            <p:nvPr/>
          </p:nvSpPr>
          <p:spPr bwMode="auto">
            <a:xfrm>
              <a:off x="297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b="1">
                  <a:solidFill>
                    <a:srgbClr val="FF9900"/>
                  </a:solidFill>
                </a:rPr>
                <a:t>0</a:t>
              </a:r>
            </a:p>
          </p:txBody>
        </p:sp>
      </p:grpSp>
      <p:grpSp>
        <p:nvGrpSpPr>
          <p:cNvPr id="120" name="Group 159"/>
          <p:cNvGrpSpPr>
            <a:grpSpLocks/>
          </p:cNvGrpSpPr>
          <p:nvPr/>
        </p:nvGrpSpPr>
        <p:grpSpPr bwMode="auto">
          <a:xfrm>
            <a:off x="3581400" y="4648200"/>
            <a:ext cx="1828800" cy="1066800"/>
            <a:chOff x="4224" y="1296"/>
            <a:chExt cx="1152" cy="672"/>
          </a:xfrm>
        </p:grpSpPr>
        <p:sp>
          <p:nvSpPr>
            <p:cNvPr id="121" name="Rectangle 160"/>
            <p:cNvSpPr>
              <a:spLocks noChangeArrowheads="1"/>
            </p:cNvSpPr>
            <p:nvPr/>
          </p:nvSpPr>
          <p:spPr bwMode="auto">
            <a:xfrm>
              <a:off x="4464" y="1296"/>
              <a:ext cx="432" cy="6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161"/>
            <p:cNvSpPr>
              <a:spLocks noChangeShapeType="1"/>
            </p:cNvSpPr>
            <p:nvPr/>
          </p:nvSpPr>
          <p:spPr bwMode="auto">
            <a:xfrm>
              <a:off x="4224" y="14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162"/>
            <p:cNvSpPr>
              <a:spLocks noChangeShapeType="1"/>
            </p:cNvSpPr>
            <p:nvPr/>
          </p:nvSpPr>
          <p:spPr bwMode="auto">
            <a:xfrm>
              <a:off x="4224" y="177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Oval 163"/>
            <p:cNvSpPr>
              <a:spLocks noChangeArrowheads="1"/>
            </p:cNvSpPr>
            <p:nvPr/>
          </p:nvSpPr>
          <p:spPr bwMode="auto">
            <a:xfrm>
              <a:off x="4896" y="1753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164"/>
            <p:cNvSpPr>
              <a:spLocks noChangeShapeType="1"/>
            </p:cNvSpPr>
            <p:nvPr/>
          </p:nvSpPr>
          <p:spPr bwMode="auto">
            <a:xfrm>
              <a:off x="4896" y="14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65"/>
            <p:cNvSpPr>
              <a:spLocks noChangeShapeType="1"/>
            </p:cNvSpPr>
            <p:nvPr/>
          </p:nvSpPr>
          <p:spPr bwMode="auto">
            <a:xfrm flipV="1">
              <a:off x="4944" y="177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Text Box 166"/>
            <p:cNvSpPr txBox="1">
              <a:spLocks noChangeArrowheads="1"/>
            </p:cNvSpPr>
            <p:nvPr/>
          </p:nvSpPr>
          <p:spPr bwMode="auto">
            <a:xfrm>
              <a:off x="4464" y="1392"/>
              <a:ext cx="192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US" sz="1400" b="1" i="1"/>
                <a:t>S</a:t>
              </a:r>
            </a:p>
            <a:p>
              <a:pPr eaLnBrk="0" hangingPunct="0">
                <a:spcBef>
                  <a:spcPct val="10000"/>
                </a:spcBef>
              </a:pPr>
              <a:endParaRPr lang="en-US" sz="1400" b="1" i="1"/>
            </a:p>
            <a:p>
              <a:pPr eaLnBrk="0" hangingPunct="0">
                <a:spcBef>
                  <a:spcPct val="10000"/>
                </a:spcBef>
              </a:pPr>
              <a:r>
                <a:rPr lang="en-US" sz="1400" b="1" i="1"/>
                <a:t>R</a:t>
              </a:r>
              <a:endParaRPr lang="en-US" sz="1400"/>
            </a:p>
          </p:txBody>
        </p:sp>
        <p:sp>
          <p:nvSpPr>
            <p:cNvPr id="128" name="Rectangle 167"/>
            <p:cNvSpPr>
              <a:spLocks noChangeArrowheads="1"/>
            </p:cNvSpPr>
            <p:nvPr/>
          </p:nvSpPr>
          <p:spPr bwMode="auto">
            <a:xfrm>
              <a:off x="5136" y="1392"/>
              <a:ext cx="240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US" sz="1400" b="1" i="1"/>
                <a:t>Q</a:t>
              </a:r>
            </a:p>
            <a:p>
              <a:pPr eaLnBrk="0" hangingPunct="0">
                <a:spcBef>
                  <a:spcPct val="10000"/>
                </a:spcBef>
              </a:pPr>
              <a:endParaRPr lang="en-US" sz="1400" b="1" i="1"/>
            </a:p>
            <a:p>
              <a:pPr eaLnBrk="0" hangingPunct="0">
                <a:spcBef>
                  <a:spcPct val="10000"/>
                </a:spcBef>
              </a:pPr>
              <a:r>
                <a:rPr lang="en-US" sz="1400" b="1" i="1"/>
                <a:t>Q'</a:t>
              </a:r>
            </a:p>
          </p:txBody>
        </p:sp>
      </p:grpSp>
      <p:sp>
        <p:nvSpPr>
          <p:cNvPr id="129" name="Rectangle 168"/>
          <p:cNvSpPr>
            <a:spLocks noChangeArrowheads="1"/>
          </p:cNvSpPr>
          <p:nvPr/>
        </p:nvSpPr>
        <p:spPr bwMode="auto">
          <a:xfrm>
            <a:off x="381000" y="4114800"/>
            <a:ext cx="82296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Block diagram:</a:t>
            </a:r>
          </a:p>
        </p:txBody>
      </p:sp>
    </p:spTree>
    <p:extLst>
      <p:ext uri="{BB962C8B-B14F-4D97-AF65-F5344CB8AC3E}">
        <p14:creationId xmlns:p14="http://schemas.microsoft.com/office/powerpoint/2010/main" val="40240750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98036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3.1 </a:t>
            </a:r>
            <a:r>
              <a:rPr lang="en-GB" sz="3600" i="1" dirty="0">
                <a:solidFill>
                  <a:srgbClr val="0000FF"/>
                </a:solidFill>
              </a:rPr>
              <a:t>S-R</a:t>
            </a:r>
            <a:r>
              <a:rPr lang="en-GB" sz="3600" dirty="0">
                <a:solidFill>
                  <a:srgbClr val="0000FF"/>
                </a:solidFill>
              </a:rPr>
              <a:t> Latch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0"/>
            <a:ext cx="5943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Characteristic table </a:t>
            </a:r>
            <a:r>
              <a:rPr lang="en-US" dirty="0"/>
              <a:t>for active-high input </a:t>
            </a:r>
            <a:r>
              <a:rPr lang="en-US" i="1" dirty="0"/>
              <a:t>S-R</a:t>
            </a:r>
            <a:r>
              <a:rPr lang="en-US" dirty="0"/>
              <a:t> latch:</a:t>
            </a:r>
          </a:p>
        </p:txBody>
      </p:sp>
      <p:graphicFrame>
        <p:nvGraphicFramePr>
          <p:cNvPr id="9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981200" y="2286000"/>
          <a:ext cx="54102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4318560" imgH="1752480" progId="Word.Document.8">
                  <p:embed/>
                </p:oleObj>
              </mc:Choice>
              <mc:Fallback>
                <p:oleObj name="Document" r:id="rId3" imgW="4318560" imgH="1752480" progId="Word.Document.8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86000"/>
                        <a:ext cx="5410200" cy="219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6705600" y="990600"/>
            <a:ext cx="1828800" cy="1066800"/>
            <a:chOff x="4224" y="1296"/>
            <a:chExt cx="1152" cy="672"/>
          </a:xfrm>
        </p:grpSpPr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4464" y="1296"/>
              <a:ext cx="432" cy="6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4224" y="14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4224" y="177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4896" y="1753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4896" y="14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V="1">
              <a:off x="4944" y="177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4464" y="1392"/>
              <a:ext cx="192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US" sz="1400" b="1" i="1"/>
                <a:t>S</a:t>
              </a:r>
            </a:p>
            <a:p>
              <a:pPr eaLnBrk="0" hangingPunct="0">
                <a:spcBef>
                  <a:spcPct val="10000"/>
                </a:spcBef>
              </a:pPr>
              <a:endParaRPr lang="en-US" sz="1400" b="1" i="1"/>
            </a:p>
            <a:p>
              <a:pPr eaLnBrk="0" hangingPunct="0">
                <a:spcBef>
                  <a:spcPct val="10000"/>
                </a:spcBef>
              </a:pPr>
              <a:r>
                <a:rPr lang="en-US" sz="1400" b="1" i="1"/>
                <a:t>R</a:t>
              </a:r>
              <a:endParaRPr lang="en-US" sz="1400"/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5136" y="1392"/>
              <a:ext cx="240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US" sz="1400" b="1" i="1"/>
                <a:t>Q</a:t>
              </a:r>
            </a:p>
            <a:p>
              <a:pPr eaLnBrk="0" hangingPunct="0">
                <a:spcBef>
                  <a:spcPct val="10000"/>
                </a:spcBef>
              </a:pPr>
              <a:endParaRPr lang="en-US" sz="1400" b="1" i="1"/>
            </a:p>
            <a:p>
              <a:pPr eaLnBrk="0" hangingPunct="0">
                <a:spcBef>
                  <a:spcPct val="10000"/>
                </a:spcBef>
              </a:pPr>
              <a:r>
                <a:rPr lang="en-US" sz="1400" b="1" i="1"/>
                <a:t>Q'</a:t>
              </a:r>
            </a:p>
          </p:txBody>
        </p:sp>
      </p:grp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1485900" y="4343400"/>
            <a:ext cx="3505200" cy="1674813"/>
            <a:chOff x="3312" y="2208"/>
            <a:chExt cx="2208" cy="1055"/>
          </a:xfrm>
        </p:grpSpPr>
        <p:graphicFrame>
          <p:nvGraphicFramePr>
            <p:cNvPr id="21" name="Object 16"/>
            <p:cNvGraphicFramePr>
              <a:graphicFrameLocks noChangeAspect="1"/>
            </p:cNvGraphicFramePr>
            <p:nvPr/>
          </p:nvGraphicFramePr>
          <p:xfrm>
            <a:off x="3312" y="2211"/>
            <a:ext cx="2187" cy="10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5" imgW="3177360" imgH="1528920" progId="Word.Document.8">
                    <p:embed/>
                  </p:oleObj>
                </mc:Choice>
                <mc:Fallback>
                  <p:oleObj name="Document" r:id="rId5" imgW="3177360" imgH="1528920" progId="Word.Document.8">
                    <p:embed/>
                    <p:pic>
                      <p:nvPicPr>
                        <p:cNvPr id="21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211"/>
                          <a:ext cx="2187" cy="10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3408" y="2400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 rot="5400000">
              <a:off x="3408" y="2688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5448300" y="4724400"/>
            <a:ext cx="2438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Q(t+1)</a:t>
            </a:r>
            <a:r>
              <a:rPr lang="en-US" b="1" dirty="0">
                <a:solidFill>
                  <a:srgbClr val="0000CC"/>
                </a:solidFill>
              </a:rPr>
              <a:t> = </a:t>
            </a:r>
            <a:r>
              <a:rPr lang="en-US" b="1" i="1" dirty="0">
                <a:solidFill>
                  <a:srgbClr val="0000CC"/>
                </a:solidFill>
              </a:rPr>
              <a:t>?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6400800" y="4724400"/>
            <a:ext cx="129540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S</a:t>
            </a:r>
            <a:r>
              <a:rPr lang="en-US" b="1" dirty="0">
                <a:solidFill>
                  <a:srgbClr val="0000CC"/>
                </a:solidFill>
              </a:rPr>
              <a:t> + </a:t>
            </a:r>
            <a:r>
              <a:rPr lang="en-US" b="1" i="1" dirty="0">
                <a:solidFill>
                  <a:srgbClr val="0000CC"/>
                </a:solidFill>
              </a:rPr>
              <a:t>R'</a:t>
            </a:r>
            <a:r>
              <a:rPr lang="en-US" b="1" i="1" dirty="0">
                <a:solidFill>
                  <a:srgbClr val="0000CC"/>
                </a:solidFill>
                <a:sym typeface="Symbol" pitchFamily="18" charset="2"/>
              </a:rPr>
              <a:t>∙</a:t>
            </a:r>
            <a:r>
              <a:rPr lang="en-US" b="1" i="1" dirty="0">
                <a:solidFill>
                  <a:srgbClr val="0000CC"/>
                </a:solidFill>
              </a:rPr>
              <a:t>Q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27" name="Text Box 19"/>
          <p:cNvSpPr txBox="1">
            <a:spLocks noChangeArrowheads="1"/>
          </p:cNvSpPr>
          <p:nvPr/>
        </p:nvSpPr>
        <p:spPr bwMode="auto">
          <a:xfrm>
            <a:off x="5486400" y="5181600"/>
            <a:ext cx="114300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b="1" i="1" dirty="0">
                <a:solidFill>
                  <a:srgbClr val="0000CC"/>
                </a:solidFill>
              </a:rPr>
              <a:t>S</a:t>
            </a:r>
            <a:r>
              <a:rPr lang="en-US" b="1" i="1" dirty="0">
                <a:solidFill>
                  <a:srgbClr val="0000CC"/>
                </a:solidFill>
                <a:sym typeface="Symbol" pitchFamily="18" charset="2"/>
              </a:rPr>
              <a:t>∙</a:t>
            </a:r>
            <a:r>
              <a:rPr lang="en-US" b="1" i="1" dirty="0">
                <a:solidFill>
                  <a:srgbClr val="0000CC"/>
                </a:solidFill>
              </a:rPr>
              <a:t>R</a:t>
            </a:r>
            <a:r>
              <a:rPr lang="en-US" b="1" dirty="0">
                <a:solidFill>
                  <a:srgbClr val="0000CC"/>
                </a:solidFill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37836789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574887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3.1 Active-Low </a:t>
            </a:r>
            <a:r>
              <a:rPr lang="en-GB" sz="3600" i="1" dirty="0">
                <a:solidFill>
                  <a:srgbClr val="0000FF"/>
                </a:solidFill>
              </a:rPr>
              <a:t>S-R</a:t>
            </a:r>
            <a:r>
              <a:rPr lang="en-GB" sz="3600" dirty="0">
                <a:solidFill>
                  <a:srgbClr val="0000FF"/>
                </a:solidFill>
              </a:rPr>
              <a:t> Latch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7" name="Rectangle 3"/>
          <p:cNvSpPr txBox="1">
            <a:spLocks noChangeArrowheads="1"/>
          </p:cNvSpPr>
          <p:nvPr/>
        </p:nvSpPr>
        <p:spPr>
          <a:xfrm>
            <a:off x="457200" y="114300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800" dirty="0"/>
              <a:t>(You may skip this slide.)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800" dirty="0"/>
              <a:t>What we have seen is </a:t>
            </a:r>
            <a:r>
              <a:rPr lang="en-US" sz="1800" dirty="0">
                <a:solidFill>
                  <a:srgbClr val="0000CC"/>
                </a:solidFill>
              </a:rPr>
              <a:t>active-high input </a:t>
            </a:r>
            <a:r>
              <a:rPr lang="en-US" sz="1800" i="1" dirty="0"/>
              <a:t>S-R</a:t>
            </a:r>
            <a:r>
              <a:rPr lang="en-US" sz="1800" dirty="0"/>
              <a:t> latch. 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800" dirty="0"/>
              <a:t>There are </a:t>
            </a:r>
            <a:r>
              <a:rPr lang="en-US" sz="1800" dirty="0">
                <a:solidFill>
                  <a:srgbClr val="0000CC"/>
                </a:solidFill>
              </a:rPr>
              <a:t>active-low input</a:t>
            </a:r>
            <a:r>
              <a:rPr lang="en-US" sz="1800" dirty="0"/>
              <a:t> </a:t>
            </a:r>
            <a:r>
              <a:rPr lang="en-US" sz="1800" i="1" dirty="0"/>
              <a:t>S-R</a:t>
            </a:r>
            <a:r>
              <a:rPr lang="en-US" sz="1800" dirty="0"/>
              <a:t> latches, where NAND gates are used instead. See diagram on the left below.</a:t>
            </a:r>
          </a:p>
        </p:txBody>
      </p:sp>
      <p:grpSp>
        <p:nvGrpSpPr>
          <p:cNvPr id="58" name="Group 99"/>
          <p:cNvGrpSpPr>
            <a:grpSpLocks/>
          </p:cNvGrpSpPr>
          <p:nvPr/>
        </p:nvGrpSpPr>
        <p:grpSpPr bwMode="auto">
          <a:xfrm>
            <a:off x="1371600" y="2438400"/>
            <a:ext cx="2403475" cy="1368425"/>
            <a:chOff x="2016" y="2544"/>
            <a:chExt cx="1514" cy="862"/>
          </a:xfrm>
        </p:grpSpPr>
        <p:sp>
          <p:nvSpPr>
            <p:cNvPr id="65" name="Line 13"/>
            <p:cNvSpPr>
              <a:spLocks noChangeShapeType="1"/>
            </p:cNvSpPr>
            <p:nvPr/>
          </p:nvSpPr>
          <p:spPr bwMode="auto">
            <a:xfrm>
              <a:off x="2217" y="2663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4"/>
            <p:cNvSpPr>
              <a:spLocks noChangeShapeType="1"/>
            </p:cNvSpPr>
            <p:nvPr/>
          </p:nvSpPr>
          <p:spPr bwMode="auto">
            <a:xfrm>
              <a:off x="2217" y="3287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5"/>
            <p:cNvSpPr>
              <a:spLocks noChangeShapeType="1"/>
            </p:cNvSpPr>
            <p:nvPr/>
          </p:nvSpPr>
          <p:spPr bwMode="auto">
            <a:xfrm>
              <a:off x="2409" y="2807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6"/>
            <p:cNvSpPr>
              <a:spLocks noChangeShapeType="1"/>
            </p:cNvSpPr>
            <p:nvPr/>
          </p:nvSpPr>
          <p:spPr bwMode="auto">
            <a:xfrm>
              <a:off x="2409" y="3143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17"/>
            <p:cNvSpPr>
              <a:spLocks noChangeShapeType="1"/>
            </p:cNvSpPr>
            <p:nvPr/>
          </p:nvSpPr>
          <p:spPr bwMode="auto">
            <a:xfrm rot="5400000">
              <a:off x="2361" y="2855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18"/>
            <p:cNvSpPr>
              <a:spLocks noChangeShapeType="1"/>
            </p:cNvSpPr>
            <p:nvPr/>
          </p:nvSpPr>
          <p:spPr bwMode="auto">
            <a:xfrm rot="5400000">
              <a:off x="2361" y="3095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19"/>
            <p:cNvSpPr>
              <a:spLocks noChangeShapeType="1"/>
            </p:cNvSpPr>
            <p:nvPr/>
          </p:nvSpPr>
          <p:spPr bwMode="auto">
            <a:xfrm>
              <a:off x="2908" y="273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20"/>
            <p:cNvSpPr>
              <a:spLocks noChangeShapeType="1"/>
            </p:cNvSpPr>
            <p:nvPr/>
          </p:nvSpPr>
          <p:spPr bwMode="auto">
            <a:xfrm>
              <a:off x="2928" y="3217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21"/>
            <p:cNvSpPr>
              <a:spLocks noChangeShapeType="1"/>
            </p:cNvSpPr>
            <p:nvPr/>
          </p:nvSpPr>
          <p:spPr bwMode="auto">
            <a:xfrm rot="5400000">
              <a:off x="2963" y="3152"/>
              <a:ext cx="1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22"/>
            <p:cNvSpPr>
              <a:spLocks noChangeShapeType="1"/>
            </p:cNvSpPr>
            <p:nvPr/>
          </p:nvSpPr>
          <p:spPr bwMode="auto">
            <a:xfrm rot="5400000">
              <a:off x="2975" y="2807"/>
              <a:ext cx="1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31"/>
            <p:cNvSpPr>
              <a:spLocks noChangeShapeType="1"/>
            </p:cNvSpPr>
            <p:nvPr/>
          </p:nvSpPr>
          <p:spPr bwMode="auto">
            <a:xfrm>
              <a:off x="2404" y="2900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32"/>
            <p:cNvSpPr>
              <a:spLocks noChangeShapeType="1"/>
            </p:cNvSpPr>
            <p:nvPr/>
          </p:nvSpPr>
          <p:spPr bwMode="auto">
            <a:xfrm flipH="1">
              <a:off x="2405" y="2873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Oval 33"/>
            <p:cNvSpPr>
              <a:spLocks noChangeArrowheads="1"/>
            </p:cNvSpPr>
            <p:nvPr/>
          </p:nvSpPr>
          <p:spPr bwMode="auto">
            <a:xfrm>
              <a:off x="3005" y="3195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Oval 34"/>
            <p:cNvSpPr>
              <a:spLocks noChangeArrowheads="1"/>
            </p:cNvSpPr>
            <p:nvPr/>
          </p:nvSpPr>
          <p:spPr bwMode="auto">
            <a:xfrm>
              <a:off x="3008" y="2712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Text Box 35"/>
            <p:cNvSpPr txBox="1">
              <a:spLocks noChangeArrowheads="1"/>
            </p:cNvSpPr>
            <p:nvPr/>
          </p:nvSpPr>
          <p:spPr bwMode="auto">
            <a:xfrm>
              <a:off x="2016" y="2544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S</a:t>
              </a:r>
              <a:endParaRPr lang="en-GB"/>
            </a:p>
          </p:txBody>
        </p:sp>
        <p:sp>
          <p:nvSpPr>
            <p:cNvPr id="125" name="Text Box 36"/>
            <p:cNvSpPr txBox="1">
              <a:spLocks noChangeArrowheads="1"/>
            </p:cNvSpPr>
            <p:nvPr/>
          </p:nvSpPr>
          <p:spPr bwMode="auto">
            <a:xfrm>
              <a:off x="2025" y="3175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R</a:t>
              </a:r>
              <a:endParaRPr lang="en-GB"/>
            </a:p>
          </p:txBody>
        </p:sp>
        <p:sp>
          <p:nvSpPr>
            <p:cNvPr id="126" name="Text Box 37"/>
            <p:cNvSpPr txBox="1">
              <a:spLocks noChangeArrowheads="1"/>
            </p:cNvSpPr>
            <p:nvPr/>
          </p:nvSpPr>
          <p:spPr bwMode="auto">
            <a:xfrm>
              <a:off x="3263" y="2620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Q</a:t>
              </a:r>
              <a:endParaRPr lang="en-GB"/>
            </a:p>
          </p:txBody>
        </p:sp>
        <p:sp>
          <p:nvSpPr>
            <p:cNvPr id="127" name="Text Box 38"/>
            <p:cNvSpPr txBox="1">
              <a:spLocks noChangeArrowheads="1"/>
            </p:cNvSpPr>
            <p:nvPr/>
          </p:nvSpPr>
          <p:spPr bwMode="auto">
            <a:xfrm>
              <a:off x="3250" y="3092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Q'</a:t>
              </a:r>
              <a:endParaRPr lang="en-GB"/>
            </a:p>
          </p:txBody>
        </p:sp>
        <p:grpSp>
          <p:nvGrpSpPr>
            <p:cNvPr id="128" name="Group 93"/>
            <p:cNvGrpSpPr>
              <a:grpSpLocks/>
            </p:cNvGrpSpPr>
            <p:nvPr/>
          </p:nvGrpSpPr>
          <p:grpSpPr bwMode="auto">
            <a:xfrm>
              <a:off x="2533" y="2619"/>
              <a:ext cx="392" cy="228"/>
              <a:chOff x="4286" y="1968"/>
              <a:chExt cx="392" cy="228"/>
            </a:xfrm>
          </p:grpSpPr>
          <p:sp>
            <p:nvSpPr>
              <p:cNvPr id="132" name="Oval 94"/>
              <p:cNvSpPr>
                <a:spLocks noChangeArrowheads="1"/>
              </p:cNvSpPr>
              <p:nvPr/>
            </p:nvSpPr>
            <p:spPr bwMode="auto">
              <a:xfrm>
                <a:off x="4600" y="2038"/>
                <a:ext cx="78" cy="7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AutoShape 95"/>
              <p:cNvSpPr>
                <a:spLocks noChangeArrowheads="1"/>
              </p:cNvSpPr>
              <p:nvPr/>
            </p:nvSpPr>
            <p:spPr bwMode="auto">
              <a:xfrm>
                <a:off x="4286" y="1968"/>
                <a:ext cx="299" cy="228"/>
              </a:xfrm>
              <a:prstGeom prst="flowChartDelay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9" name="Group 96"/>
            <p:cNvGrpSpPr>
              <a:grpSpLocks/>
            </p:cNvGrpSpPr>
            <p:nvPr/>
          </p:nvGrpSpPr>
          <p:grpSpPr bwMode="auto">
            <a:xfrm>
              <a:off x="2544" y="3106"/>
              <a:ext cx="392" cy="228"/>
              <a:chOff x="4286" y="1968"/>
              <a:chExt cx="392" cy="228"/>
            </a:xfrm>
          </p:grpSpPr>
          <p:sp>
            <p:nvSpPr>
              <p:cNvPr id="130" name="Oval 97"/>
              <p:cNvSpPr>
                <a:spLocks noChangeArrowheads="1"/>
              </p:cNvSpPr>
              <p:nvPr/>
            </p:nvSpPr>
            <p:spPr bwMode="auto">
              <a:xfrm>
                <a:off x="4600" y="2038"/>
                <a:ext cx="78" cy="7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AutoShape 98"/>
              <p:cNvSpPr>
                <a:spLocks noChangeArrowheads="1"/>
              </p:cNvSpPr>
              <p:nvPr/>
            </p:nvSpPr>
            <p:spPr bwMode="auto">
              <a:xfrm>
                <a:off x="4286" y="1968"/>
                <a:ext cx="299" cy="228"/>
              </a:xfrm>
              <a:prstGeom prst="flowChartDelay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4" name="Rectangle 100"/>
          <p:cNvSpPr>
            <a:spLocks noChangeArrowheads="1"/>
          </p:cNvSpPr>
          <p:nvPr/>
        </p:nvSpPr>
        <p:spPr bwMode="auto">
          <a:xfrm>
            <a:off x="457200" y="3733800"/>
            <a:ext cx="8229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this case, </a:t>
            </a:r>
          </a:p>
          <a:p>
            <a:pPr marL="625475" lvl="1" indent="-280988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when </a:t>
            </a:r>
            <a:r>
              <a:rPr lang="en-US" sz="1600" i="1" dirty="0"/>
              <a:t>R</a:t>
            </a:r>
            <a:r>
              <a:rPr lang="en-US" sz="1600" dirty="0"/>
              <a:t>=0 and </a:t>
            </a:r>
            <a:r>
              <a:rPr lang="en-US" sz="1600" i="1" dirty="0"/>
              <a:t>S</a:t>
            </a:r>
            <a:r>
              <a:rPr lang="en-US" sz="1600" dirty="0"/>
              <a:t>=1, the latch is reset (i.e. Q becomes 0)</a:t>
            </a:r>
          </a:p>
          <a:p>
            <a:pPr marL="625475" lvl="1" indent="-280988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when </a:t>
            </a:r>
            <a:r>
              <a:rPr lang="en-US" sz="1600" i="1" dirty="0"/>
              <a:t>R</a:t>
            </a:r>
            <a:r>
              <a:rPr lang="en-US" sz="1600" dirty="0"/>
              <a:t>=1 and </a:t>
            </a:r>
            <a:r>
              <a:rPr lang="en-US" sz="1600" i="1" dirty="0"/>
              <a:t>S</a:t>
            </a:r>
            <a:r>
              <a:rPr lang="en-US" sz="1600" dirty="0"/>
              <a:t>=0, the latch is set (i.e. Q becomes 1)</a:t>
            </a:r>
          </a:p>
          <a:p>
            <a:pPr marL="625475" lvl="1" indent="-280988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when </a:t>
            </a:r>
            <a:r>
              <a:rPr lang="en-US" sz="1600" i="1" dirty="0"/>
              <a:t>S</a:t>
            </a:r>
            <a:r>
              <a:rPr lang="en-US" sz="1600" dirty="0"/>
              <a:t>=</a:t>
            </a:r>
            <a:r>
              <a:rPr lang="en-US" sz="1600" i="1" dirty="0"/>
              <a:t>R</a:t>
            </a:r>
            <a:r>
              <a:rPr lang="en-US" sz="1600" dirty="0"/>
              <a:t>=1, it is a no-change command.</a:t>
            </a:r>
          </a:p>
          <a:p>
            <a:pPr marL="625475" lvl="1" indent="-280988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when </a:t>
            </a:r>
            <a:r>
              <a:rPr lang="en-US" sz="1600" i="1" dirty="0"/>
              <a:t>S</a:t>
            </a:r>
            <a:r>
              <a:rPr lang="en-US" sz="1600" dirty="0"/>
              <a:t>=</a:t>
            </a:r>
            <a:r>
              <a:rPr lang="en-US" sz="1600" i="1" dirty="0"/>
              <a:t>R</a:t>
            </a:r>
            <a:r>
              <a:rPr lang="en-US" sz="1600" dirty="0"/>
              <a:t>=0, it is an invalid command.</a:t>
            </a:r>
          </a:p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Sometimes, we use the alternative gate diagram for the NAND gate. See diagram on the right above. (This appears in more complex latches/flip-flops in the later slides.)</a:t>
            </a:r>
          </a:p>
        </p:txBody>
      </p:sp>
      <p:grpSp>
        <p:nvGrpSpPr>
          <p:cNvPr id="135" name="Group 126"/>
          <p:cNvGrpSpPr>
            <a:grpSpLocks/>
          </p:cNvGrpSpPr>
          <p:nvPr/>
        </p:nvGrpSpPr>
        <p:grpSpPr bwMode="auto">
          <a:xfrm>
            <a:off x="4495800" y="2438400"/>
            <a:ext cx="2403475" cy="1368425"/>
            <a:chOff x="2928" y="1536"/>
            <a:chExt cx="1514" cy="862"/>
          </a:xfrm>
        </p:grpSpPr>
        <p:grpSp>
          <p:nvGrpSpPr>
            <p:cNvPr id="136" name="Group 57"/>
            <p:cNvGrpSpPr>
              <a:grpSpLocks/>
            </p:cNvGrpSpPr>
            <p:nvPr/>
          </p:nvGrpSpPr>
          <p:grpSpPr bwMode="auto">
            <a:xfrm>
              <a:off x="3456" y="1599"/>
              <a:ext cx="369" cy="240"/>
              <a:chOff x="1872" y="3824"/>
              <a:chExt cx="369" cy="240"/>
            </a:xfrm>
          </p:grpSpPr>
          <p:sp>
            <p:nvSpPr>
              <p:cNvPr id="163" name="Freeform 58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Line 59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Line 60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61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62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Oval 63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Oval 64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7" name="Group 65"/>
            <p:cNvGrpSpPr>
              <a:grpSpLocks/>
            </p:cNvGrpSpPr>
            <p:nvPr/>
          </p:nvGrpSpPr>
          <p:grpSpPr bwMode="auto">
            <a:xfrm>
              <a:off x="3473" y="2085"/>
              <a:ext cx="369" cy="240"/>
              <a:chOff x="1872" y="3824"/>
              <a:chExt cx="369" cy="240"/>
            </a:xfrm>
          </p:grpSpPr>
          <p:sp>
            <p:nvSpPr>
              <p:cNvPr id="156" name="Freeform 66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Line 67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Line 68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Freeform 69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70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Oval 71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Oval 72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8" name="Line 102"/>
            <p:cNvSpPr>
              <a:spLocks noChangeShapeType="1"/>
            </p:cNvSpPr>
            <p:nvPr/>
          </p:nvSpPr>
          <p:spPr bwMode="auto">
            <a:xfrm>
              <a:off x="3129" y="1655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103"/>
            <p:cNvSpPr>
              <a:spLocks noChangeShapeType="1"/>
            </p:cNvSpPr>
            <p:nvPr/>
          </p:nvSpPr>
          <p:spPr bwMode="auto">
            <a:xfrm>
              <a:off x="3129" y="2279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104"/>
            <p:cNvSpPr>
              <a:spLocks noChangeShapeType="1"/>
            </p:cNvSpPr>
            <p:nvPr/>
          </p:nvSpPr>
          <p:spPr bwMode="auto">
            <a:xfrm>
              <a:off x="3321" y="17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105"/>
            <p:cNvSpPr>
              <a:spLocks noChangeShapeType="1"/>
            </p:cNvSpPr>
            <p:nvPr/>
          </p:nvSpPr>
          <p:spPr bwMode="auto">
            <a:xfrm>
              <a:off x="3321" y="2135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106"/>
            <p:cNvSpPr>
              <a:spLocks noChangeShapeType="1"/>
            </p:cNvSpPr>
            <p:nvPr/>
          </p:nvSpPr>
          <p:spPr bwMode="auto">
            <a:xfrm rot="5400000">
              <a:off x="3273" y="1847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Line 107"/>
            <p:cNvSpPr>
              <a:spLocks noChangeShapeType="1"/>
            </p:cNvSpPr>
            <p:nvPr/>
          </p:nvSpPr>
          <p:spPr bwMode="auto">
            <a:xfrm rot="5400000">
              <a:off x="3273" y="2087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Line 108"/>
            <p:cNvSpPr>
              <a:spLocks noChangeShapeType="1"/>
            </p:cNvSpPr>
            <p:nvPr/>
          </p:nvSpPr>
          <p:spPr bwMode="auto">
            <a:xfrm>
              <a:off x="3820" y="172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109"/>
            <p:cNvSpPr>
              <a:spLocks noChangeShapeType="1"/>
            </p:cNvSpPr>
            <p:nvPr/>
          </p:nvSpPr>
          <p:spPr bwMode="auto">
            <a:xfrm>
              <a:off x="3840" y="2209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110"/>
            <p:cNvSpPr>
              <a:spLocks noChangeShapeType="1"/>
            </p:cNvSpPr>
            <p:nvPr/>
          </p:nvSpPr>
          <p:spPr bwMode="auto">
            <a:xfrm rot="5400000">
              <a:off x="3875" y="2144"/>
              <a:ext cx="1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111"/>
            <p:cNvSpPr>
              <a:spLocks noChangeShapeType="1"/>
            </p:cNvSpPr>
            <p:nvPr/>
          </p:nvSpPr>
          <p:spPr bwMode="auto">
            <a:xfrm rot="5400000">
              <a:off x="3887" y="1799"/>
              <a:ext cx="1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112"/>
            <p:cNvSpPr>
              <a:spLocks noChangeShapeType="1"/>
            </p:cNvSpPr>
            <p:nvPr/>
          </p:nvSpPr>
          <p:spPr bwMode="auto">
            <a:xfrm>
              <a:off x="3316" y="1892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113"/>
            <p:cNvSpPr>
              <a:spLocks noChangeShapeType="1"/>
            </p:cNvSpPr>
            <p:nvPr/>
          </p:nvSpPr>
          <p:spPr bwMode="auto">
            <a:xfrm flipH="1">
              <a:off x="3317" y="1865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Oval 114"/>
            <p:cNvSpPr>
              <a:spLocks noChangeArrowheads="1"/>
            </p:cNvSpPr>
            <p:nvPr/>
          </p:nvSpPr>
          <p:spPr bwMode="auto">
            <a:xfrm>
              <a:off x="3917" y="2187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Oval 115"/>
            <p:cNvSpPr>
              <a:spLocks noChangeArrowheads="1"/>
            </p:cNvSpPr>
            <p:nvPr/>
          </p:nvSpPr>
          <p:spPr bwMode="auto">
            <a:xfrm>
              <a:off x="3920" y="1704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Text Box 116"/>
            <p:cNvSpPr txBox="1">
              <a:spLocks noChangeArrowheads="1"/>
            </p:cNvSpPr>
            <p:nvPr/>
          </p:nvSpPr>
          <p:spPr bwMode="auto">
            <a:xfrm>
              <a:off x="2928" y="1536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S</a:t>
              </a:r>
              <a:endParaRPr lang="en-GB"/>
            </a:p>
          </p:txBody>
        </p:sp>
        <p:sp>
          <p:nvSpPr>
            <p:cNvPr id="153" name="Text Box 117"/>
            <p:cNvSpPr txBox="1">
              <a:spLocks noChangeArrowheads="1"/>
            </p:cNvSpPr>
            <p:nvPr/>
          </p:nvSpPr>
          <p:spPr bwMode="auto">
            <a:xfrm>
              <a:off x="2937" y="2167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R</a:t>
              </a:r>
              <a:endParaRPr lang="en-GB"/>
            </a:p>
          </p:txBody>
        </p:sp>
        <p:sp>
          <p:nvSpPr>
            <p:cNvPr id="154" name="Text Box 118"/>
            <p:cNvSpPr txBox="1">
              <a:spLocks noChangeArrowheads="1"/>
            </p:cNvSpPr>
            <p:nvPr/>
          </p:nvSpPr>
          <p:spPr bwMode="auto">
            <a:xfrm>
              <a:off x="4175" y="1612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Q</a:t>
              </a:r>
              <a:endParaRPr lang="en-GB"/>
            </a:p>
          </p:txBody>
        </p:sp>
        <p:sp>
          <p:nvSpPr>
            <p:cNvPr id="155" name="Text Box 119"/>
            <p:cNvSpPr txBox="1">
              <a:spLocks noChangeArrowheads="1"/>
            </p:cNvSpPr>
            <p:nvPr/>
          </p:nvSpPr>
          <p:spPr bwMode="auto">
            <a:xfrm>
              <a:off x="4162" y="2084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Q'</a:t>
              </a:r>
              <a:endParaRPr lang="en-GB"/>
            </a:p>
          </p:txBody>
        </p:sp>
      </p:grpSp>
      <p:sp>
        <p:nvSpPr>
          <p:cNvPr id="170" name="Text Box 127"/>
          <p:cNvSpPr txBox="1">
            <a:spLocks noChangeArrowheads="1"/>
          </p:cNvSpPr>
          <p:nvPr/>
        </p:nvSpPr>
        <p:spPr bwMode="auto">
          <a:xfrm>
            <a:off x="6858000" y="3810000"/>
            <a:ext cx="1905000" cy="8350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(Sometimes, the inputs are labelled as </a:t>
            </a:r>
            <a:r>
              <a:rPr lang="en-US" sz="1600" i="1"/>
              <a:t>S'</a:t>
            </a:r>
            <a:r>
              <a:rPr lang="en-US" sz="1600"/>
              <a:t> and </a:t>
            </a:r>
            <a:r>
              <a:rPr lang="en-US" sz="1600" i="1"/>
              <a:t>R'</a:t>
            </a:r>
            <a:r>
              <a:rPr lang="en-US" sz="160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4988782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build="p"/>
      <p:bldP spid="17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609611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3.1 Gated </a:t>
            </a:r>
            <a:r>
              <a:rPr lang="en-GB" sz="3600" i="1" dirty="0">
                <a:solidFill>
                  <a:srgbClr val="0000FF"/>
                </a:solidFill>
              </a:rPr>
              <a:t>S-R</a:t>
            </a:r>
            <a:r>
              <a:rPr lang="en-GB" sz="3600" dirty="0">
                <a:solidFill>
                  <a:srgbClr val="0000FF"/>
                </a:solidFill>
              </a:rPr>
              <a:t> Latch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7" name="Rectangle 3"/>
          <p:cNvSpPr txBox="1">
            <a:spLocks noChangeArrowheads="1"/>
          </p:cNvSpPr>
          <p:nvPr/>
        </p:nvSpPr>
        <p:spPr>
          <a:xfrm>
            <a:off x="457200" y="1260475"/>
            <a:ext cx="7345680" cy="94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/>
              <a:t>S-R</a:t>
            </a:r>
            <a:r>
              <a:rPr lang="en-US" dirty="0"/>
              <a:t> latch + </a:t>
            </a:r>
            <a:r>
              <a:rPr lang="en-US" i="1" dirty="0"/>
              <a:t>enable input</a:t>
            </a:r>
            <a:r>
              <a:rPr lang="en-US" dirty="0"/>
              <a:t> (</a:t>
            </a:r>
            <a:r>
              <a:rPr lang="en-US" i="1" dirty="0"/>
              <a:t>EN</a:t>
            </a:r>
            <a:r>
              <a:rPr lang="en-US" dirty="0"/>
              <a:t>) and 2 NAND gates </a:t>
            </a:r>
            <a:r>
              <a:rPr lang="en-US" dirty="0">
                <a:sym typeface="Wingdings" pitchFamily="2" charset="2"/>
              </a:rPr>
              <a:t> a </a:t>
            </a:r>
            <a:r>
              <a:rPr lang="en-US" dirty="0">
                <a:solidFill>
                  <a:srgbClr val="0000CC"/>
                </a:solidFill>
                <a:sym typeface="Wingdings" pitchFamily="2" charset="2"/>
              </a:rPr>
              <a:t>gated </a:t>
            </a:r>
            <a:r>
              <a:rPr lang="en-US" i="1" dirty="0">
                <a:solidFill>
                  <a:srgbClr val="0000CC"/>
                </a:solidFill>
                <a:sym typeface="Wingdings" pitchFamily="2" charset="2"/>
              </a:rPr>
              <a:t>S-R</a:t>
            </a:r>
            <a:r>
              <a:rPr lang="en-US" dirty="0">
                <a:solidFill>
                  <a:srgbClr val="0000CC"/>
                </a:solidFill>
                <a:sym typeface="Wingdings" pitchFamily="2" charset="2"/>
              </a:rPr>
              <a:t> latch</a:t>
            </a:r>
            <a:r>
              <a:rPr lang="en-US" dirty="0">
                <a:sym typeface="Wingdings" pitchFamily="2" charset="2"/>
              </a:rPr>
              <a:t>.</a:t>
            </a:r>
            <a:endParaRPr lang="en-US" dirty="0"/>
          </a:p>
        </p:txBody>
      </p:sp>
      <p:grpSp>
        <p:nvGrpSpPr>
          <p:cNvPr id="148" name="Group 4"/>
          <p:cNvGrpSpPr>
            <a:grpSpLocks/>
          </p:cNvGrpSpPr>
          <p:nvPr/>
        </p:nvGrpSpPr>
        <p:grpSpPr bwMode="auto">
          <a:xfrm>
            <a:off x="1447800" y="2362200"/>
            <a:ext cx="3517900" cy="1585913"/>
            <a:chOff x="1056" y="1632"/>
            <a:chExt cx="2216" cy="999"/>
          </a:xfrm>
        </p:grpSpPr>
        <p:sp>
          <p:nvSpPr>
            <p:cNvPr id="149" name="Line 5"/>
            <p:cNvSpPr>
              <a:spLocks noChangeShapeType="1"/>
            </p:cNvSpPr>
            <p:nvPr/>
          </p:nvSpPr>
          <p:spPr bwMode="auto">
            <a:xfrm>
              <a:off x="2062" y="1789"/>
              <a:ext cx="250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Line 6"/>
            <p:cNvSpPr>
              <a:spLocks noChangeShapeType="1"/>
            </p:cNvSpPr>
            <p:nvPr/>
          </p:nvSpPr>
          <p:spPr bwMode="auto">
            <a:xfrm>
              <a:off x="2057" y="2418"/>
              <a:ext cx="261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Line 7"/>
            <p:cNvSpPr>
              <a:spLocks noChangeShapeType="1"/>
            </p:cNvSpPr>
            <p:nvPr/>
          </p:nvSpPr>
          <p:spPr bwMode="auto">
            <a:xfrm>
              <a:off x="2195" y="1935"/>
              <a:ext cx="117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8"/>
            <p:cNvSpPr>
              <a:spLocks noChangeShapeType="1"/>
            </p:cNvSpPr>
            <p:nvPr/>
          </p:nvSpPr>
          <p:spPr bwMode="auto">
            <a:xfrm>
              <a:off x="2195" y="2271"/>
              <a:ext cx="1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9"/>
            <p:cNvSpPr>
              <a:spLocks noChangeShapeType="1"/>
            </p:cNvSpPr>
            <p:nvPr/>
          </p:nvSpPr>
          <p:spPr bwMode="auto">
            <a:xfrm rot="5400000">
              <a:off x="2147" y="1983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Line 10"/>
            <p:cNvSpPr>
              <a:spLocks noChangeShapeType="1"/>
            </p:cNvSpPr>
            <p:nvPr/>
          </p:nvSpPr>
          <p:spPr bwMode="auto">
            <a:xfrm rot="5400000">
              <a:off x="2147" y="2223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11"/>
            <p:cNvSpPr>
              <a:spLocks noChangeShapeType="1"/>
            </p:cNvSpPr>
            <p:nvPr/>
          </p:nvSpPr>
          <p:spPr bwMode="auto">
            <a:xfrm>
              <a:off x="2682" y="1863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12"/>
            <p:cNvSpPr>
              <a:spLocks noChangeShapeType="1"/>
            </p:cNvSpPr>
            <p:nvPr/>
          </p:nvSpPr>
          <p:spPr bwMode="auto">
            <a:xfrm>
              <a:off x="2682" y="2345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13"/>
            <p:cNvSpPr>
              <a:spLocks noChangeShapeType="1"/>
            </p:cNvSpPr>
            <p:nvPr/>
          </p:nvSpPr>
          <p:spPr bwMode="auto">
            <a:xfrm rot="5400000">
              <a:off x="2749" y="2280"/>
              <a:ext cx="1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14"/>
            <p:cNvSpPr>
              <a:spLocks noChangeShapeType="1"/>
            </p:cNvSpPr>
            <p:nvPr/>
          </p:nvSpPr>
          <p:spPr bwMode="auto">
            <a:xfrm rot="5400000">
              <a:off x="2761" y="1935"/>
              <a:ext cx="1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15"/>
            <p:cNvSpPr>
              <a:spLocks noChangeShapeType="1"/>
            </p:cNvSpPr>
            <p:nvPr/>
          </p:nvSpPr>
          <p:spPr bwMode="auto">
            <a:xfrm>
              <a:off x="2190" y="2028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16"/>
            <p:cNvSpPr>
              <a:spLocks noChangeShapeType="1"/>
            </p:cNvSpPr>
            <p:nvPr/>
          </p:nvSpPr>
          <p:spPr bwMode="auto">
            <a:xfrm flipH="1">
              <a:off x="2191" y="2001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Oval 17"/>
            <p:cNvSpPr>
              <a:spLocks noChangeArrowheads="1"/>
            </p:cNvSpPr>
            <p:nvPr/>
          </p:nvSpPr>
          <p:spPr bwMode="auto">
            <a:xfrm>
              <a:off x="2791" y="2323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Oval 18"/>
            <p:cNvSpPr>
              <a:spLocks noChangeArrowheads="1"/>
            </p:cNvSpPr>
            <p:nvPr/>
          </p:nvSpPr>
          <p:spPr bwMode="auto">
            <a:xfrm>
              <a:off x="2802" y="1834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Text Box 19"/>
            <p:cNvSpPr txBox="1">
              <a:spLocks noChangeArrowheads="1"/>
            </p:cNvSpPr>
            <p:nvPr/>
          </p:nvSpPr>
          <p:spPr bwMode="auto">
            <a:xfrm>
              <a:off x="1120" y="1632"/>
              <a:ext cx="2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S</a:t>
              </a:r>
              <a:endParaRPr lang="en-GB"/>
            </a:p>
          </p:txBody>
        </p:sp>
        <p:sp>
          <p:nvSpPr>
            <p:cNvPr id="164" name="Text Box 20"/>
            <p:cNvSpPr txBox="1">
              <a:spLocks noChangeArrowheads="1"/>
            </p:cNvSpPr>
            <p:nvPr/>
          </p:nvSpPr>
          <p:spPr bwMode="auto">
            <a:xfrm>
              <a:off x="1120" y="2400"/>
              <a:ext cx="2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R</a:t>
              </a:r>
              <a:endParaRPr lang="en-GB"/>
            </a:p>
          </p:txBody>
        </p:sp>
        <p:sp>
          <p:nvSpPr>
            <p:cNvPr id="165" name="Text Box 21"/>
            <p:cNvSpPr txBox="1">
              <a:spLocks noChangeArrowheads="1"/>
            </p:cNvSpPr>
            <p:nvPr/>
          </p:nvSpPr>
          <p:spPr bwMode="auto">
            <a:xfrm>
              <a:off x="3005" y="1745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 dirty="0"/>
                <a:t>Q</a:t>
              </a:r>
              <a:endParaRPr lang="en-GB" dirty="0"/>
            </a:p>
          </p:txBody>
        </p:sp>
        <p:sp>
          <p:nvSpPr>
            <p:cNvPr id="166" name="Text Box 22"/>
            <p:cNvSpPr txBox="1">
              <a:spLocks noChangeArrowheads="1"/>
            </p:cNvSpPr>
            <p:nvPr/>
          </p:nvSpPr>
          <p:spPr bwMode="auto">
            <a:xfrm>
              <a:off x="2992" y="2217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Q'</a:t>
              </a:r>
              <a:endParaRPr lang="en-GB"/>
            </a:p>
          </p:txBody>
        </p:sp>
        <p:grpSp>
          <p:nvGrpSpPr>
            <p:cNvPr id="167" name="Group 23"/>
            <p:cNvGrpSpPr>
              <a:grpSpLocks/>
            </p:cNvGrpSpPr>
            <p:nvPr/>
          </p:nvGrpSpPr>
          <p:grpSpPr bwMode="auto">
            <a:xfrm>
              <a:off x="2314" y="1750"/>
              <a:ext cx="369" cy="240"/>
              <a:chOff x="1872" y="3824"/>
              <a:chExt cx="369" cy="240"/>
            </a:xfrm>
          </p:grpSpPr>
          <p:sp>
            <p:nvSpPr>
              <p:cNvPr id="190" name="Freeform 24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Line 25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Line 26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Freeform 27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Freeform 28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Oval 29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Oval 30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8" name="Group 31"/>
            <p:cNvGrpSpPr>
              <a:grpSpLocks/>
            </p:cNvGrpSpPr>
            <p:nvPr/>
          </p:nvGrpSpPr>
          <p:grpSpPr bwMode="auto">
            <a:xfrm>
              <a:off x="2306" y="2230"/>
              <a:ext cx="369" cy="240"/>
              <a:chOff x="1872" y="3824"/>
              <a:chExt cx="369" cy="240"/>
            </a:xfrm>
          </p:grpSpPr>
          <p:sp>
            <p:nvSpPr>
              <p:cNvPr id="183" name="Freeform 32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Line 33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Line 34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Freeform 35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Freeform 36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Oval 37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Oval 38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9" name="Group 39"/>
            <p:cNvGrpSpPr>
              <a:grpSpLocks/>
            </p:cNvGrpSpPr>
            <p:nvPr/>
          </p:nvGrpSpPr>
          <p:grpSpPr bwMode="auto">
            <a:xfrm>
              <a:off x="1655" y="1680"/>
              <a:ext cx="399" cy="228"/>
              <a:chOff x="1648" y="1680"/>
              <a:chExt cx="406" cy="228"/>
            </a:xfrm>
          </p:grpSpPr>
          <p:sp>
            <p:nvSpPr>
              <p:cNvPr id="181" name="Oval 40"/>
              <p:cNvSpPr>
                <a:spLocks noChangeArrowheads="1"/>
              </p:cNvSpPr>
              <p:nvPr/>
            </p:nvSpPr>
            <p:spPr bwMode="auto">
              <a:xfrm>
                <a:off x="1976" y="175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AutoShape 41"/>
              <p:cNvSpPr>
                <a:spLocks noChangeArrowheads="1"/>
              </p:cNvSpPr>
              <p:nvPr/>
            </p:nvSpPr>
            <p:spPr bwMode="auto">
              <a:xfrm>
                <a:off x="1648" y="1680"/>
                <a:ext cx="313" cy="22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0" name="Group 42"/>
            <p:cNvGrpSpPr>
              <a:grpSpLocks/>
            </p:cNvGrpSpPr>
            <p:nvPr/>
          </p:nvGrpSpPr>
          <p:grpSpPr bwMode="auto">
            <a:xfrm>
              <a:off x="1655" y="2304"/>
              <a:ext cx="399" cy="228"/>
              <a:chOff x="1648" y="2304"/>
              <a:chExt cx="406" cy="228"/>
            </a:xfrm>
          </p:grpSpPr>
          <p:sp>
            <p:nvSpPr>
              <p:cNvPr id="179" name="Oval 43"/>
              <p:cNvSpPr>
                <a:spLocks noChangeArrowheads="1"/>
              </p:cNvSpPr>
              <p:nvPr/>
            </p:nvSpPr>
            <p:spPr bwMode="auto">
              <a:xfrm>
                <a:off x="1976" y="237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AutoShape 44"/>
              <p:cNvSpPr>
                <a:spLocks noChangeArrowheads="1"/>
              </p:cNvSpPr>
              <p:nvPr/>
            </p:nvSpPr>
            <p:spPr bwMode="auto">
              <a:xfrm>
                <a:off x="1648" y="2304"/>
                <a:ext cx="313" cy="22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1" name="Line 45"/>
            <p:cNvSpPr>
              <a:spLocks noChangeShapeType="1"/>
            </p:cNvSpPr>
            <p:nvPr/>
          </p:nvSpPr>
          <p:spPr bwMode="auto">
            <a:xfrm>
              <a:off x="1360" y="1728"/>
              <a:ext cx="3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Line 46"/>
            <p:cNvSpPr>
              <a:spLocks noChangeShapeType="1"/>
            </p:cNvSpPr>
            <p:nvPr/>
          </p:nvSpPr>
          <p:spPr bwMode="auto">
            <a:xfrm>
              <a:off x="1360" y="2496"/>
              <a:ext cx="3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47"/>
            <p:cNvSpPr>
              <a:spLocks noChangeShapeType="1"/>
            </p:cNvSpPr>
            <p:nvPr/>
          </p:nvSpPr>
          <p:spPr bwMode="auto">
            <a:xfrm>
              <a:off x="1552" y="1872"/>
              <a:ext cx="1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Line 48"/>
            <p:cNvSpPr>
              <a:spLocks noChangeShapeType="1"/>
            </p:cNvSpPr>
            <p:nvPr/>
          </p:nvSpPr>
          <p:spPr bwMode="auto">
            <a:xfrm>
              <a:off x="1552" y="2352"/>
              <a:ext cx="1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Line 49"/>
            <p:cNvSpPr>
              <a:spLocks noChangeShapeType="1"/>
            </p:cNvSpPr>
            <p:nvPr/>
          </p:nvSpPr>
          <p:spPr bwMode="auto">
            <a:xfrm rot="5400000">
              <a:off x="1312" y="2112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Line 50"/>
            <p:cNvSpPr>
              <a:spLocks noChangeShapeType="1"/>
            </p:cNvSpPr>
            <p:nvPr/>
          </p:nvSpPr>
          <p:spPr bwMode="auto">
            <a:xfrm>
              <a:off x="1360" y="2112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Oval 51"/>
            <p:cNvSpPr>
              <a:spLocks noChangeArrowheads="1"/>
            </p:cNvSpPr>
            <p:nvPr/>
          </p:nvSpPr>
          <p:spPr bwMode="auto">
            <a:xfrm>
              <a:off x="1521" y="2088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Text Box 52"/>
            <p:cNvSpPr txBox="1">
              <a:spLocks noChangeArrowheads="1"/>
            </p:cNvSpPr>
            <p:nvPr/>
          </p:nvSpPr>
          <p:spPr bwMode="auto">
            <a:xfrm>
              <a:off x="1056" y="1984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EN</a:t>
              </a:r>
              <a:endParaRPr lang="en-GB"/>
            </a:p>
          </p:txBody>
        </p:sp>
      </p:grpSp>
      <p:grpSp>
        <p:nvGrpSpPr>
          <p:cNvPr id="197" name="Group 53"/>
          <p:cNvGrpSpPr>
            <a:grpSpLocks/>
          </p:cNvGrpSpPr>
          <p:nvPr/>
        </p:nvGrpSpPr>
        <p:grpSpPr bwMode="auto">
          <a:xfrm>
            <a:off x="5791200" y="2514600"/>
            <a:ext cx="2133600" cy="1219200"/>
            <a:chOff x="3792" y="1776"/>
            <a:chExt cx="1344" cy="768"/>
          </a:xfrm>
        </p:grpSpPr>
        <p:sp>
          <p:nvSpPr>
            <p:cNvPr id="198" name="Rectangle 54"/>
            <p:cNvSpPr>
              <a:spLocks noChangeArrowheads="1"/>
            </p:cNvSpPr>
            <p:nvPr/>
          </p:nvSpPr>
          <p:spPr bwMode="auto">
            <a:xfrm>
              <a:off x="4032" y="1776"/>
              <a:ext cx="576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Line 55"/>
            <p:cNvSpPr>
              <a:spLocks noChangeShapeType="1"/>
            </p:cNvSpPr>
            <p:nvPr/>
          </p:nvSpPr>
          <p:spPr bwMode="auto">
            <a:xfrm>
              <a:off x="3792" y="19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Line 56"/>
            <p:cNvSpPr>
              <a:spLocks noChangeShapeType="1"/>
            </p:cNvSpPr>
            <p:nvPr/>
          </p:nvSpPr>
          <p:spPr bwMode="auto">
            <a:xfrm>
              <a:off x="3792" y="240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Oval 57"/>
            <p:cNvSpPr>
              <a:spLocks noChangeArrowheads="1"/>
            </p:cNvSpPr>
            <p:nvPr/>
          </p:nvSpPr>
          <p:spPr bwMode="auto">
            <a:xfrm>
              <a:off x="4608" y="2329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Line 58"/>
            <p:cNvSpPr>
              <a:spLocks noChangeShapeType="1"/>
            </p:cNvSpPr>
            <p:nvPr/>
          </p:nvSpPr>
          <p:spPr bwMode="auto">
            <a:xfrm>
              <a:off x="4608" y="196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Line 59"/>
            <p:cNvSpPr>
              <a:spLocks noChangeShapeType="1"/>
            </p:cNvSpPr>
            <p:nvPr/>
          </p:nvSpPr>
          <p:spPr bwMode="auto">
            <a:xfrm flipV="1">
              <a:off x="4656" y="235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Text Box 60"/>
            <p:cNvSpPr txBox="1">
              <a:spLocks noChangeArrowheads="1"/>
            </p:cNvSpPr>
            <p:nvPr/>
          </p:nvSpPr>
          <p:spPr bwMode="auto">
            <a:xfrm>
              <a:off x="4032" y="1824"/>
              <a:ext cx="336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S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EN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R</a:t>
              </a:r>
            </a:p>
          </p:txBody>
        </p:sp>
        <p:sp>
          <p:nvSpPr>
            <p:cNvPr id="205" name="Rectangle 61"/>
            <p:cNvSpPr>
              <a:spLocks noChangeArrowheads="1"/>
            </p:cNvSpPr>
            <p:nvPr/>
          </p:nvSpPr>
          <p:spPr bwMode="auto">
            <a:xfrm>
              <a:off x="4848" y="1872"/>
              <a:ext cx="288" cy="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1600" b="1" i="1"/>
                <a:t>Q</a:t>
              </a:r>
            </a:p>
            <a:p>
              <a:pPr eaLnBrk="0" hangingPunct="0">
                <a:spcBef>
                  <a:spcPct val="30000"/>
                </a:spcBef>
              </a:pPr>
              <a:endParaRPr lang="en-US" sz="1600" b="1" i="1"/>
            </a:p>
            <a:p>
              <a:pPr eaLnBrk="0" hangingPunct="0">
                <a:spcBef>
                  <a:spcPct val="30000"/>
                </a:spcBef>
              </a:pPr>
              <a:r>
                <a:rPr lang="en-US" sz="1600" b="1" i="1"/>
                <a:t>Q'</a:t>
              </a:r>
            </a:p>
          </p:txBody>
        </p:sp>
        <p:sp>
          <p:nvSpPr>
            <p:cNvPr id="206" name="Line 62"/>
            <p:cNvSpPr>
              <a:spLocks noChangeShapeType="1"/>
            </p:cNvSpPr>
            <p:nvPr/>
          </p:nvSpPr>
          <p:spPr bwMode="auto">
            <a:xfrm>
              <a:off x="3792" y="216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7" name="Rectangle 63"/>
          <p:cNvSpPr>
            <a:spLocks noChangeArrowheads="1"/>
          </p:cNvSpPr>
          <p:nvPr/>
        </p:nvSpPr>
        <p:spPr bwMode="auto">
          <a:xfrm>
            <a:off x="381000" y="4191000"/>
            <a:ext cx="8229600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Outputs change (if necessary) only when </a:t>
            </a:r>
            <a:r>
              <a:rPr lang="en-US" sz="2400" i="1" dirty="0"/>
              <a:t>EN</a:t>
            </a:r>
            <a:r>
              <a:rPr lang="en-US" sz="2400" dirty="0"/>
              <a:t> is high.</a:t>
            </a:r>
          </a:p>
        </p:txBody>
      </p:sp>
    </p:spTree>
    <p:extLst>
      <p:ext uri="{BB962C8B-B14F-4D97-AF65-F5344CB8AC3E}">
        <p14:creationId xmlns:p14="http://schemas.microsoft.com/office/powerpoint/2010/main" val="1578646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3.2 Gated </a:t>
            </a:r>
            <a:r>
              <a:rPr lang="en-GB" sz="3600" i="1" dirty="0">
                <a:solidFill>
                  <a:srgbClr val="0000FF"/>
                </a:solidFill>
              </a:rPr>
              <a:t>D</a:t>
            </a:r>
            <a:r>
              <a:rPr lang="en-GB" sz="3600" dirty="0">
                <a:solidFill>
                  <a:srgbClr val="0000FF"/>
                </a:solidFill>
              </a:rPr>
              <a:t> Latch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1482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Make input </a:t>
            </a:r>
            <a:r>
              <a:rPr lang="en-US" i="1" dirty="0"/>
              <a:t>R</a:t>
            </a:r>
            <a:r>
              <a:rPr lang="en-US" dirty="0"/>
              <a:t> equal to </a:t>
            </a:r>
            <a:r>
              <a:rPr lang="en-US" i="1" dirty="0"/>
              <a:t>S'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rgbClr val="0000CC"/>
                </a:solidFill>
                <a:sym typeface="Wingdings" pitchFamily="2" charset="2"/>
              </a:rPr>
              <a:t>gated </a:t>
            </a:r>
            <a:r>
              <a:rPr lang="en-US" i="1" dirty="0">
                <a:solidFill>
                  <a:srgbClr val="0000CC"/>
                </a:solidFill>
                <a:sym typeface="Wingdings" pitchFamily="2" charset="2"/>
              </a:rPr>
              <a:t>D</a:t>
            </a:r>
            <a:r>
              <a:rPr lang="en-US" dirty="0">
                <a:solidFill>
                  <a:srgbClr val="0000CC"/>
                </a:solidFill>
                <a:sym typeface="Wingdings" pitchFamily="2" charset="2"/>
              </a:rPr>
              <a:t> latch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ym typeface="Wingdings" pitchFamily="2" charset="2"/>
              </a:rPr>
              <a:t>D</a:t>
            </a:r>
            <a:r>
              <a:rPr lang="en-US" dirty="0">
                <a:sym typeface="Wingdings" pitchFamily="2" charset="2"/>
              </a:rPr>
              <a:t> latch eliminates the undesirable condition of invalid state in the </a:t>
            </a:r>
            <a:r>
              <a:rPr lang="en-US" i="1" dirty="0">
                <a:sym typeface="Wingdings" pitchFamily="2" charset="2"/>
              </a:rPr>
              <a:t>S-R</a:t>
            </a:r>
            <a:r>
              <a:rPr lang="en-US" dirty="0">
                <a:sym typeface="Wingdings" pitchFamily="2" charset="2"/>
              </a:rPr>
              <a:t> latch.</a:t>
            </a:r>
            <a:endParaRPr lang="en-US" dirty="0"/>
          </a:p>
        </p:txBody>
      </p:sp>
      <p:grpSp>
        <p:nvGrpSpPr>
          <p:cNvPr id="64" name="Group 64"/>
          <p:cNvGrpSpPr>
            <a:grpSpLocks/>
          </p:cNvGrpSpPr>
          <p:nvPr/>
        </p:nvGrpSpPr>
        <p:grpSpPr bwMode="auto">
          <a:xfrm>
            <a:off x="5791200" y="3124200"/>
            <a:ext cx="2133600" cy="1219200"/>
            <a:chOff x="3840" y="2112"/>
            <a:chExt cx="1344" cy="768"/>
          </a:xfrm>
        </p:grpSpPr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4080" y="2112"/>
              <a:ext cx="576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66"/>
            <p:cNvSpPr>
              <a:spLocks noChangeShapeType="1"/>
            </p:cNvSpPr>
            <p:nvPr/>
          </p:nvSpPr>
          <p:spPr bwMode="auto">
            <a:xfrm>
              <a:off x="3840" y="22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Oval 67"/>
            <p:cNvSpPr>
              <a:spLocks noChangeArrowheads="1"/>
            </p:cNvSpPr>
            <p:nvPr/>
          </p:nvSpPr>
          <p:spPr bwMode="auto">
            <a:xfrm>
              <a:off x="4656" y="2665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68"/>
            <p:cNvSpPr>
              <a:spLocks noChangeShapeType="1"/>
            </p:cNvSpPr>
            <p:nvPr/>
          </p:nvSpPr>
          <p:spPr bwMode="auto">
            <a:xfrm>
              <a:off x="4656" y="230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69"/>
            <p:cNvSpPr>
              <a:spLocks noChangeShapeType="1"/>
            </p:cNvSpPr>
            <p:nvPr/>
          </p:nvSpPr>
          <p:spPr bwMode="auto">
            <a:xfrm flipV="1">
              <a:off x="4704" y="268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Text Box 70"/>
            <p:cNvSpPr txBox="1">
              <a:spLocks noChangeArrowheads="1"/>
            </p:cNvSpPr>
            <p:nvPr/>
          </p:nvSpPr>
          <p:spPr bwMode="auto">
            <a:xfrm>
              <a:off x="4080" y="2160"/>
              <a:ext cx="336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D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EN</a:t>
              </a:r>
            </a:p>
          </p:txBody>
        </p:sp>
        <p:sp>
          <p:nvSpPr>
            <p:cNvPr id="71" name="Rectangle 71"/>
            <p:cNvSpPr>
              <a:spLocks noChangeArrowheads="1"/>
            </p:cNvSpPr>
            <p:nvPr/>
          </p:nvSpPr>
          <p:spPr bwMode="auto">
            <a:xfrm>
              <a:off x="4896" y="2208"/>
              <a:ext cx="288" cy="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1600" b="1" i="1"/>
                <a:t>Q</a:t>
              </a:r>
            </a:p>
            <a:p>
              <a:pPr eaLnBrk="0" hangingPunct="0">
                <a:spcBef>
                  <a:spcPct val="30000"/>
                </a:spcBef>
              </a:pPr>
              <a:endParaRPr lang="en-US" sz="1600" b="1" i="1"/>
            </a:p>
            <a:p>
              <a:pPr eaLnBrk="0" hangingPunct="0">
                <a:spcBef>
                  <a:spcPct val="30000"/>
                </a:spcBef>
              </a:pPr>
              <a:r>
                <a:rPr lang="en-US" sz="1600" b="1" i="1"/>
                <a:t>Q'</a:t>
              </a:r>
            </a:p>
          </p:txBody>
        </p:sp>
        <p:sp>
          <p:nvSpPr>
            <p:cNvPr id="72" name="Line 72"/>
            <p:cNvSpPr>
              <a:spLocks noChangeShapeType="1"/>
            </p:cNvSpPr>
            <p:nvPr/>
          </p:nvSpPr>
          <p:spPr bwMode="auto">
            <a:xfrm>
              <a:off x="3840" y="249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3" name="Group 73"/>
          <p:cNvGrpSpPr>
            <a:grpSpLocks/>
          </p:cNvGrpSpPr>
          <p:nvPr/>
        </p:nvGrpSpPr>
        <p:grpSpPr bwMode="auto">
          <a:xfrm>
            <a:off x="1143000" y="2971800"/>
            <a:ext cx="4005263" cy="1474788"/>
            <a:chOff x="1104" y="1968"/>
            <a:chExt cx="2523" cy="929"/>
          </a:xfrm>
        </p:grpSpPr>
        <p:sp>
          <p:nvSpPr>
            <p:cNvPr id="74" name="Line 74"/>
            <p:cNvSpPr>
              <a:spLocks noChangeShapeType="1"/>
            </p:cNvSpPr>
            <p:nvPr/>
          </p:nvSpPr>
          <p:spPr bwMode="auto">
            <a:xfrm>
              <a:off x="2430" y="2125"/>
              <a:ext cx="250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75"/>
            <p:cNvSpPr>
              <a:spLocks noChangeShapeType="1"/>
            </p:cNvSpPr>
            <p:nvPr/>
          </p:nvSpPr>
          <p:spPr bwMode="auto">
            <a:xfrm>
              <a:off x="2425" y="2754"/>
              <a:ext cx="261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76"/>
            <p:cNvSpPr>
              <a:spLocks noChangeShapeType="1"/>
            </p:cNvSpPr>
            <p:nvPr/>
          </p:nvSpPr>
          <p:spPr bwMode="auto">
            <a:xfrm>
              <a:off x="2563" y="2271"/>
              <a:ext cx="117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77"/>
            <p:cNvSpPr>
              <a:spLocks noChangeShapeType="1"/>
            </p:cNvSpPr>
            <p:nvPr/>
          </p:nvSpPr>
          <p:spPr bwMode="auto">
            <a:xfrm>
              <a:off x="2563" y="2607"/>
              <a:ext cx="1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78"/>
            <p:cNvSpPr>
              <a:spLocks noChangeShapeType="1"/>
            </p:cNvSpPr>
            <p:nvPr/>
          </p:nvSpPr>
          <p:spPr bwMode="auto">
            <a:xfrm rot="5400000">
              <a:off x="2515" y="2319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79"/>
            <p:cNvSpPr>
              <a:spLocks noChangeShapeType="1"/>
            </p:cNvSpPr>
            <p:nvPr/>
          </p:nvSpPr>
          <p:spPr bwMode="auto">
            <a:xfrm rot="5400000">
              <a:off x="2515" y="2559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80"/>
            <p:cNvSpPr>
              <a:spLocks noChangeShapeType="1"/>
            </p:cNvSpPr>
            <p:nvPr/>
          </p:nvSpPr>
          <p:spPr bwMode="auto">
            <a:xfrm>
              <a:off x="3050" y="2199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81"/>
            <p:cNvSpPr>
              <a:spLocks noChangeShapeType="1"/>
            </p:cNvSpPr>
            <p:nvPr/>
          </p:nvSpPr>
          <p:spPr bwMode="auto">
            <a:xfrm>
              <a:off x="3050" y="2681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82"/>
            <p:cNvSpPr>
              <a:spLocks noChangeShapeType="1"/>
            </p:cNvSpPr>
            <p:nvPr/>
          </p:nvSpPr>
          <p:spPr bwMode="auto">
            <a:xfrm rot="5400000">
              <a:off x="3117" y="2616"/>
              <a:ext cx="1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83"/>
            <p:cNvSpPr>
              <a:spLocks noChangeShapeType="1"/>
            </p:cNvSpPr>
            <p:nvPr/>
          </p:nvSpPr>
          <p:spPr bwMode="auto">
            <a:xfrm rot="5400000">
              <a:off x="3129" y="2271"/>
              <a:ext cx="1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84"/>
            <p:cNvSpPr>
              <a:spLocks noChangeShapeType="1"/>
            </p:cNvSpPr>
            <p:nvPr/>
          </p:nvSpPr>
          <p:spPr bwMode="auto">
            <a:xfrm>
              <a:off x="2558" y="2364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85"/>
            <p:cNvSpPr>
              <a:spLocks noChangeShapeType="1"/>
            </p:cNvSpPr>
            <p:nvPr/>
          </p:nvSpPr>
          <p:spPr bwMode="auto">
            <a:xfrm flipH="1">
              <a:off x="2559" y="2337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>
              <a:off x="3159" y="2659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87"/>
            <p:cNvSpPr>
              <a:spLocks noChangeArrowheads="1"/>
            </p:cNvSpPr>
            <p:nvPr/>
          </p:nvSpPr>
          <p:spPr bwMode="auto">
            <a:xfrm>
              <a:off x="3170" y="2184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Text Box 88"/>
            <p:cNvSpPr txBox="1">
              <a:spLocks noChangeArrowheads="1"/>
            </p:cNvSpPr>
            <p:nvPr/>
          </p:nvSpPr>
          <p:spPr bwMode="auto">
            <a:xfrm>
              <a:off x="1200" y="1968"/>
              <a:ext cx="2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D</a:t>
              </a:r>
              <a:endParaRPr lang="en-GB"/>
            </a:p>
          </p:txBody>
        </p:sp>
        <p:sp>
          <p:nvSpPr>
            <p:cNvPr id="90" name="Text Box 89"/>
            <p:cNvSpPr txBox="1">
              <a:spLocks noChangeArrowheads="1"/>
            </p:cNvSpPr>
            <p:nvPr/>
          </p:nvSpPr>
          <p:spPr bwMode="auto">
            <a:xfrm>
              <a:off x="3341" y="2081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Q</a:t>
              </a:r>
              <a:endParaRPr lang="en-GB"/>
            </a:p>
          </p:txBody>
        </p:sp>
        <p:sp>
          <p:nvSpPr>
            <p:cNvPr id="146" name="Text Box 90"/>
            <p:cNvSpPr txBox="1">
              <a:spLocks noChangeArrowheads="1"/>
            </p:cNvSpPr>
            <p:nvPr/>
          </p:nvSpPr>
          <p:spPr bwMode="auto">
            <a:xfrm>
              <a:off x="3360" y="2553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Q'</a:t>
              </a:r>
              <a:endParaRPr lang="en-GB"/>
            </a:p>
          </p:txBody>
        </p:sp>
        <p:grpSp>
          <p:nvGrpSpPr>
            <p:cNvPr id="147" name="Group 91"/>
            <p:cNvGrpSpPr>
              <a:grpSpLocks/>
            </p:cNvGrpSpPr>
            <p:nvPr/>
          </p:nvGrpSpPr>
          <p:grpSpPr bwMode="auto">
            <a:xfrm>
              <a:off x="2682" y="2086"/>
              <a:ext cx="369" cy="240"/>
              <a:chOff x="1872" y="3824"/>
              <a:chExt cx="369" cy="240"/>
            </a:xfrm>
          </p:grpSpPr>
          <p:sp>
            <p:nvSpPr>
              <p:cNvPr id="175" name="Freeform 92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Line 93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Line 94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Freeform 95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96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Oval 97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Oval 98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8" name="Group 99"/>
            <p:cNvGrpSpPr>
              <a:grpSpLocks/>
            </p:cNvGrpSpPr>
            <p:nvPr/>
          </p:nvGrpSpPr>
          <p:grpSpPr bwMode="auto">
            <a:xfrm>
              <a:off x="2674" y="2566"/>
              <a:ext cx="369" cy="240"/>
              <a:chOff x="1872" y="3824"/>
              <a:chExt cx="369" cy="240"/>
            </a:xfrm>
          </p:grpSpPr>
          <p:sp>
            <p:nvSpPr>
              <p:cNvPr id="168" name="Freeform 100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Line 101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Line 102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Freeform 103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104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Oval 105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Oval 106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9" name="Oval 107"/>
            <p:cNvSpPr>
              <a:spLocks noChangeArrowheads="1"/>
            </p:cNvSpPr>
            <p:nvPr/>
          </p:nvSpPr>
          <p:spPr bwMode="auto">
            <a:xfrm>
              <a:off x="2344" y="2086"/>
              <a:ext cx="78" cy="7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AutoShape 108"/>
            <p:cNvSpPr>
              <a:spLocks noChangeArrowheads="1"/>
            </p:cNvSpPr>
            <p:nvPr/>
          </p:nvSpPr>
          <p:spPr bwMode="auto">
            <a:xfrm>
              <a:off x="2030" y="2016"/>
              <a:ext cx="299" cy="228"/>
            </a:xfrm>
            <a:prstGeom prst="flowChartDelay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1" name="Group 109"/>
            <p:cNvGrpSpPr>
              <a:grpSpLocks/>
            </p:cNvGrpSpPr>
            <p:nvPr/>
          </p:nvGrpSpPr>
          <p:grpSpPr bwMode="auto">
            <a:xfrm>
              <a:off x="2030" y="2640"/>
              <a:ext cx="392" cy="228"/>
              <a:chOff x="1824" y="2688"/>
              <a:chExt cx="406" cy="228"/>
            </a:xfrm>
          </p:grpSpPr>
          <p:sp>
            <p:nvSpPr>
              <p:cNvPr id="166" name="Oval 110"/>
              <p:cNvSpPr>
                <a:spLocks noChangeArrowheads="1"/>
              </p:cNvSpPr>
              <p:nvPr/>
            </p:nvSpPr>
            <p:spPr bwMode="auto">
              <a:xfrm>
                <a:off x="2152" y="2758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AutoShape 111"/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313" cy="22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2" name="Line 112"/>
            <p:cNvSpPr>
              <a:spLocks noChangeShapeType="1"/>
            </p:cNvSpPr>
            <p:nvPr/>
          </p:nvSpPr>
          <p:spPr bwMode="auto">
            <a:xfrm flipV="1">
              <a:off x="1440" y="2060"/>
              <a:ext cx="584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113"/>
            <p:cNvSpPr>
              <a:spLocks noChangeShapeType="1"/>
            </p:cNvSpPr>
            <p:nvPr/>
          </p:nvSpPr>
          <p:spPr bwMode="auto">
            <a:xfrm>
              <a:off x="1872" y="2832"/>
              <a:ext cx="1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Line 114"/>
            <p:cNvSpPr>
              <a:spLocks noChangeShapeType="1"/>
            </p:cNvSpPr>
            <p:nvPr/>
          </p:nvSpPr>
          <p:spPr bwMode="auto">
            <a:xfrm>
              <a:off x="1920" y="2208"/>
              <a:ext cx="1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115"/>
            <p:cNvSpPr>
              <a:spLocks noChangeShapeType="1"/>
            </p:cNvSpPr>
            <p:nvPr/>
          </p:nvSpPr>
          <p:spPr bwMode="auto">
            <a:xfrm>
              <a:off x="1920" y="2688"/>
              <a:ext cx="1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116"/>
            <p:cNvSpPr>
              <a:spLocks noChangeShapeType="1"/>
            </p:cNvSpPr>
            <p:nvPr/>
          </p:nvSpPr>
          <p:spPr bwMode="auto">
            <a:xfrm rot="5400000">
              <a:off x="1680" y="2448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117"/>
            <p:cNvSpPr>
              <a:spLocks noChangeShapeType="1"/>
            </p:cNvSpPr>
            <p:nvPr/>
          </p:nvSpPr>
          <p:spPr bwMode="auto">
            <a:xfrm>
              <a:off x="1440" y="2448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Oval 118"/>
            <p:cNvSpPr>
              <a:spLocks noChangeArrowheads="1"/>
            </p:cNvSpPr>
            <p:nvPr/>
          </p:nvSpPr>
          <p:spPr bwMode="auto">
            <a:xfrm>
              <a:off x="1897" y="2431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Text Box 119"/>
            <p:cNvSpPr txBox="1">
              <a:spLocks noChangeArrowheads="1"/>
            </p:cNvSpPr>
            <p:nvPr/>
          </p:nvSpPr>
          <p:spPr bwMode="auto">
            <a:xfrm>
              <a:off x="1104" y="2304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EN</a:t>
              </a:r>
              <a:endParaRPr lang="en-GB"/>
            </a:p>
          </p:txBody>
        </p:sp>
        <p:sp>
          <p:nvSpPr>
            <p:cNvPr id="160" name="Line 120"/>
            <p:cNvSpPr>
              <a:spLocks noChangeShapeType="1"/>
            </p:cNvSpPr>
            <p:nvPr/>
          </p:nvSpPr>
          <p:spPr bwMode="auto">
            <a:xfrm rot="5400000">
              <a:off x="1200" y="2448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Oval 121"/>
            <p:cNvSpPr>
              <a:spLocks noChangeArrowheads="1"/>
            </p:cNvSpPr>
            <p:nvPr/>
          </p:nvSpPr>
          <p:spPr bwMode="auto">
            <a:xfrm>
              <a:off x="1552" y="2048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2" name="Group 122"/>
            <p:cNvGrpSpPr>
              <a:grpSpLocks/>
            </p:cNvGrpSpPr>
            <p:nvPr/>
          </p:nvGrpSpPr>
          <p:grpSpPr bwMode="auto">
            <a:xfrm>
              <a:off x="1680" y="2760"/>
              <a:ext cx="185" cy="137"/>
              <a:chOff x="1294" y="2400"/>
              <a:chExt cx="185" cy="137"/>
            </a:xfrm>
          </p:grpSpPr>
          <p:sp>
            <p:nvSpPr>
              <p:cNvPr id="164" name="AutoShape 123"/>
              <p:cNvSpPr>
                <a:spLocks noChangeArrowheads="1"/>
              </p:cNvSpPr>
              <p:nvPr/>
            </p:nvSpPr>
            <p:spPr bwMode="auto">
              <a:xfrm rot="5400000">
                <a:off x="1280" y="2414"/>
                <a:ext cx="137" cy="110"/>
              </a:xfrm>
              <a:prstGeom prst="flowChartExtract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Oval 124"/>
              <p:cNvSpPr>
                <a:spLocks noChangeArrowheads="1"/>
              </p:cNvSpPr>
              <p:nvPr/>
            </p:nvSpPr>
            <p:spPr bwMode="auto">
              <a:xfrm>
                <a:off x="1421" y="2436"/>
                <a:ext cx="58" cy="72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3" name="Line 125"/>
            <p:cNvSpPr>
              <a:spLocks noChangeShapeType="1"/>
            </p:cNvSpPr>
            <p:nvPr/>
          </p:nvSpPr>
          <p:spPr bwMode="auto">
            <a:xfrm>
              <a:off x="1584" y="2832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20477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3.2 Gated </a:t>
            </a:r>
            <a:r>
              <a:rPr lang="en-GB" sz="3600" i="1" dirty="0">
                <a:solidFill>
                  <a:srgbClr val="0000FF"/>
                </a:solidFill>
              </a:rPr>
              <a:t>D</a:t>
            </a:r>
            <a:r>
              <a:rPr lang="en-GB" sz="3600" dirty="0">
                <a:solidFill>
                  <a:srgbClr val="0000FF"/>
                </a:solidFill>
              </a:rPr>
              <a:t> Latch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57200" y="1371601"/>
            <a:ext cx="8001000" cy="1828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When </a:t>
            </a:r>
            <a:r>
              <a:rPr lang="en-US" i="1" dirty="0"/>
              <a:t>EN</a:t>
            </a:r>
            <a:r>
              <a:rPr lang="en-US" dirty="0"/>
              <a:t> is high,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ym typeface="Wingdings" pitchFamily="2" charset="2"/>
              </a:rPr>
              <a:t>D</a:t>
            </a:r>
            <a:r>
              <a:rPr lang="en-US" dirty="0">
                <a:sym typeface="Wingdings" pitchFamily="2" charset="2"/>
              </a:rPr>
              <a:t> = HIGH  latch is SET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ym typeface="Wingdings" pitchFamily="2" charset="2"/>
              </a:rPr>
              <a:t>D</a:t>
            </a:r>
            <a:r>
              <a:rPr lang="en-US" dirty="0">
                <a:sym typeface="Wingdings" pitchFamily="2" charset="2"/>
              </a:rPr>
              <a:t> = LOW  latch is RESET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Hence when EN is high,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“follows” the </a:t>
            </a:r>
            <a:r>
              <a:rPr lang="en-US" i="1" dirty="0">
                <a:sym typeface="Wingdings" pitchFamily="2" charset="2"/>
              </a:rPr>
              <a:t>D</a:t>
            </a:r>
            <a:r>
              <a:rPr lang="en-US" dirty="0">
                <a:sym typeface="Wingdings" pitchFamily="2" charset="2"/>
              </a:rPr>
              <a:t> (data) input.</a:t>
            </a:r>
          </a:p>
        </p:txBody>
      </p:sp>
      <p:sp>
        <p:nvSpPr>
          <p:cNvPr id="13" name="Text Box 68"/>
          <p:cNvSpPr txBox="1">
            <a:spLocks noChangeArrowheads="1"/>
          </p:cNvSpPr>
          <p:nvPr/>
        </p:nvSpPr>
        <p:spPr bwMode="auto">
          <a:xfrm>
            <a:off x="2895600" y="53340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/>
              <a:t>When </a:t>
            </a:r>
            <a:r>
              <a:rPr lang="en-US" i="1" dirty="0"/>
              <a:t>EN</a:t>
            </a:r>
            <a:r>
              <a:rPr lang="en-US" dirty="0"/>
              <a:t>=1</a:t>
            </a:r>
            <a:r>
              <a:rPr lang="en-US" i="1" dirty="0"/>
              <a:t>,  </a:t>
            </a:r>
            <a:r>
              <a:rPr lang="en-US" b="1" i="1" dirty="0">
                <a:solidFill>
                  <a:srgbClr val="0000CC"/>
                </a:solidFill>
              </a:rPr>
              <a:t>Q(t+1)</a:t>
            </a:r>
            <a:r>
              <a:rPr lang="en-US" b="1" dirty="0">
                <a:solidFill>
                  <a:srgbClr val="0000CC"/>
                </a:solidFill>
              </a:rPr>
              <a:t> = </a:t>
            </a:r>
            <a:r>
              <a:rPr lang="en-US" b="1" i="1" dirty="0">
                <a:solidFill>
                  <a:srgbClr val="0000CC"/>
                </a:solidFill>
              </a:rPr>
              <a:t>?</a:t>
            </a:r>
            <a:endParaRPr lang="en-US" b="1" dirty="0">
              <a:solidFill>
                <a:srgbClr val="0000CC"/>
              </a:solidFill>
            </a:endParaRPr>
          </a:p>
        </p:txBody>
      </p:sp>
      <p:grpSp>
        <p:nvGrpSpPr>
          <p:cNvPr id="14" name="Group 76"/>
          <p:cNvGrpSpPr>
            <a:grpSpLocks/>
          </p:cNvGrpSpPr>
          <p:nvPr/>
        </p:nvGrpSpPr>
        <p:grpSpPr bwMode="auto">
          <a:xfrm>
            <a:off x="2286000" y="3886200"/>
            <a:ext cx="3987800" cy="1371600"/>
            <a:chOff x="1440" y="2592"/>
            <a:chExt cx="2512" cy="864"/>
          </a:xfrm>
        </p:grpSpPr>
        <p:graphicFrame>
          <p:nvGraphicFramePr>
            <p:cNvPr id="15" name="Object 71"/>
            <p:cNvGraphicFramePr>
              <a:graphicFrameLocks noChangeAspect="1"/>
            </p:cNvGraphicFramePr>
            <p:nvPr/>
          </p:nvGraphicFramePr>
          <p:xfrm>
            <a:off x="1440" y="2592"/>
            <a:ext cx="2512" cy="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3387240" imgH="1514520" progId="Word.Document.8">
                    <p:embed/>
                  </p:oleObj>
                </mc:Choice>
                <mc:Fallback>
                  <p:oleObj name="Document" r:id="rId3" imgW="3387240" imgH="1514520" progId="Word.Document.8">
                    <p:embed/>
                    <p:pic>
                      <p:nvPicPr>
                        <p:cNvPr id="15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23132"/>
                        <a:stretch>
                          <a:fillRect/>
                        </a:stretch>
                      </p:blipFill>
                      <p:spPr bwMode="auto">
                        <a:xfrm>
                          <a:off x="1440" y="2592"/>
                          <a:ext cx="2512" cy="8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Line 72"/>
            <p:cNvSpPr>
              <a:spLocks noChangeShapeType="1"/>
            </p:cNvSpPr>
            <p:nvPr/>
          </p:nvSpPr>
          <p:spPr bwMode="auto">
            <a:xfrm>
              <a:off x="1500" y="2822"/>
              <a:ext cx="22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73"/>
            <p:cNvSpPr>
              <a:spLocks noChangeShapeType="1"/>
            </p:cNvSpPr>
            <p:nvPr/>
          </p:nvSpPr>
          <p:spPr bwMode="auto">
            <a:xfrm rot="5400000">
              <a:off x="1841" y="2992"/>
              <a:ext cx="7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ext Box 77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22" name="Text Box 68"/>
          <p:cNvSpPr txBox="1">
            <a:spLocks noChangeArrowheads="1"/>
          </p:cNvSpPr>
          <p:nvPr/>
        </p:nvSpPr>
        <p:spPr bwMode="auto">
          <a:xfrm>
            <a:off x="5257800" y="5334000"/>
            <a:ext cx="5334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D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57200" y="32004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4638" marR="0" lvl="0" indent="-2746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Characteristic table: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99166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 animBg="1"/>
      <p:bldP spid="2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Flip-flops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5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2365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Flip-flops</a:t>
            </a:r>
            <a:r>
              <a:rPr lang="en-US" dirty="0"/>
              <a:t> are synchronous </a:t>
            </a:r>
            <a:r>
              <a:rPr lang="en-US" dirty="0" err="1"/>
              <a:t>bistable</a:t>
            </a:r>
            <a:r>
              <a:rPr lang="en-US" dirty="0"/>
              <a:t> devices.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Output changes state at a specified point on a triggering input called the </a:t>
            </a:r>
            <a:r>
              <a:rPr lang="en-US" dirty="0">
                <a:solidFill>
                  <a:srgbClr val="0000CC"/>
                </a:solidFill>
              </a:rPr>
              <a:t>clock</a:t>
            </a:r>
            <a:r>
              <a:rPr lang="en-US" dirty="0"/>
              <a:t>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Change state either at the positive (rising) edge, or at the negative (falling) edge of the clock signal.</a:t>
            </a:r>
          </a:p>
        </p:txBody>
      </p:sp>
      <p:grpSp>
        <p:nvGrpSpPr>
          <p:cNvPr id="66" name="Group 4"/>
          <p:cNvGrpSpPr>
            <a:grpSpLocks/>
          </p:cNvGrpSpPr>
          <p:nvPr/>
        </p:nvGrpSpPr>
        <p:grpSpPr bwMode="auto">
          <a:xfrm>
            <a:off x="1600200" y="3962400"/>
            <a:ext cx="6400800" cy="1098550"/>
            <a:chOff x="1392" y="2880"/>
            <a:chExt cx="4032" cy="692"/>
          </a:xfrm>
        </p:grpSpPr>
        <p:sp>
          <p:nvSpPr>
            <p:cNvPr id="67" name="Line 5"/>
            <p:cNvSpPr>
              <a:spLocks noChangeShapeType="1"/>
            </p:cNvSpPr>
            <p:nvPr/>
          </p:nvSpPr>
          <p:spPr bwMode="auto">
            <a:xfrm>
              <a:off x="1392" y="31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6"/>
            <p:cNvSpPr>
              <a:spLocks noChangeShapeType="1"/>
            </p:cNvSpPr>
            <p:nvPr/>
          </p:nvSpPr>
          <p:spPr bwMode="auto">
            <a:xfrm>
              <a:off x="1632" y="28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7"/>
            <p:cNvSpPr>
              <a:spLocks noChangeShapeType="1"/>
            </p:cNvSpPr>
            <p:nvPr/>
          </p:nvSpPr>
          <p:spPr bwMode="auto">
            <a:xfrm rot="5400000">
              <a:off x="1512" y="3000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8"/>
            <p:cNvSpPr>
              <a:spLocks noChangeShapeType="1"/>
            </p:cNvSpPr>
            <p:nvPr/>
          </p:nvSpPr>
          <p:spPr bwMode="auto">
            <a:xfrm>
              <a:off x="1872" y="31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9"/>
            <p:cNvSpPr>
              <a:spLocks noChangeShapeType="1"/>
            </p:cNvSpPr>
            <p:nvPr/>
          </p:nvSpPr>
          <p:spPr bwMode="auto">
            <a:xfrm>
              <a:off x="2112" y="28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10"/>
            <p:cNvSpPr>
              <a:spLocks noChangeShapeType="1"/>
            </p:cNvSpPr>
            <p:nvPr/>
          </p:nvSpPr>
          <p:spPr bwMode="auto">
            <a:xfrm rot="5400000">
              <a:off x="1992" y="3000"/>
              <a:ext cx="240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1"/>
            <p:cNvSpPr>
              <a:spLocks noChangeShapeType="1"/>
            </p:cNvSpPr>
            <p:nvPr/>
          </p:nvSpPr>
          <p:spPr bwMode="auto">
            <a:xfrm rot="5400000">
              <a:off x="1752" y="3000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12"/>
            <p:cNvSpPr>
              <a:spLocks noChangeShapeType="1"/>
            </p:cNvSpPr>
            <p:nvPr/>
          </p:nvSpPr>
          <p:spPr bwMode="auto">
            <a:xfrm>
              <a:off x="2352" y="31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2592" y="28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14"/>
            <p:cNvSpPr>
              <a:spLocks noChangeShapeType="1"/>
            </p:cNvSpPr>
            <p:nvPr/>
          </p:nvSpPr>
          <p:spPr bwMode="auto">
            <a:xfrm rot="5400000">
              <a:off x="2472" y="3000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15"/>
            <p:cNvSpPr>
              <a:spLocks noChangeShapeType="1"/>
            </p:cNvSpPr>
            <p:nvPr/>
          </p:nvSpPr>
          <p:spPr bwMode="auto">
            <a:xfrm rot="5400000">
              <a:off x="2232" y="3000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6"/>
            <p:cNvSpPr>
              <a:spLocks noChangeShapeType="1"/>
            </p:cNvSpPr>
            <p:nvPr/>
          </p:nvSpPr>
          <p:spPr bwMode="auto">
            <a:xfrm>
              <a:off x="2832" y="31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17"/>
            <p:cNvSpPr>
              <a:spLocks noChangeShapeType="1"/>
            </p:cNvSpPr>
            <p:nvPr/>
          </p:nvSpPr>
          <p:spPr bwMode="auto">
            <a:xfrm>
              <a:off x="3072" y="28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8"/>
            <p:cNvSpPr>
              <a:spLocks noChangeShapeType="1"/>
            </p:cNvSpPr>
            <p:nvPr/>
          </p:nvSpPr>
          <p:spPr bwMode="auto">
            <a:xfrm rot="5400000">
              <a:off x="2952" y="3000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19"/>
            <p:cNvSpPr>
              <a:spLocks noChangeShapeType="1"/>
            </p:cNvSpPr>
            <p:nvPr/>
          </p:nvSpPr>
          <p:spPr bwMode="auto">
            <a:xfrm rot="5400000">
              <a:off x="2712" y="3000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20"/>
            <p:cNvSpPr>
              <a:spLocks noChangeShapeType="1"/>
            </p:cNvSpPr>
            <p:nvPr/>
          </p:nvSpPr>
          <p:spPr bwMode="auto">
            <a:xfrm>
              <a:off x="3312" y="31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21"/>
            <p:cNvSpPr>
              <a:spLocks noChangeShapeType="1"/>
            </p:cNvSpPr>
            <p:nvPr/>
          </p:nvSpPr>
          <p:spPr bwMode="auto">
            <a:xfrm>
              <a:off x="3552" y="28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22"/>
            <p:cNvSpPr>
              <a:spLocks noChangeShapeType="1"/>
            </p:cNvSpPr>
            <p:nvPr/>
          </p:nvSpPr>
          <p:spPr bwMode="auto">
            <a:xfrm rot="5400000">
              <a:off x="3432" y="3000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23"/>
            <p:cNvSpPr>
              <a:spLocks noChangeShapeType="1"/>
            </p:cNvSpPr>
            <p:nvPr/>
          </p:nvSpPr>
          <p:spPr bwMode="auto">
            <a:xfrm rot="5400000">
              <a:off x="3192" y="3000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24"/>
            <p:cNvSpPr>
              <a:spLocks noChangeShapeType="1"/>
            </p:cNvSpPr>
            <p:nvPr/>
          </p:nvSpPr>
          <p:spPr bwMode="auto">
            <a:xfrm>
              <a:off x="3792" y="31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25"/>
            <p:cNvSpPr>
              <a:spLocks noChangeShapeType="1"/>
            </p:cNvSpPr>
            <p:nvPr/>
          </p:nvSpPr>
          <p:spPr bwMode="auto">
            <a:xfrm>
              <a:off x="4032" y="288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26"/>
            <p:cNvSpPr>
              <a:spLocks noChangeShapeType="1"/>
            </p:cNvSpPr>
            <p:nvPr/>
          </p:nvSpPr>
          <p:spPr bwMode="auto">
            <a:xfrm rot="5400000">
              <a:off x="3912" y="3000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27"/>
            <p:cNvSpPr>
              <a:spLocks noChangeShapeType="1"/>
            </p:cNvSpPr>
            <p:nvPr/>
          </p:nvSpPr>
          <p:spPr bwMode="auto">
            <a:xfrm rot="5400000">
              <a:off x="3672" y="3000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28"/>
            <p:cNvSpPr>
              <a:spLocks noChangeShapeType="1"/>
            </p:cNvSpPr>
            <p:nvPr/>
          </p:nvSpPr>
          <p:spPr bwMode="auto">
            <a:xfrm rot="5400000">
              <a:off x="4152" y="3000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Text Box 29"/>
            <p:cNvSpPr txBox="1">
              <a:spLocks noChangeArrowheads="1"/>
            </p:cNvSpPr>
            <p:nvPr/>
          </p:nvSpPr>
          <p:spPr bwMode="auto">
            <a:xfrm>
              <a:off x="1632" y="3360"/>
              <a:ext cx="9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dirty="0">
                  <a:solidFill>
                    <a:srgbClr val="C00000"/>
                  </a:solidFill>
                </a:rPr>
                <a:t>Positive edges</a:t>
              </a:r>
              <a:endParaRPr lang="en-GB" dirty="0">
                <a:solidFill>
                  <a:srgbClr val="C00000"/>
                </a:solidFill>
              </a:endParaRPr>
            </a:p>
          </p:txBody>
        </p:sp>
        <p:sp>
          <p:nvSpPr>
            <p:cNvPr id="92" name="Text Box 30"/>
            <p:cNvSpPr txBox="1">
              <a:spLocks noChangeArrowheads="1"/>
            </p:cNvSpPr>
            <p:nvPr/>
          </p:nvSpPr>
          <p:spPr bwMode="auto">
            <a:xfrm>
              <a:off x="2784" y="3360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dirty="0">
                  <a:solidFill>
                    <a:srgbClr val="0000FF"/>
                  </a:solidFill>
                </a:rPr>
                <a:t>Negative edges</a:t>
              </a:r>
              <a:endParaRPr lang="en-GB" dirty="0">
                <a:solidFill>
                  <a:srgbClr val="0000FF"/>
                </a:solidFill>
              </a:endParaRPr>
            </a:p>
          </p:txBody>
        </p:sp>
        <p:sp>
          <p:nvSpPr>
            <p:cNvPr id="93" name="Text Box 31"/>
            <p:cNvSpPr txBox="1">
              <a:spLocks noChangeArrowheads="1"/>
            </p:cNvSpPr>
            <p:nvPr/>
          </p:nvSpPr>
          <p:spPr bwMode="auto">
            <a:xfrm>
              <a:off x="4416" y="2880"/>
              <a:ext cx="10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/>
                <a:t>Clock signal</a:t>
              </a:r>
            </a:p>
          </p:txBody>
        </p:sp>
        <p:sp>
          <p:nvSpPr>
            <p:cNvPr id="94" name="Line 32"/>
            <p:cNvSpPr>
              <a:spLocks noChangeShapeType="1"/>
            </p:cNvSpPr>
            <p:nvPr/>
          </p:nvSpPr>
          <p:spPr bwMode="auto">
            <a:xfrm flipH="1" flipV="1">
              <a:off x="1680" y="3024"/>
              <a:ext cx="384" cy="336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33"/>
            <p:cNvSpPr>
              <a:spLocks noChangeShapeType="1"/>
            </p:cNvSpPr>
            <p:nvPr/>
          </p:nvSpPr>
          <p:spPr bwMode="auto">
            <a:xfrm flipV="1">
              <a:off x="2160" y="3024"/>
              <a:ext cx="384" cy="336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34"/>
            <p:cNvSpPr>
              <a:spLocks noChangeShapeType="1"/>
            </p:cNvSpPr>
            <p:nvPr/>
          </p:nvSpPr>
          <p:spPr bwMode="auto">
            <a:xfrm flipV="1">
              <a:off x="3360" y="3024"/>
              <a:ext cx="384" cy="33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35"/>
            <p:cNvSpPr>
              <a:spLocks noChangeShapeType="1"/>
            </p:cNvSpPr>
            <p:nvPr/>
          </p:nvSpPr>
          <p:spPr bwMode="auto">
            <a:xfrm flipH="1" flipV="1">
              <a:off x="2880" y="3024"/>
              <a:ext cx="384" cy="33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23456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Flip-flops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6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110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00CC"/>
                </a:solidFill>
              </a:rPr>
              <a:t>S-R</a:t>
            </a:r>
            <a:r>
              <a:rPr lang="en-US" dirty="0">
                <a:solidFill>
                  <a:srgbClr val="0000CC"/>
                </a:solidFill>
              </a:rPr>
              <a:t> flip-flop</a:t>
            </a:r>
            <a:r>
              <a:rPr lang="en-US" dirty="0"/>
              <a:t>, </a:t>
            </a:r>
            <a:r>
              <a:rPr lang="en-US" i="1" dirty="0">
                <a:solidFill>
                  <a:srgbClr val="0000CC"/>
                </a:solidFill>
              </a:rPr>
              <a:t>D</a:t>
            </a:r>
            <a:r>
              <a:rPr lang="en-US" dirty="0">
                <a:solidFill>
                  <a:srgbClr val="0000CC"/>
                </a:solidFill>
              </a:rPr>
              <a:t> flip-flop</a:t>
            </a:r>
            <a:r>
              <a:rPr lang="en-US" dirty="0"/>
              <a:t>, and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i="1" dirty="0">
                <a:solidFill>
                  <a:srgbClr val="0000CC"/>
                </a:solidFill>
              </a:rPr>
              <a:t>J-K</a:t>
            </a:r>
            <a:r>
              <a:rPr lang="en-US" dirty="0">
                <a:solidFill>
                  <a:srgbClr val="0000CC"/>
                </a:solidFill>
              </a:rPr>
              <a:t> flip-flop</a:t>
            </a:r>
            <a:r>
              <a:rPr lang="en-US" dirty="0">
                <a:solidFill>
                  <a:srgbClr val="800000"/>
                </a:solidFill>
              </a:rPr>
              <a:t>. </a:t>
            </a:r>
            <a:endParaRPr lang="en-US" dirty="0"/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Note the “&gt;” symbol at the clock input.</a:t>
            </a:r>
          </a:p>
        </p:txBody>
      </p:sp>
      <p:grpSp>
        <p:nvGrpSpPr>
          <p:cNvPr id="87" name="Group 132"/>
          <p:cNvGrpSpPr>
            <a:grpSpLocks/>
          </p:cNvGrpSpPr>
          <p:nvPr/>
        </p:nvGrpSpPr>
        <p:grpSpPr bwMode="auto">
          <a:xfrm>
            <a:off x="1447800" y="2438400"/>
            <a:ext cx="6477000" cy="1662113"/>
            <a:chOff x="1344" y="1536"/>
            <a:chExt cx="4080" cy="1047"/>
          </a:xfrm>
        </p:grpSpPr>
        <p:grpSp>
          <p:nvGrpSpPr>
            <p:cNvPr id="88" name="Group 131"/>
            <p:cNvGrpSpPr>
              <a:grpSpLocks/>
            </p:cNvGrpSpPr>
            <p:nvPr/>
          </p:nvGrpSpPr>
          <p:grpSpPr bwMode="auto">
            <a:xfrm>
              <a:off x="1344" y="1536"/>
              <a:ext cx="4080" cy="768"/>
              <a:chOff x="1344" y="1536"/>
              <a:chExt cx="4080" cy="768"/>
            </a:xfrm>
          </p:grpSpPr>
          <p:grpSp>
            <p:nvGrpSpPr>
              <p:cNvPr id="90" name="Group 61"/>
              <p:cNvGrpSpPr>
                <a:grpSpLocks/>
              </p:cNvGrpSpPr>
              <p:nvPr/>
            </p:nvGrpSpPr>
            <p:grpSpPr bwMode="auto">
              <a:xfrm>
                <a:off x="1344" y="1536"/>
                <a:ext cx="1200" cy="768"/>
                <a:chOff x="1248" y="1344"/>
                <a:chExt cx="1200" cy="768"/>
              </a:xfrm>
            </p:grpSpPr>
            <p:sp>
              <p:nvSpPr>
                <p:cNvPr id="112" name="Rectangle 62"/>
                <p:cNvSpPr>
                  <a:spLocks noChangeArrowheads="1"/>
                </p:cNvSpPr>
                <p:nvPr/>
              </p:nvSpPr>
              <p:spPr bwMode="auto">
                <a:xfrm>
                  <a:off x="1488" y="1344"/>
                  <a:ext cx="480" cy="76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Line 63"/>
                <p:cNvSpPr>
                  <a:spLocks noChangeShapeType="1"/>
                </p:cNvSpPr>
                <p:nvPr/>
              </p:nvSpPr>
              <p:spPr bwMode="auto">
                <a:xfrm>
                  <a:off x="1248" y="148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" name="Oval 64"/>
                <p:cNvSpPr>
                  <a:spLocks noChangeArrowheads="1"/>
                </p:cNvSpPr>
                <p:nvPr/>
              </p:nvSpPr>
              <p:spPr bwMode="auto">
                <a:xfrm>
                  <a:off x="1968" y="1897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" name="Line 65"/>
                <p:cNvSpPr>
                  <a:spLocks noChangeShapeType="1"/>
                </p:cNvSpPr>
                <p:nvPr/>
              </p:nvSpPr>
              <p:spPr bwMode="auto">
                <a:xfrm>
                  <a:off x="1968" y="153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016" y="192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488" y="1392"/>
                  <a:ext cx="336" cy="6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S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 C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R</a:t>
                  </a:r>
                </a:p>
              </p:txBody>
            </p:sp>
            <p:sp>
              <p:nvSpPr>
                <p:cNvPr id="118" name="Rectangle 68"/>
                <p:cNvSpPr>
                  <a:spLocks noChangeArrowheads="1"/>
                </p:cNvSpPr>
                <p:nvPr/>
              </p:nvSpPr>
              <p:spPr bwMode="auto">
                <a:xfrm>
                  <a:off x="2160" y="1440"/>
                  <a:ext cx="288" cy="6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</a:t>
                  </a:r>
                </a:p>
                <a:p>
                  <a:pPr eaLnBrk="0" hangingPunct="0">
                    <a:spcBef>
                      <a:spcPct val="30000"/>
                    </a:spcBef>
                  </a:pPr>
                  <a:endParaRPr lang="en-US" sz="1600" b="1" i="1"/>
                </a:p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Q'</a:t>
                  </a:r>
                </a:p>
              </p:txBody>
            </p:sp>
            <p:sp>
              <p:nvSpPr>
                <p:cNvPr id="119" name="Line 69"/>
                <p:cNvSpPr>
                  <a:spLocks noChangeShapeType="1"/>
                </p:cNvSpPr>
                <p:nvPr/>
              </p:nvSpPr>
              <p:spPr bwMode="auto">
                <a:xfrm>
                  <a:off x="1248" y="172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" name="Line 70"/>
                <p:cNvSpPr>
                  <a:spLocks noChangeShapeType="1"/>
                </p:cNvSpPr>
                <p:nvPr/>
              </p:nvSpPr>
              <p:spPr bwMode="auto">
                <a:xfrm>
                  <a:off x="1248" y="196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" name="AutoShape 71"/>
                <p:cNvSpPr>
                  <a:spLocks noChangeArrowheads="1"/>
                </p:cNvSpPr>
                <p:nvPr/>
              </p:nvSpPr>
              <p:spPr bwMode="auto">
                <a:xfrm rot="5400000">
                  <a:off x="1488" y="1680"/>
                  <a:ext cx="72" cy="72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1" name="Group 84"/>
              <p:cNvGrpSpPr>
                <a:grpSpLocks/>
              </p:cNvGrpSpPr>
              <p:nvPr/>
            </p:nvGrpSpPr>
            <p:grpSpPr bwMode="auto">
              <a:xfrm>
                <a:off x="2784" y="1536"/>
                <a:ext cx="1200" cy="768"/>
                <a:chOff x="2688" y="1344"/>
                <a:chExt cx="1200" cy="768"/>
              </a:xfrm>
            </p:grpSpPr>
            <p:sp>
              <p:nvSpPr>
                <p:cNvPr id="103" name="Rectangle 85"/>
                <p:cNvSpPr>
                  <a:spLocks noChangeArrowheads="1"/>
                </p:cNvSpPr>
                <p:nvPr/>
              </p:nvSpPr>
              <p:spPr bwMode="auto">
                <a:xfrm>
                  <a:off x="2928" y="1344"/>
                  <a:ext cx="480" cy="76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" name="Line 86"/>
                <p:cNvSpPr>
                  <a:spLocks noChangeShapeType="1"/>
                </p:cNvSpPr>
                <p:nvPr/>
              </p:nvSpPr>
              <p:spPr bwMode="auto">
                <a:xfrm>
                  <a:off x="2688" y="148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" name="Oval 87"/>
                <p:cNvSpPr>
                  <a:spLocks noChangeArrowheads="1"/>
                </p:cNvSpPr>
                <p:nvPr/>
              </p:nvSpPr>
              <p:spPr bwMode="auto">
                <a:xfrm>
                  <a:off x="3408" y="1897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" name="Line 88"/>
                <p:cNvSpPr>
                  <a:spLocks noChangeShapeType="1"/>
                </p:cNvSpPr>
                <p:nvPr/>
              </p:nvSpPr>
              <p:spPr bwMode="auto">
                <a:xfrm>
                  <a:off x="3408" y="153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3456" y="192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2928" y="1392"/>
                  <a:ext cx="336" cy="4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D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 C</a:t>
                  </a:r>
                </a:p>
              </p:txBody>
            </p:sp>
            <p:sp>
              <p:nvSpPr>
                <p:cNvPr id="109" name="Rectangle 91"/>
                <p:cNvSpPr>
                  <a:spLocks noChangeArrowheads="1"/>
                </p:cNvSpPr>
                <p:nvPr/>
              </p:nvSpPr>
              <p:spPr bwMode="auto">
                <a:xfrm>
                  <a:off x="3600" y="1440"/>
                  <a:ext cx="288" cy="6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</a:t>
                  </a:r>
                </a:p>
                <a:p>
                  <a:pPr eaLnBrk="0" hangingPunct="0">
                    <a:spcBef>
                      <a:spcPct val="30000"/>
                    </a:spcBef>
                  </a:pPr>
                  <a:endParaRPr lang="en-US" sz="1600" b="1" i="1"/>
                </a:p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Q'</a:t>
                  </a:r>
                </a:p>
              </p:txBody>
            </p:sp>
            <p:sp>
              <p:nvSpPr>
                <p:cNvPr id="110" name="Line 92"/>
                <p:cNvSpPr>
                  <a:spLocks noChangeShapeType="1"/>
                </p:cNvSpPr>
                <p:nvPr/>
              </p:nvSpPr>
              <p:spPr bwMode="auto">
                <a:xfrm>
                  <a:off x="2688" y="172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" name="AutoShape 93"/>
                <p:cNvSpPr>
                  <a:spLocks noChangeArrowheads="1"/>
                </p:cNvSpPr>
                <p:nvPr/>
              </p:nvSpPr>
              <p:spPr bwMode="auto">
                <a:xfrm rot="5400000">
                  <a:off x="2928" y="1680"/>
                  <a:ext cx="72" cy="72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" name="Group 106"/>
              <p:cNvGrpSpPr>
                <a:grpSpLocks/>
              </p:cNvGrpSpPr>
              <p:nvPr/>
            </p:nvGrpSpPr>
            <p:grpSpPr bwMode="auto">
              <a:xfrm>
                <a:off x="4224" y="1536"/>
                <a:ext cx="1200" cy="768"/>
                <a:chOff x="1248" y="1344"/>
                <a:chExt cx="1200" cy="768"/>
              </a:xfrm>
            </p:grpSpPr>
            <p:sp>
              <p:nvSpPr>
                <p:cNvPr id="93" name="Rectangle 107"/>
                <p:cNvSpPr>
                  <a:spLocks noChangeArrowheads="1"/>
                </p:cNvSpPr>
                <p:nvPr/>
              </p:nvSpPr>
              <p:spPr bwMode="auto">
                <a:xfrm>
                  <a:off x="1488" y="1344"/>
                  <a:ext cx="480" cy="76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" name="Line 108"/>
                <p:cNvSpPr>
                  <a:spLocks noChangeShapeType="1"/>
                </p:cNvSpPr>
                <p:nvPr/>
              </p:nvSpPr>
              <p:spPr bwMode="auto">
                <a:xfrm>
                  <a:off x="1248" y="148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Oval 109"/>
                <p:cNvSpPr>
                  <a:spLocks noChangeArrowheads="1"/>
                </p:cNvSpPr>
                <p:nvPr/>
              </p:nvSpPr>
              <p:spPr bwMode="auto">
                <a:xfrm>
                  <a:off x="1968" y="1897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" name="Line 110"/>
                <p:cNvSpPr>
                  <a:spLocks noChangeShapeType="1"/>
                </p:cNvSpPr>
                <p:nvPr/>
              </p:nvSpPr>
              <p:spPr bwMode="auto">
                <a:xfrm>
                  <a:off x="1968" y="153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2016" y="192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1488" y="1392"/>
                  <a:ext cx="336" cy="6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J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 C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K</a:t>
                  </a:r>
                </a:p>
              </p:txBody>
            </p:sp>
            <p:sp>
              <p:nvSpPr>
                <p:cNvPr id="99" name="Rectangle 113"/>
                <p:cNvSpPr>
                  <a:spLocks noChangeArrowheads="1"/>
                </p:cNvSpPr>
                <p:nvPr/>
              </p:nvSpPr>
              <p:spPr bwMode="auto">
                <a:xfrm>
                  <a:off x="2160" y="1440"/>
                  <a:ext cx="288" cy="6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</a:t>
                  </a:r>
                </a:p>
                <a:p>
                  <a:pPr eaLnBrk="0" hangingPunct="0">
                    <a:spcBef>
                      <a:spcPct val="30000"/>
                    </a:spcBef>
                  </a:pPr>
                  <a:endParaRPr lang="en-US" sz="1600" b="1" i="1"/>
                </a:p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Q'</a:t>
                  </a:r>
                </a:p>
              </p:txBody>
            </p:sp>
            <p:sp>
              <p:nvSpPr>
                <p:cNvPr id="100" name="Line 114"/>
                <p:cNvSpPr>
                  <a:spLocks noChangeShapeType="1"/>
                </p:cNvSpPr>
                <p:nvPr/>
              </p:nvSpPr>
              <p:spPr bwMode="auto">
                <a:xfrm>
                  <a:off x="1248" y="172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1" name="Line 115"/>
                <p:cNvSpPr>
                  <a:spLocks noChangeShapeType="1"/>
                </p:cNvSpPr>
                <p:nvPr/>
              </p:nvSpPr>
              <p:spPr bwMode="auto">
                <a:xfrm>
                  <a:off x="1248" y="196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" name="AutoShape 116"/>
                <p:cNvSpPr>
                  <a:spLocks noChangeArrowheads="1"/>
                </p:cNvSpPr>
                <p:nvPr/>
              </p:nvSpPr>
              <p:spPr bwMode="auto">
                <a:xfrm rot="5400000">
                  <a:off x="1488" y="1680"/>
                  <a:ext cx="72" cy="72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9" name="Text Box 129"/>
            <p:cNvSpPr txBox="1">
              <a:spLocks noChangeArrowheads="1"/>
            </p:cNvSpPr>
            <p:nvPr/>
          </p:nvSpPr>
          <p:spPr bwMode="auto">
            <a:xfrm>
              <a:off x="2232" y="2352"/>
              <a:ext cx="23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>
                  <a:solidFill>
                    <a:srgbClr val="C00000"/>
                  </a:solidFill>
                </a:rPr>
                <a:t>Positive edge-triggered flip-flops</a:t>
              </a:r>
            </a:p>
          </p:txBody>
        </p:sp>
      </p:grpSp>
      <p:grpSp>
        <p:nvGrpSpPr>
          <p:cNvPr id="122" name="Group 134"/>
          <p:cNvGrpSpPr>
            <a:grpSpLocks/>
          </p:cNvGrpSpPr>
          <p:nvPr/>
        </p:nvGrpSpPr>
        <p:grpSpPr bwMode="auto">
          <a:xfrm>
            <a:off x="1447800" y="4419600"/>
            <a:ext cx="6477000" cy="1662113"/>
            <a:chOff x="1344" y="2784"/>
            <a:chExt cx="4080" cy="1047"/>
          </a:xfrm>
        </p:grpSpPr>
        <p:grpSp>
          <p:nvGrpSpPr>
            <p:cNvPr id="123" name="Group 133"/>
            <p:cNvGrpSpPr>
              <a:grpSpLocks/>
            </p:cNvGrpSpPr>
            <p:nvPr/>
          </p:nvGrpSpPr>
          <p:grpSpPr bwMode="auto">
            <a:xfrm>
              <a:off x="1344" y="2784"/>
              <a:ext cx="4080" cy="768"/>
              <a:chOff x="1344" y="2784"/>
              <a:chExt cx="4080" cy="768"/>
            </a:xfrm>
          </p:grpSpPr>
          <p:grpSp>
            <p:nvGrpSpPr>
              <p:cNvPr id="125" name="Group 72"/>
              <p:cNvGrpSpPr>
                <a:grpSpLocks/>
              </p:cNvGrpSpPr>
              <p:nvPr/>
            </p:nvGrpSpPr>
            <p:grpSpPr bwMode="auto">
              <a:xfrm>
                <a:off x="1344" y="2784"/>
                <a:ext cx="1200" cy="768"/>
                <a:chOff x="1248" y="2688"/>
                <a:chExt cx="1200" cy="768"/>
              </a:xfrm>
            </p:grpSpPr>
            <p:sp>
              <p:nvSpPr>
                <p:cNvPr id="150" name="Rectangle 73"/>
                <p:cNvSpPr>
                  <a:spLocks noChangeArrowheads="1"/>
                </p:cNvSpPr>
                <p:nvPr/>
              </p:nvSpPr>
              <p:spPr bwMode="auto">
                <a:xfrm>
                  <a:off x="1488" y="2688"/>
                  <a:ext cx="480" cy="76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1" name="Line 74"/>
                <p:cNvSpPr>
                  <a:spLocks noChangeShapeType="1"/>
                </p:cNvSpPr>
                <p:nvPr/>
              </p:nvSpPr>
              <p:spPr bwMode="auto">
                <a:xfrm>
                  <a:off x="1248" y="2832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Oval 75"/>
                <p:cNvSpPr>
                  <a:spLocks noChangeArrowheads="1"/>
                </p:cNvSpPr>
                <p:nvPr/>
              </p:nvSpPr>
              <p:spPr bwMode="auto">
                <a:xfrm>
                  <a:off x="1968" y="3241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" name="Line 76"/>
                <p:cNvSpPr>
                  <a:spLocks noChangeShapeType="1"/>
                </p:cNvSpPr>
                <p:nvPr/>
              </p:nvSpPr>
              <p:spPr bwMode="auto">
                <a:xfrm>
                  <a:off x="1968" y="2880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2016" y="326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1488" y="2736"/>
                  <a:ext cx="336" cy="6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S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 C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R</a:t>
                  </a:r>
                </a:p>
              </p:txBody>
            </p:sp>
            <p:sp>
              <p:nvSpPr>
                <p:cNvPr id="156" name="Rectangle 79"/>
                <p:cNvSpPr>
                  <a:spLocks noChangeArrowheads="1"/>
                </p:cNvSpPr>
                <p:nvPr/>
              </p:nvSpPr>
              <p:spPr bwMode="auto">
                <a:xfrm>
                  <a:off x="2160" y="2784"/>
                  <a:ext cx="288" cy="6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</a:t>
                  </a:r>
                </a:p>
                <a:p>
                  <a:pPr eaLnBrk="0" hangingPunct="0">
                    <a:spcBef>
                      <a:spcPct val="30000"/>
                    </a:spcBef>
                  </a:pPr>
                  <a:endParaRPr lang="en-US" sz="1600" b="1" i="1"/>
                </a:p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Q'</a:t>
                  </a:r>
                </a:p>
              </p:txBody>
            </p:sp>
            <p:sp>
              <p:nvSpPr>
                <p:cNvPr id="157" name="Line 80"/>
                <p:cNvSpPr>
                  <a:spLocks noChangeShapeType="1"/>
                </p:cNvSpPr>
                <p:nvPr/>
              </p:nvSpPr>
              <p:spPr bwMode="auto">
                <a:xfrm>
                  <a:off x="1248" y="3072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" name="Line 81"/>
                <p:cNvSpPr>
                  <a:spLocks noChangeShapeType="1"/>
                </p:cNvSpPr>
                <p:nvPr/>
              </p:nvSpPr>
              <p:spPr bwMode="auto">
                <a:xfrm>
                  <a:off x="1248" y="3312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" name="AutoShape 82"/>
                <p:cNvSpPr>
                  <a:spLocks noChangeArrowheads="1"/>
                </p:cNvSpPr>
                <p:nvPr/>
              </p:nvSpPr>
              <p:spPr bwMode="auto">
                <a:xfrm rot="5400000">
                  <a:off x="1488" y="3024"/>
                  <a:ext cx="72" cy="72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" name="Oval 83"/>
                <p:cNvSpPr>
                  <a:spLocks noChangeArrowheads="1"/>
                </p:cNvSpPr>
                <p:nvPr/>
              </p:nvSpPr>
              <p:spPr bwMode="auto">
                <a:xfrm>
                  <a:off x="1432" y="3048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6" name="Group 94"/>
              <p:cNvGrpSpPr>
                <a:grpSpLocks/>
              </p:cNvGrpSpPr>
              <p:nvPr/>
            </p:nvGrpSpPr>
            <p:grpSpPr bwMode="auto">
              <a:xfrm>
                <a:off x="2784" y="2784"/>
                <a:ext cx="1200" cy="768"/>
                <a:chOff x="2688" y="2688"/>
                <a:chExt cx="1200" cy="768"/>
              </a:xfrm>
            </p:grpSpPr>
            <p:sp>
              <p:nvSpPr>
                <p:cNvPr id="139" name="Rectangle 95"/>
                <p:cNvSpPr>
                  <a:spLocks noChangeArrowheads="1"/>
                </p:cNvSpPr>
                <p:nvPr/>
              </p:nvSpPr>
              <p:spPr bwMode="auto">
                <a:xfrm>
                  <a:off x="2928" y="2688"/>
                  <a:ext cx="480" cy="76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" name="Line 96"/>
                <p:cNvSpPr>
                  <a:spLocks noChangeShapeType="1"/>
                </p:cNvSpPr>
                <p:nvPr/>
              </p:nvSpPr>
              <p:spPr bwMode="auto">
                <a:xfrm>
                  <a:off x="2688" y="2832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1" name="Oval 97"/>
                <p:cNvSpPr>
                  <a:spLocks noChangeArrowheads="1"/>
                </p:cNvSpPr>
                <p:nvPr/>
              </p:nvSpPr>
              <p:spPr bwMode="auto">
                <a:xfrm>
                  <a:off x="3408" y="3241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2" name="Line 98"/>
                <p:cNvSpPr>
                  <a:spLocks noChangeShapeType="1"/>
                </p:cNvSpPr>
                <p:nvPr/>
              </p:nvSpPr>
              <p:spPr bwMode="auto">
                <a:xfrm>
                  <a:off x="3408" y="2880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3456" y="326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2928" y="2736"/>
                  <a:ext cx="336" cy="4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D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 C</a:t>
                  </a:r>
                </a:p>
              </p:txBody>
            </p:sp>
            <p:sp>
              <p:nvSpPr>
                <p:cNvPr id="145" name="Rectangle 101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288" cy="6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</a:t>
                  </a:r>
                </a:p>
                <a:p>
                  <a:pPr eaLnBrk="0" hangingPunct="0">
                    <a:spcBef>
                      <a:spcPct val="30000"/>
                    </a:spcBef>
                  </a:pPr>
                  <a:endParaRPr lang="en-US" sz="1600" b="1" i="1"/>
                </a:p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Q'</a:t>
                  </a:r>
                </a:p>
              </p:txBody>
            </p:sp>
            <p:sp>
              <p:nvSpPr>
                <p:cNvPr id="146" name="Line 102"/>
                <p:cNvSpPr>
                  <a:spLocks noChangeShapeType="1"/>
                </p:cNvSpPr>
                <p:nvPr/>
              </p:nvSpPr>
              <p:spPr bwMode="auto">
                <a:xfrm>
                  <a:off x="2688" y="3072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7" name="Line 103"/>
                <p:cNvSpPr>
                  <a:spLocks noChangeShapeType="1"/>
                </p:cNvSpPr>
                <p:nvPr/>
              </p:nvSpPr>
              <p:spPr bwMode="auto">
                <a:xfrm>
                  <a:off x="2688" y="3312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8" name="AutoShape 104"/>
                <p:cNvSpPr>
                  <a:spLocks noChangeArrowheads="1"/>
                </p:cNvSpPr>
                <p:nvPr/>
              </p:nvSpPr>
              <p:spPr bwMode="auto">
                <a:xfrm rot="5400000">
                  <a:off x="2928" y="3024"/>
                  <a:ext cx="72" cy="72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9" name="Oval 105"/>
                <p:cNvSpPr>
                  <a:spLocks noChangeArrowheads="1"/>
                </p:cNvSpPr>
                <p:nvPr/>
              </p:nvSpPr>
              <p:spPr bwMode="auto">
                <a:xfrm>
                  <a:off x="2872" y="3048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7" name="Group 117"/>
              <p:cNvGrpSpPr>
                <a:grpSpLocks/>
              </p:cNvGrpSpPr>
              <p:nvPr/>
            </p:nvGrpSpPr>
            <p:grpSpPr bwMode="auto">
              <a:xfrm>
                <a:off x="4224" y="2784"/>
                <a:ext cx="1200" cy="768"/>
                <a:chOff x="1248" y="2688"/>
                <a:chExt cx="1200" cy="768"/>
              </a:xfrm>
            </p:grpSpPr>
            <p:sp>
              <p:nvSpPr>
                <p:cNvPr id="128" name="Rectangle 118"/>
                <p:cNvSpPr>
                  <a:spLocks noChangeArrowheads="1"/>
                </p:cNvSpPr>
                <p:nvPr/>
              </p:nvSpPr>
              <p:spPr bwMode="auto">
                <a:xfrm>
                  <a:off x="1488" y="2688"/>
                  <a:ext cx="480" cy="76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" name="Line 119"/>
                <p:cNvSpPr>
                  <a:spLocks noChangeShapeType="1"/>
                </p:cNvSpPr>
                <p:nvPr/>
              </p:nvSpPr>
              <p:spPr bwMode="auto">
                <a:xfrm>
                  <a:off x="1248" y="2832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" name="Oval 120"/>
                <p:cNvSpPr>
                  <a:spLocks noChangeArrowheads="1"/>
                </p:cNvSpPr>
                <p:nvPr/>
              </p:nvSpPr>
              <p:spPr bwMode="auto">
                <a:xfrm>
                  <a:off x="1968" y="3241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" name="Line 121"/>
                <p:cNvSpPr>
                  <a:spLocks noChangeShapeType="1"/>
                </p:cNvSpPr>
                <p:nvPr/>
              </p:nvSpPr>
              <p:spPr bwMode="auto">
                <a:xfrm>
                  <a:off x="1968" y="2880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2016" y="326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1488" y="2736"/>
                  <a:ext cx="336" cy="6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J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 C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K</a:t>
                  </a:r>
                </a:p>
              </p:txBody>
            </p:sp>
            <p:sp>
              <p:nvSpPr>
                <p:cNvPr id="134" name="Rectangle 124"/>
                <p:cNvSpPr>
                  <a:spLocks noChangeArrowheads="1"/>
                </p:cNvSpPr>
                <p:nvPr/>
              </p:nvSpPr>
              <p:spPr bwMode="auto">
                <a:xfrm>
                  <a:off x="2160" y="2784"/>
                  <a:ext cx="288" cy="6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</a:t>
                  </a:r>
                </a:p>
                <a:p>
                  <a:pPr eaLnBrk="0" hangingPunct="0">
                    <a:spcBef>
                      <a:spcPct val="30000"/>
                    </a:spcBef>
                  </a:pPr>
                  <a:endParaRPr lang="en-US" sz="1600" b="1" i="1"/>
                </a:p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/>
                    <a:t>Q'</a:t>
                  </a:r>
                </a:p>
              </p:txBody>
            </p:sp>
            <p:sp>
              <p:nvSpPr>
                <p:cNvPr id="135" name="Line 125"/>
                <p:cNvSpPr>
                  <a:spLocks noChangeShapeType="1"/>
                </p:cNvSpPr>
                <p:nvPr/>
              </p:nvSpPr>
              <p:spPr bwMode="auto">
                <a:xfrm>
                  <a:off x="1248" y="3072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6" name="Line 126"/>
                <p:cNvSpPr>
                  <a:spLocks noChangeShapeType="1"/>
                </p:cNvSpPr>
                <p:nvPr/>
              </p:nvSpPr>
              <p:spPr bwMode="auto">
                <a:xfrm>
                  <a:off x="1248" y="3312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" name="AutoShape 127"/>
                <p:cNvSpPr>
                  <a:spLocks noChangeArrowheads="1"/>
                </p:cNvSpPr>
                <p:nvPr/>
              </p:nvSpPr>
              <p:spPr bwMode="auto">
                <a:xfrm rot="5400000">
                  <a:off x="1488" y="3024"/>
                  <a:ext cx="72" cy="72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" name="Oval 128"/>
                <p:cNvSpPr>
                  <a:spLocks noChangeArrowheads="1"/>
                </p:cNvSpPr>
                <p:nvPr/>
              </p:nvSpPr>
              <p:spPr bwMode="auto">
                <a:xfrm>
                  <a:off x="1432" y="3048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4" name="Text Box 130"/>
            <p:cNvSpPr txBox="1">
              <a:spLocks noChangeArrowheads="1"/>
            </p:cNvSpPr>
            <p:nvPr/>
          </p:nvSpPr>
          <p:spPr bwMode="auto">
            <a:xfrm>
              <a:off x="2232" y="3600"/>
              <a:ext cx="23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>
                  <a:solidFill>
                    <a:srgbClr val="C00000"/>
                  </a:solidFill>
                </a:rPr>
                <a:t>Negative edge-triggered flip-flops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46754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4.1 </a:t>
            </a:r>
            <a:r>
              <a:rPr lang="en-GB" sz="3600" i="1" dirty="0">
                <a:solidFill>
                  <a:srgbClr val="0000FF"/>
                </a:solidFill>
              </a:rPr>
              <a:t>S-R</a:t>
            </a:r>
            <a:r>
              <a:rPr lang="en-GB" sz="3600" dirty="0">
                <a:solidFill>
                  <a:srgbClr val="0000FF"/>
                </a:solidFill>
              </a:rPr>
              <a:t> Flip-flop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201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00CC"/>
                </a:solidFill>
              </a:rPr>
              <a:t>S-R</a:t>
            </a:r>
            <a:r>
              <a:rPr lang="en-US" dirty="0">
                <a:solidFill>
                  <a:srgbClr val="0000CC"/>
                </a:solidFill>
              </a:rPr>
              <a:t> flip-flop</a:t>
            </a:r>
            <a:r>
              <a:rPr lang="en-US" dirty="0"/>
              <a:t>: On the triggering edge of the clock pulse,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/>
              <a:t>R</a:t>
            </a:r>
            <a:r>
              <a:rPr lang="en-US" dirty="0"/>
              <a:t> = HIGH and </a:t>
            </a:r>
            <a:r>
              <a:rPr lang="en-US" i="1" dirty="0"/>
              <a:t>S</a:t>
            </a:r>
            <a:r>
              <a:rPr lang="en-US" dirty="0"/>
              <a:t> = LOW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becomes LOW (RESET state)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ym typeface="Wingdings" pitchFamily="2" charset="2"/>
              </a:rPr>
              <a:t>S</a:t>
            </a:r>
            <a:r>
              <a:rPr lang="en-US" dirty="0">
                <a:sym typeface="Wingdings" pitchFamily="2" charset="2"/>
              </a:rPr>
              <a:t> = HIGH and </a:t>
            </a:r>
            <a:r>
              <a:rPr lang="en-US" i="1" dirty="0">
                <a:sym typeface="Wingdings" pitchFamily="2" charset="2"/>
              </a:rPr>
              <a:t>R</a:t>
            </a:r>
            <a:r>
              <a:rPr lang="en-US" dirty="0">
                <a:sym typeface="Wingdings" pitchFamily="2" charset="2"/>
              </a:rPr>
              <a:t> = LOW 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becomes HIGH (SET state)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Both </a:t>
            </a:r>
            <a:r>
              <a:rPr lang="en-US" i="1" dirty="0">
                <a:sym typeface="Wingdings" pitchFamily="2" charset="2"/>
              </a:rPr>
              <a:t>R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i="1" dirty="0">
                <a:sym typeface="Wingdings" pitchFamily="2" charset="2"/>
              </a:rPr>
              <a:t>S</a:t>
            </a:r>
            <a:r>
              <a:rPr lang="en-US" dirty="0">
                <a:sym typeface="Wingdings" pitchFamily="2" charset="2"/>
              </a:rPr>
              <a:t> are LOW No change in output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Both </a:t>
            </a:r>
            <a:r>
              <a:rPr lang="en-US" i="1" dirty="0">
                <a:sym typeface="Wingdings" pitchFamily="2" charset="2"/>
              </a:rPr>
              <a:t>R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i="1" dirty="0">
                <a:sym typeface="Wingdings" pitchFamily="2" charset="2"/>
              </a:rPr>
              <a:t>S</a:t>
            </a:r>
            <a:r>
              <a:rPr lang="en-US" dirty="0">
                <a:sym typeface="Wingdings" pitchFamily="2" charset="2"/>
              </a:rPr>
              <a:t> are HIGH Invalid!</a:t>
            </a:r>
          </a:p>
        </p:txBody>
      </p:sp>
      <p:grpSp>
        <p:nvGrpSpPr>
          <p:cNvPr id="68" name="Group 9"/>
          <p:cNvGrpSpPr>
            <a:grpSpLocks/>
          </p:cNvGrpSpPr>
          <p:nvPr/>
        </p:nvGrpSpPr>
        <p:grpSpPr bwMode="auto">
          <a:xfrm>
            <a:off x="3505200" y="4129842"/>
            <a:ext cx="3581400" cy="2008188"/>
            <a:chOff x="1776" y="2496"/>
            <a:chExt cx="2256" cy="1265"/>
          </a:xfrm>
        </p:grpSpPr>
        <p:sp>
          <p:nvSpPr>
            <p:cNvPr id="69" name="Text Box 4"/>
            <p:cNvSpPr txBox="1">
              <a:spLocks noChangeArrowheads="1"/>
            </p:cNvSpPr>
            <p:nvPr/>
          </p:nvSpPr>
          <p:spPr bwMode="auto">
            <a:xfrm>
              <a:off x="1896" y="3408"/>
              <a:ext cx="2016" cy="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/>
                <a:t>X = irrelevant (“don’t care”)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US" sz="1400" b="1">
                  <a:sym typeface="Symbol" pitchFamily="18" charset="2"/>
                </a:rPr>
                <a:t></a:t>
              </a:r>
              <a:r>
                <a:rPr lang="en-US" sz="1400" b="1"/>
                <a:t> = clock transition LOW to HIGH</a:t>
              </a:r>
            </a:p>
          </p:txBody>
        </p:sp>
        <p:grpSp>
          <p:nvGrpSpPr>
            <p:cNvPr id="70" name="Group 5"/>
            <p:cNvGrpSpPr>
              <a:grpSpLocks/>
            </p:cNvGrpSpPr>
            <p:nvPr/>
          </p:nvGrpSpPr>
          <p:grpSpPr bwMode="auto">
            <a:xfrm>
              <a:off x="1776" y="2496"/>
              <a:ext cx="2256" cy="962"/>
              <a:chOff x="1440" y="2832"/>
              <a:chExt cx="2256" cy="962"/>
            </a:xfrm>
          </p:grpSpPr>
          <p:graphicFrame>
            <p:nvGraphicFramePr>
              <p:cNvPr id="71" name="Object 6"/>
              <p:cNvGraphicFramePr>
                <a:graphicFrameLocks noChangeAspect="1"/>
              </p:cNvGraphicFramePr>
              <p:nvPr/>
            </p:nvGraphicFramePr>
            <p:xfrm>
              <a:off x="1440" y="2832"/>
              <a:ext cx="2219" cy="9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Document" r:id="rId3" imgW="3534480" imgH="1528560" progId="Word.Document.8">
                      <p:embed/>
                    </p:oleObj>
                  </mc:Choice>
                  <mc:Fallback>
                    <p:oleObj name="Document" r:id="rId3" imgW="3534480" imgH="1528560" progId="Word.Document.8">
                      <p:embed/>
                      <p:pic>
                        <p:nvPicPr>
                          <p:cNvPr id="71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0" y="2832"/>
                            <a:ext cx="2219" cy="9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" name="Line 7"/>
              <p:cNvSpPr>
                <a:spLocks noChangeShapeType="1"/>
              </p:cNvSpPr>
              <p:nvPr/>
            </p:nvSpPr>
            <p:spPr bwMode="auto">
              <a:xfrm>
                <a:off x="1488" y="3024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Line 8"/>
              <p:cNvSpPr>
                <a:spLocks noChangeShapeType="1"/>
              </p:cNvSpPr>
              <p:nvPr/>
            </p:nvSpPr>
            <p:spPr bwMode="auto">
              <a:xfrm rot="5400000">
                <a:off x="2016" y="3264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4" name="Group 12"/>
          <p:cNvGrpSpPr>
            <a:grpSpLocks/>
          </p:cNvGrpSpPr>
          <p:nvPr/>
        </p:nvGrpSpPr>
        <p:grpSpPr bwMode="auto">
          <a:xfrm>
            <a:off x="990600" y="4465320"/>
            <a:ext cx="1905000" cy="1219200"/>
            <a:chOff x="1248" y="1344"/>
            <a:chExt cx="1200" cy="768"/>
          </a:xfrm>
        </p:grpSpPr>
        <p:sp>
          <p:nvSpPr>
            <p:cNvPr id="75" name="Rectangle 13"/>
            <p:cNvSpPr>
              <a:spLocks noChangeArrowheads="1"/>
            </p:cNvSpPr>
            <p:nvPr/>
          </p:nvSpPr>
          <p:spPr bwMode="auto">
            <a:xfrm>
              <a:off x="1488" y="1344"/>
              <a:ext cx="480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14"/>
            <p:cNvSpPr>
              <a:spLocks noChangeShapeType="1"/>
            </p:cNvSpPr>
            <p:nvPr/>
          </p:nvSpPr>
          <p:spPr bwMode="auto">
            <a:xfrm>
              <a:off x="1248" y="14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15"/>
            <p:cNvSpPr>
              <a:spLocks noChangeArrowheads="1"/>
            </p:cNvSpPr>
            <p:nvPr/>
          </p:nvSpPr>
          <p:spPr bwMode="auto">
            <a:xfrm>
              <a:off x="1968" y="1897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6"/>
            <p:cNvSpPr>
              <a:spLocks noChangeShapeType="1"/>
            </p:cNvSpPr>
            <p:nvPr/>
          </p:nvSpPr>
          <p:spPr bwMode="auto">
            <a:xfrm>
              <a:off x="1968" y="153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17"/>
            <p:cNvSpPr>
              <a:spLocks noChangeShapeType="1"/>
            </p:cNvSpPr>
            <p:nvPr/>
          </p:nvSpPr>
          <p:spPr bwMode="auto">
            <a:xfrm flipV="1">
              <a:off x="2016" y="192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Text Box 18"/>
            <p:cNvSpPr txBox="1">
              <a:spLocks noChangeArrowheads="1"/>
            </p:cNvSpPr>
            <p:nvPr/>
          </p:nvSpPr>
          <p:spPr bwMode="auto">
            <a:xfrm>
              <a:off x="1488" y="1392"/>
              <a:ext cx="336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S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 C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R</a:t>
              </a:r>
            </a:p>
          </p:txBody>
        </p:sp>
        <p:sp>
          <p:nvSpPr>
            <p:cNvPr id="81" name="Rectangle 19"/>
            <p:cNvSpPr>
              <a:spLocks noChangeArrowheads="1"/>
            </p:cNvSpPr>
            <p:nvPr/>
          </p:nvSpPr>
          <p:spPr bwMode="auto">
            <a:xfrm>
              <a:off x="2160" y="1440"/>
              <a:ext cx="288" cy="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1600" b="1" i="1"/>
                <a:t>Q</a:t>
              </a:r>
            </a:p>
            <a:p>
              <a:pPr eaLnBrk="0" hangingPunct="0">
                <a:spcBef>
                  <a:spcPct val="30000"/>
                </a:spcBef>
              </a:pPr>
              <a:endParaRPr lang="en-US" sz="1600" b="1" i="1"/>
            </a:p>
            <a:p>
              <a:pPr eaLnBrk="0" hangingPunct="0">
                <a:spcBef>
                  <a:spcPct val="30000"/>
                </a:spcBef>
              </a:pPr>
              <a:r>
                <a:rPr lang="en-US" sz="1600" b="1" i="1"/>
                <a:t>Q'</a:t>
              </a:r>
            </a:p>
          </p:txBody>
        </p:sp>
        <p:sp>
          <p:nvSpPr>
            <p:cNvPr id="82" name="Line 20"/>
            <p:cNvSpPr>
              <a:spLocks noChangeShapeType="1"/>
            </p:cNvSpPr>
            <p:nvPr/>
          </p:nvSpPr>
          <p:spPr bwMode="auto">
            <a:xfrm>
              <a:off x="1248" y="172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21"/>
            <p:cNvSpPr>
              <a:spLocks noChangeShapeType="1"/>
            </p:cNvSpPr>
            <p:nvPr/>
          </p:nvSpPr>
          <p:spPr bwMode="auto">
            <a:xfrm>
              <a:off x="1248" y="196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AutoShape 22"/>
            <p:cNvSpPr>
              <a:spLocks noChangeArrowheads="1"/>
            </p:cNvSpPr>
            <p:nvPr/>
          </p:nvSpPr>
          <p:spPr bwMode="auto">
            <a:xfrm rot="5400000">
              <a:off x="1488" y="1680"/>
              <a:ext cx="72" cy="72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" name="Rectangle 3"/>
          <p:cNvSpPr txBox="1">
            <a:spLocks noChangeArrowheads="1"/>
          </p:cNvSpPr>
          <p:nvPr/>
        </p:nvSpPr>
        <p:spPr bwMode="auto">
          <a:xfrm>
            <a:off x="457200" y="3367842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4638" marR="0" lvl="0" indent="-2746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Characteristic table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positive edge-triggered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S-R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flip-flop:</a:t>
            </a:r>
          </a:p>
        </p:txBody>
      </p:sp>
    </p:spTree>
    <p:extLst>
      <p:ext uri="{BB962C8B-B14F-4D97-AF65-F5344CB8AC3E}">
        <p14:creationId xmlns:p14="http://schemas.microsoft.com/office/powerpoint/2010/main" val="33105648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008" y="5493609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Scan</a:t>
            </a:r>
            <a:r>
              <a:rPr lang="en-US" dirty="0"/>
              <a:t> and ask your questions here! (May be obscured in some slides)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578224" y="2918014"/>
            <a:ext cx="8116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Ask at</a:t>
            </a:r>
          </a:p>
          <a:p>
            <a:r>
              <a:rPr lang="en-US" sz="2400" dirty="0">
                <a:hlinkClick r:id="rId2"/>
              </a:rPr>
              <a:t>https://sets.netlify.app/module/676ca3a07d7f5ffc1741dc65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3909059" y="441242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>
            <a:cxnSpLocks/>
          </p:cNvCxnSpPr>
          <p:nvPr/>
        </p:nvCxnSpPr>
        <p:spPr>
          <a:xfrm flipH="1">
            <a:off x="743361" y="5999517"/>
            <a:ext cx="2697151" cy="473646"/>
          </a:xfrm>
          <a:prstGeom prst="straightConnector1">
            <a:avLst/>
          </a:prstGeom>
          <a:ln w="476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17390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4.2 </a:t>
            </a:r>
            <a:r>
              <a:rPr lang="en-GB" sz="3600" i="1" dirty="0">
                <a:solidFill>
                  <a:srgbClr val="0000FF"/>
                </a:solidFill>
              </a:rPr>
              <a:t>D</a:t>
            </a:r>
            <a:r>
              <a:rPr lang="en-GB" sz="3600" dirty="0">
                <a:solidFill>
                  <a:srgbClr val="0000FF"/>
                </a:solidFill>
              </a:rPr>
              <a:t> Flip-flop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216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00CC"/>
                </a:solidFill>
              </a:rPr>
              <a:t>D</a:t>
            </a:r>
            <a:r>
              <a:rPr lang="en-US" dirty="0">
                <a:solidFill>
                  <a:srgbClr val="0000CC"/>
                </a:solidFill>
              </a:rPr>
              <a:t> flip-flop</a:t>
            </a:r>
            <a:r>
              <a:rPr lang="en-US" dirty="0"/>
              <a:t>: Single input </a:t>
            </a:r>
            <a:r>
              <a:rPr lang="en-US" i="1" dirty="0"/>
              <a:t>D</a:t>
            </a:r>
            <a:r>
              <a:rPr lang="en-US" dirty="0"/>
              <a:t> (data). On the triggering edge of the clock pulse,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/>
              <a:t>D</a:t>
            </a:r>
            <a:r>
              <a:rPr lang="en-US" dirty="0"/>
              <a:t> = HIGH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becomes HIGH (SET state)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ym typeface="Wingdings" pitchFamily="2" charset="2"/>
              </a:rPr>
              <a:t>D</a:t>
            </a:r>
            <a:r>
              <a:rPr lang="en-US" dirty="0">
                <a:sym typeface="Wingdings" pitchFamily="2" charset="2"/>
              </a:rPr>
              <a:t> = LOW 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becomes LOW (RESET state)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Hence, </a:t>
            </a:r>
            <a:r>
              <a:rPr lang="en-US" i="1" dirty="0"/>
              <a:t>Q</a:t>
            </a:r>
            <a:r>
              <a:rPr lang="en-US" dirty="0"/>
              <a:t> “follows” </a:t>
            </a:r>
            <a:r>
              <a:rPr lang="en-US" i="1" dirty="0"/>
              <a:t>D</a:t>
            </a:r>
            <a:r>
              <a:rPr lang="en-US" dirty="0"/>
              <a:t> at the clock edge.</a:t>
            </a:r>
          </a:p>
        </p:txBody>
      </p:sp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990600" y="4129842"/>
            <a:ext cx="3505200" cy="2012950"/>
            <a:chOff x="888" y="2400"/>
            <a:chExt cx="2208" cy="1268"/>
          </a:xfrm>
        </p:grpSpPr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888" y="3264"/>
              <a:ext cx="22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/>
                <a:t>A positive edge-triggered D flip-flop formed with an S-R flip-flop.</a:t>
              </a:r>
            </a:p>
          </p:txBody>
        </p:sp>
        <p:grpSp>
          <p:nvGrpSpPr>
            <p:cNvPr id="14" name="Group 22"/>
            <p:cNvGrpSpPr>
              <a:grpSpLocks/>
            </p:cNvGrpSpPr>
            <p:nvPr/>
          </p:nvGrpSpPr>
          <p:grpSpPr bwMode="auto">
            <a:xfrm>
              <a:off x="1056" y="2400"/>
              <a:ext cx="1872" cy="768"/>
              <a:chOff x="768" y="2496"/>
              <a:chExt cx="1872" cy="768"/>
            </a:xfrm>
          </p:grpSpPr>
          <p:sp>
            <p:nvSpPr>
              <p:cNvPr id="15" name="Rectangle 23"/>
              <p:cNvSpPr>
                <a:spLocks noChangeArrowheads="1"/>
              </p:cNvSpPr>
              <p:nvPr/>
            </p:nvSpPr>
            <p:spPr bwMode="auto">
              <a:xfrm>
                <a:off x="1680" y="2496"/>
                <a:ext cx="480" cy="76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24"/>
              <p:cNvSpPr>
                <a:spLocks noChangeShapeType="1"/>
              </p:cNvSpPr>
              <p:nvPr/>
            </p:nvSpPr>
            <p:spPr bwMode="auto">
              <a:xfrm>
                <a:off x="1104" y="2640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Oval 25"/>
              <p:cNvSpPr>
                <a:spLocks noChangeArrowheads="1"/>
              </p:cNvSpPr>
              <p:nvPr/>
            </p:nvSpPr>
            <p:spPr bwMode="auto">
              <a:xfrm>
                <a:off x="2160" y="3049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26"/>
              <p:cNvSpPr>
                <a:spLocks noChangeShapeType="1"/>
              </p:cNvSpPr>
              <p:nvPr/>
            </p:nvSpPr>
            <p:spPr bwMode="auto">
              <a:xfrm>
                <a:off x="2160" y="268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27"/>
              <p:cNvSpPr>
                <a:spLocks noChangeShapeType="1"/>
              </p:cNvSpPr>
              <p:nvPr/>
            </p:nvSpPr>
            <p:spPr bwMode="auto">
              <a:xfrm flipV="1">
                <a:off x="2208" y="307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Text Box 28"/>
              <p:cNvSpPr txBox="1">
                <a:spLocks noChangeArrowheads="1"/>
              </p:cNvSpPr>
              <p:nvPr/>
            </p:nvSpPr>
            <p:spPr bwMode="auto">
              <a:xfrm>
                <a:off x="1680" y="2544"/>
                <a:ext cx="336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1600" b="1" i="1"/>
                  <a:t>S</a:t>
                </a:r>
              </a:p>
              <a:p>
                <a:pPr eaLnBrk="0" hangingPunct="0">
                  <a:spcBef>
                    <a:spcPct val="50000"/>
                  </a:spcBef>
                </a:pPr>
                <a:r>
                  <a:rPr lang="en-US" sz="1600" b="1" i="1"/>
                  <a:t> C</a:t>
                </a:r>
              </a:p>
              <a:p>
                <a:pPr eaLnBrk="0" hangingPunct="0">
                  <a:spcBef>
                    <a:spcPct val="50000"/>
                  </a:spcBef>
                </a:pPr>
                <a:r>
                  <a:rPr lang="en-US" sz="1600" b="1" i="1"/>
                  <a:t>R</a:t>
                </a:r>
              </a:p>
            </p:txBody>
          </p:sp>
          <p:sp>
            <p:nvSpPr>
              <p:cNvPr id="21" name="Rectangle 29"/>
              <p:cNvSpPr>
                <a:spLocks noChangeArrowheads="1"/>
              </p:cNvSpPr>
              <p:nvPr/>
            </p:nvSpPr>
            <p:spPr bwMode="auto">
              <a:xfrm>
                <a:off x="2352" y="2592"/>
                <a:ext cx="288" cy="6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US" sz="1600" b="1" i="1"/>
                  <a:t>Q</a:t>
                </a:r>
              </a:p>
              <a:p>
                <a:pPr eaLnBrk="0" hangingPunct="0">
                  <a:spcBef>
                    <a:spcPct val="30000"/>
                  </a:spcBef>
                </a:pPr>
                <a:endParaRPr lang="en-US" sz="1600" b="1" i="1"/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US" sz="1600" b="1" i="1"/>
                  <a:t>Q'</a:t>
                </a:r>
              </a:p>
            </p:txBody>
          </p:sp>
          <p:sp>
            <p:nvSpPr>
              <p:cNvPr id="22" name="Line 30"/>
              <p:cNvSpPr>
                <a:spLocks noChangeShapeType="1"/>
              </p:cNvSpPr>
              <p:nvPr/>
            </p:nvSpPr>
            <p:spPr bwMode="auto">
              <a:xfrm>
                <a:off x="1104" y="2880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31"/>
              <p:cNvSpPr>
                <a:spLocks noChangeShapeType="1"/>
              </p:cNvSpPr>
              <p:nvPr/>
            </p:nvSpPr>
            <p:spPr bwMode="auto">
              <a:xfrm flipV="1">
                <a:off x="1584" y="312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AutoShape 32"/>
              <p:cNvSpPr>
                <a:spLocks noChangeArrowheads="1"/>
              </p:cNvSpPr>
              <p:nvPr/>
            </p:nvSpPr>
            <p:spPr bwMode="auto">
              <a:xfrm rot="5400000">
                <a:off x="1680" y="2832"/>
                <a:ext cx="72" cy="72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33"/>
              <p:cNvSpPr>
                <a:spLocks noChangeShapeType="1"/>
              </p:cNvSpPr>
              <p:nvPr/>
            </p:nvSpPr>
            <p:spPr bwMode="auto">
              <a:xfrm rot="5400000">
                <a:off x="1008" y="2880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Text Box 34"/>
              <p:cNvSpPr txBox="1">
                <a:spLocks noChangeArrowheads="1"/>
              </p:cNvSpPr>
              <p:nvPr/>
            </p:nvSpPr>
            <p:spPr bwMode="auto">
              <a:xfrm>
                <a:off x="768" y="2784"/>
                <a:ext cx="38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1" i="1"/>
                  <a:t>CLK</a:t>
                </a:r>
              </a:p>
            </p:txBody>
          </p:sp>
          <p:sp>
            <p:nvSpPr>
              <p:cNvPr id="27" name="Oval 35"/>
              <p:cNvSpPr>
                <a:spLocks noChangeArrowheads="1"/>
              </p:cNvSpPr>
              <p:nvPr/>
            </p:nvSpPr>
            <p:spPr bwMode="auto">
              <a:xfrm>
                <a:off x="1224" y="2615"/>
                <a:ext cx="58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" name="Group 36"/>
              <p:cNvGrpSpPr>
                <a:grpSpLocks/>
              </p:cNvGrpSpPr>
              <p:nvPr/>
            </p:nvGrpSpPr>
            <p:grpSpPr bwMode="auto">
              <a:xfrm>
                <a:off x="1344" y="3024"/>
                <a:ext cx="233" cy="185"/>
                <a:chOff x="3648" y="2544"/>
                <a:chExt cx="233" cy="185"/>
              </a:xfrm>
            </p:grpSpPr>
            <p:sp>
              <p:nvSpPr>
                <p:cNvPr id="31" name="AutoShape 37"/>
                <p:cNvSpPr>
                  <a:spLocks noChangeArrowheads="1"/>
                </p:cNvSpPr>
                <p:nvPr/>
              </p:nvSpPr>
              <p:spPr bwMode="auto">
                <a:xfrm rot="5400000">
                  <a:off x="3625" y="2567"/>
                  <a:ext cx="185" cy="139"/>
                </a:xfrm>
                <a:prstGeom prst="flowChartExtract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Oval 38"/>
                <p:cNvSpPr>
                  <a:spLocks noChangeArrowheads="1"/>
                </p:cNvSpPr>
                <p:nvPr/>
              </p:nvSpPr>
              <p:spPr bwMode="auto">
                <a:xfrm>
                  <a:off x="3809" y="2600"/>
                  <a:ext cx="72" cy="74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" name="Line 39"/>
              <p:cNvSpPr>
                <a:spLocks noChangeShapeType="1"/>
              </p:cNvSpPr>
              <p:nvPr/>
            </p:nvSpPr>
            <p:spPr bwMode="auto">
              <a:xfrm flipV="1">
                <a:off x="1248" y="312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40"/>
              <p:cNvSpPr>
                <a:spLocks noChangeArrowheads="1"/>
              </p:cNvSpPr>
              <p:nvPr/>
            </p:nvSpPr>
            <p:spPr bwMode="auto">
              <a:xfrm>
                <a:off x="912" y="2544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US" sz="1600" b="1" i="1"/>
                  <a:t>D</a:t>
                </a:r>
              </a:p>
            </p:txBody>
          </p:sp>
        </p:grpSp>
      </p:grpSp>
      <p:grpSp>
        <p:nvGrpSpPr>
          <p:cNvPr id="33" name="Group 51"/>
          <p:cNvGrpSpPr>
            <a:grpSpLocks/>
          </p:cNvGrpSpPr>
          <p:nvPr/>
        </p:nvGrpSpPr>
        <p:grpSpPr bwMode="auto">
          <a:xfrm>
            <a:off x="4876800" y="4434642"/>
            <a:ext cx="3275013" cy="1295400"/>
            <a:chOff x="3216" y="2544"/>
            <a:chExt cx="2063" cy="816"/>
          </a:xfrm>
        </p:grpSpPr>
        <p:grpSp>
          <p:nvGrpSpPr>
            <p:cNvPr id="34" name="Group 46"/>
            <p:cNvGrpSpPr>
              <a:grpSpLocks/>
            </p:cNvGrpSpPr>
            <p:nvPr/>
          </p:nvGrpSpPr>
          <p:grpSpPr bwMode="auto">
            <a:xfrm>
              <a:off x="3216" y="2544"/>
              <a:ext cx="2063" cy="698"/>
              <a:chOff x="3025" y="2351"/>
              <a:chExt cx="2063" cy="698"/>
            </a:xfrm>
          </p:grpSpPr>
          <p:graphicFrame>
            <p:nvGraphicFramePr>
              <p:cNvPr id="36" name="Object 47"/>
              <p:cNvGraphicFramePr>
                <a:graphicFrameLocks noChangeAspect="1"/>
              </p:cNvGraphicFramePr>
              <p:nvPr/>
            </p:nvGraphicFramePr>
            <p:xfrm>
              <a:off x="3025" y="2351"/>
              <a:ext cx="2063" cy="6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Document" r:id="rId3" imgW="3286080" imgH="1108440" progId="Word.Document.8">
                      <p:embed/>
                    </p:oleObj>
                  </mc:Choice>
                  <mc:Fallback>
                    <p:oleObj name="Document" r:id="rId3" imgW="3286080" imgH="1108440" progId="Word.Document.8">
                      <p:embed/>
                      <p:pic>
                        <p:nvPicPr>
                          <p:cNvPr id="36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5" y="2351"/>
                            <a:ext cx="2063" cy="69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" name="Line 48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19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49"/>
              <p:cNvSpPr>
                <a:spLocks noChangeShapeType="1"/>
              </p:cNvSpPr>
              <p:nvPr/>
            </p:nvSpPr>
            <p:spPr bwMode="auto">
              <a:xfrm rot="5400000">
                <a:off x="3480" y="261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Text Box 50"/>
            <p:cNvSpPr txBox="1">
              <a:spLocks noChangeArrowheads="1"/>
            </p:cNvSpPr>
            <p:nvPr/>
          </p:nvSpPr>
          <p:spPr bwMode="auto">
            <a:xfrm>
              <a:off x="3240" y="3168"/>
              <a:ext cx="20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>
                  <a:sym typeface="Symbol" pitchFamily="18" charset="2"/>
                </a:rPr>
                <a:t></a:t>
              </a:r>
              <a:r>
                <a:rPr lang="en-US" sz="1400" b="1"/>
                <a:t> = clock transition LOW to HIGH</a:t>
              </a:r>
            </a:p>
          </p:txBody>
        </p:sp>
      </p:grp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457200" y="3520242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4638" marR="0" lvl="0" indent="-274638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Convert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S-R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flip-flop into a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flip-flop: add an inverter.</a:t>
            </a:r>
          </a:p>
        </p:txBody>
      </p:sp>
    </p:spTree>
    <p:extLst>
      <p:ext uri="{BB962C8B-B14F-4D97-AF65-F5344CB8AC3E}">
        <p14:creationId xmlns:p14="http://schemas.microsoft.com/office/powerpoint/2010/main" val="15788439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4.2 </a:t>
            </a:r>
            <a:r>
              <a:rPr lang="en-GB" sz="3600" i="1" dirty="0">
                <a:solidFill>
                  <a:srgbClr val="0000FF"/>
                </a:solidFill>
              </a:rPr>
              <a:t>D</a:t>
            </a:r>
            <a:r>
              <a:rPr lang="en-GB" sz="3600" dirty="0">
                <a:solidFill>
                  <a:srgbClr val="0000FF"/>
                </a:solidFill>
              </a:rPr>
              <a:t> Flip-flop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57200" y="1260476"/>
            <a:ext cx="8229600" cy="125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Application: Parallel data transfer.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To transfer logic-circuit outputs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 to flip-flops </a:t>
            </a:r>
            <a:r>
              <a:rPr lang="en-US" i="1" dirty="0"/>
              <a:t>Q</a:t>
            </a:r>
            <a:r>
              <a:rPr lang="en-US" dirty="0"/>
              <a:t>1, </a:t>
            </a:r>
            <a:r>
              <a:rPr lang="en-US" i="1" dirty="0"/>
              <a:t>Q</a:t>
            </a:r>
            <a:r>
              <a:rPr lang="en-US" dirty="0"/>
              <a:t>2 and </a:t>
            </a:r>
            <a:r>
              <a:rPr lang="en-US" i="1" dirty="0"/>
              <a:t>Q</a:t>
            </a:r>
            <a:r>
              <a:rPr lang="en-US" dirty="0"/>
              <a:t>3 for storage.</a:t>
            </a:r>
          </a:p>
        </p:txBody>
      </p:sp>
      <p:grpSp>
        <p:nvGrpSpPr>
          <p:cNvPr id="13" name="Group 31"/>
          <p:cNvGrpSpPr>
            <a:grpSpLocks/>
          </p:cNvGrpSpPr>
          <p:nvPr/>
        </p:nvGrpSpPr>
        <p:grpSpPr bwMode="auto">
          <a:xfrm>
            <a:off x="2209800" y="2438400"/>
            <a:ext cx="6400800" cy="3657600"/>
            <a:chOff x="1488" y="1584"/>
            <a:chExt cx="4032" cy="2304"/>
          </a:xfrm>
        </p:grpSpPr>
        <p:sp>
          <p:nvSpPr>
            <p:cNvPr id="14" name="Text Box 32"/>
            <p:cNvSpPr txBox="1">
              <a:spLocks noChangeArrowheads="1"/>
            </p:cNvSpPr>
            <p:nvPr/>
          </p:nvSpPr>
          <p:spPr bwMode="auto">
            <a:xfrm>
              <a:off x="2880" y="3696"/>
              <a:ext cx="26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/>
                <a:t>* After occurrence of negative-going transition</a:t>
              </a:r>
              <a:endParaRPr lang="en-US" sz="1600"/>
            </a:p>
          </p:txBody>
        </p:sp>
        <p:sp>
          <p:nvSpPr>
            <p:cNvPr id="15" name="Line 33"/>
            <p:cNvSpPr>
              <a:spLocks noChangeShapeType="1"/>
            </p:cNvSpPr>
            <p:nvPr/>
          </p:nvSpPr>
          <p:spPr bwMode="auto">
            <a:xfrm>
              <a:off x="3024" y="1728"/>
              <a:ext cx="6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34"/>
            <p:cNvSpPr>
              <a:spLocks noChangeArrowheads="1"/>
            </p:cNvSpPr>
            <p:nvPr/>
          </p:nvSpPr>
          <p:spPr bwMode="auto">
            <a:xfrm>
              <a:off x="4432" y="1632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5000"/>
                </a:spcBef>
              </a:pPr>
              <a:r>
                <a:rPr lang="en-US" sz="1400" b="1" i="1"/>
                <a:t>Q1 </a:t>
              </a:r>
              <a:r>
                <a:rPr lang="en-US" sz="1400" b="1"/>
                <a:t>=</a:t>
              </a:r>
              <a:r>
                <a:rPr lang="en-US" sz="1400" b="1" i="1"/>
                <a:t> X*</a:t>
              </a:r>
            </a:p>
          </p:txBody>
        </p:sp>
        <p:sp>
          <p:nvSpPr>
            <p:cNvPr id="17" name="Line 35"/>
            <p:cNvSpPr>
              <a:spLocks noChangeShapeType="1"/>
            </p:cNvSpPr>
            <p:nvPr/>
          </p:nvSpPr>
          <p:spPr bwMode="auto">
            <a:xfrm>
              <a:off x="3504" y="1968"/>
              <a:ext cx="1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" name="Group 36"/>
            <p:cNvGrpSpPr>
              <a:grpSpLocks/>
            </p:cNvGrpSpPr>
            <p:nvPr/>
          </p:nvGrpSpPr>
          <p:grpSpPr bwMode="auto">
            <a:xfrm>
              <a:off x="3648" y="1584"/>
              <a:ext cx="784" cy="624"/>
              <a:chOff x="3344" y="1632"/>
              <a:chExt cx="784" cy="624"/>
            </a:xfrm>
          </p:grpSpPr>
          <p:sp>
            <p:nvSpPr>
              <p:cNvPr id="72" name="Rectangle 37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28" cy="62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Oval 38"/>
              <p:cNvSpPr>
                <a:spLocks noChangeArrowheads="1"/>
              </p:cNvSpPr>
              <p:nvPr/>
            </p:nvSpPr>
            <p:spPr bwMode="auto">
              <a:xfrm>
                <a:off x="3936" y="2089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Line 39"/>
              <p:cNvSpPr>
                <a:spLocks noChangeShapeType="1"/>
              </p:cNvSpPr>
              <p:nvPr/>
            </p:nvSpPr>
            <p:spPr bwMode="auto">
              <a:xfrm>
                <a:off x="3936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40"/>
              <p:cNvSpPr>
                <a:spLocks noChangeShapeType="1"/>
              </p:cNvSpPr>
              <p:nvPr/>
            </p:nvSpPr>
            <p:spPr bwMode="auto">
              <a:xfrm flipV="1">
                <a:off x="3984" y="211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Text Box 41"/>
              <p:cNvSpPr txBox="1">
                <a:spLocks noChangeArrowheads="1"/>
              </p:cNvSpPr>
              <p:nvPr/>
            </p:nvSpPr>
            <p:spPr bwMode="auto">
              <a:xfrm>
                <a:off x="3408" y="1680"/>
                <a:ext cx="384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70000"/>
                  </a:spcBef>
                </a:pPr>
                <a:r>
                  <a:rPr lang="en-US" sz="1400" b="1" i="1"/>
                  <a:t>D</a:t>
                </a:r>
              </a:p>
              <a:p>
                <a:pPr eaLnBrk="0" hangingPunct="0">
                  <a:spcBef>
                    <a:spcPct val="70000"/>
                  </a:spcBef>
                </a:pPr>
                <a:r>
                  <a:rPr lang="en-US" sz="1400" b="1" i="1"/>
                  <a:t> CLK</a:t>
                </a:r>
                <a:endParaRPr lang="en-US" sz="1600" b="1" i="1"/>
              </a:p>
            </p:txBody>
          </p:sp>
          <p:sp>
            <p:nvSpPr>
              <p:cNvPr id="77" name="AutoShape 42"/>
              <p:cNvSpPr>
                <a:spLocks noChangeArrowheads="1"/>
              </p:cNvSpPr>
              <p:nvPr/>
            </p:nvSpPr>
            <p:spPr bwMode="auto">
              <a:xfrm rot="5400000">
                <a:off x="3408" y="1968"/>
                <a:ext cx="72" cy="72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Oval 43"/>
              <p:cNvSpPr>
                <a:spLocks noChangeArrowheads="1"/>
              </p:cNvSpPr>
              <p:nvPr/>
            </p:nvSpPr>
            <p:spPr bwMode="auto">
              <a:xfrm>
                <a:off x="3344" y="1984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Rectangle 44"/>
              <p:cNvSpPr>
                <a:spLocks noChangeArrowheads="1"/>
              </p:cNvSpPr>
              <p:nvPr/>
            </p:nvSpPr>
            <p:spPr bwMode="auto">
              <a:xfrm>
                <a:off x="3696" y="1680"/>
                <a:ext cx="288" cy="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25000"/>
                  </a:spcBef>
                </a:pPr>
                <a:r>
                  <a:rPr lang="en-US" sz="1400" b="1" i="1"/>
                  <a:t>Q</a:t>
                </a:r>
              </a:p>
              <a:p>
                <a:pPr algn="ctr" eaLnBrk="0" hangingPunct="0">
                  <a:spcBef>
                    <a:spcPct val="25000"/>
                  </a:spcBef>
                </a:pPr>
                <a:endParaRPr lang="en-US" sz="1400" b="1" i="1"/>
              </a:p>
              <a:p>
                <a:pPr algn="ctr" eaLnBrk="0" hangingPunct="0">
                  <a:spcBef>
                    <a:spcPct val="25000"/>
                  </a:spcBef>
                </a:pPr>
                <a:r>
                  <a:rPr lang="en-US" sz="1400" b="1" i="1"/>
                  <a:t>Q'</a:t>
                </a:r>
              </a:p>
            </p:txBody>
          </p:sp>
        </p:grpSp>
        <p:sp>
          <p:nvSpPr>
            <p:cNvPr id="19" name="Line 45"/>
            <p:cNvSpPr>
              <a:spLocks noChangeShapeType="1"/>
            </p:cNvSpPr>
            <p:nvPr/>
          </p:nvSpPr>
          <p:spPr bwMode="auto">
            <a:xfrm>
              <a:off x="2784" y="2448"/>
              <a:ext cx="9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46"/>
            <p:cNvSpPr>
              <a:spLocks noChangeArrowheads="1"/>
            </p:cNvSpPr>
            <p:nvPr/>
          </p:nvSpPr>
          <p:spPr bwMode="auto">
            <a:xfrm>
              <a:off x="4432" y="2352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5000"/>
                </a:spcBef>
              </a:pPr>
              <a:r>
                <a:rPr lang="en-US" sz="1400" b="1" i="1"/>
                <a:t>Q2 </a:t>
              </a:r>
              <a:r>
                <a:rPr lang="en-US" sz="1400" b="1"/>
                <a:t>=</a:t>
              </a:r>
              <a:r>
                <a:rPr lang="en-US" sz="1400" b="1" i="1"/>
                <a:t> Y*</a:t>
              </a:r>
            </a:p>
          </p:txBody>
        </p:sp>
        <p:sp>
          <p:nvSpPr>
            <p:cNvPr id="21" name="Line 47"/>
            <p:cNvSpPr>
              <a:spLocks noChangeShapeType="1"/>
            </p:cNvSpPr>
            <p:nvPr/>
          </p:nvSpPr>
          <p:spPr bwMode="auto">
            <a:xfrm>
              <a:off x="3504" y="2688"/>
              <a:ext cx="1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" name="Group 48"/>
            <p:cNvGrpSpPr>
              <a:grpSpLocks/>
            </p:cNvGrpSpPr>
            <p:nvPr/>
          </p:nvGrpSpPr>
          <p:grpSpPr bwMode="auto">
            <a:xfrm>
              <a:off x="3648" y="2304"/>
              <a:ext cx="784" cy="624"/>
              <a:chOff x="3344" y="1632"/>
              <a:chExt cx="784" cy="624"/>
            </a:xfrm>
          </p:grpSpPr>
          <p:sp>
            <p:nvSpPr>
              <p:cNvPr id="64" name="Rectangle 49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28" cy="62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Oval 50"/>
              <p:cNvSpPr>
                <a:spLocks noChangeArrowheads="1"/>
              </p:cNvSpPr>
              <p:nvPr/>
            </p:nvSpPr>
            <p:spPr bwMode="auto">
              <a:xfrm>
                <a:off x="3936" y="2089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51"/>
              <p:cNvSpPr>
                <a:spLocks noChangeShapeType="1"/>
              </p:cNvSpPr>
              <p:nvPr/>
            </p:nvSpPr>
            <p:spPr bwMode="auto">
              <a:xfrm>
                <a:off x="3936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52"/>
              <p:cNvSpPr>
                <a:spLocks noChangeShapeType="1"/>
              </p:cNvSpPr>
              <p:nvPr/>
            </p:nvSpPr>
            <p:spPr bwMode="auto">
              <a:xfrm flipV="1">
                <a:off x="3984" y="211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Text Box 53"/>
              <p:cNvSpPr txBox="1">
                <a:spLocks noChangeArrowheads="1"/>
              </p:cNvSpPr>
              <p:nvPr/>
            </p:nvSpPr>
            <p:spPr bwMode="auto">
              <a:xfrm>
                <a:off x="3408" y="1680"/>
                <a:ext cx="384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70000"/>
                  </a:spcBef>
                </a:pPr>
                <a:r>
                  <a:rPr lang="en-US" sz="1400" b="1" i="1"/>
                  <a:t>D</a:t>
                </a:r>
              </a:p>
              <a:p>
                <a:pPr eaLnBrk="0" hangingPunct="0">
                  <a:spcBef>
                    <a:spcPct val="70000"/>
                  </a:spcBef>
                </a:pPr>
                <a:r>
                  <a:rPr lang="en-US" sz="1400" b="1" i="1"/>
                  <a:t> CLK</a:t>
                </a:r>
                <a:endParaRPr lang="en-US" sz="1600" b="1" i="1"/>
              </a:p>
            </p:txBody>
          </p:sp>
          <p:sp>
            <p:nvSpPr>
              <p:cNvPr id="69" name="AutoShape 54"/>
              <p:cNvSpPr>
                <a:spLocks noChangeArrowheads="1"/>
              </p:cNvSpPr>
              <p:nvPr/>
            </p:nvSpPr>
            <p:spPr bwMode="auto">
              <a:xfrm rot="5400000">
                <a:off x="3408" y="1968"/>
                <a:ext cx="72" cy="72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Oval 55"/>
              <p:cNvSpPr>
                <a:spLocks noChangeArrowheads="1"/>
              </p:cNvSpPr>
              <p:nvPr/>
            </p:nvSpPr>
            <p:spPr bwMode="auto">
              <a:xfrm>
                <a:off x="3344" y="1984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Rectangle 56"/>
              <p:cNvSpPr>
                <a:spLocks noChangeArrowheads="1"/>
              </p:cNvSpPr>
              <p:nvPr/>
            </p:nvSpPr>
            <p:spPr bwMode="auto">
              <a:xfrm>
                <a:off x="3696" y="1680"/>
                <a:ext cx="288" cy="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25000"/>
                  </a:spcBef>
                </a:pPr>
                <a:r>
                  <a:rPr lang="en-US" sz="1400" b="1" i="1"/>
                  <a:t>Q</a:t>
                </a:r>
              </a:p>
              <a:p>
                <a:pPr algn="ctr" eaLnBrk="0" hangingPunct="0">
                  <a:spcBef>
                    <a:spcPct val="25000"/>
                  </a:spcBef>
                </a:pPr>
                <a:endParaRPr lang="en-US" sz="1400" b="1" i="1"/>
              </a:p>
              <a:p>
                <a:pPr algn="ctr" eaLnBrk="0" hangingPunct="0">
                  <a:spcBef>
                    <a:spcPct val="25000"/>
                  </a:spcBef>
                </a:pPr>
                <a:r>
                  <a:rPr lang="en-US" sz="1400" b="1" i="1"/>
                  <a:t>Q'</a:t>
                </a:r>
              </a:p>
            </p:txBody>
          </p:sp>
        </p:grpSp>
        <p:sp>
          <p:nvSpPr>
            <p:cNvPr id="23" name="Line 57"/>
            <p:cNvSpPr>
              <a:spLocks noChangeShapeType="1"/>
            </p:cNvSpPr>
            <p:nvPr/>
          </p:nvSpPr>
          <p:spPr bwMode="auto">
            <a:xfrm>
              <a:off x="3024" y="3168"/>
              <a:ext cx="6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58"/>
            <p:cNvSpPr>
              <a:spLocks noChangeArrowheads="1"/>
            </p:cNvSpPr>
            <p:nvPr/>
          </p:nvSpPr>
          <p:spPr bwMode="auto">
            <a:xfrm>
              <a:off x="4432" y="3072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5000"/>
                </a:spcBef>
              </a:pPr>
              <a:r>
                <a:rPr lang="en-US" sz="1400" b="1" i="1"/>
                <a:t>Q3 </a:t>
              </a:r>
              <a:r>
                <a:rPr lang="en-US" sz="1400" b="1"/>
                <a:t>=</a:t>
              </a:r>
              <a:r>
                <a:rPr lang="en-US" sz="1400" b="1" i="1"/>
                <a:t> Z*</a:t>
              </a:r>
            </a:p>
          </p:txBody>
        </p:sp>
        <p:sp>
          <p:nvSpPr>
            <p:cNvPr id="25" name="Line 59"/>
            <p:cNvSpPr>
              <a:spLocks noChangeShapeType="1"/>
            </p:cNvSpPr>
            <p:nvPr/>
          </p:nvSpPr>
          <p:spPr bwMode="auto">
            <a:xfrm>
              <a:off x="2880" y="3408"/>
              <a:ext cx="7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" name="Group 60"/>
            <p:cNvGrpSpPr>
              <a:grpSpLocks/>
            </p:cNvGrpSpPr>
            <p:nvPr/>
          </p:nvGrpSpPr>
          <p:grpSpPr bwMode="auto">
            <a:xfrm>
              <a:off x="3648" y="3024"/>
              <a:ext cx="784" cy="624"/>
              <a:chOff x="3344" y="1632"/>
              <a:chExt cx="784" cy="624"/>
            </a:xfrm>
          </p:grpSpPr>
          <p:sp>
            <p:nvSpPr>
              <p:cNvPr id="56" name="Rectangle 61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28" cy="62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Oval 62"/>
              <p:cNvSpPr>
                <a:spLocks noChangeArrowheads="1"/>
              </p:cNvSpPr>
              <p:nvPr/>
            </p:nvSpPr>
            <p:spPr bwMode="auto">
              <a:xfrm>
                <a:off x="3936" y="2089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Line 63"/>
              <p:cNvSpPr>
                <a:spLocks noChangeShapeType="1"/>
              </p:cNvSpPr>
              <p:nvPr/>
            </p:nvSpPr>
            <p:spPr bwMode="auto">
              <a:xfrm>
                <a:off x="3936" y="177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Line 64"/>
              <p:cNvSpPr>
                <a:spLocks noChangeShapeType="1"/>
              </p:cNvSpPr>
              <p:nvPr/>
            </p:nvSpPr>
            <p:spPr bwMode="auto">
              <a:xfrm flipV="1">
                <a:off x="3984" y="211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Text Box 65"/>
              <p:cNvSpPr txBox="1">
                <a:spLocks noChangeArrowheads="1"/>
              </p:cNvSpPr>
              <p:nvPr/>
            </p:nvSpPr>
            <p:spPr bwMode="auto">
              <a:xfrm>
                <a:off x="3408" y="1680"/>
                <a:ext cx="384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70000"/>
                  </a:spcBef>
                </a:pPr>
                <a:r>
                  <a:rPr lang="en-US" sz="1400" b="1" i="1"/>
                  <a:t>D</a:t>
                </a:r>
              </a:p>
              <a:p>
                <a:pPr eaLnBrk="0" hangingPunct="0">
                  <a:spcBef>
                    <a:spcPct val="70000"/>
                  </a:spcBef>
                </a:pPr>
                <a:r>
                  <a:rPr lang="en-US" sz="1400" b="1" i="1"/>
                  <a:t> CLK</a:t>
                </a:r>
                <a:endParaRPr lang="en-US" sz="1600" b="1" i="1"/>
              </a:p>
            </p:txBody>
          </p:sp>
          <p:sp>
            <p:nvSpPr>
              <p:cNvPr id="61" name="AutoShape 66"/>
              <p:cNvSpPr>
                <a:spLocks noChangeArrowheads="1"/>
              </p:cNvSpPr>
              <p:nvPr/>
            </p:nvSpPr>
            <p:spPr bwMode="auto">
              <a:xfrm rot="5400000">
                <a:off x="3408" y="1968"/>
                <a:ext cx="72" cy="72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Oval 67"/>
              <p:cNvSpPr>
                <a:spLocks noChangeArrowheads="1"/>
              </p:cNvSpPr>
              <p:nvPr/>
            </p:nvSpPr>
            <p:spPr bwMode="auto">
              <a:xfrm>
                <a:off x="3344" y="1984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Rectangle 68"/>
              <p:cNvSpPr>
                <a:spLocks noChangeArrowheads="1"/>
              </p:cNvSpPr>
              <p:nvPr/>
            </p:nvSpPr>
            <p:spPr bwMode="auto">
              <a:xfrm>
                <a:off x="3696" y="1680"/>
                <a:ext cx="288" cy="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25000"/>
                  </a:spcBef>
                </a:pPr>
                <a:r>
                  <a:rPr lang="en-US" sz="1400" b="1" i="1"/>
                  <a:t>Q</a:t>
                </a:r>
              </a:p>
              <a:p>
                <a:pPr algn="ctr" eaLnBrk="0" hangingPunct="0">
                  <a:spcBef>
                    <a:spcPct val="25000"/>
                  </a:spcBef>
                </a:pPr>
                <a:endParaRPr lang="en-US" sz="1400" b="1" i="1"/>
              </a:p>
              <a:p>
                <a:pPr algn="ctr" eaLnBrk="0" hangingPunct="0">
                  <a:spcBef>
                    <a:spcPct val="25000"/>
                  </a:spcBef>
                </a:pPr>
                <a:r>
                  <a:rPr lang="en-US" sz="1400" b="1" i="1"/>
                  <a:t>Q'</a:t>
                </a:r>
              </a:p>
            </p:txBody>
          </p:sp>
        </p:grpSp>
        <p:sp>
          <p:nvSpPr>
            <p:cNvPr id="27" name="Line 69"/>
            <p:cNvSpPr>
              <a:spLocks noChangeShapeType="1"/>
            </p:cNvSpPr>
            <p:nvPr/>
          </p:nvSpPr>
          <p:spPr bwMode="auto">
            <a:xfrm>
              <a:off x="1584" y="2112"/>
              <a:ext cx="10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70"/>
            <p:cNvSpPr>
              <a:spLocks noChangeShapeType="1"/>
            </p:cNvSpPr>
            <p:nvPr/>
          </p:nvSpPr>
          <p:spPr bwMode="auto">
            <a:xfrm>
              <a:off x="1584" y="2736"/>
              <a:ext cx="10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71"/>
            <p:cNvSpPr>
              <a:spLocks noChangeShapeType="1"/>
            </p:cNvSpPr>
            <p:nvPr/>
          </p:nvSpPr>
          <p:spPr bwMode="auto">
            <a:xfrm rot="5400000">
              <a:off x="2280" y="2424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72"/>
            <p:cNvSpPr txBox="1">
              <a:spLocks noChangeArrowheads="1"/>
            </p:cNvSpPr>
            <p:nvPr/>
          </p:nvSpPr>
          <p:spPr bwMode="auto">
            <a:xfrm>
              <a:off x="1488" y="2256"/>
              <a:ext cx="105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/>
                <a:t>Combinational logic circuit</a:t>
              </a:r>
            </a:p>
          </p:txBody>
        </p:sp>
        <p:sp>
          <p:nvSpPr>
            <p:cNvPr id="31" name="Line 73"/>
            <p:cNvSpPr>
              <a:spLocks noChangeShapeType="1"/>
            </p:cNvSpPr>
            <p:nvPr/>
          </p:nvSpPr>
          <p:spPr bwMode="auto">
            <a:xfrm>
              <a:off x="2592" y="244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74"/>
            <p:cNvSpPr>
              <a:spLocks noChangeShapeType="1"/>
            </p:cNvSpPr>
            <p:nvPr/>
          </p:nvSpPr>
          <p:spPr bwMode="auto">
            <a:xfrm>
              <a:off x="2592" y="220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75"/>
            <p:cNvSpPr>
              <a:spLocks noChangeShapeType="1"/>
            </p:cNvSpPr>
            <p:nvPr/>
          </p:nvSpPr>
          <p:spPr bwMode="auto">
            <a:xfrm>
              <a:off x="2592" y="26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76"/>
            <p:cNvSpPr>
              <a:spLocks noChangeShapeType="1"/>
            </p:cNvSpPr>
            <p:nvPr/>
          </p:nvSpPr>
          <p:spPr bwMode="auto">
            <a:xfrm>
              <a:off x="2784" y="220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77"/>
            <p:cNvSpPr>
              <a:spLocks noChangeShapeType="1"/>
            </p:cNvSpPr>
            <p:nvPr/>
          </p:nvSpPr>
          <p:spPr bwMode="auto">
            <a:xfrm>
              <a:off x="2784" y="26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78"/>
            <p:cNvSpPr>
              <a:spLocks noChangeShapeType="1"/>
            </p:cNvSpPr>
            <p:nvPr/>
          </p:nvSpPr>
          <p:spPr bwMode="auto">
            <a:xfrm rot="5400000">
              <a:off x="2784" y="2928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79"/>
            <p:cNvSpPr>
              <a:spLocks noChangeShapeType="1"/>
            </p:cNvSpPr>
            <p:nvPr/>
          </p:nvSpPr>
          <p:spPr bwMode="auto">
            <a:xfrm rot="5400000">
              <a:off x="2784" y="1968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80"/>
            <p:cNvSpPr>
              <a:spLocks noChangeShapeType="1"/>
            </p:cNvSpPr>
            <p:nvPr/>
          </p:nvSpPr>
          <p:spPr bwMode="auto">
            <a:xfrm rot="16200000" flipH="1">
              <a:off x="2784" y="2688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81"/>
            <p:cNvSpPr>
              <a:spLocks noChangeArrowheads="1"/>
            </p:cNvSpPr>
            <p:nvPr/>
          </p:nvSpPr>
          <p:spPr bwMode="auto">
            <a:xfrm>
              <a:off x="3464" y="2665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82"/>
            <p:cNvSpPr>
              <a:spLocks noChangeArrowheads="1"/>
            </p:cNvSpPr>
            <p:nvPr/>
          </p:nvSpPr>
          <p:spPr bwMode="auto">
            <a:xfrm>
              <a:off x="3464" y="3385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83"/>
            <p:cNvSpPr txBox="1">
              <a:spLocks noChangeArrowheads="1"/>
            </p:cNvSpPr>
            <p:nvPr/>
          </p:nvSpPr>
          <p:spPr bwMode="auto">
            <a:xfrm>
              <a:off x="2064" y="3264"/>
              <a:ext cx="6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Transfer</a:t>
              </a:r>
              <a:endParaRPr lang="en-GB" sz="1400" b="1"/>
            </a:p>
          </p:txBody>
        </p:sp>
        <p:grpSp>
          <p:nvGrpSpPr>
            <p:cNvPr id="42" name="Group 84"/>
            <p:cNvGrpSpPr>
              <a:grpSpLocks/>
            </p:cNvGrpSpPr>
            <p:nvPr/>
          </p:nvGrpSpPr>
          <p:grpSpPr bwMode="auto">
            <a:xfrm>
              <a:off x="2640" y="3264"/>
              <a:ext cx="336" cy="96"/>
              <a:chOff x="2640" y="3264"/>
              <a:chExt cx="336" cy="96"/>
            </a:xfrm>
          </p:grpSpPr>
          <p:sp>
            <p:nvSpPr>
              <p:cNvPr id="51" name="Line 85"/>
              <p:cNvSpPr>
                <a:spLocks noChangeShapeType="1"/>
              </p:cNvSpPr>
              <p:nvPr/>
            </p:nvSpPr>
            <p:spPr bwMode="auto">
              <a:xfrm>
                <a:off x="2640" y="336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Line 86"/>
              <p:cNvSpPr>
                <a:spLocks noChangeShapeType="1"/>
              </p:cNvSpPr>
              <p:nvPr/>
            </p:nvSpPr>
            <p:spPr bwMode="auto">
              <a:xfrm>
                <a:off x="2736" y="326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Line 87"/>
              <p:cNvSpPr>
                <a:spLocks noChangeShapeType="1"/>
              </p:cNvSpPr>
              <p:nvPr/>
            </p:nvSpPr>
            <p:spPr bwMode="auto">
              <a:xfrm>
                <a:off x="2880" y="336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88"/>
              <p:cNvSpPr>
                <a:spLocks noChangeShapeType="1"/>
              </p:cNvSpPr>
              <p:nvPr/>
            </p:nvSpPr>
            <p:spPr bwMode="auto">
              <a:xfrm rot="5400000">
                <a:off x="2688" y="331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89"/>
              <p:cNvSpPr>
                <a:spLocks noChangeShapeType="1"/>
              </p:cNvSpPr>
              <p:nvPr/>
            </p:nvSpPr>
            <p:spPr bwMode="auto">
              <a:xfrm rot="5400000">
                <a:off x="2832" y="331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" name="Rectangle 90"/>
            <p:cNvSpPr>
              <a:spLocks noChangeArrowheads="1"/>
            </p:cNvSpPr>
            <p:nvPr/>
          </p:nvSpPr>
          <p:spPr bwMode="auto">
            <a:xfrm>
              <a:off x="2592" y="2064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5000"/>
                </a:spcBef>
              </a:pPr>
              <a:r>
                <a:rPr lang="en-US" sz="1400" b="1" i="1"/>
                <a:t>X</a:t>
              </a:r>
            </a:p>
          </p:txBody>
        </p:sp>
        <p:sp>
          <p:nvSpPr>
            <p:cNvPr id="49" name="Rectangle 91"/>
            <p:cNvSpPr>
              <a:spLocks noChangeArrowheads="1"/>
            </p:cNvSpPr>
            <p:nvPr/>
          </p:nvSpPr>
          <p:spPr bwMode="auto">
            <a:xfrm>
              <a:off x="2592" y="2304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5000"/>
                </a:spcBef>
              </a:pPr>
              <a:r>
                <a:rPr lang="en-US" sz="1400" b="1" i="1"/>
                <a:t>Y</a:t>
              </a:r>
            </a:p>
          </p:txBody>
        </p:sp>
        <p:sp>
          <p:nvSpPr>
            <p:cNvPr id="50" name="Rectangle 92"/>
            <p:cNvSpPr>
              <a:spLocks noChangeArrowheads="1"/>
            </p:cNvSpPr>
            <p:nvPr/>
          </p:nvSpPr>
          <p:spPr bwMode="auto">
            <a:xfrm>
              <a:off x="2592" y="2544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5000"/>
                </a:spcBef>
              </a:pPr>
              <a:r>
                <a:rPr lang="en-US" sz="1400" b="1" i="1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17217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4.3 </a:t>
            </a:r>
            <a:r>
              <a:rPr lang="en-GB" sz="3600" i="1" dirty="0">
                <a:solidFill>
                  <a:srgbClr val="0000FF"/>
                </a:solidFill>
              </a:rPr>
              <a:t>J-K</a:t>
            </a:r>
            <a:r>
              <a:rPr lang="en-GB" sz="3600" dirty="0">
                <a:solidFill>
                  <a:srgbClr val="0000FF"/>
                </a:solidFill>
              </a:rPr>
              <a:t> Flip-flop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5140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00CC"/>
                </a:solidFill>
              </a:rPr>
              <a:t>J-K</a:t>
            </a:r>
            <a:r>
              <a:rPr lang="en-US" dirty="0">
                <a:solidFill>
                  <a:srgbClr val="0000CC"/>
                </a:solidFill>
              </a:rPr>
              <a:t> flip-flop</a:t>
            </a:r>
            <a:r>
              <a:rPr lang="en-US" dirty="0"/>
              <a:t>: </a:t>
            </a:r>
            <a:r>
              <a:rPr lang="en-US" i="1" dirty="0"/>
              <a:t>Q</a:t>
            </a:r>
            <a:r>
              <a:rPr lang="en-US" dirty="0"/>
              <a:t> and </a:t>
            </a:r>
            <a:r>
              <a:rPr lang="en-US" i="1" dirty="0"/>
              <a:t>Q'</a:t>
            </a:r>
            <a:r>
              <a:rPr lang="en-US" dirty="0"/>
              <a:t> are fed back to the pulse-steering NAND gates.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 invalid state.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Include a toggle state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/>
              <a:t>J</a:t>
            </a:r>
            <a:r>
              <a:rPr lang="en-US" dirty="0"/>
              <a:t> = HIGH and </a:t>
            </a:r>
            <a:r>
              <a:rPr lang="en-US" i="1" dirty="0"/>
              <a:t>K</a:t>
            </a:r>
            <a:r>
              <a:rPr lang="en-US" dirty="0"/>
              <a:t> = LOW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becomes HIGH (SET state)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 = HIGH and </a:t>
            </a:r>
            <a:r>
              <a:rPr lang="en-US" i="1" dirty="0">
                <a:sym typeface="Wingdings" pitchFamily="2" charset="2"/>
              </a:rPr>
              <a:t>J</a:t>
            </a:r>
            <a:r>
              <a:rPr lang="en-US" dirty="0">
                <a:sym typeface="Wingdings" pitchFamily="2" charset="2"/>
              </a:rPr>
              <a:t> = LOW 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becomes LOW (RESET state)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Both </a:t>
            </a:r>
            <a:r>
              <a:rPr lang="en-US" i="1" dirty="0">
                <a:sym typeface="Wingdings" pitchFamily="2" charset="2"/>
              </a:rPr>
              <a:t>J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i="1" dirty="0"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 are LOW No change in output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Both </a:t>
            </a:r>
            <a:r>
              <a:rPr lang="en-US" i="1" dirty="0">
                <a:sym typeface="Wingdings" pitchFamily="2" charset="2"/>
              </a:rPr>
              <a:t>J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i="1" dirty="0"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 are HIGH 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Toggle</a:t>
            </a:r>
          </a:p>
        </p:txBody>
      </p:sp>
    </p:spTree>
    <p:extLst>
      <p:ext uri="{BB962C8B-B14F-4D97-AF65-F5344CB8AC3E}">
        <p14:creationId xmlns:p14="http://schemas.microsoft.com/office/powerpoint/2010/main" val="237830763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4.3 </a:t>
            </a:r>
            <a:r>
              <a:rPr lang="en-GB" sz="3600" i="1" dirty="0">
                <a:solidFill>
                  <a:srgbClr val="0000FF"/>
                </a:solidFill>
              </a:rPr>
              <a:t>J-K</a:t>
            </a:r>
            <a:r>
              <a:rPr lang="en-GB" sz="3600" dirty="0">
                <a:solidFill>
                  <a:srgbClr val="0000FF"/>
                </a:solidFill>
              </a:rPr>
              <a:t> Flip-flop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56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00CC"/>
                </a:solidFill>
              </a:rPr>
              <a:t>J-K</a:t>
            </a:r>
            <a:r>
              <a:rPr lang="en-US" dirty="0">
                <a:solidFill>
                  <a:srgbClr val="0000CC"/>
                </a:solidFill>
              </a:rPr>
              <a:t> flip-flop</a:t>
            </a:r>
            <a:r>
              <a:rPr lang="en-US" dirty="0"/>
              <a:t> circuit:</a:t>
            </a:r>
          </a:p>
        </p:txBody>
      </p:sp>
      <p:grpSp>
        <p:nvGrpSpPr>
          <p:cNvPr id="11" name="Group 4"/>
          <p:cNvGrpSpPr>
            <a:grpSpLocks/>
          </p:cNvGrpSpPr>
          <p:nvPr/>
        </p:nvGrpSpPr>
        <p:grpSpPr bwMode="auto">
          <a:xfrm>
            <a:off x="1752600" y="1905000"/>
            <a:ext cx="5072063" cy="1371600"/>
            <a:chOff x="1296" y="1200"/>
            <a:chExt cx="3195" cy="864"/>
          </a:xfrm>
        </p:grpSpPr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440" y="1200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J</a:t>
              </a:r>
              <a:endParaRPr lang="en-GB" sz="1400" b="1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4224" y="1344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Q</a:t>
              </a:r>
              <a:endParaRPr lang="en-GB" sz="1400" b="1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4224" y="1776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Q'</a:t>
              </a:r>
              <a:endParaRPr lang="en-GB" sz="1400" b="1"/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>
              <a:off x="3470" y="1388"/>
              <a:ext cx="208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3466" y="1920"/>
              <a:ext cx="217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3581" y="1511"/>
              <a:ext cx="97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>
              <a:off x="3581" y="1795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 rot="5400000">
              <a:off x="3540" y="1552"/>
              <a:ext cx="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 rot="5400000">
              <a:off x="3540" y="1755"/>
              <a:ext cx="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>
              <a:off x="3986" y="1451"/>
              <a:ext cx="2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>
              <a:off x="3986" y="1858"/>
              <a:ext cx="2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 rot="16200000" flipH="1">
              <a:off x="3944" y="1900"/>
              <a:ext cx="319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 rot="5400000">
              <a:off x="3930" y="1387"/>
              <a:ext cx="363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auto">
            <a:xfrm>
              <a:off x="3576" y="1590"/>
              <a:ext cx="528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auto">
            <a:xfrm flipH="1">
              <a:off x="3577" y="1567"/>
              <a:ext cx="527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0"/>
            <p:cNvSpPr>
              <a:spLocks noChangeArrowheads="1"/>
            </p:cNvSpPr>
            <p:nvPr/>
          </p:nvSpPr>
          <p:spPr bwMode="auto">
            <a:xfrm>
              <a:off x="4077" y="1839"/>
              <a:ext cx="48" cy="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21"/>
            <p:cNvSpPr>
              <a:spLocks noChangeArrowheads="1"/>
            </p:cNvSpPr>
            <p:nvPr/>
          </p:nvSpPr>
          <p:spPr bwMode="auto">
            <a:xfrm>
              <a:off x="4086" y="1438"/>
              <a:ext cx="48" cy="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" name="Group 22"/>
            <p:cNvGrpSpPr>
              <a:grpSpLocks/>
            </p:cNvGrpSpPr>
            <p:nvPr/>
          </p:nvGrpSpPr>
          <p:grpSpPr bwMode="auto">
            <a:xfrm>
              <a:off x="3680" y="1355"/>
              <a:ext cx="307" cy="203"/>
              <a:chOff x="1872" y="3824"/>
              <a:chExt cx="369" cy="240"/>
            </a:xfrm>
          </p:grpSpPr>
          <p:sp>
            <p:nvSpPr>
              <p:cNvPr id="69" name="Freeform 23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24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25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26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27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Oval 28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Oval 29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3673" y="1761"/>
              <a:ext cx="307" cy="203"/>
              <a:chOff x="1872" y="3824"/>
              <a:chExt cx="369" cy="240"/>
            </a:xfrm>
          </p:grpSpPr>
          <p:sp>
            <p:nvSpPr>
              <p:cNvPr id="62" name="Freeform 31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32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33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34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35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Oval 36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Oval 37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" name="Group 38"/>
            <p:cNvGrpSpPr>
              <a:grpSpLocks/>
            </p:cNvGrpSpPr>
            <p:nvPr/>
          </p:nvGrpSpPr>
          <p:grpSpPr bwMode="auto">
            <a:xfrm>
              <a:off x="3125" y="1296"/>
              <a:ext cx="338" cy="193"/>
              <a:chOff x="1648" y="1680"/>
              <a:chExt cx="406" cy="228"/>
            </a:xfrm>
          </p:grpSpPr>
          <p:sp>
            <p:nvSpPr>
              <p:cNvPr id="60" name="Oval 39"/>
              <p:cNvSpPr>
                <a:spLocks noChangeArrowheads="1"/>
              </p:cNvSpPr>
              <p:nvPr/>
            </p:nvSpPr>
            <p:spPr bwMode="auto">
              <a:xfrm>
                <a:off x="1976" y="175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AutoShape 40"/>
              <p:cNvSpPr>
                <a:spLocks noChangeArrowheads="1"/>
              </p:cNvSpPr>
              <p:nvPr/>
            </p:nvSpPr>
            <p:spPr bwMode="auto">
              <a:xfrm>
                <a:off x="1648" y="1680"/>
                <a:ext cx="313" cy="22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" name="Group 41"/>
            <p:cNvGrpSpPr>
              <a:grpSpLocks/>
            </p:cNvGrpSpPr>
            <p:nvPr/>
          </p:nvGrpSpPr>
          <p:grpSpPr bwMode="auto">
            <a:xfrm>
              <a:off x="3125" y="1823"/>
              <a:ext cx="338" cy="193"/>
              <a:chOff x="1648" y="2304"/>
              <a:chExt cx="406" cy="228"/>
            </a:xfrm>
          </p:grpSpPr>
          <p:sp>
            <p:nvSpPr>
              <p:cNvPr id="58" name="Oval 42"/>
              <p:cNvSpPr>
                <a:spLocks noChangeArrowheads="1"/>
              </p:cNvSpPr>
              <p:nvPr/>
            </p:nvSpPr>
            <p:spPr bwMode="auto">
              <a:xfrm>
                <a:off x="1976" y="237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AutoShape 43"/>
              <p:cNvSpPr>
                <a:spLocks noChangeArrowheads="1"/>
              </p:cNvSpPr>
              <p:nvPr/>
            </p:nvSpPr>
            <p:spPr bwMode="auto">
              <a:xfrm>
                <a:off x="1648" y="2304"/>
                <a:ext cx="313" cy="22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" name="Line 44"/>
            <p:cNvSpPr>
              <a:spLocks noChangeShapeType="1"/>
            </p:cNvSpPr>
            <p:nvPr/>
          </p:nvSpPr>
          <p:spPr bwMode="auto">
            <a:xfrm>
              <a:off x="1646" y="1326"/>
              <a:ext cx="147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45"/>
            <p:cNvSpPr>
              <a:spLocks noChangeShapeType="1"/>
            </p:cNvSpPr>
            <p:nvPr/>
          </p:nvSpPr>
          <p:spPr bwMode="auto">
            <a:xfrm flipV="1">
              <a:off x="1660" y="1986"/>
              <a:ext cx="1475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46"/>
            <p:cNvSpPr>
              <a:spLocks noChangeShapeType="1"/>
            </p:cNvSpPr>
            <p:nvPr/>
          </p:nvSpPr>
          <p:spPr bwMode="auto">
            <a:xfrm>
              <a:off x="3045" y="1458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47"/>
            <p:cNvSpPr>
              <a:spLocks noChangeShapeType="1"/>
            </p:cNvSpPr>
            <p:nvPr/>
          </p:nvSpPr>
          <p:spPr bwMode="auto">
            <a:xfrm>
              <a:off x="3045" y="1864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48"/>
            <p:cNvSpPr>
              <a:spLocks noChangeShapeType="1"/>
            </p:cNvSpPr>
            <p:nvPr/>
          </p:nvSpPr>
          <p:spPr bwMode="auto">
            <a:xfrm rot="5400000">
              <a:off x="2842" y="1661"/>
              <a:ext cx="4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49"/>
            <p:cNvSpPr>
              <a:spLocks noChangeShapeType="1"/>
            </p:cNvSpPr>
            <p:nvPr/>
          </p:nvSpPr>
          <p:spPr bwMode="auto">
            <a:xfrm>
              <a:off x="2745" y="1657"/>
              <a:ext cx="310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50"/>
            <p:cNvSpPr>
              <a:spLocks noChangeArrowheads="1"/>
            </p:cNvSpPr>
            <p:nvPr/>
          </p:nvSpPr>
          <p:spPr bwMode="auto">
            <a:xfrm>
              <a:off x="3026" y="1647"/>
              <a:ext cx="48" cy="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51"/>
            <p:cNvSpPr txBox="1">
              <a:spLocks noChangeArrowheads="1"/>
            </p:cNvSpPr>
            <p:nvPr/>
          </p:nvSpPr>
          <p:spPr bwMode="auto">
            <a:xfrm>
              <a:off x="1296" y="1584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CLK</a:t>
              </a:r>
              <a:endParaRPr lang="en-GB" sz="1400" b="1"/>
            </a:p>
          </p:txBody>
        </p:sp>
        <p:sp>
          <p:nvSpPr>
            <p:cNvPr id="42" name="Rectangle 52"/>
            <p:cNvSpPr>
              <a:spLocks noChangeArrowheads="1"/>
            </p:cNvSpPr>
            <p:nvPr/>
          </p:nvSpPr>
          <p:spPr bwMode="auto">
            <a:xfrm>
              <a:off x="2112" y="1440"/>
              <a:ext cx="624" cy="43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Text Box 53"/>
            <p:cNvSpPr txBox="1">
              <a:spLocks noChangeArrowheads="1"/>
            </p:cNvSpPr>
            <p:nvPr/>
          </p:nvSpPr>
          <p:spPr bwMode="auto">
            <a:xfrm>
              <a:off x="2064" y="1440"/>
              <a:ext cx="672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400" b="1"/>
                <a:t>Pulse transition detector</a:t>
              </a:r>
            </a:p>
          </p:txBody>
        </p:sp>
        <p:sp>
          <p:nvSpPr>
            <p:cNvPr id="44" name="Text Box 54"/>
            <p:cNvSpPr txBox="1">
              <a:spLocks noChangeArrowheads="1"/>
            </p:cNvSpPr>
            <p:nvPr/>
          </p:nvSpPr>
          <p:spPr bwMode="auto">
            <a:xfrm>
              <a:off x="1440" y="1872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K</a:t>
              </a:r>
              <a:endParaRPr lang="en-GB" sz="1400" b="1"/>
            </a:p>
          </p:txBody>
        </p:sp>
        <p:sp>
          <p:nvSpPr>
            <p:cNvPr id="45" name="Line 55"/>
            <p:cNvSpPr>
              <a:spLocks noChangeShapeType="1"/>
            </p:cNvSpPr>
            <p:nvPr/>
          </p:nvSpPr>
          <p:spPr bwMode="auto">
            <a:xfrm flipV="1">
              <a:off x="1632" y="1680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" name="Group 56"/>
            <p:cNvGrpSpPr>
              <a:grpSpLocks/>
            </p:cNvGrpSpPr>
            <p:nvPr/>
          </p:nvGrpSpPr>
          <p:grpSpPr bwMode="auto">
            <a:xfrm>
              <a:off x="1632" y="1536"/>
              <a:ext cx="336" cy="96"/>
              <a:chOff x="2064" y="2496"/>
              <a:chExt cx="336" cy="96"/>
            </a:xfrm>
          </p:grpSpPr>
          <p:sp>
            <p:nvSpPr>
              <p:cNvPr id="53" name="Line 57"/>
              <p:cNvSpPr>
                <a:spLocks noChangeShapeType="1"/>
              </p:cNvSpPr>
              <p:nvPr/>
            </p:nvSpPr>
            <p:spPr bwMode="auto">
              <a:xfrm>
                <a:off x="2064" y="259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58"/>
              <p:cNvSpPr>
                <a:spLocks noChangeShapeType="1"/>
              </p:cNvSpPr>
              <p:nvPr/>
            </p:nvSpPr>
            <p:spPr bwMode="auto">
              <a:xfrm>
                <a:off x="2160" y="249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59"/>
              <p:cNvSpPr>
                <a:spLocks noChangeShapeType="1"/>
              </p:cNvSpPr>
              <p:nvPr/>
            </p:nvSpPr>
            <p:spPr bwMode="auto">
              <a:xfrm>
                <a:off x="2304" y="259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Line 60"/>
              <p:cNvSpPr>
                <a:spLocks noChangeShapeType="1"/>
              </p:cNvSpPr>
              <p:nvPr/>
            </p:nvSpPr>
            <p:spPr bwMode="auto">
              <a:xfrm rot="5400000">
                <a:off x="2112" y="254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61"/>
              <p:cNvSpPr>
                <a:spLocks noChangeShapeType="1"/>
              </p:cNvSpPr>
              <p:nvPr/>
            </p:nvSpPr>
            <p:spPr bwMode="auto">
              <a:xfrm rot="5400000">
                <a:off x="2256" y="254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7" name="Line 62"/>
            <p:cNvSpPr>
              <a:spLocks noChangeShapeType="1"/>
            </p:cNvSpPr>
            <p:nvPr/>
          </p:nvSpPr>
          <p:spPr bwMode="auto">
            <a:xfrm flipV="1">
              <a:off x="2928" y="1200"/>
              <a:ext cx="1200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63"/>
            <p:cNvSpPr>
              <a:spLocks noChangeShapeType="1"/>
            </p:cNvSpPr>
            <p:nvPr/>
          </p:nvSpPr>
          <p:spPr bwMode="auto">
            <a:xfrm flipV="1">
              <a:off x="2976" y="2063"/>
              <a:ext cx="112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64"/>
            <p:cNvSpPr>
              <a:spLocks noChangeShapeType="1"/>
            </p:cNvSpPr>
            <p:nvPr/>
          </p:nvSpPr>
          <p:spPr bwMode="auto">
            <a:xfrm rot="5400000">
              <a:off x="2640" y="1728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65"/>
            <p:cNvSpPr>
              <a:spLocks noChangeShapeType="1"/>
            </p:cNvSpPr>
            <p:nvPr/>
          </p:nvSpPr>
          <p:spPr bwMode="auto">
            <a:xfrm flipV="1">
              <a:off x="2976" y="139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66"/>
            <p:cNvSpPr>
              <a:spLocks noChangeShapeType="1"/>
            </p:cNvSpPr>
            <p:nvPr/>
          </p:nvSpPr>
          <p:spPr bwMode="auto">
            <a:xfrm>
              <a:off x="2928" y="192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67"/>
            <p:cNvSpPr>
              <a:spLocks noChangeShapeType="1"/>
            </p:cNvSpPr>
            <p:nvPr/>
          </p:nvSpPr>
          <p:spPr bwMode="auto">
            <a:xfrm rot="5400000">
              <a:off x="2568" y="1560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6" name="Rectangle 68"/>
          <p:cNvSpPr>
            <a:spLocks noChangeArrowheads="1"/>
          </p:cNvSpPr>
          <p:nvPr/>
        </p:nvSpPr>
        <p:spPr bwMode="auto">
          <a:xfrm>
            <a:off x="457200" y="3505200"/>
            <a:ext cx="82296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Characteristic table:</a:t>
            </a:r>
          </a:p>
        </p:txBody>
      </p:sp>
      <p:grpSp>
        <p:nvGrpSpPr>
          <p:cNvPr id="77" name="Group 69"/>
          <p:cNvGrpSpPr>
            <a:grpSpLocks/>
          </p:cNvGrpSpPr>
          <p:nvPr/>
        </p:nvGrpSpPr>
        <p:grpSpPr bwMode="auto">
          <a:xfrm>
            <a:off x="1752600" y="4114800"/>
            <a:ext cx="3581400" cy="1530350"/>
            <a:chOff x="1200" y="2496"/>
            <a:chExt cx="2256" cy="964"/>
          </a:xfrm>
        </p:grpSpPr>
        <p:graphicFrame>
          <p:nvGraphicFramePr>
            <p:cNvPr id="78" name="Object 70"/>
            <p:cNvGraphicFramePr>
              <a:graphicFrameLocks noChangeAspect="1"/>
            </p:cNvGraphicFramePr>
            <p:nvPr/>
          </p:nvGraphicFramePr>
          <p:xfrm>
            <a:off x="1200" y="2499"/>
            <a:ext cx="2219" cy="9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3534480" imgH="1528560" progId="Word.Document.8">
                    <p:embed/>
                  </p:oleObj>
                </mc:Choice>
                <mc:Fallback>
                  <p:oleObj name="Document" r:id="rId3" imgW="3534480" imgH="1528560" progId="Word.Document.8">
                    <p:embed/>
                    <p:pic>
                      <p:nvPicPr>
                        <p:cNvPr id="78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499"/>
                          <a:ext cx="2219" cy="9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" name="Line 71"/>
            <p:cNvSpPr>
              <a:spLocks noChangeShapeType="1"/>
            </p:cNvSpPr>
            <p:nvPr/>
          </p:nvSpPr>
          <p:spPr bwMode="auto">
            <a:xfrm>
              <a:off x="1248" y="2688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72"/>
            <p:cNvSpPr>
              <a:spLocks noChangeShapeType="1"/>
            </p:cNvSpPr>
            <p:nvPr/>
          </p:nvSpPr>
          <p:spPr bwMode="auto">
            <a:xfrm rot="5400000">
              <a:off x="1776" y="29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" name="Group 73"/>
          <p:cNvGrpSpPr>
            <a:grpSpLocks/>
          </p:cNvGrpSpPr>
          <p:nvPr/>
        </p:nvGrpSpPr>
        <p:grpSpPr bwMode="auto">
          <a:xfrm>
            <a:off x="5943600" y="3733800"/>
            <a:ext cx="2166938" cy="2532063"/>
            <a:chOff x="3744" y="2400"/>
            <a:chExt cx="1365" cy="1595"/>
          </a:xfrm>
        </p:grpSpPr>
        <p:graphicFrame>
          <p:nvGraphicFramePr>
            <p:cNvPr id="82" name="Object 74"/>
            <p:cNvGraphicFramePr>
              <a:graphicFrameLocks noChangeAspect="1"/>
            </p:cNvGraphicFramePr>
            <p:nvPr/>
          </p:nvGraphicFramePr>
          <p:xfrm>
            <a:off x="3744" y="2400"/>
            <a:ext cx="1365" cy="1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5" imgW="2169000" imgH="2534400" progId="Word.Document.8">
                    <p:embed/>
                  </p:oleObj>
                </mc:Choice>
                <mc:Fallback>
                  <p:oleObj name="Document" r:id="rId5" imgW="2169000" imgH="2534400" progId="Word.Document.8">
                    <p:embed/>
                    <p:pic>
                      <p:nvPicPr>
                        <p:cNvPr id="82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400"/>
                          <a:ext cx="1365" cy="15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" name="Line 75"/>
            <p:cNvSpPr>
              <a:spLocks noChangeShapeType="1"/>
            </p:cNvSpPr>
            <p:nvPr/>
          </p:nvSpPr>
          <p:spPr bwMode="auto">
            <a:xfrm>
              <a:off x="3840" y="2592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76"/>
            <p:cNvSpPr>
              <a:spLocks noChangeShapeType="1"/>
            </p:cNvSpPr>
            <p:nvPr/>
          </p:nvSpPr>
          <p:spPr bwMode="auto">
            <a:xfrm rot="5400000">
              <a:off x="3720" y="3144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" name="Text Box 77"/>
          <p:cNvSpPr txBox="1">
            <a:spLocks noChangeArrowheads="1"/>
          </p:cNvSpPr>
          <p:nvPr/>
        </p:nvSpPr>
        <p:spPr bwMode="auto">
          <a:xfrm>
            <a:off x="3352800" y="55626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Q(t+1)</a:t>
            </a:r>
            <a:r>
              <a:rPr lang="en-US" b="1" dirty="0">
                <a:solidFill>
                  <a:srgbClr val="0000CC"/>
                </a:solidFill>
              </a:rPr>
              <a:t> = </a:t>
            </a:r>
            <a:r>
              <a:rPr lang="en-US" b="1" i="1" dirty="0">
                <a:solidFill>
                  <a:srgbClr val="0000CC"/>
                </a:solidFill>
                <a:sym typeface="Symbol" pitchFamily="18" charset="2"/>
              </a:rPr>
              <a:t>?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86" name="Text Box 77"/>
          <p:cNvSpPr txBox="1">
            <a:spLocks noChangeArrowheads="1"/>
          </p:cNvSpPr>
          <p:nvPr/>
        </p:nvSpPr>
        <p:spPr bwMode="auto">
          <a:xfrm>
            <a:off x="4267200" y="5562600"/>
            <a:ext cx="15240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J</a:t>
            </a:r>
            <a:r>
              <a:rPr lang="en-US" b="1" i="1" dirty="0">
                <a:solidFill>
                  <a:srgbClr val="0000CC"/>
                </a:solidFill>
                <a:sym typeface="Symbol" pitchFamily="18" charset="2"/>
              </a:rPr>
              <a:t>∙</a:t>
            </a:r>
            <a:r>
              <a:rPr lang="en-US" b="1" i="1" dirty="0">
                <a:solidFill>
                  <a:srgbClr val="0000CC"/>
                </a:solidFill>
              </a:rPr>
              <a:t>Q'</a:t>
            </a:r>
            <a:r>
              <a:rPr lang="en-US" b="1" dirty="0">
                <a:solidFill>
                  <a:srgbClr val="0000CC"/>
                </a:solidFill>
              </a:rPr>
              <a:t> + </a:t>
            </a:r>
            <a:r>
              <a:rPr lang="en-US" b="1" i="1" dirty="0">
                <a:solidFill>
                  <a:srgbClr val="0000CC"/>
                </a:solidFill>
              </a:rPr>
              <a:t>K'</a:t>
            </a:r>
            <a:r>
              <a:rPr lang="en-US" b="1" i="1" dirty="0">
                <a:solidFill>
                  <a:srgbClr val="0000CC"/>
                </a:solidFill>
                <a:sym typeface="Symbol" pitchFamily="18" charset="2"/>
              </a:rPr>
              <a:t>∙</a:t>
            </a:r>
            <a:r>
              <a:rPr lang="en-US" b="1" i="1" dirty="0">
                <a:solidFill>
                  <a:srgbClr val="0000CC"/>
                </a:solidFill>
              </a:rPr>
              <a:t>Q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87" name="Text Box 161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6837974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uild="p"/>
      <p:bldP spid="85" grpId="0"/>
      <p:bldP spid="8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4.4 </a:t>
            </a:r>
            <a:r>
              <a:rPr lang="en-GB" sz="3600" i="1" dirty="0">
                <a:solidFill>
                  <a:srgbClr val="0000FF"/>
                </a:solidFill>
              </a:rPr>
              <a:t>T</a:t>
            </a:r>
            <a:r>
              <a:rPr lang="en-GB" sz="3600" dirty="0">
                <a:solidFill>
                  <a:srgbClr val="0000FF"/>
                </a:solidFill>
              </a:rPr>
              <a:t> Flip-flop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2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94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00CC"/>
                </a:solidFill>
              </a:rPr>
              <a:t>T</a:t>
            </a:r>
            <a:r>
              <a:rPr lang="en-US" dirty="0">
                <a:solidFill>
                  <a:srgbClr val="0000CC"/>
                </a:solidFill>
              </a:rPr>
              <a:t> flip-flop</a:t>
            </a:r>
            <a:r>
              <a:rPr lang="en-US" dirty="0"/>
              <a:t>: Single input version of the </a:t>
            </a:r>
            <a:r>
              <a:rPr lang="en-US" i="1" dirty="0"/>
              <a:t>J-K</a:t>
            </a:r>
            <a:r>
              <a:rPr lang="en-US" dirty="0"/>
              <a:t> flip-flop, formed by tying both inputs together.</a:t>
            </a:r>
          </a:p>
        </p:txBody>
      </p:sp>
      <p:sp>
        <p:nvSpPr>
          <p:cNvPr id="93" name="Rectangle 68"/>
          <p:cNvSpPr>
            <a:spLocks noChangeArrowheads="1"/>
          </p:cNvSpPr>
          <p:nvPr/>
        </p:nvSpPr>
        <p:spPr bwMode="auto">
          <a:xfrm>
            <a:off x="457200" y="3810000"/>
            <a:ext cx="82296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Characteristic table:</a:t>
            </a:r>
          </a:p>
        </p:txBody>
      </p:sp>
      <p:grpSp>
        <p:nvGrpSpPr>
          <p:cNvPr id="94" name="Group 78"/>
          <p:cNvGrpSpPr>
            <a:grpSpLocks/>
          </p:cNvGrpSpPr>
          <p:nvPr/>
        </p:nvGrpSpPr>
        <p:grpSpPr bwMode="auto">
          <a:xfrm>
            <a:off x="1219200" y="2286000"/>
            <a:ext cx="4614863" cy="1371600"/>
            <a:chOff x="1152" y="1536"/>
            <a:chExt cx="2907" cy="864"/>
          </a:xfrm>
        </p:grpSpPr>
        <p:sp>
          <p:nvSpPr>
            <p:cNvPr id="95" name="Text Box 79"/>
            <p:cNvSpPr txBox="1">
              <a:spLocks noChangeArrowheads="1"/>
            </p:cNvSpPr>
            <p:nvPr/>
          </p:nvSpPr>
          <p:spPr bwMode="auto">
            <a:xfrm>
              <a:off x="1248" y="1584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T</a:t>
              </a:r>
              <a:endParaRPr lang="en-GB" sz="1400" b="1"/>
            </a:p>
          </p:txBody>
        </p:sp>
        <p:sp>
          <p:nvSpPr>
            <p:cNvPr id="96" name="Text Box 80"/>
            <p:cNvSpPr txBox="1">
              <a:spLocks noChangeArrowheads="1"/>
            </p:cNvSpPr>
            <p:nvPr/>
          </p:nvSpPr>
          <p:spPr bwMode="auto">
            <a:xfrm>
              <a:off x="3792" y="1680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Q</a:t>
              </a:r>
              <a:endParaRPr lang="en-GB" sz="1400" b="1"/>
            </a:p>
          </p:txBody>
        </p:sp>
        <p:sp>
          <p:nvSpPr>
            <p:cNvPr id="97" name="Text Box 81"/>
            <p:cNvSpPr txBox="1">
              <a:spLocks noChangeArrowheads="1"/>
            </p:cNvSpPr>
            <p:nvPr/>
          </p:nvSpPr>
          <p:spPr bwMode="auto">
            <a:xfrm>
              <a:off x="3792" y="2112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Q'</a:t>
              </a:r>
              <a:endParaRPr lang="en-GB" sz="1400" b="1"/>
            </a:p>
          </p:txBody>
        </p:sp>
        <p:sp>
          <p:nvSpPr>
            <p:cNvPr id="98" name="Line 82"/>
            <p:cNvSpPr>
              <a:spLocks noChangeShapeType="1"/>
            </p:cNvSpPr>
            <p:nvPr/>
          </p:nvSpPr>
          <p:spPr bwMode="auto">
            <a:xfrm>
              <a:off x="3038" y="1724"/>
              <a:ext cx="208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83"/>
            <p:cNvSpPr>
              <a:spLocks noChangeShapeType="1"/>
            </p:cNvSpPr>
            <p:nvPr/>
          </p:nvSpPr>
          <p:spPr bwMode="auto">
            <a:xfrm>
              <a:off x="3034" y="2256"/>
              <a:ext cx="217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84"/>
            <p:cNvSpPr>
              <a:spLocks noChangeShapeType="1"/>
            </p:cNvSpPr>
            <p:nvPr/>
          </p:nvSpPr>
          <p:spPr bwMode="auto">
            <a:xfrm>
              <a:off x="3149" y="1847"/>
              <a:ext cx="97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85"/>
            <p:cNvSpPr>
              <a:spLocks noChangeShapeType="1"/>
            </p:cNvSpPr>
            <p:nvPr/>
          </p:nvSpPr>
          <p:spPr bwMode="auto">
            <a:xfrm>
              <a:off x="3149" y="2131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86"/>
            <p:cNvSpPr>
              <a:spLocks noChangeShapeType="1"/>
            </p:cNvSpPr>
            <p:nvPr/>
          </p:nvSpPr>
          <p:spPr bwMode="auto">
            <a:xfrm rot="5400000">
              <a:off x="3108" y="1888"/>
              <a:ext cx="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87"/>
            <p:cNvSpPr>
              <a:spLocks noChangeShapeType="1"/>
            </p:cNvSpPr>
            <p:nvPr/>
          </p:nvSpPr>
          <p:spPr bwMode="auto">
            <a:xfrm rot="5400000">
              <a:off x="3108" y="2091"/>
              <a:ext cx="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88"/>
            <p:cNvSpPr>
              <a:spLocks noChangeShapeType="1"/>
            </p:cNvSpPr>
            <p:nvPr/>
          </p:nvSpPr>
          <p:spPr bwMode="auto">
            <a:xfrm>
              <a:off x="3554" y="1787"/>
              <a:ext cx="2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89"/>
            <p:cNvSpPr>
              <a:spLocks noChangeShapeType="1"/>
            </p:cNvSpPr>
            <p:nvPr/>
          </p:nvSpPr>
          <p:spPr bwMode="auto">
            <a:xfrm>
              <a:off x="3554" y="2194"/>
              <a:ext cx="2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90"/>
            <p:cNvSpPr>
              <a:spLocks noChangeShapeType="1"/>
            </p:cNvSpPr>
            <p:nvPr/>
          </p:nvSpPr>
          <p:spPr bwMode="auto">
            <a:xfrm rot="16200000" flipH="1">
              <a:off x="3512" y="2236"/>
              <a:ext cx="319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91"/>
            <p:cNvSpPr>
              <a:spLocks noChangeShapeType="1"/>
            </p:cNvSpPr>
            <p:nvPr/>
          </p:nvSpPr>
          <p:spPr bwMode="auto">
            <a:xfrm rot="5400000">
              <a:off x="3498" y="1723"/>
              <a:ext cx="363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92"/>
            <p:cNvSpPr>
              <a:spLocks noChangeShapeType="1"/>
            </p:cNvSpPr>
            <p:nvPr/>
          </p:nvSpPr>
          <p:spPr bwMode="auto">
            <a:xfrm>
              <a:off x="3144" y="1926"/>
              <a:ext cx="528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93"/>
            <p:cNvSpPr>
              <a:spLocks noChangeShapeType="1"/>
            </p:cNvSpPr>
            <p:nvPr/>
          </p:nvSpPr>
          <p:spPr bwMode="auto">
            <a:xfrm flipH="1">
              <a:off x="3145" y="1903"/>
              <a:ext cx="527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Oval 94"/>
            <p:cNvSpPr>
              <a:spLocks noChangeArrowheads="1"/>
            </p:cNvSpPr>
            <p:nvPr/>
          </p:nvSpPr>
          <p:spPr bwMode="auto">
            <a:xfrm>
              <a:off x="3645" y="2175"/>
              <a:ext cx="48" cy="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Oval 95"/>
            <p:cNvSpPr>
              <a:spLocks noChangeArrowheads="1"/>
            </p:cNvSpPr>
            <p:nvPr/>
          </p:nvSpPr>
          <p:spPr bwMode="auto">
            <a:xfrm>
              <a:off x="3654" y="1774"/>
              <a:ext cx="48" cy="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" name="Group 96"/>
            <p:cNvGrpSpPr>
              <a:grpSpLocks/>
            </p:cNvGrpSpPr>
            <p:nvPr/>
          </p:nvGrpSpPr>
          <p:grpSpPr bwMode="auto">
            <a:xfrm>
              <a:off x="3248" y="1691"/>
              <a:ext cx="307" cy="203"/>
              <a:chOff x="1872" y="3824"/>
              <a:chExt cx="369" cy="240"/>
            </a:xfrm>
          </p:grpSpPr>
          <p:sp>
            <p:nvSpPr>
              <p:cNvPr id="146" name="Freeform 97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Line 98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99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Freeform 100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Freeform 101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Oval 102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Oval 103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3" name="Group 104"/>
            <p:cNvGrpSpPr>
              <a:grpSpLocks/>
            </p:cNvGrpSpPr>
            <p:nvPr/>
          </p:nvGrpSpPr>
          <p:grpSpPr bwMode="auto">
            <a:xfrm>
              <a:off x="3241" y="2097"/>
              <a:ext cx="307" cy="203"/>
              <a:chOff x="1872" y="3824"/>
              <a:chExt cx="369" cy="240"/>
            </a:xfrm>
          </p:grpSpPr>
          <p:sp>
            <p:nvSpPr>
              <p:cNvPr id="139" name="Freeform 105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Line 106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Line 107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108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109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Oval 110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Oval 111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4" name="Group 112"/>
            <p:cNvGrpSpPr>
              <a:grpSpLocks/>
            </p:cNvGrpSpPr>
            <p:nvPr/>
          </p:nvGrpSpPr>
          <p:grpSpPr bwMode="auto">
            <a:xfrm>
              <a:off x="2693" y="1632"/>
              <a:ext cx="338" cy="193"/>
              <a:chOff x="1648" y="1680"/>
              <a:chExt cx="406" cy="228"/>
            </a:xfrm>
          </p:grpSpPr>
          <p:sp>
            <p:nvSpPr>
              <p:cNvPr id="137" name="Oval 113"/>
              <p:cNvSpPr>
                <a:spLocks noChangeArrowheads="1"/>
              </p:cNvSpPr>
              <p:nvPr/>
            </p:nvSpPr>
            <p:spPr bwMode="auto">
              <a:xfrm>
                <a:off x="1976" y="175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AutoShape 114"/>
              <p:cNvSpPr>
                <a:spLocks noChangeArrowheads="1"/>
              </p:cNvSpPr>
              <p:nvPr/>
            </p:nvSpPr>
            <p:spPr bwMode="auto">
              <a:xfrm>
                <a:off x="1648" y="1680"/>
                <a:ext cx="313" cy="22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5" name="Group 115"/>
            <p:cNvGrpSpPr>
              <a:grpSpLocks/>
            </p:cNvGrpSpPr>
            <p:nvPr/>
          </p:nvGrpSpPr>
          <p:grpSpPr bwMode="auto">
            <a:xfrm>
              <a:off x="2693" y="2159"/>
              <a:ext cx="338" cy="193"/>
              <a:chOff x="1648" y="2304"/>
              <a:chExt cx="406" cy="228"/>
            </a:xfrm>
          </p:grpSpPr>
          <p:sp>
            <p:nvSpPr>
              <p:cNvPr id="135" name="Oval 116"/>
              <p:cNvSpPr>
                <a:spLocks noChangeArrowheads="1"/>
              </p:cNvSpPr>
              <p:nvPr/>
            </p:nvSpPr>
            <p:spPr bwMode="auto">
              <a:xfrm>
                <a:off x="1976" y="237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AutoShape 117"/>
              <p:cNvSpPr>
                <a:spLocks noChangeArrowheads="1"/>
              </p:cNvSpPr>
              <p:nvPr/>
            </p:nvSpPr>
            <p:spPr bwMode="auto">
              <a:xfrm>
                <a:off x="1648" y="2304"/>
                <a:ext cx="313" cy="22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6" name="Line 118"/>
            <p:cNvSpPr>
              <a:spLocks noChangeShapeType="1"/>
            </p:cNvSpPr>
            <p:nvPr/>
          </p:nvSpPr>
          <p:spPr bwMode="auto">
            <a:xfrm>
              <a:off x="1441" y="1661"/>
              <a:ext cx="1243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119"/>
            <p:cNvSpPr>
              <a:spLocks noChangeShapeType="1"/>
            </p:cNvSpPr>
            <p:nvPr/>
          </p:nvSpPr>
          <p:spPr bwMode="auto">
            <a:xfrm flipV="1">
              <a:off x="1583" y="2322"/>
              <a:ext cx="1120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120"/>
            <p:cNvSpPr>
              <a:spLocks noChangeShapeType="1"/>
            </p:cNvSpPr>
            <p:nvPr/>
          </p:nvSpPr>
          <p:spPr bwMode="auto">
            <a:xfrm>
              <a:off x="2613" y="1794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21"/>
            <p:cNvSpPr>
              <a:spLocks noChangeShapeType="1"/>
            </p:cNvSpPr>
            <p:nvPr/>
          </p:nvSpPr>
          <p:spPr bwMode="auto">
            <a:xfrm>
              <a:off x="2613" y="2200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122"/>
            <p:cNvSpPr>
              <a:spLocks noChangeShapeType="1"/>
            </p:cNvSpPr>
            <p:nvPr/>
          </p:nvSpPr>
          <p:spPr bwMode="auto">
            <a:xfrm rot="5400000">
              <a:off x="2410" y="1997"/>
              <a:ext cx="4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123"/>
            <p:cNvSpPr>
              <a:spLocks noChangeShapeType="1"/>
            </p:cNvSpPr>
            <p:nvPr/>
          </p:nvSpPr>
          <p:spPr bwMode="auto">
            <a:xfrm>
              <a:off x="2313" y="1993"/>
              <a:ext cx="310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Oval 124"/>
            <p:cNvSpPr>
              <a:spLocks noChangeArrowheads="1"/>
            </p:cNvSpPr>
            <p:nvPr/>
          </p:nvSpPr>
          <p:spPr bwMode="auto">
            <a:xfrm>
              <a:off x="2594" y="1983"/>
              <a:ext cx="48" cy="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Text Box 125"/>
            <p:cNvSpPr txBox="1">
              <a:spLocks noChangeArrowheads="1"/>
            </p:cNvSpPr>
            <p:nvPr/>
          </p:nvSpPr>
          <p:spPr bwMode="auto">
            <a:xfrm>
              <a:off x="1152" y="1920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CLK</a:t>
              </a:r>
              <a:endParaRPr lang="en-GB" sz="1400" b="1"/>
            </a:p>
          </p:txBody>
        </p:sp>
        <p:sp>
          <p:nvSpPr>
            <p:cNvPr id="124" name="Rectangle 126"/>
            <p:cNvSpPr>
              <a:spLocks noChangeArrowheads="1"/>
            </p:cNvSpPr>
            <p:nvPr/>
          </p:nvSpPr>
          <p:spPr bwMode="auto">
            <a:xfrm>
              <a:off x="1680" y="1776"/>
              <a:ext cx="624" cy="43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Text Box 127"/>
            <p:cNvSpPr txBox="1">
              <a:spLocks noChangeArrowheads="1"/>
            </p:cNvSpPr>
            <p:nvPr/>
          </p:nvSpPr>
          <p:spPr bwMode="auto">
            <a:xfrm>
              <a:off x="1632" y="1776"/>
              <a:ext cx="672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400" b="1"/>
                <a:t>Pulse transition detector</a:t>
              </a:r>
            </a:p>
          </p:txBody>
        </p:sp>
        <p:sp>
          <p:nvSpPr>
            <p:cNvPr id="126" name="Line 128"/>
            <p:cNvSpPr>
              <a:spLocks noChangeShapeType="1"/>
            </p:cNvSpPr>
            <p:nvPr/>
          </p:nvSpPr>
          <p:spPr bwMode="auto">
            <a:xfrm flipV="1">
              <a:off x="1488" y="201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129"/>
            <p:cNvSpPr>
              <a:spLocks noChangeShapeType="1"/>
            </p:cNvSpPr>
            <p:nvPr/>
          </p:nvSpPr>
          <p:spPr bwMode="auto">
            <a:xfrm flipV="1">
              <a:off x="2496" y="1536"/>
              <a:ext cx="1200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130"/>
            <p:cNvSpPr>
              <a:spLocks noChangeShapeType="1"/>
            </p:cNvSpPr>
            <p:nvPr/>
          </p:nvSpPr>
          <p:spPr bwMode="auto">
            <a:xfrm flipV="1">
              <a:off x="2544" y="2399"/>
              <a:ext cx="112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131"/>
            <p:cNvSpPr>
              <a:spLocks noChangeShapeType="1"/>
            </p:cNvSpPr>
            <p:nvPr/>
          </p:nvSpPr>
          <p:spPr bwMode="auto">
            <a:xfrm rot="5400000">
              <a:off x="2208" y="206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32"/>
            <p:cNvSpPr>
              <a:spLocks noChangeShapeType="1"/>
            </p:cNvSpPr>
            <p:nvPr/>
          </p:nvSpPr>
          <p:spPr bwMode="auto">
            <a:xfrm flipV="1">
              <a:off x="2544" y="172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133"/>
            <p:cNvSpPr>
              <a:spLocks noChangeShapeType="1"/>
            </p:cNvSpPr>
            <p:nvPr/>
          </p:nvSpPr>
          <p:spPr bwMode="auto">
            <a:xfrm>
              <a:off x="2496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Line 134"/>
            <p:cNvSpPr>
              <a:spLocks noChangeShapeType="1"/>
            </p:cNvSpPr>
            <p:nvPr/>
          </p:nvSpPr>
          <p:spPr bwMode="auto">
            <a:xfrm rot="5400000">
              <a:off x="2136" y="1896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135"/>
            <p:cNvSpPr>
              <a:spLocks noChangeShapeType="1"/>
            </p:cNvSpPr>
            <p:nvPr/>
          </p:nvSpPr>
          <p:spPr bwMode="auto">
            <a:xfrm rot="5400000">
              <a:off x="1248" y="1999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Oval 136"/>
            <p:cNvSpPr>
              <a:spLocks noChangeArrowheads="1"/>
            </p:cNvSpPr>
            <p:nvPr/>
          </p:nvSpPr>
          <p:spPr bwMode="auto">
            <a:xfrm>
              <a:off x="1559" y="1647"/>
              <a:ext cx="48" cy="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" name="Group 137"/>
          <p:cNvGrpSpPr>
            <a:grpSpLocks/>
          </p:cNvGrpSpPr>
          <p:nvPr/>
        </p:nvGrpSpPr>
        <p:grpSpPr bwMode="auto">
          <a:xfrm>
            <a:off x="6019800" y="2438400"/>
            <a:ext cx="2590800" cy="1219200"/>
            <a:chOff x="3936" y="1536"/>
            <a:chExt cx="1632" cy="768"/>
          </a:xfrm>
        </p:grpSpPr>
        <p:sp>
          <p:nvSpPr>
            <p:cNvPr id="154" name="Rectangle 138"/>
            <p:cNvSpPr>
              <a:spLocks noChangeArrowheads="1"/>
            </p:cNvSpPr>
            <p:nvPr/>
          </p:nvSpPr>
          <p:spPr bwMode="auto">
            <a:xfrm>
              <a:off x="4608" y="1536"/>
              <a:ext cx="480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139"/>
            <p:cNvSpPr>
              <a:spLocks noChangeShapeType="1"/>
            </p:cNvSpPr>
            <p:nvPr/>
          </p:nvSpPr>
          <p:spPr bwMode="auto">
            <a:xfrm>
              <a:off x="4320" y="168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Oval 140"/>
            <p:cNvSpPr>
              <a:spLocks noChangeArrowheads="1"/>
            </p:cNvSpPr>
            <p:nvPr/>
          </p:nvSpPr>
          <p:spPr bwMode="auto">
            <a:xfrm>
              <a:off x="5088" y="2089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141"/>
            <p:cNvSpPr>
              <a:spLocks noChangeShapeType="1"/>
            </p:cNvSpPr>
            <p:nvPr/>
          </p:nvSpPr>
          <p:spPr bwMode="auto">
            <a:xfrm>
              <a:off x="5088" y="172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142"/>
            <p:cNvSpPr>
              <a:spLocks noChangeShapeType="1"/>
            </p:cNvSpPr>
            <p:nvPr/>
          </p:nvSpPr>
          <p:spPr bwMode="auto">
            <a:xfrm flipV="1">
              <a:off x="5136" y="211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Text Box 143"/>
            <p:cNvSpPr txBox="1">
              <a:spLocks noChangeArrowheads="1"/>
            </p:cNvSpPr>
            <p:nvPr/>
          </p:nvSpPr>
          <p:spPr bwMode="auto">
            <a:xfrm>
              <a:off x="4608" y="1584"/>
              <a:ext cx="336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J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 C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K</a:t>
              </a:r>
            </a:p>
          </p:txBody>
        </p:sp>
        <p:sp>
          <p:nvSpPr>
            <p:cNvPr id="160" name="Rectangle 144"/>
            <p:cNvSpPr>
              <a:spLocks noChangeArrowheads="1"/>
            </p:cNvSpPr>
            <p:nvPr/>
          </p:nvSpPr>
          <p:spPr bwMode="auto">
            <a:xfrm>
              <a:off x="5280" y="1632"/>
              <a:ext cx="288" cy="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1600" b="1" i="1"/>
                <a:t>Q</a:t>
              </a:r>
            </a:p>
            <a:p>
              <a:pPr eaLnBrk="0" hangingPunct="0">
                <a:spcBef>
                  <a:spcPct val="30000"/>
                </a:spcBef>
              </a:pPr>
              <a:endParaRPr lang="en-US" sz="1600" b="1" i="1"/>
            </a:p>
            <a:p>
              <a:pPr eaLnBrk="0" hangingPunct="0">
                <a:spcBef>
                  <a:spcPct val="30000"/>
                </a:spcBef>
              </a:pPr>
              <a:r>
                <a:rPr lang="en-US" sz="1600" b="1" i="1"/>
                <a:t>Q'</a:t>
              </a:r>
            </a:p>
          </p:txBody>
        </p:sp>
        <p:sp>
          <p:nvSpPr>
            <p:cNvPr id="161" name="Line 145"/>
            <p:cNvSpPr>
              <a:spLocks noChangeShapeType="1"/>
            </p:cNvSpPr>
            <p:nvPr/>
          </p:nvSpPr>
          <p:spPr bwMode="auto">
            <a:xfrm>
              <a:off x="4320" y="192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Line 146"/>
            <p:cNvSpPr>
              <a:spLocks noChangeShapeType="1"/>
            </p:cNvSpPr>
            <p:nvPr/>
          </p:nvSpPr>
          <p:spPr bwMode="auto">
            <a:xfrm flipV="1">
              <a:off x="4464" y="216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AutoShape 147"/>
            <p:cNvSpPr>
              <a:spLocks noChangeArrowheads="1"/>
            </p:cNvSpPr>
            <p:nvPr/>
          </p:nvSpPr>
          <p:spPr bwMode="auto">
            <a:xfrm rot="5400000">
              <a:off x="4608" y="1872"/>
              <a:ext cx="72" cy="72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Line 148"/>
            <p:cNvSpPr>
              <a:spLocks noChangeShapeType="1"/>
            </p:cNvSpPr>
            <p:nvPr/>
          </p:nvSpPr>
          <p:spPr bwMode="auto">
            <a:xfrm rot="5400000">
              <a:off x="4224" y="1920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Text Box 149"/>
            <p:cNvSpPr txBox="1">
              <a:spLocks noChangeArrowheads="1"/>
            </p:cNvSpPr>
            <p:nvPr/>
          </p:nvSpPr>
          <p:spPr bwMode="auto">
            <a:xfrm>
              <a:off x="3936" y="1824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i="1"/>
                <a:t>CLK</a:t>
              </a:r>
            </a:p>
          </p:txBody>
        </p:sp>
        <p:sp>
          <p:nvSpPr>
            <p:cNvPr id="166" name="Oval 150"/>
            <p:cNvSpPr>
              <a:spLocks noChangeArrowheads="1"/>
            </p:cNvSpPr>
            <p:nvPr/>
          </p:nvSpPr>
          <p:spPr bwMode="auto">
            <a:xfrm>
              <a:off x="4440" y="1655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Rectangle 151"/>
            <p:cNvSpPr>
              <a:spLocks noChangeArrowheads="1"/>
            </p:cNvSpPr>
            <p:nvPr/>
          </p:nvSpPr>
          <p:spPr bwMode="auto">
            <a:xfrm>
              <a:off x="4128" y="153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1600" b="1" i="1"/>
                <a:t>T</a:t>
              </a:r>
            </a:p>
          </p:txBody>
        </p:sp>
      </p:grpSp>
      <p:grpSp>
        <p:nvGrpSpPr>
          <p:cNvPr id="168" name="Group 152"/>
          <p:cNvGrpSpPr>
            <a:grpSpLocks/>
          </p:cNvGrpSpPr>
          <p:nvPr/>
        </p:nvGrpSpPr>
        <p:grpSpPr bwMode="auto">
          <a:xfrm>
            <a:off x="1524000" y="4572000"/>
            <a:ext cx="3262313" cy="1044575"/>
            <a:chOff x="1104" y="2784"/>
            <a:chExt cx="2055" cy="658"/>
          </a:xfrm>
        </p:grpSpPr>
        <p:graphicFrame>
          <p:nvGraphicFramePr>
            <p:cNvPr id="169" name="Object 153"/>
            <p:cNvGraphicFramePr>
              <a:graphicFrameLocks noChangeAspect="1"/>
            </p:cNvGraphicFramePr>
            <p:nvPr/>
          </p:nvGraphicFramePr>
          <p:xfrm>
            <a:off x="1104" y="2784"/>
            <a:ext cx="2055" cy="6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3274200" imgH="1043280" progId="Word.Document.8">
                    <p:embed/>
                  </p:oleObj>
                </mc:Choice>
                <mc:Fallback>
                  <p:oleObj name="Document" r:id="rId3" imgW="3274200" imgH="1043280" progId="Word.Document.8">
                    <p:embed/>
                    <p:pic>
                      <p:nvPicPr>
                        <p:cNvPr id="169" name="Object 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784"/>
                          <a:ext cx="2055" cy="6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0" name="Line 154"/>
            <p:cNvSpPr>
              <a:spLocks noChangeShapeType="1"/>
            </p:cNvSpPr>
            <p:nvPr/>
          </p:nvSpPr>
          <p:spPr bwMode="auto">
            <a:xfrm>
              <a:off x="1152" y="2976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Line 155"/>
            <p:cNvSpPr>
              <a:spLocks noChangeShapeType="1"/>
            </p:cNvSpPr>
            <p:nvPr/>
          </p:nvSpPr>
          <p:spPr bwMode="auto">
            <a:xfrm rot="5400000">
              <a:off x="1608" y="30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2" name="Group 156"/>
          <p:cNvGrpSpPr>
            <a:grpSpLocks/>
          </p:cNvGrpSpPr>
          <p:nvPr/>
        </p:nvGrpSpPr>
        <p:grpSpPr bwMode="auto">
          <a:xfrm>
            <a:off x="5715000" y="4419600"/>
            <a:ext cx="1787525" cy="1527175"/>
            <a:chOff x="3840" y="2496"/>
            <a:chExt cx="1126" cy="962"/>
          </a:xfrm>
        </p:grpSpPr>
        <p:graphicFrame>
          <p:nvGraphicFramePr>
            <p:cNvPr id="173" name="Object 157"/>
            <p:cNvGraphicFramePr>
              <a:graphicFrameLocks noChangeAspect="1"/>
            </p:cNvGraphicFramePr>
            <p:nvPr/>
          </p:nvGraphicFramePr>
          <p:xfrm>
            <a:off x="3840" y="2496"/>
            <a:ext cx="1126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5" imgW="1798920" imgH="1528560" progId="Word.Document.8">
                    <p:embed/>
                  </p:oleObj>
                </mc:Choice>
                <mc:Fallback>
                  <p:oleObj name="Document" r:id="rId5" imgW="1798920" imgH="1528560" progId="Word.Document.8">
                    <p:embed/>
                    <p:pic>
                      <p:nvPicPr>
                        <p:cNvPr id="173" name="Object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496"/>
                          <a:ext cx="1126" cy="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" name="Line 158"/>
            <p:cNvSpPr>
              <a:spLocks noChangeShapeType="1"/>
            </p:cNvSpPr>
            <p:nvPr/>
          </p:nvSpPr>
          <p:spPr bwMode="auto">
            <a:xfrm>
              <a:off x="3888" y="2688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Line 159"/>
            <p:cNvSpPr>
              <a:spLocks noChangeShapeType="1"/>
            </p:cNvSpPr>
            <p:nvPr/>
          </p:nvSpPr>
          <p:spPr bwMode="auto">
            <a:xfrm rot="5400000">
              <a:off x="3936" y="29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6" name="Text Box 160"/>
          <p:cNvSpPr txBox="1">
            <a:spLocks noChangeArrowheads="1"/>
          </p:cNvSpPr>
          <p:nvPr/>
        </p:nvSpPr>
        <p:spPr bwMode="auto">
          <a:xfrm>
            <a:off x="3124200" y="56388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Q(t+1)</a:t>
            </a:r>
            <a:r>
              <a:rPr lang="en-US" b="1" dirty="0">
                <a:solidFill>
                  <a:srgbClr val="0000CC"/>
                </a:solidFill>
              </a:rPr>
              <a:t> = </a:t>
            </a:r>
            <a:r>
              <a:rPr lang="en-US" b="1" i="1" dirty="0">
                <a:solidFill>
                  <a:srgbClr val="0000CC"/>
                </a:solidFill>
              </a:rPr>
              <a:t>?</a:t>
            </a:r>
          </a:p>
        </p:txBody>
      </p:sp>
      <p:sp>
        <p:nvSpPr>
          <p:cNvPr id="177" name="Text Box 161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78" name="Text Box 160"/>
          <p:cNvSpPr txBox="1">
            <a:spLocks noChangeArrowheads="1"/>
          </p:cNvSpPr>
          <p:nvPr/>
        </p:nvSpPr>
        <p:spPr bwMode="auto">
          <a:xfrm>
            <a:off x="4038600" y="5638800"/>
            <a:ext cx="14478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T</a:t>
            </a:r>
            <a:r>
              <a:rPr lang="en-US" b="1" i="1" dirty="0">
                <a:solidFill>
                  <a:srgbClr val="0000CC"/>
                </a:solidFill>
                <a:sym typeface="Symbol" pitchFamily="18" charset="2"/>
              </a:rPr>
              <a:t>∙</a:t>
            </a:r>
            <a:r>
              <a:rPr lang="en-US" b="1" i="1" dirty="0">
                <a:solidFill>
                  <a:srgbClr val="0000CC"/>
                </a:solidFill>
              </a:rPr>
              <a:t>Q'</a:t>
            </a:r>
            <a:r>
              <a:rPr lang="en-US" b="1" dirty="0">
                <a:solidFill>
                  <a:srgbClr val="0000CC"/>
                </a:solidFill>
              </a:rPr>
              <a:t> + </a:t>
            </a:r>
            <a:r>
              <a:rPr lang="en-US" b="1" i="1" dirty="0">
                <a:solidFill>
                  <a:srgbClr val="0000CC"/>
                </a:solidFill>
              </a:rPr>
              <a:t>T'</a:t>
            </a:r>
            <a:r>
              <a:rPr lang="en-US" b="1" i="1" dirty="0">
                <a:solidFill>
                  <a:srgbClr val="0000CC"/>
                </a:solidFill>
                <a:sym typeface="Symbol" pitchFamily="18" charset="2"/>
              </a:rPr>
              <a:t>∙</a:t>
            </a:r>
            <a:r>
              <a:rPr lang="en-US" b="1" i="1" dirty="0">
                <a:solidFill>
                  <a:srgbClr val="0000CC"/>
                </a:solidFill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41564457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build="p"/>
      <p:bldP spid="176" grpId="0"/>
      <p:bldP spid="17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Asynchronous Inputs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i="1" dirty="0">
                <a:sym typeface="Symbol" pitchFamily="18" charset="2"/>
              </a:rPr>
              <a:t>S-R</a:t>
            </a:r>
            <a:r>
              <a:rPr lang="en-GB" dirty="0">
                <a:sym typeface="Symbol" pitchFamily="18" charset="2"/>
              </a:rPr>
              <a:t>, </a:t>
            </a:r>
            <a:r>
              <a:rPr lang="en-GB" i="1" dirty="0">
                <a:sym typeface="Symbol" pitchFamily="18" charset="2"/>
              </a:rPr>
              <a:t>D</a:t>
            </a:r>
            <a:r>
              <a:rPr lang="en-GB" dirty="0">
                <a:sym typeface="Symbol" pitchFamily="18" charset="2"/>
              </a:rPr>
              <a:t> and </a:t>
            </a:r>
            <a:r>
              <a:rPr lang="en-GB" i="1" dirty="0">
                <a:sym typeface="Symbol" pitchFamily="18" charset="2"/>
              </a:rPr>
              <a:t>J-K</a:t>
            </a:r>
            <a:r>
              <a:rPr lang="en-GB" dirty="0">
                <a:sym typeface="Symbol" pitchFamily="18" charset="2"/>
              </a:rPr>
              <a:t> inputs are </a:t>
            </a:r>
            <a:r>
              <a:rPr lang="en-GB" dirty="0">
                <a:solidFill>
                  <a:srgbClr val="0000CC"/>
                </a:solidFill>
                <a:sym typeface="Symbol" pitchFamily="18" charset="2"/>
              </a:rPr>
              <a:t>synchronous inputs</a:t>
            </a:r>
            <a:r>
              <a:rPr lang="en-GB" dirty="0">
                <a:sym typeface="Symbol" pitchFamily="18" charset="2"/>
              </a:rPr>
              <a:t>, as data on these inputs are transferred to the flip-flop’s output only on the triggered edge of the clock pulse.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0000CC"/>
                </a:solidFill>
                <a:sym typeface="Symbol" pitchFamily="18" charset="2"/>
              </a:rPr>
              <a:t>Asynchronous </a:t>
            </a:r>
            <a:r>
              <a:rPr lang="en-GB" dirty="0">
                <a:sym typeface="Symbol" pitchFamily="18" charset="2"/>
              </a:rPr>
              <a:t>inputs affect the state of the flip-flop independent of the clock; example: </a:t>
            </a:r>
            <a:r>
              <a:rPr lang="en-GB" i="1" dirty="0" err="1">
                <a:sym typeface="Symbol" pitchFamily="18" charset="2"/>
              </a:rPr>
              <a:t>preset</a:t>
            </a:r>
            <a:r>
              <a:rPr lang="en-GB" dirty="0">
                <a:sym typeface="Symbol" pitchFamily="18" charset="2"/>
              </a:rPr>
              <a:t> (</a:t>
            </a:r>
            <a:r>
              <a:rPr lang="en-GB" i="1" dirty="0">
                <a:sym typeface="Symbol" pitchFamily="18" charset="2"/>
              </a:rPr>
              <a:t>PRE</a:t>
            </a:r>
            <a:r>
              <a:rPr lang="en-GB" dirty="0">
                <a:sym typeface="Symbol" pitchFamily="18" charset="2"/>
              </a:rPr>
              <a:t>) and </a:t>
            </a:r>
            <a:r>
              <a:rPr lang="en-GB" i="1" dirty="0">
                <a:sym typeface="Symbol" pitchFamily="18" charset="2"/>
              </a:rPr>
              <a:t>clear</a:t>
            </a:r>
            <a:r>
              <a:rPr lang="en-GB" dirty="0">
                <a:sym typeface="Symbol" pitchFamily="18" charset="2"/>
              </a:rPr>
              <a:t> (</a:t>
            </a:r>
            <a:r>
              <a:rPr lang="en-GB" i="1" dirty="0">
                <a:sym typeface="Symbol" pitchFamily="18" charset="2"/>
              </a:rPr>
              <a:t>CLR</a:t>
            </a:r>
            <a:r>
              <a:rPr lang="en-GB" dirty="0">
                <a:sym typeface="Symbol" pitchFamily="18" charset="2"/>
              </a:rPr>
              <a:t>) [or </a:t>
            </a:r>
            <a:r>
              <a:rPr lang="en-GB" i="1" dirty="0">
                <a:sym typeface="Symbol" pitchFamily="18" charset="2"/>
              </a:rPr>
              <a:t>direct set</a:t>
            </a:r>
            <a:r>
              <a:rPr lang="en-GB" dirty="0">
                <a:sym typeface="Symbol" pitchFamily="18" charset="2"/>
              </a:rPr>
              <a:t> (</a:t>
            </a:r>
            <a:r>
              <a:rPr lang="en-GB" i="1" dirty="0">
                <a:sym typeface="Symbol" pitchFamily="18" charset="2"/>
              </a:rPr>
              <a:t>SD</a:t>
            </a:r>
            <a:r>
              <a:rPr lang="en-GB" dirty="0">
                <a:sym typeface="Symbol" pitchFamily="18" charset="2"/>
              </a:rPr>
              <a:t>) and </a:t>
            </a:r>
            <a:r>
              <a:rPr lang="en-GB" i="1" dirty="0">
                <a:sym typeface="Symbol" pitchFamily="18" charset="2"/>
              </a:rPr>
              <a:t>direct reset</a:t>
            </a:r>
            <a:r>
              <a:rPr lang="en-GB" dirty="0">
                <a:sym typeface="Symbol" pitchFamily="18" charset="2"/>
              </a:rPr>
              <a:t> (</a:t>
            </a:r>
            <a:r>
              <a:rPr lang="en-GB" i="1" dirty="0">
                <a:sym typeface="Symbol" pitchFamily="18" charset="2"/>
              </a:rPr>
              <a:t>RD</a:t>
            </a:r>
            <a:r>
              <a:rPr lang="en-GB" dirty="0">
                <a:sym typeface="Symbol" pitchFamily="18" charset="2"/>
              </a:rPr>
              <a:t>)].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sym typeface="Symbol" pitchFamily="18" charset="2"/>
              </a:rPr>
              <a:t>When </a:t>
            </a:r>
            <a:r>
              <a:rPr lang="en-GB" i="1" dirty="0">
                <a:sym typeface="Symbol" pitchFamily="18" charset="2"/>
              </a:rPr>
              <a:t>PRE</a:t>
            </a:r>
            <a:r>
              <a:rPr lang="en-GB" dirty="0">
                <a:sym typeface="Symbol" pitchFamily="18" charset="2"/>
              </a:rPr>
              <a:t>=HIGH, </a:t>
            </a:r>
            <a:r>
              <a:rPr lang="en-GB" i="1" dirty="0">
                <a:sym typeface="Symbol" pitchFamily="18" charset="2"/>
              </a:rPr>
              <a:t>Q</a:t>
            </a:r>
            <a:r>
              <a:rPr lang="en-GB" dirty="0">
                <a:sym typeface="Symbol" pitchFamily="18" charset="2"/>
              </a:rPr>
              <a:t> is </a:t>
            </a:r>
            <a:r>
              <a:rPr lang="en-GB" u="sng" dirty="0">
                <a:sym typeface="Symbol" pitchFamily="18" charset="2"/>
              </a:rPr>
              <a:t>immediately</a:t>
            </a:r>
            <a:r>
              <a:rPr lang="en-GB" dirty="0">
                <a:sym typeface="Symbol" pitchFamily="18" charset="2"/>
              </a:rPr>
              <a:t> set to HIGH.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sym typeface="Symbol" pitchFamily="18" charset="2"/>
              </a:rPr>
              <a:t>When </a:t>
            </a:r>
            <a:r>
              <a:rPr lang="en-GB" i="1" dirty="0">
                <a:sym typeface="Symbol" pitchFamily="18" charset="2"/>
              </a:rPr>
              <a:t>CLR</a:t>
            </a:r>
            <a:r>
              <a:rPr lang="en-GB" dirty="0">
                <a:sym typeface="Symbol" pitchFamily="18" charset="2"/>
              </a:rPr>
              <a:t>=HIGH, </a:t>
            </a:r>
            <a:r>
              <a:rPr lang="en-GB" i="1" dirty="0">
                <a:sym typeface="Symbol" pitchFamily="18" charset="2"/>
              </a:rPr>
              <a:t>Q</a:t>
            </a:r>
            <a:r>
              <a:rPr lang="en-GB" dirty="0">
                <a:sym typeface="Symbol" pitchFamily="18" charset="2"/>
              </a:rPr>
              <a:t> is </a:t>
            </a:r>
            <a:r>
              <a:rPr lang="en-GB" u="sng" dirty="0">
                <a:sym typeface="Symbol" pitchFamily="18" charset="2"/>
              </a:rPr>
              <a:t>immediately</a:t>
            </a:r>
            <a:r>
              <a:rPr lang="en-GB" dirty="0">
                <a:sym typeface="Symbol" pitchFamily="18" charset="2"/>
              </a:rPr>
              <a:t> cleared to LOW.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sym typeface="Symbol" pitchFamily="18" charset="2"/>
              </a:rPr>
              <a:t>Flip-flop in normal operation mode when both </a:t>
            </a:r>
            <a:r>
              <a:rPr lang="en-GB" i="1" dirty="0">
                <a:sym typeface="Symbol" pitchFamily="18" charset="2"/>
              </a:rPr>
              <a:t>PRE </a:t>
            </a:r>
            <a:r>
              <a:rPr lang="en-GB" dirty="0">
                <a:sym typeface="Symbol" pitchFamily="18" charset="2"/>
              </a:rPr>
              <a:t>and </a:t>
            </a:r>
            <a:r>
              <a:rPr lang="en-GB" i="1" dirty="0">
                <a:sym typeface="Symbol" pitchFamily="18" charset="2"/>
              </a:rPr>
              <a:t>CLR</a:t>
            </a:r>
            <a:r>
              <a:rPr lang="en-GB" dirty="0">
                <a:sym typeface="Symbol" pitchFamily="18" charset="2"/>
              </a:rPr>
              <a:t> are 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2112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Asynchronous Inputs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102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sym typeface="Symbol" pitchFamily="18" charset="2"/>
              </a:rPr>
              <a:t>A </a:t>
            </a:r>
            <a:r>
              <a:rPr lang="en-GB" i="1" dirty="0">
                <a:sym typeface="Symbol" pitchFamily="18" charset="2"/>
              </a:rPr>
              <a:t>J-K</a:t>
            </a:r>
            <a:r>
              <a:rPr lang="en-GB" dirty="0">
                <a:sym typeface="Symbol" pitchFamily="18" charset="2"/>
              </a:rPr>
              <a:t> flip-flop with active-low PRESET and CLEAR asynchronous inputs.</a:t>
            </a:r>
          </a:p>
        </p:txBody>
      </p:sp>
      <p:grpSp>
        <p:nvGrpSpPr>
          <p:cNvPr id="9" name="Group 200"/>
          <p:cNvGrpSpPr>
            <a:grpSpLocks/>
          </p:cNvGrpSpPr>
          <p:nvPr/>
        </p:nvGrpSpPr>
        <p:grpSpPr bwMode="auto">
          <a:xfrm>
            <a:off x="990600" y="2057400"/>
            <a:ext cx="7620000" cy="4038600"/>
            <a:chOff x="624" y="1248"/>
            <a:chExt cx="4800" cy="2544"/>
          </a:xfrm>
        </p:grpSpPr>
        <p:grpSp>
          <p:nvGrpSpPr>
            <p:cNvPr id="10" name="Group 4"/>
            <p:cNvGrpSpPr>
              <a:grpSpLocks/>
            </p:cNvGrpSpPr>
            <p:nvPr/>
          </p:nvGrpSpPr>
          <p:grpSpPr bwMode="auto">
            <a:xfrm>
              <a:off x="2400" y="1248"/>
              <a:ext cx="2859" cy="1536"/>
              <a:chOff x="2592" y="1392"/>
              <a:chExt cx="2859" cy="1536"/>
            </a:xfrm>
          </p:grpSpPr>
          <p:sp>
            <p:nvSpPr>
              <p:cNvPr id="126" name="Text Box 5"/>
              <p:cNvSpPr txBox="1">
                <a:spLocks noChangeArrowheads="1"/>
              </p:cNvSpPr>
              <p:nvPr/>
            </p:nvSpPr>
            <p:spPr bwMode="auto">
              <a:xfrm>
                <a:off x="2736" y="170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i="1"/>
                  <a:t>J</a:t>
                </a:r>
                <a:endParaRPr lang="en-GB" sz="1400" b="1"/>
              </a:p>
            </p:txBody>
          </p:sp>
          <p:sp>
            <p:nvSpPr>
              <p:cNvPr id="127" name="Text Box 6"/>
              <p:cNvSpPr txBox="1">
                <a:spLocks noChangeArrowheads="1"/>
              </p:cNvSpPr>
              <p:nvPr/>
            </p:nvSpPr>
            <p:spPr bwMode="auto">
              <a:xfrm>
                <a:off x="5184" y="1776"/>
                <a:ext cx="26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i="1"/>
                  <a:t>Q</a:t>
                </a:r>
                <a:endParaRPr lang="en-GB" sz="1400" b="1"/>
              </a:p>
            </p:txBody>
          </p:sp>
          <p:sp>
            <p:nvSpPr>
              <p:cNvPr id="128" name="Text Box 7"/>
              <p:cNvSpPr txBox="1">
                <a:spLocks noChangeArrowheads="1"/>
              </p:cNvSpPr>
              <p:nvPr/>
            </p:nvSpPr>
            <p:spPr bwMode="auto">
              <a:xfrm>
                <a:off x="5184" y="2304"/>
                <a:ext cx="26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i="1"/>
                  <a:t>Q'</a:t>
                </a:r>
                <a:endParaRPr lang="en-GB" sz="1400" b="1"/>
              </a:p>
            </p:txBody>
          </p:sp>
          <p:sp>
            <p:nvSpPr>
              <p:cNvPr id="129" name="Line 8"/>
              <p:cNvSpPr>
                <a:spLocks noChangeShapeType="1"/>
              </p:cNvSpPr>
              <p:nvPr/>
            </p:nvSpPr>
            <p:spPr bwMode="auto">
              <a:xfrm>
                <a:off x="4436" y="1868"/>
                <a:ext cx="208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Line 9"/>
              <p:cNvSpPr>
                <a:spLocks noChangeShapeType="1"/>
              </p:cNvSpPr>
              <p:nvPr/>
            </p:nvSpPr>
            <p:spPr bwMode="auto">
              <a:xfrm>
                <a:off x="4432" y="2400"/>
                <a:ext cx="217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Line 10"/>
              <p:cNvSpPr>
                <a:spLocks noChangeShapeType="1"/>
              </p:cNvSpPr>
              <p:nvPr/>
            </p:nvSpPr>
            <p:spPr bwMode="auto">
              <a:xfrm>
                <a:off x="4517" y="1931"/>
                <a:ext cx="97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Line 11"/>
              <p:cNvSpPr>
                <a:spLocks noChangeShapeType="1"/>
              </p:cNvSpPr>
              <p:nvPr/>
            </p:nvSpPr>
            <p:spPr bwMode="auto">
              <a:xfrm>
                <a:off x="4512" y="2322"/>
                <a:ext cx="1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Line 12"/>
              <p:cNvSpPr>
                <a:spLocks noChangeShapeType="1"/>
              </p:cNvSpPr>
              <p:nvPr/>
            </p:nvSpPr>
            <p:spPr bwMode="auto">
              <a:xfrm rot="5400000">
                <a:off x="4446" y="200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Line 13"/>
              <p:cNvSpPr>
                <a:spLocks noChangeShapeType="1"/>
              </p:cNvSpPr>
              <p:nvPr/>
            </p:nvSpPr>
            <p:spPr bwMode="auto">
              <a:xfrm rot="5400000">
                <a:off x="4447" y="2255"/>
                <a:ext cx="1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14"/>
              <p:cNvSpPr>
                <a:spLocks noChangeShapeType="1"/>
              </p:cNvSpPr>
              <p:nvPr/>
            </p:nvSpPr>
            <p:spPr bwMode="auto">
              <a:xfrm>
                <a:off x="4902" y="1872"/>
                <a:ext cx="2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Line 15"/>
              <p:cNvSpPr>
                <a:spLocks noChangeShapeType="1"/>
              </p:cNvSpPr>
              <p:nvPr/>
            </p:nvSpPr>
            <p:spPr bwMode="auto">
              <a:xfrm>
                <a:off x="4902" y="2400"/>
                <a:ext cx="2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Line 16"/>
              <p:cNvSpPr>
                <a:spLocks noChangeShapeType="1"/>
              </p:cNvSpPr>
              <p:nvPr/>
            </p:nvSpPr>
            <p:spPr bwMode="auto">
              <a:xfrm rot="5400000">
                <a:off x="4974" y="232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Line 17"/>
              <p:cNvSpPr>
                <a:spLocks noChangeShapeType="1"/>
              </p:cNvSpPr>
              <p:nvPr/>
            </p:nvSpPr>
            <p:spPr bwMode="auto">
              <a:xfrm rot="5400000">
                <a:off x="4974" y="194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Line 18"/>
              <p:cNvSpPr>
                <a:spLocks noChangeShapeType="1"/>
              </p:cNvSpPr>
              <p:nvPr/>
            </p:nvSpPr>
            <p:spPr bwMode="auto">
              <a:xfrm>
                <a:off x="4524" y="2070"/>
                <a:ext cx="528" cy="1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Line 19"/>
              <p:cNvSpPr>
                <a:spLocks noChangeShapeType="1"/>
              </p:cNvSpPr>
              <p:nvPr/>
            </p:nvSpPr>
            <p:spPr bwMode="auto">
              <a:xfrm flipH="1">
                <a:off x="4513" y="2011"/>
                <a:ext cx="539" cy="1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Oval 20"/>
              <p:cNvSpPr>
                <a:spLocks noChangeArrowheads="1"/>
              </p:cNvSpPr>
              <p:nvPr/>
            </p:nvSpPr>
            <p:spPr bwMode="auto">
              <a:xfrm>
                <a:off x="5019" y="2373"/>
                <a:ext cx="48" cy="4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Oval 21"/>
              <p:cNvSpPr>
                <a:spLocks noChangeArrowheads="1"/>
              </p:cNvSpPr>
              <p:nvPr/>
            </p:nvSpPr>
            <p:spPr bwMode="auto">
              <a:xfrm>
                <a:off x="5022" y="1852"/>
                <a:ext cx="48" cy="4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5" name="Group 22"/>
              <p:cNvGrpSpPr>
                <a:grpSpLocks/>
              </p:cNvGrpSpPr>
              <p:nvPr/>
            </p:nvGrpSpPr>
            <p:grpSpPr bwMode="auto">
              <a:xfrm>
                <a:off x="4091" y="1776"/>
                <a:ext cx="338" cy="193"/>
                <a:chOff x="1648" y="1680"/>
                <a:chExt cx="406" cy="228"/>
              </a:xfrm>
            </p:grpSpPr>
            <p:sp>
              <p:nvSpPr>
                <p:cNvPr id="207" name="Oval 23"/>
                <p:cNvSpPr>
                  <a:spLocks noChangeArrowheads="1"/>
                </p:cNvSpPr>
                <p:nvPr/>
              </p:nvSpPr>
              <p:spPr bwMode="auto">
                <a:xfrm>
                  <a:off x="1976" y="1750"/>
                  <a:ext cx="78" cy="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8" name="AutoShape 24"/>
                <p:cNvSpPr>
                  <a:spLocks noChangeArrowheads="1"/>
                </p:cNvSpPr>
                <p:nvPr/>
              </p:nvSpPr>
              <p:spPr bwMode="auto">
                <a:xfrm>
                  <a:off x="1648" y="1680"/>
                  <a:ext cx="313" cy="228"/>
                </a:xfrm>
                <a:prstGeom prst="flowChartDelay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6" name="Group 25"/>
              <p:cNvGrpSpPr>
                <a:grpSpLocks/>
              </p:cNvGrpSpPr>
              <p:nvPr/>
            </p:nvGrpSpPr>
            <p:grpSpPr bwMode="auto">
              <a:xfrm>
                <a:off x="4091" y="2303"/>
                <a:ext cx="338" cy="193"/>
                <a:chOff x="1648" y="2304"/>
                <a:chExt cx="406" cy="228"/>
              </a:xfrm>
            </p:grpSpPr>
            <p:sp>
              <p:nvSpPr>
                <p:cNvPr id="205" name="Oval 26"/>
                <p:cNvSpPr>
                  <a:spLocks noChangeArrowheads="1"/>
                </p:cNvSpPr>
                <p:nvPr/>
              </p:nvSpPr>
              <p:spPr bwMode="auto">
                <a:xfrm>
                  <a:off x="1976" y="2374"/>
                  <a:ext cx="78" cy="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" name="AutoShape 27"/>
                <p:cNvSpPr>
                  <a:spLocks noChangeArrowheads="1"/>
                </p:cNvSpPr>
                <p:nvPr/>
              </p:nvSpPr>
              <p:spPr bwMode="auto">
                <a:xfrm>
                  <a:off x="1648" y="2304"/>
                  <a:ext cx="313" cy="228"/>
                </a:xfrm>
                <a:prstGeom prst="flowChartDelay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7" name="Line 28"/>
              <p:cNvSpPr>
                <a:spLocks noChangeShapeType="1"/>
              </p:cNvSpPr>
              <p:nvPr/>
            </p:nvSpPr>
            <p:spPr bwMode="auto">
              <a:xfrm flipV="1">
                <a:off x="2930" y="1807"/>
                <a:ext cx="1164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Line 29"/>
              <p:cNvSpPr>
                <a:spLocks noChangeShapeType="1"/>
              </p:cNvSpPr>
              <p:nvPr/>
            </p:nvSpPr>
            <p:spPr bwMode="auto">
              <a:xfrm flipV="1">
                <a:off x="2914" y="2466"/>
                <a:ext cx="1175" cy="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Line 30"/>
              <p:cNvSpPr>
                <a:spLocks noChangeShapeType="1"/>
              </p:cNvSpPr>
              <p:nvPr/>
            </p:nvSpPr>
            <p:spPr bwMode="auto">
              <a:xfrm>
                <a:off x="4011" y="1938"/>
                <a:ext cx="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Line 31"/>
              <p:cNvSpPr>
                <a:spLocks noChangeShapeType="1"/>
              </p:cNvSpPr>
              <p:nvPr/>
            </p:nvSpPr>
            <p:spPr bwMode="auto">
              <a:xfrm>
                <a:off x="4011" y="2344"/>
                <a:ext cx="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Line 32"/>
              <p:cNvSpPr>
                <a:spLocks noChangeShapeType="1"/>
              </p:cNvSpPr>
              <p:nvPr/>
            </p:nvSpPr>
            <p:spPr bwMode="auto">
              <a:xfrm rot="5400000">
                <a:off x="3706" y="2132"/>
                <a:ext cx="4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Line 33"/>
              <p:cNvSpPr>
                <a:spLocks noChangeShapeType="1"/>
              </p:cNvSpPr>
              <p:nvPr/>
            </p:nvSpPr>
            <p:spPr bwMode="auto">
              <a:xfrm>
                <a:off x="3711" y="2137"/>
                <a:ext cx="250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Oval 34"/>
              <p:cNvSpPr>
                <a:spLocks noChangeArrowheads="1"/>
              </p:cNvSpPr>
              <p:nvPr/>
            </p:nvSpPr>
            <p:spPr bwMode="auto">
              <a:xfrm>
                <a:off x="3924" y="2124"/>
                <a:ext cx="48" cy="3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Text Box 35"/>
              <p:cNvSpPr txBox="1">
                <a:spLocks noChangeArrowheads="1"/>
              </p:cNvSpPr>
              <p:nvPr/>
            </p:nvSpPr>
            <p:spPr bwMode="auto">
              <a:xfrm>
                <a:off x="2592" y="2088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i="1"/>
                  <a:t>CLK</a:t>
                </a:r>
                <a:endParaRPr lang="en-GB" sz="1400" b="1"/>
              </a:p>
            </p:txBody>
          </p:sp>
          <p:sp>
            <p:nvSpPr>
              <p:cNvPr id="155" name="Rectangle 36"/>
              <p:cNvSpPr>
                <a:spLocks noChangeArrowheads="1"/>
              </p:cNvSpPr>
              <p:nvPr/>
            </p:nvSpPr>
            <p:spPr bwMode="auto">
              <a:xfrm>
                <a:off x="3078" y="1920"/>
                <a:ext cx="624" cy="4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Text Box 37"/>
              <p:cNvSpPr txBox="1">
                <a:spLocks noChangeArrowheads="1"/>
              </p:cNvSpPr>
              <p:nvPr/>
            </p:nvSpPr>
            <p:spPr bwMode="auto">
              <a:xfrm>
                <a:off x="3030" y="1920"/>
                <a:ext cx="672" cy="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1400" b="1"/>
                  <a:t>Pulse transition detector</a:t>
                </a:r>
              </a:p>
            </p:txBody>
          </p:sp>
          <p:sp>
            <p:nvSpPr>
              <p:cNvPr id="157" name="Text Box 38"/>
              <p:cNvSpPr txBox="1">
                <a:spLocks noChangeArrowheads="1"/>
              </p:cNvSpPr>
              <p:nvPr/>
            </p:nvSpPr>
            <p:spPr bwMode="auto">
              <a:xfrm>
                <a:off x="2736" y="2376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i="1"/>
                  <a:t>K</a:t>
                </a:r>
                <a:endParaRPr lang="en-GB" sz="1400" b="1"/>
              </a:p>
            </p:txBody>
          </p:sp>
          <p:sp>
            <p:nvSpPr>
              <p:cNvPr id="158" name="Line 39"/>
              <p:cNvSpPr>
                <a:spLocks noChangeShapeType="1"/>
              </p:cNvSpPr>
              <p:nvPr/>
            </p:nvSpPr>
            <p:spPr bwMode="auto">
              <a:xfrm flipV="1">
                <a:off x="2928" y="2160"/>
                <a:ext cx="1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Line 40"/>
              <p:cNvSpPr>
                <a:spLocks noChangeShapeType="1"/>
              </p:cNvSpPr>
              <p:nvPr/>
            </p:nvSpPr>
            <p:spPr bwMode="auto">
              <a:xfrm flipV="1">
                <a:off x="3894" y="1680"/>
                <a:ext cx="618" cy="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Line 41"/>
              <p:cNvSpPr>
                <a:spLocks noChangeShapeType="1"/>
              </p:cNvSpPr>
              <p:nvPr/>
            </p:nvSpPr>
            <p:spPr bwMode="auto">
              <a:xfrm flipV="1">
                <a:off x="3810" y="2615"/>
                <a:ext cx="74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Line 42"/>
              <p:cNvSpPr>
                <a:spLocks noChangeShapeType="1"/>
              </p:cNvSpPr>
              <p:nvPr/>
            </p:nvSpPr>
            <p:spPr bwMode="auto">
              <a:xfrm rot="5400000">
                <a:off x="3429" y="2235"/>
                <a:ext cx="77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Line 43"/>
              <p:cNvSpPr>
                <a:spLocks noChangeShapeType="1"/>
              </p:cNvSpPr>
              <p:nvPr/>
            </p:nvSpPr>
            <p:spPr bwMode="auto">
              <a:xfrm flipV="1">
                <a:off x="3810" y="1848"/>
                <a:ext cx="2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Line 44"/>
              <p:cNvSpPr>
                <a:spLocks noChangeShapeType="1"/>
              </p:cNvSpPr>
              <p:nvPr/>
            </p:nvSpPr>
            <p:spPr bwMode="auto">
              <a:xfrm>
                <a:off x="3942" y="2382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4" name="Group 45"/>
              <p:cNvGrpSpPr>
                <a:grpSpLocks/>
              </p:cNvGrpSpPr>
              <p:nvPr/>
            </p:nvGrpSpPr>
            <p:grpSpPr bwMode="auto">
              <a:xfrm>
                <a:off x="4614" y="1763"/>
                <a:ext cx="301" cy="203"/>
                <a:chOff x="4775" y="1955"/>
                <a:chExt cx="301" cy="203"/>
              </a:xfrm>
            </p:grpSpPr>
            <p:grpSp>
              <p:nvGrpSpPr>
                <p:cNvPr id="196" name="Group 46"/>
                <p:cNvGrpSpPr>
                  <a:grpSpLocks/>
                </p:cNvGrpSpPr>
                <p:nvPr/>
              </p:nvGrpSpPr>
              <p:grpSpPr bwMode="auto">
                <a:xfrm>
                  <a:off x="4821" y="1955"/>
                  <a:ext cx="255" cy="203"/>
                  <a:chOff x="4821" y="1955"/>
                  <a:chExt cx="255" cy="203"/>
                </a:xfrm>
              </p:grpSpPr>
              <p:sp>
                <p:nvSpPr>
                  <p:cNvPr id="200" name="Freeform 47"/>
                  <p:cNvSpPr>
                    <a:spLocks/>
                  </p:cNvSpPr>
                  <p:nvPr/>
                </p:nvSpPr>
                <p:spPr bwMode="auto">
                  <a:xfrm>
                    <a:off x="4821" y="1955"/>
                    <a:ext cx="37" cy="203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0 h 864"/>
                      <a:gd name="T4" fmla="*/ 0 w 288"/>
                      <a:gd name="T5" fmla="*/ 0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1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4821" y="1955"/>
                    <a:ext cx="91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2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4821" y="2158"/>
                    <a:ext cx="91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3" name="Freeform 50"/>
                  <p:cNvSpPr>
                    <a:spLocks/>
                  </p:cNvSpPr>
                  <p:nvPr/>
                </p:nvSpPr>
                <p:spPr bwMode="auto">
                  <a:xfrm>
                    <a:off x="4912" y="1955"/>
                    <a:ext cx="164" cy="111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0 w 576"/>
                      <a:gd name="T3" fmla="*/ 0 h 432"/>
                      <a:gd name="T4" fmla="*/ 0 w 576"/>
                      <a:gd name="T5" fmla="*/ 0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4" name="Freeform 51"/>
                  <p:cNvSpPr>
                    <a:spLocks/>
                  </p:cNvSpPr>
                  <p:nvPr/>
                </p:nvSpPr>
                <p:spPr bwMode="auto">
                  <a:xfrm flipV="1">
                    <a:off x="4912" y="2047"/>
                    <a:ext cx="164" cy="111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0 w 576"/>
                      <a:gd name="T3" fmla="*/ 0 h 432"/>
                      <a:gd name="T4" fmla="*/ 0 w 576"/>
                      <a:gd name="T5" fmla="*/ 0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7" name="Oval 52"/>
                <p:cNvSpPr>
                  <a:spLocks noChangeArrowheads="1"/>
                </p:cNvSpPr>
                <p:nvPr/>
              </p:nvSpPr>
              <p:spPr bwMode="auto">
                <a:xfrm>
                  <a:off x="4775" y="1955"/>
                  <a:ext cx="47" cy="5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8" name="Oval 53"/>
                <p:cNvSpPr>
                  <a:spLocks noChangeArrowheads="1"/>
                </p:cNvSpPr>
                <p:nvPr/>
              </p:nvSpPr>
              <p:spPr bwMode="auto">
                <a:xfrm>
                  <a:off x="4775" y="2099"/>
                  <a:ext cx="47" cy="5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9" name="Oval 54"/>
                <p:cNvSpPr>
                  <a:spLocks noChangeArrowheads="1"/>
                </p:cNvSpPr>
                <p:nvPr/>
              </p:nvSpPr>
              <p:spPr bwMode="auto">
                <a:xfrm>
                  <a:off x="4801" y="2024"/>
                  <a:ext cx="47" cy="5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5" name="Group 55"/>
              <p:cNvGrpSpPr>
                <a:grpSpLocks/>
              </p:cNvGrpSpPr>
              <p:nvPr/>
            </p:nvGrpSpPr>
            <p:grpSpPr bwMode="auto">
              <a:xfrm>
                <a:off x="4614" y="2304"/>
                <a:ext cx="301" cy="203"/>
                <a:chOff x="4775" y="1955"/>
                <a:chExt cx="301" cy="203"/>
              </a:xfrm>
            </p:grpSpPr>
            <p:grpSp>
              <p:nvGrpSpPr>
                <p:cNvPr id="187" name="Group 56"/>
                <p:cNvGrpSpPr>
                  <a:grpSpLocks/>
                </p:cNvGrpSpPr>
                <p:nvPr/>
              </p:nvGrpSpPr>
              <p:grpSpPr bwMode="auto">
                <a:xfrm>
                  <a:off x="4821" y="1955"/>
                  <a:ext cx="255" cy="203"/>
                  <a:chOff x="4821" y="1955"/>
                  <a:chExt cx="255" cy="203"/>
                </a:xfrm>
              </p:grpSpPr>
              <p:sp>
                <p:nvSpPr>
                  <p:cNvPr id="191" name="Freeform 57"/>
                  <p:cNvSpPr>
                    <a:spLocks/>
                  </p:cNvSpPr>
                  <p:nvPr/>
                </p:nvSpPr>
                <p:spPr bwMode="auto">
                  <a:xfrm>
                    <a:off x="4821" y="1955"/>
                    <a:ext cx="37" cy="203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0 h 864"/>
                      <a:gd name="T4" fmla="*/ 0 w 288"/>
                      <a:gd name="T5" fmla="*/ 0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2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4821" y="1955"/>
                    <a:ext cx="91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3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4821" y="2158"/>
                    <a:ext cx="91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4" name="Freeform 60"/>
                  <p:cNvSpPr>
                    <a:spLocks/>
                  </p:cNvSpPr>
                  <p:nvPr/>
                </p:nvSpPr>
                <p:spPr bwMode="auto">
                  <a:xfrm>
                    <a:off x="4912" y="1955"/>
                    <a:ext cx="164" cy="111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0 w 576"/>
                      <a:gd name="T3" fmla="*/ 0 h 432"/>
                      <a:gd name="T4" fmla="*/ 0 w 576"/>
                      <a:gd name="T5" fmla="*/ 0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" name="Freeform 61"/>
                  <p:cNvSpPr>
                    <a:spLocks/>
                  </p:cNvSpPr>
                  <p:nvPr/>
                </p:nvSpPr>
                <p:spPr bwMode="auto">
                  <a:xfrm flipV="1">
                    <a:off x="4912" y="2047"/>
                    <a:ext cx="164" cy="111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0 w 576"/>
                      <a:gd name="T3" fmla="*/ 0 h 432"/>
                      <a:gd name="T4" fmla="*/ 0 w 576"/>
                      <a:gd name="T5" fmla="*/ 0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8" name="Oval 62"/>
                <p:cNvSpPr>
                  <a:spLocks noChangeArrowheads="1"/>
                </p:cNvSpPr>
                <p:nvPr/>
              </p:nvSpPr>
              <p:spPr bwMode="auto">
                <a:xfrm>
                  <a:off x="4775" y="1955"/>
                  <a:ext cx="47" cy="5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9" name="Oval 63"/>
                <p:cNvSpPr>
                  <a:spLocks noChangeArrowheads="1"/>
                </p:cNvSpPr>
                <p:nvPr/>
              </p:nvSpPr>
              <p:spPr bwMode="auto">
                <a:xfrm>
                  <a:off x="4775" y="2099"/>
                  <a:ext cx="47" cy="5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0" name="Oval 64"/>
                <p:cNvSpPr>
                  <a:spLocks noChangeArrowheads="1"/>
                </p:cNvSpPr>
                <p:nvPr/>
              </p:nvSpPr>
              <p:spPr bwMode="auto">
                <a:xfrm>
                  <a:off x="4801" y="2024"/>
                  <a:ext cx="47" cy="5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6" name="Oval 65"/>
              <p:cNvSpPr>
                <a:spLocks noChangeArrowheads="1"/>
              </p:cNvSpPr>
              <p:nvPr/>
            </p:nvSpPr>
            <p:spPr bwMode="auto">
              <a:xfrm>
                <a:off x="4488" y="2046"/>
                <a:ext cx="48" cy="4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Oval 66"/>
              <p:cNvSpPr>
                <a:spLocks noChangeArrowheads="1"/>
              </p:cNvSpPr>
              <p:nvPr/>
            </p:nvSpPr>
            <p:spPr bwMode="auto">
              <a:xfrm>
                <a:off x="4488" y="2190"/>
                <a:ext cx="48" cy="4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Line 67"/>
              <p:cNvSpPr>
                <a:spLocks noChangeShapeType="1"/>
              </p:cNvSpPr>
              <p:nvPr/>
            </p:nvSpPr>
            <p:spPr bwMode="auto">
              <a:xfrm flipV="1">
                <a:off x="3942" y="1890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Line 68"/>
              <p:cNvSpPr>
                <a:spLocks noChangeShapeType="1"/>
              </p:cNvSpPr>
              <p:nvPr/>
            </p:nvSpPr>
            <p:spPr bwMode="auto">
              <a:xfrm rot="5400000">
                <a:off x="3951" y="2007"/>
                <a:ext cx="12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Line 69"/>
              <p:cNvSpPr>
                <a:spLocks noChangeShapeType="1"/>
              </p:cNvSpPr>
              <p:nvPr/>
            </p:nvSpPr>
            <p:spPr bwMode="auto">
              <a:xfrm>
                <a:off x="4014" y="2064"/>
                <a:ext cx="4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Line 70"/>
              <p:cNvSpPr>
                <a:spLocks noChangeShapeType="1"/>
              </p:cNvSpPr>
              <p:nvPr/>
            </p:nvSpPr>
            <p:spPr bwMode="auto">
              <a:xfrm rot="5400000">
                <a:off x="3951" y="2283"/>
                <a:ext cx="12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Line 71"/>
              <p:cNvSpPr>
                <a:spLocks noChangeShapeType="1"/>
              </p:cNvSpPr>
              <p:nvPr/>
            </p:nvSpPr>
            <p:spPr bwMode="auto">
              <a:xfrm>
                <a:off x="4014" y="2220"/>
                <a:ext cx="4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Line 72"/>
              <p:cNvSpPr>
                <a:spLocks noChangeShapeType="1"/>
              </p:cNvSpPr>
              <p:nvPr/>
            </p:nvSpPr>
            <p:spPr bwMode="auto">
              <a:xfrm>
                <a:off x="3882" y="2418"/>
                <a:ext cx="21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Line 73"/>
              <p:cNvSpPr>
                <a:spLocks noChangeShapeType="1"/>
              </p:cNvSpPr>
              <p:nvPr/>
            </p:nvSpPr>
            <p:spPr bwMode="auto">
              <a:xfrm rot="5400000">
                <a:off x="3520" y="2042"/>
                <a:ext cx="7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Line 74"/>
              <p:cNvSpPr>
                <a:spLocks noChangeShapeType="1"/>
              </p:cNvSpPr>
              <p:nvPr/>
            </p:nvSpPr>
            <p:spPr bwMode="auto">
              <a:xfrm rot="5400000">
                <a:off x="4395" y="1671"/>
                <a:ext cx="2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Line 75"/>
              <p:cNvSpPr>
                <a:spLocks noChangeShapeType="1"/>
              </p:cNvSpPr>
              <p:nvPr/>
            </p:nvSpPr>
            <p:spPr bwMode="auto">
              <a:xfrm>
                <a:off x="4511" y="1787"/>
                <a:ext cx="97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Oval 76"/>
              <p:cNvSpPr>
                <a:spLocks noChangeArrowheads="1"/>
              </p:cNvSpPr>
              <p:nvPr/>
            </p:nvSpPr>
            <p:spPr bwMode="auto">
              <a:xfrm>
                <a:off x="4494" y="1650"/>
                <a:ext cx="48" cy="4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Line 77"/>
              <p:cNvSpPr>
                <a:spLocks noChangeShapeType="1"/>
              </p:cNvSpPr>
              <p:nvPr/>
            </p:nvSpPr>
            <p:spPr bwMode="auto">
              <a:xfrm rot="5400000">
                <a:off x="4413" y="2607"/>
                <a:ext cx="2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Line 78"/>
              <p:cNvSpPr>
                <a:spLocks noChangeShapeType="1"/>
              </p:cNvSpPr>
              <p:nvPr/>
            </p:nvSpPr>
            <p:spPr bwMode="auto">
              <a:xfrm>
                <a:off x="4529" y="2471"/>
                <a:ext cx="97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Oval 79"/>
              <p:cNvSpPr>
                <a:spLocks noChangeArrowheads="1"/>
              </p:cNvSpPr>
              <p:nvPr/>
            </p:nvSpPr>
            <p:spPr bwMode="auto">
              <a:xfrm>
                <a:off x="4512" y="2586"/>
                <a:ext cx="48" cy="4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81" name="Group 80"/>
              <p:cNvGrpSpPr>
                <a:grpSpLocks/>
              </p:cNvGrpSpPr>
              <p:nvPr/>
            </p:nvGrpSpPr>
            <p:grpSpPr bwMode="auto">
              <a:xfrm>
                <a:off x="4326" y="1392"/>
                <a:ext cx="384" cy="192"/>
                <a:chOff x="2784" y="2976"/>
                <a:chExt cx="384" cy="192"/>
              </a:xfrm>
            </p:grpSpPr>
            <p:sp>
              <p:nvSpPr>
                <p:cNvPr id="185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784" y="2976"/>
                  <a:ext cx="3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i="1"/>
                    <a:t>PRE</a:t>
                  </a:r>
                  <a:endParaRPr lang="en-GB" sz="1400" b="1"/>
                </a:p>
              </p:txBody>
            </p:sp>
            <p:sp>
              <p:nvSpPr>
                <p:cNvPr id="186" name="Line 82"/>
                <p:cNvSpPr>
                  <a:spLocks noChangeShapeType="1"/>
                </p:cNvSpPr>
                <p:nvPr/>
              </p:nvSpPr>
              <p:spPr bwMode="auto">
                <a:xfrm>
                  <a:off x="2865" y="3001"/>
                  <a:ext cx="210" cy="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82" name="Group 83"/>
              <p:cNvGrpSpPr>
                <a:grpSpLocks/>
              </p:cNvGrpSpPr>
              <p:nvPr/>
            </p:nvGrpSpPr>
            <p:grpSpPr bwMode="auto">
              <a:xfrm>
                <a:off x="4326" y="2736"/>
                <a:ext cx="384" cy="192"/>
                <a:chOff x="2784" y="3312"/>
                <a:chExt cx="384" cy="192"/>
              </a:xfrm>
            </p:grpSpPr>
            <p:sp>
              <p:nvSpPr>
                <p:cNvPr id="183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784" y="3312"/>
                  <a:ext cx="3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i="1"/>
                    <a:t>CLR</a:t>
                  </a:r>
                  <a:endParaRPr lang="en-GB" sz="1400" b="1"/>
                </a:p>
              </p:txBody>
            </p:sp>
            <p:sp>
              <p:nvSpPr>
                <p:cNvPr id="184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871" y="3333"/>
                  <a:ext cx="195" cy="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" name="Group 86"/>
            <p:cNvGrpSpPr>
              <a:grpSpLocks/>
            </p:cNvGrpSpPr>
            <p:nvPr/>
          </p:nvGrpSpPr>
          <p:grpSpPr bwMode="auto">
            <a:xfrm>
              <a:off x="1104" y="1296"/>
              <a:ext cx="1200" cy="1488"/>
              <a:chOff x="1296" y="1200"/>
              <a:chExt cx="1200" cy="1488"/>
            </a:xfrm>
          </p:grpSpPr>
          <p:sp>
            <p:nvSpPr>
              <p:cNvPr id="106" name="Rectangle 87"/>
              <p:cNvSpPr>
                <a:spLocks noChangeArrowheads="1"/>
              </p:cNvSpPr>
              <p:nvPr/>
            </p:nvSpPr>
            <p:spPr bwMode="auto">
              <a:xfrm>
                <a:off x="1536" y="1536"/>
                <a:ext cx="480" cy="76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88"/>
              <p:cNvSpPr>
                <a:spLocks noChangeShapeType="1"/>
              </p:cNvSpPr>
              <p:nvPr/>
            </p:nvSpPr>
            <p:spPr bwMode="auto">
              <a:xfrm>
                <a:off x="1296" y="168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Oval 89"/>
              <p:cNvSpPr>
                <a:spLocks noChangeArrowheads="1"/>
              </p:cNvSpPr>
              <p:nvPr/>
            </p:nvSpPr>
            <p:spPr bwMode="auto">
              <a:xfrm>
                <a:off x="2034" y="2089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Line 90"/>
              <p:cNvSpPr>
                <a:spLocks noChangeShapeType="1"/>
              </p:cNvSpPr>
              <p:nvPr/>
            </p:nvSpPr>
            <p:spPr bwMode="auto">
              <a:xfrm>
                <a:off x="2016" y="1728"/>
                <a:ext cx="2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Line 91"/>
              <p:cNvSpPr>
                <a:spLocks noChangeShapeType="1"/>
              </p:cNvSpPr>
              <p:nvPr/>
            </p:nvSpPr>
            <p:spPr bwMode="auto">
              <a:xfrm flipV="1">
                <a:off x="2088" y="211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Text Box 92"/>
              <p:cNvSpPr txBox="1">
                <a:spLocks noChangeArrowheads="1"/>
              </p:cNvSpPr>
              <p:nvPr/>
            </p:nvSpPr>
            <p:spPr bwMode="auto">
              <a:xfrm>
                <a:off x="1536" y="1584"/>
                <a:ext cx="336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1600" b="1" i="1"/>
                  <a:t>J</a:t>
                </a:r>
              </a:p>
              <a:p>
                <a:pPr eaLnBrk="0" hangingPunct="0">
                  <a:spcBef>
                    <a:spcPct val="50000"/>
                  </a:spcBef>
                </a:pPr>
                <a:r>
                  <a:rPr lang="en-US" sz="1600" b="1" i="1"/>
                  <a:t> C</a:t>
                </a:r>
              </a:p>
              <a:p>
                <a:pPr eaLnBrk="0" hangingPunct="0">
                  <a:spcBef>
                    <a:spcPct val="50000"/>
                  </a:spcBef>
                </a:pPr>
                <a:r>
                  <a:rPr lang="en-US" sz="1600" b="1" i="1"/>
                  <a:t>K</a:t>
                </a:r>
              </a:p>
            </p:txBody>
          </p:sp>
          <p:sp>
            <p:nvSpPr>
              <p:cNvPr id="112" name="Rectangle 93"/>
              <p:cNvSpPr>
                <a:spLocks noChangeArrowheads="1"/>
              </p:cNvSpPr>
              <p:nvPr/>
            </p:nvSpPr>
            <p:spPr bwMode="auto">
              <a:xfrm>
                <a:off x="2208" y="1632"/>
                <a:ext cx="288" cy="6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US" sz="1600" b="1" i="1"/>
                  <a:t>Q</a:t>
                </a:r>
              </a:p>
              <a:p>
                <a:pPr eaLnBrk="0" hangingPunct="0">
                  <a:spcBef>
                    <a:spcPct val="30000"/>
                  </a:spcBef>
                </a:pPr>
                <a:endParaRPr lang="en-US" sz="1600" b="1" i="1"/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US" sz="1600" b="1" i="1"/>
                  <a:t>Q'</a:t>
                </a:r>
              </a:p>
            </p:txBody>
          </p:sp>
          <p:sp>
            <p:nvSpPr>
              <p:cNvPr id="113" name="Line 94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Line 95"/>
              <p:cNvSpPr>
                <a:spLocks noChangeShapeType="1"/>
              </p:cNvSpPr>
              <p:nvPr/>
            </p:nvSpPr>
            <p:spPr bwMode="auto">
              <a:xfrm>
                <a:off x="1296" y="216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AutoShape 96"/>
              <p:cNvSpPr>
                <a:spLocks noChangeArrowheads="1"/>
              </p:cNvSpPr>
              <p:nvPr/>
            </p:nvSpPr>
            <p:spPr bwMode="auto">
              <a:xfrm rot="5400000">
                <a:off x="1536" y="1872"/>
                <a:ext cx="72" cy="72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6" name="Group 97"/>
              <p:cNvGrpSpPr>
                <a:grpSpLocks/>
              </p:cNvGrpSpPr>
              <p:nvPr/>
            </p:nvGrpSpPr>
            <p:grpSpPr bwMode="auto">
              <a:xfrm>
                <a:off x="1584" y="1200"/>
                <a:ext cx="384" cy="192"/>
                <a:chOff x="1920" y="1392"/>
                <a:chExt cx="384" cy="192"/>
              </a:xfrm>
            </p:grpSpPr>
            <p:sp>
              <p:nvSpPr>
                <p:cNvPr id="124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1920" y="1392"/>
                  <a:ext cx="3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i="1"/>
                    <a:t>PRE</a:t>
                  </a:r>
                  <a:endParaRPr lang="en-GB" sz="1400" b="1"/>
                </a:p>
              </p:txBody>
            </p:sp>
            <p:sp>
              <p:nvSpPr>
                <p:cNvPr id="125" name="Line 99"/>
                <p:cNvSpPr>
                  <a:spLocks noChangeShapeType="1"/>
                </p:cNvSpPr>
                <p:nvPr/>
              </p:nvSpPr>
              <p:spPr bwMode="auto">
                <a:xfrm>
                  <a:off x="2001" y="1417"/>
                  <a:ext cx="218" cy="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7" name="Group 100"/>
              <p:cNvGrpSpPr>
                <a:grpSpLocks/>
              </p:cNvGrpSpPr>
              <p:nvPr/>
            </p:nvGrpSpPr>
            <p:grpSpPr bwMode="auto">
              <a:xfrm>
                <a:off x="1584" y="2496"/>
                <a:ext cx="384" cy="192"/>
                <a:chOff x="1920" y="1728"/>
                <a:chExt cx="384" cy="192"/>
              </a:xfrm>
            </p:grpSpPr>
            <p:sp>
              <p:nvSpPr>
                <p:cNvPr id="122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1920" y="1728"/>
                  <a:ext cx="3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i="1"/>
                    <a:t>CLR</a:t>
                  </a:r>
                  <a:endParaRPr lang="en-GB" sz="1400" b="1"/>
                </a:p>
              </p:txBody>
            </p:sp>
            <p:sp>
              <p:nvSpPr>
                <p:cNvPr id="123" name="Line 102"/>
                <p:cNvSpPr>
                  <a:spLocks noChangeShapeType="1"/>
                </p:cNvSpPr>
                <p:nvPr/>
              </p:nvSpPr>
              <p:spPr bwMode="auto">
                <a:xfrm>
                  <a:off x="2007" y="1753"/>
                  <a:ext cx="203" cy="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8" name="Line 103"/>
              <p:cNvSpPr>
                <a:spLocks noChangeShapeType="1"/>
              </p:cNvSpPr>
              <p:nvPr/>
            </p:nvSpPr>
            <p:spPr bwMode="auto">
              <a:xfrm rot="5400000">
                <a:off x="1719" y="2427"/>
                <a:ext cx="1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Oval 104"/>
              <p:cNvSpPr>
                <a:spLocks noChangeArrowheads="1"/>
              </p:cNvSpPr>
              <p:nvPr/>
            </p:nvSpPr>
            <p:spPr bwMode="auto">
              <a:xfrm>
                <a:off x="1752" y="1474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Oval 105"/>
              <p:cNvSpPr>
                <a:spLocks noChangeArrowheads="1"/>
              </p:cNvSpPr>
              <p:nvPr/>
            </p:nvSpPr>
            <p:spPr bwMode="auto">
              <a:xfrm>
                <a:off x="1752" y="2317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Line 106"/>
              <p:cNvSpPr>
                <a:spLocks noChangeShapeType="1"/>
              </p:cNvSpPr>
              <p:nvPr/>
            </p:nvSpPr>
            <p:spPr bwMode="auto">
              <a:xfrm rot="5400000">
                <a:off x="1719" y="1418"/>
                <a:ext cx="1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Line 107"/>
            <p:cNvSpPr>
              <a:spLocks noChangeShapeType="1"/>
            </p:cNvSpPr>
            <p:nvPr/>
          </p:nvSpPr>
          <p:spPr bwMode="auto">
            <a:xfrm>
              <a:off x="624" y="2832"/>
              <a:ext cx="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108"/>
            <p:cNvGrpSpPr>
              <a:grpSpLocks/>
            </p:cNvGrpSpPr>
            <p:nvPr/>
          </p:nvGrpSpPr>
          <p:grpSpPr bwMode="auto">
            <a:xfrm>
              <a:off x="720" y="2832"/>
              <a:ext cx="4176" cy="960"/>
              <a:chOff x="768" y="2928"/>
              <a:chExt cx="4176" cy="960"/>
            </a:xfrm>
          </p:grpSpPr>
          <p:grpSp>
            <p:nvGrpSpPr>
              <p:cNvPr id="15" name="Group 109"/>
              <p:cNvGrpSpPr>
                <a:grpSpLocks/>
              </p:cNvGrpSpPr>
              <p:nvPr/>
            </p:nvGrpSpPr>
            <p:grpSpPr bwMode="auto">
              <a:xfrm>
                <a:off x="1728" y="3168"/>
                <a:ext cx="384" cy="192"/>
                <a:chOff x="1920" y="1392"/>
                <a:chExt cx="384" cy="192"/>
              </a:xfrm>
            </p:grpSpPr>
            <p:sp>
              <p:nvSpPr>
                <p:cNvPr id="104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1920" y="1392"/>
                  <a:ext cx="3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i="1"/>
                    <a:t>PRE</a:t>
                  </a:r>
                  <a:endParaRPr lang="en-GB" sz="1400" b="1"/>
                </a:p>
              </p:txBody>
            </p:sp>
            <p:sp>
              <p:nvSpPr>
                <p:cNvPr id="105" name="Line 111"/>
                <p:cNvSpPr>
                  <a:spLocks noChangeShapeType="1"/>
                </p:cNvSpPr>
                <p:nvPr/>
              </p:nvSpPr>
              <p:spPr bwMode="auto">
                <a:xfrm>
                  <a:off x="1959" y="1408"/>
                  <a:ext cx="274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112"/>
              <p:cNvGrpSpPr>
                <a:grpSpLocks/>
              </p:cNvGrpSpPr>
              <p:nvPr/>
            </p:nvGrpSpPr>
            <p:grpSpPr bwMode="auto">
              <a:xfrm>
                <a:off x="1728" y="3408"/>
                <a:ext cx="384" cy="192"/>
                <a:chOff x="1920" y="1728"/>
                <a:chExt cx="384" cy="192"/>
              </a:xfrm>
            </p:grpSpPr>
            <p:sp>
              <p:nvSpPr>
                <p:cNvPr id="102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1920" y="1728"/>
                  <a:ext cx="3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i="1"/>
                    <a:t>CLR</a:t>
                  </a:r>
                  <a:endParaRPr lang="en-GB" sz="1400" b="1"/>
                </a:p>
              </p:txBody>
            </p:sp>
            <p:sp>
              <p:nvSpPr>
                <p:cNvPr id="103" name="Line 114"/>
                <p:cNvSpPr>
                  <a:spLocks noChangeShapeType="1"/>
                </p:cNvSpPr>
                <p:nvPr/>
              </p:nvSpPr>
              <p:spPr bwMode="auto">
                <a:xfrm>
                  <a:off x="1986" y="1742"/>
                  <a:ext cx="253" cy="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115"/>
              <p:cNvSpPr>
                <a:spLocks noChangeShapeType="1"/>
              </p:cNvSpPr>
              <p:nvPr/>
            </p:nvSpPr>
            <p:spPr bwMode="auto">
              <a:xfrm rot="5400000">
                <a:off x="2112" y="345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16"/>
              <p:cNvSpPr>
                <a:spLocks noChangeShapeType="1"/>
              </p:cNvSpPr>
              <p:nvPr/>
            </p:nvSpPr>
            <p:spPr bwMode="auto">
              <a:xfrm rot="5400000">
                <a:off x="2928" y="3360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17"/>
              <p:cNvSpPr>
                <a:spLocks noChangeShapeType="1"/>
              </p:cNvSpPr>
              <p:nvPr/>
            </p:nvSpPr>
            <p:spPr bwMode="auto">
              <a:xfrm rot="5400000">
                <a:off x="3192" y="3336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18"/>
              <p:cNvSpPr>
                <a:spLocks noChangeShapeType="1"/>
              </p:cNvSpPr>
              <p:nvPr/>
            </p:nvSpPr>
            <p:spPr bwMode="auto">
              <a:xfrm rot="5400000">
                <a:off x="4176" y="35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Text Box 119"/>
              <p:cNvSpPr txBox="1">
                <a:spLocks noChangeArrowheads="1"/>
              </p:cNvSpPr>
              <p:nvPr/>
            </p:nvSpPr>
            <p:spPr bwMode="auto">
              <a:xfrm>
                <a:off x="1728" y="2928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i="1"/>
                  <a:t>CLK</a:t>
                </a:r>
              </a:p>
            </p:txBody>
          </p:sp>
          <p:sp>
            <p:nvSpPr>
              <p:cNvPr id="22" name="Rectangle 120"/>
              <p:cNvSpPr>
                <a:spLocks noChangeArrowheads="1"/>
              </p:cNvSpPr>
              <p:nvPr/>
            </p:nvSpPr>
            <p:spPr bwMode="auto">
              <a:xfrm>
                <a:off x="1824" y="3600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US" sz="1400" b="1" i="1"/>
                  <a:t>Q</a:t>
                </a:r>
              </a:p>
            </p:txBody>
          </p:sp>
          <p:grpSp>
            <p:nvGrpSpPr>
              <p:cNvPr id="23" name="Group 121"/>
              <p:cNvGrpSpPr>
                <a:grpSpLocks/>
              </p:cNvGrpSpPr>
              <p:nvPr/>
            </p:nvGrpSpPr>
            <p:grpSpPr bwMode="auto">
              <a:xfrm>
                <a:off x="2160" y="2976"/>
                <a:ext cx="2736" cy="96"/>
                <a:chOff x="2928" y="3504"/>
                <a:chExt cx="2736" cy="96"/>
              </a:xfrm>
            </p:grpSpPr>
            <p:sp>
              <p:nvSpPr>
                <p:cNvPr id="65" name="Line 122"/>
                <p:cNvSpPr>
                  <a:spLocks noChangeShapeType="1"/>
                </p:cNvSpPr>
                <p:nvPr/>
              </p:nvSpPr>
              <p:spPr bwMode="auto">
                <a:xfrm>
                  <a:off x="2928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123"/>
                <p:cNvSpPr>
                  <a:spLocks noChangeShapeType="1"/>
                </p:cNvSpPr>
                <p:nvPr/>
              </p:nvSpPr>
              <p:spPr bwMode="auto">
                <a:xfrm>
                  <a:off x="3072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124"/>
                <p:cNvSpPr>
                  <a:spLocks noChangeShapeType="1"/>
                </p:cNvSpPr>
                <p:nvPr/>
              </p:nvSpPr>
              <p:spPr bwMode="auto">
                <a:xfrm rot="5400000">
                  <a:off x="3024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125"/>
                <p:cNvSpPr>
                  <a:spLocks noChangeShapeType="1"/>
                </p:cNvSpPr>
                <p:nvPr/>
              </p:nvSpPr>
              <p:spPr bwMode="auto">
                <a:xfrm rot="5400000">
                  <a:off x="3168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Line 126"/>
                <p:cNvSpPr>
                  <a:spLocks noChangeShapeType="1"/>
                </p:cNvSpPr>
                <p:nvPr/>
              </p:nvSpPr>
              <p:spPr bwMode="auto">
                <a:xfrm>
                  <a:off x="3216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Line 127"/>
                <p:cNvSpPr>
                  <a:spLocks noChangeShapeType="1"/>
                </p:cNvSpPr>
                <p:nvPr/>
              </p:nvSpPr>
              <p:spPr bwMode="auto">
                <a:xfrm rot="5400000">
                  <a:off x="3312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Line 128"/>
                <p:cNvSpPr>
                  <a:spLocks noChangeShapeType="1"/>
                </p:cNvSpPr>
                <p:nvPr/>
              </p:nvSpPr>
              <p:spPr bwMode="auto">
                <a:xfrm rot="5400000">
                  <a:off x="3456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Line 129"/>
                <p:cNvSpPr>
                  <a:spLocks noChangeShapeType="1"/>
                </p:cNvSpPr>
                <p:nvPr/>
              </p:nvSpPr>
              <p:spPr bwMode="auto">
                <a:xfrm>
                  <a:off x="3360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Line 130"/>
                <p:cNvSpPr>
                  <a:spLocks noChangeShapeType="1"/>
                </p:cNvSpPr>
                <p:nvPr/>
              </p:nvSpPr>
              <p:spPr bwMode="auto">
                <a:xfrm>
                  <a:off x="3504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Line 131"/>
                <p:cNvSpPr>
                  <a:spLocks noChangeShapeType="1"/>
                </p:cNvSpPr>
                <p:nvPr/>
              </p:nvSpPr>
              <p:spPr bwMode="auto">
                <a:xfrm>
                  <a:off x="3648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Line 132"/>
                <p:cNvSpPr>
                  <a:spLocks noChangeShapeType="1"/>
                </p:cNvSpPr>
                <p:nvPr/>
              </p:nvSpPr>
              <p:spPr bwMode="auto">
                <a:xfrm rot="5400000">
                  <a:off x="3600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Line 133"/>
                <p:cNvSpPr>
                  <a:spLocks noChangeShapeType="1"/>
                </p:cNvSpPr>
                <p:nvPr/>
              </p:nvSpPr>
              <p:spPr bwMode="auto">
                <a:xfrm rot="5400000">
                  <a:off x="3744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Line 134"/>
                <p:cNvSpPr>
                  <a:spLocks noChangeShapeType="1"/>
                </p:cNvSpPr>
                <p:nvPr/>
              </p:nvSpPr>
              <p:spPr bwMode="auto">
                <a:xfrm>
                  <a:off x="3792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Line 135"/>
                <p:cNvSpPr>
                  <a:spLocks noChangeShapeType="1"/>
                </p:cNvSpPr>
                <p:nvPr/>
              </p:nvSpPr>
              <p:spPr bwMode="auto">
                <a:xfrm rot="5400000">
                  <a:off x="3888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Line 136"/>
                <p:cNvSpPr>
                  <a:spLocks noChangeShapeType="1"/>
                </p:cNvSpPr>
                <p:nvPr/>
              </p:nvSpPr>
              <p:spPr bwMode="auto">
                <a:xfrm rot="5400000">
                  <a:off x="4032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Line 137"/>
                <p:cNvSpPr>
                  <a:spLocks noChangeShapeType="1"/>
                </p:cNvSpPr>
                <p:nvPr/>
              </p:nvSpPr>
              <p:spPr bwMode="auto">
                <a:xfrm>
                  <a:off x="3936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Line 138"/>
                <p:cNvSpPr>
                  <a:spLocks noChangeShapeType="1"/>
                </p:cNvSpPr>
                <p:nvPr/>
              </p:nvSpPr>
              <p:spPr bwMode="auto">
                <a:xfrm>
                  <a:off x="4080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Line 139"/>
                <p:cNvSpPr>
                  <a:spLocks noChangeShapeType="1"/>
                </p:cNvSpPr>
                <p:nvPr/>
              </p:nvSpPr>
              <p:spPr bwMode="auto">
                <a:xfrm>
                  <a:off x="4224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Line 140"/>
                <p:cNvSpPr>
                  <a:spLocks noChangeShapeType="1"/>
                </p:cNvSpPr>
                <p:nvPr/>
              </p:nvSpPr>
              <p:spPr bwMode="auto">
                <a:xfrm rot="5400000">
                  <a:off x="4176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Line 141"/>
                <p:cNvSpPr>
                  <a:spLocks noChangeShapeType="1"/>
                </p:cNvSpPr>
                <p:nvPr/>
              </p:nvSpPr>
              <p:spPr bwMode="auto">
                <a:xfrm rot="5400000">
                  <a:off x="4320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Line 142"/>
                <p:cNvSpPr>
                  <a:spLocks noChangeShapeType="1"/>
                </p:cNvSpPr>
                <p:nvPr/>
              </p:nvSpPr>
              <p:spPr bwMode="auto">
                <a:xfrm>
                  <a:off x="4368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Line 143"/>
                <p:cNvSpPr>
                  <a:spLocks noChangeShapeType="1"/>
                </p:cNvSpPr>
                <p:nvPr/>
              </p:nvSpPr>
              <p:spPr bwMode="auto">
                <a:xfrm rot="5400000">
                  <a:off x="4464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Line 144"/>
                <p:cNvSpPr>
                  <a:spLocks noChangeShapeType="1"/>
                </p:cNvSpPr>
                <p:nvPr/>
              </p:nvSpPr>
              <p:spPr bwMode="auto">
                <a:xfrm rot="5400000">
                  <a:off x="4608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Line 145"/>
                <p:cNvSpPr>
                  <a:spLocks noChangeShapeType="1"/>
                </p:cNvSpPr>
                <p:nvPr/>
              </p:nvSpPr>
              <p:spPr bwMode="auto">
                <a:xfrm>
                  <a:off x="4512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Line 146"/>
                <p:cNvSpPr>
                  <a:spLocks noChangeShapeType="1"/>
                </p:cNvSpPr>
                <p:nvPr/>
              </p:nvSpPr>
              <p:spPr bwMode="auto">
                <a:xfrm>
                  <a:off x="4656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Line 147"/>
                <p:cNvSpPr>
                  <a:spLocks noChangeShapeType="1"/>
                </p:cNvSpPr>
                <p:nvPr/>
              </p:nvSpPr>
              <p:spPr bwMode="auto">
                <a:xfrm>
                  <a:off x="4800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Line 148"/>
                <p:cNvSpPr>
                  <a:spLocks noChangeShapeType="1"/>
                </p:cNvSpPr>
                <p:nvPr/>
              </p:nvSpPr>
              <p:spPr bwMode="auto">
                <a:xfrm rot="5400000">
                  <a:off x="4752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Line 149"/>
                <p:cNvSpPr>
                  <a:spLocks noChangeShapeType="1"/>
                </p:cNvSpPr>
                <p:nvPr/>
              </p:nvSpPr>
              <p:spPr bwMode="auto">
                <a:xfrm rot="5400000">
                  <a:off x="4896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Line 150"/>
                <p:cNvSpPr>
                  <a:spLocks noChangeShapeType="1"/>
                </p:cNvSpPr>
                <p:nvPr/>
              </p:nvSpPr>
              <p:spPr bwMode="auto">
                <a:xfrm>
                  <a:off x="4944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" name="Line 151"/>
                <p:cNvSpPr>
                  <a:spLocks noChangeShapeType="1"/>
                </p:cNvSpPr>
                <p:nvPr/>
              </p:nvSpPr>
              <p:spPr bwMode="auto">
                <a:xfrm rot="5400000">
                  <a:off x="5040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Line 152"/>
                <p:cNvSpPr>
                  <a:spLocks noChangeShapeType="1"/>
                </p:cNvSpPr>
                <p:nvPr/>
              </p:nvSpPr>
              <p:spPr bwMode="auto">
                <a:xfrm rot="5400000">
                  <a:off x="5184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" name="Line 153"/>
                <p:cNvSpPr>
                  <a:spLocks noChangeShapeType="1"/>
                </p:cNvSpPr>
                <p:nvPr/>
              </p:nvSpPr>
              <p:spPr bwMode="auto">
                <a:xfrm>
                  <a:off x="5088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" name="Line 154"/>
                <p:cNvSpPr>
                  <a:spLocks noChangeShapeType="1"/>
                </p:cNvSpPr>
                <p:nvPr/>
              </p:nvSpPr>
              <p:spPr bwMode="auto">
                <a:xfrm>
                  <a:off x="5232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" name="Line 155"/>
                <p:cNvSpPr>
                  <a:spLocks noChangeShapeType="1"/>
                </p:cNvSpPr>
                <p:nvPr/>
              </p:nvSpPr>
              <p:spPr bwMode="auto">
                <a:xfrm rot="5400000">
                  <a:off x="5328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" name="Line 156"/>
                <p:cNvSpPr>
                  <a:spLocks noChangeShapeType="1"/>
                </p:cNvSpPr>
                <p:nvPr/>
              </p:nvSpPr>
              <p:spPr bwMode="auto">
                <a:xfrm rot="5400000">
                  <a:off x="5472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" name="Line 157"/>
                <p:cNvSpPr>
                  <a:spLocks noChangeShapeType="1"/>
                </p:cNvSpPr>
                <p:nvPr/>
              </p:nvSpPr>
              <p:spPr bwMode="auto">
                <a:xfrm>
                  <a:off x="5376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1" name="Line 158"/>
                <p:cNvSpPr>
                  <a:spLocks noChangeShapeType="1"/>
                </p:cNvSpPr>
                <p:nvPr/>
              </p:nvSpPr>
              <p:spPr bwMode="auto">
                <a:xfrm>
                  <a:off x="5520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159"/>
              <p:cNvGrpSpPr>
                <a:grpSpLocks/>
              </p:cNvGrpSpPr>
              <p:nvPr/>
            </p:nvGrpSpPr>
            <p:grpSpPr bwMode="auto">
              <a:xfrm>
                <a:off x="2160" y="3216"/>
                <a:ext cx="2736" cy="96"/>
                <a:chOff x="2016" y="3312"/>
                <a:chExt cx="2736" cy="96"/>
              </a:xfrm>
            </p:grpSpPr>
            <p:sp>
              <p:nvSpPr>
                <p:cNvPr id="60" name="Line 160"/>
                <p:cNvSpPr>
                  <a:spLocks noChangeShapeType="1"/>
                </p:cNvSpPr>
                <p:nvPr/>
              </p:nvSpPr>
              <p:spPr bwMode="auto">
                <a:xfrm>
                  <a:off x="2016" y="331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9900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161"/>
                <p:cNvSpPr>
                  <a:spLocks noChangeShapeType="1"/>
                </p:cNvSpPr>
                <p:nvPr/>
              </p:nvSpPr>
              <p:spPr bwMode="auto">
                <a:xfrm rot="5400000">
                  <a:off x="2064" y="3360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9900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162"/>
                <p:cNvSpPr>
                  <a:spLocks noChangeShapeType="1"/>
                </p:cNvSpPr>
                <p:nvPr/>
              </p:nvSpPr>
              <p:spPr bwMode="auto">
                <a:xfrm>
                  <a:off x="2112" y="3408"/>
                  <a:ext cx="816" cy="0"/>
                </a:xfrm>
                <a:prstGeom prst="line">
                  <a:avLst/>
                </a:prstGeom>
                <a:noFill/>
                <a:ln w="19050">
                  <a:solidFill>
                    <a:srgbClr val="9900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163"/>
                <p:cNvSpPr>
                  <a:spLocks noChangeShapeType="1"/>
                </p:cNvSpPr>
                <p:nvPr/>
              </p:nvSpPr>
              <p:spPr bwMode="auto">
                <a:xfrm rot="5400000">
                  <a:off x="2880" y="3360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9900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164"/>
                <p:cNvSpPr>
                  <a:spLocks noChangeShapeType="1"/>
                </p:cNvSpPr>
                <p:nvPr/>
              </p:nvSpPr>
              <p:spPr bwMode="auto">
                <a:xfrm>
                  <a:off x="2928" y="3312"/>
                  <a:ext cx="1824" cy="0"/>
                </a:xfrm>
                <a:prstGeom prst="line">
                  <a:avLst/>
                </a:prstGeom>
                <a:noFill/>
                <a:ln w="19050">
                  <a:solidFill>
                    <a:srgbClr val="9900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165"/>
              <p:cNvGrpSpPr>
                <a:grpSpLocks/>
              </p:cNvGrpSpPr>
              <p:nvPr/>
            </p:nvGrpSpPr>
            <p:grpSpPr bwMode="auto">
              <a:xfrm>
                <a:off x="2160" y="3408"/>
                <a:ext cx="2784" cy="96"/>
                <a:chOff x="2016" y="3504"/>
                <a:chExt cx="2784" cy="96"/>
              </a:xfrm>
            </p:grpSpPr>
            <p:sp>
              <p:nvSpPr>
                <p:cNvPr id="57" name="Line 166"/>
                <p:cNvSpPr>
                  <a:spLocks noChangeShapeType="1"/>
                </p:cNvSpPr>
                <p:nvPr/>
              </p:nvSpPr>
              <p:spPr bwMode="auto">
                <a:xfrm>
                  <a:off x="4080" y="3600"/>
                  <a:ext cx="720" cy="0"/>
                </a:xfrm>
                <a:prstGeom prst="line">
                  <a:avLst/>
                </a:prstGeom>
                <a:noFill/>
                <a:ln w="1905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167"/>
                <p:cNvSpPr>
                  <a:spLocks noChangeShapeType="1"/>
                </p:cNvSpPr>
                <p:nvPr/>
              </p:nvSpPr>
              <p:spPr bwMode="auto">
                <a:xfrm rot="5400000">
                  <a:off x="4032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168"/>
                <p:cNvSpPr>
                  <a:spLocks noChangeShapeType="1"/>
                </p:cNvSpPr>
                <p:nvPr/>
              </p:nvSpPr>
              <p:spPr bwMode="auto">
                <a:xfrm>
                  <a:off x="2016" y="3504"/>
                  <a:ext cx="2064" cy="0"/>
                </a:xfrm>
                <a:prstGeom prst="line">
                  <a:avLst/>
                </a:prstGeom>
                <a:noFill/>
                <a:ln w="1905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6" name="Line 169"/>
              <p:cNvSpPr>
                <a:spLocks noChangeShapeType="1"/>
              </p:cNvSpPr>
              <p:nvPr/>
            </p:nvSpPr>
            <p:spPr bwMode="auto">
              <a:xfrm rot="5400000">
                <a:off x="2880" y="3504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170"/>
              <p:cNvSpPr>
                <a:spLocks noChangeShapeType="1"/>
              </p:cNvSpPr>
              <p:nvPr/>
            </p:nvSpPr>
            <p:spPr bwMode="auto">
              <a:xfrm rot="5400000">
                <a:off x="3480" y="3336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171"/>
              <p:cNvSpPr>
                <a:spLocks noChangeShapeType="1"/>
              </p:cNvSpPr>
              <p:nvPr/>
            </p:nvSpPr>
            <p:spPr bwMode="auto">
              <a:xfrm rot="5400000">
                <a:off x="3768" y="3336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" name="Group 172"/>
              <p:cNvGrpSpPr>
                <a:grpSpLocks/>
              </p:cNvGrpSpPr>
              <p:nvPr/>
            </p:nvGrpSpPr>
            <p:grpSpPr bwMode="auto">
              <a:xfrm>
                <a:off x="2160" y="3600"/>
                <a:ext cx="2784" cy="96"/>
                <a:chOff x="2016" y="3696"/>
                <a:chExt cx="2784" cy="96"/>
              </a:xfrm>
            </p:grpSpPr>
            <p:sp>
              <p:nvSpPr>
                <p:cNvPr id="44" name="Line 173"/>
                <p:cNvSpPr>
                  <a:spLocks noChangeShapeType="1"/>
                </p:cNvSpPr>
                <p:nvPr/>
              </p:nvSpPr>
              <p:spPr bwMode="auto">
                <a:xfrm>
                  <a:off x="2016" y="379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174"/>
                <p:cNvSpPr>
                  <a:spLocks noChangeShapeType="1"/>
                </p:cNvSpPr>
                <p:nvPr/>
              </p:nvSpPr>
              <p:spPr bwMode="auto">
                <a:xfrm rot="5400000">
                  <a:off x="2064" y="374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175"/>
                <p:cNvSpPr>
                  <a:spLocks noChangeShapeType="1"/>
                </p:cNvSpPr>
                <p:nvPr/>
              </p:nvSpPr>
              <p:spPr bwMode="auto">
                <a:xfrm>
                  <a:off x="2112" y="3696"/>
                  <a:ext cx="91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176"/>
                <p:cNvSpPr>
                  <a:spLocks noChangeShapeType="1"/>
                </p:cNvSpPr>
                <p:nvPr/>
              </p:nvSpPr>
              <p:spPr bwMode="auto">
                <a:xfrm rot="5400000">
                  <a:off x="2976" y="374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77"/>
                <p:cNvSpPr>
                  <a:spLocks noChangeShapeType="1"/>
                </p:cNvSpPr>
                <p:nvPr/>
              </p:nvSpPr>
              <p:spPr bwMode="auto">
                <a:xfrm>
                  <a:off x="3024" y="3792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178"/>
                <p:cNvSpPr>
                  <a:spLocks noChangeShapeType="1"/>
                </p:cNvSpPr>
                <p:nvPr/>
              </p:nvSpPr>
              <p:spPr bwMode="auto">
                <a:xfrm rot="5400000">
                  <a:off x="3264" y="374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179"/>
                <p:cNvSpPr>
                  <a:spLocks noChangeShapeType="1"/>
                </p:cNvSpPr>
                <p:nvPr/>
              </p:nvSpPr>
              <p:spPr bwMode="auto">
                <a:xfrm>
                  <a:off x="3312" y="3696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180"/>
                <p:cNvSpPr>
                  <a:spLocks noChangeShapeType="1"/>
                </p:cNvSpPr>
                <p:nvPr/>
              </p:nvSpPr>
              <p:spPr bwMode="auto">
                <a:xfrm>
                  <a:off x="3600" y="3792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181"/>
                <p:cNvSpPr>
                  <a:spLocks noChangeShapeType="1"/>
                </p:cNvSpPr>
                <p:nvPr/>
              </p:nvSpPr>
              <p:spPr bwMode="auto">
                <a:xfrm rot="5400000">
                  <a:off x="3840" y="374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182"/>
                <p:cNvSpPr>
                  <a:spLocks noChangeShapeType="1"/>
                </p:cNvSpPr>
                <p:nvPr/>
              </p:nvSpPr>
              <p:spPr bwMode="auto">
                <a:xfrm>
                  <a:off x="3888" y="369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183"/>
                <p:cNvSpPr>
                  <a:spLocks noChangeShapeType="1"/>
                </p:cNvSpPr>
                <p:nvPr/>
              </p:nvSpPr>
              <p:spPr bwMode="auto">
                <a:xfrm rot="5400000">
                  <a:off x="3552" y="374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184"/>
                <p:cNvSpPr>
                  <a:spLocks noChangeShapeType="1"/>
                </p:cNvSpPr>
                <p:nvPr/>
              </p:nvSpPr>
              <p:spPr bwMode="auto">
                <a:xfrm rot="5400000">
                  <a:off x="4032" y="374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185"/>
                <p:cNvSpPr>
                  <a:spLocks noChangeShapeType="1"/>
                </p:cNvSpPr>
                <p:nvPr/>
              </p:nvSpPr>
              <p:spPr bwMode="auto">
                <a:xfrm>
                  <a:off x="4080" y="3792"/>
                  <a:ext cx="72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" name="Rectangle 186"/>
              <p:cNvSpPr>
                <a:spLocks noChangeArrowheads="1"/>
              </p:cNvSpPr>
              <p:nvPr/>
            </p:nvSpPr>
            <p:spPr bwMode="auto">
              <a:xfrm>
                <a:off x="2448" y="3696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US" sz="1400" b="1"/>
                  <a:t>Preset</a:t>
                </a:r>
              </a:p>
            </p:txBody>
          </p:sp>
          <p:sp>
            <p:nvSpPr>
              <p:cNvPr id="31" name="Rectangle 187"/>
              <p:cNvSpPr>
                <a:spLocks noChangeArrowheads="1"/>
              </p:cNvSpPr>
              <p:nvPr/>
            </p:nvSpPr>
            <p:spPr bwMode="auto">
              <a:xfrm>
                <a:off x="3456" y="3696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US" sz="1400" b="1"/>
                  <a:t>Toggle</a:t>
                </a:r>
              </a:p>
            </p:txBody>
          </p:sp>
          <p:sp>
            <p:nvSpPr>
              <p:cNvPr id="32" name="Rectangle 188"/>
              <p:cNvSpPr>
                <a:spLocks noChangeArrowheads="1"/>
              </p:cNvSpPr>
              <p:nvPr/>
            </p:nvSpPr>
            <p:spPr bwMode="auto">
              <a:xfrm>
                <a:off x="4320" y="3696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US" sz="1400" b="1"/>
                  <a:t>Clear</a:t>
                </a:r>
              </a:p>
            </p:txBody>
          </p:sp>
          <p:sp>
            <p:nvSpPr>
              <p:cNvPr id="33" name="Line 189"/>
              <p:cNvSpPr>
                <a:spLocks noChangeShapeType="1"/>
              </p:cNvSpPr>
              <p:nvPr/>
            </p:nvSpPr>
            <p:spPr bwMode="auto">
              <a:xfrm flipH="1">
                <a:off x="2256" y="379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190"/>
              <p:cNvSpPr>
                <a:spLocks noChangeShapeType="1"/>
              </p:cNvSpPr>
              <p:nvPr/>
            </p:nvSpPr>
            <p:spPr bwMode="auto">
              <a:xfrm flipH="1">
                <a:off x="3072" y="3792"/>
                <a:ext cx="43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191"/>
              <p:cNvSpPr>
                <a:spLocks noChangeShapeType="1"/>
              </p:cNvSpPr>
              <p:nvPr/>
            </p:nvSpPr>
            <p:spPr bwMode="auto">
              <a:xfrm flipH="1">
                <a:off x="4224" y="379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192"/>
              <p:cNvSpPr>
                <a:spLocks noChangeShapeType="1"/>
              </p:cNvSpPr>
              <p:nvPr/>
            </p:nvSpPr>
            <p:spPr bwMode="auto">
              <a:xfrm>
                <a:off x="2928" y="3792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193"/>
              <p:cNvSpPr>
                <a:spLocks noChangeShapeType="1"/>
              </p:cNvSpPr>
              <p:nvPr/>
            </p:nvSpPr>
            <p:spPr bwMode="auto">
              <a:xfrm>
                <a:off x="3936" y="379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194"/>
              <p:cNvSpPr>
                <a:spLocks noChangeShapeType="1"/>
              </p:cNvSpPr>
              <p:nvPr/>
            </p:nvSpPr>
            <p:spPr bwMode="auto">
              <a:xfrm>
                <a:off x="4752" y="379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195"/>
              <p:cNvSpPr>
                <a:spLocks noChangeShapeType="1"/>
              </p:cNvSpPr>
              <p:nvPr/>
            </p:nvSpPr>
            <p:spPr bwMode="auto">
              <a:xfrm>
                <a:off x="2256" y="3744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196"/>
              <p:cNvSpPr>
                <a:spLocks noChangeShapeType="1"/>
              </p:cNvSpPr>
              <p:nvPr/>
            </p:nvSpPr>
            <p:spPr bwMode="auto">
              <a:xfrm>
                <a:off x="3072" y="3744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197"/>
              <p:cNvSpPr>
                <a:spLocks noChangeShapeType="1"/>
              </p:cNvSpPr>
              <p:nvPr/>
            </p:nvSpPr>
            <p:spPr bwMode="auto">
              <a:xfrm>
                <a:off x="4224" y="3744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198"/>
              <p:cNvSpPr>
                <a:spLocks noChangeShapeType="1"/>
              </p:cNvSpPr>
              <p:nvPr/>
            </p:nvSpPr>
            <p:spPr bwMode="auto">
              <a:xfrm>
                <a:off x="4944" y="3744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Text Box 199"/>
              <p:cNvSpPr txBox="1">
                <a:spLocks noChangeArrowheads="1"/>
              </p:cNvSpPr>
              <p:nvPr/>
            </p:nvSpPr>
            <p:spPr bwMode="auto">
              <a:xfrm>
                <a:off x="768" y="3648"/>
                <a:ext cx="1008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i="1"/>
                  <a:t>J</a:t>
                </a:r>
                <a:r>
                  <a:rPr lang="en-GB"/>
                  <a:t> = </a:t>
                </a:r>
                <a:r>
                  <a:rPr lang="en-GB" i="1"/>
                  <a:t>K</a:t>
                </a:r>
                <a:r>
                  <a:rPr lang="en-GB"/>
                  <a:t> = HIGH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60663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#19: Sequential Logic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HighlightTextShape201406201824391195">
            <a:extLst>
              <a:ext uri="{FF2B5EF4-FFF2-40B4-BE49-F238E27FC236}">
                <a16:creationId xmlns:a16="http://schemas.microsoft.com/office/drawing/2014/main" id="{C1C5B597-DA79-4C8E-A533-F3F284604B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8641" y="1405128"/>
            <a:ext cx="8420559" cy="5071872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Introduction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Memory Elements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Latches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i="1" dirty="0"/>
              <a:t>	</a:t>
            </a:r>
            <a:r>
              <a:rPr lang="en-GB" dirty="0"/>
              <a:t>3.1	</a:t>
            </a:r>
            <a:r>
              <a:rPr lang="en-GB" i="1" dirty="0"/>
              <a:t>S-R</a:t>
            </a:r>
            <a:r>
              <a:rPr lang="en-GB" dirty="0"/>
              <a:t> Latch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/>
              <a:t>	3.2	</a:t>
            </a:r>
            <a:r>
              <a:rPr lang="en-GB" i="1" dirty="0"/>
              <a:t>D</a:t>
            </a:r>
            <a:r>
              <a:rPr lang="en-GB" dirty="0"/>
              <a:t> Latch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 startAt="4"/>
            </a:pPr>
            <a:r>
              <a:rPr lang="en-GB" sz="2800" dirty="0"/>
              <a:t>Flip-flops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/>
              <a:t>	4.1	</a:t>
            </a:r>
            <a:r>
              <a:rPr lang="en-GB" i="1" dirty="0"/>
              <a:t>S-R</a:t>
            </a:r>
            <a:r>
              <a:rPr lang="en-GB" dirty="0"/>
              <a:t> Flip-flop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/>
              <a:t>	4.2	</a:t>
            </a:r>
            <a:r>
              <a:rPr lang="en-GB" i="1" dirty="0"/>
              <a:t>D</a:t>
            </a:r>
            <a:r>
              <a:rPr lang="en-GB" dirty="0"/>
              <a:t> Flip-flop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/>
              <a:t>	4.3	</a:t>
            </a:r>
            <a:r>
              <a:rPr lang="en-GB" i="1" dirty="0"/>
              <a:t>J-K</a:t>
            </a:r>
            <a:r>
              <a:rPr lang="en-GB" dirty="0"/>
              <a:t> Flip-flop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/>
              <a:t>	4.4	</a:t>
            </a:r>
            <a:r>
              <a:rPr lang="en-GB" i="1" dirty="0"/>
              <a:t>T</a:t>
            </a:r>
            <a:r>
              <a:rPr lang="en-GB" dirty="0"/>
              <a:t> Flip-flop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#19: Sequential Logic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HighlightTextShape201406201824391195">
            <a:extLst>
              <a:ext uri="{FF2B5EF4-FFF2-40B4-BE49-F238E27FC236}">
                <a16:creationId xmlns:a16="http://schemas.microsoft.com/office/drawing/2014/main" id="{C1C5B597-DA79-4C8E-A533-F3F284604B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8641" y="1405128"/>
            <a:ext cx="8420559" cy="5285232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 startAt="5"/>
            </a:pPr>
            <a:r>
              <a:rPr lang="en-GB" sz="2800" dirty="0"/>
              <a:t>Asynchronous Inputs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 startAt="5"/>
            </a:pPr>
            <a:r>
              <a:rPr lang="en-GB" sz="2800" dirty="0"/>
              <a:t>Synchronous Sequential Circuit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/>
              <a:t>	6.1	Flip-flop Characteristic Tables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/>
              <a:t>	6.2	Analysis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/>
              <a:t>	6.3	Flip-flop Excitation Tables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/>
              <a:t>	6.4	Design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 startAt="7"/>
            </a:pPr>
            <a:r>
              <a:rPr lang="en-GB" sz="2800" dirty="0"/>
              <a:t>Memory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sz="2800" dirty="0"/>
              <a:t>	</a:t>
            </a:r>
            <a:r>
              <a:rPr lang="en-GB" dirty="0"/>
              <a:t>7.1	Memory Unit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/>
              <a:t>	7.2	Read/Write Operations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/>
              <a:t>	7.3	Memory Cell</a:t>
            </a:r>
          </a:p>
          <a:p>
            <a:pPr marL="0" indent="0" eaLnBrk="1" hangingPunct="1">
              <a:spcBef>
                <a:spcPts val="600"/>
              </a:spcBef>
              <a:buClrTx/>
              <a:buSzPct val="100000"/>
              <a:buNone/>
              <a:tabLst>
                <a:tab pos="715963" algn="l"/>
                <a:tab pos="1341438" algn="l"/>
              </a:tabLst>
            </a:pPr>
            <a:r>
              <a:rPr lang="en-GB" dirty="0"/>
              <a:t>	7.4	Memory Arrays</a:t>
            </a:r>
          </a:p>
        </p:txBody>
      </p:sp>
    </p:spTree>
    <p:extLst>
      <p:ext uri="{BB962C8B-B14F-4D97-AF65-F5344CB8AC3E}">
        <p14:creationId xmlns:p14="http://schemas.microsoft.com/office/powerpoint/2010/main" val="342134593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Introduction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34B31F8-B91E-4AC9-8730-84CE23106D8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60475"/>
            <a:ext cx="441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Two classes of logic circuits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Combinational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Sequential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Combinational Circuit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output depends entirely on the immediate (present) inputs.</a:t>
            </a:r>
          </a:p>
        </p:txBody>
      </p:sp>
      <p:grpSp>
        <p:nvGrpSpPr>
          <p:cNvPr id="10" name="Group 80">
            <a:extLst>
              <a:ext uri="{FF2B5EF4-FFF2-40B4-BE49-F238E27FC236}">
                <a16:creationId xmlns:a16="http://schemas.microsoft.com/office/drawing/2014/main" id="{BEFEA92C-12E4-450E-AA3F-480A61D162E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114800"/>
            <a:ext cx="3962400" cy="1077913"/>
            <a:chOff x="528" y="2736"/>
            <a:chExt cx="2496" cy="679"/>
          </a:xfrm>
        </p:grpSpPr>
        <p:sp>
          <p:nvSpPr>
            <p:cNvPr id="11" name="Text Box 34">
              <a:extLst>
                <a:ext uri="{FF2B5EF4-FFF2-40B4-BE49-F238E27FC236}">
                  <a16:creationId xmlns:a16="http://schemas.microsoft.com/office/drawing/2014/main" id="{5AD4E6F8-3393-4672-A48C-ABB5D5FF3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880"/>
              <a:ext cx="96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Combinational</a:t>
              </a:r>
            </a:p>
            <a:p>
              <a:pPr algn="ctr" eaLnBrk="0" hangingPunct="0"/>
              <a:r>
                <a:rPr lang="en-GB" sz="1600" b="1">
                  <a:latin typeface="Times New Roman" pitchFamily="18" charset="0"/>
                </a:rPr>
                <a:t>Logic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3" name="Text Box 41">
              <a:extLst>
                <a:ext uri="{FF2B5EF4-FFF2-40B4-BE49-F238E27FC236}">
                  <a16:creationId xmlns:a16="http://schemas.microsoft.com/office/drawing/2014/main" id="{0C1AC80E-643E-4A51-853E-88418FC46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97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: :</a:t>
              </a:r>
            </a:p>
          </p:txBody>
        </p:sp>
        <p:sp>
          <p:nvSpPr>
            <p:cNvPr id="14" name="Rectangle 33">
              <a:extLst>
                <a:ext uri="{FF2B5EF4-FFF2-40B4-BE49-F238E27FC236}">
                  <a16:creationId xmlns:a16="http://schemas.microsoft.com/office/drawing/2014/main" id="{0ED23982-E67F-4C57-925C-172BD399C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" y="2736"/>
              <a:ext cx="932" cy="67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51">
              <a:extLst>
                <a:ext uri="{FF2B5EF4-FFF2-40B4-BE49-F238E27FC236}">
                  <a16:creationId xmlns:a16="http://schemas.microsoft.com/office/drawing/2014/main" id="{EFFB6E85-0651-4204-8B79-6F6A1AE949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2832"/>
              <a:ext cx="302" cy="415"/>
              <a:chOff x="1440" y="2544"/>
              <a:chExt cx="672" cy="576"/>
            </a:xfrm>
          </p:grpSpPr>
          <p:sp>
            <p:nvSpPr>
              <p:cNvPr id="25" name="Line 36">
                <a:extLst>
                  <a:ext uri="{FF2B5EF4-FFF2-40B4-BE49-F238E27FC236}">
                    <a16:creationId xmlns:a16="http://schemas.microsoft.com/office/drawing/2014/main" id="{948F2FF9-7318-4099-B55B-F4B5E032B4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37">
                <a:extLst>
                  <a:ext uri="{FF2B5EF4-FFF2-40B4-BE49-F238E27FC236}">
                    <a16:creationId xmlns:a16="http://schemas.microsoft.com/office/drawing/2014/main" id="{C94E235D-AD18-4478-B22A-F8D41A5BBF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38">
                <a:extLst>
                  <a:ext uri="{FF2B5EF4-FFF2-40B4-BE49-F238E27FC236}">
                    <a16:creationId xmlns:a16="http://schemas.microsoft.com/office/drawing/2014/main" id="{0176F49D-2B58-4C6C-97B2-7FB152E514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736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39">
                <a:extLst>
                  <a:ext uri="{FF2B5EF4-FFF2-40B4-BE49-F238E27FC236}">
                    <a16:creationId xmlns:a16="http://schemas.microsoft.com/office/drawing/2014/main" id="{5AA05554-F762-45E1-BE98-3E2EB21959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02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40">
                <a:extLst>
                  <a:ext uri="{FF2B5EF4-FFF2-40B4-BE49-F238E27FC236}">
                    <a16:creationId xmlns:a16="http://schemas.microsoft.com/office/drawing/2014/main" id="{8F3B6ED4-D6CD-4BE5-BD14-755617A27F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12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52">
              <a:extLst>
                <a:ext uri="{FF2B5EF4-FFF2-40B4-BE49-F238E27FC236}">
                  <a16:creationId xmlns:a16="http://schemas.microsoft.com/office/drawing/2014/main" id="{198BC34A-7E8A-4002-9D6C-3DC79D4262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4" y="2849"/>
              <a:ext cx="302" cy="415"/>
              <a:chOff x="3408" y="2544"/>
              <a:chExt cx="672" cy="576"/>
            </a:xfrm>
          </p:grpSpPr>
          <p:sp>
            <p:nvSpPr>
              <p:cNvPr id="20" name="Line 43">
                <a:extLst>
                  <a:ext uri="{FF2B5EF4-FFF2-40B4-BE49-F238E27FC236}">
                    <a16:creationId xmlns:a16="http://schemas.microsoft.com/office/drawing/2014/main" id="{75009176-5FC1-4F0C-BC04-26A91F095D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54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44">
                <a:extLst>
                  <a:ext uri="{FF2B5EF4-FFF2-40B4-BE49-F238E27FC236}">
                    <a16:creationId xmlns:a16="http://schemas.microsoft.com/office/drawing/2014/main" id="{308E6AE6-1DCF-48B4-A948-DF5DD2B72F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64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45">
                <a:extLst>
                  <a:ext uri="{FF2B5EF4-FFF2-40B4-BE49-F238E27FC236}">
                    <a16:creationId xmlns:a16="http://schemas.microsoft.com/office/drawing/2014/main" id="{2092E2E5-DFC6-40D3-9649-6BC5A45299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736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46">
                <a:extLst>
                  <a:ext uri="{FF2B5EF4-FFF2-40B4-BE49-F238E27FC236}">
                    <a16:creationId xmlns:a16="http://schemas.microsoft.com/office/drawing/2014/main" id="{907EBDE1-E628-48E3-B56F-B8A81C43EE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02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47">
                <a:extLst>
                  <a:ext uri="{FF2B5EF4-FFF2-40B4-BE49-F238E27FC236}">
                    <a16:creationId xmlns:a16="http://schemas.microsoft.com/office/drawing/2014/main" id="{CE1F9119-187F-4355-AF54-9A63C4AB2B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12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Text Box 49">
              <a:extLst>
                <a:ext uri="{FF2B5EF4-FFF2-40B4-BE49-F238E27FC236}">
                  <a16:creationId xmlns:a16="http://schemas.microsoft.com/office/drawing/2014/main" id="{2B37C900-04A6-44D9-951C-5534A7C4D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97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r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inputs</a:t>
              </a:r>
            </a:p>
          </p:txBody>
        </p:sp>
        <p:sp>
          <p:nvSpPr>
            <p:cNvPr id="18" name="Text Box 50">
              <a:extLst>
                <a:ext uri="{FF2B5EF4-FFF2-40B4-BE49-F238E27FC236}">
                  <a16:creationId xmlns:a16="http://schemas.microsoft.com/office/drawing/2014/main" id="{FC344242-3666-4230-8998-A18B9310F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976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r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outputs</a:t>
              </a:r>
            </a:p>
          </p:txBody>
        </p:sp>
        <p:sp>
          <p:nvSpPr>
            <p:cNvPr id="19" name="Text Box 54">
              <a:extLst>
                <a:ext uri="{FF2B5EF4-FFF2-40B4-BE49-F238E27FC236}">
                  <a16:creationId xmlns:a16="http://schemas.microsoft.com/office/drawing/2014/main" id="{651E5674-F8E3-4EED-8B33-E5DDEE99EC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97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: :</a:t>
              </a:r>
            </a:p>
          </p:txBody>
        </p:sp>
      </p:grpSp>
      <p:sp>
        <p:nvSpPr>
          <p:cNvPr id="30" name="Rectangle 56">
            <a:extLst>
              <a:ext uri="{FF2B5EF4-FFF2-40B4-BE49-F238E27FC236}">
                <a16:creationId xmlns:a16="http://schemas.microsoft.com/office/drawing/2014/main" id="{BDFC5B96-8CE9-4DB9-8C3E-4D7F244A4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514600"/>
            <a:ext cx="4267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spcBef>
                <a:spcPct val="5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Sequential Circuit</a:t>
            </a:r>
          </a:p>
          <a:p>
            <a:pPr marL="625475" lvl="1" indent="-2667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Each output depends on both present inputs and state.</a:t>
            </a:r>
          </a:p>
        </p:txBody>
      </p:sp>
      <p:sp>
        <p:nvSpPr>
          <p:cNvPr id="31" name="Line 100">
            <a:extLst>
              <a:ext uri="{FF2B5EF4-FFF2-40B4-BE49-F238E27FC236}">
                <a16:creationId xmlns:a16="http://schemas.microsoft.com/office/drawing/2014/main" id="{9E116333-A465-43C7-966D-E52031B18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6670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2" name="Group 107">
            <a:extLst>
              <a:ext uri="{FF2B5EF4-FFF2-40B4-BE49-F238E27FC236}">
                <a16:creationId xmlns:a16="http://schemas.microsoft.com/office/drawing/2014/main" id="{ABFE793C-F5D0-41D4-B4DD-B07C5CF3C1A5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4114800"/>
            <a:ext cx="3962400" cy="1600200"/>
            <a:chOff x="3024" y="2592"/>
            <a:chExt cx="2496" cy="1008"/>
          </a:xfrm>
        </p:grpSpPr>
        <p:grpSp>
          <p:nvGrpSpPr>
            <p:cNvPr id="33" name="Group 79">
              <a:extLst>
                <a:ext uri="{FF2B5EF4-FFF2-40B4-BE49-F238E27FC236}">
                  <a16:creationId xmlns:a16="http://schemas.microsoft.com/office/drawing/2014/main" id="{A4570CDC-8336-4E3C-B726-2CFB44B676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3408"/>
              <a:ext cx="624" cy="192"/>
              <a:chOff x="4128" y="3448"/>
              <a:chExt cx="624" cy="192"/>
            </a:xfrm>
          </p:grpSpPr>
          <p:sp>
            <p:nvSpPr>
              <p:cNvPr id="59" name="Rectangle 77">
                <a:extLst>
                  <a:ext uri="{FF2B5EF4-FFF2-40B4-BE49-F238E27FC236}">
                    <a16:creationId xmlns:a16="http://schemas.microsoft.com/office/drawing/2014/main" id="{89641AA1-9B28-4FA2-A888-F449FFF5B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344" y="3232"/>
                <a:ext cx="192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Text Box 78">
                <a:extLst>
                  <a:ext uri="{FF2B5EF4-FFF2-40B4-BE49-F238E27FC236}">
                    <a16:creationId xmlns:a16="http://schemas.microsoft.com/office/drawing/2014/main" id="{045F1DC3-9532-4852-9A1E-B76AE993FA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3456"/>
                <a:ext cx="528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Memory</a:t>
                </a:r>
              </a:p>
            </p:txBody>
          </p:sp>
        </p:grpSp>
        <p:grpSp>
          <p:nvGrpSpPr>
            <p:cNvPr id="34" name="Group 81">
              <a:extLst>
                <a:ext uri="{FF2B5EF4-FFF2-40B4-BE49-F238E27FC236}">
                  <a16:creationId xmlns:a16="http://schemas.microsoft.com/office/drawing/2014/main" id="{E50E5EA2-8A99-4E35-8FD9-9ADB97E14E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2592"/>
              <a:ext cx="2496" cy="679"/>
              <a:chOff x="528" y="2736"/>
              <a:chExt cx="2496" cy="679"/>
            </a:xfrm>
          </p:grpSpPr>
          <p:sp>
            <p:nvSpPr>
              <p:cNvPr id="41" name="Text Box 82">
                <a:extLst>
                  <a:ext uri="{FF2B5EF4-FFF2-40B4-BE49-F238E27FC236}">
                    <a16:creationId xmlns:a16="http://schemas.microsoft.com/office/drawing/2014/main" id="{699CB11F-04B0-419A-B9B9-64D19DB187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880"/>
                <a:ext cx="96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 dirty="0">
                    <a:latin typeface="Times New Roman" pitchFamily="18" charset="0"/>
                  </a:rPr>
                  <a:t>Combinational</a:t>
                </a:r>
              </a:p>
              <a:p>
                <a:pPr algn="ctr" eaLnBrk="0" hangingPunct="0"/>
                <a:r>
                  <a:rPr lang="en-GB" sz="1600" b="1" dirty="0">
                    <a:latin typeface="Times New Roman" pitchFamily="18" charset="0"/>
                  </a:rPr>
                  <a:t>Logic</a:t>
                </a:r>
                <a:endParaRPr lang="en-GB" sz="1600" dirty="0">
                  <a:latin typeface="Times New Roman" pitchFamily="18" charset="0"/>
                </a:endParaRPr>
              </a:p>
            </p:txBody>
          </p:sp>
          <p:sp>
            <p:nvSpPr>
              <p:cNvPr id="42" name="Text Box 83">
                <a:extLst>
                  <a:ext uri="{FF2B5EF4-FFF2-40B4-BE49-F238E27FC236}">
                    <a16:creationId xmlns:a16="http://schemas.microsoft.com/office/drawing/2014/main" id="{8479F58E-666C-4111-ACB5-F5250CB94C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2976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: :</a:t>
                </a:r>
              </a:p>
            </p:txBody>
          </p:sp>
          <p:sp>
            <p:nvSpPr>
              <p:cNvPr id="43" name="Rectangle 84">
                <a:extLst>
                  <a:ext uri="{FF2B5EF4-FFF2-40B4-BE49-F238E27FC236}">
                    <a16:creationId xmlns:a16="http://schemas.microsoft.com/office/drawing/2014/main" id="{B2136781-0D4E-43E1-B8FC-B7F483C6A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2" y="2736"/>
                <a:ext cx="932" cy="67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" name="Group 85">
                <a:extLst>
                  <a:ext uri="{FF2B5EF4-FFF2-40B4-BE49-F238E27FC236}">
                    <a16:creationId xmlns:a16="http://schemas.microsoft.com/office/drawing/2014/main" id="{B7E03AF6-B124-4FE2-8C0E-85E821F17B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2832"/>
                <a:ext cx="302" cy="415"/>
                <a:chOff x="1440" y="2544"/>
                <a:chExt cx="672" cy="576"/>
              </a:xfrm>
            </p:grpSpPr>
            <p:sp>
              <p:nvSpPr>
                <p:cNvPr id="54" name="Line 86">
                  <a:extLst>
                    <a:ext uri="{FF2B5EF4-FFF2-40B4-BE49-F238E27FC236}">
                      <a16:creationId xmlns:a16="http://schemas.microsoft.com/office/drawing/2014/main" id="{71354BB6-A79F-4970-A346-B9176947B5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54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87">
                  <a:extLst>
                    <a:ext uri="{FF2B5EF4-FFF2-40B4-BE49-F238E27FC236}">
                      <a16:creationId xmlns:a16="http://schemas.microsoft.com/office/drawing/2014/main" id="{4D7E40C8-6931-4C96-85AC-973B41568E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64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88">
                  <a:extLst>
                    <a:ext uri="{FF2B5EF4-FFF2-40B4-BE49-F238E27FC236}">
                      <a16:creationId xmlns:a16="http://schemas.microsoft.com/office/drawing/2014/main" id="{E003AA19-8B1A-41C0-881C-9D3DB4FD83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736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89">
                  <a:extLst>
                    <a:ext uri="{FF2B5EF4-FFF2-40B4-BE49-F238E27FC236}">
                      <a16:creationId xmlns:a16="http://schemas.microsoft.com/office/drawing/2014/main" id="{30201F22-3321-46B5-9A1E-36A27928E2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302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90">
                  <a:extLst>
                    <a:ext uri="{FF2B5EF4-FFF2-40B4-BE49-F238E27FC236}">
                      <a16:creationId xmlns:a16="http://schemas.microsoft.com/office/drawing/2014/main" id="{9C276267-2440-4EE2-B3CC-6F455C5B17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312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91">
                <a:extLst>
                  <a:ext uri="{FF2B5EF4-FFF2-40B4-BE49-F238E27FC236}">
                    <a16:creationId xmlns:a16="http://schemas.microsoft.com/office/drawing/2014/main" id="{09233647-5A04-40A7-BBA9-97CCDA0163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94" y="2849"/>
                <a:ext cx="302" cy="415"/>
                <a:chOff x="3408" y="2544"/>
                <a:chExt cx="672" cy="576"/>
              </a:xfrm>
            </p:grpSpPr>
            <p:sp>
              <p:nvSpPr>
                <p:cNvPr id="49" name="Line 92">
                  <a:extLst>
                    <a:ext uri="{FF2B5EF4-FFF2-40B4-BE49-F238E27FC236}">
                      <a16:creationId xmlns:a16="http://schemas.microsoft.com/office/drawing/2014/main" id="{ADFA0F46-6562-4A04-A889-B1F5EDD2BC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54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93">
                  <a:extLst>
                    <a:ext uri="{FF2B5EF4-FFF2-40B4-BE49-F238E27FC236}">
                      <a16:creationId xmlns:a16="http://schemas.microsoft.com/office/drawing/2014/main" id="{265A4986-B294-4684-A990-CBF3E30100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64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94">
                  <a:extLst>
                    <a:ext uri="{FF2B5EF4-FFF2-40B4-BE49-F238E27FC236}">
                      <a16:creationId xmlns:a16="http://schemas.microsoft.com/office/drawing/2014/main" id="{099D07B5-B633-4771-9CBB-9EC01B2821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736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95">
                  <a:extLst>
                    <a:ext uri="{FF2B5EF4-FFF2-40B4-BE49-F238E27FC236}">
                      <a16:creationId xmlns:a16="http://schemas.microsoft.com/office/drawing/2014/main" id="{BDCF38AC-E13C-4B78-B3E7-2DD19D44EC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302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96">
                  <a:extLst>
                    <a:ext uri="{FF2B5EF4-FFF2-40B4-BE49-F238E27FC236}">
                      <a16:creationId xmlns:a16="http://schemas.microsoft.com/office/drawing/2014/main" id="{21F08292-AB1A-4B97-A012-EEE11DCB0A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312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6" name="Text Box 97">
                <a:extLst>
                  <a:ext uri="{FF2B5EF4-FFF2-40B4-BE49-F238E27FC236}">
                    <a16:creationId xmlns:a16="http://schemas.microsoft.com/office/drawing/2014/main" id="{F0978239-85CA-4734-9687-A8488455CE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" y="2976"/>
                <a:ext cx="43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r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inputs</a:t>
                </a:r>
              </a:p>
            </p:txBody>
          </p:sp>
          <p:sp>
            <p:nvSpPr>
              <p:cNvPr id="47" name="Text Box 98">
                <a:extLst>
                  <a:ext uri="{FF2B5EF4-FFF2-40B4-BE49-F238E27FC236}">
                    <a16:creationId xmlns:a16="http://schemas.microsoft.com/office/drawing/2014/main" id="{0BC3125F-AA00-4482-A8BA-8BB47AF029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976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r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outputs</a:t>
                </a:r>
              </a:p>
            </p:txBody>
          </p:sp>
          <p:sp>
            <p:nvSpPr>
              <p:cNvPr id="48" name="Text Box 99">
                <a:extLst>
                  <a:ext uri="{FF2B5EF4-FFF2-40B4-BE49-F238E27FC236}">
                    <a16:creationId xmlns:a16="http://schemas.microsoft.com/office/drawing/2014/main" id="{453A7E1B-1C31-4367-A8BC-43F1F5FC13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976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: :</a:t>
                </a:r>
              </a:p>
            </p:txBody>
          </p:sp>
        </p:grpSp>
        <p:sp>
          <p:nvSpPr>
            <p:cNvPr id="35" name="Line 101">
              <a:extLst>
                <a:ext uri="{FF2B5EF4-FFF2-40B4-BE49-F238E27FC236}">
                  <a16:creationId xmlns:a16="http://schemas.microsoft.com/office/drawing/2014/main" id="{0F07323B-F7D7-433E-B0DD-89B14B49F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21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02">
              <a:extLst>
                <a:ext uri="{FF2B5EF4-FFF2-40B4-BE49-F238E27FC236}">
                  <a16:creationId xmlns:a16="http://schemas.microsoft.com/office/drawing/2014/main" id="{5D3F9537-9EF8-422A-A1AE-1DA200272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21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03">
              <a:extLst>
                <a:ext uri="{FF2B5EF4-FFF2-40B4-BE49-F238E27FC236}">
                  <a16:creationId xmlns:a16="http://schemas.microsoft.com/office/drawing/2014/main" id="{36F265CA-23EB-4515-8813-5223F65992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0" y="350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04">
              <a:extLst>
                <a:ext uri="{FF2B5EF4-FFF2-40B4-BE49-F238E27FC236}">
                  <a16:creationId xmlns:a16="http://schemas.microsoft.com/office/drawing/2014/main" id="{954727F8-5AE5-48D6-984D-AD736EBBB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50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5">
              <a:extLst>
                <a:ext uri="{FF2B5EF4-FFF2-40B4-BE49-F238E27FC236}">
                  <a16:creationId xmlns:a16="http://schemas.microsoft.com/office/drawing/2014/main" id="{2D3FBDE3-528E-4F1A-89A7-802589FF12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21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06">
              <a:extLst>
                <a:ext uri="{FF2B5EF4-FFF2-40B4-BE49-F238E27FC236}">
                  <a16:creationId xmlns:a16="http://schemas.microsoft.com/office/drawing/2014/main" id="{5C7271A7-6D44-4536-8EFC-600BC1F80F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21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36992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Introduction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87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Two types of sequential circuits:</a:t>
            </a:r>
          </a:p>
          <a:p>
            <a:pPr marL="625475" lvl="1" indent="-2762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Synchronous</a:t>
            </a:r>
            <a:r>
              <a:rPr lang="en-US" dirty="0"/>
              <a:t>: outputs change only at specific time</a:t>
            </a:r>
          </a:p>
          <a:p>
            <a:pPr marL="625475" lvl="1" indent="-2762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Asynchronous</a:t>
            </a:r>
            <a:r>
              <a:rPr lang="en-US" dirty="0"/>
              <a:t>: outputs change at any time</a:t>
            </a:r>
          </a:p>
          <a:p>
            <a:pPr marL="274638" indent="-27463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Multivibrator</a:t>
            </a:r>
            <a:r>
              <a:rPr lang="en-US" dirty="0"/>
              <a:t>: a class of sequential circuits</a:t>
            </a:r>
          </a:p>
          <a:p>
            <a:pPr marL="625475" lvl="1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Bistable</a:t>
            </a:r>
            <a:r>
              <a:rPr lang="en-US" dirty="0"/>
              <a:t> (2 stable states)</a:t>
            </a:r>
          </a:p>
          <a:p>
            <a:pPr marL="625475" lvl="1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Monostable</a:t>
            </a:r>
            <a:r>
              <a:rPr lang="en-US" dirty="0"/>
              <a:t> or one-shot (1 stable state)</a:t>
            </a:r>
          </a:p>
          <a:p>
            <a:pPr marL="625475" lvl="1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Astable</a:t>
            </a:r>
            <a:r>
              <a:rPr lang="en-US" dirty="0"/>
              <a:t> (no stable state)</a:t>
            </a:r>
          </a:p>
          <a:p>
            <a:pPr marL="274638" indent="-27463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Bistable</a:t>
            </a:r>
            <a:r>
              <a:rPr lang="en-US" dirty="0"/>
              <a:t> logic devices</a:t>
            </a:r>
          </a:p>
          <a:p>
            <a:pPr marL="625475" lvl="1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Latches</a:t>
            </a:r>
            <a:r>
              <a:rPr lang="en-US" dirty="0"/>
              <a:t> and </a:t>
            </a:r>
            <a:r>
              <a:rPr lang="en-US" dirty="0">
                <a:solidFill>
                  <a:srgbClr val="0000CC"/>
                </a:solidFill>
              </a:rPr>
              <a:t>flip-flops</a:t>
            </a:r>
            <a:r>
              <a:rPr lang="en-US" dirty="0"/>
              <a:t>.</a:t>
            </a:r>
          </a:p>
          <a:p>
            <a:pPr marL="625475" lvl="1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They differ in the methods used for changing their state.</a:t>
            </a:r>
          </a:p>
        </p:txBody>
      </p:sp>
    </p:spTree>
    <p:extLst>
      <p:ext uri="{BB962C8B-B14F-4D97-AF65-F5344CB8AC3E}">
        <p14:creationId xmlns:p14="http://schemas.microsoft.com/office/powerpoint/2010/main" val="315665609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2. Memory Elements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102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Memory element</a:t>
            </a:r>
            <a:r>
              <a:rPr lang="en-US" dirty="0"/>
              <a:t>: a device which can remember value indefinitely, or change value on command from its inputs.</a:t>
            </a:r>
          </a:p>
        </p:txBody>
      </p: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1905000" y="2362200"/>
            <a:ext cx="5334000" cy="838200"/>
            <a:chOff x="1440" y="1632"/>
            <a:chExt cx="3360" cy="528"/>
          </a:xfrm>
        </p:grpSpPr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1440" y="1805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command</a:t>
              </a:r>
              <a:r>
                <a:rPr lang="en-GB"/>
                <a:t> </a:t>
              </a:r>
            </a:p>
          </p:txBody>
        </p:sp>
        <p:sp>
          <p:nvSpPr>
            <p:cNvPr id="11" name="Rectangle 27"/>
            <p:cNvSpPr>
              <a:spLocks noChangeArrowheads="1"/>
            </p:cNvSpPr>
            <p:nvPr/>
          </p:nvSpPr>
          <p:spPr bwMode="auto">
            <a:xfrm>
              <a:off x="2644" y="1632"/>
              <a:ext cx="860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28"/>
            <p:cNvSpPr txBox="1">
              <a:spLocks noChangeArrowheads="1"/>
            </p:cNvSpPr>
            <p:nvPr/>
          </p:nvSpPr>
          <p:spPr bwMode="auto">
            <a:xfrm>
              <a:off x="2688" y="1698"/>
              <a:ext cx="76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Memory element</a:t>
              </a:r>
              <a:endParaRPr lang="en-GB"/>
            </a:p>
          </p:txBody>
        </p:sp>
        <p:sp>
          <p:nvSpPr>
            <p:cNvPr id="14" name="Line 29"/>
            <p:cNvSpPr>
              <a:spLocks noChangeShapeType="1"/>
            </p:cNvSpPr>
            <p:nvPr/>
          </p:nvSpPr>
          <p:spPr bwMode="auto">
            <a:xfrm>
              <a:off x="2208" y="1901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3936" y="1805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stored value</a:t>
              </a:r>
              <a:r>
                <a:rPr lang="en-GB"/>
                <a:t> </a:t>
              </a:r>
            </a:p>
          </p:txBody>
        </p:sp>
        <p:sp>
          <p:nvSpPr>
            <p:cNvPr id="16" name="Line 31"/>
            <p:cNvSpPr>
              <a:spLocks noChangeShapeType="1"/>
            </p:cNvSpPr>
            <p:nvPr/>
          </p:nvSpPr>
          <p:spPr bwMode="auto">
            <a:xfrm>
              <a:off x="3504" y="1901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32"/>
            <p:cNvSpPr txBox="1">
              <a:spLocks noChangeArrowheads="1"/>
            </p:cNvSpPr>
            <p:nvPr/>
          </p:nvSpPr>
          <p:spPr bwMode="auto">
            <a:xfrm>
              <a:off x="3648" y="1680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i="1"/>
                <a:t>Q</a:t>
              </a:r>
              <a:endParaRPr lang="en-GB"/>
            </a:p>
          </p:txBody>
        </p:sp>
      </p:grpSp>
      <p:sp>
        <p:nvSpPr>
          <p:cNvPr id="18" name="Rectangle 33"/>
          <p:cNvSpPr>
            <a:spLocks noChangeArrowheads="1"/>
          </p:cNvSpPr>
          <p:nvPr/>
        </p:nvSpPr>
        <p:spPr bwMode="auto">
          <a:xfrm>
            <a:off x="457200" y="35052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Characteristic table:</a:t>
            </a:r>
          </a:p>
        </p:txBody>
      </p:sp>
      <p:grpSp>
        <p:nvGrpSpPr>
          <p:cNvPr id="19" name="Group 36"/>
          <p:cNvGrpSpPr>
            <a:grpSpLocks/>
          </p:cNvGrpSpPr>
          <p:nvPr/>
        </p:nvGrpSpPr>
        <p:grpSpPr bwMode="auto">
          <a:xfrm>
            <a:off x="2362200" y="4114800"/>
            <a:ext cx="5715000" cy="2019300"/>
            <a:chOff x="1488" y="2592"/>
            <a:chExt cx="3600" cy="1272"/>
          </a:xfrm>
        </p:grpSpPr>
        <p:graphicFrame>
          <p:nvGraphicFramePr>
            <p:cNvPr id="20" name="Object 34"/>
            <p:cNvGraphicFramePr>
              <a:graphicFrameLocks noChangeAspect="1"/>
            </p:cNvGraphicFramePr>
            <p:nvPr/>
          </p:nvGraphicFramePr>
          <p:xfrm>
            <a:off x="1488" y="2592"/>
            <a:ext cx="2089" cy="1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3319920" imgH="2019240" progId="Word.Document.8">
                    <p:embed/>
                  </p:oleObj>
                </mc:Choice>
                <mc:Fallback>
                  <p:oleObj name="Document" r:id="rId3" imgW="3319920" imgH="2019240" progId="Word.Document.8">
                    <p:embed/>
                    <p:pic>
                      <p:nvPicPr>
                        <p:cNvPr id="2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592"/>
                          <a:ext cx="2089" cy="1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 Box 35"/>
            <p:cNvSpPr txBox="1">
              <a:spLocks noChangeArrowheads="1"/>
            </p:cNvSpPr>
            <p:nvPr/>
          </p:nvSpPr>
          <p:spPr bwMode="auto">
            <a:xfrm>
              <a:off x="3408" y="2736"/>
              <a:ext cx="1680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 i="1">
                  <a:solidFill>
                    <a:srgbClr val="0000CC"/>
                  </a:solidFill>
                </a:rPr>
                <a:t>Q(t)</a:t>
              </a:r>
              <a:r>
                <a:rPr lang="en-US"/>
                <a:t> or </a:t>
              </a:r>
              <a:r>
                <a:rPr lang="en-US" b="1" i="1">
                  <a:solidFill>
                    <a:srgbClr val="0000CC"/>
                  </a:solidFill>
                </a:rPr>
                <a:t>Q</a:t>
              </a:r>
              <a:r>
                <a:rPr lang="en-US"/>
                <a:t>: current state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b="1" i="1">
                  <a:solidFill>
                    <a:srgbClr val="0000CC"/>
                  </a:solidFill>
                </a:rPr>
                <a:t>Q(t+1)</a:t>
              </a:r>
              <a:r>
                <a:rPr lang="en-US"/>
                <a:t> or </a:t>
              </a:r>
              <a:r>
                <a:rPr lang="en-US" b="1" i="1">
                  <a:solidFill>
                    <a:srgbClr val="0000CC"/>
                  </a:solidFill>
                </a:rPr>
                <a:t>Q</a:t>
              </a:r>
              <a:r>
                <a:rPr lang="en-US" b="1" i="1" baseline="30000">
                  <a:solidFill>
                    <a:srgbClr val="0000CC"/>
                  </a:solidFill>
                </a:rPr>
                <a:t>+</a:t>
              </a:r>
              <a:r>
                <a:rPr lang="en-US"/>
                <a:t>: next 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Memory Elements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102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Memory element with clock.</a:t>
            </a: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457200" y="35052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CC"/>
                </a:solidFill>
              </a:rPr>
              <a:t>Clock</a:t>
            </a:r>
            <a:r>
              <a:rPr lang="en-US" sz="2400" dirty="0"/>
              <a:t> is usually a square wave.</a:t>
            </a:r>
          </a:p>
        </p:txBody>
      </p:sp>
      <p:grpSp>
        <p:nvGrpSpPr>
          <p:cNvPr id="26" name="Group 16"/>
          <p:cNvGrpSpPr>
            <a:grpSpLocks/>
          </p:cNvGrpSpPr>
          <p:nvPr/>
        </p:nvGrpSpPr>
        <p:grpSpPr bwMode="auto">
          <a:xfrm>
            <a:off x="1981200" y="1905000"/>
            <a:ext cx="5334000" cy="1479550"/>
            <a:chOff x="1440" y="1200"/>
            <a:chExt cx="3360" cy="932"/>
          </a:xfrm>
        </p:grpSpPr>
        <p:sp>
          <p:nvSpPr>
            <p:cNvPr id="27" name="Text Box 17"/>
            <p:cNvSpPr txBox="1">
              <a:spLocks noChangeArrowheads="1"/>
            </p:cNvSpPr>
            <p:nvPr/>
          </p:nvSpPr>
          <p:spPr bwMode="auto">
            <a:xfrm>
              <a:off x="1440" y="1373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command</a:t>
              </a:r>
              <a:r>
                <a:rPr lang="en-GB"/>
                <a:t> </a:t>
              </a:r>
            </a:p>
          </p:txBody>
        </p:sp>
        <p:sp>
          <p:nvSpPr>
            <p:cNvPr id="28" name="Rectangle 18"/>
            <p:cNvSpPr>
              <a:spLocks noChangeArrowheads="1"/>
            </p:cNvSpPr>
            <p:nvPr/>
          </p:nvSpPr>
          <p:spPr bwMode="auto">
            <a:xfrm>
              <a:off x="2644" y="1200"/>
              <a:ext cx="860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19"/>
            <p:cNvSpPr txBox="1">
              <a:spLocks noChangeArrowheads="1"/>
            </p:cNvSpPr>
            <p:nvPr/>
          </p:nvSpPr>
          <p:spPr bwMode="auto">
            <a:xfrm>
              <a:off x="2688" y="1266"/>
              <a:ext cx="768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dirty="0"/>
                <a:t>Memory element</a:t>
              </a:r>
              <a:r>
                <a:rPr lang="en-GB" dirty="0"/>
                <a:t> </a:t>
              </a:r>
            </a:p>
          </p:txBody>
        </p:sp>
        <p:sp>
          <p:nvSpPr>
            <p:cNvPr id="30" name="Line 20"/>
            <p:cNvSpPr>
              <a:spLocks noChangeShapeType="1"/>
            </p:cNvSpPr>
            <p:nvPr/>
          </p:nvSpPr>
          <p:spPr bwMode="auto">
            <a:xfrm>
              <a:off x="2208" y="1469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3936" y="137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stored value</a:t>
              </a:r>
              <a:r>
                <a:rPr lang="en-GB"/>
                <a:t> </a:t>
              </a:r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>
              <a:off x="3504" y="1469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23"/>
            <p:cNvSpPr txBox="1">
              <a:spLocks noChangeArrowheads="1"/>
            </p:cNvSpPr>
            <p:nvPr/>
          </p:nvSpPr>
          <p:spPr bwMode="auto">
            <a:xfrm>
              <a:off x="3648" y="1248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i="1"/>
                <a:t>Q</a:t>
              </a:r>
              <a:endParaRPr lang="en-GB"/>
            </a:p>
          </p:txBody>
        </p:sp>
        <p:sp>
          <p:nvSpPr>
            <p:cNvPr id="34" name="Line 24"/>
            <p:cNvSpPr>
              <a:spLocks noChangeShapeType="1"/>
            </p:cNvSpPr>
            <p:nvPr/>
          </p:nvSpPr>
          <p:spPr bwMode="auto">
            <a:xfrm flipV="1">
              <a:off x="3072" y="172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25"/>
            <p:cNvSpPr txBox="1">
              <a:spLocks noChangeArrowheads="1"/>
            </p:cNvSpPr>
            <p:nvPr/>
          </p:nvSpPr>
          <p:spPr bwMode="auto">
            <a:xfrm>
              <a:off x="2880" y="1920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clock </a:t>
              </a:r>
            </a:p>
          </p:txBody>
        </p:sp>
      </p:grpSp>
      <p:grpSp>
        <p:nvGrpSpPr>
          <p:cNvPr id="36" name="Group 26"/>
          <p:cNvGrpSpPr>
            <a:grpSpLocks/>
          </p:cNvGrpSpPr>
          <p:nvPr/>
        </p:nvGrpSpPr>
        <p:grpSpPr bwMode="auto">
          <a:xfrm>
            <a:off x="2286000" y="4191000"/>
            <a:ext cx="4572000" cy="1708150"/>
            <a:chOff x="1440" y="2640"/>
            <a:chExt cx="2880" cy="1076"/>
          </a:xfrm>
        </p:grpSpPr>
        <p:sp>
          <p:nvSpPr>
            <p:cNvPr id="37" name="Line 27"/>
            <p:cNvSpPr>
              <a:spLocks noChangeShapeType="1"/>
            </p:cNvSpPr>
            <p:nvPr/>
          </p:nvSpPr>
          <p:spPr bwMode="auto">
            <a:xfrm>
              <a:off x="144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28"/>
            <p:cNvSpPr>
              <a:spLocks noChangeShapeType="1"/>
            </p:cNvSpPr>
            <p:nvPr/>
          </p:nvSpPr>
          <p:spPr bwMode="auto">
            <a:xfrm>
              <a:off x="168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29"/>
            <p:cNvSpPr>
              <a:spLocks noChangeShapeType="1"/>
            </p:cNvSpPr>
            <p:nvPr/>
          </p:nvSpPr>
          <p:spPr bwMode="auto">
            <a:xfrm rot="5400000">
              <a:off x="156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0"/>
            <p:cNvSpPr>
              <a:spLocks noChangeShapeType="1"/>
            </p:cNvSpPr>
            <p:nvPr/>
          </p:nvSpPr>
          <p:spPr bwMode="auto">
            <a:xfrm>
              <a:off x="192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31"/>
            <p:cNvSpPr>
              <a:spLocks noChangeShapeType="1"/>
            </p:cNvSpPr>
            <p:nvPr/>
          </p:nvSpPr>
          <p:spPr bwMode="auto">
            <a:xfrm>
              <a:off x="216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32"/>
            <p:cNvSpPr>
              <a:spLocks noChangeShapeType="1"/>
            </p:cNvSpPr>
            <p:nvPr/>
          </p:nvSpPr>
          <p:spPr bwMode="auto">
            <a:xfrm rot="5400000">
              <a:off x="2040" y="3144"/>
              <a:ext cx="240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33"/>
            <p:cNvSpPr>
              <a:spLocks noChangeShapeType="1"/>
            </p:cNvSpPr>
            <p:nvPr/>
          </p:nvSpPr>
          <p:spPr bwMode="auto">
            <a:xfrm rot="5400000">
              <a:off x="180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34"/>
            <p:cNvSpPr>
              <a:spLocks noChangeShapeType="1"/>
            </p:cNvSpPr>
            <p:nvPr/>
          </p:nvSpPr>
          <p:spPr bwMode="auto">
            <a:xfrm>
              <a:off x="240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5"/>
            <p:cNvSpPr>
              <a:spLocks noChangeShapeType="1"/>
            </p:cNvSpPr>
            <p:nvPr/>
          </p:nvSpPr>
          <p:spPr bwMode="auto">
            <a:xfrm>
              <a:off x="264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36"/>
            <p:cNvSpPr>
              <a:spLocks noChangeShapeType="1"/>
            </p:cNvSpPr>
            <p:nvPr/>
          </p:nvSpPr>
          <p:spPr bwMode="auto">
            <a:xfrm rot="5400000">
              <a:off x="252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37"/>
            <p:cNvSpPr>
              <a:spLocks noChangeShapeType="1"/>
            </p:cNvSpPr>
            <p:nvPr/>
          </p:nvSpPr>
          <p:spPr bwMode="auto">
            <a:xfrm rot="5400000">
              <a:off x="228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38"/>
            <p:cNvSpPr>
              <a:spLocks noChangeShapeType="1"/>
            </p:cNvSpPr>
            <p:nvPr/>
          </p:nvSpPr>
          <p:spPr bwMode="auto">
            <a:xfrm>
              <a:off x="288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39"/>
            <p:cNvSpPr>
              <a:spLocks noChangeShapeType="1"/>
            </p:cNvSpPr>
            <p:nvPr/>
          </p:nvSpPr>
          <p:spPr bwMode="auto">
            <a:xfrm>
              <a:off x="312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40"/>
            <p:cNvSpPr>
              <a:spLocks noChangeShapeType="1"/>
            </p:cNvSpPr>
            <p:nvPr/>
          </p:nvSpPr>
          <p:spPr bwMode="auto">
            <a:xfrm rot="5400000">
              <a:off x="300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41"/>
            <p:cNvSpPr>
              <a:spLocks noChangeShapeType="1"/>
            </p:cNvSpPr>
            <p:nvPr/>
          </p:nvSpPr>
          <p:spPr bwMode="auto">
            <a:xfrm rot="5400000">
              <a:off x="276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42"/>
            <p:cNvSpPr>
              <a:spLocks noChangeShapeType="1"/>
            </p:cNvSpPr>
            <p:nvPr/>
          </p:nvSpPr>
          <p:spPr bwMode="auto">
            <a:xfrm>
              <a:off x="336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43"/>
            <p:cNvSpPr>
              <a:spLocks noChangeShapeType="1"/>
            </p:cNvSpPr>
            <p:nvPr/>
          </p:nvSpPr>
          <p:spPr bwMode="auto">
            <a:xfrm>
              <a:off x="360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44"/>
            <p:cNvSpPr>
              <a:spLocks noChangeShapeType="1"/>
            </p:cNvSpPr>
            <p:nvPr/>
          </p:nvSpPr>
          <p:spPr bwMode="auto">
            <a:xfrm rot="5400000">
              <a:off x="348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45"/>
            <p:cNvSpPr>
              <a:spLocks noChangeShapeType="1"/>
            </p:cNvSpPr>
            <p:nvPr/>
          </p:nvSpPr>
          <p:spPr bwMode="auto">
            <a:xfrm rot="5400000">
              <a:off x="324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46"/>
            <p:cNvSpPr>
              <a:spLocks noChangeShapeType="1"/>
            </p:cNvSpPr>
            <p:nvPr/>
          </p:nvSpPr>
          <p:spPr bwMode="auto">
            <a:xfrm>
              <a:off x="384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47"/>
            <p:cNvSpPr>
              <a:spLocks noChangeShapeType="1"/>
            </p:cNvSpPr>
            <p:nvPr/>
          </p:nvSpPr>
          <p:spPr bwMode="auto">
            <a:xfrm>
              <a:off x="408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48"/>
            <p:cNvSpPr>
              <a:spLocks noChangeShapeType="1"/>
            </p:cNvSpPr>
            <p:nvPr/>
          </p:nvSpPr>
          <p:spPr bwMode="auto">
            <a:xfrm rot="5400000">
              <a:off x="396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49"/>
            <p:cNvSpPr>
              <a:spLocks noChangeShapeType="1"/>
            </p:cNvSpPr>
            <p:nvPr/>
          </p:nvSpPr>
          <p:spPr bwMode="auto">
            <a:xfrm rot="5400000">
              <a:off x="372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50"/>
            <p:cNvSpPr>
              <a:spLocks noChangeShapeType="1"/>
            </p:cNvSpPr>
            <p:nvPr/>
          </p:nvSpPr>
          <p:spPr bwMode="auto">
            <a:xfrm rot="5400000">
              <a:off x="420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51"/>
            <p:cNvSpPr>
              <a:spLocks noChangeShapeType="1"/>
            </p:cNvSpPr>
            <p:nvPr/>
          </p:nvSpPr>
          <p:spPr bwMode="auto">
            <a:xfrm flipH="1">
              <a:off x="2304" y="2832"/>
              <a:ext cx="33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Text Box 52"/>
            <p:cNvSpPr txBox="1">
              <a:spLocks noChangeArrowheads="1"/>
            </p:cNvSpPr>
            <p:nvPr/>
          </p:nvSpPr>
          <p:spPr bwMode="auto">
            <a:xfrm>
              <a:off x="1680" y="3504"/>
              <a:ext cx="9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Positive edges</a:t>
              </a:r>
              <a:endParaRPr lang="en-GB"/>
            </a:p>
          </p:txBody>
        </p:sp>
        <p:sp>
          <p:nvSpPr>
            <p:cNvPr id="63" name="Text Box 53"/>
            <p:cNvSpPr txBox="1">
              <a:spLocks noChangeArrowheads="1"/>
            </p:cNvSpPr>
            <p:nvPr/>
          </p:nvSpPr>
          <p:spPr bwMode="auto">
            <a:xfrm>
              <a:off x="2832" y="350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Negative edges</a:t>
              </a:r>
              <a:endParaRPr lang="en-GB"/>
            </a:p>
          </p:txBody>
        </p:sp>
        <p:sp>
          <p:nvSpPr>
            <p:cNvPr id="64" name="Line 54"/>
            <p:cNvSpPr>
              <a:spLocks noChangeShapeType="1"/>
            </p:cNvSpPr>
            <p:nvPr/>
          </p:nvSpPr>
          <p:spPr bwMode="auto">
            <a:xfrm flipH="1">
              <a:off x="2736" y="283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55"/>
            <p:cNvSpPr>
              <a:spLocks noChangeShapeType="1"/>
            </p:cNvSpPr>
            <p:nvPr/>
          </p:nvSpPr>
          <p:spPr bwMode="auto">
            <a:xfrm>
              <a:off x="2832" y="2832"/>
              <a:ext cx="33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Text Box 56"/>
            <p:cNvSpPr txBox="1">
              <a:spLocks noChangeArrowheads="1"/>
            </p:cNvSpPr>
            <p:nvPr/>
          </p:nvSpPr>
          <p:spPr bwMode="auto">
            <a:xfrm>
              <a:off x="2256" y="2640"/>
              <a:ext cx="10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Positive pulses</a:t>
              </a:r>
              <a:endParaRPr lang="en-GB"/>
            </a:p>
          </p:txBody>
        </p:sp>
        <p:sp>
          <p:nvSpPr>
            <p:cNvPr id="67" name="Line 57"/>
            <p:cNvSpPr>
              <a:spLocks noChangeShapeType="1"/>
            </p:cNvSpPr>
            <p:nvPr/>
          </p:nvSpPr>
          <p:spPr bwMode="auto">
            <a:xfrm flipH="1" flipV="1">
              <a:off x="1728" y="3168"/>
              <a:ext cx="384" cy="336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58"/>
            <p:cNvSpPr>
              <a:spLocks noChangeShapeType="1"/>
            </p:cNvSpPr>
            <p:nvPr/>
          </p:nvSpPr>
          <p:spPr bwMode="auto">
            <a:xfrm flipV="1">
              <a:off x="2208" y="3168"/>
              <a:ext cx="384" cy="336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59"/>
            <p:cNvSpPr>
              <a:spLocks noChangeShapeType="1"/>
            </p:cNvSpPr>
            <p:nvPr/>
          </p:nvSpPr>
          <p:spPr bwMode="auto">
            <a:xfrm flipV="1">
              <a:off x="3408" y="3168"/>
              <a:ext cx="384" cy="33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60"/>
            <p:cNvSpPr>
              <a:spLocks noChangeShapeType="1"/>
            </p:cNvSpPr>
            <p:nvPr/>
          </p:nvSpPr>
          <p:spPr bwMode="auto">
            <a:xfrm flipH="1" flipV="1">
              <a:off x="2928" y="3168"/>
              <a:ext cx="384" cy="33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06867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Memory Elements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1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87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Two types of triggering/activation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Pulse-triggered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Edge-triggered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Pulse-triggered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Latches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ON = 1, OFF = 0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Edge-triggered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Flip-flops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Positive edge-triggered (ON = from 0 to 1; OFF = other time)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Negative edge-triggered (ON = from 1 to 0; OFF = other time)</a:t>
            </a:r>
          </a:p>
        </p:txBody>
      </p:sp>
      <p:grpSp>
        <p:nvGrpSpPr>
          <p:cNvPr id="72" name="Group 50"/>
          <p:cNvGrpSpPr>
            <a:grpSpLocks/>
          </p:cNvGrpSpPr>
          <p:nvPr/>
        </p:nvGrpSpPr>
        <p:grpSpPr bwMode="auto">
          <a:xfrm>
            <a:off x="3962400" y="1905000"/>
            <a:ext cx="4572000" cy="1708150"/>
            <a:chOff x="1440" y="2640"/>
            <a:chExt cx="2880" cy="1076"/>
          </a:xfrm>
        </p:grpSpPr>
        <p:sp>
          <p:nvSpPr>
            <p:cNvPr id="73" name="Line 51"/>
            <p:cNvSpPr>
              <a:spLocks noChangeShapeType="1"/>
            </p:cNvSpPr>
            <p:nvPr/>
          </p:nvSpPr>
          <p:spPr bwMode="auto">
            <a:xfrm>
              <a:off x="144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52"/>
            <p:cNvSpPr>
              <a:spLocks noChangeShapeType="1"/>
            </p:cNvSpPr>
            <p:nvPr/>
          </p:nvSpPr>
          <p:spPr bwMode="auto">
            <a:xfrm>
              <a:off x="168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53"/>
            <p:cNvSpPr>
              <a:spLocks noChangeShapeType="1"/>
            </p:cNvSpPr>
            <p:nvPr/>
          </p:nvSpPr>
          <p:spPr bwMode="auto">
            <a:xfrm rot="5400000">
              <a:off x="156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54"/>
            <p:cNvSpPr>
              <a:spLocks noChangeShapeType="1"/>
            </p:cNvSpPr>
            <p:nvPr/>
          </p:nvSpPr>
          <p:spPr bwMode="auto">
            <a:xfrm>
              <a:off x="192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55"/>
            <p:cNvSpPr>
              <a:spLocks noChangeShapeType="1"/>
            </p:cNvSpPr>
            <p:nvPr/>
          </p:nvSpPr>
          <p:spPr bwMode="auto">
            <a:xfrm>
              <a:off x="216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56"/>
            <p:cNvSpPr>
              <a:spLocks noChangeShapeType="1"/>
            </p:cNvSpPr>
            <p:nvPr/>
          </p:nvSpPr>
          <p:spPr bwMode="auto">
            <a:xfrm rot="5400000">
              <a:off x="2040" y="3144"/>
              <a:ext cx="240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57"/>
            <p:cNvSpPr>
              <a:spLocks noChangeShapeType="1"/>
            </p:cNvSpPr>
            <p:nvPr/>
          </p:nvSpPr>
          <p:spPr bwMode="auto">
            <a:xfrm rot="5400000">
              <a:off x="180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58"/>
            <p:cNvSpPr>
              <a:spLocks noChangeShapeType="1"/>
            </p:cNvSpPr>
            <p:nvPr/>
          </p:nvSpPr>
          <p:spPr bwMode="auto">
            <a:xfrm>
              <a:off x="240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59"/>
            <p:cNvSpPr>
              <a:spLocks noChangeShapeType="1"/>
            </p:cNvSpPr>
            <p:nvPr/>
          </p:nvSpPr>
          <p:spPr bwMode="auto">
            <a:xfrm>
              <a:off x="264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60"/>
            <p:cNvSpPr>
              <a:spLocks noChangeShapeType="1"/>
            </p:cNvSpPr>
            <p:nvPr/>
          </p:nvSpPr>
          <p:spPr bwMode="auto">
            <a:xfrm rot="5400000">
              <a:off x="252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61"/>
            <p:cNvSpPr>
              <a:spLocks noChangeShapeType="1"/>
            </p:cNvSpPr>
            <p:nvPr/>
          </p:nvSpPr>
          <p:spPr bwMode="auto">
            <a:xfrm rot="5400000">
              <a:off x="228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62"/>
            <p:cNvSpPr>
              <a:spLocks noChangeShapeType="1"/>
            </p:cNvSpPr>
            <p:nvPr/>
          </p:nvSpPr>
          <p:spPr bwMode="auto">
            <a:xfrm>
              <a:off x="288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63"/>
            <p:cNvSpPr>
              <a:spLocks noChangeShapeType="1"/>
            </p:cNvSpPr>
            <p:nvPr/>
          </p:nvSpPr>
          <p:spPr bwMode="auto">
            <a:xfrm>
              <a:off x="312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64"/>
            <p:cNvSpPr>
              <a:spLocks noChangeShapeType="1"/>
            </p:cNvSpPr>
            <p:nvPr/>
          </p:nvSpPr>
          <p:spPr bwMode="auto">
            <a:xfrm rot="5400000">
              <a:off x="300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65"/>
            <p:cNvSpPr>
              <a:spLocks noChangeShapeType="1"/>
            </p:cNvSpPr>
            <p:nvPr/>
          </p:nvSpPr>
          <p:spPr bwMode="auto">
            <a:xfrm rot="5400000">
              <a:off x="276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66"/>
            <p:cNvSpPr>
              <a:spLocks noChangeShapeType="1"/>
            </p:cNvSpPr>
            <p:nvPr/>
          </p:nvSpPr>
          <p:spPr bwMode="auto">
            <a:xfrm>
              <a:off x="336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67"/>
            <p:cNvSpPr>
              <a:spLocks noChangeShapeType="1"/>
            </p:cNvSpPr>
            <p:nvPr/>
          </p:nvSpPr>
          <p:spPr bwMode="auto">
            <a:xfrm>
              <a:off x="360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68"/>
            <p:cNvSpPr>
              <a:spLocks noChangeShapeType="1"/>
            </p:cNvSpPr>
            <p:nvPr/>
          </p:nvSpPr>
          <p:spPr bwMode="auto">
            <a:xfrm rot="5400000">
              <a:off x="348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69"/>
            <p:cNvSpPr>
              <a:spLocks noChangeShapeType="1"/>
            </p:cNvSpPr>
            <p:nvPr/>
          </p:nvSpPr>
          <p:spPr bwMode="auto">
            <a:xfrm rot="5400000">
              <a:off x="324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70"/>
            <p:cNvSpPr>
              <a:spLocks noChangeShapeType="1"/>
            </p:cNvSpPr>
            <p:nvPr/>
          </p:nvSpPr>
          <p:spPr bwMode="auto">
            <a:xfrm>
              <a:off x="384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71"/>
            <p:cNvSpPr>
              <a:spLocks noChangeShapeType="1"/>
            </p:cNvSpPr>
            <p:nvPr/>
          </p:nvSpPr>
          <p:spPr bwMode="auto">
            <a:xfrm>
              <a:off x="408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72"/>
            <p:cNvSpPr>
              <a:spLocks noChangeShapeType="1"/>
            </p:cNvSpPr>
            <p:nvPr/>
          </p:nvSpPr>
          <p:spPr bwMode="auto">
            <a:xfrm rot="5400000">
              <a:off x="396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73"/>
            <p:cNvSpPr>
              <a:spLocks noChangeShapeType="1"/>
            </p:cNvSpPr>
            <p:nvPr/>
          </p:nvSpPr>
          <p:spPr bwMode="auto">
            <a:xfrm rot="5400000">
              <a:off x="372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74"/>
            <p:cNvSpPr>
              <a:spLocks noChangeShapeType="1"/>
            </p:cNvSpPr>
            <p:nvPr/>
          </p:nvSpPr>
          <p:spPr bwMode="auto">
            <a:xfrm rot="5400000">
              <a:off x="420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75"/>
            <p:cNvSpPr>
              <a:spLocks noChangeShapeType="1"/>
            </p:cNvSpPr>
            <p:nvPr/>
          </p:nvSpPr>
          <p:spPr bwMode="auto">
            <a:xfrm flipH="1">
              <a:off x="2304" y="2832"/>
              <a:ext cx="33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Text Box 76"/>
            <p:cNvSpPr txBox="1">
              <a:spLocks noChangeArrowheads="1"/>
            </p:cNvSpPr>
            <p:nvPr/>
          </p:nvSpPr>
          <p:spPr bwMode="auto">
            <a:xfrm>
              <a:off x="1680" y="3504"/>
              <a:ext cx="9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Positive edges</a:t>
              </a:r>
              <a:endParaRPr lang="en-GB"/>
            </a:p>
          </p:txBody>
        </p:sp>
        <p:sp>
          <p:nvSpPr>
            <p:cNvPr id="99" name="Text Box 77"/>
            <p:cNvSpPr txBox="1">
              <a:spLocks noChangeArrowheads="1"/>
            </p:cNvSpPr>
            <p:nvPr/>
          </p:nvSpPr>
          <p:spPr bwMode="auto">
            <a:xfrm>
              <a:off x="2832" y="350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Negative edges</a:t>
              </a:r>
              <a:endParaRPr lang="en-GB"/>
            </a:p>
          </p:txBody>
        </p:sp>
        <p:sp>
          <p:nvSpPr>
            <p:cNvPr id="100" name="Line 78"/>
            <p:cNvSpPr>
              <a:spLocks noChangeShapeType="1"/>
            </p:cNvSpPr>
            <p:nvPr/>
          </p:nvSpPr>
          <p:spPr bwMode="auto">
            <a:xfrm flipH="1">
              <a:off x="2736" y="283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79"/>
            <p:cNvSpPr>
              <a:spLocks noChangeShapeType="1"/>
            </p:cNvSpPr>
            <p:nvPr/>
          </p:nvSpPr>
          <p:spPr bwMode="auto">
            <a:xfrm>
              <a:off x="2832" y="2832"/>
              <a:ext cx="33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Text Box 80"/>
            <p:cNvSpPr txBox="1">
              <a:spLocks noChangeArrowheads="1"/>
            </p:cNvSpPr>
            <p:nvPr/>
          </p:nvSpPr>
          <p:spPr bwMode="auto">
            <a:xfrm>
              <a:off x="2256" y="2640"/>
              <a:ext cx="10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Positive pulses</a:t>
              </a:r>
              <a:endParaRPr lang="en-GB"/>
            </a:p>
          </p:txBody>
        </p:sp>
        <p:sp>
          <p:nvSpPr>
            <p:cNvPr id="103" name="Line 81"/>
            <p:cNvSpPr>
              <a:spLocks noChangeShapeType="1"/>
            </p:cNvSpPr>
            <p:nvPr/>
          </p:nvSpPr>
          <p:spPr bwMode="auto">
            <a:xfrm flipH="1" flipV="1">
              <a:off x="1728" y="3168"/>
              <a:ext cx="384" cy="336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82"/>
            <p:cNvSpPr>
              <a:spLocks noChangeShapeType="1"/>
            </p:cNvSpPr>
            <p:nvPr/>
          </p:nvSpPr>
          <p:spPr bwMode="auto">
            <a:xfrm flipV="1">
              <a:off x="2208" y="3168"/>
              <a:ext cx="384" cy="336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83"/>
            <p:cNvSpPr>
              <a:spLocks noChangeShapeType="1"/>
            </p:cNvSpPr>
            <p:nvPr/>
          </p:nvSpPr>
          <p:spPr bwMode="auto">
            <a:xfrm flipV="1">
              <a:off x="3408" y="3168"/>
              <a:ext cx="384" cy="33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84"/>
            <p:cNvSpPr>
              <a:spLocks noChangeShapeType="1"/>
            </p:cNvSpPr>
            <p:nvPr/>
          </p:nvSpPr>
          <p:spPr bwMode="auto">
            <a:xfrm flipH="1" flipV="1">
              <a:off x="2928" y="3168"/>
              <a:ext cx="384" cy="33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4527335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22066</TotalTime>
  <Words>2056</Words>
  <Application>Microsoft Office PowerPoint</Application>
  <PresentationFormat>On-screen Show (4:3)</PresentationFormat>
  <Paragraphs>484</Paragraphs>
  <Slides>27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Symbol</vt:lpstr>
      <vt:lpstr>Times New Roman</vt:lpstr>
      <vt:lpstr>Wingdings</vt:lpstr>
      <vt:lpstr>Wingdings 2</vt:lpstr>
      <vt:lpstr>Clarity</vt:lpstr>
      <vt:lpstr>Document</vt:lpstr>
      <vt:lpstr>http://www.comp.nus.edu.sg/~cs2100/</vt:lpstr>
      <vt:lpstr>Questions?</vt:lpstr>
      <vt:lpstr>Lecture #19: Sequential Logic (1/2)</vt:lpstr>
      <vt:lpstr>Lecture #19: Sequential Logic (2/2)</vt:lpstr>
      <vt:lpstr>1. Introduction (1/2)</vt:lpstr>
      <vt:lpstr>1. Introduction (2/2)</vt:lpstr>
      <vt:lpstr>2. Memory Elements (1/3)</vt:lpstr>
      <vt:lpstr>2. Memory Elements (2/3)</vt:lpstr>
      <vt:lpstr>2. Memory Elements (3/3)</vt:lpstr>
      <vt:lpstr>3.1 S-R Latch (1/3)</vt:lpstr>
      <vt:lpstr>3.1 S-R Latch (2/3)</vt:lpstr>
      <vt:lpstr>3.1 S-R Latch (3/3)</vt:lpstr>
      <vt:lpstr>3.1 Active-Low S-R Latch</vt:lpstr>
      <vt:lpstr>3.1 Gated S-R Latch</vt:lpstr>
      <vt:lpstr>3.2 Gated D Latch (1/2)</vt:lpstr>
      <vt:lpstr>3.2 Gated D Latch (2/2)</vt:lpstr>
      <vt:lpstr>4. Flip-flops (1/2)</vt:lpstr>
      <vt:lpstr>4. Flip-flops (2/2)</vt:lpstr>
      <vt:lpstr>4.1 S-R Flip-flop</vt:lpstr>
      <vt:lpstr>4.2 D Flip-flop (1/2)</vt:lpstr>
      <vt:lpstr>4.2 D Flip-flop (2/2)</vt:lpstr>
      <vt:lpstr>4.3 J-K Flip-flop (1/2)</vt:lpstr>
      <vt:lpstr>4.3 J-K Flip-flop (2/2)</vt:lpstr>
      <vt:lpstr>4.4 T Flip-flop</vt:lpstr>
      <vt:lpstr>5. Asynchronous Inputs (1/2)</vt:lpstr>
      <vt:lpstr>5. Asynchronous Inputs (2/2)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Song Kai</cp:lastModifiedBy>
  <cp:revision>1907</cp:revision>
  <cp:lastPrinted>2017-06-30T03:15:07Z</cp:lastPrinted>
  <dcterms:created xsi:type="dcterms:W3CDTF">1998-09-05T15:03:32Z</dcterms:created>
  <dcterms:modified xsi:type="dcterms:W3CDTF">2025-01-08T09:07:56Z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