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621" r:id="rId3"/>
    <p:sldId id="493" r:id="rId4"/>
    <p:sldId id="494" r:id="rId5"/>
    <p:sldId id="495" r:id="rId6"/>
    <p:sldId id="496" r:id="rId7"/>
    <p:sldId id="508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9" r:id="rId18"/>
    <p:sldId id="510" r:id="rId19"/>
    <p:sldId id="511" r:id="rId20"/>
    <p:sldId id="512" r:id="rId21"/>
    <p:sldId id="308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CC6600"/>
    <a:srgbClr val="FFFFCC"/>
    <a:srgbClr val="E5E5FF"/>
    <a:srgbClr val="E2FFC5"/>
    <a:srgbClr val="CCCCFF"/>
    <a:srgbClr val="CCFF99"/>
    <a:srgbClr val="CC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B0ABD-F77A-4ECF-BABE-9715356C8EC7}" v="4" dt="2025-01-08T09:08:13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686" autoAdjust="0"/>
    <p:restoredTop sz="91557" autoAdjust="0"/>
  </p:normalViewPr>
  <p:slideViewPr>
    <p:cSldViewPr snapToGrid="0">
      <p:cViewPr varScale="1">
        <p:scale>
          <a:sx n="81" d="100"/>
          <a:sy n="81" d="100"/>
        </p:scale>
        <p:origin x="9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5A2B0ABD-F77A-4ECF-BABE-9715356C8EC7}"/>
    <pc:docChg chg="custSel addSld delSld modSld modMainMaster">
      <pc:chgData name="Song Kai" userId="012566e0-30ff-4e17-bc5d-803a8d22ce41" providerId="ADAL" clId="{5A2B0ABD-F77A-4ECF-BABE-9715356C8EC7}" dt="2025-01-08T09:08:39.360" v="9" actId="14100"/>
      <pc:docMkLst>
        <pc:docMk/>
      </pc:docMkLst>
      <pc:sldChg chg="delSp mod">
        <pc:chgData name="Song Kai" userId="012566e0-30ff-4e17-bc5d-803a8d22ce41" providerId="ADAL" clId="{5A2B0ABD-F77A-4ECF-BABE-9715356C8EC7}" dt="2025-01-08T07:05:01.559" v="2" actId="478"/>
        <pc:sldMkLst>
          <pc:docMk/>
          <pc:sldMk cId="0" sldId="256"/>
        </pc:sldMkLst>
        <pc:spChg chg="del">
          <ac:chgData name="Song Kai" userId="012566e0-30ff-4e17-bc5d-803a8d22ce41" providerId="ADAL" clId="{5A2B0ABD-F77A-4ECF-BABE-9715356C8EC7}" dt="2025-01-08T07:05:01.559" v="2" actId="478"/>
          <ac:spMkLst>
            <pc:docMk/>
            <pc:sldMk cId="0" sldId="256"/>
            <ac:spMk id="4" creationId="{00000000-0000-0000-0000-000000000000}"/>
          </ac:spMkLst>
        </pc:spChg>
      </pc:sldChg>
      <pc:sldChg chg="add del">
        <pc:chgData name="Song Kai" userId="012566e0-30ff-4e17-bc5d-803a8d22ce41" providerId="ADAL" clId="{5A2B0ABD-F77A-4ECF-BABE-9715356C8EC7}" dt="2025-01-08T09:08:15.193" v="5" actId="47"/>
        <pc:sldMkLst>
          <pc:docMk/>
          <pc:sldMk cId="2980677409" sldId="620"/>
        </pc:sldMkLst>
      </pc:sldChg>
      <pc:sldChg chg="add">
        <pc:chgData name="Song Kai" userId="012566e0-30ff-4e17-bc5d-803a8d22ce41" providerId="ADAL" clId="{5A2B0ABD-F77A-4ECF-BABE-9715356C8EC7}" dt="2025-01-08T09:08:13.020" v="4"/>
        <pc:sldMkLst>
          <pc:docMk/>
          <pc:sldMk cId="3097222712" sldId="621"/>
        </pc:sldMkLst>
      </pc:sldChg>
      <pc:sldMasterChg chg="addSp delSp modSp mod">
        <pc:chgData name="Song Kai" userId="012566e0-30ff-4e17-bc5d-803a8d22ce41" providerId="ADAL" clId="{5A2B0ABD-F77A-4ECF-BABE-9715356C8EC7}" dt="2025-01-08T09:08:39.360" v="9" actId="14100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5A2B0ABD-F77A-4ECF-BABE-9715356C8EC7}" dt="2025-01-08T09:08:24.022" v="6" actId="478"/>
          <ac:spMkLst>
            <pc:docMk/>
            <pc:sldMasterMk cId="0" sldId="2147485087"/>
            <ac:spMk id="9" creationId="{D71CEF31-AC07-0EBA-225E-44E02EB64BC3}"/>
          </ac:spMkLst>
        </pc:spChg>
        <pc:picChg chg="mod">
          <ac:chgData name="Song Kai" userId="012566e0-30ff-4e17-bc5d-803a8d22ce41" providerId="ADAL" clId="{5A2B0ABD-F77A-4ECF-BABE-9715356C8EC7}" dt="2025-01-08T09:08:39.360" v="9" actId="14100"/>
          <ac:picMkLst>
            <pc:docMk/>
            <pc:sldMasterMk cId="0" sldId="2147485087"/>
            <ac:picMk id="8" creationId="{00000000-0000-0000-0000-00000000000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02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210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324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89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04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#19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Sequential Logic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(6/7)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From the </a:t>
            </a:r>
            <a:r>
              <a:rPr lang="en-US" sz="2600" i="1" dirty="0">
                <a:solidFill>
                  <a:srgbClr val="C00000"/>
                </a:solidFill>
              </a:rPr>
              <a:t>state table</a:t>
            </a:r>
            <a:r>
              <a:rPr lang="en-US" sz="2600" dirty="0"/>
              <a:t>, we can draw the </a:t>
            </a:r>
            <a:r>
              <a:rPr lang="en-US" sz="2600" b="1" i="1" dirty="0">
                <a:solidFill>
                  <a:srgbClr val="C00000"/>
                </a:solidFill>
              </a:rPr>
              <a:t>state diagram</a:t>
            </a:r>
            <a:r>
              <a:rPr lang="en-US" sz="2600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State diagram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state is denoted by a circle.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Each arrow (between two circles) denotes a transition of the sequential circuit (a row in state table).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 label of the form </a:t>
            </a:r>
            <a:r>
              <a:rPr lang="en-US" sz="2200" i="1" dirty="0"/>
              <a:t>a</a:t>
            </a:r>
            <a:r>
              <a:rPr lang="en-US" sz="2200" dirty="0"/>
              <a:t>/</a:t>
            </a:r>
            <a:r>
              <a:rPr lang="en-US" sz="2200" i="1" dirty="0"/>
              <a:t>b</a:t>
            </a:r>
            <a:r>
              <a:rPr lang="en-US" sz="2200" dirty="0"/>
              <a:t> is attached to each arrow where </a:t>
            </a:r>
            <a:r>
              <a:rPr lang="en-US" sz="2200" i="1" dirty="0"/>
              <a:t>a</a:t>
            </a:r>
            <a:r>
              <a:rPr lang="en-US" sz="2200" dirty="0"/>
              <a:t> (if there is one) denotes the inputs while </a:t>
            </a:r>
            <a:r>
              <a:rPr lang="en-US" sz="2200" i="1" dirty="0"/>
              <a:t>b</a:t>
            </a:r>
            <a:r>
              <a:rPr lang="en-US" sz="2200" dirty="0"/>
              <a:t> (if there is one) denotes the outputs of the circuit in that transition.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Each combination of the flip-flop values represents a state. Hence, </a:t>
            </a:r>
            <a:r>
              <a:rPr lang="en-US" sz="2600" i="1" dirty="0">
                <a:solidFill>
                  <a:srgbClr val="C00000"/>
                </a:solidFill>
              </a:rPr>
              <a:t>m</a:t>
            </a:r>
            <a:r>
              <a:rPr lang="en-US" sz="2600" dirty="0"/>
              <a:t> flip-flops </a:t>
            </a:r>
            <a:r>
              <a:rPr lang="en-US" sz="2600" dirty="0">
                <a:sym typeface="Symbol" pitchFamily="18" charset="2"/>
              </a:rPr>
              <a:t> up to </a:t>
            </a:r>
            <a:r>
              <a:rPr lang="en-US" sz="26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600" i="1" baseline="50000" dirty="0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sz="2600" dirty="0">
                <a:sym typeface="Symbol" pitchFamily="18" charset="2"/>
              </a:rPr>
              <a:t> states.</a:t>
            </a:r>
          </a:p>
        </p:txBody>
      </p:sp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State diagram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of the circuit of Figure 1:</a:t>
            </a:r>
          </a:p>
        </p:txBody>
      </p:sp>
      <p:grpSp>
        <p:nvGrpSpPr>
          <p:cNvPr id="121" name="Group 4"/>
          <p:cNvGrpSpPr>
            <a:grpSpLocks/>
          </p:cNvGrpSpPr>
          <p:nvPr/>
        </p:nvGrpSpPr>
        <p:grpSpPr bwMode="auto">
          <a:xfrm>
            <a:off x="1066800" y="2057400"/>
            <a:ext cx="3797300" cy="2454275"/>
            <a:chOff x="1833" y="2564"/>
            <a:chExt cx="2392" cy="1546"/>
          </a:xfrm>
        </p:grpSpPr>
        <p:graphicFrame>
          <p:nvGraphicFramePr>
            <p:cNvPr id="122" name="Object 5"/>
            <p:cNvGraphicFramePr>
              <a:graphicFrameLocks noChangeAspect="1"/>
            </p:cNvGraphicFramePr>
            <p:nvPr/>
          </p:nvGraphicFramePr>
          <p:xfrm>
            <a:off x="1833" y="2564"/>
            <a:ext cx="2392" cy="1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801240" imgH="2465640" progId="Word.Document.8">
                    <p:embed/>
                  </p:oleObj>
                </mc:Choice>
                <mc:Fallback>
                  <p:oleObj name="Document" r:id="rId3" imgW="3801240" imgH="2465640" progId="Word.Document.8">
                    <p:embed/>
                    <p:pic>
                      <p:nvPicPr>
                        <p:cNvPr id="122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3" y="2564"/>
                          <a:ext cx="2392" cy="15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" name="Line 6"/>
            <p:cNvSpPr>
              <a:spLocks noChangeShapeType="1"/>
            </p:cNvSpPr>
            <p:nvPr/>
          </p:nvSpPr>
          <p:spPr bwMode="auto">
            <a:xfrm>
              <a:off x="1920" y="3072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Line 7"/>
            <p:cNvSpPr>
              <a:spLocks noChangeShapeType="1"/>
            </p:cNvSpPr>
            <p:nvPr/>
          </p:nvSpPr>
          <p:spPr bwMode="auto">
            <a:xfrm>
              <a:off x="1920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Line 8"/>
            <p:cNvSpPr>
              <a:spLocks noChangeShapeType="1"/>
            </p:cNvSpPr>
            <p:nvPr/>
          </p:nvSpPr>
          <p:spPr bwMode="auto">
            <a:xfrm>
              <a:off x="2640" y="273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9" name="Line 9"/>
            <p:cNvSpPr>
              <a:spLocks noChangeShapeType="1"/>
            </p:cNvSpPr>
            <p:nvPr/>
          </p:nvSpPr>
          <p:spPr bwMode="auto">
            <a:xfrm>
              <a:off x="2640" y="2880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Line 11"/>
            <p:cNvSpPr>
              <a:spLocks noChangeShapeType="1"/>
            </p:cNvSpPr>
            <p:nvPr/>
          </p:nvSpPr>
          <p:spPr bwMode="auto">
            <a:xfrm>
              <a:off x="3552" y="2880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2" name="Group 12"/>
          <p:cNvGrpSpPr>
            <a:grpSpLocks/>
          </p:cNvGrpSpPr>
          <p:nvPr/>
        </p:nvGrpSpPr>
        <p:grpSpPr bwMode="auto">
          <a:xfrm>
            <a:off x="5562600" y="3124200"/>
            <a:ext cx="3321050" cy="2362200"/>
            <a:chOff x="3408" y="1872"/>
            <a:chExt cx="2092" cy="1488"/>
          </a:xfrm>
        </p:grpSpPr>
        <p:sp>
          <p:nvSpPr>
            <p:cNvPr id="243" name="Oval 13"/>
            <p:cNvSpPr>
              <a:spLocks noChangeArrowheads="1"/>
            </p:cNvSpPr>
            <p:nvPr/>
          </p:nvSpPr>
          <p:spPr bwMode="auto">
            <a:xfrm>
              <a:off x="3792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Text Box 14"/>
            <p:cNvSpPr txBox="1">
              <a:spLocks noChangeArrowheads="1"/>
            </p:cNvSpPr>
            <p:nvPr/>
          </p:nvSpPr>
          <p:spPr bwMode="auto">
            <a:xfrm>
              <a:off x="3792" y="2160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45" name="Group 15"/>
            <p:cNvGrpSpPr>
              <a:grpSpLocks/>
            </p:cNvGrpSpPr>
            <p:nvPr/>
          </p:nvGrpSpPr>
          <p:grpSpPr bwMode="auto">
            <a:xfrm>
              <a:off x="3744" y="3072"/>
              <a:ext cx="307" cy="288"/>
              <a:chOff x="3821" y="2928"/>
              <a:chExt cx="307" cy="288"/>
            </a:xfrm>
          </p:grpSpPr>
          <p:sp>
            <p:nvSpPr>
              <p:cNvPr id="267" name="Oval 16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8" name="Text Box 17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46" name="Group 18"/>
            <p:cNvGrpSpPr>
              <a:grpSpLocks/>
            </p:cNvGrpSpPr>
            <p:nvPr/>
          </p:nvGrpSpPr>
          <p:grpSpPr bwMode="auto">
            <a:xfrm>
              <a:off x="4800" y="3072"/>
              <a:ext cx="288" cy="288"/>
              <a:chOff x="4800" y="3072"/>
              <a:chExt cx="288" cy="288"/>
            </a:xfrm>
          </p:grpSpPr>
          <p:sp>
            <p:nvSpPr>
              <p:cNvPr id="265" name="Oval 19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" name="Text Box 20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11</a:t>
                </a:r>
              </a:p>
            </p:txBody>
          </p:sp>
        </p:grpSp>
        <p:sp>
          <p:nvSpPr>
            <p:cNvPr id="247" name="Freeform 21"/>
            <p:cNvSpPr>
              <a:spLocks/>
            </p:cNvSpPr>
            <p:nvPr/>
          </p:nvSpPr>
          <p:spPr bwMode="auto">
            <a:xfrm>
              <a:off x="3980" y="2400"/>
              <a:ext cx="47" cy="672"/>
            </a:xfrm>
            <a:custGeom>
              <a:avLst/>
              <a:gdLst>
                <a:gd name="T0" fmla="*/ 12 w 43"/>
                <a:gd name="T1" fmla="*/ 0 h 444"/>
                <a:gd name="T2" fmla="*/ 72 w 43"/>
                <a:gd name="T3" fmla="*/ 2882 h 444"/>
                <a:gd name="T4" fmla="*/ 0 w 43"/>
                <a:gd name="T5" fmla="*/ 5335 h 444"/>
                <a:gd name="T6" fmla="*/ 0 60000 65536"/>
                <a:gd name="T7" fmla="*/ 0 60000 65536"/>
                <a:gd name="T8" fmla="*/ 0 60000 65536"/>
                <a:gd name="T9" fmla="*/ 0 w 43"/>
                <a:gd name="T10" fmla="*/ 0 h 444"/>
                <a:gd name="T11" fmla="*/ 43 w 43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44">
                  <a:moveTo>
                    <a:pt x="6" y="0"/>
                  </a:moveTo>
                  <a:cubicBezTo>
                    <a:pt x="24" y="83"/>
                    <a:pt x="43" y="166"/>
                    <a:pt x="42" y="240"/>
                  </a:cubicBezTo>
                  <a:cubicBezTo>
                    <a:pt x="41" y="314"/>
                    <a:pt x="7" y="420"/>
                    <a:pt x="0" y="444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8" name="Freeform 22"/>
            <p:cNvSpPr>
              <a:spLocks/>
            </p:cNvSpPr>
            <p:nvPr/>
          </p:nvSpPr>
          <p:spPr bwMode="auto">
            <a:xfrm>
              <a:off x="3792" y="2400"/>
              <a:ext cx="96" cy="672"/>
            </a:xfrm>
            <a:custGeom>
              <a:avLst/>
              <a:gdLst>
                <a:gd name="T0" fmla="*/ 2768 w 49"/>
                <a:gd name="T1" fmla="*/ 0 h 450"/>
                <a:gd name="T2" fmla="*/ 61 w 49"/>
                <a:gd name="T3" fmla="*/ 2725 h 450"/>
                <a:gd name="T4" fmla="*/ 2429 w 49"/>
                <a:gd name="T5" fmla="*/ 4994 h 450"/>
                <a:gd name="T6" fmla="*/ 0 60000 65536"/>
                <a:gd name="T7" fmla="*/ 0 60000 65536"/>
                <a:gd name="T8" fmla="*/ 0 60000 65536"/>
                <a:gd name="T9" fmla="*/ 0 w 49"/>
                <a:gd name="T10" fmla="*/ 0 h 450"/>
                <a:gd name="T11" fmla="*/ 49 w 49"/>
                <a:gd name="T12" fmla="*/ 450 h 45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50">
                  <a:moveTo>
                    <a:pt x="49" y="0"/>
                  </a:moveTo>
                  <a:cubicBezTo>
                    <a:pt x="25" y="85"/>
                    <a:pt x="2" y="171"/>
                    <a:pt x="1" y="246"/>
                  </a:cubicBezTo>
                  <a:cubicBezTo>
                    <a:pt x="0" y="321"/>
                    <a:pt x="24" y="423"/>
                    <a:pt x="43" y="450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" name="Line 23"/>
            <p:cNvSpPr>
              <a:spLocks noChangeShapeType="1"/>
            </p:cNvSpPr>
            <p:nvPr/>
          </p:nvSpPr>
          <p:spPr bwMode="auto">
            <a:xfrm>
              <a:off x="4080" y="3216"/>
              <a:ext cx="72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4"/>
            <p:cNvSpPr>
              <a:spLocks noChangeShapeType="1"/>
            </p:cNvSpPr>
            <p:nvPr/>
          </p:nvSpPr>
          <p:spPr bwMode="auto">
            <a:xfrm flipH="1" flipV="1">
              <a:off x="4080" y="2352"/>
              <a:ext cx="768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Line 25"/>
            <p:cNvSpPr>
              <a:spLocks noChangeShapeType="1"/>
            </p:cNvSpPr>
            <p:nvPr/>
          </p:nvSpPr>
          <p:spPr bwMode="auto">
            <a:xfrm flipV="1">
              <a:off x="4944" y="2400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2" name="Freeform 26"/>
            <p:cNvSpPr>
              <a:spLocks/>
            </p:cNvSpPr>
            <p:nvPr/>
          </p:nvSpPr>
          <p:spPr bwMode="auto">
            <a:xfrm>
              <a:off x="4080" y="2208"/>
              <a:ext cx="720" cy="48"/>
            </a:xfrm>
            <a:custGeom>
              <a:avLst/>
              <a:gdLst>
                <a:gd name="T0" fmla="*/ 3035 w 540"/>
                <a:gd name="T1" fmla="*/ 1254 h 25"/>
                <a:gd name="T2" fmla="*/ 1956 w 540"/>
                <a:gd name="T3" fmla="*/ 56 h 25"/>
                <a:gd name="T4" fmla="*/ 0 w 540"/>
                <a:gd name="T5" fmla="*/ 933 h 25"/>
                <a:gd name="T6" fmla="*/ 0 60000 65536"/>
                <a:gd name="T7" fmla="*/ 0 60000 65536"/>
                <a:gd name="T8" fmla="*/ 0 60000 65536"/>
                <a:gd name="T9" fmla="*/ 0 w 540"/>
                <a:gd name="T10" fmla="*/ 0 h 25"/>
                <a:gd name="T11" fmla="*/ 540 w 540"/>
                <a:gd name="T12" fmla="*/ 25 h 2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40" h="25">
                  <a:moveTo>
                    <a:pt x="540" y="25"/>
                  </a:moveTo>
                  <a:cubicBezTo>
                    <a:pt x="489" y="13"/>
                    <a:pt x="438" y="2"/>
                    <a:pt x="348" y="1"/>
                  </a:cubicBezTo>
                  <a:cubicBezTo>
                    <a:pt x="258" y="0"/>
                    <a:pt x="40" y="19"/>
                    <a:pt x="0" y="19"/>
                  </a:cubicBez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Oval 27"/>
            <p:cNvSpPr>
              <a:spLocks noChangeArrowheads="1"/>
            </p:cNvSpPr>
            <p:nvPr/>
          </p:nvSpPr>
          <p:spPr bwMode="auto">
            <a:xfrm>
              <a:off x="4800" y="2112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Text Box 28"/>
            <p:cNvSpPr txBox="1">
              <a:spLocks noChangeArrowheads="1"/>
            </p:cNvSpPr>
            <p:nvPr/>
          </p:nvSpPr>
          <p:spPr bwMode="auto">
            <a:xfrm>
              <a:off x="4800" y="2112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10</a:t>
              </a:r>
            </a:p>
          </p:txBody>
        </p:sp>
        <p:cxnSp>
          <p:nvCxnSpPr>
            <p:cNvPr id="255" name="AutoShape 29"/>
            <p:cNvCxnSpPr>
              <a:cxnSpLocks noChangeShapeType="1"/>
              <a:stCxn id="254" idx="3"/>
              <a:endCxn id="254" idx="0"/>
            </p:cNvCxnSpPr>
            <p:nvPr/>
          </p:nvCxnSpPr>
          <p:spPr bwMode="auto">
            <a:xfrm flipH="1" flipV="1">
              <a:off x="4942" y="2112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256" name="AutoShape 30"/>
            <p:cNvCxnSpPr>
              <a:cxnSpLocks noChangeShapeType="1"/>
              <a:stCxn id="244" idx="1"/>
              <a:endCxn id="243" idx="0"/>
            </p:cNvCxnSpPr>
            <p:nvPr/>
          </p:nvCxnSpPr>
          <p:spPr bwMode="auto">
            <a:xfrm rot="10800000" flipH="1">
              <a:off x="3792" y="2106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257" name="Text Box 31"/>
            <p:cNvSpPr txBox="1">
              <a:spLocks noChangeArrowheads="1"/>
            </p:cNvSpPr>
            <p:nvPr/>
          </p:nvSpPr>
          <p:spPr bwMode="auto">
            <a:xfrm>
              <a:off x="5184" y="1920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8" name="Text Box 32"/>
            <p:cNvSpPr txBox="1">
              <a:spLocks noChangeArrowheads="1"/>
            </p:cNvSpPr>
            <p:nvPr/>
          </p:nvSpPr>
          <p:spPr bwMode="auto">
            <a:xfrm>
              <a:off x="4896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59" name="Text Box 33"/>
            <p:cNvSpPr txBox="1">
              <a:spLocks noChangeArrowheads="1"/>
            </p:cNvSpPr>
            <p:nvPr/>
          </p:nvSpPr>
          <p:spPr bwMode="auto">
            <a:xfrm>
              <a:off x="4272" y="3024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0" name="Text Box 34"/>
            <p:cNvSpPr txBox="1">
              <a:spLocks noChangeArrowheads="1"/>
            </p:cNvSpPr>
            <p:nvPr/>
          </p:nvSpPr>
          <p:spPr bwMode="auto">
            <a:xfrm>
              <a:off x="446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/>
                <a:t>0/1</a:t>
              </a:r>
            </a:p>
          </p:txBody>
        </p:sp>
        <p:sp>
          <p:nvSpPr>
            <p:cNvPr id="261" name="Text Box 35"/>
            <p:cNvSpPr txBox="1">
              <a:spLocks noChangeArrowheads="1"/>
            </p:cNvSpPr>
            <p:nvPr/>
          </p:nvSpPr>
          <p:spPr bwMode="auto">
            <a:xfrm>
              <a:off x="4320" y="2016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  <p:sp>
          <p:nvSpPr>
            <p:cNvPr id="262" name="Text Box 36"/>
            <p:cNvSpPr txBox="1">
              <a:spLocks noChangeArrowheads="1"/>
            </p:cNvSpPr>
            <p:nvPr/>
          </p:nvSpPr>
          <p:spPr bwMode="auto">
            <a:xfrm>
              <a:off x="3408" y="187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0/0</a:t>
              </a:r>
              <a:endParaRPr lang="en-US" sz="1600"/>
            </a:p>
          </p:txBody>
        </p:sp>
        <p:sp>
          <p:nvSpPr>
            <p:cNvPr id="263" name="Text Box 37"/>
            <p:cNvSpPr txBox="1">
              <a:spLocks noChangeArrowheads="1"/>
            </p:cNvSpPr>
            <p:nvPr/>
          </p:nvSpPr>
          <p:spPr bwMode="auto">
            <a:xfrm>
              <a:off x="350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1/0</a:t>
              </a:r>
            </a:p>
          </p:txBody>
        </p:sp>
        <p:sp>
          <p:nvSpPr>
            <p:cNvPr id="264" name="Text Box 38"/>
            <p:cNvSpPr txBox="1">
              <a:spLocks noChangeArrowheads="1"/>
            </p:cNvSpPr>
            <p:nvPr/>
          </p:nvSpPr>
          <p:spPr bwMode="auto">
            <a:xfrm>
              <a:off x="3984" y="2592"/>
              <a:ext cx="3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0/1</a:t>
              </a:r>
            </a:p>
          </p:txBody>
        </p:sp>
      </p:grpSp>
      <p:sp>
        <p:nvSpPr>
          <p:cNvPr id="269" name="AutoShape 39"/>
          <p:cNvSpPr>
            <a:spLocks noChangeArrowheads="1"/>
          </p:cNvSpPr>
          <p:nvPr/>
        </p:nvSpPr>
        <p:spPr bwMode="auto">
          <a:xfrm>
            <a:off x="4191000" y="44196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0" name="Text Box 40"/>
          <p:cNvSpPr txBox="1">
            <a:spLocks noChangeArrowheads="1"/>
          </p:cNvSpPr>
          <p:nvPr/>
        </p:nvSpPr>
        <p:spPr bwMode="auto">
          <a:xfrm>
            <a:off x="1219200" y="4572000"/>
            <a:ext cx="190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>
                <a:solidFill>
                  <a:srgbClr val="800000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" grpId="0" animBg="1"/>
      <p:bldP spid="2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195466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outputs of a sequential circuit are functions of the present states of the flip-flops and the inputs.  These are described algebraically by the </a:t>
            </a:r>
            <a:r>
              <a:rPr lang="en-US" i="1" dirty="0">
                <a:solidFill>
                  <a:srgbClr val="C00000"/>
                </a:solidFill>
              </a:rPr>
              <a:t>circuit output functions</a:t>
            </a:r>
            <a:r>
              <a:rPr lang="en-US" dirty="0"/>
              <a:t>.</a:t>
            </a:r>
          </a:p>
          <a:p>
            <a:pPr marL="625475" lvl="1" indent="-27622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Figure 1: </a:t>
            </a:r>
            <a:r>
              <a:rPr lang="en-US" i="1" dirty="0"/>
              <a:t>y = (A + B)∙x'</a:t>
            </a:r>
            <a:endParaRPr lang="en-US" dirty="0"/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part of the circuit that generates inputs to the flip-flops are described algebraically by the </a:t>
            </a:r>
            <a:r>
              <a:rPr lang="en-US" i="1" dirty="0">
                <a:solidFill>
                  <a:srgbClr val="C00000"/>
                </a:solidFill>
              </a:rPr>
              <a:t>flip-flop input functions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(or </a:t>
            </a:r>
            <a:r>
              <a:rPr lang="en-US" i="1" dirty="0"/>
              <a:t>flip-flop input equations</a:t>
            </a:r>
            <a:r>
              <a:rPr lang="en-US" dirty="0"/>
              <a:t>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The flip-flop input functions determine the next state generation.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From the flip-flop input functions and the characteristic tables of the flip-flops, we obtain the next states of the flip-flops. 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46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254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circuit with a </a:t>
            </a:r>
            <a:r>
              <a:rPr lang="en-US" i="1" dirty="0"/>
              <a:t>JK</a:t>
            </a:r>
            <a:r>
              <a:rPr lang="en-US" dirty="0"/>
              <a:t> flip-flop.</a:t>
            </a:r>
          </a:p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use 2 letters to denote each flip-flop input: the first letter denotes the input of the flip-flop (</a:t>
            </a:r>
            <a:r>
              <a:rPr lang="en-US" i="1" dirty="0"/>
              <a:t>J</a:t>
            </a:r>
            <a:r>
              <a:rPr lang="en-US" dirty="0"/>
              <a:t> or </a:t>
            </a:r>
            <a:r>
              <a:rPr lang="en-US" i="1" dirty="0"/>
              <a:t>K</a:t>
            </a:r>
            <a:r>
              <a:rPr lang="en-US" dirty="0"/>
              <a:t> for </a:t>
            </a:r>
            <a:r>
              <a:rPr lang="en-US" i="1" dirty="0"/>
              <a:t>J-K</a:t>
            </a:r>
            <a:r>
              <a:rPr lang="en-US" dirty="0"/>
              <a:t> flip-flop, </a:t>
            </a:r>
            <a:r>
              <a:rPr lang="en-US" i="1" dirty="0"/>
              <a:t>S</a:t>
            </a:r>
            <a:r>
              <a:rPr lang="en-US" dirty="0"/>
              <a:t> or </a:t>
            </a:r>
            <a:r>
              <a:rPr lang="en-US" i="1" dirty="0"/>
              <a:t>R</a:t>
            </a:r>
            <a:r>
              <a:rPr lang="en-US" dirty="0"/>
              <a:t> for </a:t>
            </a:r>
            <a:r>
              <a:rPr lang="en-US" i="1" dirty="0"/>
              <a:t>S-R</a:t>
            </a:r>
            <a:r>
              <a:rPr lang="en-US" dirty="0"/>
              <a:t> flip-flop, </a:t>
            </a:r>
            <a:r>
              <a:rPr lang="en-US" i="1" dirty="0"/>
              <a:t>D</a:t>
            </a:r>
            <a:r>
              <a:rPr lang="en-US" dirty="0"/>
              <a:t> for </a:t>
            </a:r>
            <a:r>
              <a:rPr lang="en-US" i="1" dirty="0"/>
              <a:t>D</a:t>
            </a:r>
            <a:r>
              <a:rPr lang="en-US" dirty="0"/>
              <a:t> flip-flop, </a:t>
            </a:r>
            <a:r>
              <a:rPr lang="en-US" i="1" dirty="0"/>
              <a:t>T</a:t>
            </a:r>
            <a:r>
              <a:rPr lang="en-US" dirty="0"/>
              <a:t> for </a:t>
            </a:r>
            <a:r>
              <a:rPr lang="en-US" i="1" dirty="0"/>
              <a:t>T</a:t>
            </a:r>
            <a:r>
              <a:rPr lang="en-US" dirty="0"/>
              <a:t> flip-flop) and the second letter denotes the name of the flip-flop.</a:t>
            </a:r>
          </a:p>
        </p:txBody>
      </p:sp>
      <p:sp>
        <p:nvSpPr>
          <p:cNvPr id="247" name="Text Box 48"/>
          <p:cNvSpPr txBox="1">
            <a:spLocks noChangeArrowheads="1"/>
          </p:cNvSpPr>
          <p:nvPr/>
        </p:nvSpPr>
        <p:spPr bwMode="auto">
          <a:xfrm>
            <a:off x="1371600" y="4114800"/>
            <a:ext cx="2590800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i="1"/>
              <a:t>JA = B∙C'∙x + B'∙C∙x'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KA = B + y</a:t>
            </a:r>
          </a:p>
        </p:txBody>
      </p:sp>
      <p:grpSp>
        <p:nvGrpSpPr>
          <p:cNvPr id="248" name="Group 99"/>
          <p:cNvGrpSpPr>
            <a:grpSpLocks/>
          </p:cNvGrpSpPr>
          <p:nvPr/>
        </p:nvGrpSpPr>
        <p:grpSpPr bwMode="auto">
          <a:xfrm>
            <a:off x="4114800" y="3962400"/>
            <a:ext cx="3665538" cy="1905000"/>
            <a:chOff x="4114800" y="3962400"/>
            <a:chExt cx="3665538" cy="1676400"/>
          </a:xfrm>
        </p:grpSpPr>
        <p:sp>
          <p:nvSpPr>
            <p:cNvPr id="249" name="Line 5"/>
            <p:cNvSpPr>
              <a:spLocks noChangeShapeType="1"/>
            </p:cNvSpPr>
            <p:nvPr/>
          </p:nvSpPr>
          <p:spPr bwMode="auto">
            <a:xfrm>
              <a:off x="71628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Text Box 6"/>
            <p:cNvSpPr txBox="1">
              <a:spLocks noChangeArrowheads="1"/>
            </p:cNvSpPr>
            <p:nvPr/>
          </p:nvSpPr>
          <p:spPr bwMode="auto">
            <a:xfrm>
              <a:off x="7467600" y="4419600"/>
              <a:ext cx="312738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A</a:t>
              </a:r>
            </a:p>
          </p:txBody>
        </p:sp>
        <p:sp>
          <p:nvSpPr>
            <p:cNvPr id="251" name="Text Box 7"/>
            <p:cNvSpPr txBox="1">
              <a:spLocks noChangeArrowheads="1"/>
            </p:cNvSpPr>
            <p:nvPr/>
          </p:nvSpPr>
          <p:spPr bwMode="auto">
            <a:xfrm>
              <a:off x="4114800" y="39624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</a:t>
              </a:r>
            </a:p>
          </p:txBody>
        </p:sp>
        <p:sp>
          <p:nvSpPr>
            <p:cNvPr id="252" name="Line 8"/>
            <p:cNvSpPr>
              <a:spLocks noChangeShapeType="1"/>
            </p:cNvSpPr>
            <p:nvPr/>
          </p:nvSpPr>
          <p:spPr bwMode="auto">
            <a:xfrm flipH="1">
              <a:off x="5410200" y="4191000"/>
              <a:ext cx="0" cy="3048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3" name="AutoShape 9"/>
            <p:cNvSpPr>
              <a:spLocks noChangeArrowheads="1"/>
            </p:cNvSpPr>
            <p:nvPr/>
          </p:nvSpPr>
          <p:spPr bwMode="auto">
            <a:xfrm>
              <a:off x="4724400" y="40386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10"/>
            <p:cNvSpPr>
              <a:spLocks noChangeShapeType="1"/>
            </p:cNvSpPr>
            <p:nvPr/>
          </p:nvSpPr>
          <p:spPr bwMode="auto">
            <a:xfrm flipV="1">
              <a:off x="6248400" y="51054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Line 11"/>
            <p:cNvSpPr>
              <a:spLocks noChangeShapeType="1"/>
            </p:cNvSpPr>
            <p:nvPr/>
          </p:nvSpPr>
          <p:spPr bwMode="auto">
            <a:xfrm flipV="1">
              <a:off x="6248400" y="4572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" name="Line 12"/>
            <p:cNvSpPr>
              <a:spLocks noChangeShapeType="1"/>
            </p:cNvSpPr>
            <p:nvPr/>
          </p:nvSpPr>
          <p:spPr bwMode="auto">
            <a:xfrm>
              <a:off x="6477000" y="4876800"/>
              <a:ext cx="0" cy="457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Line 13"/>
            <p:cNvSpPr>
              <a:spLocks noChangeShapeType="1"/>
            </p:cNvSpPr>
            <p:nvPr/>
          </p:nvSpPr>
          <p:spPr bwMode="auto">
            <a:xfrm flipV="1">
              <a:off x="6477000" y="4876800"/>
              <a:ext cx="152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Text Box 14"/>
            <p:cNvSpPr txBox="1">
              <a:spLocks noChangeArrowheads="1"/>
            </p:cNvSpPr>
            <p:nvPr/>
          </p:nvSpPr>
          <p:spPr bwMode="auto">
            <a:xfrm>
              <a:off x="5181600" y="4876800"/>
              <a:ext cx="312738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B</a:t>
              </a:r>
            </a:p>
            <a:p>
              <a:pPr eaLnBrk="0" hangingPunct="0"/>
              <a:r>
                <a:rPr lang="en-US" sz="1400" b="1" i="1"/>
                <a:t>y</a:t>
              </a:r>
            </a:p>
          </p:txBody>
        </p:sp>
        <p:sp>
          <p:nvSpPr>
            <p:cNvPr id="259" name="Text Box 15"/>
            <p:cNvSpPr txBox="1">
              <a:spLocks noChangeArrowheads="1"/>
            </p:cNvSpPr>
            <p:nvPr/>
          </p:nvSpPr>
          <p:spPr bwMode="auto">
            <a:xfrm>
              <a:off x="6248400" y="5334000"/>
              <a:ext cx="431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400" b="1" i="1"/>
                <a:t>CP</a:t>
              </a:r>
            </a:p>
          </p:txBody>
        </p:sp>
        <p:grpSp>
          <p:nvGrpSpPr>
            <p:cNvPr id="260" name="Group 16"/>
            <p:cNvGrpSpPr>
              <a:grpSpLocks/>
            </p:cNvGrpSpPr>
            <p:nvPr/>
          </p:nvGrpSpPr>
          <p:grpSpPr bwMode="auto">
            <a:xfrm>
              <a:off x="6553200" y="4419600"/>
              <a:ext cx="690563" cy="839788"/>
              <a:chOff x="4656" y="1679"/>
              <a:chExt cx="435" cy="529"/>
            </a:xfrm>
          </p:grpSpPr>
          <p:sp>
            <p:nvSpPr>
              <p:cNvPr id="287" name="Rectangle 17"/>
              <p:cNvSpPr>
                <a:spLocks noChangeArrowheads="1"/>
              </p:cNvSpPr>
              <p:nvPr/>
            </p:nvSpPr>
            <p:spPr bwMode="auto">
              <a:xfrm>
                <a:off x="4704" y="1690"/>
                <a:ext cx="336" cy="51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" name="Text Box 18"/>
              <p:cNvSpPr txBox="1">
                <a:spLocks noChangeArrowheads="1"/>
              </p:cNvSpPr>
              <p:nvPr/>
            </p:nvSpPr>
            <p:spPr bwMode="auto">
              <a:xfrm>
                <a:off x="4656" y="1680"/>
                <a:ext cx="17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J</a:t>
                </a:r>
              </a:p>
            </p:txBody>
          </p:sp>
          <p:sp>
            <p:nvSpPr>
              <p:cNvPr id="289" name="Text Box 19"/>
              <p:cNvSpPr txBox="1">
                <a:spLocks noChangeArrowheads="1"/>
              </p:cNvSpPr>
              <p:nvPr/>
            </p:nvSpPr>
            <p:spPr bwMode="auto">
              <a:xfrm>
                <a:off x="4860" y="1679"/>
                <a:ext cx="20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Q</a:t>
                </a:r>
                <a:endParaRPr lang="en-US" sz="1400" b="1"/>
              </a:p>
            </p:txBody>
          </p:sp>
          <p:sp>
            <p:nvSpPr>
              <p:cNvPr id="290" name="Text Box 20"/>
              <p:cNvSpPr txBox="1">
                <a:spLocks noChangeArrowheads="1"/>
              </p:cNvSpPr>
              <p:nvPr/>
            </p:nvSpPr>
            <p:spPr bwMode="auto">
              <a:xfrm>
                <a:off x="4848" y="2012"/>
                <a:ext cx="243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 sz="1400" b="1" i="1"/>
                  <a:t>Q'</a:t>
                </a:r>
              </a:p>
            </p:txBody>
          </p:sp>
          <p:sp>
            <p:nvSpPr>
              <p:cNvPr id="291" name="AutoShape 21"/>
              <p:cNvSpPr>
                <a:spLocks noChangeArrowheads="1"/>
              </p:cNvSpPr>
              <p:nvPr/>
            </p:nvSpPr>
            <p:spPr bwMode="auto">
              <a:xfrm rot="5400000">
                <a:off x="4680" y="1944"/>
                <a:ext cx="96" cy="48"/>
              </a:xfrm>
              <a:prstGeom prst="triangle">
                <a:avLst>
                  <a:gd name="adj" fmla="val 50000"/>
                </a:avLst>
              </a:prstGeom>
              <a:noFill/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2" name="Text Box 22"/>
              <p:cNvSpPr txBox="1">
                <a:spLocks noChangeArrowheads="1"/>
              </p:cNvSpPr>
              <p:nvPr/>
            </p:nvSpPr>
            <p:spPr bwMode="auto">
              <a:xfrm>
                <a:off x="4656" y="2016"/>
                <a:ext cx="19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400" b="1" i="1"/>
                  <a:t>K</a:t>
                </a:r>
              </a:p>
            </p:txBody>
          </p:sp>
        </p:grpSp>
        <p:sp>
          <p:nvSpPr>
            <p:cNvPr id="261" name="Line 23"/>
            <p:cNvSpPr>
              <a:spLocks noChangeShapeType="1"/>
            </p:cNvSpPr>
            <p:nvPr/>
          </p:nvSpPr>
          <p:spPr bwMode="auto">
            <a:xfrm>
              <a:off x="5410200" y="4495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4"/>
            <p:cNvGrpSpPr>
              <a:grpSpLocks/>
            </p:cNvGrpSpPr>
            <p:nvPr/>
          </p:nvGrpSpPr>
          <p:grpSpPr bwMode="auto">
            <a:xfrm>
              <a:off x="5791200" y="4419600"/>
              <a:ext cx="436563" cy="346075"/>
              <a:chOff x="6768" y="11808"/>
              <a:chExt cx="1008" cy="792"/>
            </a:xfrm>
          </p:grpSpPr>
          <p:sp>
            <p:nvSpPr>
              <p:cNvPr id="282" name="Freeform 25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3" name="Line 26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Line 27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Freeform 28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" name="Freeform 29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3" name="Line 30"/>
            <p:cNvSpPr>
              <a:spLocks noChangeShapeType="1"/>
            </p:cNvSpPr>
            <p:nvPr/>
          </p:nvSpPr>
          <p:spPr bwMode="auto">
            <a:xfrm>
              <a:off x="5105400" y="4724400"/>
              <a:ext cx="685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4" name="Group 31"/>
            <p:cNvGrpSpPr>
              <a:grpSpLocks/>
            </p:cNvGrpSpPr>
            <p:nvPr/>
          </p:nvGrpSpPr>
          <p:grpSpPr bwMode="auto">
            <a:xfrm>
              <a:off x="5791200" y="4953000"/>
              <a:ext cx="436563" cy="346075"/>
              <a:chOff x="6768" y="11808"/>
              <a:chExt cx="1008" cy="792"/>
            </a:xfrm>
          </p:grpSpPr>
          <p:sp>
            <p:nvSpPr>
              <p:cNvPr id="277" name="Freeform 32"/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5 w 288"/>
                  <a:gd name="T3" fmla="*/ 257 h 864"/>
                  <a:gd name="T4" fmla="*/ 0 w 288"/>
                  <a:gd name="T5" fmla="*/ 513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8" name="Line 33"/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9" name="Line 34"/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0" name="Freeform 35"/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1" name="Freeform 36"/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875 w 576"/>
                  <a:gd name="T3" fmla="*/ 144 h 432"/>
                  <a:gd name="T4" fmla="*/ 116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5" name="Line 37"/>
            <p:cNvSpPr>
              <a:spLocks noChangeShapeType="1"/>
            </p:cNvSpPr>
            <p:nvPr/>
          </p:nvSpPr>
          <p:spPr bwMode="auto">
            <a:xfrm>
              <a:off x="5410200" y="50292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Line 38"/>
            <p:cNvSpPr>
              <a:spLocks noChangeShapeType="1"/>
            </p:cNvSpPr>
            <p:nvPr/>
          </p:nvSpPr>
          <p:spPr bwMode="auto">
            <a:xfrm>
              <a:off x="5410200" y="52578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Line 39"/>
            <p:cNvSpPr>
              <a:spLocks noChangeShapeType="1"/>
            </p:cNvSpPr>
            <p:nvPr/>
          </p:nvSpPr>
          <p:spPr bwMode="auto">
            <a:xfrm>
              <a:off x="5105400" y="4191000"/>
              <a:ext cx="3048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" name="AutoShape 40"/>
            <p:cNvSpPr>
              <a:spLocks noChangeArrowheads="1"/>
            </p:cNvSpPr>
            <p:nvPr/>
          </p:nvSpPr>
          <p:spPr bwMode="auto">
            <a:xfrm>
              <a:off x="4724400" y="4572000"/>
              <a:ext cx="392113" cy="344488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Line 41"/>
            <p:cNvSpPr>
              <a:spLocks noChangeShapeType="1"/>
            </p:cNvSpPr>
            <p:nvPr/>
          </p:nvSpPr>
          <p:spPr bwMode="auto">
            <a:xfrm>
              <a:off x="4495800" y="4114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42"/>
            <p:cNvSpPr>
              <a:spLocks noChangeShapeType="1"/>
            </p:cNvSpPr>
            <p:nvPr/>
          </p:nvSpPr>
          <p:spPr bwMode="auto">
            <a:xfrm>
              <a:off x="4495800" y="43434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Line 43"/>
            <p:cNvSpPr>
              <a:spLocks noChangeShapeType="1"/>
            </p:cNvSpPr>
            <p:nvPr/>
          </p:nvSpPr>
          <p:spPr bwMode="auto">
            <a:xfrm>
              <a:off x="4495800" y="42179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2" name="Text Box 44"/>
            <p:cNvSpPr txBox="1">
              <a:spLocks noChangeArrowheads="1"/>
            </p:cNvSpPr>
            <p:nvPr/>
          </p:nvSpPr>
          <p:spPr bwMode="auto">
            <a:xfrm>
              <a:off x="4114800" y="4495800"/>
              <a:ext cx="355600" cy="539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B'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C</a:t>
              </a:r>
            </a:p>
            <a:p>
              <a:pPr algn="r" eaLnBrk="0" hangingPunct="0">
                <a:lnSpc>
                  <a:spcPct val="70000"/>
                </a:lnSpc>
              </a:pPr>
              <a:r>
                <a:rPr lang="en-US" sz="1400" b="1" i="1"/>
                <a:t>x'</a:t>
              </a:r>
            </a:p>
          </p:txBody>
        </p:sp>
        <p:sp>
          <p:nvSpPr>
            <p:cNvPr id="273" name="Line 45"/>
            <p:cNvSpPr>
              <a:spLocks noChangeShapeType="1"/>
            </p:cNvSpPr>
            <p:nvPr/>
          </p:nvSpPr>
          <p:spPr bwMode="auto">
            <a:xfrm>
              <a:off x="4495800" y="46482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46"/>
            <p:cNvSpPr>
              <a:spLocks noChangeShapeType="1"/>
            </p:cNvSpPr>
            <p:nvPr/>
          </p:nvSpPr>
          <p:spPr bwMode="auto">
            <a:xfrm>
              <a:off x="4495800" y="4876800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Line 47"/>
            <p:cNvSpPr>
              <a:spLocks noChangeShapeType="1"/>
            </p:cNvSpPr>
            <p:nvPr/>
          </p:nvSpPr>
          <p:spPr bwMode="auto">
            <a:xfrm>
              <a:off x="4495800" y="4751388"/>
              <a:ext cx="2286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" name="Oval 275"/>
            <p:cNvSpPr/>
            <p:nvPr/>
          </p:nvSpPr>
          <p:spPr>
            <a:xfrm>
              <a:off x="7165975" y="50752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Flip-flop Input Functions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2092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Figure 1, we obtain the following </a:t>
            </a:r>
            <a:r>
              <a:rPr lang="en-US" dirty="0">
                <a:solidFill>
                  <a:srgbClr val="C00000"/>
                </a:solidFill>
              </a:rPr>
              <a:t>state equations </a:t>
            </a:r>
            <a:r>
              <a:rPr lang="en-US" dirty="0"/>
              <a:t>by observing that </a:t>
            </a:r>
            <a:r>
              <a:rPr lang="en-US" i="1" dirty="0"/>
              <a:t>Q</a:t>
            </a:r>
            <a:r>
              <a:rPr lang="en-US" i="1" baseline="30000" dirty="0"/>
              <a:t>+</a:t>
            </a:r>
            <a:r>
              <a:rPr lang="en-US" dirty="0"/>
              <a:t> = </a:t>
            </a:r>
            <a:r>
              <a:rPr lang="en-US" i="1" dirty="0"/>
              <a:t>DQ</a:t>
            </a:r>
            <a:r>
              <a:rPr lang="en-US" dirty="0"/>
              <a:t> for a </a:t>
            </a:r>
            <a:r>
              <a:rPr lang="en-US" i="1" dirty="0"/>
              <a:t>D</a:t>
            </a:r>
            <a:r>
              <a:rPr lang="en-US" dirty="0"/>
              <a:t> flip-flop:</a:t>
            </a:r>
          </a:p>
          <a:p>
            <a:pPr lvl="1" fontAlgn="auto">
              <a:spcBef>
                <a:spcPct val="4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A</a:t>
            </a:r>
            <a:r>
              <a:rPr lang="en-US" b="1" i="1" baseline="30000" dirty="0">
                <a:solidFill>
                  <a:srgbClr val="0000CC"/>
                </a:solidFill>
              </a:rPr>
              <a:t>+</a:t>
            </a:r>
            <a:r>
              <a:rPr lang="en-US" b="1" i="1" dirty="0">
                <a:solidFill>
                  <a:srgbClr val="0000CC"/>
                </a:solidFill>
              </a:rPr>
              <a:t> =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B∙x</a:t>
            </a:r>
            <a:r>
              <a:rPr lang="en-US" dirty="0">
                <a:solidFill>
                  <a:srgbClr val="0000CC"/>
                </a:solidFill>
              </a:rPr>
              <a:t>   	(since </a:t>
            </a:r>
            <a:r>
              <a:rPr lang="en-US" i="1" dirty="0">
                <a:solidFill>
                  <a:srgbClr val="0000CC"/>
                </a:solidFill>
              </a:rPr>
              <a:t>DA = </a:t>
            </a:r>
            <a:r>
              <a:rPr lang="en-US" i="1" dirty="0" err="1">
                <a:solidFill>
                  <a:srgbClr val="0000CC"/>
                </a:solidFill>
              </a:rPr>
              <a:t>A∙x</a:t>
            </a:r>
            <a:r>
              <a:rPr lang="en-US" i="1" dirty="0">
                <a:solidFill>
                  <a:srgbClr val="0000CC"/>
                </a:solidFill>
              </a:rPr>
              <a:t> + </a:t>
            </a:r>
            <a:r>
              <a:rPr lang="en-US" i="1" dirty="0" err="1">
                <a:solidFill>
                  <a:srgbClr val="0000CC"/>
                </a:solidFill>
              </a:rPr>
              <a:t>B∙x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  <a:tabLst>
                <a:tab pos="2422525" algn="l"/>
              </a:tabLst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B</a:t>
            </a:r>
            <a:r>
              <a:rPr lang="en-US" b="1" i="1" baseline="30000" dirty="0">
                <a:solidFill>
                  <a:srgbClr val="0000CC"/>
                </a:solidFill>
              </a:rPr>
              <a:t>+</a:t>
            </a:r>
            <a:r>
              <a:rPr lang="en-US" b="1" i="1" dirty="0">
                <a:solidFill>
                  <a:srgbClr val="0000CC"/>
                </a:solidFill>
              </a:rPr>
              <a:t> =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dirty="0">
                <a:solidFill>
                  <a:srgbClr val="0000CC"/>
                </a:solidFill>
              </a:rPr>
              <a:t>   	(since </a:t>
            </a:r>
            <a:r>
              <a:rPr lang="en-US" i="1" dirty="0">
                <a:solidFill>
                  <a:srgbClr val="0000CC"/>
                </a:solidFill>
              </a:rPr>
              <a:t>DB = </a:t>
            </a:r>
            <a:r>
              <a:rPr lang="en-US" i="1" dirty="0" err="1">
                <a:solidFill>
                  <a:srgbClr val="0000CC"/>
                </a:solidFill>
              </a:rPr>
              <a:t>A'∙x</a:t>
            </a:r>
            <a:r>
              <a:rPr lang="en-US" dirty="0">
                <a:solidFill>
                  <a:srgbClr val="0000CC"/>
                </a:solidFill>
              </a:rPr>
              <a:t>)</a:t>
            </a:r>
          </a:p>
        </p:txBody>
      </p:sp>
      <p:grpSp>
        <p:nvGrpSpPr>
          <p:cNvPr id="47" name="Group 97"/>
          <p:cNvGrpSpPr>
            <a:grpSpLocks/>
          </p:cNvGrpSpPr>
          <p:nvPr/>
        </p:nvGrpSpPr>
        <p:grpSpPr bwMode="auto">
          <a:xfrm>
            <a:off x="3429000" y="2996782"/>
            <a:ext cx="5259388" cy="3262313"/>
            <a:chOff x="3657600" y="2743200"/>
            <a:chExt cx="5259388" cy="3262313"/>
          </a:xfrm>
        </p:grpSpPr>
        <p:grpSp>
          <p:nvGrpSpPr>
            <p:cNvPr id="48" name="Group 181"/>
            <p:cNvGrpSpPr>
              <a:grpSpLocks/>
            </p:cNvGrpSpPr>
            <p:nvPr/>
          </p:nvGrpSpPr>
          <p:grpSpPr bwMode="auto">
            <a:xfrm>
              <a:off x="3657600" y="2743200"/>
              <a:ext cx="5259388" cy="3262313"/>
              <a:chOff x="2304" y="1728"/>
              <a:chExt cx="3313" cy="2055"/>
            </a:xfrm>
          </p:grpSpPr>
          <p:grpSp>
            <p:nvGrpSpPr>
              <p:cNvPr id="51" name="Group 93"/>
              <p:cNvGrpSpPr>
                <a:grpSpLocks/>
              </p:cNvGrpSpPr>
              <p:nvPr/>
            </p:nvGrpSpPr>
            <p:grpSpPr bwMode="auto">
              <a:xfrm>
                <a:off x="2784" y="1728"/>
                <a:ext cx="2833" cy="2016"/>
                <a:chOff x="2784" y="1824"/>
                <a:chExt cx="2833" cy="2016"/>
              </a:xfrm>
            </p:grpSpPr>
            <p:sp>
              <p:nvSpPr>
                <p:cNvPr id="53" name="Oval 94"/>
                <p:cNvSpPr>
                  <a:spLocks noChangeArrowheads="1"/>
                </p:cNvSpPr>
                <p:nvPr/>
              </p:nvSpPr>
              <p:spPr bwMode="auto">
                <a:xfrm>
                  <a:off x="5235" y="2461"/>
                  <a:ext cx="36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4" name="Line 95"/>
                <p:cNvSpPr>
                  <a:spLocks noChangeShapeType="1"/>
                </p:cNvSpPr>
                <p:nvPr/>
              </p:nvSpPr>
              <p:spPr bwMode="auto">
                <a:xfrm>
                  <a:off x="5114" y="3244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96"/>
                <p:cNvSpPr>
                  <a:spLocks noChangeShapeType="1"/>
                </p:cNvSpPr>
                <p:nvPr/>
              </p:nvSpPr>
              <p:spPr bwMode="auto">
                <a:xfrm>
                  <a:off x="5114" y="2960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97"/>
                <p:cNvSpPr>
                  <a:spLocks noChangeShapeType="1"/>
                </p:cNvSpPr>
                <p:nvPr/>
              </p:nvSpPr>
              <p:spPr bwMode="auto">
                <a:xfrm flipV="1">
                  <a:off x="5114" y="2473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5251" y="2473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9"/>
                <p:cNvSpPr>
                  <a:spLocks noChangeShapeType="1"/>
                </p:cNvSpPr>
                <p:nvPr/>
              </p:nvSpPr>
              <p:spPr bwMode="auto">
                <a:xfrm>
                  <a:off x="5114" y="2189"/>
                  <a:ext cx="27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5251" y="1824"/>
                  <a:ext cx="0" cy="36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101"/>
                <p:cNvSpPr>
                  <a:spLocks noChangeArrowheads="1"/>
                </p:cNvSpPr>
                <p:nvPr/>
              </p:nvSpPr>
              <p:spPr bwMode="auto">
                <a:xfrm>
                  <a:off x="5232" y="2175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5399" y="2120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6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5393" y="2384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6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387" y="2879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4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5387" y="3163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65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5251" y="2757"/>
                  <a:ext cx="0" cy="20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107"/>
                <p:cNvSpPr>
                  <a:spLocks noChangeArrowheads="1"/>
                </p:cNvSpPr>
                <p:nvPr/>
              </p:nvSpPr>
              <p:spPr bwMode="auto">
                <a:xfrm>
                  <a:off x="5232" y="2946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108"/>
                <p:cNvSpPr>
                  <a:spLocks noChangeShapeType="1"/>
                </p:cNvSpPr>
                <p:nvPr/>
              </p:nvSpPr>
              <p:spPr bwMode="auto">
                <a:xfrm>
                  <a:off x="3195" y="3772"/>
                  <a:ext cx="8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4246" y="3772"/>
                  <a:ext cx="2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9" name="Group 110"/>
                <p:cNvGrpSpPr>
                  <a:grpSpLocks/>
                </p:cNvGrpSpPr>
                <p:nvPr/>
              </p:nvGrpSpPr>
              <p:grpSpPr bwMode="auto">
                <a:xfrm>
                  <a:off x="4337" y="2108"/>
                  <a:ext cx="262" cy="184"/>
                  <a:chOff x="6768" y="11808"/>
                  <a:chExt cx="1008" cy="792"/>
                </a:xfrm>
              </p:grpSpPr>
              <p:sp>
                <p:nvSpPr>
                  <p:cNvPr id="142" name="Freeform 111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3" name="Line 112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4" name="Line 11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5" name="Freeform 114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Freeform 115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0" name="AutoShape 116"/>
                <p:cNvSpPr>
                  <a:spLocks noChangeArrowheads="1"/>
                </p:cNvSpPr>
                <p:nvPr/>
              </p:nvSpPr>
              <p:spPr bwMode="auto">
                <a:xfrm>
                  <a:off x="3743" y="1986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AutoShape 117"/>
                <p:cNvSpPr>
                  <a:spLocks noChangeArrowheads="1"/>
                </p:cNvSpPr>
                <p:nvPr/>
              </p:nvSpPr>
              <p:spPr bwMode="auto">
                <a:xfrm>
                  <a:off x="3743" y="2270"/>
                  <a:ext cx="235" cy="184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118"/>
                <p:cNvSpPr>
                  <a:spLocks noChangeShapeType="1"/>
                </p:cNvSpPr>
                <p:nvPr/>
              </p:nvSpPr>
              <p:spPr bwMode="auto">
                <a:xfrm flipV="1">
                  <a:off x="4154" y="2270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119"/>
                <p:cNvSpPr>
                  <a:spLocks noChangeShapeType="1"/>
                </p:cNvSpPr>
                <p:nvPr/>
              </p:nvSpPr>
              <p:spPr bwMode="auto">
                <a:xfrm>
                  <a:off x="3972" y="2067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3972" y="2351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121"/>
                <p:cNvSpPr>
                  <a:spLocks noChangeShapeType="1"/>
                </p:cNvSpPr>
                <p:nvPr/>
              </p:nvSpPr>
              <p:spPr bwMode="auto">
                <a:xfrm flipH="1">
                  <a:off x="4154" y="2067"/>
                  <a:ext cx="0" cy="8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122"/>
                <p:cNvSpPr>
                  <a:spLocks noChangeShapeType="1"/>
                </p:cNvSpPr>
                <p:nvPr/>
              </p:nvSpPr>
              <p:spPr bwMode="auto">
                <a:xfrm flipH="1">
                  <a:off x="4154" y="2270"/>
                  <a:ext cx="0" cy="8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4154" y="2149"/>
                  <a:ext cx="19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124"/>
                <p:cNvSpPr>
                  <a:spLocks noChangeArrowheads="1"/>
                </p:cNvSpPr>
                <p:nvPr/>
              </p:nvSpPr>
              <p:spPr bwMode="auto">
                <a:xfrm>
                  <a:off x="3354" y="200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AutoShape 125"/>
                <p:cNvSpPr>
                  <a:spLocks noChangeArrowheads="1"/>
                </p:cNvSpPr>
                <p:nvPr/>
              </p:nvSpPr>
              <p:spPr bwMode="auto">
                <a:xfrm>
                  <a:off x="4657" y="3488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AutoShape 126"/>
                <p:cNvSpPr>
                  <a:spLocks noChangeArrowheads="1"/>
                </p:cNvSpPr>
                <p:nvPr/>
              </p:nvSpPr>
              <p:spPr bwMode="auto">
                <a:xfrm>
                  <a:off x="4109" y="2879"/>
                  <a:ext cx="235" cy="183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127"/>
                <p:cNvGrpSpPr>
                  <a:grpSpLocks/>
                </p:cNvGrpSpPr>
                <p:nvPr/>
              </p:nvGrpSpPr>
              <p:grpSpPr bwMode="auto">
                <a:xfrm>
                  <a:off x="4017" y="3447"/>
                  <a:ext cx="262" cy="184"/>
                  <a:chOff x="6768" y="11808"/>
                  <a:chExt cx="1008" cy="792"/>
                </a:xfrm>
              </p:grpSpPr>
              <p:sp>
                <p:nvSpPr>
                  <p:cNvPr id="137" name="Freeform 128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129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13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131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132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0" name="Line 133"/>
                <p:cNvSpPr>
                  <a:spLocks noChangeShapeType="1"/>
                </p:cNvSpPr>
                <p:nvPr/>
              </p:nvSpPr>
              <p:spPr bwMode="auto">
                <a:xfrm>
                  <a:off x="4611" y="218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3378" y="2027"/>
                  <a:ext cx="36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2967" y="2149"/>
                  <a:ext cx="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3195" y="2311"/>
                  <a:ext cx="55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4" name="Line 137"/>
                <p:cNvSpPr>
                  <a:spLocks noChangeShapeType="1"/>
                </p:cNvSpPr>
                <p:nvPr/>
              </p:nvSpPr>
              <p:spPr bwMode="auto">
                <a:xfrm>
                  <a:off x="3561" y="2433"/>
                  <a:ext cx="18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5" name="Line 138"/>
                <p:cNvSpPr>
                  <a:spLocks noChangeShapeType="1"/>
                </p:cNvSpPr>
                <p:nvPr/>
              </p:nvSpPr>
              <p:spPr bwMode="auto">
                <a:xfrm flipH="1">
                  <a:off x="3195" y="2149"/>
                  <a:ext cx="1" cy="162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6" name="Oval 139"/>
                <p:cNvSpPr>
                  <a:spLocks noChangeArrowheads="1"/>
                </p:cNvSpPr>
                <p:nvPr/>
              </p:nvSpPr>
              <p:spPr bwMode="auto">
                <a:xfrm>
                  <a:off x="3174" y="2127"/>
                  <a:ext cx="35" cy="37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7" name="Oval 140"/>
                <p:cNvSpPr>
                  <a:spLocks noChangeArrowheads="1"/>
                </p:cNvSpPr>
                <p:nvPr/>
              </p:nvSpPr>
              <p:spPr bwMode="auto">
                <a:xfrm>
                  <a:off x="3174" y="229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8" name="Oval 141"/>
                <p:cNvSpPr>
                  <a:spLocks noChangeArrowheads="1"/>
                </p:cNvSpPr>
                <p:nvPr/>
              </p:nvSpPr>
              <p:spPr bwMode="auto">
                <a:xfrm>
                  <a:off x="3174" y="2980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9" name="Line 142"/>
                <p:cNvSpPr>
                  <a:spLocks noChangeShapeType="1"/>
                </p:cNvSpPr>
                <p:nvPr/>
              </p:nvSpPr>
              <p:spPr bwMode="auto">
                <a:xfrm flipH="1">
                  <a:off x="3561" y="2433"/>
                  <a:ext cx="0" cy="105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0" name="Line 143"/>
                <p:cNvSpPr>
                  <a:spLocks noChangeShapeType="1"/>
                </p:cNvSpPr>
                <p:nvPr/>
              </p:nvSpPr>
              <p:spPr bwMode="auto">
                <a:xfrm>
                  <a:off x="3561" y="3488"/>
                  <a:ext cx="4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1" name="Line 144"/>
                <p:cNvSpPr>
                  <a:spLocks noChangeShapeType="1"/>
                </p:cNvSpPr>
                <p:nvPr/>
              </p:nvSpPr>
              <p:spPr bwMode="auto">
                <a:xfrm>
                  <a:off x="3378" y="1831"/>
                  <a:ext cx="0" cy="178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2" name="Line 145"/>
                <p:cNvSpPr>
                  <a:spLocks noChangeShapeType="1"/>
                </p:cNvSpPr>
                <p:nvPr/>
              </p:nvSpPr>
              <p:spPr bwMode="auto">
                <a:xfrm>
                  <a:off x="3378" y="3609"/>
                  <a:ext cx="63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3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3378" y="1824"/>
                  <a:ext cx="18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3195" y="3001"/>
                  <a:ext cx="91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Oval 148"/>
                <p:cNvSpPr>
                  <a:spLocks noChangeArrowheads="1"/>
                </p:cNvSpPr>
                <p:nvPr/>
              </p:nvSpPr>
              <p:spPr bwMode="auto">
                <a:xfrm>
                  <a:off x="4589" y="3107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6" name="Line 149"/>
                <p:cNvSpPr>
                  <a:spLocks noChangeShapeType="1"/>
                </p:cNvSpPr>
                <p:nvPr/>
              </p:nvSpPr>
              <p:spPr bwMode="auto">
                <a:xfrm>
                  <a:off x="4337" y="2960"/>
                  <a:ext cx="457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150"/>
                <p:cNvSpPr>
                  <a:spLocks noChangeShapeType="1"/>
                </p:cNvSpPr>
                <p:nvPr/>
              </p:nvSpPr>
              <p:spPr bwMode="auto">
                <a:xfrm>
                  <a:off x="3926" y="291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8" name="Line 151"/>
                <p:cNvSpPr>
                  <a:spLocks noChangeShapeType="1"/>
                </p:cNvSpPr>
                <p:nvPr/>
              </p:nvSpPr>
              <p:spPr bwMode="auto">
                <a:xfrm>
                  <a:off x="3926" y="2676"/>
                  <a:ext cx="1325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152"/>
                <p:cNvSpPr>
                  <a:spLocks noChangeShapeType="1"/>
                </p:cNvSpPr>
                <p:nvPr/>
              </p:nvSpPr>
              <p:spPr bwMode="auto">
                <a:xfrm>
                  <a:off x="3571" y="2753"/>
                  <a:ext cx="1680" cy="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0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885" y="3569"/>
                  <a:ext cx="50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154"/>
                <p:cNvSpPr>
                  <a:spLocks noChangeShapeType="1"/>
                </p:cNvSpPr>
                <p:nvPr/>
              </p:nvSpPr>
              <p:spPr bwMode="auto">
                <a:xfrm>
                  <a:off x="4291" y="3528"/>
                  <a:ext cx="36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3926" y="2676"/>
                  <a:ext cx="0" cy="24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156"/>
                <p:cNvSpPr>
                  <a:spLocks noChangeShapeType="1"/>
                </p:cNvSpPr>
                <p:nvPr/>
              </p:nvSpPr>
              <p:spPr bwMode="auto">
                <a:xfrm flipV="1">
                  <a:off x="4474" y="3609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4474" y="3609"/>
                  <a:ext cx="0" cy="16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158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0" cy="893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6" name="Line 159"/>
                <p:cNvSpPr>
                  <a:spLocks noChangeShapeType="1"/>
                </p:cNvSpPr>
                <p:nvPr/>
              </p:nvSpPr>
              <p:spPr bwMode="auto">
                <a:xfrm>
                  <a:off x="4611" y="2351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160"/>
                <p:cNvSpPr>
                  <a:spLocks noChangeShapeType="1"/>
                </p:cNvSpPr>
                <p:nvPr/>
              </p:nvSpPr>
              <p:spPr bwMode="auto">
                <a:xfrm flipV="1">
                  <a:off x="4611" y="3122"/>
                  <a:ext cx="183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5387" y="348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11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2784" y="2067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20" name="Text Box 163"/>
                <p:cNvSpPr txBox="1">
                  <a:spLocks noChangeArrowheads="1"/>
                </p:cNvSpPr>
                <p:nvPr/>
              </p:nvSpPr>
              <p:spPr bwMode="auto">
                <a:xfrm>
                  <a:off x="4474" y="3245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121" name="Group 164"/>
                <p:cNvGrpSpPr>
                  <a:grpSpLocks/>
                </p:cNvGrpSpPr>
                <p:nvPr/>
              </p:nvGrpSpPr>
              <p:grpSpPr bwMode="auto">
                <a:xfrm>
                  <a:off x="4748" y="2107"/>
                  <a:ext cx="414" cy="473"/>
                  <a:chOff x="4656" y="1775"/>
                  <a:chExt cx="435" cy="560"/>
                </a:xfrm>
              </p:grpSpPr>
              <p:sp>
                <p:nvSpPr>
                  <p:cNvPr id="132" name="Rectangle 165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Text Box 1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34" name="Text Box 1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5" name="Text Box 1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6" name="AutoShape 16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2" name="Group 170"/>
                <p:cNvGrpSpPr>
                  <a:grpSpLocks/>
                </p:cNvGrpSpPr>
                <p:nvPr/>
              </p:nvGrpSpPr>
              <p:grpSpPr bwMode="auto">
                <a:xfrm>
                  <a:off x="4748" y="2879"/>
                  <a:ext cx="414" cy="474"/>
                  <a:chOff x="4656" y="1775"/>
                  <a:chExt cx="435" cy="561"/>
                </a:xfrm>
              </p:grpSpPr>
              <p:sp>
                <p:nvSpPr>
                  <p:cNvPr id="127" name="Rectangle 17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17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207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17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59" y="1775"/>
                    <a:ext cx="21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17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9"/>
                    <a:ext cx="243" cy="22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17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3" name="Group 176"/>
                <p:cNvGrpSpPr>
                  <a:grpSpLocks/>
                </p:cNvGrpSpPr>
                <p:nvPr/>
              </p:nvGrpSpPr>
              <p:grpSpPr bwMode="auto">
                <a:xfrm>
                  <a:off x="4063" y="3718"/>
                  <a:ext cx="176" cy="122"/>
                  <a:chOff x="3648" y="2544"/>
                  <a:chExt cx="233" cy="185"/>
                </a:xfrm>
              </p:grpSpPr>
              <p:sp>
                <p:nvSpPr>
                  <p:cNvPr id="125" name="AutoShape 17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6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4" name="Oval 179"/>
                <p:cNvSpPr>
                  <a:spLocks noChangeArrowheads="1"/>
                </p:cNvSpPr>
                <p:nvPr/>
              </p:nvSpPr>
              <p:spPr bwMode="auto">
                <a:xfrm>
                  <a:off x="3540" y="2741"/>
                  <a:ext cx="35" cy="36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2" name="Text Box 180"/>
              <p:cNvSpPr txBox="1">
                <a:spLocks noChangeArrowheads="1"/>
              </p:cNvSpPr>
              <p:nvPr/>
            </p:nvSpPr>
            <p:spPr bwMode="auto">
              <a:xfrm>
                <a:off x="2304" y="355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1</a:t>
                </a:r>
              </a:p>
            </p:txBody>
          </p:sp>
        </p:grpSp>
        <p:sp>
          <p:nvSpPr>
            <p:cNvPr id="49" name="Oval 48"/>
            <p:cNvSpPr/>
            <p:nvPr/>
          </p:nvSpPr>
          <p:spPr>
            <a:xfrm>
              <a:off x="8126413" y="3741738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50" name="Oval 49"/>
            <p:cNvSpPr/>
            <p:nvPr/>
          </p:nvSpPr>
          <p:spPr>
            <a:xfrm>
              <a:off x="8118475" y="4965700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72950850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339947"/>
            <a:ext cx="82296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125" indent="-365125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Figure 2, a sequential circuit with two </a:t>
            </a:r>
            <a:r>
              <a:rPr lang="en-US" i="1" dirty="0"/>
              <a:t>J-K</a:t>
            </a:r>
            <a:r>
              <a:rPr lang="en-US" dirty="0"/>
              <a:t> flip-flops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and one input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  <p:sp>
        <p:nvSpPr>
          <p:cNvPr id="70" name="Rectangle 64"/>
          <p:cNvSpPr>
            <a:spLocks noChangeArrowheads="1"/>
          </p:cNvSpPr>
          <p:nvPr/>
        </p:nvSpPr>
        <p:spPr bwMode="auto">
          <a:xfrm>
            <a:off x="457200" y="5029199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Obtain the </a:t>
            </a:r>
            <a:r>
              <a:rPr lang="en-US" sz="2400" dirty="0">
                <a:solidFill>
                  <a:srgbClr val="C00000"/>
                </a:solidFill>
              </a:rPr>
              <a:t>flip-flop input functions </a:t>
            </a:r>
            <a:r>
              <a:rPr lang="en-US" sz="2400" dirty="0"/>
              <a:t>from the circuit: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>
                <a:solidFill>
                  <a:srgbClr val="0000CC"/>
                </a:solidFill>
              </a:rPr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x'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</a:t>
            </a:r>
            <a:r>
              <a:rPr lang="en-US" sz="2000" b="1" i="1" dirty="0" err="1">
                <a:solidFill>
                  <a:srgbClr val="0000CC"/>
                </a:solidFill>
              </a:rPr>
              <a:t>B∙x</a:t>
            </a:r>
            <a:r>
              <a:rPr lang="en-US" sz="2000" b="1" i="1" dirty="0">
                <a:solidFill>
                  <a:srgbClr val="0000CC"/>
                </a:solidFill>
              </a:rPr>
              <a:t>'		KB =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' = 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</a:t>
            </a:r>
          </a:p>
        </p:txBody>
      </p:sp>
      <p:grpSp>
        <p:nvGrpSpPr>
          <p:cNvPr id="71" name="Group 69"/>
          <p:cNvGrpSpPr>
            <a:grpSpLocks/>
          </p:cNvGrpSpPr>
          <p:nvPr/>
        </p:nvGrpSpPr>
        <p:grpSpPr bwMode="auto">
          <a:xfrm>
            <a:off x="2286000" y="2213072"/>
            <a:ext cx="5437188" cy="2819400"/>
            <a:chOff x="2286000" y="2133600"/>
            <a:chExt cx="5437188" cy="2819400"/>
          </a:xfrm>
        </p:grpSpPr>
        <p:grpSp>
          <p:nvGrpSpPr>
            <p:cNvPr id="72" name="Group 4"/>
            <p:cNvGrpSpPr>
              <a:grpSpLocks/>
            </p:cNvGrpSpPr>
            <p:nvPr/>
          </p:nvGrpSpPr>
          <p:grpSpPr bwMode="auto">
            <a:xfrm>
              <a:off x="2286000" y="2133600"/>
              <a:ext cx="5437188" cy="2819400"/>
              <a:chOff x="1440" y="1488"/>
              <a:chExt cx="3425" cy="1776"/>
            </a:xfrm>
          </p:grpSpPr>
          <p:grpSp>
            <p:nvGrpSpPr>
              <p:cNvPr id="75" name="Group 5"/>
              <p:cNvGrpSpPr>
                <a:grpSpLocks/>
              </p:cNvGrpSpPr>
              <p:nvPr/>
            </p:nvGrpSpPr>
            <p:grpSpPr bwMode="auto">
              <a:xfrm>
                <a:off x="2016" y="1488"/>
                <a:ext cx="2849" cy="1776"/>
                <a:chOff x="2688" y="1584"/>
                <a:chExt cx="2849" cy="1776"/>
              </a:xfrm>
            </p:grpSpPr>
            <p:sp>
              <p:nvSpPr>
                <p:cNvPr id="77" name="Line 6"/>
                <p:cNvSpPr>
                  <a:spLocks noChangeShapeType="1"/>
                </p:cNvSpPr>
                <p:nvPr/>
              </p:nvSpPr>
              <p:spPr bwMode="auto">
                <a:xfrm>
                  <a:off x="5040" y="259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7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5184" y="1584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9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8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328" y="2496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8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5184" y="235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13"/>
                <p:cNvSpPr>
                  <a:spLocks noChangeArrowheads="1"/>
                </p:cNvSpPr>
                <p:nvPr/>
              </p:nvSpPr>
              <p:spPr bwMode="auto">
                <a:xfrm>
                  <a:off x="5164" y="257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8" name="AutoShape 14"/>
                <p:cNvSpPr>
                  <a:spLocks noChangeArrowheads="1"/>
                </p:cNvSpPr>
                <p:nvPr/>
              </p:nvSpPr>
              <p:spPr bwMode="auto">
                <a:xfrm>
                  <a:off x="4128" y="201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4368" y="2112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0" name="Line 16"/>
                <p:cNvSpPr>
                  <a:spLocks noChangeShapeType="1"/>
                </p:cNvSpPr>
                <p:nvPr/>
              </p:nvSpPr>
              <p:spPr bwMode="auto">
                <a:xfrm>
                  <a:off x="3936" y="1776"/>
                  <a:ext cx="76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1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880" y="206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2" name="Line 18"/>
                <p:cNvSpPr>
                  <a:spLocks noChangeShapeType="1"/>
                </p:cNvSpPr>
                <p:nvPr/>
              </p:nvSpPr>
              <p:spPr bwMode="auto">
                <a:xfrm>
                  <a:off x="3456" y="206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3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3072" y="2064"/>
                  <a:ext cx="1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" name="Oval 20"/>
                <p:cNvSpPr>
                  <a:spLocks noChangeArrowheads="1"/>
                </p:cNvSpPr>
                <p:nvPr/>
              </p:nvSpPr>
              <p:spPr bwMode="auto">
                <a:xfrm>
                  <a:off x="3056" y="204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792" y="1584"/>
                  <a:ext cx="139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368" y="2928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3"/>
                <p:cNvSpPr>
                  <a:spLocks noChangeArrowheads="1"/>
                </p:cNvSpPr>
                <p:nvPr/>
              </p:nvSpPr>
              <p:spPr bwMode="auto">
                <a:xfrm>
                  <a:off x="4489" y="276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Line 24"/>
                <p:cNvSpPr>
                  <a:spLocks noChangeShapeType="1"/>
                </p:cNvSpPr>
                <p:nvPr/>
              </p:nvSpPr>
              <p:spPr bwMode="auto">
                <a:xfrm>
                  <a:off x="3648" y="2592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Line 25"/>
                <p:cNvSpPr>
                  <a:spLocks noChangeShapeType="1"/>
                </p:cNvSpPr>
                <p:nvPr/>
              </p:nvSpPr>
              <p:spPr bwMode="auto">
                <a:xfrm>
                  <a:off x="3936" y="2352"/>
                  <a:ext cx="124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Line 26"/>
                <p:cNvSpPr>
                  <a:spLocks noChangeShapeType="1"/>
                </p:cNvSpPr>
                <p:nvPr/>
              </p:nvSpPr>
              <p:spPr bwMode="auto">
                <a:xfrm flipH="1">
                  <a:off x="3936" y="1776"/>
                  <a:ext cx="0" cy="57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15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2" name="Line 28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3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512" y="278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688" y="1968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165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368" y="3168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166" name="Oval 32"/>
                <p:cNvSpPr>
                  <a:spLocks noChangeArrowheads="1"/>
                </p:cNvSpPr>
                <p:nvPr/>
              </p:nvSpPr>
              <p:spPr bwMode="auto">
                <a:xfrm>
                  <a:off x="3627" y="204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7" name="Group 33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9"/>
                  <a:chOff x="4656" y="1679"/>
                  <a:chExt cx="435" cy="529"/>
                </a:xfrm>
              </p:grpSpPr>
              <p:sp>
                <p:nvSpPr>
                  <p:cNvPr id="191" name="Rectangle 34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2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93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94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95" name="AutoShape 3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6" name="Text Box 3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8" name="Group 40"/>
                <p:cNvGrpSpPr>
                  <a:grpSpLocks/>
                </p:cNvGrpSpPr>
                <p:nvPr/>
              </p:nvGrpSpPr>
              <p:grpSpPr bwMode="auto">
                <a:xfrm>
                  <a:off x="4656" y="2496"/>
                  <a:ext cx="435" cy="529"/>
                  <a:chOff x="4656" y="1679"/>
                  <a:chExt cx="435" cy="529"/>
                </a:xfrm>
              </p:grpSpPr>
              <p:sp>
                <p:nvSpPr>
                  <p:cNvPr id="1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1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89" name="AutoShape 45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169" name="Group 47"/>
                <p:cNvGrpSpPr>
                  <a:grpSpLocks/>
                </p:cNvGrpSpPr>
                <p:nvPr/>
              </p:nvGrpSpPr>
              <p:grpSpPr bwMode="auto">
                <a:xfrm>
                  <a:off x="3264" y="1993"/>
                  <a:ext cx="185" cy="144"/>
                  <a:chOff x="3648" y="2544"/>
                  <a:chExt cx="233" cy="185"/>
                </a:xfrm>
              </p:grpSpPr>
              <p:sp>
                <p:nvSpPr>
                  <p:cNvPr id="183" name="AutoShape 4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0" name="Group 50"/>
                <p:cNvGrpSpPr>
                  <a:grpSpLocks/>
                </p:cNvGrpSpPr>
                <p:nvPr/>
              </p:nvGrpSpPr>
              <p:grpSpPr bwMode="auto">
                <a:xfrm>
                  <a:off x="4128" y="2832"/>
                  <a:ext cx="228" cy="213"/>
                  <a:chOff x="2279" y="2352"/>
                  <a:chExt cx="523" cy="370"/>
                </a:xfrm>
              </p:grpSpPr>
              <p:sp>
                <p:nvSpPr>
                  <p:cNvPr id="177" name="Freeform 51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8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0" name="Freeform 54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1" name="Freeform 55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2" name="Freeform 56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1" name="Line 57"/>
                <p:cNvSpPr>
                  <a:spLocks noChangeShapeType="1"/>
                </p:cNvSpPr>
                <p:nvPr/>
              </p:nvSpPr>
              <p:spPr bwMode="auto">
                <a:xfrm>
                  <a:off x="3792" y="28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2" name="Line 58"/>
                <p:cNvSpPr>
                  <a:spLocks noChangeShapeType="1"/>
                </p:cNvSpPr>
                <p:nvPr/>
              </p:nvSpPr>
              <p:spPr bwMode="auto">
                <a:xfrm>
                  <a:off x="3072" y="3024"/>
                  <a:ext cx="105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792" y="1584"/>
                  <a:ext cx="0" cy="12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4" name="Line 60"/>
                <p:cNvSpPr>
                  <a:spLocks noChangeShapeType="1"/>
                </p:cNvSpPr>
                <p:nvPr/>
              </p:nvSpPr>
              <p:spPr bwMode="auto">
                <a:xfrm flipH="1">
                  <a:off x="3648" y="2064"/>
                  <a:ext cx="0" cy="52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5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3936" y="220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" name="Oval 62"/>
                <p:cNvSpPr>
                  <a:spLocks noChangeArrowheads="1"/>
                </p:cNvSpPr>
                <p:nvPr/>
              </p:nvSpPr>
              <p:spPr bwMode="auto">
                <a:xfrm>
                  <a:off x="3913" y="218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6" name="Text Box 63"/>
              <p:cNvSpPr txBox="1">
                <a:spLocks noChangeArrowheads="1"/>
              </p:cNvSpPr>
              <p:nvPr/>
            </p:nvSpPr>
            <p:spPr bwMode="auto">
              <a:xfrm>
                <a:off x="1440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2  </a:t>
                </a:r>
              </a:p>
            </p:txBody>
          </p:sp>
        </p:grpSp>
        <p:sp>
          <p:nvSpPr>
            <p:cNvPr id="73" name="Oval 72"/>
            <p:cNvSpPr/>
            <p:nvPr/>
          </p:nvSpPr>
          <p:spPr>
            <a:xfrm>
              <a:off x="6937375" y="295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74" name="Oval 73"/>
            <p:cNvSpPr/>
            <p:nvPr/>
          </p:nvSpPr>
          <p:spPr>
            <a:xfrm>
              <a:off x="6937375" y="42211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094054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3" name="Rectangle 3"/>
          <p:cNvSpPr txBox="1">
            <a:spLocks noChangeArrowheads="1"/>
          </p:cNvSpPr>
          <p:nvPr/>
        </p:nvSpPr>
        <p:spPr>
          <a:xfrm>
            <a:off x="893763" y="1281114"/>
            <a:ext cx="6553200" cy="873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i="1" dirty="0">
                <a:solidFill>
                  <a:srgbClr val="0000CC"/>
                </a:solidFill>
              </a:rPr>
              <a:t>	</a:t>
            </a:r>
            <a:r>
              <a:rPr lang="en-US" b="1" i="1" dirty="0">
                <a:solidFill>
                  <a:srgbClr val="0000CC"/>
                </a:solidFill>
              </a:rPr>
              <a:t>JA = B		JB = x'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KA = </a:t>
            </a:r>
            <a:r>
              <a:rPr lang="en-US" b="1" i="1" dirty="0" err="1">
                <a:solidFill>
                  <a:srgbClr val="0000CC"/>
                </a:solidFill>
              </a:rPr>
              <a:t>B∙x</a:t>
            </a:r>
            <a:r>
              <a:rPr lang="en-US" b="1" i="1" dirty="0">
                <a:solidFill>
                  <a:srgbClr val="0000CC"/>
                </a:solidFill>
              </a:rPr>
              <a:t>'		KB =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' = A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>
                <a:solidFill>
                  <a:srgbClr val="0000CC"/>
                </a:solidFill>
              </a:rPr>
              <a:t> x</a:t>
            </a:r>
          </a:p>
        </p:txBody>
      </p:sp>
      <p:sp>
        <p:nvSpPr>
          <p:cNvPr id="114" name="Rectangle 64"/>
          <p:cNvSpPr>
            <a:spLocks noChangeArrowheads="1"/>
          </p:cNvSpPr>
          <p:nvPr/>
        </p:nvSpPr>
        <p:spPr bwMode="auto">
          <a:xfrm>
            <a:off x="381000" y="20574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Fill the </a:t>
            </a:r>
            <a:r>
              <a:rPr lang="en-US" sz="2400" dirty="0">
                <a:solidFill>
                  <a:srgbClr val="C00000"/>
                </a:solidFill>
              </a:rPr>
              <a:t>state table </a:t>
            </a:r>
            <a:r>
              <a:rPr lang="en-US" sz="2400" dirty="0"/>
              <a:t>using the above functions, knowing the characteristics of the flip-flops used.</a:t>
            </a:r>
          </a:p>
        </p:txBody>
      </p:sp>
      <p:grpSp>
        <p:nvGrpSpPr>
          <p:cNvPr id="115" name="Group 65"/>
          <p:cNvGrpSpPr>
            <a:grpSpLocks/>
          </p:cNvGrpSpPr>
          <p:nvPr/>
        </p:nvGrpSpPr>
        <p:grpSpPr bwMode="auto">
          <a:xfrm>
            <a:off x="3376613" y="3124200"/>
            <a:ext cx="5310187" cy="3027363"/>
            <a:chOff x="1348" y="2016"/>
            <a:chExt cx="3345" cy="1907"/>
          </a:xfrm>
        </p:grpSpPr>
        <p:graphicFrame>
          <p:nvGraphicFramePr>
            <p:cNvPr id="116" name="Object 66"/>
            <p:cNvGraphicFramePr>
              <a:graphicFrameLocks noChangeAspect="1"/>
            </p:cNvGraphicFramePr>
            <p:nvPr/>
          </p:nvGraphicFramePr>
          <p:xfrm>
            <a:off x="1348" y="2016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21160" imgH="3029040" progId="Word.Document.8">
                    <p:embed/>
                  </p:oleObj>
                </mc:Choice>
                <mc:Fallback>
                  <p:oleObj name="Document" r:id="rId3" imgW="5321160" imgH="3029040" progId="Word.Document.8">
                    <p:embed/>
                    <p:pic>
                      <p:nvPicPr>
                        <p:cNvPr id="116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8" y="2016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67"/>
            <p:cNvSpPr>
              <a:spLocks noChangeShapeType="1"/>
            </p:cNvSpPr>
            <p:nvPr/>
          </p:nvSpPr>
          <p:spPr bwMode="auto">
            <a:xfrm>
              <a:off x="1488" y="2499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68"/>
            <p:cNvSpPr>
              <a:spLocks noChangeShapeType="1"/>
            </p:cNvSpPr>
            <p:nvPr/>
          </p:nvSpPr>
          <p:spPr bwMode="auto">
            <a:xfrm>
              <a:off x="14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69"/>
            <p:cNvSpPr>
              <a:spLocks noChangeShapeType="1"/>
            </p:cNvSpPr>
            <p:nvPr/>
          </p:nvSpPr>
          <p:spPr bwMode="auto">
            <a:xfrm>
              <a:off x="2160" y="23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70"/>
            <p:cNvSpPr>
              <a:spLocks noChangeShapeType="1"/>
            </p:cNvSpPr>
            <p:nvPr/>
          </p:nvSpPr>
          <p:spPr bwMode="auto">
            <a:xfrm>
              <a:off x="2688" y="23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71"/>
            <p:cNvSpPr>
              <a:spLocks noChangeShapeType="1"/>
            </p:cNvSpPr>
            <p:nvPr/>
          </p:nvSpPr>
          <p:spPr bwMode="auto">
            <a:xfrm>
              <a:off x="3360" y="230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72"/>
            <p:cNvSpPr>
              <a:spLocks noChangeShapeType="1"/>
            </p:cNvSpPr>
            <p:nvPr/>
          </p:nvSpPr>
          <p:spPr bwMode="auto">
            <a:xfrm rot="5400000">
              <a:off x="2370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" name="Group 73"/>
          <p:cNvGrpSpPr>
            <a:grpSpLocks/>
          </p:cNvGrpSpPr>
          <p:nvPr/>
        </p:nvGrpSpPr>
        <p:grpSpPr bwMode="auto">
          <a:xfrm>
            <a:off x="914400" y="3352800"/>
            <a:ext cx="2590800" cy="1295400"/>
            <a:chOff x="909" y="1728"/>
            <a:chExt cx="2160" cy="989"/>
          </a:xfrm>
        </p:grpSpPr>
        <p:graphicFrame>
          <p:nvGraphicFramePr>
            <p:cNvPr id="124" name="Object 74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493080" imgH="1586880" progId="Word.Document.8">
                    <p:embed/>
                  </p:oleObj>
                </mc:Choice>
                <mc:Fallback>
                  <p:oleObj name="Document" r:id="rId5" imgW="3493080" imgH="1586880" progId="Word.Document.8">
                    <p:embed/>
                    <p:pic>
                      <p:nvPicPr>
                        <p:cNvPr id="124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" name="Line 75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76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7" name="Text Box 78"/>
          <p:cNvSpPr txBox="1">
            <a:spLocks noChangeArrowheads="1"/>
          </p:cNvSpPr>
          <p:nvPr/>
        </p:nvSpPr>
        <p:spPr bwMode="auto">
          <a:xfrm>
            <a:off x="5486400" y="38719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28" name="Text Box 79"/>
          <p:cNvSpPr txBox="1">
            <a:spLocks noChangeArrowheads="1"/>
          </p:cNvSpPr>
          <p:nvPr/>
        </p:nvSpPr>
        <p:spPr bwMode="auto">
          <a:xfrm>
            <a:off x="5486400" y="41259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29" name="Text Box 80"/>
          <p:cNvSpPr txBox="1">
            <a:spLocks noChangeArrowheads="1"/>
          </p:cNvSpPr>
          <p:nvPr/>
        </p:nvSpPr>
        <p:spPr bwMode="auto">
          <a:xfrm>
            <a:off x="5486400" y="43815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0" name="Text Box 81"/>
          <p:cNvSpPr txBox="1">
            <a:spLocks noChangeArrowheads="1"/>
          </p:cNvSpPr>
          <p:nvPr/>
        </p:nvSpPr>
        <p:spPr bwMode="auto">
          <a:xfrm>
            <a:off x="5486400" y="46466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1" name="Text Box 82"/>
          <p:cNvSpPr txBox="1">
            <a:spLocks noChangeArrowheads="1"/>
          </p:cNvSpPr>
          <p:nvPr/>
        </p:nvSpPr>
        <p:spPr bwMode="auto">
          <a:xfrm>
            <a:off x="5486400" y="4900613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2" name="Text Box 83"/>
          <p:cNvSpPr txBox="1">
            <a:spLocks noChangeArrowheads="1"/>
          </p:cNvSpPr>
          <p:nvPr/>
        </p:nvSpPr>
        <p:spPr bwMode="auto">
          <a:xfrm>
            <a:off x="5486400" y="5156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3" name="Text Box 84"/>
          <p:cNvSpPr txBox="1">
            <a:spLocks noChangeArrowheads="1"/>
          </p:cNvSpPr>
          <p:nvPr/>
        </p:nvSpPr>
        <p:spPr bwMode="auto">
          <a:xfrm>
            <a:off x="5486400" y="54102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134" name="Text Box 85"/>
          <p:cNvSpPr txBox="1">
            <a:spLocks noChangeArrowheads="1"/>
          </p:cNvSpPr>
          <p:nvPr/>
        </p:nvSpPr>
        <p:spPr bwMode="auto">
          <a:xfrm>
            <a:off x="5486400" y="5638800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135" name="Text Box 7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899639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build="p"/>
      <p:bldP spid="127" grpId="0" autoUpdateAnimBg="0"/>
      <p:bldP spid="128" grpId="0" autoUpdateAnimBg="0"/>
      <p:bldP spid="129" grpId="0" autoUpdateAnimBg="0"/>
      <p:bldP spid="130" grpId="0" autoUpdateAnimBg="0"/>
      <p:bldP spid="131" grpId="0" autoUpdateAnimBg="0"/>
      <p:bldP spid="132" grpId="0" autoUpdateAnimBg="0"/>
      <p:bldP spid="133" grpId="0" autoUpdateAnimBg="0"/>
      <p:bldP spid="13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#2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1000" y="12954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4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/>
              <a:t>Draw the </a:t>
            </a:r>
            <a:r>
              <a:rPr lang="en-US" sz="2400" dirty="0">
                <a:solidFill>
                  <a:srgbClr val="C00000"/>
                </a:solidFill>
              </a:rPr>
              <a:t>state diagram </a:t>
            </a:r>
            <a:r>
              <a:rPr lang="en-US" sz="2400" dirty="0"/>
              <a:t>from the state table.</a:t>
            </a:r>
          </a:p>
        </p:txBody>
      </p:sp>
      <p:grpSp>
        <p:nvGrpSpPr>
          <p:cNvPr id="9" name="Group 27"/>
          <p:cNvGrpSpPr>
            <a:grpSpLocks/>
          </p:cNvGrpSpPr>
          <p:nvPr/>
        </p:nvGrpSpPr>
        <p:grpSpPr bwMode="auto">
          <a:xfrm>
            <a:off x="533400" y="1905000"/>
            <a:ext cx="5310188" cy="3027363"/>
            <a:chOff x="863" y="1200"/>
            <a:chExt cx="3345" cy="1907"/>
          </a:xfrm>
        </p:grpSpPr>
        <p:graphicFrame>
          <p:nvGraphicFramePr>
            <p:cNvPr id="10" name="Object 28"/>
            <p:cNvGraphicFramePr>
              <a:graphicFrameLocks noChangeAspect="1"/>
            </p:cNvGraphicFramePr>
            <p:nvPr/>
          </p:nvGraphicFramePr>
          <p:xfrm>
            <a:off x="863" y="1200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21160" imgH="3029040" progId="Word.Document.8">
                    <p:embed/>
                  </p:oleObj>
                </mc:Choice>
                <mc:Fallback>
                  <p:oleObj name="Document" r:id="rId3" imgW="5321160" imgH="3029040" progId="Word.Document.8">
                    <p:embed/>
                    <p:pic>
                      <p:nvPicPr>
                        <p:cNvPr id="1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200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29"/>
            <p:cNvSpPr>
              <a:spLocks noChangeShapeType="1"/>
            </p:cNvSpPr>
            <p:nvPr/>
          </p:nvSpPr>
          <p:spPr bwMode="auto">
            <a:xfrm flipV="1">
              <a:off x="960" y="1680"/>
              <a:ext cx="29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30"/>
            <p:cNvSpPr>
              <a:spLocks noChangeShapeType="1"/>
            </p:cNvSpPr>
            <p:nvPr/>
          </p:nvSpPr>
          <p:spPr bwMode="auto">
            <a:xfrm>
              <a:off x="1008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31"/>
            <p:cNvSpPr>
              <a:spLocks noChangeShapeType="1"/>
            </p:cNvSpPr>
            <p:nvPr/>
          </p:nvSpPr>
          <p:spPr bwMode="auto">
            <a:xfrm>
              <a:off x="1632" y="148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2"/>
            <p:cNvSpPr>
              <a:spLocks noChangeShapeType="1"/>
            </p:cNvSpPr>
            <p:nvPr/>
          </p:nvSpPr>
          <p:spPr bwMode="auto">
            <a:xfrm>
              <a:off x="2112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3"/>
            <p:cNvSpPr>
              <a:spLocks noChangeShapeType="1"/>
            </p:cNvSpPr>
            <p:nvPr/>
          </p:nvSpPr>
          <p:spPr bwMode="auto">
            <a:xfrm>
              <a:off x="2832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4"/>
            <p:cNvSpPr>
              <a:spLocks noChangeShapeType="1"/>
            </p:cNvSpPr>
            <p:nvPr/>
          </p:nvSpPr>
          <p:spPr bwMode="auto">
            <a:xfrm rot="5400000">
              <a:off x="1968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AutoShape 35"/>
          <p:cNvSpPr>
            <a:spLocks noChangeArrowheads="1"/>
          </p:cNvSpPr>
          <p:nvPr/>
        </p:nvSpPr>
        <p:spPr bwMode="auto">
          <a:xfrm>
            <a:off x="4419600" y="48768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" name="Group 36"/>
          <p:cNvGrpSpPr>
            <a:grpSpLocks/>
          </p:cNvGrpSpPr>
          <p:nvPr/>
        </p:nvGrpSpPr>
        <p:grpSpPr bwMode="auto">
          <a:xfrm>
            <a:off x="5867400" y="3048000"/>
            <a:ext cx="2597150" cy="2808288"/>
            <a:chOff x="3984" y="2112"/>
            <a:chExt cx="1636" cy="1769"/>
          </a:xfrm>
        </p:grpSpPr>
        <p:sp>
          <p:nvSpPr>
            <p:cNvPr id="20" name="Oval 37"/>
            <p:cNvSpPr>
              <a:spLocks noChangeArrowheads="1"/>
            </p:cNvSpPr>
            <p:nvPr/>
          </p:nvSpPr>
          <p:spPr bwMode="auto">
            <a:xfrm>
              <a:off x="4148" y="244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38"/>
            <p:cNvSpPr txBox="1">
              <a:spLocks noChangeArrowheads="1"/>
            </p:cNvSpPr>
            <p:nvPr/>
          </p:nvSpPr>
          <p:spPr bwMode="auto">
            <a:xfrm>
              <a:off x="4148" y="249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00</a:t>
              </a:r>
              <a:endParaRPr lang="en-US" sz="1600"/>
            </a:p>
          </p:txBody>
        </p:sp>
        <p:grpSp>
          <p:nvGrpSpPr>
            <p:cNvPr id="22" name="Group 39"/>
            <p:cNvGrpSpPr>
              <a:grpSpLocks/>
            </p:cNvGrpSpPr>
            <p:nvPr/>
          </p:nvGrpSpPr>
          <p:grpSpPr bwMode="auto">
            <a:xfrm>
              <a:off x="4128" y="3408"/>
              <a:ext cx="307" cy="288"/>
              <a:chOff x="3821" y="2928"/>
              <a:chExt cx="307" cy="288"/>
            </a:xfrm>
          </p:grpSpPr>
          <p:sp>
            <p:nvSpPr>
              <p:cNvPr id="44" name="Oval 40"/>
              <p:cNvSpPr>
                <a:spLocks noChangeArrowheads="1"/>
              </p:cNvSpPr>
              <p:nvPr/>
            </p:nvSpPr>
            <p:spPr bwMode="auto">
              <a:xfrm>
                <a:off x="3821" y="2928"/>
                <a:ext cx="307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41"/>
              <p:cNvSpPr txBox="1">
                <a:spLocks noChangeArrowheads="1"/>
              </p:cNvSpPr>
              <p:nvPr/>
            </p:nvSpPr>
            <p:spPr bwMode="auto">
              <a:xfrm>
                <a:off x="3840" y="2953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01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5136" y="3408"/>
              <a:ext cx="288" cy="288"/>
              <a:chOff x="4800" y="3072"/>
              <a:chExt cx="288" cy="288"/>
            </a:xfrm>
          </p:grpSpPr>
          <p:sp>
            <p:nvSpPr>
              <p:cNvPr id="42" name="Oval 43"/>
              <p:cNvSpPr>
                <a:spLocks noChangeArrowheads="1"/>
              </p:cNvSpPr>
              <p:nvPr/>
            </p:nvSpPr>
            <p:spPr bwMode="auto">
              <a:xfrm>
                <a:off x="4800" y="3072"/>
                <a:ext cx="288" cy="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44"/>
              <p:cNvSpPr txBox="1">
                <a:spLocks noChangeArrowheads="1"/>
              </p:cNvSpPr>
              <p:nvPr/>
            </p:nvSpPr>
            <p:spPr bwMode="auto">
              <a:xfrm>
                <a:off x="4800" y="3072"/>
                <a:ext cx="288" cy="231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US"/>
                  <a:t>10</a:t>
                </a:r>
              </a:p>
            </p:txBody>
          </p:sp>
        </p:grp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4464" y="3552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 flipV="1">
              <a:off x="4416" y="2688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 flipV="1">
              <a:off x="5280" y="2736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auto">
            <a:xfrm>
              <a:off x="5136" y="2448"/>
              <a:ext cx="288" cy="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Text Box 49"/>
            <p:cNvSpPr txBox="1">
              <a:spLocks noChangeArrowheads="1"/>
            </p:cNvSpPr>
            <p:nvPr/>
          </p:nvSpPr>
          <p:spPr bwMode="auto">
            <a:xfrm>
              <a:off x="5136" y="2448"/>
              <a:ext cx="284" cy="2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/>
                <a:t>11</a:t>
              </a:r>
            </a:p>
          </p:txBody>
        </p:sp>
        <p:cxnSp>
          <p:nvCxnSpPr>
            <p:cNvPr id="29" name="AutoShape 50"/>
            <p:cNvCxnSpPr>
              <a:cxnSpLocks noChangeShapeType="1"/>
              <a:stCxn id="28" idx="3"/>
              <a:endCxn id="28" idx="0"/>
            </p:cNvCxnSpPr>
            <p:nvPr/>
          </p:nvCxnSpPr>
          <p:spPr bwMode="auto">
            <a:xfrm flipH="1" flipV="1">
              <a:off x="5278" y="2448"/>
              <a:ext cx="142" cy="116"/>
            </a:xfrm>
            <a:prstGeom prst="curvedConnector4">
              <a:avLst>
                <a:gd name="adj1" fmla="val -101407"/>
                <a:gd name="adj2" fmla="val 224139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AutoShape 51"/>
            <p:cNvCxnSpPr>
              <a:cxnSpLocks noChangeShapeType="1"/>
              <a:stCxn id="21" idx="1"/>
              <a:endCxn id="20" idx="0"/>
            </p:cNvCxnSpPr>
            <p:nvPr/>
          </p:nvCxnSpPr>
          <p:spPr bwMode="auto">
            <a:xfrm rot="10800000" flipH="1">
              <a:off x="4148" y="2442"/>
              <a:ext cx="144" cy="170"/>
            </a:xfrm>
            <a:prstGeom prst="curvedConnector4">
              <a:avLst>
                <a:gd name="adj1" fmla="val -100000"/>
                <a:gd name="adj2" fmla="val 181176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5308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5280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4656" y="33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4608" y="288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4656" y="240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3984" y="2112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  <a:endParaRPr lang="en-US" sz="1600"/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4176" y="292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0</a:t>
              </a:r>
            </a:p>
          </p:txBody>
        </p:sp>
        <p:sp>
          <p:nvSpPr>
            <p:cNvPr id="38" name="Line 59"/>
            <p:cNvSpPr>
              <a:spLocks noChangeShapeType="1"/>
            </p:cNvSpPr>
            <p:nvPr/>
          </p:nvSpPr>
          <p:spPr bwMode="auto">
            <a:xfrm flipH="1">
              <a:off x="4464" y="2592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60"/>
            <p:cNvSpPr>
              <a:spLocks noChangeShapeType="1"/>
            </p:cNvSpPr>
            <p:nvPr/>
          </p:nvSpPr>
          <p:spPr bwMode="auto">
            <a:xfrm>
              <a:off x="4320" y="2736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5247" y="3648"/>
              <a:ext cx="214" cy="233"/>
            </a:xfrm>
            <a:custGeom>
              <a:avLst/>
              <a:gdLst>
                <a:gd name="T0" fmla="*/ 5 w 214"/>
                <a:gd name="T1" fmla="*/ 58 h 233"/>
                <a:gd name="T2" fmla="*/ 21 w 214"/>
                <a:gd name="T3" fmla="*/ 198 h 233"/>
                <a:gd name="T4" fmla="*/ 130 w 214"/>
                <a:gd name="T5" fmla="*/ 222 h 233"/>
                <a:gd name="T6" fmla="*/ 210 w 214"/>
                <a:gd name="T7" fmla="*/ 132 h 233"/>
                <a:gd name="T8" fmla="*/ 155 w 214"/>
                <a:gd name="T9" fmla="*/ 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33"/>
                <a:gd name="T17" fmla="*/ 214 w 214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33">
                  <a:moveTo>
                    <a:pt x="5" y="58"/>
                  </a:moveTo>
                  <a:cubicBezTo>
                    <a:pt x="6" y="80"/>
                    <a:pt x="0" y="171"/>
                    <a:pt x="21" y="198"/>
                  </a:cubicBezTo>
                  <a:cubicBezTo>
                    <a:pt x="42" y="225"/>
                    <a:pt x="98" y="233"/>
                    <a:pt x="130" y="222"/>
                  </a:cubicBezTo>
                  <a:cubicBezTo>
                    <a:pt x="162" y="211"/>
                    <a:pt x="206" y="169"/>
                    <a:pt x="210" y="132"/>
                  </a:cubicBezTo>
                  <a:cubicBezTo>
                    <a:pt x="214" y="95"/>
                    <a:pt x="167" y="28"/>
                    <a:pt x="15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Text Box 62"/>
            <p:cNvSpPr txBox="1">
              <a:spLocks noChangeArrowheads="1"/>
            </p:cNvSpPr>
            <p:nvPr/>
          </p:nvSpPr>
          <p:spPr bwMode="auto">
            <a:xfrm>
              <a:off x="5424" y="364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1</a:t>
              </a:r>
            </a:p>
          </p:txBody>
        </p:sp>
      </p:grpSp>
      <p:sp>
        <p:nvSpPr>
          <p:cNvPr id="46" name="Text Box 17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430502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492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Derive the state table and state diagram of this circuit.</a:t>
            </a:r>
          </a:p>
        </p:txBody>
      </p:sp>
      <p:sp>
        <p:nvSpPr>
          <p:cNvPr id="16" name="Rectangle 64"/>
          <p:cNvSpPr>
            <a:spLocks noChangeArrowheads="1"/>
          </p:cNvSpPr>
          <p:nvPr/>
        </p:nvSpPr>
        <p:spPr bwMode="auto">
          <a:xfrm>
            <a:off x="457200" y="4656438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4638" indent="-274638">
              <a:spcBef>
                <a:spcPct val="4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Flip-flop input functions</a:t>
            </a:r>
            <a:r>
              <a:rPr lang="en-US" sz="2400" dirty="0"/>
              <a:t>: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600" i="1" dirty="0"/>
              <a:t>	</a:t>
            </a:r>
            <a:r>
              <a:rPr lang="en-US" sz="2000" b="1" i="1" dirty="0">
                <a:solidFill>
                  <a:srgbClr val="0000CC"/>
                </a:solidFill>
              </a:rPr>
              <a:t>JA = B		JB = KB = (A </a:t>
            </a:r>
            <a:r>
              <a:rPr lang="en-US" sz="2000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sz="2000" b="1" i="1" dirty="0">
                <a:solidFill>
                  <a:srgbClr val="0000CC"/>
                </a:solidFill>
              </a:rPr>
              <a:t> x)' = </a:t>
            </a:r>
            <a:r>
              <a:rPr lang="en-US" sz="2000" b="1" i="1" dirty="0" err="1">
                <a:solidFill>
                  <a:srgbClr val="0000CC"/>
                </a:solidFill>
              </a:rPr>
              <a:t>A∙x</a:t>
            </a:r>
            <a:r>
              <a:rPr lang="en-US" sz="2000" b="1" i="1" dirty="0">
                <a:solidFill>
                  <a:srgbClr val="0000CC"/>
                </a:solidFill>
              </a:rPr>
              <a:t> + </a:t>
            </a:r>
            <a:r>
              <a:rPr lang="en-US" sz="2000" b="1" i="1" dirty="0" err="1">
                <a:solidFill>
                  <a:srgbClr val="0000CC"/>
                </a:solidFill>
              </a:rPr>
              <a:t>A'∙x</a:t>
            </a:r>
            <a:r>
              <a:rPr lang="en-US" sz="2000" b="1" i="1" dirty="0">
                <a:solidFill>
                  <a:srgbClr val="0000CC"/>
                </a:solidFill>
              </a:rPr>
              <a:t>' </a:t>
            </a:r>
          </a:p>
          <a:p>
            <a:pPr marL="669925" lvl="1" indent="-325438">
              <a:spcBef>
                <a:spcPct val="10000"/>
              </a:spcBef>
              <a:buClr>
                <a:schemeClr val="accent2"/>
              </a:buClr>
              <a:buSzPct val="60000"/>
              <a:buFont typeface="Wingdings" pitchFamily="2" charset="2"/>
              <a:buNone/>
            </a:pPr>
            <a:r>
              <a:rPr lang="en-US" sz="2000" b="1" i="1" dirty="0">
                <a:solidFill>
                  <a:srgbClr val="0000CC"/>
                </a:solidFill>
              </a:rPr>
              <a:t>	KA = B'			</a:t>
            </a:r>
          </a:p>
        </p:txBody>
      </p:sp>
      <p:grpSp>
        <p:nvGrpSpPr>
          <p:cNvPr id="17" name="Group 79"/>
          <p:cNvGrpSpPr>
            <a:grpSpLocks/>
          </p:cNvGrpSpPr>
          <p:nvPr/>
        </p:nvGrpSpPr>
        <p:grpSpPr bwMode="auto">
          <a:xfrm>
            <a:off x="1371600" y="2057400"/>
            <a:ext cx="6454775" cy="2347913"/>
            <a:chOff x="1371600" y="2057400"/>
            <a:chExt cx="6454775" cy="2347913"/>
          </a:xfrm>
        </p:grpSpPr>
        <p:grpSp>
          <p:nvGrpSpPr>
            <p:cNvPr id="18" name="Group 134"/>
            <p:cNvGrpSpPr>
              <a:grpSpLocks/>
            </p:cNvGrpSpPr>
            <p:nvPr/>
          </p:nvGrpSpPr>
          <p:grpSpPr bwMode="auto">
            <a:xfrm>
              <a:off x="1371600" y="2057400"/>
              <a:ext cx="6454775" cy="2347913"/>
              <a:chOff x="1056" y="1584"/>
              <a:chExt cx="4066" cy="1479"/>
            </a:xfrm>
          </p:grpSpPr>
          <p:grpSp>
            <p:nvGrpSpPr>
              <p:cNvPr id="21" name="Group 65"/>
              <p:cNvGrpSpPr>
                <a:grpSpLocks/>
              </p:cNvGrpSpPr>
              <p:nvPr/>
            </p:nvGrpSpPr>
            <p:grpSpPr bwMode="auto">
              <a:xfrm>
                <a:off x="1440" y="1584"/>
                <a:ext cx="3682" cy="1200"/>
                <a:chOff x="1344" y="1488"/>
                <a:chExt cx="3682" cy="1200"/>
              </a:xfrm>
            </p:grpSpPr>
            <p:sp>
              <p:nvSpPr>
                <p:cNvPr id="23" name="Oval 66"/>
                <p:cNvSpPr>
                  <a:spLocks noChangeArrowheads="1"/>
                </p:cNvSpPr>
                <p:nvPr/>
              </p:nvSpPr>
              <p:spPr bwMode="auto">
                <a:xfrm>
                  <a:off x="3631" y="166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" name="Group 67"/>
                <p:cNvGrpSpPr>
                  <a:grpSpLocks/>
                </p:cNvGrpSpPr>
                <p:nvPr/>
              </p:nvGrpSpPr>
              <p:grpSpPr bwMode="auto">
                <a:xfrm>
                  <a:off x="2736" y="2448"/>
                  <a:ext cx="228" cy="213"/>
                  <a:chOff x="2279" y="2352"/>
                  <a:chExt cx="523" cy="370"/>
                </a:xfrm>
              </p:grpSpPr>
              <p:sp>
                <p:nvSpPr>
                  <p:cNvPr id="84" name="Freeform 68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5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Freeform 71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8" name="Freeform 72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9" name="Freeform 73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74"/>
                <p:cNvGrpSpPr>
                  <a:grpSpLocks/>
                </p:cNvGrpSpPr>
                <p:nvPr/>
              </p:nvGrpSpPr>
              <p:grpSpPr bwMode="auto">
                <a:xfrm>
                  <a:off x="4416" y="2400"/>
                  <a:ext cx="228" cy="213"/>
                  <a:chOff x="2279" y="2352"/>
                  <a:chExt cx="523" cy="370"/>
                </a:xfrm>
              </p:grpSpPr>
              <p:sp>
                <p:nvSpPr>
                  <p:cNvPr id="78" name="Freeform 75"/>
                  <p:cNvSpPr>
                    <a:spLocks/>
                  </p:cNvSpPr>
                  <p:nvPr/>
                </p:nvSpPr>
                <p:spPr bwMode="auto">
                  <a:xfrm>
                    <a:off x="2326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35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326" y="2722"/>
                    <a:ext cx="170" cy="0"/>
                  </a:xfrm>
                  <a:prstGeom prst="line">
                    <a:avLst/>
                  </a:pr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1" name="Freeform 78"/>
                  <p:cNvSpPr>
                    <a:spLocks/>
                  </p:cNvSpPr>
                  <p:nvPr/>
                </p:nvSpPr>
                <p:spPr bwMode="auto">
                  <a:xfrm>
                    <a:off x="2496" y="2352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" name="Freeform 79"/>
                  <p:cNvSpPr>
                    <a:spLocks/>
                  </p:cNvSpPr>
                  <p:nvPr/>
                </p:nvSpPr>
                <p:spPr bwMode="auto">
                  <a:xfrm flipV="1">
                    <a:off x="2496" y="2520"/>
                    <a:ext cx="306" cy="20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10 w 576"/>
                      <a:gd name="T3" fmla="*/ 1 h 432"/>
                      <a:gd name="T4" fmla="*/ 13 w 576"/>
                      <a:gd name="T5" fmla="*/ 5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3" name="Freeform 80"/>
                  <p:cNvSpPr>
                    <a:spLocks/>
                  </p:cNvSpPr>
                  <p:nvPr/>
                </p:nvSpPr>
                <p:spPr bwMode="auto">
                  <a:xfrm>
                    <a:off x="2279" y="2352"/>
                    <a:ext cx="68" cy="370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0 w 288"/>
                      <a:gd name="T3" fmla="*/ 3 h 864"/>
                      <a:gd name="T4" fmla="*/ 0 w 288"/>
                      <a:gd name="T5" fmla="*/ 5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58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6" name="Line 81"/>
                <p:cNvSpPr>
                  <a:spLocks noChangeShapeType="1"/>
                </p:cNvSpPr>
                <p:nvPr/>
              </p:nvSpPr>
              <p:spPr bwMode="auto">
                <a:xfrm>
                  <a:off x="2976" y="2544"/>
                  <a:ext cx="14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Line 82"/>
                <p:cNvSpPr>
                  <a:spLocks noChangeShapeType="1"/>
                </p:cNvSpPr>
                <p:nvPr/>
              </p:nvSpPr>
              <p:spPr bwMode="auto">
                <a:xfrm flipV="1">
                  <a:off x="2448" y="16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640" y="249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" name="Line 84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Line 85"/>
                <p:cNvSpPr>
                  <a:spLocks noChangeShapeType="1"/>
                </p:cNvSpPr>
                <p:nvPr/>
              </p:nvSpPr>
              <p:spPr bwMode="auto">
                <a:xfrm>
                  <a:off x="3648" y="1680"/>
                  <a:ext cx="0" cy="33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3120" y="1680"/>
                  <a:ext cx="4" cy="8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2640" y="1680"/>
                  <a:ext cx="0" cy="81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88"/>
                <p:cNvSpPr>
                  <a:spLocks noChangeArrowheads="1"/>
                </p:cNvSpPr>
                <p:nvPr/>
              </p:nvSpPr>
              <p:spPr bwMode="auto">
                <a:xfrm>
                  <a:off x="1801" y="2336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89"/>
                <p:cNvSpPr>
                  <a:spLocks noChangeArrowheads="1"/>
                </p:cNvSpPr>
                <p:nvPr/>
              </p:nvSpPr>
              <p:spPr bwMode="auto">
                <a:xfrm>
                  <a:off x="4300" y="166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90"/>
                <p:cNvSpPr>
                  <a:spLocks noChangeArrowheads="1"/>
                </p:cNvSpPr>
                <p:nvPr/>
              </p:nvSpPr>
              <p:spPr bwMode="auto">
                <a:xfrm>
                  <a:off x="3104" y="2527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91"/>
                <p:cNvSpPr>
                  <a:spLocks noChangeShapeType="1"/>
                </p:cNvSpPr>
                <p:nvPr/>
              </p:nvSpPr>
              <p:spPr bwMode="auto">
                <a:xfrm>
                  <a:off x="1968" y="1488"/>
                  <a:ext cx="235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92"/>
                <p:cNvSpPr>
                  <a:spLocks noChangeShapeType="1"/>
                </p:cNvSpPr>
                <p:nvPr/>
              </p:nvSpPr>
              <p:spPr bwMode="auto">
                <a:xfrm flipV="1">
                  <a:off x="1968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93"/>
                <p:cNvSpPr>
                  <a:spLocks noChangeShapeType="1"/>
                </p:cNvSpPr>
                <p:nvPr/>
              </p:nvSpPr>
              <p:spPr bwMode="auto">
                <a:xfrm flipV="1">
                  <a:off x="364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4"/>
                <p:cNvSpPr>
                  <a:spLocks noChangeShapeType="1"/>
                </p:cNvSpPr>
                <p:nvPr/>
              </p:nvSpPr>
              <p:spPr bwMode="auto">
                <a:xfrm flipV="1">
                  <a:off x="3120" y="1680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95"/>
                <p:cNvSpPr>
                  <a:spLocks noChangeShapeType="1"/>
                </p:cNvSpPr>
                <p:nvPr/>
              </p:nvSpPr>
              <p:spPr bwMode="auto">
                <a:xfrm flipV="1">
                  <a:off x="3456" y="1680"/>
                  <a:ext cx="33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182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Line 97"/>
                <p:cNvSpPr>
                  <a:spLocks noChangeShapeType="1"/>
                </p:cNvSpPr>
                <p:nvPr/>
              </p:nvSpPr>
              <p:spPr bwMode="auto">
                <a:xfrm>
                  <a:off x="3504" y="1872"/>
                  <a:ext cx="0" cy="4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Line 98"/>
                <p:cNvSpPr>
                  <a:spLocks noChangeShapeType="1"/>
                </p:cNvSpPr>
                <p:nvPr/>
              </p:nvSpPr>
              <p:spPr bwMode="auto">
                <a:xfrm>
                  <a:off x="4320" y="1488"/>
                  <a:ext cx="0" cy="96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350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100"/>
                <p:cNvSpPr>
                  <a:spLocks noChangeShapeType="1"/>
                </p:cNvSpPr>
                <p:nvPr/>
              </p:nvSpPr>
              <p:spPr bwMode="auto">
                <a:xfrm flipV="1">
                  <a:off x="1632" y="2352"/>
                  <a:ext cx="18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Line 101"/>
                <p:cNvSpPr>
                  <a:spLocks noChangeShapeType="1"/>
                </p:cNvSpPr>
                <p:nvPr/>
              </p:nvSpPr>
              <p:spPr bwMode="auto">
                <a:xfrm flipV="1">
                  <a:off x="4128" y="1680"/>
                  <a:ext cx="62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7" name="Line 102"/>
                <p:cNvSpPr>
                  <a:spLocks noChangeShapeType="1"/>
                </p:cNvSpPr>
                <p:nvPr/>
              </p:nvSpPr>
              <p:spPr bwMode="auto">
                <a:xfrm flipV="1">
                  <a:off x="4320" y="2448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1680" y="2592"/>
                  <a:ext cx="11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04"/>
                <p:cNvSpPr>
                  <a:spLocks noChangeShapeType="1"/>
                </p:cNvSpPr>
                <p:nvPr/>
              </p:nvSpPr>
              <p:spPr bwMode="auto">
                <a:xfrm flipV="1">
                  <a:off x="4656" y="249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0" name="Group 105"/>
                <p:cNvGrpSpPr>
                  <a:grpSpLocks/>
                </p:cNvGrpSpPr>
                <p:nvPr/>
              </p:nvGrpSpPr>
              <p:grpSpPr bwMode="auto">
                <a:xfrm>
                  <a:off x="206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72" name="Rectangle 10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Text Box 1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74" name="Text Box 10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75" name="Text Box 10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6" name="AutoShape 11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Text Box 1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grpSp>
              <p:nvGrpSpPr>
                <p:cNvPr id="51" name="Group 112"/>
                <p:cNvGrpSpPr>
                  <a:grpSpLocks/>
                </p:cNvGrpSpPr>
                <p:nvPr/>
              </p:nvGrpSpPr>
              <p:grpSpPr bwMode="auto">
                <a:xfrm>
                  <a:off x="3744" y="1584"/>
                  <a:ext cx="435" cy="529"/>
                  <a:chOff x="4656" y="1679"/>
                  <a:chExt cx="435" cy="529"/>
                </a:xfrm>
              </p:grpSpPr>
              <p:sp>
                <p:nvSpPr>
                  <p:cNvPr id="66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690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680"/>
                    <a:ext cx="178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J</a:t>
                    </a:r>
                  </a:p>
                </p:txBody>
              </p:sp>
              <p:sp>
                <p:nvSpPr>
                  <p:cNvPr id="68" name="Text Box 1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679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69" name="Text Box 1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012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70" name="AutoShape 117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1944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201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K</a:t>
                    </a:r>
                  </a:p>
                </p:txBody>
              </p:sp>
            </p:grpSp>
            <p:sp>
              <p:nvSpPr>
                <p:cNvPr id="52" name="Text Box 119"/>
                <p:cNvSpPr txBox="1">
                  <a:spLocks noChangeArrowheads="1"/>
                </p:cNvSpPr>
                <p:nvPr/>
              </p:nvSpPr>
              <p:spPr bwMode="auto">
                <a:xfrm>
                  <a:off x="2640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53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1440" y="2496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54" name="Line 121"/>
                <p:cNvSpPr>
                  <a:spLocks noChangeShapeType="1"/>
                </p:cNvSpPr>
                <p:nvPr/>
              </p:nvSpPr>
              <p:spPr bwMode="auto">
                <a:xfrm flipV="1">
                  <a:off x="196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122"/>
                <p:cNvSpPr>
                  <a:spLocks noChangeShapeType="1"/>
                </p:cNvSpPr>
                <p:nvPr/>
              </p:nvSpPr>
              <p:spPr bwMode="auto">
                <a:xfrm>
                  <a:off x="1968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123"/>
                <p:cNvSpPr>
                  <a:spLocks noChangeShapeType="1"/>
                </p:cNvSpPr>
                <p:nvPr/>
              </p:nvSpPr>
              <p:spPr bwMode="auto">
                <a:xfrm>
                  <a:off x="1968" y="2208"/>
                  <a:ext cx="230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124"/>
                <p:cNvSpPr>
                  <a:spLocks noChangeShapeType="1"/>
                </p:cNvSpPr>
                <p:nvPr/>
              </p:nvSpPr>
              <p:spPr bwMode="auto">
                <a:xfrm>
                  <a:off x="4272" y="201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125"/>
                <p:cNvSpPr>
                  <a:spLocks noChangeShapeType="1"/>
                </p:cNvSpPr>
                <p:nvPr/>
              </p:nvSpPr>
              <p:spPr bwMode="auto">
                <a:xfrm flipV="1">
                  <a:off x="4128" y="2016"/>
                  <a:ext cx="14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1344" y="2256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sp>
              <p:nvSpPr>
                <p:cNvPr id="60" name="Line 127"/>
                <p:cNvSpPr>
                  <a:spLocks noChangeShapeType="1"/>
                </p:cNvSpPr>
                <p:nvPr/>
              </p:nvSpPr>
              <p:spPr bwMode="auto">
                <a:xfrm flipV="1">
                  <a:off x="1824" y="187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1" name="Group 128"/>
                <p:cNvGrpSpPr>
                  <a:grpSpLocks/>
                </p:cNvGrpSpPr>
                <p:nvPr/>
              </p:nvGrpSpPr>
              <p:grpSpPr bwMode="auto">
                <a:xfrm>
                  <a:off x="3264" y="1584"/>
                  <a:ext cx="185" cy="144"/>
                  <a:chOff x="3648" y="2544"/>
                  <a:chExt cx="233" cy="185"/>
                </a:xfrm>
              </p:grpSpPr>
              <p:sp>
                <p:nvSpPr>
                  <p:cNvPr id="64" name="AutoShape 129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2" name="Text Box 131"/>
                <p:cNvSpPr txBox="1">
                  <a:spLocks noChangeArrowheads="1"/>
                </p:cNvSpPr>
                <p:nvPr/>
              </p:nvSpPr>
              <p:spPr bwMode="auto">
                <a:xfrm>
                  <a:off x="4752" y="158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63" name="Text Box 132"/>
                <p:cNvSpPr txBox="1">
                  <a:spLocks noChangeArrowheads="1"/>
                </p:cNvSpPr>
                <p:nvPr/>
              </p:nvSpPr>
              <p:spPr bwMode="auto">
                <a:xfrm>
                  <a:off x="4848" y="2400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</p:grpSp>
          <p:sp>
            <p:nvSpPr>
              <p:cNvPr id="22" name="Text Box 133"/>
              <p:cNvSpPr txBox="1">
                <a:spLocks noChangeArrowheads="1"/>
              </p:cNvSpPr>
              <p:nvPr/>
            </p:nvSpPr>
            <p:spPr bwMode="auto">
              <a:xfrm>
                <a:off x="1056" y="2832"/>
                <a:ext cx="7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/>
                  <a:t>Figure 3  </a:t>
                </a:r>
              </a:p>
            </p:txBody>
          </p:sp>
        </p:grpSp>
        <p:sp>
          <p:nvSpPr>
            <p:cNvPr id="19" name="Oval 18"/>
            <p:cNvSpPr/>
            <p:nvPr/>
          </p:nvSpPr>
          <p:spPr>
            <a:xfrm>
              <a:off x="3736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  <p:sp>
          <p:nvSpPr>
            <p:cNvPr id="20" name="Oval 19"/>
            <p:cNvSpPr/>
            <p:nvPr/>
          </p:nvSpPr>
          <p:spPr>
            <a:xfrm>
              <a:off x="6403975" y="2862263"/>
              <a:ext cx="76200" cy="762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886409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66043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Flip-flop input functions</a:t>
            </a:r>
            <a:r>
              <a:rPr lang="en-US" dirty="0"/>
              <a:t>: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JA = B		JB = KB = (A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</a:t>
            </a:r>
            <a:r>
              <a:rPr lang="en-US" b="1" i="1" dirty="0">
                <a:solidFill>
                  <a:srgbClr val="0000CC"/>
                </a:solidFill>
              </a:rPr>
              <a:t> x)' = </a:t>
            </a:r>
            <a:r>
              <a:rPr lang="en-US" b="1" i="1" dirty="0" err="1">
                <a:solidFill>
                  <a:srgbClr val="0000CC"/>
                </a:solidFill>
              </a:rPr>
              <a:t>A∙x</a:t>
            </a:r>
            <a:r>
              <a:rPr lang="en-US" b="1" i="1" dirty="0">
                <a:solidFill>
                  <a:srgbClr val="0000CC"/>
                </a:solidFill>
              </a:rPr>
              <a:t> + </a:t>
            </a:r>
            <a:r>
              <a:rPr lang="en-US" b="1" i="1" dirty="0" err="1">
                <a:solidFill>
                  <a:srgbClr val="0000CC"/>
                </a:solidFill>
              </a:rPr>
              <a:t>A'∙x</a:t>
            </a:r>
            <a:r>
              <a:rPr lang="en-US" b="1" i="1" dirty="0">
                <a:solidFill>
                  <a:srgbClr val="0000CC"/>
                </a:solidFill>
              </a:rPr>
              <a:t>'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b="1" i="1" dirty="0">
                <a:solidFill>
                  <a:srgbClr val="0000CC"/>
                </a:solidFill>
              </a:rPr>
              <a:t>	KA = B'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State table</a:t>
            </a:r>
            <a:r>
              <a:rPr lang="en-US" dirty="0"/>
              <a:t>:</a:t>
            </a:r>
          </a:p>
        </p:txBody>
      </p: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1676400" y="3202781"/>
            <a:ext cx="5940425" cy="2967038"/>
            <a:chOff x="1346" y="2014"/>
            <a:chExt cx="3742" cy="1869"/>
          </a:xfrm>
        </p:grpSpPr>
        <p:graphicFrame>
          <p:nvGraphicFramePr>
            <p:cNvPr id="22" name="Object 76"/>
            <p:cNvGraphicFramePr>
              <a:graphicFrameLocks noChangeAspect="1"/>
            </p:cNvGraphicFramePr>
            <p:nvPr/>
          </p:nvGraphicFramePr>
          <p:xfrm>
            <a:off x="1346" y="2014"/>
            <a:ext cx="3737" cy="18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913000" imgH="2998800" progId="Word.Document.8">
                    <p:embed/>
                  </p:oleObj>
                </mc:Choice>
                <mc:Fallback>
                  <p:oleObj name="Document" r:id="rId3" imgW="5913000" imgH="2998800" progId="Word.Document.8">
                    <p:embed/>
                    <p:pic>
                      <p:nvPicPr>
                        <p:cNvPr id="22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6" y="2014"/>
                          <a:ext cx="3737" cy="18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Line 77"/>
            <p:cNvSpPr>
              <a:spLocks noChangeShapeType="1"/>
            </p:cNvSpPr>
            <p:nvPr/>
          </p:nvSpPr>
          <p:spPr bwMode="auto">
            <a:xfrm flipV="1">
              <a:off x="1392" y="2496"/>
              <a:ext cx="36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78"/>
            <p:cNvSpPr>
              <a:spLocks noChangeShapeType="1"/>
            </p:cNvSpPr>
            <p:nvPr/>
          </p:nvSpPr>
          <p:spPr bwMode="auto">
            <a:xfrm rot="5400000">
              <a:off x="3042" y="2910"/>
              <a:ext cx="17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79"/>
            <p:cNvSpPr>
              <a:spLocks noChangeShapeType="1"/>
            </p:cNvSpPr>
            <p:nvPr/>
          </p:nvSpPr>
          <p:spPr bwMode="auto">
            <a:xfrm>
              <a:off x="1440" y="23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80"/>
            <p:cNvSpPr>
              <a:spLocks noChangeShapeType="1"/>
            </p:cNvSpPr>
            <p:nvPr/>
          </p:nvSpPr>
          <p:spPr bwMode="auto">
            <a:xfrm>
              <a:off x="21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81"/>
            <p:cNvSpPr>
              <a:spLocks noChangeShapeType="1"/>
            </p:cNvSpPr>
            <p:nvPr/>
          </p:nvSpPr>
          <p:spPr bwMode="auto">
            <a:xfrm>
              <a:off x="2688" y="230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82"/>
            <p:cNvSpPr>
              <a:spLocks noChangeShapeType="1"/>
            </p:cNvSpPr>
            <p:nvPr/>
          </p:nvSpPr>
          <p:spPr bwMode="auto">
            <a:xfrm>
              <a:off x="3984" y="230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83"/>
            <p:cNvSpPr>
              <a:spLocks noChangeShapeType="1"/>
            </p:cNvSpPr>
            <p:nvPr/>
          </p:nvSpPr>
          <p:spPr bwMode="auto">
            <a:xfrm>
              <a:off x="3360" y="23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" name="Text Box 8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1" name="Text Box 85"/>
          <p:cNvSpPr txBox="1">
            <a:spLocks noChangeArrowheads="1"/>
          </p:cNvSpPr>
          <p:nvPr/>
        </p:nvSpPr>
        <p:spPr bwMode="auto">
          <a:xfrm>
            <a:off x="3794125" y="39536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2" name="Text Box 86"/>
          <p:cNvSpPr txBox="1">
            <a:spLocks noChangeArrowheads="1"/>
          </p:cNvSpPr>
          <p:nvPr/>
        </p:nvSpPr>
        <p:spPr bwMode="auto">
          <a:xfrm>
            <a:off x="3794125" y="42076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33" name="Text Box 87"/>
          <p:cNvSpPr txBox="1">
            <a:spLocks noChangeArrowheads="1"/>
          </p:cNvSpPr>
          <p:nvPr/>
        </p:nvSpPr>
        <p:spPr bwMode="auto">
          <a:xfrm>
            <a:off x="3794125" y="44632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34" name="Text Box 88"/>
          <p:cNvSpPr txBox="1">
            <a:spLocks noChangeArrowheads="1"/>
          </p:cNvSpPr>
          <p:nvPr/>
        </p:nvSpPr>
        <p:spPr bwMode="auto">
          <a:xfrm>
            <a:off x="3794125" y="47283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5" name="Text Box 89"/>
          <p:cNvSpPr txBox="1">
            <a:spLocks noChangeArrowheads="1"/>
          </p:cNvSpPr>
          <p:nvPr/>
        </p:nvSpPr>
        <p:spPr bwMode="auto">
          <a:xfrm>
            <a:off x="3794125" y="4982369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3794125" y="52379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0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7" name="Text Box 91"/>
          <p:cNvSpPr txBox="1">
            <a:spLocks noChangeArrowheads="1"/>
          </p:cNvSpPr>
          <p:nvPr/>
        </p:nvSpPr>
        <p:spPr bwMode="auto">
          <a:xfrm>
            <a:off x="3794125" y="54919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1</a:t>
            </a:r>
            <a:endParaRPr lang="en-US" sz="1600" b="1"/>
          </a:p>
        </p:txBody>
      </p:sp>
      <p:sp>
        <p:nvSpPr>
          <p:cNvPr id="38" name="Text Box 92"/>
          <p:cNvSpPr txBox="1">
            <a:spLocks noChangeArrowheads="1"/>
          </p:cNvSpPr>
          <p:nvPr/>
        </p:nvSpPr>
        <p:spPr bwMode="auto">
          <a:xfrm>
            <a:off x="3794125" y="5720556"/>
            <a:ext cx="762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solidFill>
                  <a:srgbClr val="0000CC"/>
                </a:solidFill>
              </a:rPr>
              <a:t>1</a:t>
            </a:r>
            <a:r>
              <a:rPr lang="en-US" sz="1600" b="1"/>
              <a:t>     </a:t>
            </a:r>
            <a:r>
              <a:rPr lang="en-US" sz="1600" b="1">
                <a:solidFill>
                  <a:srgbClr val="993366"/>
                </a:solidFill>
              </a:rPr>
              <a:t>0</a:t>
            </a:r>
            <a:endParaRPr lang="en-US" sz="1600" b="1"/>
          </a:p>
        </p:txBody>
      </p:sp>
    </p:spTree>
    <p:extLst>
      <p:ext uri="{BB962C8B-B14F-4D97-AF65-F5344CB8AC3E}">
        <p14:creationId xmlns:p14="http://schemas.microsoft.com/office/powerpoint/2010/main" val="4983219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33" grpId="0" autoUpdateAnimBg="0"/>
      <p:bldP spid="34" grpId="0" autoUpdateAnimBg="0"/>
      <p:bldP spid="35" grpId="0" autoUpdateAnimBg="0"/>
      <p:bldP spid="36" grpId="0" autoUpdateAnimBg="0"/>
      <p:bldP spid="37" grpId="0" autoUpdateAnimBg="0"/>
      <p:bldP spid="3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222712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Analysis: Example #3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60475"/>
            <a:ext cx="8229600" cy="1711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State diagram</a:t>
            </a:r>
            <a:r>
              <a:rPr lang="en-US" sz="2800" dirty="0"/>
              <a:t>:</a:t>
            </a:r>
          </a:p>
        </p:txBody>
      </p:sp>
      <p:grpSp>
        <p:nvGrpSpPr>
          <p:cNvPr id="10" name="Group 22"/>
          <p:cNvGrpSpPr>
            <a:grpSpLocks/>
          </p:cNvGrpSpPr>
          <p:nvPr/>
        </p:nvGrpSpPr>
        <p:grpSpPr bwMode="auto">
          <a:xfrm>
            <a:off x="685800" y="1905000"/>
            <a:ext cx="5310188" cy="3027363"/>
            <a:chOff x="863" y="1200"/>
            <a:chExt cx="3345" cy="1907"/>
          </a:xfrm>
        </p:grpSpPr>
        <p:graphicFrame>
          <p:nvGraphicFramePr>
            <p:cNvPr id="11" name="Object 23"/>
            <p:cNvGraphicFramePr>
              <a:graphicFrameLocks noChangeAspect="1"/>
            </p:cNvGraphicFramePr>
            <p:nvPr/>
          </p:nvGraphicFramePr>
          <p:xfrm>
            <a:off x="863" y="1200"/>
            <a:ext cx="3345" cy="1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321160" imgH="3029040" progId="Word.Document.8">
                    <p:embed/>
                  </p:oleObj>
                </mc:Choice>
                <mc:Fallback>
                  <p:oleObj name="Document" r:id="rId3" imgW="5321160" imgH="3029040" progId="Word.Document.8">
                    <p:embed/>
                    <p:pic>
                      <p:nvPicPr>
                        <p:cNvPr id="11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200"/>
                          <a:ext cx="3345" cy="19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V="1">
              <a:off x="960" y="1680"/>
              <a:ext cx="31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>
              <a:off x="960" y="14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6"/>
            <p:cNvSpPr>
              <a:spLocks noChangeShapeType="1"/>
            </p:cNvSpPr>
            <p:nvPr/>
          </p:nvSpPr>
          <p:spPr bwMode="auto">
            <a:xfrm>
              <a:off x="1488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1968" y="14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3024" y="148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29"/>
            <p:cNvSpPr>
              <a:spLocks noChangeShapeType="1"/>
            </p:cNvSpPr>
            <p:nvPr/>
          </p:nvSpPr>
          <p:spPr bwMode="auto">
            <a:xfrm rot="5400000">
              <a:off x="2160" y="1968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0"/>
            <p:cNvSpPr>
              <a:spLocks noChangeShapeType="1"/>
            </p:cNvSpPr>
            <p:nvPr/>
          </p:nvSpPr>
          <p:spPr bwMode="auto">
            <a:xfrm>
              <a:off x="2496" y="14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31"/>
          <p:cNvGrpSpPr>
            <a:grpSpLocks/>
          </p:cNvGrpSpPr>
          <p:nvPr/>
        </p:nvGrpSpPr>
        <p:grpSpPr bwMode="auto">
          <a:xfrm>
            <a:off x="6019800" y="3124200"/>
            <a:ext cx="2371725" cy="2927350"/>
            <a:chOff x="4128" y="2049"/>
            <a:chExt cx="1494" cy="1844"/>
          </a:xfrm>
        </p:grpSpPr>
        <p:sp>
          <p:nvSpPr>
            <p:cNvPr id="22" name="Oval 32"/>
            <p:cNvSpPr>
              <a:spLocks noChangeArrowheads="1"/>
            </p:cNvSpPr>
            <p:nvPr/>
          </p:nvSpPr>
          <p:spPr bwMode="auto">
            <a:xfrm>
              <a:off x="4272" y="2385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33"/>
            <p:cNvSpPr txBox="1">
              <a:spLocks noChangeArrowheads="1"/>
            </p:cNvSpPr>
            <p:nvPr/>
          </p:nvSpPr>
          <p:spPr bwMode="auto">
            <a:xfrm>
              <a:off x="4272" y="2385"/>
              <a:ext cx="3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00</a:t>
              </a:r>
            </a:p>
          </p:txBody>
        </p:sp>
        <p:sp>
          <p:nvSpPr>
            <p:cNvPr id="24" name="Oval 34"/>
            <p:cNvSpPr>
              <a:spLocks noChangeArrowheads="1"/>
            </p:cNvSpPr>
            <p:nvPr/>
          </p:nvSpPr>
          <p:spPr bwMode="auto">
            <a:xfrm>
              <a:off x="4224" y="3297"/>
              <a:ext cx="259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35"/>
            <p:cNvSpPr txBox="1">
              <a:spLocks noChangeArrowheads="1"/>
            </p:cNvSpPr>
            <p:nvPr/>
          </p:nvSpPr>
          <p:spPr bwMode="auto">
            <a:xfrm>
              <a:off x="4224" y="3322"/>
              <a:ext cx="259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01</a:t>
              </a:r>
            </a:p>
          </p:txBody>
        </p:sp>
        <p:sp>
          <p:nvSpPr>
            <p:cNvPr id="26" name="Oval 36"/>
            <p:cNvSpPr>
              <a:spLocks noChangeArrowheads="1"/>
            </p:cNvSpPr>
            <p:nvPr/>
          </p:nvSpPr>
          <p:spPr bwMode="auto">
            <a:xfrm>
              <a:off x="5184" y="3297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37"/>
            <p:cNvSpPr txBox="1">
              <a:spLocks noChangeArrowheads="1"/>
            </p:cNvSpPr>
            <p:nvPr/>
          </p:nvSpPr>
          <p:spPr bwMode="auto">
            <a:xfrm>
              <a:off x="5184" y="3297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11</a:t>
              </a: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4512" y="3441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V="1">
              <a:off x="4464" y="2577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V="1">
              <a:off x="5328" y="2625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41"/>
            <p:cNvSpPr>
              <a:spLocks noChangeArrowheads="1"/>
            </p:cNvSpPr>
            <p:nvPr/>
          </p:nvSpPr>
          <p:spPr bwMode="auto">
            <a:xfrm>
              <a:off x="5184" y="2385"/>
              <a:ext cx="240" cy="2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42"/>
            <p:cNvSpPr txBox="1">
              <a:spLocks noChangeArrowheads="1"/>
            </p:cNvSpPr>
            <p:nvPr/>
          </p:nvSpPr>
          <p:spPr bwMode="auto">
            <a:xfrm>
              <a:off x="5184" y="2385"/>
              <a:ext cx="288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1600"/>
                <a:t>10</a:t>
              </a:r>
            </a:p>
          </p:txBody>
        </p:sp>
        <p:cxnSp>
          <p:nvCxnSpPr>
            <p:cNvPr id="33" name="AutoShape 43"/>
            <p:cNvCxnSpPr>
              <a:cxnSpLocks noChangeShapeType="1"/>
              <a:stCxn id="23" idx="1"/>
              <a:endCxn id="22" idx="0"/>
            </p:cNvCxnSpPr>
            <p:nvPr/>
          </p:nvCxnSpPr>
          <p:spPr bwMode="auto">
            <a:xfrm rot="10800000" flipH="1">
              <a:off x="4272" y="2379"/>
              <a:ext cx="120" cy="112"/>
            </a:xfrm>
            <a:prstGeom prst="curvedConnector4">
              <a:avLst>
                <a:gd name="adj1" fmla="val -120000"/>
                <a:gd name="adj2" fmla="val 22321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34" name="Text Box 44"/>
            <p:cNvSpPr txBox="1">
              <a:spLocks noChangeArrowheads="1"/>
            </p:cNvSpPr>
            <p:nvPr/>
          </p:nvSpPr>
          <p:spPr bwMode="auto">
            <a:xfrm>
              <a:off x="5328" y="2832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1/1</a:t>
              </a:r>
            </a:p>
          </p:txBody>
        </p:sp>
        <p:sp>
          <p:nvSpPr>
            <p:cNvPr id="35" name="Text Box 45"/>
            <p:cNvSpPr txBox="1">
              <a:spLocks noChangeArrowheads="1"/>
            </p:cNvSpPr>
            <p:nvPr/>
          </p:nvSpPr>
          <p:spPr bwMode="auto">
            <a:xfrm>
              <a:off x="4704" y="326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1/0</a:t>
              </a:r>
            </a:p>
          </p:txBody>
        </p:sp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4608" y="276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0/1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4704" y="2304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4128" y="2049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4128" y="2817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0/0</a:t>
              </a:r>
            </a:p>
          </p:txBody>
        </p:sp>
        <p:sp>
          <p:nvSpPr>
            <p:cNvPr id="40" name="Line 50"/>
            <p:cNvSpPr>
              <a:spLocks noChangeShapeType="1"/>
            </p:cNvSpPr>
            <p:nvPr/>
          </p:nvSpPr>
          <p:spPr bwMode="auto">
            <a:xfrm flipH="1">
              <a:off x="4512" y="2481"/>
              <a:ext cx="6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>
              <a:off x="4368" y="2625"/>
              <a:ext cx="0" cy="6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Freeform 52"/>
            <p:cNvSpPr>
              <a:spLocks/>
            </p:cNvSpPr>
            <p:nvPr/>
          </p:nvSpPr>
          <p:spPr bwMode="auto">
            <a:xfrm>
              <a:off x="5232" y="3489"/>
              <a:ext cx="214" cy="233"/>
            </a:xfrm>
            <a:custGeom>
              <a:avLst/>
              <a:gdLst>
                <a:gd name="T0" fmla="*/ 5 w 214"/>
                <a:gd name="T1" fmla="*/ 58 h 233"/>
                <a:gd name="T2" fmla="*/ 21 w 214"/>
                <a:gd name="T3" fmla="*/ 198 h 233"/>
                <a:gd name="T4" fmla="*/ 130 w 214"/>
                <a:gd name="T5" fmla="*/ 222 h 233"/>
                <a:gd name="T6" fmla="*/ 210 w 214"/>
                <a:gd name="T7" fmla="*/ 132 h 233"/>
                <a:gd name="T8" fmla="*/ 155 w 214"/>
                <a:gd name="T9" fmla="*/ 0 h 2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233"/>
                <a:gd name="T17" fmla="*/ 214 w 214"/>
                <a:gd name="T18" fmla="*/ 233 h 2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233">
                  <a:moveTo>
                    <a:pt x="5" y="58"/>
                  </a:moveTo>
                  <a:cubicBezTo>
                    <a:pt x="6" y="80"/>
                    <a:pt x="0" y="171"/>
                    <a:pt x="21" y="198"/>
                  </a:cubicBezTo>
                  <a:cubicBezTo>
                    <a:pt x="42" y="225"/>
                    <a:pt x="98" y="233"/>
                    <a:pt x="130" y="222"/>
                  </a:cubicBezTo>
                  <a:cubicBezTo>
                    <a:pt x="162" y="211"/>
                    <a:pt x="206" y="169"/>
                    <a:pt x="210" y="132"/>
                  </a:cubicBezTo>
                  <a:cubicBezTo>
                    <a:pt x="214" y="95"/>
                    <a:pt x="167" y="28"/>
                    <a:pt x="155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 type="triangl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5232" y="3681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0/0</a:t>
              </a:r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 flipV="1">
              <a:off x="4512" y="2673"/>
              <a:ext cx="72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Text Box 55"/>
            <p:cNvSpPr txBox="1">
              <a:spLocks noChangeArrowheads="1"/>
            </p:cNvSpPr>
            <p:nvPr/>
          </p:nvSpPr>
          <p:spPr bwMode="auto">
            <a:xfrm>
              <a:off x="4896" y="2913"/>
              <a:ext cx="2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1/0</a:t>
              </a:r>
            </a:p>
          </p:txBody>
        </p:sp>
      </p:grpSp>
      <p:sp>
        <p:nvSpPr>
          <p:cNvPr id="46" name="AutoShape 56"/>
          <p:cNvSpPr>
            <a:spLocks noChangeArrowheads="1"/>
          </p:cNvSpPr>
          <p:nvPr/>
        </p:nvSpPr>
        <p:spPr bwMode="auto">
          <a:xfrm>
            <a:off x="4724400" y="4724400"/>
            <a:ext cx="7620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840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Synchronous Sequential Circuits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457200" y="1493520"/>
            <a:ext cx="8229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Building blocks: </a:t>
            </a:r>
            <a:r>
              <a:rPr lang="en-US" sz="2800" dirty="0">
                <a:solidFill>
                  <a:srgbClr val="0000CC"/>
                </a:solidFill>
              </a:rPr>
              <a:t>logic gates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00CC"/>
                </a:solidFill>
              </a:rPr>
              <a:t>flip-flops</a:t>
            </a:r>
            <a:r>
              <a:rPr lang="en-US" sz="2800" dirty="0"/>
              <a:t>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Flip-flops make up the </a:t>
            </a:r>
            <a:r>
              <a:rPr lang="en-US" sz="2800" dirty="0">
                <a:solidFill>
                  <a:srgbClr val="0000CC"/>
                </a:solidFill>
              </a:rPr>
              <a:t>memory</a:t>
            </a:r>
            <a:r>
              <a:rPr lang="en-US" sz="2800" dirty="0"/>
              <a:t> while the gates form one or more combinational sub-circuits.</a:t>
            </a:r>
          </a:p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have discussed </a:t>
            </a:r>
            <a:r>
              <a:rPr lang="en-US" sz="2800" i="1" dirty="0"/>
              <a:t>S-R</a:t>
            </a:r>
            <a:r>
              <a:rPr lang="en-US" sz="2800" dirty="0"/>
              <a:t> flip-flop, </a:t>
            </a:r>
            <a:r>
              <a:rPr lang="en-US" sz="2800" i="1" dirty="0"/>
              <a:t>J-K</a:t>
            </a:r>
            <a:r>
              <a:rPr lang="en-US" sz="2800" dirty="0"/>
              <a:t> flip-flop, </a:t>
            </a:r>
            <a:r>
              <a:rPr lang="en-US" sz="2800" i="1" dirty="0"/>
              <a:t>D</a:t>
            </a:r>
            <a:r>
              <a:rPr lang="en-US" sz="2800" dirty="0"/>
              <a:t> flip-flop and </a:t>
            </a:r>
            <a:r>
              <a:rPr lang="en-US" sz="2800" i="1" dirty="0"/>
              <a:t>T</a:t>
            </a:r>
            <a:r>
              <a:rPr lang="en-US" sz="2800" dirty="0"/>
              <a:t> flip-flop.</a:t>
            </a:r>
          </a:p>
        </p:txBody>
      </p:sp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Flip-flop Characteristic Tables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type of flip-flop has its own </a:t>
            </a:r>
            <a:r>
              <a:rPr lang="en-US" sz="2800" dirty="0" err="1"/>
              <a:t>behaviour</a:t>
            </a:r>
            <a:r>
              <a:rPr lang="en-US" sz="2800" dirty="0"/>
              <a:t>, shown by its </a:t>
            </a:r>
            <a:r>
              <a:rPr lang="en-US" sz="2800" dirty="0">
                <a:solidFill>
                  <a:srgbClr val="C00000"/>
                </a:solidFill>
              </a:rPr>
              <a:t>characteristic table</a:t>
            </a:r>
            <a:r>
              <a:rPr lang="en-US" sz="2800" dirty="0"/>
              <a:t>.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4800600" y="2641817"/>
            <a:ext cx="3375025" cy="1538288"/>
            <a:chOff x="3168" y="1728"/>
            <a:chExt cx="2126" cy="969"/>
          </a:xfrm>
        </p:grpSpPr>
        <p:graphicFrame>
          <p:nvGraphicFramePr>
            <p:cNvPr id="10" name="Object 5"/>
            <p:cNvGraphicFramePr>
              <a:graphicFrameLocks noChangeAspect="1"/>
            </p:cNvGraphicFramePr>
            <p:nvPr/>
          </p:nvGraphicFramePr>
          <p:xfrm>
            <a:off x="3168" y="1728"/>
            <a:ext cx="2126" cy="9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3390840" imgH="1537200" progId="Word.Document.8">
                    <p:embed/>
                  </p:oleObj>
                </mc:Choice>
                <mc:Fallback>
                  <p:oleObj name="Document" r:id="rId3" imgW="3390840" imgH="1537200" progId="Word.Document.8">
                    <p:embed/>
                    <p:pic>
                      <p:nvPicPr>
                        <p:cNvPr id="1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8"/>
                          <a:ext cx="2126" cy="96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216" y="1920"/>
              <a:ext cx="20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rot="5400000">
              <a:off x="3456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8"/>
          <p:cNvGrpSpPr>
            <a:grpSpLocks/>
          </p:cNvGrpSpPr>
          <p:nvPr/>
        </p:nvGrpSpPr>
        <p:grpSpPr bwMode="auto">
          <a:xfrm>
            <a:off x="1214438" y="2641817"/>
            <a:ext cx="3429000" cy="1570038"/>
            <a:chOff x="909" y="1728"/>
            <a:chExt cx="2160" cy="989"/>
          </a:xfrm>
        </p:grpSpPr>
        <p:graphicFrame>
          <p:nvGraphicFramePr>
            <p:cNvPr id="15" name="Object 9"/>
            <p:cNvGraphicFramePr>
              <a:graphicFrameLocks noChangeAspect="1"/>
            </p:cNvGraphicFramePr>
            <p:nvPr/>
          </p:nvGraphicFramePr>
          <p:xfrm>
            <a:off x="909" y="1731"/>
            <a:ext cx="2160" cy="9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5" imgW="3493080" imgH="1586880" progId="Word.Document.8">
                    <p:embed/>
                  </p:oleObj>
                </mc:Choice>
                <mc:Fallback>
                  <p:oleObj name="Document" r:id="rId5" imgW="3493080" imgH="1586880" progId="Word.Document.8">
                    <p:embed/>
                    <p:pic>
                      <p:nvPicPr>
                        <p:cNvPr id="1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731"/>
                          <a:ext cx="2160" cy="9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960" y="1920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rot="5400000">
              <a:off x="1152" y="216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12"/>
          <p:cNvGrpSpPr>
            <a:grpSpLocks/>
          </p:cNvGrpSpPr>
          <p:nvPr/>
        </p:nvGrpSpPr>
        <p:grpSpPr bwMode="auto">
          <a:xfrm>
            <a:off x="4805363" y="4546817"/>
            <a:ext cx="2722562" cy="1119188"/>
            <a:chOff x="3171" y="3024"/>
            <a:chExt cx="1715" cy="705"/>
          </a:xfrm>
        </p:grpSpPr>
        <p:graphicFrame>
          <p:nvGraphicFramePr>
            <p:cNvPr id="19" name="Object 13"/>
            <p:cNvGraphicFramePr>
              <a:graphicFrameLocks noChangeAspect="1"/>
            </p:cNvGraphicFramePr>
            <p:nvPr/>
          </p:nvGraphicFramePr>
          <p:xfrm>
            <a:off x="3171" y="3026"/>
            <a:ext cx="1715" cy="7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7" imgW="2733120" imgH="1115280" progId="Word.Document.8">
                    <p:embed/>
                  </p:oleObj>
                </mc:Choice>
                <mc:Fallback>
                  <p:oleObj name="Document" r:id="rId7" imgW="2733120" imgH="1115280" progId="Word.Document.8">
                    <p:embed/>
                    <p:pic>
                      <p:nvPicPr>
                        <p:cNvPr id="19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1" y="3026"/>
                          <a:ext cx="1715" cy="7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3216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rot="5400000">
              <a:off x="3336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2" name="Group 16"/>
          <p:cNvGrpSpPr>
            <a:grpSpLocks/>
          </p:cNvGrpSpPr>
          <p:nvPr/>
        </p:nvGrpSpPr>
        <p:grpSpPr bwMode="auto">
          <a:xfrm>
            <a:off x="1752600" y="4546817"/>
            <a:ext cx="2219325" cy="992188"/>
            <a:chOff x="1248" y="3024"/>
            <a:chExt cx="1398" cy="625"/>
          </a:xfrm>
        </p:grpSpPr>
        <p:graphicFrame>
          <p:nvGraphicFramePr>
            <p:cNvPr id="23" name="Object 17"/>
            <p:cNvGraphicFramePr>
              <a:graphicFrameLocks noChangeAspect="1"/>
            </p:cNvGraphicFramePr>
            <p:nvPr/>
          </p:nvGraphicFramePr>
          <p:xfrm>
            <a:off x="1248" y="3024"/>
            <a:ext cx="1398" cy="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9" imgW="2225520" imgH="1025640" progId="Word.Document.8">
                    <p:embed/>
                  </p:oleObj>
                </mc:Choice>
                <mc:Fallback>
                  <p:oleObj name="Document" r:id="rId9" imgW="2225520" imgH="1025640" progId="Word.Document.8">
                    <p:embed/>
                    <p:pic>
                      <p:nvPicPr>
                        <p:cNvPr id="23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1398" cy="6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296" y="321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 rot="5400000">
              <a:off x="1320" y="328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(1/7)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825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a sequential circuit diagram, we can analyze its </a:t>
            </a:r>
            <a:r>
              <a:rPr lang="en-US" sz="2800" dirty="0" err="1"/>
              <a:t>behaviour</a:t>
            </a:r>
            <a:r>
              <a:rPr lang="en-US" sz="2800" dirty="0"/>
              <a:t> by deriving its </a:t>
            </a:r>
            <a:r>
              <a:rPr lang="en-US" sz="2800" i="1" dirty="0">
                <a:solidFill>
                  <a:srgbClr val="C00000"/>
                </a:solidFill>
              </a:rPr>
              <a:t>state table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hence its </a:t>
            </a:r>
            <a:r>
              <a:rPr lang="en-US" sz="2800" i="1" dirty="0">
                <a:solidFill>
                  <a:srgbClr val="C00000"/>
                </a:solidFill>
              </a:rPr>
              <a:t>state diagram</a:t>
            </a:r>
            <a:r>
              <a:rPr lang="en-US" sz="2800" dirty="0"/>
              <a:t>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Requires </a:t>
            </a:r>
            <a:r>
              <a:rPr lang="en-US" sz="2800" i="1" dirty="0">
                <a:solidFill>
                  <a:srgbClr val="C00000"/>
                </a:solidFill>
              </a:rPr>
              <a:t>state equations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to be derived for the flip-flop inputs, as well as </a:t>
            </a:r>
            <a:r>
              <a:rPr lang="en-US" sz="2800" i="1" dirty="0">
                <a:solidFill>
                  <a:srgbClr val="C00000"/>
                </a:solidFill>
              </a:rPr>
              <a:t>output functions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for the circuit outputs other than the flip-flops (if any).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use </a:t>
            </a:r>
            <a:r>
              <a:rPr lang="en-US" sz="2800" b="1" i="1" dirty="0"/>
              <a:t>A(t)</a:t>
            </a:r>
            <a:r>
              <a:rPr lang="en-US" sz="2800" dirty="0"/>
              <a:t> and </a:t>
            </a:r>
            <a:r>
              <a:rPr lang="en-US" sz="2800" b="1" i="1" dirty="0"/>
              <a:t>A(t+1)</a:t>
            </a:r>
            <a:r>
              <a:rPr lang="en-US" sz="2800" dirty="0"/>
              <a:t> (or simply </a:t>
            </a:r>
            <a:r>
              <a:rPr lang="en-US" sz="2800" b="1" i="1" dirty="0"/>
              <a:t>A</a:t>
            </a:r>
            <a:r>
              <a:rPr lang="en-US" sz="2800" dirty="0"/>
              <a:t> and </a:t>
            </a:r>
            <a:r>
              <a:rPr lang="en-US" sz="2800" b="1" i="1" dirty="0"/>
              <a:t>A</a:t>
            </a:r>
            <a:r>
              <a:rPr lang="en-US" sz="2800" b="1" i="1" baseline="30000" dirty="0"/>
              <a:t>+</a:t>
            </a:r>
            <a:r>
              <a:rPr lang="en-US" sz="2800" dirty="0"/>
              <a:t>) to represent the present state and next state, respectively, of a flip-flop represented by </a:t>
            </a:r>
            <a:r>
              <a:rPr lang="en-US" sz="2800" i="1" dirty="0"/>
              <a:t>A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(2/7)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418469"/>
            <a:ext cx="8229600" cy="56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 using </a:t>
            </a:r>
            <a:r>
              <a:rPr lang="en-US" sz="2800" i="1" dirty="0"/>
              <a:t>D</a:t>
            </a:r>
            <a:r>
              <a:rPr lang="en-US" sz="2800" dirty="0"/>
              <a:t> flip-flops</a:t>
            </a:r>
          </a:p>
        </p:txBody>
      </p:sp>
      <p:sp>
        <p:nvSpPr>
          <p:cNvPr id="28" name="Text Box 91"/>
          <p:cNvSpPr txBox="1">
            <a:spLocks noChangeArrowheads="1"/>
          </p:cNvSpPr>
          <p:nvPr/>
        </p:nvSpPr>
        <p:spPr bwMode="auto">
          <a:xfrm>
            <a:off x="1295400" y="2606040"/>
            <a:ext cx="2209800" cy="1958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State equations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A</a:t>
            </a:r>
            <a:r>
              <a:rPr lang="en-US" sz="2000" i="1" baseline="30000"/>
              <a:t>+</a:t>
            </a:r>
            <a:r>
              <a:rPr lang="en-US" sz="2000" i="1"/>
              <a:t> = A∙x + B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20000"/>
              </a:spcBef>
            </a:pPr>
            <a:r>
              <a:rPr lang="en-US" sz="2000" i="1"/>
              <a:t>  B</a:t>
            </a:r>
            <a:r>
              <a:rPr lang="en-US" sz="2000" i="1" baseline="30000"/>
              <a:t>+</a:t>
            </a:r>
            <a:r>
              <a:rPr lang="en-US" sz="2000" i="1"/>
              <a:t> = A'</a:t>
            </a:r>
            <a:r>
              <a:rPr lang="en-US" i="1"/>
              <a:t>∙</a:t>
            </a:r>
            <a:r>
              <a:rPr lang="en-US" sz="2000" i="1"/>
              <a:t>x</a:t>
            </a:r>
            <a:endParaRPr lang="en-US" sz="2000"/>
          </a:p>
          <a:p>
            <a:pPr eaLnBrk="0" hangingPunct="0">
              <a:spcBef>
                <a:spcPct val="50000"/>
              </a:spcBef>
            </a:pPr>
            <a:r>
              <a:rPr lang="en-US" sz="2000">
                <a:solidFill>
                  <a:srgbClr val="0000CC"/>
                </a:solidFill>
              </a:rPr>
              <a:t>Output function</a:t>
            </a:r>
            <a:r>
              <a:rPr lang="en-US" sz="2000"/>
              <a:t>:</a:t>
            </a:r>
          </a:p>
          <a:p>
            <a:pPr eaLnBrk="0" hangingPunct="0">
              <a:spcBef>
                <a:spcPct val="20000"/>
              </a:spcBef>
            </a:pPr>
            <a:r>
              <a:rPr lang="en-US" sz="2000"/>
              <a:t>  </a:t>
            </a:r>
            <a:r>
              <a:rPr lang="en-US" sz="2000" i="1"/>
              <a:t>y = (A + B)</a:t>
            </a:r>
            <a:r>
              <a:rPr lang="en-US" i="1"/>
              <a:t>∙</a:t>
            </a:r>
            <a:r>
              <a:rPr lang="en-US" sz="2000" i="1"/>
              <a:t>x'</a:t>
            </a:r>
          </a:p>
        </p:txBody>
      </p:sp>
      <p:grpSp>
        <p:nvGrpSpPr>
          <p:cNvPr id="29" name="Group 100"/>
          <p:cNvGrpSpPr>
            <a:grpSpLocks/>
          </p:cNvGrpSpPr>
          <p:nvPr/>
        </p:nvGrpSpPr>
        <p:grpSpPr bwMode="auto">
          <a:xfrm>
            <a:off x="3810000" y="1996440"/>
            <a:ext cx="4708525" cy="4252913"/>
            <a:chOff x="3810000" y="1752600"/>
            <a:chExt cx="4708525" cy="4252913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5592763" y="5638800"/>
              <a:ext cx="11430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/>
                <a:t>Figure 1  </a:t>
              </a:r>
            </a:p>
          </p:txBody>
        </p:sp>
        <p:grpSp>
          <p:nvGrpSpPr>
            <p:cNvPr id="31" name="Group 99"/>
            <p:cNvGrpSpPr>
              <a:grpSpLocks/>
            </p:cNvGrpSpPr>
            <p:nvPr/>
          </p:nvGrpSpPr>
          <p:grpSpPr bwMode="auto">
            <a:xfrm>
              <a:off x="3810000" y="1752600"/>
              <a:ext cx="4708525" cy="3786188"/>
              <a:chOff x="3810000" y="1752600"/>
              <a:chExt cx="4708525" cy="3786188"/>
            </a:xfrm>
          </p:grpSpPr>
          <p:grpSp>
            <p:nvGrpSpPr>
              <p:cNvPr id="32" name="Group 4"/>
              <p:cNvGrpSpPr>
                <a:grpSpLocks/>
              </p:cNvGrpSpPr>
              <p:nvPr/>
            </p:nvGrpSpPr>
            <p:grpSpPr bwMode="auto">
              <a:xfrm>
                <a:off x="3810000" y="1752600"/>
                <a:ext cx="4708525" cy="3786188"/>
                <a:chOff x="2592" y="1344"/>
                <a:chExt cx="2966" cy="2385"/>
              </a:xfrm>
            </p:grpSpPr>
            <p:sp>
              <p:nvSpPr>
                <p:cNvPr id="35" name="Oval 5"/>
                <p:cNvSpPr>
                  <a:spLocks noChangeArrowheads="1"/>
                </p:cNvSpPr>
                <p:nvPr/>
              </p:nvSpPr>
              <p:spPr bwMode="auto">
                <a:xfrm>
                  <a:off x="5168" y="2098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Line 6"/>
                <p:cNvSpPr>
                  <a:spLocks noChangeShapeType="1"/>
                </p:cNvSpPr>
                <p:nvPr/>
              </p:nvSpPr>
              <p:spPr bwMode="auto">
                <a:xfrm>
                  <a:off x="5040" y="3024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Line 7"/>
                <p:cNvSpPr>
                  <a:spLocks noChangeShapeType="1"/>
                </p:cNvSpPr>
                <p:nvPr/>
              </p:nvSpPr>
              <p:spPr bwMode="auto">
                <a:xfrm>
                  <a:off x="5040" y="2688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5040" y="2112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5184" y="2112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Line 10"/>
                <p:cNvSpPr>
                  <a:spLocks noChangeShapeType="1"/>
                </p:cNvSpPr>
                <p:nvPr/>
              </p:nvSpPr>
              <p:spPr bwMode="auto">
                <a:xfrm>
                  <a:off x="5040" y="1776"/>
                  <a:ext cx="28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5184" y="1344"/>
                  <a:ext cx="0" cy="43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2"/>
                <p:cNvSpPr>
                  <a:spLocks noChangeArrowheads="1"/>
                </p:cNvSpPr>
                <p:nvPr/>
              </p:nvSpPr>
              <p:spPr bwMode="auto">
                <a:xfrm>
                  <a:off x="5164" y="175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40" y="1694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</a:t>
                  </a:r>
                </a:p>
              </p:txBody>
            </p:sp>
            <p:sp>
              <p:nvSpPr>
                <p:cNvPr id="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5334" y="2006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A'</a:t>
                  </a:r>
                </a:p>
              </p:txBody>
            </p:sp>
            <p:sp>
              <p:nvSpPr>
                <p:cNvPr id="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328" y="2592"/>
                  <a:ext cx="197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</a:t>
                  </a:r>
                </a:p>
              </p:txBody>
            </p:sp>
            <p:sp>
              <p:nvSpPr>
                <p:cNvPr id="4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328" y="2928"/>
                  <a:ext cx="22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B'</a:t>
                  </a:r>
                </a:p>
              </p:txBody>
            </p:sp>
            <p:sp>
              <p:nvSpPr>
                <p:cNvPr id="47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5184" y="2448"/>
                  <a:ext cx="0" cy="24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8" name="Oval 18"/>
                <p:cNvSpPr>
                  <a:spLocks noChangeArrowheads="1"/>
                </p:cNvSpPr>
                <p:nvPr/>
              </p:nvSpPr>
              <p:spPr bwMode="auto">
                <a:xfrm>
                  <a:off x="5164" y="267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19"/>
                <p:cNvSpPr>
                  <a:spLocks noChangeShapeType="1"/>
                </p:cNvSpPr>
                <p:nvPr/>
              </p:nvSpPr>
              <p:spPr bwMode="auto">
                <a:xfrm>
                  <a:off x="3024" y="3648"/>
                  <a:ext cx="91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4128" y="3648"/>
                  <a:ext cx="24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1" name="Group 21"/>
                <p:cNvGrpSpPr>
                  <a:grpSpLocks/>
                </p:cNvGrpSpPr>
                <p:nvPr/>
              </p:nvGrpSpPr>
              <p:grpSpPr bwMode="auto">
                <a:xfrm>
                  <a:off x="4224" y="1680"/>
                  <a:ext cx="275" cy="218"/>
                  <a:chOff x="6768" y="11808"/>
                  <a:chExt cx="1008" cy="792"/>
                </a:xfrm>
              </p:grpSpPr>
              <p:sp>
                <p:nvSpPr>
                  <p:cNvPr id="137" name="Freeform 22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8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9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Freeform 25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 26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52" name="AutoShape 27"/>
                <p:cNvSpPr>
                  <a:spLocks noChangeArrowheads="1"/>
                </p:cNvSpPr>
                <p:nvPr/>
              </p:nvSpPr>
              <p:spPr bwMode="auto">
                <a:xfrm>
                  <a:off x="3600" y="1536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AutoShape 28"/>
                <p:cNvSpPr>
                  <a:spLocks noChangeArrowheads="1"/>
                </p:cNvSpPr>
                <p:nvPr/>
              </p:nvSpPr>
              <p:spPr bwMode="auto">
                <a:xfrm>
                  <a:off x="3600" y="187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4032" y="1872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30"/>
                <p:cNvSpPr>
                  <a:spLocks noChangeShapeType="1"/>
                </p:cNvSpPr>
                <p:nvPr/>
              </p:nvSpPr>
              <p:spPr bwMode="auto">
                <a:xfrm>
                  <a:off x="3840" y="1632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3840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32"/>
                <p:cNvSpPr>
                  <a:spLocks noChangeShapeType="1"/>
                </p:cNvSpPr>
                <p:nvPr/>
              </p:nvSpPr>
              <p:spPr bwMode="auto">
                <a:xfrm flipH="1">
                  <a:off x="4032" y="163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4032" y="1872"/>
                  <a:ext cx="0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032" y="1728"/>
                  <a:ext cx="209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0" name="Oval 35"/>
                <p:cNvSpPr>
                  <a:spLocks noChangeArrowheads="1"/>
                </p:cNvSpPr>
                <p:nvPr/>
              </p:nvSpPr>
              <p:spPr bwMode="auto">
                <a:xfrm>
                  <a:off x="3191" y="156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1" name="AutoShape 36"/>
                <p:cNvSpPr>
                  <a:spLocks noChangeArrowheads="1"/>
                </p:cNvSpPr>
                <p:nvPr/>
              </p:nvSpPr>
              <p:spPr bwMode="auto">
                <a:xfrm>
                  <a:off x="4560" y="331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AutoShape 37"/>
                <p:cNvSpPr>
                  <a:spLocks noChangeArrowheads="1"/>
                </p:cNvSpPr>
                <p:nvPr/>
              </p:nvSpPr>
              <p:spPr bwMode="auto">
                <a:xfrm>
                  <a:off x="3984" y="2592"/>
                  <a:ext cx="247" cy="217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63" name="Group 38"/>
                <p:cNvGrpSpPr>
                  <a:grpSpLocks/>
                </p:cNvGrpSpPr>
                <p:nvPr/>
              </p:nvGrpSpPr>
              <p:grpSpPr bwMode="auto">
                <a:xfrm>
                  <a:off x="3888" y="3264"/>
                  <a:ext cx="275" cy="218"/>
                  <a:chOff x="6768" y="11808"/>
                  <a:chExt cx="1008" cy="792"/>
                </a:xfrm>
              </p:grpSpPr>
              <p:sp>
                <p:nvSpPr>
                  <p:cNvPr id="132" name="Freeform 39"/>
                  <p:cNvSpPr>
                    <a:spLocks/>
                  </p:cNvSpPr>
                  <p:nvPr/>
                </p:nvSpPr>
                <p:spPr bwMode="auto">
                  <a:xfrm>
                    <a:off x="6768" y="11808"/>
                    <a:ext cx="144" cy="792"/>
                  </a:xfrm>
                  <a:custGeom>
                    <a:avLst/>
                    <a:gdLst>
                      <a:gd name="T0" fmla="*/ 0 w 288"/>
                      <a:gd name="T1" fmla="*/ 0 h 864"/>
                      <a:gd name="T2" fmla="*/ 5 w 288"/>
                      <a:gd name="T3" fmla="*/ 257 h 864"/>
                      <a:gd name="T4" fmla="*/ 0 w 288"/>
                      <a:gd name="T5" fmla="*/ 513 h 864"/>
                      <a:gd name="T6" fmla="*/ 0 60000 65536"/>
                      <a:gd name="T7" fmla="*/ 0 60000 65536"/>
                      <a:gd name="T8" fmla="*/ 0 60000 65536"/>
                      <a:gd name="T9" fmla="*/ 0 w 288"/>
                      <a:gd name="T10" fmla="*/ 0 h 864"/>
                      <a:gd name="T11" fmla="*/ 288 w 288"/>
                      <a:gd name="T12" fmla="*/ 864 h 864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88" h="864">
                        <a:moveTo>
                          <a:pt x="0" y="0"/>
                        </a:moveTo>
                        <a:cubicBezTo>
                          <a:pt x="144" y="144"/>
                          <a:pt x="288" y="288"/>
                          <a:pt x="288" y="432"/>
                        </a:cubicBezTo>
                        <a:cubicBezTo>
                          <a:pt x="288" y="576"/>
                          <a:pt x="48" y="792"/>
                          <a:pt x="0" y="864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1808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6768" y="12600"/>
                    <a:ext cx="36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Freeform 42"/>
                  <p:cNvSpPr>
                    <a:spLocks/>
                  </p:cNvSpPr>
                  <p:nvPr/>
                </p:nvSpPr>
                <p:spPr bwMode="auto">
                  <a:xfrm>
                    <a:off x="7128" y="1180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Freeform 43"/>
                  <p:cNvSpPr>
                    <a:spLocks/>
                  </p:cNvSpPr>
                  <p:nvPr/>
                </p:nvSpPr>
                <p:spPr bwMode="auto">
                  <a:xfrm flipV="1">
                    <a:off x="7128" y="12168"/>
                    <a:ext cx="648" cy="432"/>
                  </a:xfrm>
                  <a:custGeom>
                    <a:avLst/>
                    <a:gdLst>
                      <a:gd name="T0" fmla="*/ 0 w 576"/>
                      <a:gd name="T1" fmla="*/ 0 h 432"/>
                      <a:gd name="T2" fmla="*/ 875 w 576"/>
                      <a:gd name="T3" fmla="*/ 144 h 432"/>
                      <a:gd name="T4" fmla="*/ 1167 w 576"/>
                      <a:gd name="T5" fmla="*/ 432 h 432"/>
                      <a:gd name="T6" fmla="*/ 0 60000 65536"/>
                      <a:gd name="T7" fmla="*/ 0 60000 65536"/>
                      <a:gd name="T8" fmla="*/ 0 60000 65536"/>
                      <a:gd name="T9" fmla="*/ 0 w 576"/>
                      <a:gd name="T10" fmla="*/ 0 h 432"/>
                      <a:gd name="T11" fmla="*/ 576 w 576"/>
                      <a:gd name="T12" fmla="*/ 432 h 43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76" h="432">
                        <a:moveTo>
                          <a:pt x="0" y="0"/>
                        </a:moveTo>
                        <a:cubicBezTo>
                          <a:pt x="168" y="36"/>
                          <a:pt x="336" y="72"/>
                          <a:pt x="432" y="144"/>
                        </a:cubicBezTo>
                        <a:cubicBezTo>
                          <a:pt x="528" y="216"/>
                          <a:pt x="552" y="324"/>
                          <a:pt x="576" y="43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4" name="Line 44"/>
                <p:cNvSpPr>
                  <a:spLocks noChangeShapeType="1"/>
                </p:cNvSpPr>
                <p:nvPr/>
              </p:nvSpPr>
              <p:spPr bwMode="auto">
                <a:xfrm>
                  <a:off x="4512" y="177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3216" y="1584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2784" y="1728"/>
                  <a:ext cx="816" cy="1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3024" y="1920"/>
                  <a:ext cx="58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Line 48"/>
                <p:cNvSpPr>
                  <a:spLocks noChangeShapeType="1"/>
                </p:cNvSpPr>
                <p:nvPr/>
              </p:nvSpPr>
              <p:spPr bwMode="auto">
                <a:xfrm>
                  <a:off x="3408" y="2064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3024" y="1728"/>
                  <a:ext cx="1" cy="192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50"/>
                <p:cNvSpPr>
                  <a:spLocks noChangeArrowheads="1"/>
                </p:cNvSpPr>
                <p:nvPr/>
              </p:nvSpPr>
              <p:spPr bwMode="auto">
                <a:xfrm>
                  <a:off x="3002" y="1703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1" name="Oval 51"/>
                <p:cNvSpPr>
                  <a:spLocks noChangeArrowheads="1"/>
                </p:cNvSpPr>
                <p:nvPr/>
              </p:nvSpPr>
              <p:spPr bwMode="auto">
                <a:xfrm>
                  <a:off x="3002" y="1895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52"/>
                <p:cNvSpPr>
                  <a:spLocks noChangeArrowheads="1"/>
                </p:cNvSpPr>
                <p:nvPr/>
              </p:nvSpPr>
              <p:spPr bwMode="auto">
                <a:xfrm>
                  <a:off x="3002" y="2711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3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3408" y="2064"/>
                  <a:ext cx="0" cy="124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Line 54"/>
                <p:cNvSpPr>
                  <a:spLocks noChangeShapeType="1"/>
                </p:cNvSpPr>
                <p:nvPr/>
              </p:nvSpPr>
              <p:spPr bwMode="auto">
                <a:xfrm>
                  <a:off x="3408" y="3312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Line 55"/>
                <p:cNvSpPr>
                  <a:spLocks noChangeShapeType="1"/>
                </p:cNvSpPr>
                <p:nvPr/>
              </p:nvSpPr>
              <p:spPr bwMode="auto">
                <a:xfrm>
                  <a:off x="3216" y="1352"/>
                  <a:ext cx="0" cy="211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Line 56"/>
                <p:cNvSpPr>
                  <a:spLocks noChangeShapeType="1"/>
                </p:cNvSpPr>
                <p:nvPr/>
              </p:nvSpPr>
              <p:spPr bwMode="auto">
                <a:xfrm>
                  <a:off x="3216" y="345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3216" y="1344"/>
                  <a:ext cx="19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3024" y="2736"/>
                  <a:ext cx="96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9" name="Oval 59"/>
                <p:cNvSpPr>
                  <a:spLocks noChangeArrowheads="1"/>
                </p:cNvSpPr>
                <p:nvPr/>
              </p:nvSpPr>
              <p:spPr bwMode="auto">
                <a:xfrm>
                  <a:off x="4489" y="2862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Line 60"/>
                <p:cNvSpPr>
                  <a:spLocks noChangeShapeType="1"/>
                </p:cNvSpPr>
                <p:nvPr/>
              </p:nvSpPr>
              <p:spPr bwMode="auto">
                <a:xfrm>
                  <a:off x="4224" y="2688"/>
                  <a:ext cx="480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>
                  <a:off x="3792" y="264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Line 62"/>
                <p:cNvSpPr>
                  <a:spLocks noChangeShapeType="1"/>
                </p:cNvSpPr>
                <p:nvPr/>
              </p:nvSpPr>
              <p:spPr bwMode="auto">
                <a:xfrm>
                  <a:off x="3792" y="2352"/>
                  <a:ext cx="13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3"/>
                <p:cNvSpPr>
                  <a:spLocks noChangeShapeType="1"/>
                </p:cNvSpPr>
                <p:nvPr/>
              </p:nvSpPr>
              <p:spPr bwMode="auto">
                <a:xfrm>
                  <a:off x="3408" y="2448"/>
                  <a:ext cx="1776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4800" y="3408"/>
                  <a:ext cx="528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Line 65"/>
                <p:cNvSpPr>
                  <a:spLocks noChangeShapeType="1"/>
                </p:cNvSpPr>
                <p:nvPr/>
              </p:nvSpPr>
              <p:spPr bwMode="auto">
                <a:xfrm>
                  <a:off x="4176" y="3360"/>
                  <a:ext cx="384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Line 66"/>
                <p:cNvSpPr>
                  <a:spLocks noChangeShapeType="1"/>
                </p:cNvSpPr>
                <p:nvPr/>
              </p:nvSpPr>
              <p:spPr bwMode="auto">
                <a:xfrm flipH="1">
                  <a:off x="3792" y="2352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4368" y="3456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68"/>
                <p:cNvSpPr>
                  <a:spLocks noChangeShapeType="1"/>
                </p:cNvSpPr>
                <p:nvPr/>
              </p:nvSpPr>
              <p:spPr bwMode="auto">
                <a:xfrm flipH="1">
                  <a:off x="4368" y="3456"/>
                  <a:ext cx="0" cy="1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9" name="Line 69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0" cy="105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0" name="Line 70"/>
                <p:cNvSpPr>
                  <a:spLocks noChangeShapeType="1"/>
                </p:cNvSpPr>
                <p:nvPr/>
              </p:nvSpPr>
              <p:spPr bwMode="auto">
                <a:xfrm>
                  <a:off x="4512" y="1968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4512" y="2880"/>
                  <a:ext cx="19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2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5328" y="331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y</a:t>
                  </a:r>
                </a:p>
              </p:txBody>
            </p:sp>
            <p:sp>
              <p:nvSpPr>
                <p:cNvPr id="93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592" y="1632"/>
                  <a:ext cx="17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x</a:t>
                  </a:r>
                </a:p>
              </p:txBody>
            </p:sp>
            <p:sp>
              <p:nvSpPr>
                <p:cNvPr id="94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4368" y="3024"/>
                  <a:ext cx="272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400" b="1" i="1"/>
                    <a:t>CP</a:t>
                  </a:r>
                </a:p>
              </p:txBody>
            </p:sp>
            <p:grpSp>
              <p:nvGrpSpPr>
                <p:cNvPr id="95" name="Group 75"/>
                <p:cNvGrpSpPr>
                  <a:grpSpLocks/>
                </p:cNvGrpSpPr>
                <p:nvPr/>
              </p:nvGrpSpPr>
              <p:grpSpPr bwMode="auto">
                <a:xfrm>
                  <a:off x="4656" y="1679"/>
                  <a:ext cx="435" cy="525"/>
                  <a:chOff x="4656" y="1775"/>
                  <a:chExt cx="435" cy="525"/>
                </a:xfrm>
              </p:grpSpPr>
              <p:sp>
                <p:nvSpPr>
                  <p:cNvPr id="127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8" name="Text Box 7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9" name="Text Box 7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31" name="AutoShape 80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6" name="Group 81"/>
                <p:cNvGrpSpPr>
                  <a:grpSpLocks/>
                </p:cNvGrpSpPr>
                <p:nvPr/>
              </p:nvGrpSpPr>
              <p:grpSpPr bwMode="auto">
                <a:xfrm>
                  <a:off x="4656" y="2592"/>
                  <a:ext cx="435" cy="525"/>
                  <a:chOff x="4656" y="1775"/>
                  <a:chExt cx="435" cy="525"/>
                </a:xfrm>
              </p:grpSpPr>
              <p:sp>
                <p:nvSpPr>
                  <p:cNvPr id="101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4704" y="1786"/>
                    <a:ext cx="336" cy="514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23" name="Text Box 8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56" y="1776"/>
                    <a:ext cx="197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D</a:t>
                    </a:r>
                  </a:p>
                </p:txBody>
              </p:sp>
              <p:sp>
                <p:nvSpPr>
                  <p:cNvPr id="12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60" y="1775"/>
                    <a:ext cx="20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</a:t>
                    </a:r>
                    <a:endParaRPr lang="en-US" sz="1400" b="1"/>
                  </a:p>
                </p:txBody>
              </p:sp>
              <p:sp>
                <p:nvSpPr>
                  <p:cNvPr id="125" name="Text Box 8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48" y="2108"/>
                    <a:ext cx="243" cy="19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eaLnBrk="0" hangingPunct="0"/>
                    <a:r>
                      <a:rPr lang="en-US" sz="1400" b="1" i="1"/>
                      <a:t>Q'</a:t>
                    </a:r>
                  </a:p>
                </p:txBody>
              </p:sp>
              <p:sp>
                <p:nvSpPr>
                  <p:cNvPr id="126" name="AutoShape 86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4680" y="2040"/>
                    <a:ext cx="96" cy="48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58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7" name="Group 87"/>
                <p:cNvGrpSpPr>
                  <a:grpSpLocks/>
                </p:cNvGrpSpPr>
                <p:nvPr/>
              </p:nvGrpSpPr>
              <p:grpSpPr bwMode="auto">
                <a:xfrm>
                  <a:off x="3936" y="3585"/>
                  <a:ext cx="185" cy="144"/>
                  <a:chOff x="3648" y="2544"/>
                  <a:chExt cx="233" cy="185"/>
                </a:xfrm>
              </p:grpSpPr>
              <p:sp>
                <p:nvSpPr>
                  <p:cNvPr id="99" name="AutoShape 88"/>
                  <p:cNvSpPr>
                    <a:spLocks noChangeArrowheads="1"/>
                  </p:cNvSpPr>
                  <p:nvPr/>
                </p:nvSpPr>
                <p:spPr bwMode="auto">
                  <a:xfrm rot="5400000">
                    <a:off x="3625" y="2567"/>
                    <a:ext cx="185" cy="139"/>
                  </a:xfrm>
                  <a:prstGeom prst="flowChartExtra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3809" y="2600"/>
                    <a:ext cx="72" cy="74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8" name="Oval 90"/>
                <p:cNvSpPr>
                  <a:spLocks noChangeArrowheads="1"/>
                </p:cNvSpPr>
                <p:nvPr/>
              </p:nvSpPr>
              <p:spPr bwMode="auto">
                <a:xfrm>
                  <a:off x="3378" y="2429"/>
                  <a:ext cx="37" cy="43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Oval 32"/>
              <p:cNvSpPr/>
              <p:nvPr/>
            </p:nvSpPr>
            <p:spPr>
              <a:xfrm>
                <a:off x="7700963" y="2941638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7700963" y="4373563"/>
                <a:ext cx="76200" cy="762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(3/7)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93232" y="-124633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>
          <a:xfrm>
            <a:off x="457200" y="1489338"/>
            <a:ext cx="8229600" cy="4682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From the </a:t>
            </a:r>
            <a:r>
              <a:rPr lang="en-US" sz="2800" i="1" dirty="0">
                <a:solidFill>
                  <a:srgbClr val="C00000"/>
                </a:solidFill>
              </a:rPr>
              <a:t>state equations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and </a:t>
            </a:r>
            <a:r>
              <a:rPr lang="en-US" sz="2800" i="1" dirty="0">
                <a:solidFill>
                  <a:srgbClr val="C00000"/>
                </a:solidFill>
              </a:rPr>
              <a:t>output function</a:t>
            </a:r>
            <a:r>
              <a:rPr lang="en-US" sz="2800" dirty="0"/>
              <a:t>, we derive the </a:t>
            </a:r>
            <a:r>
              <a:rPr lang="en-US" sz="2800" b="1" i="1" dirty="0">
                <a:solidFill>
                  <a:srgbClr val="C00000"/>
                </a:solidFill>
              </a:rPr>
              <a:t>state table</a:t>
            </a:r>
            <a:r>
              <a:rPr lang="en-US" sz="2800" dirty="0"/>
              <a:t>, consisting of all possible binary combinations of present states and inputs.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State table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 to truth table.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Inputs and present state on the left side.</a:t>
            </a:r>
          </a:p>
          <a:p>
            <a:pPr marL="625475" lvl="1" indent="-2603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and next state on the right side.</a:t>
            </a:r>
          </a:p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i="1" dirty="0">
                <a:solidFill>
                  <a:srgbClr val="C00000"/>
                </a:solidFill>
              </a:rPr>
              <a:t>m</a:t>
            </a:r>
            <a:r>
              <a:rPr lang="en-US" sz="2800" dirty="0"/>
              <a:t> flip-flops and </a:t>
            </a:r>
            <a:r>
              <a:rPr lang="en-US" sz="2800" i="1" dirty="0">
                <a:solidFill>
                  <a:srgbClr val="C00000"/>
                </a:solidFill>
              </a:rPr>
              <a:t>n</a:t>
            </a:r>
            <a:r>
              <a:rPr lang="en-US" sz="2800" dirty="0"/>
              <a:t> inputs </a:t>
            </a:r>
            <a:r>
              <a:rPr lang="en-US" sz="2800" dirty="0">
                <a:sym typeface="Symbol" pitchFamily="18" charset="2"/>
              </a:rPr>
              <a:t> </a:t>
            </a:r>
            <a:r>
              <a:rPr lang="en-US" sz="2800" dirty="0">
                <a:solidFill>
                  <a:srgbClr val="C00000"/>
                </a:solidFill>
                <a:sym typeface="Symbol" pitchFamily="18" charset="2"/>
              </a:rPr>
              <a:t>2</a:t>
            </a:r>
            <a:r>
              <a:rPr lang="en-US" sz="2800" i="1" baseline="50000" dirty="0">
                <a:solidFill>
                  <a:srgbClr val="C00000"/>
                </a:solidFill>
                <a:sym typeface="Symbol" pitchFamily="18" charset="2"/>
              </a:rPr>
              <a:t>m+n</a:t>
            </a:r>
            <a:r>
              <a:rPr lang="en-US" sz="2800" dirty="0">
                <a:sym typeface="Symbol" pitchFamily="18" charset="2"/>
              </a:rPr>
              <a:t> rows.</a:t>
            </a:r>
          </a:p>
        </p:txBody>
      </p:sp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(4/7)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457200" y="1286906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rgbClr val="C00000"/>
                </a:solidFill>
              </a:rPr>
              <a:t>State table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for circuit of Figure 1:</a:t>
            </a:r>
          </a:p>
        </p:txBody>
      </p:sp>
      <p:grpSp>
        <p:nvGrpSpPr>
          <p:cNvPr id="29" name="Group 6"/>
          <p:cNvGrpSpPr>
            <a:grpSpLocks/>
          </p:cNvGrpSpPr>
          <p:nvPr/>
        </p:nvGrpSpPr>
        <p:grpSpPr bwMode="auto">
          <a:xfrm>
            <a:off x="1828800" y="1972706"/>
            <a:ext cx="4800600" cy="1127125"/>
            <a:chOff x="1104" y="1152"/>
            <a:chExt cx="3024" cy="710"/>
          </a:xfrm>
        </p:grpSpPr>
        <p:sp>
          <p:nvSpPr>
            <p:cNvPr id="30" name="Text Box 4"/>
            <p:cNvSpPr txBox="1">
              <a:spLocks noChangeArrowheads="1"/>
            </p:cNvSpPr>
            <p:nvPr/>
          </p:nvSpPr>
          <p:spPr bwMode="auto">
            <a:xfrm>
              <a:off x="1104" y="1152"/>
              <a:ext cx="1344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solidFill>
                    <a:srgbClr val="0000CC"/>
                  </a:solidFill>
                </a:rPr>
                <a:t>State equations</a:t>
              </a:r>
              <a:r>
                <a:rPr lang="en-US" sz="2000" dirty="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 dirty="0"/>
                <a:t>  </a:t>
              </a:r>
              <a:r>
                <a:rPr lang="en-US" sz="2000" i="1" dirty="0"/>
                <a:t>A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A∙x</a:t>
              </a:r>
              <a:r>
                <a:rPr lang="en-US" sz="2000" i="1" dirty="0"/>
                <a:t> + </a:t>
              </a:r>
              <a:r>
                <a:rPr lang="en-US" sz="2000" i="1" dirty="0" err="1"/>
                <a:t>B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dirty="0"/>
            </a:p>
            <a:p>
              <a:pPr eaLnBrk="0" hangingPunct="0">
                <a:spcBef>
                  <a:spcPct val="20000"/>
                </a:spcBef>
              </a:pPr>
              <a:r>
                <a:rPr lang="en-US" sz="2000" i="1" dirty="0"/>
                <a:t>  B</a:t>
              </a:r>
              <a:r>
                <a:rPr lang="en-US" sz="2000" i="1" baseline="30000" dirty="0"/>
                <a:t>+</a:t>
              </a:r>
              <a:r>
                <a:rPr lang="en-US" sz="2000" i="1" dirty="0"/>
                <a:t> = </a:t>
              </a:r>
              <a:r>
                <a:rPr lang="en-US" sz="2000" i="1" dirty="0" err="1"/>
                <a:t>A'</a:t>
              </a:r>
              <a:r>
                <a:rPr lang="en-US" i="1" dirty="0" err="1"/>
                <a:t>∙</a:t>
              </a:r>
              <a:r>
                <a:rPr lang="en-US" sz="2000" i="1" dirty="0" err="1"/>
                <a:t>x</a:t>
              </a:r>
              <a:endParaRPr lang="en-US" sz="2000" i="1" dirty="0"/>
            </a:p>
          </p:txBody>
        </p:sp>
        <p:sp>
          <p:nvSpPr>
            <p:cNvPr id="31" name="Text Box 5"/>
            <p:cNvSpPr txBox="1">
              <a:spLocks noChangeArrowheads="1"/>
            </p:cNvSpPr>
            <p:nvPr/>
          </p:nvSpPr>
          <p:spPr bwMode="auto">
            <a:xfrm>
              <a:off x="2784" y="1152"/>
              <a:ext cx="1344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>
                  <a:solidFill>
                    <a:srgbClr val="0000CC"/>
                  </a:solidFill>
                </a:rPr>
                <a:t>Output function</a:t>
              </a:r>
              <a:r>
                <a:rPr lang="en-US" sz="2000"/>
                <a:t>: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sz="2000"/>
                <a:t>  </a:t>
              </a:r>
              <a:r>
                <a:rPr lang="en-US" sz="2000" i="1"/>
                <a:t>y = (A + B)</a:t>
              </a:r>
              <a:r>
                <a:rPr lang="en-US" i="1"/>
                <a:t>∙</a:t>
              </a:r>
              <a:r>
                <a:rPr lang="en-US" sz="2000" i="1"/>
                <a:t>x'</a:t>
              </a:r>
            </a:p>
          </p:txBody>
        </p:sp>
      </p:grpSp>
      <p:grpSp>
        <p:nvGrpSpPr>
          <p:cNvPr id="32" name="Group 7"/>
          <p:cNvGrpSpPr>
            <a:grpSpLocks/>
          </p:cNvGrpSpPr>
          <p:nvPr/>
        </p:nvGrpSpPr>
        <p:grpSpPr bwMode="auto">
          <a:xfrm>
            <a:off x="2286000" y="3115706"/>
            <a:ext cx="4097338" cy="3224213"/>
            <a:chOff x="1677" y="1964"/>
            <a:chExt cx="2581" cy="2031"/>
          </a:xfrm>
        </p:grpSpPr>
        <p:graphicFrame>
          <p:nvGraphicFramePr>
            <p:cNvPr id="33" name="Object 8"/>
            <p:cNvGraphicFramePr>
              <a:graphicFrameLocks noChangeAspect="1"/>
            </p:cNvGraphicFramePr>
            <p:nvPr/>
          </p:nvGraphicFramePr>
          <p:xfrm>
            <a:off x="1677" y="1964"/>
            <a:ext cx="2581" cy="20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4109040" imgH="3222720" progId="Word.Document.8">
                    <p:embed/>
                  </p:oleObj>
                </mc:Choice>
                <mc:Fallback>
                  <p:oleObj name="Document" r:id="rId3" imgW="4109040" imgH="3222720" progId="Word.Document.8">
                    <p:embed/>
                    <p:pic>
                      <p:nvPicPr>
                        <p:cNvPr id="3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7" y="1964"/>
                          <a:ext cx="2581" cy="20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9"/>
            <p:cNvSpPr>
              <a:spLocks noChangeShapeType="1"/>
            </p:cNvSpPr>
            <p:nvPr/>
          </p:nvSpPr>
          <p:spPr bwMode="auto">
            <a:xfrm>
              <a:off x="1728" y="244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>
              <a:off x="1776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>
              <a:off x="2448" y="22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3024" y="2256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3696" y="225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Sequential Circuits: Analysis (5/7)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#19: Sequential Logic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64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Alternative form of state table:</a:t>
            </a:r>
          </a:p>
        </p:txBody>
      </p:sp>
      <p:grpSp>
        <p:nvGrpSpPr>
          <p:cNvPr id="53" name="Group 21"/>
          <p:cNvGrpSpPr>
            <a:grpSpLocks/>
          </p:cNvGrpSpPr>
          <p:nvPr/>
        </p:nvGrpSpPr>
        <p:grpSpPr bwMode="auto">
          <a:xfrm>
            <a:off x="685800" y="1752600"/>
            <a:ext cx="5527675" cy="2447925"/>
            <a:chOff x="432" y="1104"/>
            <a:chExt cx="3482" cy="1542"/>
          </a:xfrm>
        </p:grpSpPr>
        <p:grpSp>
          <p:nvGrpSpPr>
            <p:cNvPr id="54" name="Group 4"/>
            <p:cNvGrpSpPr>
              <a:grpSpLocks/>
            </p:cNvGrpSpPr>
            <p:nvPr/>
          </p:nvGrpSpPr>
          <p:grpSpPr bwMode="auto">
            <a:xfrm>
              <a:off x="1728" y="1104"/>
              <a:ext cx="2186" cy="1542"/>
              <a:chOff x="1104" y="1104"/>
              <a:chExt cx="2186" cy="1542"/>
            </a:xfrm>
          </p:grpSpPr>
          <p:graphicFrame>
            <p:nvGraphicFramePr>
              <p:cNvPr id="56" name="Object 5"/>
              <p:cNvGraphicFramePr>
                <a:graphicFrameLocks noChangeAspect="1"/>
              </p:cNvGraphicFramePr>
              <p:nvPr/>
            </p:nvGraphicFramePr>
            <p:xfrm>
              <a:off x="1104" y="1104"/>
              <a:ext cx="2186" cy="15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3" imgW="3691800" imgH="2603880" progId="Word.Document.8">
                      <p:embed/>
                    </p:oleObj>
                  </mc:Choice>
                  <mc:Fallback>
                    <p:oleObj name="Document" r:id="rId3" imgW="3691800" imgH="2603880" progId="Word.Document.8">
                      <p:embed/>
                      <p:pic>
                        <p:nvPicPr>
                          <p:cNvPr id="56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04" y="1104"/>
                            <a:ext cx="2186" cy="15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Line 6"/>
              <p:cNvSpPr>
                <a:spLocks noChangeShapeType="1"/>
              </p:cNvSpPr>
              <p:nvPr/>
            </p:nvSpPr>
            <p:spPr bwMode="auto">
              <a:xfrm>
                <a:off x="1152" y="1536"/>
                <a:ext cx="2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Line 7"/>
              <p:cNvSpPr>
                <a:spLocks noChangeShapeType="1"/>
              </p:cNvSpPr>
              <p:nvPr/>
            </p:nvSpPr>
            <p:spPr bwMode="auto">
              <a:xfrm>
                <a:off x="1200" y="1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Line 8"/>
              <p:cNvSpPr>
                <a:spLocks noChangeShapeType="1"/>
              </p:cNvSpPr>
              <p:nvPr/>
            </p:nvSpPr>
            <p:spPr bwMode="auto">
              <a:xfrm>
                <a:off x="1824" y="1392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Line 9"/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Line 10"/>
              <p:cNvSpPr>
                <a:spLocks noChangeShapeType="1"/>
              </p:cNvSpPr>
              <p:nvPr/>
            </p:nvSpPr>
            <p:spPr bwMode="auto">
              <a:xfrm>
                <a:off x="2928" y="1392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432" y="1536"/>
              <a:ext cx="91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Full table</a:t>
              </a:r>
            </a:p>
          </p:txBody>
        </p:sp>
      </p:grpSp>
      <p:grpSp>
        <p:nvGrpSpPr>
          <p:cNvPr id="82" name="Group 22"/>
          <p:cNvGrpSpPr>
            <a:grpSpLocks/>
          </p:cNvGrpSpPr>
          <p:nvPr/>
        </p:nvGrpSpPr>
        <p:grpSpPr bwMode="auto">
          <a:xfrm>
            <a:off x="609600" y="4191000"/>
            <a:ext cx="6159500" cy="2454275"/>
            <a:chOff x="384" y="2640"/>
            <a:chExt cx="3880" cy="1546"/>
          </a:xfrm>
        </p:grpSpPr>
        <p:grpSp>
          <p:nvGrpSpPr>
            <p:cNvPr id="83" name="Group 11"/>
            <p:cNvGrpSpPr>
              <a:grpSpLocks/>
            </p:cNvGrpSpPr>
            <p:nvPr/>
          </p:nvGrpSpPr>
          <p:grpSpPr bwMode="auto">
            <a:xfrm>
              <a:off x="1872" y="2640"/>
              <a:ext cx="2392" cy="1546"/>
              <a:chOff x="1833" y="2564"/>
              <a:chExt cx="2392" cy="1546"/>
            </a:xfrm>
          </p:grpSpPr>
          <p:graphicFrame>
            <p:nvGraphicFramePr>
              <p:cNvPr id="85" name="Object 12"/>
              <p:cNvGraphicFramePr>
                <a:graphicFrameLocks noChangeAspect="1"/>
              </p:cNvGraphicFramePr>
              <p:nvPr/>
            </p:nvGraphicFramePr>
            <p:xfrm>
              <a:off x="1833" y="2564"/>
              <a:ext cx="2392" cy="15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5" imgW="3801240" imgH="2465640" progId="Word.Document.8">
                      <p:embed/>
                    </p:oleObj>
                  </mc:Choice>
                  <mc:Fallback>
                    <p:oleObj name="Document" r:id="rId5" imgW="3801240" imgH="2465640" progId="Word.Document.8">
                      <p:embed/>
                      <p:pic>
                        <p:nvPicPr>
                          <p:cNvPr id="85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3" y="2564"/>
                            <a:ext cx="2392" cy="15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6" name="Line 13"/>
              <p:cNvSpPr>
                <a:spLocks noChangeShapeType="1"/>
              </p:cNvSpPr>
              <p:nvPr/>
            </p:nvSpPr>
            <p:spPr bwMode="auto">
              <a:xfrm>
                <a:off x="1920" y="3072"/>
                <a:ext cx="22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14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15"/>
              <p:cNvSpPr>
                <a:spLocks noChangeShapeType="1"/>
              </p:cNvSpPr>
              <p:nvPr/>
            </p:nvSpPr>
            <p:spPr bwMode="auto">
              <a:xfrm>
                <a:off x="2640" y="2736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>
                <a:off x="2640" y="2880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Line 17"/>
              <p:cNvSpPr>
                <a:spLocks noChangeShapeType="1"/>
              </p:cNvSpPr>
              <p:nvPr/>
            </p:nvSpPr>
            <p:spPr bwMode="auto">
              <a:xfrm>
                <a:off x="3552" y="2736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18"/>
              <p:cNvSpPr>
                <a:spLocks noChangeShapeType="1"/>
              </p:cNvSpPr>
              <p:nvPr/>
            </p:nvSpPr>
            <p:spPr bwMode="auto">
              <a:xfrm>
                <a:off x="3552" y="2880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4" name="Text Box 20"/>
            <p:cNvSpPr txBox="1">
              <a:spLocks noChangeArrowheads="1"/>
            </p:cNvSpPr>
            <p:nvPr/>
          </p:nvSpPr>
          <p:spPr bwMode="auto">
            <a:xfrm>
              <a:off x="384" y="2832"/>
              <a:ext cx="1152" cy="237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Compact 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22082</TotalTime>
  <Words>1495</Words>
  <Application>Microsoft Office PowerPoint</Application>
  <PresentationFormat>On-screen Show (4:3)</PresentationFormat>
  <Paragraphs>294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Questions?</vt:lpstr>
      <vt:lpstr>6. Synchronous Sequential Circuits</vt:lpstr>
      <vt:lpstr>6.1 Flip-flop Characteristic Tables</vt:lpstr>
      <vt:lpstr>6.2 Sequential Circuits: Analysis (1/7)</vt:lpstr>
      <vt:lpstr>6.2 Sequential Circuits: Analysis (2/7)</vt:lpstr>
      <vt:lpstr>6.2 Sequential Circuits: Analysis (3/7)</vt:lpstr>
      <vt:lpstr>6.2 Sequential Circuits: Analysis (4/7)</vt:lpstr>
      <vt:lpstr>6.2 Sequential Circuits: Analysis (5/7)</vt:lpstr>
      <vt:lpstr>6.2 Sequential Circuits: Analysis (6/7)</vt:lpstr>
      <vt:lpstr>6.2 Sequential Circuits: Analysis (7/7)</vt:lpstr>
      <vt:lpstr>6.2 Flip-flop Input Functions (1/3)</vt:lpstr>
      <vt:lpstr>6.2 Flip-flop Input Functions (2/3)</vt:lpstr>
      <vt:lpstr>6.2 Flip-flop Input Functions (3/3)</vt:lpstr>
      <vt:lpstr>6.2 Analysis: Example #2 (1/3)</vt:lpstr>
      <vt:lpstr>6.2 Analysis: Example #2 (2/3)</vt:lpstr>
      <vt:lpstr>6.2 Analysis: Example #2 (3/3)</vt:lpstr>
      <vt:lpstr>6.2 Analysis: Example #3 (1/3)</vt:lpstr>
      <vt:lpstr>6.2 Analysis: Example #3 (2/3)</vt:lpstr>
      <vt:lpstr>6.2 Analysis: Example #3 (3/3)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1909</cp:revision>
  <cp:lastPrinted>2017-06-30T03:15:07Z</cp:lastPrinted>
  <dcterms:created xsi:type="dcterms:W3CDTF">1998-09-05T15:03:32Z</dcterms:created>
  <dcterms:modified xsi:type="dcterms:W3CDTF">2025-01-08T09:08:39Z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