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621" r:id="rId3"/>
    <p:sldId id="513" r:id="rId4"/>
    <p:sldId id="522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06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30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01B95-5CC2-4018-94E9-19C8E3E90E91}" v="4" dt="2025-01-08T09:09:00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686" autoAdjust="0"/>
    <p:restoredTop sz="91557" autoAdjust="0"/>
  </p:normalViewPr>
  <p:slideViewPr>
    <p:cSldViewPr snapToGrid="0">
      <p:cViewPr varScale="1">
        <p:scale>
          <a:sx n="81" d="100"/>
          <a:sy n="81" d="100"/>
        </p:scale>
        <p:origin x="96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28901B95-5CC2-4018-94E9-19C8E3E90E91}"/>
    <pc:docChg chg="custSel addSld delSld modSld modMainMaster">
      <pc:chgData name="Song Kai" userId="012566e0-30ff-4e17-bc5d-803a8d22ce41" providerId="ADAL" clId="{28901B95-5CC2-4018-94E9-19C8E3E90E91}" dt="2025-01-08T09:09:25.684" v="9" actId="478"/>
      <pc:docMkLst>
        <pc:docMk/>
      </pc:docMkLst>
      <pc:sldChg chg="delSp mod">
        <pc:chgData name="Song Kai" userId="012566e0-30ff-4e17-bc5d-803a8d22ce41" providerId="ADAL" clId="{28901B95-5CC2-4018-94E9-19C8E3E90E91}" dt="2025-01-08T07:06:11.010" v="3" actId="478"/>
        <pc:sldMkLst>
          <pc:docMk/>
          <pc:sldMk cId="0" sldId="256"/>
        </pc:sldMkLst>
        <pc:spChg chg="del">
          <ac:chgData name="Song Kai" userId="012566e0-30ff-4e17-bc5d-803a8d22ce41" providerId="ADAL" clId="{28901B95-5CC2-4018-94E9-19C8E3E90E91}" dt="2025-01-08T07:06:11.010" v="3" actId="478"/>
          <ac:spMkLst>
            <pc:docMk/>
            <pc:sldMk cId="0" sldId="256"/>
            <ac:spMk id="4" creationId="{00000000-0000-0000-0000-000000000000}"/>
          </ac:spMkLst>
        </pc:spChg>
      </pc:sldChg>
      <pc:sldChg chg="add del">
        <pc:chgData name="Song Kai" userId="012566e0-30ff-4e17-bc5d-803a8d22ce41" providerId="ADAL" clId="{28901B95-5CC2-4018-94E9-19C8E3E90E91}" dt="2025-01-08T09:09:02.357" v="5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28901B95-5CC2-4018-94E9-19C8E3E90E91}" dt="2025-01-08T09:09:00.637" v="4"/>
        <pc:sldMkLst>
          <pc:docMk/>
          <pc:sldMk cId="3163111395" sldId="621"/>
        </pc:sldMkLst>
      </pc:sldChg>
      <pc:sldMasterChg chg="addSp delSp modSp mod">
        <pc:chgData name="Song Kai" userId="012566e0-30ff-4e17-bc5d-803a8d22ce41" providerId="ADAL" clId="{28901B95-5CC2-4018-94E9-19C8E3E90E91}" dt="2025-01-08T09:09:25.684" v="9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28901B95-5CC2-4018-94E9-19C8E3E90E91}" dt="2025-01-08T09:09:25.684" v="9" actId="478"/>
          <ac:spMkLst>
            <pc:docMk/>
            <pc:sldMasterMk cId="0" sldId="2147485087"/>
            <ac:spMk id="9" creationId="{4F41F485-1324-7195-CE59-6183957E034A}"/>
          </ac:spMkLst>
        </pc:spChg>
        <pc:picChg chg="mod">
          <ac:chgData name="Song Kai" userId="012566e0-30ff-4e17-bc5d-803a8d22ce41" providerId="ADAL" clId="{28901B95-5CC2-4018-94E9-19C8E3E90E91}" dt="2025-01-08T09:09:22.540" v="8" actId="1076"/>
          <ac:picMkLst>
            <pc:docMk/>
            <pc:sldMasterMk cId="0" sldId="2147485087"/>
            <ac:picMk id="8" creationId="{00000000-0000-0000-0000-00000000000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0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3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0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2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6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 input functions: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JA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JB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endParaRPr lang="en-US" sz="1800" b="1" dirty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KA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KB</a:t>
            </a:r>
            <a:r>
              <a:rPr lang="en-US" sz="1800" b="1" dirty="0">
                <a:solidFill>
                  <a:srgbClr val="0000CC"/>
                </a:solidFill>
              </a:rPr>
              <a:t> = (</a:t>
            </a:r>
            <a:r>
              <a:rPr lang="en-US" sz="1800" b="1" i="1" dirty="0">
                <a:solidFill>
                  <a:srgbClr val="0000CC"/>
                </a:solidFill>
              </a:rPr>
              <a:t>A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r>
              <a:rPr lang="en-US" sz="1800" b="1" dirty="0">
                <a:solidFill>
                  <a:srgbClr val="0000CC"/>
                </a:solidFill>
              </a:rPr>
              <a:t>)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endParaRPr lang="en-US" sz="1800" b="1" dirty="0">
              <a:solidFill>
                <a:srgbClr val="0000CC"/>
              </a:solidFill>
            </a:endParaRP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2895600" y="2819400"/>
            <a:ext cx="3692525" cy="2913063"/>
            <a:chOff x="2895600" y="2819400"/>
            <a:chExt cx="3692525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0" y="2819400"/>
              <a:ext cx="3692525" cy="2913063"/>
              <a:chOff x="2623" y="1968"/>
              <a:chExt cx="2326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19"/>
                <a:chOff x="4848" y="1549"/>
                <a:chExt cx="514" cy="419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19"/>
                <a:chOff x="4848" y="1549"/>
                <a:chExt cx="514" cy="419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113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i="1" dirty="0"/>
              <a:t>D</a:t>
            </a:r>
            <a:r>
              <a:rPr lang="en-US" dirty="0"/>
              <a:t> flip-flops, design the circuit based on the state table below. (</a:t>
            </a:r>
            <a:r>
              <a:rPr lang="en-US" dirty="0">
                <a:solidFill>
                  <a:srgbClr val="006600"/>
                </a:solidFill>
              </a:rPr>
              <a:t>Exercise:</a:t>
            </a:r>
            <a:r>
              <a:rPr lang="en-US" dirty="0"/>
              <a:t> Design it using </a:t>
            </a:r>
            <a:r>
              <a:rPr lang="en-US" i="1" dirty="0"/>
              <a:t>JK</a:t>
            </a:r>
            <a:r>
              <a:rPr lang="en-US" dirty="0"/>
              <a:t> flip-flops.)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2481021"/>
            <a:ext cx="4876800" cy="3279775"/>
            <a:chOff x="1534" y="1877"/>
            <a:chExt cx="2435" cy="1637"/>
          </a:xfrm>
        </p:grpSpPr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82960" imgH="2599560" progId="Word.Document.8">
                    <p:embed/>
                  </p:oleObj>
                </mc:Choice>
                <mc:Fallback>
                  <p:oleObj name="Document" r:id="rId3" imgW="3882960" imgH="2599560" progId="Word.Document.8">
                    <p:embed/>
                    <p:pic>
                      <p:nvPicPr>
                        <p:cNvPr id="13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Determine expressions for flip-flop inputs and the circuit output </a:t>
            </a:r>
            <a:r>
              <a:rPr lang="en-US" i="1" dirty="0"/>
              <a:t>y</a:t>
            </a:r>
            <a:r>
              <a:rPr lang="en-US" dirty="0"/>
              <a:t>.</a:t>
            </a:r>
          </a:p>
        </p:txBody>
      </p:sp>
      <p:grpSp>
        <p:nvGrpSpPr>
          <p:cNvPr id="109" name="Group 11"/>
          <p:cNvGrpSpPr>
            <a:grpSpLocks/>
          </p:cNvGrpSpPr>
          <p:nvPr/>
        </p:nvGrpSpPr>
        <p:grpSpPr bwMode="auto">
          <a:xfrm>
            <a:off x="609600" y="2300724"/>
            <a:ext cx="3865563" cy="2598738"/>
            <a:chOff x="1534" y="1877"/>
            <a:chExt cx="2435" cy="1637"/>
          </a:xfrm>
        </p:grpSpPr>
        <p:graphicFrame>
          <p:nvGraphicFramePr>
            <p:cNvPr id="110" name="Object 12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82960" imgH="2599560" progId="Word.Document.8">
                    <p:embed/>
                  </p:oleObj>
                </mc:Choice>
                <mc:Fallback>
                  <p:oleObj name="Document" r:id="rId3" imgW="3882960" imgH="2599560" progId="Word.Document.8">
                    <p:embed/>
                    <p:pic>
                      <p:nvPicPr>
                        <p:cNvPr id="1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4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914400" y="4967724"/>
            <a:ext cx="2971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i="1"/>
              <a:t>DA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m(2,4,5,6)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DB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m(1,3,5,6)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y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m(1,5)</a:t>
            </a:r>
          </a:p>
        </p:txBody>
      </p:sp>
      <p:grpSp>
        <p:nvGrpSpPr>
          <p:cNvPr id="185" name="Group 90"/>
          <p:cNvGrpSpPr>
            <a:grpSpLocks/>
          </p:cNvGrpSpPr>
          <p:nvPr/>
        </p:nvGrpSpPr>
        <p:grpSpPr bwMode="auto">
          <a:xfrm>
            <a:off x="6934200" y="2681724"/>
            <a:ext cx="1828800" cy="3079750"/>
            <a:chOff x="4368" y="1536"/>
            <a:chExt cx="1152" cy="1940"/>
          </a:xfrm>
        </p:grpSpPr>
        <p:sp>
          <p:nvSpPr>
            <p:cNvPr id="186" name="Text Box 87"/>
            <p:cNvSpPr txBox="1">
              <a:spLocks noChangeArrowheads="1"/>
            </p:cNvSpPr>
            <p:nvPr/>
          </p:nvSpPr>
          <p:spPr bwMode="auto">
            <a:xfrm>
              <a:off x="4392" y="1536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DA = A∙B' + B∙x'</a:t>
              </a:r>
            </a:p>
          </p:txBody>
        </p:sp>
        <p:sp>
          <p:nvSpPr>
            <p:cNvPr id="187" name="Text Box 88"/>
            <p:cNvSpPr txBox="1">
              <a:spLocks noChangeArrowheads="1"/>
            </p:cNvSpPr>
            <p:nvPr/>
          </p:nvSpPr>
          <p:spPr bwMode="auto">
            <a:xfrm>
              <a:off x="4368" y="2352"/>
              <a:ext cx="11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DB = A'∙x + B'∙x + A∙B∙x'</a:t>
              </a:r>
            </a:p>
          </p:txBody>
        </p:sp>
        <p:sp>
          <p:nvSpPr>
            <p:cNvPr id="188" name="Text Box 89"/>
            <p:cNvSpPr txBox="1">
              <a:spLocks noChangeArrowheads="1"/>
            </p:cNvSpPr>
            <p:nvPr/>
          </p:nvSpPr>
          <p:spPr bwMode="auto">
            <a:xfrm>
              <a:off x="4584" y="326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y = B'∙x 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48200" y="2072124"/>
            <a:ext cx="2189163" cy="4237038"/>
            <a:chOff x="4648200" y="2072124"/>
            <a:chExt cx="2189163" cy="4237038"/>
          </a:xfrm>
        </p:grpSpPr>
        <p:grpSp>
          <p:nvGrpSpPr>
            <p:cNvPr id="88" name="Group 87"/>
            <p:cNvGrpSpPr/>
            <p:nvPr/>
          </p:nvGrpSpPr>
          <p:grpSpPr>
            <a:xfrm>
              <a:off x="4648200" y="2072124"/>
              <a:ext cx="2189163" cy="1493838"/>
              <a:chOff x="4648200" y="2072124"/>
              <a:chExt cx="2189163" cy="1493838"/>
            </a:xfrm>
          </p:grpSpPr>
          <p:grpSp>
            <p:nvGrpSpPr>
              <p:cNvPr id="226" name="Group 19"/>
              <p:cNvGrpSpPr>
                <a:grpSpLocks/>
              </p:cNvGrpSpPr>
              <p:nvPr/>
            </p:nvGrpSpPr>
            <p:grpSpPr bwMode="auto">
              <a:xfrm>
                <a:off x="4648200" y="2072124"/>
                <a:ext cx="2189163" cy="1493838"/>
                <a:chOff x="3600" y="1344"/>
                <a:chExt cx="1379" cy="941"/>
              </a:xfrm>
            </p:grpSpPr>
            <p:sp>
              <p:nvSpPr>
                <p:cNvPr id="231" name="Rectangle 20"/>
                <p:cNvSpPr>
                  <a:spLocks noChangeArrowheads="1"/>
                </p:cNvSpPr>
                <p:nvPr/>
              </p:nvSpPr>
              <p:spPr bwMode="auto">
                <a:xfrm>
                  <a:off x="4014" y="1680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1"/>
                <p:cNvSpPr>
                  <a:spLocks noChangeShapeType="1"/>
                </p:cNvSpPr>
                <p:nvPr/>
              </p:nvSpPr>
              <p:spPr bwMode="auto">
                <a:xfrm>
                  <a:off x="4019" y="187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22"/>
                <p:cNvSpPr>
                  <a:spLocks noChangeShapeType="1"/>
                </p:cNvSpPr>
                <p:nvPr/>
              </p:nvSpPr>
              <p:spPr bwMode="auto">
                <a:xfrm>
                  <a:off x="4259" y="168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600" y="1869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5" name="AutoShape 24"/>
                <p:cNvSpPr>
                  <a:spLocks/>
                </p:cNvSpPr>
                <p:nvPr/>
              </p:nvSpPr>
              <p:spPr bwMode="auto">
                <a:xfrm>
                  <a:off x="3827" y="1824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AutoShape 25"/>
                <p:cNvSpPr>
                  <a:spLocks/>
                </p:cNvSpPr>
                <p:nvPr/>
              </p:nvSpPr>
              <p:spPr bwMode="auto">
                <a:xfrm rot="5400000" flipV="1">
                  <a:off x="4715" y="1272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95" y="1344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27" y="1680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23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019" y="1536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40" name="AutoShape 29"/>
                <p:cNvSpPr>
                  <a:spLocks/>
                </p:cNvSpPr>
                <p:nvPr/>
              </p:nvSpPr>
              <p:spPr bwMode="auto">
                <a:xfrm rot="-5400000">
                  <a:off x="4475" y="189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355" y="2112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3766" y="1457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74" y="1494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92" y="1393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67" y="187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6" name="Line 35"/>
                <p:cNvSpPr>
                  <a:spLocks noChangeShapeType="1"/>
                </p:cNvSpPr>
                <p:nvPr/>
              </p:nvSpPr>
              <p:spPr bwMode="auto">
                <a:xfrm>
                  <a:off x="4499" y="168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36"/>
                <p:cNvSpPr>
                  <a:spLocks noChangeShapeType="1"/>
                </p:cNvSpPr>
                <p:nvPr/>
              </p:nvSpPr>
              <p:spPr bwMode="auto">
                <a:xfrm>
                  <a:off x="4739" y="168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07" y="187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787" y="187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1</a:t>
                  </a:r>
                </a:p>
              </p:txBody>
            </p:sp>
            <p:sp>
              <p:nvSpPr>
                <p:cNvPr id="25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787" y="168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51" name="AutoShape 40"/>
                <p:cNvSpPr>
                  <a:spLocks noChangeArrowheads="1"/>
                </p:cNvSpPr>
                <p:nvPr/>
              </p:nvSpPr>
              <p:spPr bwMode="auto">
                <a:xfrm>
                  <a:off x="4800" y="1702"/>
                  <a:ext cx="14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4198" y="1762"/>
                  <a:ext cx="127" cy="391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7" name="Text Box 100"/>
              <p:cNvSpPr txBox="1">
                <a:spLocks noChangeArrowheads="1"/>
              </p:cNvSpPr>
              <p:nvPr/>
            </p:nvSpPr>
            <p:spPr bwMode="auto">
              <a:xfrm>
                <a:off x="5385164" y="259417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8" name="Text Box 100"/>
              <p:cNvSpPr txBox="1">
                <a:spLocks noChangeArrowheads="1"/>
              </p:cNvSpPr>
              <p:nvPr/>
            </p:nvSpPr>
            <p:spPr bwMode="auto">
              <a:xfrm>
                <a:off x="5762222" y="261431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9" name="Text Box 100"/>
              <p:cNvSpPr txBox="1">
                <a:spLocks noChangeArrowheads="1"/>
              </p:cNvSpPr>
              <p:nvPr/>
            </p:nvSpPr>
            <p:spPr bwMode="auto">
              <a:xfrm>
                <a:off x="6126578" y="261431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30" name="Text Box 100"/>
              <p:cNvSpPr txBox="1">
                <a:spLocks noChangeArrowheads="1"/>
              </p:cNvSpPr>
              <p:nvPr/>
            </p:nvSpPr>
            <p:spPr bwMode="auto">
              <a:xfrm>
                <a:off x="6141244" y="290238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48200" y="3443724"/>
              <a:ext cx="2189163" cy="1493838"/>
              <a:chOff x="4648200" y="3443724"/>
              <a:chExt cx="2189163" cy="1493838"/>
            </a:xfrm>
          </p:grpSpPr>
          <p:grpSp>
            <p:nvGrpSpPr>
              <p:cNvPr id="198" name="Group 42"/>
              <p:cNvGrpSpPr>
                <a:grpSpLocks/>
              </p:cNvGrpSpPr>
              <p:nvPr/>
            </p:nvGrpSpPr>
            <p:grpSpPr bwMode="auto">
              <a:xfrm>
                <a:off x="4648200" y="3443724"/>
                <a:ext cx="2189163" cy="1493838"/>
                <a:chOff x="3264" y="2208"/>
                <a:chExt cx="1379" cy="941"/>
              </a:xfrm>
            </p:grpSpPr>
            <p:sp>
              <p:nvSpPr>
                <p:cNvPr id="203" name="Rectangle 43"/>
                <p:cNvSpPr>
                  <a:spLocks noChangeArrowheads="1"/>
                </p:cNvSpPr>
                <p:nvPr/>
              </p:nvSpPr>
              <p:spPr bwMode="auto">
                <a:xfrm>
                  <a:off x="3678" y="2544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44"/>
                <p:cNvSpPr>
                  <a:spLocks noChangeShapeType="1"/>
                </p:cNvSpPr>
                <p:nvPr/>
              </p:nvSpPr>
              <p:spPr bwMode="auto">
                <a:xfrm>
                  <a:off x="3683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45"/>
                <p:cNvSpPr>
                  <a:spLocks noChangeShapeType="1"/>
                </p:cNvSpPr>
                <p:nvPr/>
              </p:nvSpPr>
              <p:spPr bwMode="auto">
                <a:xfrm>
                  <a:off x="3923" y="2544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64" y="2733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7" name="AutoShape 47"/>
                <p:cNvSpPr>
                  <a:spLocks/>
                </p:cNvSpPr>
                <p:nvPr/>
              </p:nvSpPr>
              <p:spPr bwMode="auto">
                <a:xfrm>
                  <a:off x="3491" y="2688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AutoShape 48"/>
                <p:cNvSpPr>
                  <a:spLocks/>
                </p:cNvSpPr>
                <p:nvPr/>
              </p:nvSpPr>
              <p:spPr bwMode="auto">
                <a:xfrm rot="5400000" flipV="1">
                  <a:off x="4379" y="213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259" y="220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491" y="2544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21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683" y="2400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12" name="AutoShape 52"/>
                <p:cNvSpPr>
                  <a:spLocks/>
                </p:cNvSpPr>
                <p:nvPr/>
              </p:nvSpPr>
              <p:spPr bwMode="auto">
                <a:xfrm rot="-5400000">
                  <a:off x="4139" y="276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9" y="2976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232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338" y="2358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456" y="225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936" y="254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8" name="Line 58"/>
                <p:cNvSpPr>
                  <a:spLocks noChangeShapeType="1"/>
                </p:cNvSpPr>
                <p:nvPr/>
              </p:nvSpPr>
              <p:spPr bwMode="auto">
                <a:xfrm>
                  <a:off x="4163" y="2544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59"/>
                <p:cNvSpPr>
                  <a:spLocks noChangeShapeType="1"/>
                </p:cNvSpPr>
                <p:nvPr/>
              </p:nvSpPr>
              <p:spPr bwMode="auto">
                <a:xfrm>
                  <a:off x="4403" y="2544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936" y="273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2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51" y="273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2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76" y="254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2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50" y="2566"/>
                  <a:ext cx="14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64"/>
                <p:cNvSpPr>
                  <a:spLocks noChangeArrowheads="1"/>
                </p:cNvSpPr>
                <p:nvPr/>
              </p:nvSpPr>
              <p:spPr bwMode="auto">
                <a:xfrm rot="5400000">
                  <a:off x="4107" y="2452"/>
                  <a:ext cx="127" cy="391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65"/>
                <p:cNvSpPr>
                  <a:spLocks noChangeArrowheads="1"/>
                </p:cNvSpPr>
                <p:nvPr/>
              </p:nvSpPr>
              <p:spPr bwMode="auto">
                <a:xfrm rot="5400000">
                  <a:off x="4464" y="2724"/>
                  <a:ext cx="144" cy="192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Text Box 100"/>
              <p:cNvSpPr txBox="1">
                <a:spLocks noChangeArrowheads="1"/>
              </p:cNvSpPr>
              <p:nvPr/>
            </p:nvSpPr>
            <p:spPr bwMode="auto">
              <a:xfrm>
                <a:off x="5368927" y="427075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00" name="Text Box 100"/>
              <p:cNvSpPr txBox="1">
                <a:spLocks noChangeArrowheads="1"/>
              </p:cNvSpPr>
              <p:nvPr/>
            </p:nvSpPr>
            <p:spPr bwMode="auto">
              <a:xfrm>
                <a:off x="5372101" y="40072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01" name="Text Box 100"/>
              <p:cNvSpPr txBox="1">
                <a:spLocks noChangeArrowheads="1"/>
              </p:cNvSpPr>
              <p:nvPr/>
            </p:nvSpPr>
            <p:spPr bwMode="auto">
              <a:xfrm>
                <a:off x="6123782" y="429309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02" name="Text Box 100"/>
              <p:cNvSpPr txBox="1">
                <a:spLocks noChangeArrowheads="1"/>
              </p:cNvSpPr>
              <p:nvPr/>
            </p:nvSpPr>
            <p:spPr bwMode="auto">
              <a:xfrm>
                <a:off x="6515100" y="398029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648200" y="4815324"/>
              <a:ext cx="2189163" cy="1493838"/>
              <a:chOff x="4648200" y="4815324"/>
              <a:chExt cx="2189163" cy="1493838"/>
            </a:xfrm>
          </p:grpSpPr>
          <p:grpSp>
            <p:nvGrpSpPr>
              <p:cNvPr id="91" name="Group 66"/>
              <p:cNvGrpSpPr>
                <a:grpSpLocks/>
              </p:cNvGrpSpPr>
              <p:nvPr/>
            </p:nvGrpSpPr>
            <p:grpSpPr bwMode="auto">
              <a:xfrm>
                <a:off x="4648200" y="4815324"/>
                <a:ext cx="2189163" cy="1493838"/>
                <a:chOff x="3312" y="3072"/>
                <a:chExt cx="1379" cy="941"/>
              </a:xfrm>
            </p:grpSpPr>
            <p:sp>
              <p:nvSpPr>
                <p:cNvPr id="98" name="Rectangle 67"/>
                <p:cNvSpPr>
                  <a:spLocks noChangeArrowheads="1"/>
                </p:cNvSpPr>
                <p:nvPr/>
              </p:nvSpPr>
              <p:spPr bwMode="auto">
                <a:xfrm>
                  <a:off x="3726" y="3408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68"/>
                <p:cNvSpPr>
                  <a:spLocks noChangeShapeType="1"/>
                </p:cNvSpPr>
                <p:nvPr/>
              </p:nvSpPr>
              <p:spPr bwMode="auto">
                <a:xfrm>
                  <a:off x="3731" y="360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69"/>
                <p:cNvSpPr>
                  <a:spLocks noChangeShapeType="1"/>
                </p:cNvSpPr>
                <p:nvPr/>
              </p:nvSpPr>
              <p:spPr bwMode="auto">
                <a:xfrm>
                  <a:off x="3971" y="3408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312" y="3597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AutoShape 71"/>
                <p:cNvSpPr>
                  <a:spLocks/>
                </p:cNvSpPr>
                <p:nvPr/>
              </p:nvSpPr>
              <p:spPr bwMode="auto">
                <a:xfrm>
                  <a:off x="3539" y="3552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AutoShape 72"/>
                <p:cNvSpPr>
                  <a:spLocks/>
                </p:cNvSpPr>
                <p:nvPr/>
              </p:nvSpPr>
              <p:spPr bwMode="auto">
                <a:xfrm rot="5400000" flipV="1">
                  <a:off x="4427" y="300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07" y="307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0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539" y="3408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10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31" y="3264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07" name="AutoShape 76"/>
                <p:cNvSpPr>
                  <a:spLocks/>
                </p:cNvSpPr>
                <p:nvPr/>
              </p:nvSpPr>
              <p:spPr bwMode="auto">
                <a:xfrm rot="-5400000">
                  <a:off x="4187" y="362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067" y="384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0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3478" y="318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6" y="322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504" y="312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8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94" name="Line 82"/>
                <p:cNvSpPr>
                  <a:spLocks noChangeShapeType="1"/>
                </p:cNvSpPr>
                <p:nvPr/>
              </p:nvSpPr>
              <p:spPr bwMode="auto">
                <a:xfrm>
                  <a:off x="4211" y="3408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83"/>
                <p:cNvSpPr>
                  <a:spLocks noChangeShapeType="1"/>
                </p:cNvSpPr>
                <p:nvPr/>
              </p:nvSpPr>
              <p:spPr bwMode="auto">
                <a:xfrm>
                  <a:off x="4451" y="3408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984" y="360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97" name="AutoShape 85"/>
                <p:cNvSpPr>
                  <a:spLocks noChangeArrowheads="1"/>
                </p:cNvSpPr>
                <p:nvPr/>
              </p:nvSpPr>
              <p:spPr bwMode="auto">
                <a:xfrm>
                  <a:off x="3998" y="3430"/>
                  <a:ext cx="14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" name="Text Box 100"/>
              <p:cNvSpPr txBox="1">
                <a:spLocks noChangeArrowheads="1"/>
              </p:cNvSpPr>
              <p:nvPr/>
            </p:nvSpPr>
            <p:spPr bwMode="auto">
              <a:xfrm>
                <a:off x="5351464" y="533602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3" name="Text Box 100"/>
              <p:cNvSpPr txBox="1">
                <a:spLocks noChangeArrowheads="1"/>
              </p:cNvSpPr>
              <p:nvPr/>
            </p:nvSpPr>
            <p:spPr bwMode="auto">
              <a:xfrm>
                <a:off x="5355030" y="564082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4" name="Text Box 100"/>
              <p:cNvSpPr txBox="1">
                <a:spLocks noChangeArrowheads="1"/>
              </p:cNvSpPr>
              <p:nvPr/>
            </p:nvSpPr>
            <p:spPr bwMode="auto">
              <a:xfrm>
                <a:off x="6108700" y="53423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5" name="Text Box 100"/>
              <p:cNvSpPr txBox="1">
                <a:spLocks noChangeArrowheads="1"/>
              </p:cNvSpPr>
              <p:nvPr/>
            </p:nvSpPr>
            <p:spPr bwMode="auto">
              <a:xfrm>
                <a:off x="6113384" y="56471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6" name="Text Box 100"/>
              <p:cNvSpPr txBox="1">
                <a:spLocks noChangeArrowheads="1"/>
              </p:cNvSpPr>
              <p:nvPr/>
            </p:nvSpPr>
            <p:spPr bwMode="auto">
              <a:xfrm>
                <a:off x="6502350" y="533245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97" name="Text Box 100"/>
              <p:cNvSpPr txBox="1">
                <a:spLocks noChangeArrowheads="1"/>
              </p:cNvSpPr>
              <p:nvPr/>
            </p:nvSpPr>
            <p:spPr bwMode="auto">
              <a:xfrm>
                <a:off x="6505916" y="563699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457200" y="1338262"/>
            <a:ext cx="8229600" cy="5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logic diagram:</a:t>
            </a:r>
          </a:p>
        </p:txBody>
      </p:sp>
      <p:grpSp>
        <p:nvGrpSpPr>
          <p:cNvPr id="88" name="Group 189"/>
          <p:cNvGrpSpPr>
            <a:grpSpLocks/>
          </p:cNvGrpSpPr>
          <p:nvPr/>
        </p:nvGrpSpPr>
        <p:grpSpPr bwMode="auto">
          <a:xfrm>
            <a:off x="1676400" y="1828800"/>
            <a:ext cx="4953000" cy="1371600"/>
            <a:chOff x="1056" y="1152"/>
            <a:chExt cx="3120" cy="864"/>
          </a:xfrm>
        </p:grpSpPr>
        <p:sp>
          <p:nvSpPr>
            <p:cNvPr id="89" name="Text Box 187"/>
            <p:cNvSpPr txBox="1">
              <a:spLocks noChangeArrowheads="1"/>
            </p:cNvSpPr>
            <p:nvPr/>
          </p:nvSpPr>
          <p:spPr bwMode="auto">
            <a:xfrm>
              <a:off x="1056" y="1152"/>
              <a:ext cx="187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0000CC"/>
                  </a:solidFill>
                </a:rPr>
                <a:t>DA</a:t>
              </a:r>
              <a:r>
                <a:rPr lang="en-GB" b="1">
                  <a:solidFill>
                    <a:srgbClr val="00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0000CC"/>
                  </a:solidFill>
                </a:rPr>
                <a:t>A∙B' + 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9900CC"/>
                  </a:solidFill>
                </a:rPr>
                <a:t>DB</a:t>
              </a:r>
              <a:r>
                <a:rPr lang="en-GB" b="1">
                  <a:solidFill>
                    <a:srgbClr val="99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9900CC"/>
                  </a:solidFill>
                </a:rPr>
                <a:t>A'</a:t>
              </a:r>
              <a:r>
                <a:rPr lang="en-GB" b="1" i="1">
                  <a:solidFill>
                    <a:srgbClr val="9900CC"/>
                  </a:solidFill>
                  <a:sym typeface="Symbol" pitchFamily="18" charset="2"/>
                </a:rPr>
                <a:t>∙</a:t>
              </a:r>
              <a:r>
                <a:rPr lang="en-GB" b="1" i="1">
                  <a:solidFill>
                    <a:srgbClr val="9900CC"/>
                  </a:solidFill>
                </a:rPr>
                <a:t>x + B'∙x + A.B∙x'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/>
                <a:t>y</a:t>
              </a:r>
              <a:r>
                <a:rPr lang="en-GB" b="1"/>
                <a:t> = </a:t>
              </a:r>
              <a:r>
                <a:rPr lang="en-GB" b="1" i="1"/>
                <a:t>B'∙x </a:t>
              </a:r>
            </a:p>
          </p:txBody>
        </p:sp>
        <p:sp>
          <p:nvSpPr>
            <p:cNvPr id="90" name="Freeform 188"/>
            <p:cNvSpPr>
              <a:spLocks/>
            </p:cNvSpPr>
            <p:nvPr/>
          </p:nvSpPr>
          <p:spPr bwMode="auto">
            <a:xfrm>
              <a:off x="2304" y="1216"/>
              <a:ext cx="1872" cy="800"/>
            </a:xfrm>
            <a:custGeom>
              <a:avLst/>
              <a:gdLst>
                <a:gd name="T0" fmla="*/ 0 w 1872"/>
                <a:gd name="T1" fmla="*/ 32 h 800"/>
                <a:gd name="T2" fmla="*/ 528 w 1872"/>
                <a:gd name="T3" fmla="*/ 32 h 800"/>
                <a:gd name="T4" fmla="*/ 1296 w 1872"/>
                <a:gd name="T5" fmla="*/ 224 h 800"/>
                <a:gd name="T6" fmla="*/ 1728 w 1872"/>
                <a:gd name="T7" fmla="*/ 560 h 800"/>
                <a:gd name="T8" fmla="*/ 1872 w 1872"/>
                <a:gd name="T9" fmla="*/ 800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800"/>
                <a:gd name="T17" fmla="*/ 1872 w 1872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800">
                  <a:moveTo>
                    <a:pt x="0" y="32"/>
                  </a:moveTo>
                  <a:cubicBezTo>
                    <a:pt x="156" y="16"/>
                    <a:pt x="312" y="0"/>
                    <a:pt x="528" y="32"/>
                  </a:cubicBezTo>
                  <a:cubicBezTo>
                    <a:pt x="744" y="64"/>
                    <a:pt x="1096" y="136"/>
                    <a:pt x="1296" y="224"/>
                  </a:cubicBezTo>
                  <a:cubicBezTo>
                    <a:pt x="1496" y="312"/>
                    <a:pt x="1632" y="464"/>
                    <a:pt x="1728" y="560"/>
                  </a:cubicBezTo>
                  <a:cubicBezTo>
                    <a:pt x="1824" y="656"/>
                    <a:pt x="1848" y="728"/>
                    <a:pt x="1872" y="80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14"/>
          <p:cNvGrpSpPr>
            <a:grpSpLocks/>
          </p:cNvGrpSpPr>
          <p:nvPr/>
        </p:nvGrpSpPr>
        <p:grpSpPr bwMode="auto">
          <a:xfrm>
            <a:off x="2133600" y="2590800"/>
            <a:ext cx="5927725" cy="3429000"/>
            <a:chOff x="2133600" y="2590800"/>
            <a:chExt cx="5927725" cy="3429000"/>
          </a:xfrm>
        </p:grpSpPr>
        <p:grpSp>
          <p:nvGrpSpPr>
            <p:cNvPr id="92" name="Group 84"/>
            <p:cNvGrpSpPr>
              <a:grpSpLocks/>
            </p:cNvGrpSpPr>
            <p:nvPr/>
          </p:nvGrpSpPr>
          <p:grpSpPr bwMode="auto">
            <a:xfrm>
              <a:off x="2133600" y="2590800"/>
              <a:ext cx="5927725" cy="3429000"/>
              <a:chOff x="960" y="1536"/>
              <a:chExt cx="3734" cy="2160"/>
            </a:xfrm>
          </p:grpSpPr>
          <p:sp>
            <p:nvSpPr>
              <p:cNvPr id="95" name="Oval 85"/>
              <p:cNvSpPr>
                <a:spLocks noChangeArrowheads="1"/>
              </p:cNvSpPr>
              <p:nvPr/>
            </p:nvSpPr>
            <p:spPr bwMode="auto">
              <a:xfrm>
                <a:off x="1998" y="171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3120" y="1872"/>
                <a:ext cx="275" cy="218"/>
                <a:chOff x="6768" y="11808"/>
                <a:chExt cx="1008" cy="792"/>
              </a:xfrm>
            </p:grpSpPr>
            <p:sp>
              <p:nvSpPr>
                <p:cNvPr id="273" name="Freeform 8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9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9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2"/>
              <p:cNvGrpSpPr>
                <a:grpSpLocks/>
              </p:cNvGrpSpPr>
              <p:nvPr/>
            </p:nvGrpSpPr>
            <p:grpSpPr bwMode="auto">
              <a:xfrm>
                <a:off x="3120" y="2784"/>
                <a:ext cx="275" cy="218"/>
                <a:chOff x="6768" y="11808"/>
                <a:chExt cx="1008" cy="792"/>
              </a:xfrm>
            </p:grpSpPr>
            <p:sp>
              <p:nvSpPr>
                <p:cNvPr id="268" name="Freeform 9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9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9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9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AutoShape 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99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AutoShape 10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101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102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3"/>
              <p:cNvSpPr>
                <a:spLocks noChangeShapeType="1"/>
              </p:cNvSpPr>
              <p:nvPr/>
            </p:nvSpPr>
            <p:spPr bwMode="auto">
              <a:xfrm flipH="1">
                <a:off x="2112" y="211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4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5"/>
              <p:cNvSpPr>
                <a:spLocks noChangeShapeType="1"/>
              </p:cNvSpPr>
              <p:nvPr/>
            </p:nvSpPr>
            <p:spPr bwMode="auto">
              <a:xfrm flipV="1">
                <a:off x="2112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6"/>
              <p:cNvSpPr>
                <a:spLocks noChangeShapeType="1"/>
              </p:cNvSpPr>
              <p:nvPr/>
            </p:nvSpPr>
            <p:spPr bwMode="auto">
              <a:xfrm flipV="1">
                <a:off x="2112" y="321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7"/>
              <p:cNvSpPr>
                <a:spLocks noChangeShapeType="1"/>
              </p:cNvSpPr>
              <p:nvPr/>
            </p:nvSpPr>
            <p:spPr bwMode="auto">
              <a:xfrm flipV="1">
                <a:off x="2016" y="32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016" y="17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1872" y="1824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6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1872" y="292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1296" y="302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17"/>
              <p:cNvSpPr>
                <a:spLocks noChangeArrowheads="1"/>
              </p:cNvSpPr>
              <p:nvPr/>
            </p:nvSpPr>
            <p:spPr bwMode="auto">
              <a:xfrm>
                <a:off x="4305" y="228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18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19"/>
              <p:cNvSpPr>
                <a:spLocks noChangeArrowheads="1"/>
              </p:cNvSpPr>
              <p:nvPr/>
            </p:nvSpPr>
            <p:spPr bwMode="auto">
              <a:xfrm>
                <a:off x="2720" y="29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20"/>
              <p:cNvSpPr>
                <a:spLocks noChangeArrowheads="1"/>
              </p:cNvSpPr>
              <p:nvPr/>
            </p:nvSpPr>
            <p:spPr bwMode="auto">
              <a:xfrm>
                <a:off x="1706" y="219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21"/>
              <p:cNvSpPr>
                <a:spLocks noChangeArrowheads="1"/>
              </p:cNvSpPr>
              <p:nvPr/>
            </p:nvSpPr>
            <p:spPr bwMode="auto">
              <a:xfrm>
                <a:off x="1275" y="271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1296" y="2736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>
                <a:off x="2928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736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>
                <a:off x="2736" y="3600"/>
                <a:ext cx="1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544" y="29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112" y="2544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3408" y="196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Oval 140"/>
              <p:cNvSpPr>
                <a:spLocks noChangeArrowheads="1"/>
              </p:cNvSpPr>
              <p:nvPr/>
            </p:nvSpPr>
            <p:spPr bwMode="auto">
              <a:xfrm>
                <a:off x="4305" y="286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Oval 141"/>
              <p:cNvSpPr>
                <a:spLocks noChangeArrowheads="1"/>
              </p:cNvSpPr>
              <p:nvPr/>
            </p:nvSpPr>
            <p:spPr bwMode="auto">
              <a:xfrm>
                <a:off x="3576" y="305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Oval 142"/>
              <p:cNvSpPr>
                <a:spLocks noChangeArrowheads="1"/>
              </p:cNvSpPr>
              <p:nvPr/>
            </p:nvSpPr>
            <p:spPr bwMode="auto">
              <a:xfrm>
                <a:off x="2096" y="252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3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832" y="1920"/>
                <a:ext cx="3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H="1">
                <a:off x="4320" y="230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H="1">
                <a:off x="43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016" y="1536"/>
                <a:ext cx="230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57"/>
              <p:cNvSpPr>
                <a:spLocks noChangeArrowheads="1"/>
              </p:cNvSpPr>
              <p:nvPr/>
            </p:nvSpPr>
            <p:spPr bwMode="auto">
              <a:xfrm>
                <a:off x="4305" y="32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160"/>
              <p:cNvSpPr>
                <a:spLocks noChangeArrowheads="1"/>
              </p:cNvSpPr>
              <p:nvPr/>
            </p:nvSpPr>
            <p:spPr bwMode="auto">
              <a:xfrm>
                <a:off x="4305" y="195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" name="Group 161"/>
              <p:cNvGrpSpPr>
                <a:grpSpLocks/>
              </p:cNvGrpSpPr>
              <p:nvPr/>
            </p:nvGrpSpPr>
            <p:grpSpPr bwMode="auto">
              <a:xfrm>
                <a:off x="3792" y="1872"/>
                <a:ext cx="435" cy="525"/>
                <a:chOff x="4656" y="1775"/>
                <a:chExt cx="435" cy="525"/>
              </a:xfrm>
            </p:grpSpPr>
            <p:sp>
              <p:nvSpPr>
                <p:cNvPr id="2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5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7" name="AutoShape 16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167"/>
              <p:cNvGrpSpPr>
                <a:grpSpLocks/>
              </p:cNvGrpSpPr>
              <p:nvPr/>
            </p:nvGrpSpPr>
            <p:grpSpPr bwMode="auto">
              <a:xfrm>
                <a:off x="3792" y="2784"/>
                <a:ext cx="435" cy="525"/>
                <a:chOff x="4656" y="1775"/>
                <a:chExt cx="435" cy="525"/>
              </a:xfrm>
            </p:grpSpPr>
            <p:sp>
              <p:nvSpPr>
                <p:cNvPr id="258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2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" name="Line 173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74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175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76"/>
              <p:cNvSpPr txBox="1">
                <a:spLocks noChangeArrowheads="1"/>
              </p:cNvSpPr>
              <p:nvPr/>
            </p:nvSpPr>
            <p:spPr bwMode="auto">
              <a:xfrm>
                <a:off x="4476" y="188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48" name="Text Box 177"/>
              <p:cNvSpPr txBox="1">
                <a:spLocks noChangeArrowheads="1"/>
              </p:cNvSpPr>
              <p:nvPr/>
            </p:nvSpPr>
            <p:spPr bwMode="auto">
              <a:xfrm>
                <a:off x="4470" y="2198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49" name="Text Box 178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50" name="Text Box 179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51" name="Text Box 180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52" name="Text Box 181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53" name="Group 182"/>
              <p:cNvGrpSpPr>
                <a:grpSpLocks/>
              </p:cNvGrpSpPr>
              <p:nvPr/>
            </p:nvGrpSpPr>
            <p:grpSpPr bwMode="auto">
              <a:xfrm>
                <a:off x="1392" y="2129"/>
                <a:ext cx="185" cy="144"/>
                <a:chOff x="3648" y="2544"/>
                <a:chExt cx="233" cy="185"/>
              </a:xfrm>
            </p:grpSpPr>
            <p:sp>
              <p:nvSpPr>
                <p:cNvPr id="256" name="AutoShape 183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Oval 184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4" name="Text Box 185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sp>
            <p:nvSpPr>
              <p:cNvPr id="255" name="Oval 186"/>
              <p:cNvSpPr>
                <a:spLocks noChangeArrowheads="1"/>
              </p:cNvSpPr>
              <p:nvPr/>
            </p:nvSpPr>
            <p:spPr bwMode="auto">
              <a:xfrm>
                <a:off x="1279" y="219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7239000" y="37671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7235825" y="52244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6939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5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involving unused states.</a:t>
            </a: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1828800" y="4876800"/>
            <a:ext cx="2819400" cy="442913"/>
            <a:chOff x="1152" y="3072"/>
            <a:chExt cx="1776" cy="279"/>
          </a:xfrm>
        </p:grpSpPr>
        <p:sp>
          <p:nvSpPr>
            <p:cNvPr id="126" name="AutoShape 12"/>
            <p:cNvSpPr>
              <a:spLocks/>
            </p:cNvSpPr>
            <p:nvPr/>
          </p:nvSpPr>
          <p:spPr bwMode="auto">
            <a:xfrm rot="5400000" flipH="1" flipV="1">
              <a:off x="2016" y="2208"/>
              <a:ext cx="48" cy="1776"/>
            </a:xfrm>
            <a:prstGeom prst="leftBrace">
              <a:avLst>
                <a:gd name="adj1" fmla="val 3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14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Given these</a:t>
              </a:r>
            </a:p>
          </p:txBody>
        </p:sp>
      </p:grpSp>
      <p:grpSp>
        <p:nvGrpSpPr>
          <p:cNvPr id="128" name="Group 20"/>
          <p:cNvGrpSpPr>
            <a:grpSpLocks/>
          </p:cNvGrpSpPr>
          <p:nvPr/>
        </p:nvGrpSpPr>
        <p:grpSpPr bwMode="auto">
          <a:xfrm>
            <a:off x="5029200" y="4876800"/>
            <a:ext cx="2133600" cy="442913"/>
            <a:chOff x="3168" y="3072"/>
            <a:chExt cx="1344" cy="279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 rot="5400000" flipH="1" flipV="1">
              <a:off x="3816" y="2424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3264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Derive these</a:t>
              </a:r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1524000" y="5334000"/>
            <a:ext cx="6896100" cy="1271588"/>
            <a:chOff x="960" y="3360"/>
            <a:chExt cx="4344" cy="801"/>
          </a:xfrm>
        </p:grpSpPr>
        <p:graphicFrame>
          <p:nvGraphicFramePr>
            <p:cNvPr id="132" name="Object 17"/>
            <p:cNvGraphicFramePr>
              <a:graphicFrameLocks noChangeAspect="1"/>
            </p:cNvGraphicFramePr>
            <p:nvPr/>
          </p:nvGraphicFramePr>
          <p:xfrm>
            <a:off x="1104" y="3552"/>
            <a:ext cx="420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711480" imgH="966240" progId="Word.Document.8">
                    <p:embed/>
                  </p:oleObj>
                </mc:Choice>
                <mc:Fallback>
                  <p:oleObj name="Document" r:id="rId3" imgW="6711480" imgH="966240" progId="Word.Document.8">
                    <p:embed/>
                    <p:pic>
                      <p:nvPicPr>
                        <p:cNvPr id="13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4200" cy="6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960" y="336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Unused state 000:</a:t>
              </a:r>
            </a:p>
          </p:txBody>
        </p:sp>
      </p:grpSp>
      <p:pic>
        <p:nvPicPr>
          <p:cNvPr id="13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930401"/>
            <a:ext cx="6324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1"/>
          <p:cNvSpPr txBox="1">
            <a:spLocks noChangeArrowheads="1"/>
          </p:cNvSpPr>
          <p:nvPr/>
        </p:nvSpPr>
        <p:spPr bwMode="auto">
          <a:xfrm>
            <a:off x="7010400" y="4800600"/>
            <a:ext cx="1828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Are there other unused states?</a:t>
            </a:r>
          </a:p>
        </p:txBody>
      </p:sp>
    </p:spTree>
    <p:extLst>
      <p:ext uri="{BB962C8B-B14F-4D97-AF65-F5344CB8AC3E}">
        <p14:creationId xmlns:p14="http://schemas.microsoft.com/office/powerpoint/2010/main" val="13624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inputs.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914400" y="35194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SA = B∙x</a:t>
            </a:r>
          </a:p>
        </p:txBody>
      </p:sp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7239000" y="3519487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RA = C∙x'</a:t>
            </a: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609600" y="58054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SB = A'∙B'∙x</a:t>
            </a:r>
          </a:p>
        </p:txBody>
      </p:sp>
      <p:sp>
        <p:nvSpPr>
          <p:cNvPr id="22" name="Text Box 122"/>
          <p:cNvSpPr txBox="1">
            <a:spLocks noChangeArrowheads="1"/>
          </p:cNvSpPr>
          <p:nvPr/>
        </p:nvSpPr>
        <p:spPr bwMode="auto">
          <a:xfrm>
            <a:off x="6781800" y="5805487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RB = B∙C + B∙x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609600" y="1919287"/>
            <a:ext cx="8077200" cy="4237038"/>
            <a:chOff x="609600" y="1919287"/>
            <a:chExt cx="8077200" cy="4237038"/>
          </a:xfrm>
        </p:grpSpPr>
        <p:sp>
          <p:nvSpPr>
            <p:cNvPr id="174" name="Line 90"/>
            <p:cNvSpPr>
              <a:spLocks noChangeShapeType="1"/>
            </p:cNvSpPr>
            <p:nvPr/>
          </p:nvSpPr>
          <p:spPr bwMode="auto">
            <a:xfrm>
              <a:off x="609600" y="4052887"/>
              <a:ext cx="807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2133600" y="1919287"/>
              <a:ext cx="2514600" cy="2103438"/>
              <a:chOff x="2133600" y="1919287"/>
              <a:chExt cx="2514600" cy="2103438"/>
            </a:xfrm>
          </p:grpSpPr>
          <p:grpSp>
            <p:nvGrpSpPr>
              <p:cNvPr id="296" name="Group 22"/>
              <p:cNvGrpSpPr>
                <a:grpSpLocks/>
              </p:cNvGrpSpPr>
              <p:nvPr/>
            </p:nvGrpSpPr>
            <p:grpSpPr bwMode="auto">
              <a:xfrm>
                <a:off x="2133600" y="1919287"/>
                <a:ext cx="2514600" cy="2103438"/>
                <a:chOff x="1776" y="1248"/>
                <a:chExt cx="1584" cy="1325"/>
              </a:xfrm>
            </p:grpSpPr>
            <p:sp>
              <p:nvSpPr>
                <p:cNvPr id="302" name="Rectangle 23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Line 24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76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6" name="AutoShape 27"/>
                <p:cNvSpPr>
                  <a:spLocks/>
                </p:cNvSpPr>
                <p:nvPr/>
              </p:nvSpPr>
              <p:spPr bwMode="auto">
                <a:xfrm>
                  <a:off x="1968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AutoShape 28"/>
                <p:cNvSpPr>
                  <a:spLocks/>
                </p:cNvSpPr>
                <p:nvPr/>
              </p:nvSpPr>
              <p:spPr bwMode="auto">
                <a:xfrm rot="5400000" flipV="1">
                  <a:off x="2843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23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31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160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/>
                    <a:t>00    01   11    10</a:t>
                  </a:r>
                </a:p>
              </p:txBody>
            </p:sp>
            <p:sp>
              <p:nvSpPr>
                <p:cNvPr id="311" name="AutoShape 32"/>
                <p:cNvSpPr>
                  <a:spLocks/>
                </p:cNvSpPr>
                <p:nvPr/>
              </p:nvSpPr>
              <p:spPr bwMode="auto">
                <a:xfrm rot="-5400000">
                  <a:off x="2616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920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68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17" name="Line 38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39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4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2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16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21" name="Line 42"/>
                <p:cNvSpPr>
                  <a:spLocks noChangeShapeType="1"/>
                </p:cNvSpPr>
                <p:nvPr/>
              </p:nvSpPr>
              <p:spPr bwMode="auto">
                <a:xfrm>
                  <a:off x="2160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43"/>
                <p:cNvSpPr>
                  <a:spLocks noChangeShapeType="1"/>
                </p:cNvSpPr>
                <p:nvPr/>
              </p:nvSpPr>
              <p:spPr bwMode="auto">
                <a:xfrm>
                  <a:off x="2160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AutoShape 44"/>
                <p:cNvSpPr>
                  <a:spLocks/>
                </p:cNvSpPr>
                <p:nvPr/>
              </p:nvSpPr>
              <p:spPr bwMode="auto">
                <a:xfrm flipH="1">
                  <a:off x="3168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4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0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0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68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2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3" name="AutoShape 54"/>
                <p:cNvSpPr>
                  <a:spLocks noChangeArrowheads="1"/>
                </p:cNvSpPr>
                <p:nvPr/>
              </p:nvSpPr>
              <p:spPr bwMode="auto">
                <a:xfrm>
                  <a:off x="2474" y="1793"/>
                  <a:ext cx="38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" name="Text Box 100"/>
              <p:cNvSpPr txBox="1">
                <a:spLocks noChangeArrowheads="1"/>
              </p:cNvSpPr>
              <p:nvPr/>
            </p:nvSpPr>
            <p:spPr bwMode="auto">
              <a:xfrm>
                <a:off x="3581399" y="245983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8" name="Text Box 100"/>
              <p:cNvSpPr txBox="1">
                <a:spLocks noChangeArrowheads="1"/>
              </p:cNvSpPr>
              <p:nvPr/>
            </p:nvSpPr>
            <p:spPr bwMode="auto">
              <a:xfrm>
                <a:off x="3944938" y="246354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9" name="Text Box 100"/>
              <p:cNvSpPr txBox="1">
                <a:spLocks noChangeArrowheads="1"/>
              </p:cNvSpPr>
              <p:nvPr/>
            </p:nvSpPr>
            <p:spPr bwMode="auto">
              <a:xfrm>
                <a:off x="2836862" y="274962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0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274135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1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337387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76800" y="1919287"/>
              <a:ext cx="2514600" cy="2103438"/>
              <a:chOff x="4876800" y="1919287"/>
              <a:chExt cx="2514600" cy="2103438"/>
            </a:xfrm>
          </p:grpSpPr>
          <p:grpSp>
            <p:nvGrpSpPr>
              <p:cNvPr id="258" name="Group 56"/>
              <p:cNvGrpSpPr>
                <a:grpSpLocks/>
              </p:cNvGrpSpPr>
              <p:nvPr/>
            </p:nvGrpSpPr>
            <p:grpSpPr bwMode="auto">
              <a:xfrm>
                <a:off x="4876800" y="1919287"/>
                <a:ext cx="2514600" cy="2103438"/>
                <a:chOff x="3312" y="1248"/>
                <a:chExt cx="1584" cy="1325"/>
              </a:xfrm>
            </p:grpSpPr>
            <p:sp>
              <p:nvSpPr>
                <p:cNvPr id="264" name="Rectangle 57"/>
                <p:cNvSpPr>
                  <a:spLocks noChangeArrowheads="1"/>
                </p:cNvSpPr>
                <p:nvPr/>
              </p:nvSpPr>
              <p:spPr bwMode="auto">
                <a:xfrm>
                  <a:off x="3696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58"/>
                <p:cNvSpPr>
                  <a:spLocks noChangeShapeType="1"/>
                </p:cNvSpPr>
                <p:nvPr/>
              </p:nvSpPr>
              <p:spPr bwMode="auto">
                <a:xfrm>
                  <a:off x="3696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59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312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8" name="AutoShape 61"/>
                <p:cNvSpPr>
                  <a:spLocks/>
                </p:cNvSpPr>
                <p:nvPr/>
              </p:nvSpPr>
              <p:spPr bwMode="auto">
                <a:xfrm>
                  <a:off x="3504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AutoShape 62"/>
                <p:cNvSpPr>
                  <a:spLocks/>
                </p:cNvSpPr>
                <p:nvPr/>
              </p:nvSpPr>
              <p:spPr bwMode="auto">
                <a:xfrm rot="5400000" flipV="1">
                  <a:off x="4379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59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56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27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696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73" name="AutoShape 66"/>
                <p:cNvSpPr>
                  <a:spLocks/>
                </p:cNvSpPr>
                <p:nvPr/>
              </p:nvSpPr>
              <p:spPr bwMode="auto">
                <a:xfrm rot="-5400000">
                  <a:off x="4152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5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56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6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79" name="Line 72"/>
                <p:cNvSpPr>
                  <a:spLocks noChangeShapeType="1"/>
                </p:cNvSpPr>
                <p:nvPr/>
              </p:nvSpPr>
              <p:spPr bwMode="auto">
                <a:xfrm>
                  <a:off x="417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73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752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82" name="Line 75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Line 76"/>
                <p:cNvSpPr>
                  <a:spLocks noChangeShapeType="1"/>
                </p:cNvSpPr>
                <p:nvPr/>
              </p:nvSpPr>
              <p:spPr bwMode="auto">
                <a:xfrm>
                  <a:off x="3696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AutoShape 77"/>
                <p:cNvSpPr>
                  <a:spLocks/>
                </p:cNvSpPr>
                <p:nvPr/>
              </p:nvSpPr>
              <p:spPr bwMode="auto">
                <a:xfrm flipH="1">
                  <a:off x="4704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98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74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46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22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2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29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6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4" name="AutoShape 87"/>
                <p:cNvSpPr>
                  <a:spLocks noChangeArrowheads="1"/>
                </p:cNvSpPr>
                <p:nvPr/>
              </p:nvSpPr>
              <p:spPr bwMode="auto">
                <a:xfrm>
                  <a:off x="4438" y="1601"/>
                  <a:ext cx="192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46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259" name="Text Box 100"/>
              <p:cNvSpPr txBox="1">
                <a:spLocks noChangeArrowheads="1"/>
              </p:cNvSpPr>
              <p:nvPr/>
            </p:nvSpPr>
            <p:spPr bwMode="auto">
              <a:xfrm>
                <a:off x="5942974" y="273812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0" name="Text Box 100"/>
              <p:cNvSpPr txBox="1">
                <a:spLocks noChangeArrowheads="1"/>
              </p:cNvSpPr>
              <p:nvPr/>
            </p:nvSpPr>
            <p:spPr bwMode="auto">
              <a:xfrm>
                <a:off x="6323973" y="27463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1" name="Text Box 100"/>
              <p:cNvSpPr txBox="1">
                <a:spLocks noChangeArrowheads="1"/>
              </p:cNvSpPr>
              <p:nvPr/>
            </p:nvSpPr>
            <p:spPr bwMode="auto">
              <a:xfrm>
                <a:off x="5562600" y="337631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2" name="Text Box 100"/>
              <p:cNvSpPr txBox="1">
                <a:spLocks noChangeArrowheads="1"/>
              </p:cNvSpPr>
              <p:nvPr/>
            </p:nvSpPr>
            <p:spPr bwMode="auto">
              <a:xfrm>
                <a:off x="5939631" y="336564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3" name="Text Box 100"/>
              <p:cNvSpPr txBox="1">
                <a:spLocks noChangeArrowheads="1"/>
              </p:cNvSpPr>
              <p:nvPr/>
            </p:nvSpPr>
            <p:spPr bwMode="auto">
              <a:xfrm>
                <a:off x="6332538" y="3368531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133600" y="4052887"/>
              <a:ext cx="2514600" cy="2103438"/>
              <a:chOff x="2133600" y="4052887"/>
              <a:chExt cx="2514600" cy="2103438"/>
            </a:xfrm>
          </p:grpSpPr>
          <p:grpSp>
            <p:nvGrpSpPr>
              <p:cNvPr id="220" name="Group 91"/>
              <p:cNvGrpSpPr>
                <a:grpSpLocks/>
              </p:cNvGrpSpPr>
              <p:nvPr/>
            </p:nvGrpSpPr>
            <p:grpSpPr bwMode="auto">
              <a:xfrm>
                <a:off x="2133600" y="4052887"/>
                <a:ext cx="2514600" cy="2103438"/>
                <a:chOff x="1776" y="2592"/>
                <a:chExt cx="1584" cy="1325"/>
              </a:xfrm>
            </p:grpSpPr>
            <p:sp>
              <p:nvSpPr>
                <p:cNvPr id="2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216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0" name="Rectangle 93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94"/>
                <p:cNvSpPr>
                  <a:spLocks noChangeShapeType="1"/>
                </p:cNvSpPr>
                <p:nvPr/>
              </p:nvSpPr>
              <p:spPr bwMode="auto">
                <a:xfrm>
                  <a:off x="2160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95"/>
                <p:cNvSpPr>
                  <a:spLocks noChangeShapeType="1"/>
                </p:cNvSpPr>
                <p:nvPr/>
              </p:nvSpPr>
              <p:spPr bwMode="auto">
                <a:xfrm>
                  <a:off x="240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776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4" name="AutoShape 97"/>
                <p:cNvSpPr>
                  <a:spLocks/>
                </p:cNvSpPr>
                <p:nvPr/>
              </p:nvSpPr>
              <p:spPr bwMode="auto">
                <a:xfrm>
                  <a:off x="1968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AutoShape 98"/>
                <p:cNvSpPr>
                  <a:spLocks/>
                </p:cNvSpPr>
                <p:nvPr/>
              </p:nvSpPr>
              <p:spPr bwMode="auto">
                <a:xfrm rot="5400000" flipV="1">
                  <a:off x="2843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723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920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23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60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39" name="AutoShape 102"/>
                <p:cNvSpPr>
                  <a:spLocks/>
                </p:cNvSpPr>
                <p:nvPr/>
              </p:nvSpPr>
              <p:spPr bwMode="auto">
                <a:xfrm rot="-5400000">
                  <a:off x="2616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96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1" name="Line 104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776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920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8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5" name="Line 108"/>
                <p:cNvSpPr>
                  <a:spLocks noChangeShapeType="1"/>
                </p:cNvSpPr>
                <p:nvPr/>
              </p:nvSpPr>
              <p:spPr bwMode="auto">
                <a:xfrm>
                  <a:off x="264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109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110"/>
                <p:cNvSpPr>
                  <a:spLocks noChangeShapeType="1"/>
                </p:cNvSpPr>
                <p:nvPr/>
              </p:nvSpPr>
              <p:spPr bwMode="auto">
                <a:xfrm>
                  <a:off x="2160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11"/>
                <p:cNvSpPr>
                  <a:spLocks noChangeShapeType="1"/>
                </p:cNvSpPr>
                <p:nvPr/>
              </p:nvSpPr>
              <p:spPr bwMode="auto">
                <a:xfrm>
                  <a:off x="2160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AutoShape 112"/>
                <p:cNvSpPr>
                  <a:spLocks/>
                </p:cNvSpPr>
                <p:nvPr/>
              </p:nvSpPr>
              <p:spPr bwMode="auto">
                <a:xfrm flipH="1">
                  <a:off x="3168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44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1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0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2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208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3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20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4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5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8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6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257" name="AutoShape 120"/>
                <p:cNvSpPr>
                  <a:spLocks noChangeArrowheads="1"/>
                </p:cNvSpPr>
                <p:nvPr/>
              </p:nvSpPr>
              <p:spPr bwMode="auto">
                <a:xfrm>
                  <a:off x="2448" y="2945"/>
                  <a:ext cx="384" cy="144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1" name="Text Box 100"/>
              <p:cNvSpPr txBox="1">
                <a:spLocks noChangeArrowheads="1"/>
              </p:cNvSpPr>
              <p:nvPr/>
            </p:nvSpPr>
            <p:spPr bwMode="auto">
              <a:xfrm>
                <a:off x="3211955" y="489819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2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46021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3" name="Text Box 100"/>
              <p:cNvSpPr txBox="1">
                <a:spLocks noChangeArrowheads="1"/>
              </p:cNvSpPr>
              <p:nvPr/>
            </p:nvSpPr>
            <p:spPr bwMode="auto">
              <a:xfrm>
                <a:off x="3595323" y="49069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4" name="Text Box 100"/>
              <p:cNvSpPr txBox="1">
                <a:spLocks noChangeArrowheads="1"/>
              </p:cNvSpPr>
              <p:nvPr/>
            </p:nvSpPr>
            <p:spPr bwMode="auto">
              <a:xfrm>
                <a:off x="3942582" y="48910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5" name="Text Box 100"/>
              <p:cNvSpPr txBox="1">
                <a:spLocks noChangeArrowheads="1"/>
              </p:cNvSpPr>
              <p:nvPr/>
            </p:nvSpPr>
            <p:spPr bwMode="auto">
              <a:xfrm>
                <a:off x="2822289" y="549433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6" name="Text Box 100"/>
              <p:cNvSpPr txBox="1">
                <a:spLocks noChangeArrowheads="1"/>
              </p:cNvSpPr>
              <p:nvPr/>
            </p:nvSpPr>
            <p:spPr bwMode="auto">
              <a:xfrm>
                <a:off x="3186113" y="549566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7" name="Text Box 100"/>
              <p:cNvSpPr txBox="1">
                <a:spLocks noChangeArrowheads="1"/>
              </p:cNvSpPr>
              <p:nvPr/>
            </p:nvSpPr>
            <p:spPr bwMode="auto">
              <a:xfrm>
                <a:off x="3590925" y="55006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8" name="Text Box 100"/>
              <p:cNvSpPr txBox="1">
                <a:spLocks noChangeArrowheads="1"/>
              </p:cNvSpPr>
              <p:nvPr/>
            </p:nvSpPr>
            <p:spPr bwMode="auto">
              <a:xfrm>
                <a:off x="3954463" y="550068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4876800" y="4052887"/>
              <a:ext cx="2514600" cy="2103438"/>
              <a:chOff x="4876800" y="4052887"/>
              <a:chExt cx="2514600" cy="2103438"/>
            </a:xfrm>
          </p:grpSpPr>
          <p:grpSp>
            <p:nvGrpSpPr>
              <p:cNvPr id="179" name="Group 123"/>
              <p:cNvGrpSpPr>
                <a:grpSpLocks/>
              </p:cNvGrpSpPr>
              <p:nvPr/>
            </p:nvGrpSpPr>
            <p:grpSpPr bwMode="auto">
              <a:xfrm>
                <a:off x="4876800" y="4052887"/>
                <a:ext cx="2514600" cy="2103438"/>
                <a:chOff x="3312" y="2592"/>
                <a:chExt cx="1584" cy="1325"/>
              </a:xfrm>
            </p:grpSpPr>
            <p:sp>
              <p:nvSpPr>
                <p:cNvPr id="182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96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25"/>
                <p:cNvSpPr>
                  <a:spLocks noChangeShapeType="1"/>
                </p:cNvSpPr>
                <p:nvPr/>
              </p:nvSpPr>
              <p:spPr bwMode="auto">
                <a:xfrm>
                  <a:off x="3696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26"/>
                <p:cNvSpPr>
                  <a:spLocks noChangeShapeType="1"/>
                </p:cNvSpPr>
                <p:nvPr/>
              </p:nvSpPr>
              <p:spPr bwMode="auto">
                <a:xfrm>
                  <a:off x="393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312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86" name="AutoShape 128"/>
                <p:cNvSpPr>
                  <a:spLocks/>
                </p:cNvSpPr>
                <p:nvPr/>
              </p:nvSpPr>
              <p:spPr bwMode="auto">
                <a:xfrm>
                  <a:off x="3504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AutoShape 129"/>
                <p:cNvSpPr>
                  <a:spLocks/>
                </p:cNvSpPr>
                <p:nvPr/>
              </p:nvSpPr>
              <p:spPr bwMode="auto">
                <a:xfrm rot="5400000" flipV="1">
                  <a:off x="4379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259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8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456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9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6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91" name="AutoShape 133"/>
                <p:cNvSpPr>
                  <a:spLocks/>
                </p:cNvSpPr>
                <p:nvPr/>
              </p:nvSpPr>
              <p:spPr bwMode="auto">
                <a:xfrm rot="-5400000">
                  <a:off x="4152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032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3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12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456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6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39"/>
                <p:cNvSpPr>
                  <a:spLocks noChangeShapeType="1"/>
                </p:cNvSpPr>
                <p:nvPr/>
              </p:nvSpPr>
              <p:spPr bwMode="auto">
                <a:xfrm>
                  <a:off x="441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752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9" name="Line 141"/>
                <p:cNvSpPr>
                  <a:spLocks noChangeShapeType="1"/>
                </p:cNvSpPr>
                <p:nvPr/>
              </p:nvSpPr>
              <p:spPr bwMode="auto">
                <a:xfrm>
                  <a:off x="3696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42"/>
                <p:cNvSpPr>
                  <a:spLocks noChangeShapeType="1"/>
                </p:cNvSpPr>
                <p:nvPr/>
              </p:nvSpPr>
              <p:spPr bwMode="auto">
                <a:xfrm>
                  <a:off x="3696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AutoShape 143"/>
                <p:cNvSpPr>
                  <a:spLocks/>
                </p:cNvSpPr>
                <p:nvPr/>
              </p:nvSpPr>
              <p:spPr bwMode="auto">
                <a:xfrm flipH="1">
                  <a:off x="4704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8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74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46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0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74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98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6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0" name="AutoShape 152"/>
                <p:cNvSpPr>
                  <a:spLocks noChangeArrowheads="1"/>
                </p:cNvSpPr>
                <p:nvPr/>
              </p:nvSpPr>
              <p:spPr bwMode="auto">
                <a:xfrm>
                  <a:off x="4224" y="3146"/>
                  <a:ext cx="384" cy="335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6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2" name="Line 154"/>
                <p:cNvSpPr>
                  <a:spLocks noChangeShapeType="1"/>
                </p:cNvSpPr>
                <p:nvPr/>
              </p:nvSpPr>
              <p:spPr bwMode="auto">
                <a:xfrm>
                  <a:off x="3696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55"/>
                <p:cNvSpPr>
                  <a:spLocks noChangeShapeType="1"/>
                </p:cNvSpPr>
                <p:nvPr/>
              </p:nvSpPr>
              <p:spPr bwMode="auto">
                <a:xfrm>
                  <a:off x="3696" y="369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98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6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22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46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8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22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9" name="AutoShape 161"/>
                <p:cNvSpPr>
                  <a:spLocks noChangeArrowheads="1"/>
                </p:cNvSpPr>
                <p:nvPr/>
              </p:nvSpPr>
              <p:spPr bwMode="auto">
                <a:xfrm>
                  <a:off x="3986" y="3140"/>
                  <a:ext cx="384" cy="338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0" name="Text Box 100"/>
              <p:cNvSpPr txBox="1">
                <a:spLocks noChangeArrowheads="1"/>
              </p:cNvSpPr>
              <p:nvPr/>
            </p:nvSpPr>
            <p:spPr bwMode="auto">
              <a:xfrm>
                <a:off x="5559711" y="487786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81" name="Text Box 100"/>
              <p:cNvSpPr txBox="1">
                <a:spLocks noChangeArrowheads="1"/>
              </p:cNvSpPr>
              <p:nvPr/>
            </p:nvSpPr>
            <p:spPr bwMode="auto">
              <a:xfrm>
                <a:off x="6296024" y="45767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935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85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 (cont’d).</a:t>
            </a:r>
          </a:p>
        </p:txBody>
      </p:sp>
      <p:sp>
        <p:nvSpPr>
          <p:cNvPr id="273" name="Text Box 243"/>
          <p:cNvSpPr txBox="1">
            <a:spLocks noChangeArrowheads="1"/>
          </p:cNvSpPr>
          <p:nvPr/>
        </p:nvSpPr>
        <p:spPr bwMode="auto">
          <a:xfrm>
            <a:off x="990600" y="3459162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SC = x'</a:t>
            </a:r>
          </a:p>
        </p:txBody>
      </p:sp>
      <p:sp>
        <p:nvSpPr>
          <p:cNvPr id="274" name="Text Box 244"/>
          <p:cNvSpPr txBox="1">
            <a:spLocks noChangeArrowheads="1"/>
          </p:cNvSpPr>
          <p:nvPr/>
        </p:nvSpPr>
        <p:spPr bwMode="auto">
          <a:xfrm>
            <a:off x="7467600" y="3459162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RC = x</a:t>
            </a:r>
          </a:p>
        </p:txBody>
      </p:sp>
      <p:sp>
        <p:nvSpPr>
          <p:cNvPr id="275" name="Text Box 245"/>
          <p:cNvSpPr txBox="1">
            <a:spLocks noChangeArrowheads="1"/>
          </p:cNvSpPr>
          <p:nvPr/>
        </p:nvSpPr>
        <p:spPr bwMode="auto">
          <a:xfrm>
            <a:off x="6019800" y="5897562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/>
              <a:t>y = A∙x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09600" y="2011362"/>
            <a:ext cx="8077200" cy="4389438"/>
            <a:chOff x="609600" y="2011362"/>
            <a:chExt cx="8077200" cy="4389438"/>
          </a:xfrm>
        </p:grpSpPr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609600" y="4144962"/>
              <a:ext cx="807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209800" y="2011362"/>
              <a:ext cx="2514600" cy="2103438"/>
              <a:chOff x="2209800" y="2011362"/>
              <a:chExt cx="2514600" cy="2103438"/>
            </a:xfrm>
          </p:grpSpPr>
          <p:grpSp>
            <p:nvGrpSpPr>
              <p:cNvPr id="295" name="Group 146"/>
              <p:cNvGrpSpPr>
                <a:grpSpLocks/>
              </p:cNvGrpSpPr>
              <p:nvPr/>
            </p:nvGrpSpPr>
            <p:grpSpPr bwMode="auto">
              <a:xfrm>
                <a:off x="2209800" y="2011362"/>
                <a:ext cx="2514600" cy="2103438"/>
                <a:chOff x="1776" y="1248"/>
                <a:chExt cx="1584" cy="1325"/>
              </a:xfrm>
            </p:grpSpPr>
            <p:sp>
              <p:nvSpPr>
                <p:cNvPr id="301" name="AutoShape 147"/>
                <p:cNvSpPr>
                  <a:spLocks/>
                </p:cNvSpPr>
                <p:nvPr/>
              </p:nvSpPr>
              <p:spPr bwMode="auto">
                <a:xfrm flipH="1">
                  <a:off x="2160" y="1584"/>
                  <a:ext cx="192" cy="768"/>
                </a:xfrm>
                <a:prstGeom prst="leftBracket">
                  <a:avLst>
                    <a:gd name="adj" fmla="val 33333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48"/>
                <p:cNvSpPr>
                  <a:spLocks/>
                </p:cNvSpPr>
                <p:nvPr/>
              </p:nvSpPr>
              <p:spPr bwMode="auto">
                <a:xfrm>
                  <a:off x="2928" y="1584"/>
                  <a:ext cx="192" cy="768"/>
                </a:xfrm>
                <a:prstGeom prst="leftBracket">
                  <a:avLst>
                    <a:gd name="adj" fmla="val 33333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150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51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776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7" name="AutoShape 153"/>
                <p:cNvSpPr>
                  <a:spLocks/>
                </p:cNvSpPr>
                <p:nvPr/>
              </p:nvSpPr>
              <p:spPr bwMode="auto">
                <a:xfrm>
                  <a:off x="1968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AutoShape 154"/>
                <p:cNvSpPr>
                  <a:spLocks/>
                </p:cNvSpPr>
                <p:nvPr/>
              </p:nvSpPr>
              <p:spPr bwMode="auto">
                <a:xfrm rot="5400000" flipV="1">
                  <a:off x="2843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723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31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160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312" name="AutoShape 158"/>
                <p:cNvSpPr>
                  <a:spLocks/>
                </p:cNvSpPr>
                <p:nvPr/>
              </p:nvSpPr>
              <p:spPr bwMode="auto">
                <a:xfrm rot="-5400000">
                  <a:off x="2616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4" name="Line 160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6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920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7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20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18" name="Line 164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165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20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2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216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22" name="Line 168"/>
                <p:cNvSpPr>
                  <a:spLocks noChangeShapeType="1"/>
                </p:cNvSpPr>
                <p:nvPr/>
              </p:nvSpPr>
              <p:spPr bwMode="auto">
                <a:xfrm>
                  <a:off x="2160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169"/>
                <p:cNvSpPr>
                  <a:spLocks noChangeShapeType="1"/>
                </p:cNvSpPr>
                <p:nvPr/>
              </p:nvSpPr>
              <p:spPr bwMode="auto">
                <a:xfrm>
                  <a:off x="2160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AutoShape 170"/>
                <p:cNvSpPr>
                  <a:spLocks/>
                </p:cNvSpPr>
                <p:nvPr/>
              </p:nvSpPr>
              <p:spPr bwMode="auto">
                <a:xfrm flipH="1">
                  <a:off x="3168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6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7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92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8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2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9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20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0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1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2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92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3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92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296" name="Text Box 100"/>
              <p:cNvSpPr txBox="1">
                <a:spLocks noChangeArrowheads="1"/>
              </p:cNvSpPr>
              <p:nvPr/>
            </p:nvSpPr>
            <p:spPr bwMode="auto">
              <a:xfrm>
                <a:off x="3286125" y="284091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7" name="Text Box 100"/>
              <p:cNvSpPr txBox="1">
                <a:spLocks noChangeArrowheads="1"/>
              </p:cNvSpPr>
              <p:nvPr/>
            </p:nvSpPr>
            <p:spPr bwMode="auto">
              <a:xfrm>
                <a:off x="3647281" y="254317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8" name="Text Box 100"/>
              <p:cNvSpPr txBox="1">
                <a:spLocks noChangeArrowheads="1"/>
              </p:cNvSpPr>
              <p:nvPr/>
            </p:nvSpPr>
            <p:spPr bwMode="auto">
              <a:xfrm>
                <a:off x="3644900" y="284385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9" name="Text Box 100"/>
              <p:cNvSpPr txBox="1">
                <a:spLocks noChangeArrowheads="1"/>
              </p:cNvSpPr>
              <p:nvPr/>
            </p:nvSpPr>
            <p:spPr bwMode="auto">
              <a:xfrm>
                <a:off x="3283289" y="345050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0" name="Text Box 100"/>
              <p:cNvSpPr txBox="1">
                <a:spLocks noChangeArrowheads="1"/>
              </p:cNvSpPr>
              <p:nvPr/>
            </p:nvSpPr>
            <p:spPr bwMode="auto">
              <a:xfrm>
                <a:off x="3659526" y="345234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953000" y="2011362"/>
              <a:ext cx="2514600" cy="2103438"/>
              <a:chOff x="4953000" y="2011362"/>
              <a:chExt cx="2514600" cy="2103438"/>
            </a:xfrm>
          </p:grpSpPr>
          <p:grpSp>
            <p:nvGrpSpPr>
              <p:cNvPr id="153" name="Group 180"/>
              <p:cNvGrpSpPr>
                <a:grpSpLocks/>
              </p:cNvGrpSpPr>
              <p:nvPr/>
            </p:nvGrpSpPr>
            <p:grpSpPr bwMode="auto">
              <a:xfrm>
                <a:off x="4953000" y="2011362"/>
                <a:ext cx="2514600" cy="2103438"/>
                <a:chOff x="3312" y="1248"/>
                <a:chExt cx="1584" cy="1325"/>
              </a:xfrm>
            </p:grpSpPr>
            <p:sp>
              <p:nvSpPr>
                <p:cNvPr id="159" name="Rectangle 181"/>
                <p:cNvSpPr>
                  <a:spLocks noChangeArrowheads="1"/>
                </p:cNvSpPr>
                <p:nvPr/>
              </p:nvSpPr>
              <p:spPr bwMode="auto">
                <a:xfrm>
                  <a:off x="3696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82"/>
                <p:cNvSpPr>
                  <a:spLocks noChangeShapeType="1"/>
                </p:cNvSpPr>
                <p:nvPr/>
              </p:nvSpPr>
              <p:spPr bwMode="auto">
                <a:xfrm>
                  <a:off x="3696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83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312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3" name="AutoShape 185"/>
                <p:cNvSpPr>
                  <a:spLocks/>
                </p:cNvSpPr>
                <p:nvPr/>
              </p:nvSpPr>
              <p:spPr bwMode="auto">
                <a:xfrm>
                  <a:off x="3504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AutoShape 186"/>
                <p:cNvSpPr>
                  <a:spLocks/>
                </p:cNvSpPr>
                <p:nvPr/>
              </p:nvSpPr>
              <p:spPr bwMode="auto">
                <a:xfrm rot="5400000" flipV="1">
                  <a:off x="4379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4259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3456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6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696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68" name="AutoShape 190"/>
                <p:cNvSpPr>
                  <a:spLocks/>
                </p:cNvSpPr>
                <p:nvPr/>
              </p:nvSpPr>
              <p:spPr bwMode="auto">
                <a:xfrm rot="-5400000">
                  <a:off x="4152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0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456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22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78" name="Line 196"/>
                <p:cNvSpPr>
                  <a:spLocks noChangeShapeType="1"/>
                </p:cNvSpPr>
                <p:nvPr/>
              </p:nvSpPr>
              <p:spPr bwMode="auto">
                <a:xfrm>
                  <a:off x="417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97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752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81" name="Line 199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200"/>
                <p:cNvSpPr>
                  <a:spLocks noChangeShapeType="1"/>
                </p:cNvSpPr>
                <p:nvPr/>
              </p:nvSpPr>
              <p:spPr bwMode="auto">
                <a:xfrm>
                  <a:off x="3696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AutoShape 201"/>
                <p:cNvSpPr>
                  <a:spLocks/>
                </p:cNvSpPr>
                <p:nvPr/>
              </p:nvSpPr>
              <p:spPr bwMode="auto">
                <a:xfrm flipH="1">
                  <a:off x="4704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398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5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74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6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22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87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398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8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9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0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422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22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9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446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3" name="AutoShape 211"/>
                <p:cNvSpPr>
                  <a:spLocks noChangeArrowheads="1"/>
                </p:cNvSpPr>
                <p:nvPr/>
              </p:nvSpPr>
              <p:spPr bwMode="auto">
                <a:xfrm>
                  <a:off x="3984" y="1601"/>
                  <a:ext cx="384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398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154" name="Text Box 100"/>
              <p:cNvSpPr txBox="1">
                <a:spLocks noChangeArrowheads="1"/>
              </p:cNvSpPr>
              <p:nvPr/>
            </p:nvSpPr>
            <p:spPr bwMode="auto">
              <a:xfrm>
                <a:off x="5656132" y="284091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5" name="Text Box 100"/>
              <p:cNvSpPr txBox="1">
                <a:spLocks noChangeArrowheads="1"/>
              </p:cNvSpPr>
              <p:nvPr/>
            </p:nvSpPr>
            <p:spPr bwMode="auto">
              <a:xfrm>
                <a:off x="6797545" y="282940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6" name="Text Box 100"/>
              <p:cNvSpPr txBox="1">
                <a:spLocks noChangeArrowheads="1"/>
              </p:cNvSpPr>
              <p:nvPr/>
            </p:nvSpPr>
            <p:spPr bwMode="auto">
              <a:xfrm>
                <a:off x="6784715" y="254317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7" name="Text Box 100"/>
              <p:cNvSpPr txBox="1">
                <a:spLocks noChangeArrowheads="1"/>
              </p:cNvSpPr>
              <p:nvPr/>
            </p:nvSpPr>
            <p:spPr bwMode="auto">
              <a:xfrm>
                <a:off x="5647467" y="3447258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8" name="Text Box 100"/>
              <p:cNvSpPr txBox="1">
                <a:spLocks noChangeArrowheads="1"/>
              </p:cNvSpPr>
              <p:nvPr/>
            </p:nvSpPr>
            <p:spPr bwMode="auto">
              <a:xfrm>
                <a:off x="6773862" y="34664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505200" y="4297362"/>
              <a:ext cx="2514600" cy="2103438"/>
              <a:chOff x="3505200" y="4297362"/>
              <a:chExt cx="2514600" cy="2103438"/>
            </a:xfrm>
          </p:grpSpPr>
          <p:grpSp>
            <p:nvGrpSpPr>
              <p:cNvPr id="115" name="Group 213"/>
              <p:cNvGrpSpPr>
                <a:grpSpLocks/>
              </p:cNvGrpSpPr>
              <p:nvPr/>
            </p:nvGrpSpPr>
            <p:grpSpPr bwMode="auto">
              <a:xfrm>
                <a:off x="3505200" y="4297362"/>
                <a:ext cx="2514600" cy="2103438"/>
                <a:chOff x="2208" y="2592"/>
                <a:chExt cx="1584" cy="1325"/>
              </a:xfrm>
            </p:grpSpPr>
            <p:sp>
              <p:nvSpPr>
                <p:cNvPr id="124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25" name="Rectangle 215"/>
                <p:cNvSpPr>
                  <a:spLocks noChangeArrowheads="1"/>
                </p:cNvSpPr>
                <p:nvPr/>
              </p:nvSpPr>
              <p:spPr bwMode="auto">
                <a:xfrm>
                  <a:off x="2592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216"/>
                <p:cNvSpPr>
                  <a:spLocks noChangeShapeType="1"/>
                </p:cNvSpPr>
                <p:nvPr/>
              </p:nvSpPr>
              <p:spPr bwMode="auto">
                <a:xfrm>
                  <a:off x="2592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17"/>
                <p:cNvSpPr>
                  <a:spLocks noChangeShapeType="1"/>
                </p:cNvSpPr>
                <p:nvPr/>
              </p:nvSpPr>
              <p:spPr bwMode="auto">
                <a:xfrm>
                  <a:off x="283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AutoShape 219"/>
                <p:cNvSpPr>
                  <a:spLocks/>
                </p:cNvSpPr>
                <p:nvPr/>
              </p:nvSpPr>
              <p:spPr bwMode="auto">
                <a:xfrm>
                  <a:off x="2400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AutoShape 220"/>
                <p:cNvSpPr>
                  <a:spLocks/>
                </p:cNvSpPr>
                <p:nvPr/>
              </p:nvSpPr>
              <p:spPr bwMode="auto">
                <a:xfrm rot="5400000" flipV="1">
                  <a:off x="3275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3155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352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33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592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34" name="AutoShape 224"/>
                <p:cNvSpPr>
                  <a:spLocks/>
                </p:cNvSpPr>
                <p:nvPr/>
              </p:nvSpPr>
              <p:spPr bwMode="auto">
                <a:xfrm rot="-5400000">
                  <a:off x="3048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2928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6" name="Line 226"/>
                <p:cNvSpPr>
                  <a:spLocks noChangeShapeType="1"/>
                </p:cNvSpPr>
                <p:nvPr/>
              </p:nvSpPr>
              <p:spPr bwMode="auto">
                <a:xfrm flipH="1" flipV="1">
                  <a:off x="2326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208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8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352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9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2880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40" name="Line 230"/>
                <p:cNvSpPr>
                  <a:spLocks noChangeShapeType="1"/>
                </p:cNvSpPr>
                <p:nvPr/>
              </p:nvSpPr>
              <p:spPr bwMode="auto">
                <a:xfrm>
                  <a:off x="307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231"/>
                <p:cNvSpPr>
                  <a:spLocks noChangeShapeType="1"/>
                </p:cNvSpPr>
                <p:nvPr/>
              </p:nvSpPr>
              <p:spPr bwMode="auto">
                <a:xfrm>
                  <a:off x="331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232"/>
                <p:cNvSpPr>
                  <a:spLocks noChangeShapeType="1"/>
                </p:cNvSpPr>
                <p:nvPr/>
              </p:nvSpPr>
              <p:spPr bwMode="auto">
                <a:xfrm>
                  <a:off x="2592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233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AutoShape 234"/>
                <p:cNvSpPr>
                  <a:spLocks/>
                </p:cNvSpPr>
                <p:nvPr/>
              </p:nvSpPr>
              <p:spPr bwMode="auto">
                <a:xfrm flipH="1">
                  <a:off x="3600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2880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6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264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7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2640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8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288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9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312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50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336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51" name="AutoShape 241"/>
                <p:cNvSpPr>
                  <a:spLocks noChangeArrowheads="1"/>
                </p:cNvSpPr>
                <p:nvPr/>
              </p:nvSpPr>
              <p:spPr bwMode="auto">
                <a:xfrm>
                  <a:off x="2897" y="3329"/>
                  <a:ext cx="38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3120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116" name="Text Box 100"/>
              <p:cNvSpPr txBox="1">
                <a:spLocks noChangeArrowheads="1"/>
              </p:cNvSpPr>
              <p:nvPr/>
            </p:nvSpPr>
            <p:spPr bwMode="auto">
              <a:xfrm>
                <a:off x="5303838" y="482784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7" name="Text Box 100"/>
              <p:cNvSpPr txBox="1">
                <a:spLocks noChangeArrowheads="1"/>
              </p:cNvSpPr>
              <p:nvPr/>
            </p:nvSpPr>
            <p:spPr bwMode="auto">
              <a:xfrm>
                <a:off x="4947105" y="483259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8" name="Text Box 100"/>
              <p:cNvSpPr txBox="1">
                <a:spLocks noChangeArrowheads="1"/>
              </p:cNvSpPr>
              <p:nvPr/>
            </p:nvSpPr>
            <p:spPr bwMode="auto">
              <a:xfrm>
                <a:off x="4216452" y="513413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9" name="Text Box 100"/>
              <p:cNvSpPr txBox="1">
                <a:spLocks noChangeArrowheads="1"/>
              </p:cNvSpPr>
              <p:nvPr/>
            </p:nvSpPr>
            <p:spPr bwMode="auto">
              <a:xfrm>
                <a:off x="4592533" y="51220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0" name="Text Box 100"/>
              <p:cNvSpPr txBox="1">
                <a:spLocks noChangeArrowheads="1"/>
              </p:cNvSpPr>
              <p:nvPr/>
            </p:nvSpPr>
            <p:spPr bwMode="auto">
              <a:xfrm>
                <a:off x="4956461" y="51220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1" name="Text Box 100"/>
              <p:cNvSpPr txBox="1">
                <a:spLocks noChangeArrowheads="1"/>
              </p:cNvSpPr>
              <p:nvPr/>
            </p:nvSpPr>
            <p:spPr bwMode="auto">
              <a:xfrm>
                <a:off x="4207474" y="57419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2" name="Text Box 100"/>
              <p:cNvSpPr txBox="1">
                <a:spLocks noChangeArrowheads="1"/>
              </p:cNvSpPr>
              <p:nvPr/>
            </p:nvSpPr>
            <p:spPr bwMode="auto">
              <a:xfrm>
                <a:off x="5322207" y="512881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3" name="Text Box 100"/>
              <p:cNvSpPr txBox="1">
                <a:spLocks noChangeArrowheads="1"/>
              </p:cNvSpPr>
              <p:nvPr/>
            </p:nvSpPr>
            <p:spPr bwMode="auto">
              <a:xfrm>
                <a:off x="5334000" y="572697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60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/>
      <p:bldP spid="2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the logic diagram: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1066800" y="1752600"/>
            <a:ext cx="6781800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SA</a:t>
            </a:r>
            <a:r>
              <a:rPr lang="en-GB" sz="1600" b="1" dirty="0">
                <a:solidFill>
                  <a:srgbClr val="0000CC"/>
                </a:solidFill>
              </a:rPr>
              <a:t> =</a:t>
            </a:r>
            <a:r>
              <a:rPr lang="en-GB" sz="1600" b="1" dirty="0"/>
              <a:t> </a:t>
            </a:r>
            <a:r>
              <a:rPr lang="en-GB" sz="1600" b="1" i="1" dirty="0" err="1">
                <a:solidFill>
                  <a:srgbClr val="00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9900CC"/>
                </a:solidFill>
              </a:rPr>
              <a:t>SB = </a:t>
            </a:r>
            <a:r>
              <a:rPr lang="en-GB" sz="1600" b="1" i="1" dirty="0" err="1">
                <a:solidFill>
                  <a:srgbClr val="9900CC"/>
                </a:solidFill>
              </a:rPr>
              <a:t>A'∙B'∙x</a:t>
            </a:r>
            <a:r>
              <a:rPr lang="en-GB" sz="1600" b="1" i="1" dirty="0">
                <a:solidFill>
                  <a:srgbClr val="99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SC = x'	</a:t>
            </a:r>
            <a:r>
              <a:rPr lang="en-GB" sz="1600" b="1" i="1" dirty="0"/>
              <a:t>y = </a:t>
            </a:r>
            <a:r>
              <a:rPr lang="en-GB" sz="1600" b="1" i="1" dirty="0" err="1"/>
              <a:t>A∙x</a:t>
            </a:r>
            <a:endParaRPr lang="en-GB" sz="1600" b="1" i="1" dirty="0"/>
          </a:p>
          <a:p>
            <a:pPr eaLnBrk="0" hangingPunct="0">
              <a:spcBef>
                <a:spcPct val="5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RA</a:t>
            </a:r>
            <a:r>
              <a:rPr lang="en-GB" sz="1600" b="1" dirty="0">
                <a:solidFill>
                  <a:srgbClr val="0000CC"/>
                </a:solidFill>
              </a:rPr>
              <a:t> = </a:t>
            </a:r>
            <a:r>
              <a:rPr lang="en-GB" sz="1600" b="1" i="1" dirty="0" err="1">
                <a:solidFill>
                  <a:srgbClr val="0000CC"/>
                </a:solidFill>
              </a:rPr>
              <a:t>C∙x</a:t>
            </a:r>
            <a:r>
              <a:rPr lang="en-GB" sz="1600" b="1" i="1" dirty="0">
                <a:solidFill>
                  <a:srgbClr val="0000CC"/>
                </a:solidFill>
              </a:rPr>
              <a:t>'	</a:t>
            </a:r>
            <a:r>
              <a:rPr lang="en-GB" sz="1600" b="1" i="1" dirty="0">
                <a:solidFill>
                  <a:srgbClr val="9900CC"/>
                </a:solidFill>
              </a:rPr>
              <a:t>RB = B∙C + </a:t>
            </a:r>
            <a:r>
              <a:rPr lang="en-GB" sz="1600" b="1" i="1" dirty="0" err="1">
                <a:solidFill>
                  <a:srgbClr val="99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RC = x</a:t>
            </a:r>
            <a:endParaRPr lang="en-GB" sz="1600" b="1" dirty="0">
              <a:solidFill>
                <a:srgbClr val="006600"/>
              </a:solidFill>
            </a:endParaRPr>
          </a:p>
        </p:txBody>
      </p:sp>
      <p:grpSp>
        <p:nvGrpSpPr>
          <p:cNvPr id="112" name="Group 114"/>
          <p:cNvGrpSpPr>
            <a:grpSpLocks/>
          </p:cNvGrpSpPr>
          <p:nvPr/>
        </p:nvGrpSpPr>
        <p:grpSpPr bwMode="auto">
          <a:xfrm>
            <a:off x="2362200" y="2438400"/>
            <a:ext cx="6172200" cy="3841750"/>
            <a:chOff x="2362200" y="2438400"/>
            <a:chExt cx="6172200" cy="3841750"/>
          </a:xfrm>
        </p:grpSpPr>
        <p:grpSp>
          <p:nvGrpSpPr>
            <p:cNvPr id="113" name="Group 108"/>
            <p:cNvGrpSpPr>
              <a:grpSpLocks/>
            </p:cNvGrpSpPr>
            <p:nvPr/>
          </p:nvGrpSpPr>
          <p:grpSpPr bwMode="auto">
            <a:xfrm>
              <a:off x="2362200" y="2438400"/>
              <a:ext cx="6172200" cy="3841750"/>
              <a:chOff x="1488" y="1536"/>
              <a:chExt cx="3888" cy="2420"/>
            </a:xfrm>
          </p:grpSpPr>
          <p:grpSp>
            <p:nvGrpSpPr>
              <p:cNvPr id="117" name="Group 109"/>
              <p:cNvGrpSpPr>
                <a:grpSpLocks/>
              </p:cNvGrpSpPr>
              <p:nvPr/>
            </p:nvGrpSpPr>
            <p:grpSpPr bwMode="auto">
              <a:xfrm>
                <a:off x="3455" y="2779"/>
                <a:ext cx="269" cy="194"/>
                <a:chOff x="6768" y="11808"/>
                <a:chExt cx="1008" cy="792"/>
              </a:xfrm>
            </p:grpSpPr>
            <p:sp>
              <p:nvSpPr>
                <p:cNvPr id="319" name="Freeform 1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Line 1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1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1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1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AutoShape 115"/>
              <p:cNvSpPr>
                <a:spLocks noChangeArrowheads="1"/>
              </p:cNvSpPr>
              <p:nvPr/>
            </p:nvSpPr>
            <p:spPr bwMode="auto">
              <a:xfrm>
                <a:off x="2893" y="17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2755" y="3162"/>
                <a:ext cx="1872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17"/>
              <p:cNvSpPr>
                <a:spLocks noChangeShapeType="1"/>
              </p:cNvSpPr>
              <p:nvPr/>
            </p:nvSpPr>
            <p:spPr bwMode="auto">
              <a:xfrm flipH="1">
                <a:off x="1910" y="1579"/>
                <a:ext cx="0" cy="21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8"/>
              <p:cNvSpPr>
                <a:spLocks noChangeArrowheads="1"/>
              </p:cNvSpPr>
              <p:nvPr/>
            </p:nvSpPr>
            <p:spPr bwMode="auto">
              <a:xfrm>
                <a:off x="3292" y="1778"/>
                <a:ext cx="37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19"/>
              <p:cNvSpPr>
                <a:spLocks noChangeArrowheads="1"/>
              </p:cNvSpPr>
              <p:nvPr/>
            </p:nvSpPr>
            <p:spPr bwMode="auto">
              <a:xfrm>
                <a:off x="2893" y="20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auto">
              <a:xfrm>
                <a:off x="2893" y="2479"/>
                <a:ext cx="241" cy="193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121"/>
              <p:cNvSpPr>
                <a:spLocks noChangeArrowheads="1"/>
              </p:cNvSpPr>
              <p:nvPr/>
            </p:nvSpPr>
            <p:spPr bwMode="auto">
              <a:xfrm>
                <a:off x="2893" y="29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22"/>
              <p:cNvSpPr>
                <a:spLocks noChangeArrowheads="1"/>
              </p:cNvSpPr>
              <p:nvPr/>
            </p:nvSpPr>
            <p:spPr bwMode="auto">
              <a:xfrm>
                <a:off x="4767" y="1536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3736" y="2864"/>
                <a:ext cx="37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3128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 flipV="1">
                <a:off x="3128" y="29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3315" y="2821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7"/>
              <p:cNvSpPr>
                <a:spLocks noChangeShapeType="1"/>
              </p:cNvSpPr>
              <p:nvPr/>
            </p:nvSpPr>
            <p:spPr bwMode="auto">
              <a:xfrm flipH="1">
                <a:off x="3315" y="1793"/>
                <a:ext cx="0" cy="10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8"/>
              <p:cNvSpPr>
                <a:spLocks noChangeShapeType="1"/>
              </p:cNvSpPr>
              <p:nvPr/>
            </p:nvSpPr>
            <p:spPr bwMode="auto">
              <a:xfrm flipV="1">
                <a:off x="3315" y="2907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9"/>
              <p:cNvSpPr>
                <a:spLocks noChangeShapeType="1"/>
              </p:cNvSpPr>
              <p:nvPr/>
            </p:nvSpPr>
            <p:spPr bwMode="auto">
              <a:xfrm>
                <a:off x="3315" y="2907"/>
                <a:ext cx="0" cy="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30"/>
              <p:cNvSpPr>
                <a:spLocks noChangeArrowheads="1"/>
              </p:cNvSpPr>
              <p:nvPr/>
            </p:nvSpPr>
            <p:spPr bwMode="auto">
              <a:xfrm>
                <a:off x="2644" y="3030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3128" y="17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2"/>
              <p:cNvSpPr>
                <a:spLocks noChangeShapeType="1"/>
              </p:cNvSpPr>
              <p:nvPr/>
            </p:nvSpPr>
            <p:spPr bwMode="auto">
              <a:xfrm>
                <a:off x="3128" y="20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33"/>
              <p:cNvSpPr>
                <a:spLocks noChangeShapeType="1"/>
              </p:cNvSpPr>
              <p:nvPr/>
            </p:nvSpPr>
            <p:spPr bwMode="auto">
              <a:xfrm>
                <a:off x="2284" y="2050"/>
                <a:ext cx="6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34"/>
              <p:cNvSpPr>
                <a:spLocks noChangeShapeType="1"/>
              </p:cNvSpPr>
              <p:nvPr/>
            </p:nvSpPr>
            <p:spPr bwMode="auto">
              <a:xfrm>
                <a:off x="1675" y="1836"/>
                <a:ext cx="12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35"/>
              <p:cNvSpPr>
                <a:spLocks noChangeShapeType="1"/>
              </p:cNvSpPr>
              <p:nvPr/>
            </p:nvSpPr>
            <p:spPr bwMode="auto">
              <a:xfrm>
                <a:off x="2519" y="17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36"/>
              <p:cNvSpPr>
                <a:spLocks noChangeShapeType="1"/>
              </p:cNvSpPr>
              <p:nvPr/>
            </p:nvSpPr>
            <p:spPr bwMode="auto">
              <a:xfrm flipH="1">
                <a:off x="2519" y="1750"/>
                <a:ext cx="0" cy="1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37"/>
              <p:cNvSpPr>
                <a:spLocks noChangeShapeType="1"/>
              </p:cNvSpPr>
              <p:nvPr/>
            </p:nvSpPr>
            <p:spPr bwMode="auto">
              <a:xfrm>
                <a:off x="2519" y="29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39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0" cy="11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0"/>
              <p:cNvSpPr>
                <a:spLocks noChangeShapeType="1"/>
              </p:cNvSpPr>
              <p:nvPr/>
            </p:nvSpPr>
            <p:spPr bwMode="auto">
              <a:xfrm>
                <a:off x="2659" y="30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1"/>
              <p:cNvSpPr>
                <a:spLocks noChangeShapeType="1"/>
              </p:cNvSpPr>
              <p:nvPr/>
            </p:nvSpPr>
            <p:spPr bwMode="auto">
              <a:xfrm>
                <a:off x="1910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2"/>
              <p:cNvSpPr>
                <a:spLocks noChangeShapeType="1"/>
              </p:cNvSpPr>
              <p:nvPr/>
            </p:nvSpPr>
            <p:spPr bwMode="auto">
              <a:xfrm>
                <a:off x="2519" y="2350"/>
                <a:ext cx="21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3"/>
              <p:cNvSpPr>
                <a:spLocks noChangeShapeType="1"/>
              </p:cNvSpPr>
              <p:nvPr/>
            </p:nvSpPr>
            <p:spPr bwMode="auto">
              <a:xfrm>
                <a:off x="2753" y="2522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 flipH="1">
                <a:off x="2753" y="2264"/>
                <a:ext cx="0" cy="2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5"/>
              <p:cNvSpPr>
                <a:spLocks noChangeShapeType="1"/>
              </p:cNvSpPr>
              <p:nvPr/>
            </p:nvSpPr>
            <p:spPr bwMode="auto">
              <a:xfrm>
                <a:off x="2753" y="2264"/>
                <a:ext cx="18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146"/>
              <p:cNvSpPr>
                <a:spLocks noChangeArrowheads="1"/>
              </p:cNvSpPr>
              <p:nvPr/>
            </p:nvSpPr>
            <p:spPr bwMode="auto">
              <a:xfrm>
                <a:off x="2478" y="2326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47"/>
              <p:cNvSpPr>
                <a:spLocks noChangeShapeType="1"/>
              </p:cNvSpPr>
              <p:nvPr/>
            </p:nvSpPr>
            <p:spPr bwMode="auto">
              <a:xfrm flipV="1">
                <a:off x="2753" y="2607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 flipH="1">
                <a:off x="2753" y="2607"/>
                <a:ext cx="0" cy="5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49"/>
              <p:cNvSpPr>
                <a:spLocks noChangeShapeType="1"/>
              </p:cNvSpPr>
              <p:nvPr/>
            </p:nvSpPr>
            <p:spPr bwMode="auto">
              <a:xfrm flipV="1">
                <a:off x="4439" y="2864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150"/>
              <p:cNvSpPr>
                <a:spLocks noChangeShapeType="1"/>
              </p:cNvSpPr>
              <p:nvPr/>
            </p:nvSpPr>
            <p:spPr bwMode="auto">
              <a:xfrm flipH="1">
                <a:off x="4627" y="2864"/>
                <a:ext cx="0" cy="3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1"/>
              <p:cNvSpPr>
                <a:spLocks noChangeShapeType="1"/>
              </p:cNvSpPr>
              <p:nvPr/>
            </p:nvSpPr>
            <p:spPr bwMode="auto">
              <a:xfrm>
                <a:off x="2378" y="2050"/>
                <a:ext cx="0" cy="13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2659" y="3250"/>
                <a:ext cx="19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53"/>
              <p:cNvSpPr>
                <a:spLocks noChangeShapeType="1"/>
              </p:cNvSpPr>
              <p:nvPr/>
            </p:nvSpPr>
            <p:spPr bwMode="auto">
              <a:xfrm flipH="1">
                <a:off x="4627" y="3250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54"/>
              <p:cNvSpPr>
                <a:spLocks noChangeShapeType="1"/>
              </p:cNvSpPr>
              <p:nvPr/>
            </p:nvSpPr>
            <p:spPr bwMode="auto">
              <a:xfrm flipV="1">
                <a:off x="4439" y="3421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55"/>
              <p:cNvSpPr>
                <a:spLocks noChangeShapeType="1"/>
              </p:cNvSpPr>
              <p:nvPr/>
            </p:nvSpPr>
            <p:spPr bwMode="auto">
              <a:xfrm>
                <a:off x="2378" y="3421"/>
                <a:ext cx="17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56"/>
              <p:cNvSpPr>
                <a:spLocks noChangeArrowheads="1"/>
              </p:cNvSpPr>
              <p:nvPr/>
            </p:nvSpPr>
            <p:spPr bwMode="auto">
              <a:xfrm>
                <a:off x="2352" y="202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ShapeType="1"/>
              </p:cNvSpPr>
              <p:nvPr/>
            </p:nvSpPr>
            <p:spPr bwMode="auto">
              <a:xfrm>
                <a:off x="4627" y="2350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ShapeType="1"/>
              </p:cNvSpPr>
              <p:nvPr/>
            </p:nvSpPr>
            <p:spPr bwMode="auto">
              <a:xfrm flipV="1">
                <a:off x="4439" y="2093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ShapeType="1"/>
              </p:cNvSpPr>
              <p:nvPr/>
            </p:nvSpPr>
            <p:spPr bwMode="auto">
              <a:xfrm flipV="1">
                <a:off x="4392" y="2564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60"/>
              <p:cNvSpPr>
                <a:spLocks noChangeArrowheads="1"/>
              </p:cNvSpPr>
              <p:nvPr/>
            </p:nvSpPr>
            <p:spPr bwMode="auto">
              <a:xfrm>
                <a:off x="1901" y="2034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rrowheads="1"/>
              </p:cNvSpPr>
              <p:nvPr/>
            </p:nvSpPr>
            <p:spPr bwMode="auto">
              <a:xfrm>
                <a:off x="4603" y="3407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62"/>
              <p:cNvSpPr>
                <a:spLocks noChangeArrowheads="1"/>
              </p:cNvSpPr>
              <p:nvPr/>
            </p:nvSpPr>
            <p:spPr bwMode="auto">
              <a:xfrm>
                <a:off x="4603" y="255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3"/>
              <p:cNvSpPr>
                <a:spLocks noChangeArrowheads="1"/>
              </p:cNvSpPr>
              <p:nvPr/>
            </p:nvSpPr>
            <p:spPr bwMode="auto">
              <a:xfrm>
                <a:off x="1898" y="182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64"/>
              <p:cNvSpPr>
                <a:spLocks noChangeArrowheads="1"/>
              </p:cNvSpPr>
              <p:nvPr/>
            </p:nvSpPr>
            <p:spPr bwMode="auto">
              <a:xfrm>
                <a:off x="1895" y="2543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65"/>
              <p:cNvSpPr>
                <a:spLocks noChangeShapeType="1"/>
              </p:cNvSpPr>
              <p:nvPr/>
            </p:nvSpPr>
            <p:spPr bwMode="auto">
              <a:xfrm>
                <a:off x="1910" y="2050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/>
              <p:cNvSpPr>
                <a:spLocks noChangeShapeType="1"/>
              </p:cNvSpPr>
              <p:nvPr/>
            </p:nvSpPr>
            <p:spPr bwMode="auto">
              <a:xfrm>
                <a:off x="1910" y="3721"/>
                <a:ext cx="220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67"/>
              <p:cNvSpPr>
                <a:spLocks noChangeShapeType="1"/>
              </p:cNvSpPr>
              <p:nvPr/>
            </p:nvSpPr>
            <p:spPr bwMode="auto">
              <a:xfrm flipV="1">
                <a:off x="1910" y="1579"/>
                <a:ext cx="285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8"/>
              <p:cNvSpPr>
                <a:spLocks noChangeShapeType="1"/>
              </p:cNvSpPr>
              <p:nvPr/>
            </p:nvSpPr>
            <p:spPr bwMode="auto">
              <a:xfrm flipV="1">
                <a:off x="4439" y="1793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169"/>
              <p:cNvSpPr>
                <a:spLocks noChangeShapeType="1"/>
              </p:cNvSpPr>
              <p:nvPr/>
            </p:nvSpPr>
            <p:spPr bwMode="auto">
              <a:xfrm>
                <a:off x="4627" y="1665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170"/>
              <p:cNvSpPr>
                <a:spLocks noChangeShapeType="1"/>
              </p:cNvSpPr>
              <p:nvPr/>
            </p:nvSpPr>
            <p:spPr bwMode="auto">
              <a:xfrm flipH="1">
                <a:off x="4627" y="1665"/>
                <a:ext cx="0" cy="1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171"/>
              <p:cNvSpPr>
                <a:spLocks noChangeShapeType="1"/>
              </p:cNvSpPr>
              <p:nvPr/>
            </p:nvSpPr>
            <p:spPr bwMode="auto">
              <a:xfrm flipV="1">
                <a:off x="5001" y="1622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72"/>
              <p:cNvSpPr>
                <a:spLocks noChangeArrowheads="1"/>
              </p:cNvSpPr>
              <p:nvPr/>
            </p:nvSpPr>
            <p:spPr bwMode="auto">
              <a:xfrm>
                <a:off x="4603" y="1779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173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0" cy="184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174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75"/>
              <p:cNvSpPr>
                <a:spLocks noChangeArrowheads="1"/>
              </p:cNvSpPr>
              <p:nvPr/>
            </p:nvSpPr>
            <p:spPr bwMode="auto">
              <a:xfrm>
                <a:off x="3907" y="271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76"/>
              <p:cNvSpPr>
                <a:spLocks noChangeArrowheads="1"/>
              </p:cNvSpPr>
              <p:nvPr/>
            </p:nvSpPr>
            <p:spPr bwMode="auto">
              <a:xfrm>
                <a:off x="3909" y="3573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Text Box 177"/>
              <p:cNvSpPr txBox="1">
                <a:spLocks noChangeArrowheads="1"/>
              </p:cNvSpPr>
              <p:nvPr/>
            </p:nvSpPr>
            <p:spPr bwMode="auto">
              <a:xfrm>
                <a:off x="5189" y="170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85" name="Text Box 178"/>
              <p:cNvSpPr txBox="1">
                <a:spLocks noChangeArrowheads="1"/>
              </p:cNvSpPr>
              <p:nvPr/>
            </p:nvSpPr>
            <p:spPr bwMode="auto">
              <a:xfrm>
                <a:off x="4627" y="2007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86" name="Text Box 179"/>
              <p:cNvSpPr txBox="1">
                <a:spLocks noChangeArrowheads="1"/>
              </p:cNvSpPr>
              <p:nvPr/>
            </p:nvSpPr>
            <p:spPr bwMode="auto">
              <a:xfrm>
                <a:off x="5142" y="2479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87" name="Text Box 180"/>
              <p:cNvSpPr txBox="1">
                <a:spLocks noChangeArrowheads="1"/>
              </p:cNvSpPr>
              <p:nvPr/>
            </p:nvSpPr>
            <p:spPr bwMode="auto">
              <a:xfrm>
                <a:off x="4627" y="2779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88" name="Text Box 181"/>
              <p:cNvSpPr txBox="1">
                <a:spLocks noChangeArrowheads="1"/>
              </p:cNvSpPr>
              <p:nvPr/>
            </p:nvSpPr>
            <p:spPr bwMode="auto">
              <a:xfrm>
                <a:off x="5189" y="1536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89" name="Text Box 182"/>
              <p:cNvSpPr txBox="1">
                <a:spLocks noChangeArrowheads="1"/>
              </p:cNvSpPr>
              <p:nvPr/>
            </p:nvSpPr>
            <p:spPr bwMode="auto">
              <a:xfrm>
                <a:off x="3783" y="3764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90" name="Group 183"/>
              <p:cNvGrpSpPr>
                <a:grpSpLocks/>
              </p:cNvGrpSpPr>
              <p:nvPr/>
            </p:nvGrpSpPr>
            <p:grpSpPr bwMode="auto">
              <a:xfrm>
                <a:off x="2097" y="1990"/>
                <a:ext cx="181" cy="129"/>
                <a:chOff x="3648" y="2544"/>
                <a:chExt cx="233" cy="185"/>
              </a:xfrm>
            </p:grpSpPr>
            <p:sp>
              <p:nvSpPr>
                <p:cNvPr id="317" name="AutoShape 18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" name="Oval 18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Text Box 186"/>
              <p:cNvSpPr txBox="1">
                <a:spLocks noChangeArrowheads="1"/>
              </p:cNvSpPr>
              <p:nvPr/>
            </p:nvSpPr>
            <p:spPr bwMode="auto">
              <a:xfrm>
                <a:off x="1488" y="175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grpSp>
            <p:nvGrpSpPr>
              <p:cNvPr id="292" name="Group 187"/>
              <p:cNvGrpSpPr>
                <a:grpSpLocks/>
              </p:cNvGrpSpPr>
              <p:nvPr/>
            </p:nvGrpSpPr>
            <p:grpSpPr bwMode="auto">
              <a:xfrm>
                <a:off x="4064" y="1707"/>
                <a:ext cx="425" cy="493"/>
                <a:chOff x="4656" y="1679"/>
                <a:chExt cx="435" cy="552"/>
              </a:xfrm>
            </p:grpSpPr>
            <p:sp>
              <p:nvSpPr>
                <p:cNvPr id="3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13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1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15" name="AutoShape 19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3" name="Group 194"/>
              <p:cNvGrpSpPr>
                <a:grpSpLocks/>
              </p:cNvGrpSpPr>
              <p:nvPr/>
            </p:nvGrpSpPr>
            <p:grpSpPr bwMode="auto">
              <a:xfrm>
                <a:off x="4064" y="2479"/>
                <a:ext cx="425" cy="492"/>
                <a:chOff x="4656" y="1679"/>
                <a:chExt cx="435" cy="552"/>
              </a:xfrm>
            </p:grpSpPr>
            <p:sp>
              <p:nvSpPr>
                <p:cNvPr id="30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9" name="AutoShape 199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4" name="Group 201"/>
              <p:cNvGrpSpPr>
                <a:grpSpLocks/>
              </p:cNvGrpSpPr>
              <p:nvPr/>
            </p:nvGrpSpPr>
            <p:grpSpPr bwMode="auto">
              <a:xfrm>
                <a:off x="4064" y="3336"/>
                <a:ext cx="425" cy="492"/>
                <a:chOff x="4656" y="1679"/>
                <a:chExt cx="435" cy="552"/>
              </a:xfrm>
            </p:grpSpPr>
            <p:sp>
              <p:nvSpPr>
                <p:cNvPr id="2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3" name="AutoShape 20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sp>
            <p:nvSpPr>
              <p:cNvPr id="295" name="Line 208"/>
              <p:cNvSpPr>
                <a:spLocks noChangeShapeType="1"/>
              </p:cNvSpPr>
              <p:nvPr/>
            </p:nvSpPr>
            <p:spPr bwMode="auto">
              <a:xfrm flipH="1">
                <a:off x="4627" y="2093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09"/>
              <p:cNvSpPr txBox="1">
                <a:spLocks noChangeArrowheads="1"/>
              </p:cNvSpPr>
              <p:nvPr/>
            </p:nvSpPr>
            <p:spPr bwMode="auto">
              <a:xfrm>
                <a:off x="5142" y="333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</a:t>
                </a:r>
              </a:p>
            </p:txBody>
          </p:sp>
          <p:sp>
            <p:nvSpPr>
              <p:cNvPr id="297" name="Line 210"/>
              <p:cNvSpPr>
                <a:spLocks noChangeShapeType="1"/>
              </p:cNvSpPr>
              <p:nvPr/>
            </p:nvSpPr>
            <p:spPr bwMode="auto">
              <a:xfrm>
                <a:off x="3924" y="2736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211"/>
              <p:cNvSpPr>
                <a:spLocks noChangeShapeType="1"/>
              </p:cNvSpPr>
              <p:nvPr/>
            </p:nvSpPr>
            <p:spPr bwMode="auto">
              <a:xfrm>
                <a:off x="3924" y="35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7061200" y="3279775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61200" y="4513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61200" y="588645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89814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stores programs and data.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Definitions: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byte = 8 bits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word: in multiple of bytes, a unit of transfer between main memory and registers, usually size of register.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 KB (kilo-bytes) = 2</a:t>
            </a:r>
            <a:r>
              <a:rPr lang="en-US" baseline="50000" dirty="0"/>
              <a:t>10</a:t>
            </a:r>
            <a:r>
              <a:rPr lang="en-US" dirty="0"/>
              <a:t> bytes; 1 MB (mega-bytes) = 2</a:t>
            </a:r>
            <a:r>
              <a:rPr lang="en-US" baseline="50000" dirty="0"/>
              <a:t>20</a:t>
            </a:r>
            <a:r>
              <a:rPr lang="en-US" dirty="0"/>
              <a:t> bytes;</a:t>
            </a:r>
            <a:br>
              <a:rPr lang="en-US" dirty="0"/>
            </a:br>
            <a:r>
              <a:rPr lang="en-US" dirty="0"/>
              <a:t>1 GB (</a:t>
            </a:r>
            <a:r>
              <a:rPr lang="en-US" dirty="0" err="1"/>
              <a:t>giga</a:t>
            </a:r>
            <a:r>
              <a:rPr lang="en-US" dirty="0"/>
              <a:t>-bytes) = 2</a:t>
            </a:r>
            <a:r>
              <a:rPr lang="en-US" baseline="50000" dirty="0"/>
              <a:t>30</a:t>
            </a:r>
            <a:r>
              <a:rPr lang="en-US" dirty="0"/>
              <a:t> bytes; 1 TB (</a:t>
            </a:r>
            <a:r>
              <a:rPr lang="en-US" dirty="0" err="1"/>
              <a:t>tera</a:t>
            </a:r>
            <a:r>
              <a:rPr lang="en-US" dirty="0"/>
              <a:t>-bytes) = 2</a:t>
            </a:r>
            <a:r>
              <a:rPr lang="en-US" baseline="50000" dirty="0"/>
              <a:t>40</a:t>
            </a:r>
            <a:r>
              <a:rPr lang="en-US" dirty="0"/>
              <a:t> bytes.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Desirable properties: </a:t>
            </a:r>
            <a:r>
              <a:rPr lang="en-US" dirty="0"/>
              <a:t>fast access, large capacity, economical cost, non-volatile.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most memory devices do not possess all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35447708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0" y="2225040"/>
            <a:ext cx="6019800" cy="3430588"/>
            <a:chOff x="1152" y="1488"/>
            <a:chExt cx="3792" cy="216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52" y="1536"/>
              <a:ext cx="2400" cy="2112"/>
            </a:xfrm>
            <a:prstGeom prst="triangle">
              <a:avLst>
                <a:gd name="adj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426" y="3186"/>
              <a:ext cx="1851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80" y="2743"/>
              <a:ext cx="135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317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36" y="2029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registers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24" y="240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main memory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24" y="288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disk storage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76" y="3312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magnetic tapes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96" y="1488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Fast, expensive (small numbers), volatile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8" y="3072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Slow, cheap (large numbers), non-volatile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28" y="216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9"/>
          <p:cNvSpPr txBox="1">
            <a:spLocks noChangeArrowheads="1"/>
          </p:cNvSpPr>
          <p:nvPr/>
        </p:nvSpPr>
        <p:spPr>
          <a:xfrm>
            <a:off x="2133600" y="1567437"/>
            <a:ext cx="289560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260645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113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27760" y="1401761"/>
            <a:ext cx="222504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/>
              <a:t>Data transfer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1295400" y="1905000"/>
            <a:ext cx="6858000" cy="3886200"/>
            <a:chOff x="816" y="1200"/>
            <a:chExt cx="4320" cy="244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216" y="1200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Address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352" y="1872"/>
              <a:ext cx="110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k</a:t>
              </a:r>
              <a:r>
                <a:rPr lang="en-GB" sz="1600"/>
                <a:t>-bit address bus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600" y="1440"/>
              <a:ext cx="192" cy="8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5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344" cy="2208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032" y="153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Processor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200" y="2016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MAR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200" y="2448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MDR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792" y="1440"/>
              <a:ext cx="1344" cy="2208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984" y="120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Memory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3792" y="158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792" y="172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3792" y="1872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92" y="20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792" y="21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792" y="23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3792" y="32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3792" y="33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792" y="35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320" y="2592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/>
                <a:t>: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1776" y="2016"/>
              <a:ext cx="1824" cy="240"/>
            </a:xfrm>
            <a:prstGeom prst="rightArrow">
              <a:avLst>
                <a:gd name="adj1" fmla="val 50000"/>
                <a:gd name="adj2" fmla="val 59569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1776" y="2400"/>
              <a:ext cx="1824" cy="336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160" y="2928"/>
              <a:ext cx="1440" cy="336"/>
            </a:xfrm>
            <a:prstGeom prst="leftRightArrow">
              <a:avLst>
                <a:gd name="adj1" fmla="val 35120"/>
                <a:gd name="adj2" fmla="val 55595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400" y="2304"/>
              <a:ext cx="96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n</a:t>
              </a:r>
              <a:r>
                <a:rPr lang="en-GB" sz="1600"/>
                <a:t>-bit data bus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2448" y="3120"/>
              <a:ext cx="864" cy="3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(</a:t>
              </a:r>
              <a:r>
                <a:rPr lang="en-GB" sz="1600" i="1"/>
                <a:t>R</a:t>
              </a:r>
              <a:r>
                <a:rPr lang="en-GB" sz="1600"/>
                <a:t>/</a:t>
              </a:r>
              <a:r>
                <a:rPr lang="en-GB" sz="1600" i="1"/>
                <a:t>W</a:t>
              </a:r>
              <a:r>
                <a:rPr lang="en-GB" sz="1600"/>
                <a:t>, etc.)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2256" y="1296"/>
              <a:ext cx="1200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Up to 2</a:t>
              </a:r>
              <a:r>
                <a:rPr lang="en-GB" i="1" baseline="30000"/>
                <a:t>k</a:t>
              </a:r>
              <a:r>
                <a:rPr lang="en-GB"/>
                <a:t> addressable locations.</a:t>
              </a: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736" y="33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605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Memory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A memory unit stores binary information in groups of bits called </a:t>
            </a:r>
            <a:r>
              <a:rPr lang="en-US" i="1" dirty="0">
                <a:solidFill>
                  <a:srgbClr val="C00000"/>
                </a:solidFill>
              </a:rPr>
              <a:t>words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data consists of </a:t>
            </a:r>
            <a:r>
              <a:rPr lang="en-US" i="1" dirty="0"/>
              <a:t>n</a:t>
            </a:r>
            <a:r>
              <a:rPr lang="en-US" dirty="0"/>
              <a:t> lines (for </a:t>
            </a:r>
            <a:r>
              <a:rPr lang="en-US" i="1" dirty="0"/>
              <a:t>n</a:t>
            </a:r>
            <a:r>
              <a:rPr lang="en-US" dirty="0"/>
              <a:t>-bit words).  </a:t>
            </a:r>
            <a:r>
              <a:rPr lang="en-US" dirty="0">
                <a:solidFill>
                  <a:srgbClr val="C00000"/>
                </a:solidFill>
              </a:rPr>
              <a:t>Data input lines</a:t>
            </a:r>
            <a:r>
              <a:rPr lang="en-US" dirty="0"/>
              <a:t> provide the information to be stored (</a:t>
            </a:r>
            <a:r>
              <a:rPr lang="en-US" i="1" dirty="0">
                <a:solidFill>
                  <a:srgbClr val="006600"/>
                </a:solidFill>
              </a:rPr>
              <a:t>written</a:t>
            </a:r>
            <a:r>
              <a:rPr lang="en-US" dirty="0"/>
              <a:t>) into the memory, while </a:t>
            </a:r>
            <a:r>
              <a:rPr lang="en-US" dirty="0">
                <a:solidFill>
                  <a:srgbClr val="C00000"/>
                </a:solidFill>
              </a:rPr>
              <a:t>data output lines </a:t>
            </a:r>
            <a:r>
              <a:rPr lang="en-US" dirty="0"/>
              <a:t>carry the information out (</a:t>
            </a:r>
            <a:r>
              <a:rPr lang="en-US" i="1" dirty="0">
                <a:solidFill>
                  <a:srgbClr val="006600"/>
                </a:solidFill>
              </a:rPr>
              <a:t>read</a:t>
            </a:r>
            <a:r>
              <a:rPr lang="en-US" dirty="0"/>
              <a:t>) from the memory.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consists of </a:t>
            </a:r>
            <a:r>
              <a:rPr lang="en-US" i="1" dirty="0"/>
              <a:t>k</a:t>
            </a:r>
            <a:r>
              <a:rPr lang="en-US" dirty="0"/>
              <a:t> lines which specify which word (among the 2</a:t>
            </a:r>
            <a:r>
              <a:rPr lang="en-US" i="1" baseline="50000" dirty="0"/>
              <a:t>k</a:t>
            </a:r>
            <a:r>
              <a:rPr lang="en-US" dirty="0"/>
              <a:t> words available) to be selected for reading or writing.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The control lines </a:t>
            </a:r>
            <a:r>
              <a:rPr lang="en-US" i="1" dirty="0">
                <a:solidFill>
                  <a:srgbClr val="0000CC"/>
                </a:solidFill>
              </a:rPr>
              <a:t>Read</a:t>
            </a:r>
            <a:r>
              <a:rPr lang="en-US" dirty="0"/>
              <a:t> and </a:t>
            </a:r>
            <a:r>
              <a:rPr lang="en-US" i="1" dirty="0">
                <a:solidFill>
                  <a:srgbClr val="0000CC"/>
                </a:solidFill>
              </a:rPr>
              <a:t>Write</a:t>
            </a:r>
            <a:r>
              <a:rPr lang="en-US" dirty="0"/>
              <a:t> (usually combined into a single control line </a:t>
            </a:r>
            <a:r>
              <a:rPr lang="en-US" i="1" dirty="0"/>
              <a:t>Read/Write</a:t>
            </a:r>
            <a:r>
              <a:rPr lang="en-US" dirty="0"/>
              <a:t>) specifies the direction of transfer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692293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7.1 Memory Unit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 of a memory unit: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0680" y="1943857"/>
            <a:ext cx="4572000" cy="3841750"/>
            <a:chOff x="1296" y="1152"/>
            <a:chExt cx="2880" cy="242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32" y="1872"/>
              <a:ext cx="1344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Memory unit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2</a:t>
              </a:r>
              <a:r>
                <a:rPr lang="en-GB" b="1" i="1" baseline="30000" dirty="0"/>
                <a:t>k</a:t>
              </a:r>
              <a:r>
                <a:rPr lang="en-GB" b="1" dirty="0"/>
                <a:t> words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i="1" dirty="0"/>
                <a:t>n</a:t>
              </a:r>
              <a:r>
                <a:rPr lang="en-GB" b="1" dirty="0"/>
                <a:t> bits per word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96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296" y="196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k</a:t>
              </a:r>
              <a:r>
                <a:rPr lang="en-GB" b="1"/>
                <a:t> address lines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592" y="2016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k</a:t>
              </a:r>
              <a:endParaRPr lang="en-GB" b="1"/>
            </a:p>
          </p:txBody>
        </p: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1584" y="2496"/>
              <a:ext cx="912" cy="231"/>
              <a:chOff x="1584" y="2400"/>
              <a:chExt cx="912" cy="231"/>
            </a:xfrm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9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/>
                  <a:t>Read</a:t>
                </a:r>
                <a:r>
                  <a:rPr lang="en-GB" b="1"/>
                  <a:t>/</a:t>
                </a:r>
                <a:r>
                  <a:rPr lang="en-GB" b="1" i="1"/>
                  <a:t>Write</a:t>
                </a:r>
                <a:endParaRPr lang="en-GB" b="1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82" y="242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5400000">
              <a:off x="3384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rot="5400000">
              <a:off x="3336" y="17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456" y="158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04" y="283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04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24" y="1152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input lines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072" y="3168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output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95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7.2 Read/Write Operations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1"/>
            <a:ext cx="8305800" cy="325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Write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data bits (the word) to be stored in memory to the data input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Write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0).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Activates the </a:t>
            </a:r>
            <a:r>
              <a:rPr lang="en-US" i="1" dirty="0"/>
              <a:t>Read</a:t>
            </a:r>
            <a:r>
              <a:rPr lang="en-US" dirty="0"/>
              <a:t> control line (set </a:t>
            </a:r>
            <a:r>
              <a:rPr lang="en-US" i="1" dirty="0"/>
              <a:t>Read/Write</a:t>
            </a:r>
            <a:r>
              <a:rPr lang="en-US" dirty="0"/>
              <a:t> to 1).</a:t>
            </a:r>
          </a:p>
        </p:txBody>
      </p: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1295400" y="4876800"/>
            <a:ext cx="6369050" cy="1371600"/>
            <a:chOff x="1008" y="1536"/>
            <a:chExt cx="4012" cy="849"/>
          </a:xfrm>
        </p:grpSpPr>
        <p:sp>
          <p:nvSpPr>
            <p:cNvPr id="31" name="Line 96"/>
            <p:cNvSpPr>
              <a:spLocks noChangeShapeType="1"/>
            </p:cNvSpPr>
            <p:nvPr/>
          </p:nvSpPr>
          <p:spPr bwMode="auto">
            <a:xfrm>
              <a:off x="2745" y="1556"/>
              <a:ext cx="3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1008" y="1536"/>
              <a:ext cx="4012" cy="849"/>
              <a:chOff x="1251" y="1200"/>
              <a:chExt cx="4012" cy="849"/>
            </a:xfrm>
          </p:grpSpPr>
          <p:graphicFrame>
            <p:nvGraphicFramePr>
              <p:cNvPr id="33" name="Object 98"/>
              <p:cNvGraphicFramePr>
                <a:graphicFrameLocks noChangeAspect="1"/>
              </p:cNvGraphicFramePr>
              <p:nvPr/>
            </p:nvGraphicFramePr>
            <p:xfrm>
              <a:off x="1251" y="1200"/>
              <a:ext cx="401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6381720" imgH="1360080" progId="Word.Document.8">
                      <p:embed/>
                    </p:oleObj>
                  </mc:Choice>
                  <mc:Fallback>
                    <p:oleObj name="Document" r:id="rId3" imgW="6381720" imgH="1360080" progId="Word.Document.8">
                      <p:embed/>
                      <p:pic>
                        <p:nvPicPr>
                          <p:cNvPr id="33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1" y="1200"/>
                            <a:ext cx="4012" cy="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38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1333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7.3 Memory Cell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153244"/>
            <a:ext cx="8305800" cy="160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Static RAMs use flip-flops as the memory cells.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Dynamic RAMs use capacitor charges to represent data. Though simpler in circuitry, they have to be constantly refreshed.</a:t>
            </a: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09600" y="3520440"/>
            <a:ext cx="7924800" cy="2990850"/>
            <a:chOff x="336" y="1920"/>
            <a:chExt cx="4992" cy="1884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36" y="1920"/>
              <a:ext cx="3168" cy="1652"/>
              <a:chOff x="672" y="1536"/>
              <a:chExt cx="3168" cy="1652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rot="5400000">
                <a:off x="1464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384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2064"/>
                <a:ext cx="197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R</a:t>
                </a:r>
              </a:p>
              <a:p>
                <a:pPr eaLnBrk="0" hangingPunct="0">
                  <a:spcBef>
                    <a:spcPct val="20000"/>
                  </a:spcBef>
                </a:pPr>
                <a:endParaRPr lang="en-US" sz="1400" b="1" i="1"/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S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702" y="20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1605" y="251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6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rot="5400000">
                <a:off x="2472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rot="5400000">
                <a:off x="2112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2184" y="190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rot="5400000">
                <a:off x="1344" y="24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40"/>
              <p:cNvGrpSpPr>
                <a:grpSpLocks/>
              </p:cNvGrpSpPr>
              <p:nvPr/>
            </p:nvGrpSpPr>
            <p:grpSpPr bwMode="auto">
              <a:xfrm>
                <a:off x="1344" y="2064"/>
                <a:ext cx="185" cy="144"/>
                <a:chOff x="3648" y="2544"/>
                <a:chExt cx="233" cy="185"/>
              </a:xfrm>
            </p:grpSpPr>
            <p:sp>
              <p:nvSpPr>
                <p:cNvPr id="8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42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43"/>
              <p:cNvGrpSpPr>
                <a:grpSpLocks/>
              </p:cNvGrpSpPr>
              <p:nvPr/>
            </p:nvGrpSpPr>
            <p:grpSpPr bwMode="auto">
              <a:xfrm flipH="1">
                <a:off x="1872" y="2736"/>
                <a:ext cx="185" cy="144"/>
                <a:chOff x="3648" y="2544"/>
                <a:chExt cx="233" cy="185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 flipV="1">
                <a:off x="2064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rot="5400000">
                <a:off x="2616" y="26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rot="5400000">
                <a:off x="2304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2379" y="27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rot="5400000">
                <a:off x="1080" y="232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1229" y="24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54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75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2064" y="2976"/>
                <a:ext cx="816" cy="212"/>
                <a:chOff x="3936" y="3648"/>
                <a:chExt cx="816" cy="212"/>
              </a:xfrm>
            </p:grpSpPr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3552" y="2304"/>
              <a:ext cx="1776" cy="1172"/>
              <a:chOff x="3984" y="2352"/>
              <a:chExt cx="1776" cy="1172"/>
            </a:xfrm>
          </p:grpSpPr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33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BC</a:t>
                </a: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V="1">
                <a:off x="4800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4992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7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sp>
            <p:nvSpPr>
              <p:cNvPr id="27" name="Text Box 68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grpSp>
            <p:nvGrpSpPr>
              <p:cNvPr id="35" name="Group 70"/>
              <p:cNvGrpSpPr>
                <a:grpSpLocks/>
              </p:cNvGrpSpPr>
              <p:nvPr/>
            </p:nvGrpSpPr>
            <p:grpSpPr bwMode="auto">
              <a:xfrm>
                <a:off x="4416" y="3312"/>
                <a:ext cx="816" cy="212"/>
                <a:chOff x="3936" y="3648"/>
                <a:chExt cx="816" cy="212"/>
              </a:xfrm>
            </p:grpSpPr>
            <p:sp>
              <p:nvSpPr>
                <p:cNvPr id="36" name="Line 71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296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Logic diagram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3792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</a:t>
              </a: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504" y="20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381000" y="26968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memory cell of the static RAM has the following logic and block diagrams:</a:t>
            </a:r>
          </a:p>
        </p:txBody>
      </p:sp>
    </p:spTree>
    <p:extLst>
      <p:ext uri="{BB962C8B-B14F-4D97-AF65-F5344CB8AC3E}">
        <p14:creationId xmlns:p14="http://schemas.microsoft.com/office/powerpoint/2010/main" val="2309208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711376"/>
            <a:ext cx="3505200" cy="225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Logic construction of a </a:t>
            </a:r>
            <a:r>
              <a:rPr lang="en-US" sz="2800" dirty="0">
                <a:solidFill>
                  <a:srgbClr val="0000CC"/>
                </a:solidFill>
              </a:rPr>
              <a:t>4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3 RAM</a:t>
            </a:r>
            <a:r>
              <a:rPr lang="en-US" sz="2800" dirty="0">
                <a:sym typeface="Symbol" pitchFamily="18" charset="2"/>
              </a:rPr>
              <a:t> (with decoder and OR gates):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86" name="Picture 4" descr="l6_htm5"/>
          <p:cNvPicPr>
            <a:picLocks noChangeAspect="1" noChangeArrowheads="1"/>
          </p:cNvPicPr>
          <p:nvPr/>
        </p:nvPicPr>
        <p:blipFill>
          <a:blip r:embed="rId3" cstate="print"/>
          <a:srcRect l="1614" b="7692"/>
          <a:stretch>
            <a:fillRect/>
          </a:stretch>
        </p:blipFill>
        <p:spPr bwMode="auto">
          <a:xfrm>
            <a:off x="3817938" y="1066800"/>
            <a:ext cx="4856162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366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077200" cy="182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array of RAM chips: memory chips are combined to form larger memory.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CC"/>
                </a:solidFill>
              </a:rPr>
              <a:t>1K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8-bit RAM chip</a:t>
            </a:r>
            <a:r>
              <a:rPr lang="en-US" sz="2800" dirty="0">
                <a:sym typeface="Symbol" pitchFamily="18" charset="2"/>
              </a:rPr>
              <a:t>: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52600" y="3200400"/>
            <a:ext cx="5410200" cy="2454275"/>
            <a:chOff x="1488" y="1920"/>
            <a:chExt cx="3408" cy="1546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24" y="3216"/>
              <a:ext cx="2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 of a 1K x 8 RAM chip</a:t>
              </a:r>
              <a:endParaRPr lang="en-GB" sz="1600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488" y="1920"/>
              <a:ext cx="3408" cy="1104"/>
              <a:chOff x="1488" y="1920"/>
              <a:chExt cx="3408" cy="1104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008" cy="11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RAM 1K x 8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256"/>
                <a:ext cx="76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DATA (8)</a:t>
                </a:r>
              </a:p>
              <a:p>
                <a:pPr eaLnBrk="0" hangingPunct="0"/>
                <a:r>
                  <a:rPr lang="en-GB" sz="1600" b="1"/>
                  <a:t>ADRS (10)</a:t>
                </a:r>
              </a:p>
              <a:p>
                <a:pPr eaLnBrk="0" hangingPunct="0"/>
                <a:r>
                  <a:rPr lang="en-GB" sz="1600" b="1"/>
                  <a:t>CS</a:t>
                </a:r>
              </a:p>
              <a:p>
                <a:pPr eaLnBrk="0" hangingPunct="0"/>
                <a:r>
                  <a:rPr lang="en-GB" sz="1600" b="1"/>
                  <a:t>RW</a:t>
                </a: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81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GB" sz="1600" b="1"/>
                  <a:t>Input data</a:t>
                </a:r>
              </a:p>
              <a:p>
                <a:pPr algn="r" eaLnBrk="0" hangingPunct="0"/>
                <a:r>
                  <a:rPr lang="en-GB" sz="1600" b="1"/>
                  <a:t>Address</a:t>
                </a:r>
              </a:p>
              <a:p>
                <a:pPr algn="r" eaLnBrk="0" hangingPunct="0"/>
                <a:r>
                  <a:rPr lang="en-GB" sz="1600" b="1"/>
                  <a:t>Chip select</a:t>
                </a:r>
              </a:p>
              <a:p>
                <a:pPr algn="r" eaLnBrk="0" hangingPunct="0"/>
                <a:r>
                  <a:rPr lang="en-GB" sz="1600" b="1"/>
                  <a:t>Read/write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(8)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/>
                  <a:t>Output data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2448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2448" y="24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3792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352" y="2256"/>
                <a:ext cx="2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25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304" y="2400"/>
                <a:ext cx="25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78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3711" y="4927817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4K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8 RAM.</a:t>
            </a:r>
            <a:r>
              <a:rPr lang="en-US" sz="2800" dirty="0">
                <a:sym typeface="Symbol" pitchFamily="18" charset="2"/>
              </a:rPr>
              <a:t> </a:t>
            </a:r>
            <a:endParaRPr lang="en-US" sz="2800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2171700" y="1169233"/>
            <a:ext cx="6629400" cy="5229225"/>
            <a:chOff x="1248" y="720"/>
            <a:chExt cx="4176" cy="3294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RW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Read/write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Output data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Input data</a:t>
              </a: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8 lines</a:t>
              </a:r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3</a:t>
              </a:r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2x4 decoder</a:t>
              </a:r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8"/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6" name="Text Box 79"/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7" name="Text Box 80"/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0 – 9</a:t>
              </a:r>
            </a:p>
          </p:txBody>
        </p:sp>
        <p:sp>
          <p:nvSpPr>
            <p:cNvPr id="88" name="Text Box 81"/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11   10</a:t>
              </a:r>
            </a:p>
          </p:txBody>
        </p: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 b="1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5"/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95"/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96"/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97"/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9"/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01"/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Address</a:t>
              </a:r>
            </a:p>
          </p:txBody>
        </p:sp>
        <p:sp>
          <p:nvSpPr>
            <p:cNvPr id="109" name="AutoShape 102"/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4"/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5"/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16"/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17"/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8"/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19"/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0"/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155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3581400" y="48768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2M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32 </a:t>
            </a:r>
            <a:r>
              <a:rPr lang="en-US" sz="2800" dirty="0">
                <a:sym typeface="Symbol" pitchFamily="18" charset="2"/>
              </a:rPr>
              <a:t>memory module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Using 512K  8 memory chips.</a:t>
            </a:r>
          </a:p>
        </p:txBody>
      </p:sp>
      <p:grpSp>
        <p:nvGrpSpPr>
          <p:cNvPr id="129" name="Group 101"/>
          <p:cNvGrpSpPr>
            <a:grpSpLocks/>
          </p:cNvGrpSpPr>
          <p:nvPr/>
        </p:nvGrpSpPr>
        <p:grpSpPr bwMode="auto">
          <a:xfrm>
            <a:off x="609600" y="4191000"/>
            <a:ext cx="2819400" cy="1828800"/>
            <a:chOff x="672" y="2736"/>
            <a:chExt cx="1776" cy="1152"/>
          </a:xfrm>
        </p:grpSpPr>
        <p:grpSp>
          <p:nvGrpSpPr>
            <p:cNvPr id="130" name="Group 102"/>
            <p:cNvGrpSpPr>
              <a:grpSpLocks/>
            </p:cNvGrpSpPr>
            <p:nvPr/>
          </p:nvGrpSpPr>
          <p:grpSpPr bwMode="auto">
            <a:xfrm>
              <a:off x="720" y="2832"/>
              <a:ext cx="1688" cy="1009"/>
              <a:chOff x="720" y="2832"/>
              <a:chExt cx="1688" cy="1009"/>
            </a:xfrm>
          </p:grpSpPr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1104" y="3294"/>
                <a:ext cx="193" cy="81"/>
              </a:xfrm>
              <a:custGeom>
                <a:avLst/>
                <a:gdLst>
                  <a:gd name="T0" fmla="*/ 0 w 24"/>
                  <a:gd name="T1" fmla="*/ 2268729 h 10"/>
                  <a:gd name="T2" fmla="*/ 3801529 w 24"/>
                  <a:gd name="T3" fmla="*/ 2268729 h 10"/>
                  <a:gd name="T4" fmla="*/ 3801529 w 24"/>
                  <a:gd name="T5" fmla="*/ 2824049 h 10"/>
                  <a:gd name="T6" fmla="*/ 6490638 w 24"/>
                  <a:gd name="T7" fmla="*/ 1429051 h 10"/>
                  <a:gd name="T8" fmla="*/ 3801529 w 24"/>
                  <a:gd name="T9" fmla="*/ 0 h 10"/>
                  <a:gd name="T10" fmla="*/ 3801529 w 24"/>
                  <a:gd name="T11" fmla="*/ 834883 h 10"/>
                  <a:gd name="T12" fmla="*/ 0 w 24"/>
                  <a:gd name="T13" fmla="*/ 834883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10"/>
                  <a:gd name="T23" fmla="*/ 24 w 2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10">
                    <a:moveTo>
                      <a:pt x="0" y="8"/>
                    </a:moveTo>
                    <a:lnTo>
                      <a:pt x="14" y="8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0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330" cy="4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47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Chip select</a:t>
                </a:r>
                <a:endParaRPr lang="en-US" sz="1200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76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</a:rPr>
                  <a:t>512K x 8 memory chip</a:t>
                </a:r>
                <a:endParaRPr lang="en-US" sz="1400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720" y="3198"/>
                <a:ext cx="3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19-bit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address</a:t>
                </a:r>
                <a:endParaRPr lang="en-US" sz="1200"/>
              </a:p>
            </p:txBody>
          </p:sp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1618" y="3273"/>
                <a:ext cx="121" cy="73"/>
              </a:xfrm>
              <a:custGeom>
                <a:avLst/>
                <a:gdLst>
                  <a:gd name="T0" fmla="*/ 4132602 w 15"/>
                  <a:gd name="T1" fmla="*/ 562441 h 9"/>
                  <a:gd name="T2" fmla="*/ 2493851 w 15"/>
                  <a:gd name="T3" fmla="*/ 562441 h 9"/>
                  <a:gd name="T4" fmla="*/ 2493851 w 15"/>
                  <a:gd name="T5" fmla="*/ 0 h 9"/>
                  <a:gd name="T6" fmla="*/ 0 w 15"/>
                  <a:gd name="T7" fmla="*/ 1125409 h 9"/>
                  <a:gd name="T8" fmla="*/ 2493851 w 15"/>
                  <a:gd name="T9" fmla="*/ 2562527 h 9"/>
                  <a:gd name="T10" fmla="*/ 2493851 w 15"/>
                  <a:gd name="T11" fmla="*/ 1718306 h 9"/>
                  <a:gd name="T12" fmla="*/ 4132602 w 15"/>
                  <a:gd name="T13" fmla="*/ 1718306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1908" y="3216"/>
                <a:ext cx="50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8-bit data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input/output</a:t>
                </a:r>
                <a:endParaRPr lang="en-US" sz="12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 flipH="1">
                <a:off x="1719" y="3274"/>
                <a:ext cx="121" cy="70"/>
              </a:xfrm>
              <a:custGeom>
                <a:avLst/>
                <a:gdLst>
                  <a:gd name="T0" fmla="*/ 4132602 w 15"/>
                  <a:gd name="T1" fmla="*/ 453584 h 9"/>
                  <a:gd name="T2" fmla="*/ 2493851 w 15"/>
                  <a:gd name="T3" fmla="*/ 453584 h 9"/>
                  <a:gd name="T4" fmla="*/ 2493851 w 15"/>
                  <a:gd name="T5" fmla="*/ 0 h 9"/>
                  <a:gd name="T6" fmla="*/ 0 w 15"/>
                  <a:gd name="T7" fmla="*/ 881759 h 9"/>
                  <a:gd name="T8" fmla="*/ 2493851 w 15"/>
                  <a:gd name="T9" fmla="*/ 1990730 h 9"/>
                  <a:gd name="T10" fmla="*/ 2493851 w 15"/>
                  <a:gd name="T11" fmla="*/ 1339512 h 9"/>
                  <a:gd name="T12" fmla="*/ 4132602 w 15"/>
                  <a:gd name="T13" fmla="*/ 1339512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 flipV="1">
                <a:off x="1440" y="3534"/>
                <a:ext cx="0" cy="1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672" y="2736"/>
              <a:ext cx="1776" cy="1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3276600" y="1219200"/>
            <a:ext cx="4759325" cy="3563938"/>
            <a:chOff x="2005" y="726"/>
            <a:chExt cx="2998" cy="2245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504" y="1702"/>
              <a:ext cx="195" cy="89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3085266 h 11"/>
                <a:gd name="T4" fmla="*/ 0 w 21"/>
                <a:gd name="T5" fmla="*/ 3085266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4504" y="2098"/>
              <a:ext cx="195" cy="88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2883584 h 11"/>
                <a:gd name="T4" fmla="*/ 0 w 21"/>
                <a:gd name="T5" fmla="*/ 2883584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4505" y="1315"/>
              <a:ext cx="194" cy="84"/>
            </a:xfrm>
            <a:custGeom>
              <a:avLst/>
              <a:gdLst>
                <a:gd name="T0" fmla="*/ 13052015 w 21"/>
                <a:gd name="T1" fmla="*/ 0 h 10"/>
                <a:gd name="T2" fmla="*/ 13052015 w 21"/>
                <a:gd name="T3" fmla="*/ 3514736 h 10"/>
                <a:gd name="T4" fmla="*/ 0 w 21"/>
                <a:gd name="T5" fmla="*/ 3514736 h 10"/>
                <a:gd name="T6" fmla="*/ 0 60000 65536"/>
                <a:gd name="T7" fmla="*/ 0 60000 65536"/>
                <a:gd name="T8" fmla="*/ 0 60000 65536"/>
                <a:gd name="T9" fmla="*/ 0 w 21"/>
                <a:gd name="T10" fmla="*/ 0 h 10"/>
                <a:gd name="T11" fmla="*/ 21 w 2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0">
                  <a:moveTo>
                    <a:pt x="21" y="0"/>
                  </a:moveTo>
                  <a:lnTo>
                    <a:pt x="21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 flipH="1">
              <a:off x="2715" y="2178"/>
              <a:ext cx="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2715" y="1783"/>
              <a:ext cx="6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H="1">
              <a:off x="2675" y="1396"/>
              <a:ext cx="1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 flipH="1">
              <a:off x="2823" y="2178"/>
              <a:ext cx="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2852" y="1783"/>
              <a:ext cx="4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 flipH="1">
              <a:off x="2852" y="1396"/>
              <a:ext cx="4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3388" y="2178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 flipH="1">
              <a:off x="3401" y="1783"/>
              <a:ext cx="4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25"/>
            <p:cNvSpPr>
              <a:spLocks noChangeShapeType="1"/>
            </p:cNvSpPr>
            <p:nvPr/>
          </p:nvSpPr>
          <p:spPr bwMode="auto">
            <a:xfrm flipH="1" flipV="1">
              <a:off x="3376" y="1394"/>
              <a:ext cx="5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393" y="822"/>
              <a:ext cx="8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19-bit internal chip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Line 127"/>
            <p:cNvSpPr>
              <a:spLocks noChangeShapeType="1"/>
            </p:cNvSpPr>
            <p:nvPr/>
          </p:nvSpPr>
          <p:spPr bwMode="auto">
            <a:xfrm flipH="1">
              <a:off x="3263" y="2574"/>
              <a:ext cx="6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2594" y="2041"/>
              <a:ext cx="81" cy="533"/>
            </a:xfrm>
            <a:custGeom>
              <a:avLst/>
              <a:gdLst>
                <a:gd name="T0" fmla="*/ 0 w 10"/>
                <a:gd name="T1" fmla="*/ 0 h 66"/>
                <a:gd name="T2" fmla="*/ 2824049 w 10"/>
                <a:gd name="T3" fmla="*/ 0 h 66"/>
                <a:gd name="T4" fmla="*/ 2824049 w 10"/>
                <a:gd name="T5" fmla="*/ 1830645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0"/>
                  </a:moveTo>
                  <a:lnTo>
                    <a:pt x="10" y="0"/>
                  </a:lnTo>
                  <a:lnTo>
                    <a:pt x="10" y="6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29"/>
            <p:cNvSpPr>
              <a:spLocks noChangeShapeType="1"/>
            </p:cNvSpPr>
            <p:nvPr/>
          </p:nvSpPr>
          <p:spPr bwMode="auto">
            <a:xfrm>
              <a:off x="3384" y="235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30"/>
            <p:cNvSpPr>
              <a:spLocks noChangeShapeType="1"/>
            </p:cNvSpPr>
            <p:nvPr/>
          </p:nvSpPr>
          <p:spPr bwMode="auto">
            <a:xfrm>
              <a:off x="3384" y="2001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31"/>
            <p:cNvSpPr>
              <a:spLocks noChangeShapeType="1"/>
            </p:cNvSpPr>
            <p:nvPr/>
          </p:nvSpPr>
          <p:spPr bwMode="auto">
            <a:xfrm>
              <a:off x="3384" y="1969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32"/>
            <p:cNvSpPr>
              <a:spLocks noChangeShapeType="1"/>
            </p:cNvSpPr>
            <p:nvPr/>
          </p:nvSpPr>
          <p:spPr bwMode="auto">
            <a:xfrm>
              <a:off x="3384" y="160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3384" y="1210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/>
            </p:cNvSpPr>
            <p:nvPr/>
          </p:nvSpPr>
          <p:spPr bwMode="auto">
            <a:xfrm>
              <a:off x="2594" y="2001"/>
              <a:ext cx="121" cy="177"/>
            </a:xfrm>
            <a:custGeom>
              <a:avLst/>
              <a:gdLst>
                <a:gd name="T0" fmla="*/ 0 w 15"/>
                <a:gd name="T1" fmla="*/ 0 h 22"/>
                <a:gd name="T2" fmla="*/ 4132602 w 15"/>
                <a:gd name="T3" fmla="*/ 0 h 22"/>
                <a:gd name="T4" fmla="*/ 4132602 w 15"/>
                <a:gd name="T5" fmla="*/ 5966557 h 22"/>
                <a:gd name="T6" fmla="*/ 0 60000 65536"/>
                <a:gd name="T7" fmla="*/ 0 60000 65536"/>
                <a:gd name="T8" fmla="*/ 0 60000 65536"/>
                <a:gd name="T9" fmla="*/ 0 w 15"/>
                <a:gd name="T10" fmla="*/ 0 h 22"/>
                <a:gd name="T11" fmla="*/ 15 w 1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2">
                  <a:moveTo>
                    <a:pt x="0" y="0"/>
                  </a:moveTo>
                  <a:lnTo>
                    <a:pt x="15" y="0"/>
                  </a:lnTo>
                  <a:lnTo>
                    <a:pt x="15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2594" y="1783"/>
              <a:ext cx="121" cy="186"/>
            </a:xfrm>
            <a:custGeom>
              <a:avLst/>
              <a:gdLst>
                <a:gd name="T0" fmla="*/ 0 w 15"/>
                <a:gd name="T1" fmla="*/ 6432761 h 23"/>
                <a:gd name="T2" fmla="*/ 4132602 w 15"/>
                <a:gd name="T3" fmla="*/ 6432761 h 23"/>
                <a:gd name="T4" fmla="*/ 4132602 w 15"/>
                <a:gd name="T5" fmla="*/ 0 h 23"/>
                <a:gd name="T6" fmla="*/ 0 60000 65536"/>
                <a:gd name="T7" fmla="*/ 0 60000 65536"/>
                <a:gd name="T8" fmla="*/ 0 60000 65536"/>
                <a:gd name="T9" fmla="*/ 0 w 15"/>
                <a:gd name="T10" fmla="*/ 0 h 23"/>
                <a:gd name="T11" fmla="*/ 15 w 1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3">
                  <a:moveTo>
                    <a:pt x="0" y="23"/>
                  </a:moveTo>
                  <a:lnTo>
                    <a:pt x="15" y="23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2594" y="1396"/>
              <a:ext cx="81" cy="532"/>
            </a:xfrm>
            <a:custGeom>
              <a:avLst/>
              <a:gdLst>
                <a:gd name="T0" fmla="*/ 0 w 10"/>
                <a:gd name="T1" fmla="*/ 18102025 h 66"/>
                <a:gd name="T2" fmla="*/ 2824049 w 10"/>
                <a:gd name="T3" fmla="*/ 18102025 h 66"/>
                <a:gd name="T4" fmla="*/ 2824049 w 10"/>
                <a:gd name="T5" fmla="*/ 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66"/>
                  </a:moveTo>
                  <a:lnTo>
                    <a:pt x="10" y="66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2433" y="1864"/>
              <a:ext cx="161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38"/>
            <p:cNvSpPr>
              <a:spLocks noChangeShapeType="1"/>
            </p:cNvSpPr>
            <p:nvPr/>
          </p:nvSpPr>
          <p:spPr bwMode="auto">
            <a:xfrm flipH="1">
              <a:off x="2675" y="2574"/>
              <a:ext cx="5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/>
            </p:cNvSpPr>
            <p:nvPr/>
          </p:nvSpPr>
          <p:spPr bwMode="auto">
            <a:xfrm>
              <a:off x="3344" y="960"/>
              <a:ext cx="549" cy="1"/>
            </a:xfrm>
            <a:custGeom>
              <a:avLst/>
              <a:gdLst>
                <a:gd name="T0" fmla="*/ 18830199 w 68"/>
                <a:gd name="T1" fmla="*/ 0 h 1"/>
                <a:gd name="T2" fmla="*/ 0 w 68"/>
                <a:gd name="T3" fmla="*/ 0 h 1"/>
                <a:gd name="T4" fmla="*/ 0 w 68"/>
                <a:gd name="T5" fmla="*/ 0 h 1"/>
                <a:gd name="T6" fmla="*/ 0 60000 65536"/>
                <a:gd name="T7" fmla="*/ 0 60000 65536"/>
                <a:gd name="T8" fmla="*/ 0 60000 65536"/>
                <a:gd name="T9" fmla="*/ 0 w 68"/>
                <a:gd name="T10" fmla="*/ 0 h 1"/>
                <a:gd name="T11" fmla="*/ 68 w 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1">
                  <a:moveTo>
                    <a:pt x="6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40"/>
            <p:cNvSpPr>
              <a:spLocks noChangeShapeType="1"/>
            </p:cNvSpPr>
            <p:nvPr/>
          </p:nvSpPr>
          <p:spPr bwMode="auto">
            <a:xfrm flipV="1">
              <a:off x="3578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41"/>
            <p:cNvSpPr>
              <a:spLocks noChangeShapeType="1"/>
            </p:cNvSpPr>
            <p:nvPr/>
          </p:nvSpPr>
          <p:spPr bwMode="auto">
            <a:xfrm>
              <a:off x="3384" y="1178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42"/>
            <p:cNvSpPr>
              <a:spLocks noChangeShapeType="1"/>
            </p:cNvSpPr>
            <p:nvPr/>
          </p:nvSpPr>
          <p:spPr bwMode="auto">
            <a:xfrm flipV="1">
              <a:off x="3578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43"/>
            <p:cNvSpPr>
              <a:spLocks noChangeShapeType="1"/>
            </p:cNvSpPr>
            <p:nvPr/>
          </p:nvSpPr>
          <p:spPr bwMode="auto">
            <a:xfrm flipV="1">
              <a:off x="3578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44"/>
            <p:cNvSpPr>
              <a:spLocks noChangeShapeType="1"/>
            </p:cNvSpPr>
            <p:nvPr/>
          </p:nvSpPr>
          <p:spPr bwMode="auto">
            <a:xfrm>
              <a:off x="3384" y="1573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45"/>
            <p:cNvSpPr>
              <a:spLocks noChangeShapeType="1"/>
            </p:cNvSpPr>
            <p:nvPr/>
          </p:nvSpPr>
          <p:spPr bwMode="auto">
            <a:xfrm flipV="1">
              <a:off x="3578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46"/>
            <p:cNvSpPr>
              <a:spLocks noChangeShapeType="1"/>
            </p:cNvSpPr>
            <p:nvPr/>
          </p:nvSpPr>
          <p:spPr bwMode="auto">
            <a:xfrm flipV="1">
              <a:off x="3384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47"/>
            <p:cNvSpPr>
              <a:spLocks noChangeShapeType="1"/>
            </p:cNvSpPr>
            <p:nvPr/>
          </p:nvSpPr>
          <p:spPr bwMode="auto">
            <a:xfrm flipV="1">
              <a:off x="3384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48"/>
            <p:cNvSpPr>
              <a:spLocks noChangeShapeType="1"/>
            </p:cNvSpPr>
            <p:nvPr/>
          </p:nvSpPr>
          <p:spPr bwMode="auto">
            <a:xfrm flipV="1">
              <a:off x="3384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49"/>
            <p:cNvSpPr>
              <a:spLocks noChangeShapeType="1"/>
            </p:cNvSpPr>
            <p:nvPr/>
          </p:nvSpPr>
          <p:spPr bwMode="auto">
            <a:xfrm>
              <a:off x="3344" y="2396"/>
              <a:ext cx="1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0"/>
            <p:cNvSpPr>
              <a:spLocks noChangeShapeType="1"/>
            </p:cNvSpPr>
            <p:nvPr/>
          </p:nvSpPr>
          <p:spPr bwMode="auto">
            <a:xfrm>
              <a:off x="3344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51"/>
            <p:cNvSpPr>
              <a:spLocks noChangeShapeType="1"/>
            </p:cNvSpPr>
            <p:nvPr/>
          </p:nvSpPr>
          <p:spPr bwMode="auto">
            <a:xfrm>
              <a:off x="3384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flipV="1">
              <a:off x="3029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53"/>
            <p:cNvSpPr>
              <a:spLocks noChangeShapeType="1"/>
            </p:cNvSpPr>
            <p:nvPr/>
          </p:nvSpPr>
          <p:spPr bwMode="auto">
            <a:xfrm flipV="1">
              <a:off x="3029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54"/>
            <p:cNvSpPr>
              <a:spLocks noChangeShapeType="1"/>
            </p:cNvSpPr>
            <p:nvPr/>
          </p:nvSpPr>
          <p:spPr bwMode="auto">
            <a:xfrm>
              <a:off x="2828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55"/>
            <p:cNvSpPr>
              <a:spLocks noChangeShapeType="1"/>
            </p:cNvSpPr>
            <p:nvPr/>
          </p:nvSpPr>
          <p:spPr bwMode="auto">
            <a:xfrm>
              <a:off x="2828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56"/>
            <p:cNvSpPr>
              <a:spLocks noChangeShapeType="1"/>
            </p:cNvSpPr>
            <p:nvPr/>
          </p:nvSpPr>
          <p:spPr bwMode="auto">
            <a:xfrm flipV="1">
              <a:off x="3029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57"/>
            <p:cNvSpPr>
              <a:spLocks noChangeShapeType="1"/>
            </p:cNvSpPr>
            <p:nvPr/>
          </p:nvSpPr>
          <p:spPr bwMode="auto">
            <a:xfrm>
              <a:off x="2828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58"/>
            <p:cNvSpPr>
              <a:spLocks noChangeShapeType="1"/>
            </p:cNvSpPr>
            <p:nvPr/>
          </p:nvSpPr>
          <p:spPr bwMode="auto">
            <a:xfrm>
              <a:off x="2828" y="160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59"/>
            <p:cNvSpPr>
              <a:spLocks noChangeShapeType="1"/>
            </p:cNvSpPr>
            <p:nvPr/>
          </p:nvSpPr>
          <p:spPr bwMode="auto">
            <a:xfrm>
              <a:off x="2828" y="235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60"/>
            <p:cNvSpPr>
              <a:spLocks noChangeShapeType="1"/>
            </p:cNvSpPr>
            <p:nvPr/>
          </p:nvSpPr>
          <p:spPr bwMode="auto">
            <a:xfrm flipV="1">
              <a:off x="302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61"/>
            <p:cNvSpPr>
              <a:spLocks noChangeShapeType="1"/>
            </p:cNvSpPr>
            <p:nvPr/>
          </p:nvSpPr>
          <p:spPr bwMode="auto">
            <a:xfrm flipV="1">
              <a:off x="2828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2"/>
            <p:cNvSpPr>
              <a:spLocks noChangeShapeType="1"/>
            </p:cNvSpPr>
            <p:nvPr/>
          </p:nvSpPr>
          <p:spPr bwMode="auto">
            <a:xfrm flipV="1">
              <a:off x="2828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63"/>
            <p:cNvSpPr>
              <a:spLocks noChangeShapeType="1"/>
            </p:cNvSpPr>
            <p:nvPr/>
          </p:nvSpPr>
          <p:spPr bwMode="auto">
            <a:xfrm>
              <a:off x="2787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64"/>
            <p:cNvSpPr>
              <a:spLocks noChangeShapeType="1"/>
            </p:cNvSpPr>
            <p:nvPr/>
          </p:nvSpPr>
          <p:spPr bwMode="auto">
            <a:xfrm>
              <a:off x="2787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5"/>
            <p:cNvSpPr>
              <a:spLocks noChangeShapeType="1"/>
            </p:cNvSpPr>
            <p:nvPr/>
          </p:nvSpPr>
          <p:spPr bwMode="auto">
            <a:xfrm>
              <a:off x="2828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6"/>
            <p:cNvSpPr>
              <a:spLocks noChangeShapeType="1"/>
            </p:cNvSpPr>
            <p:nvPr/>
          </p:nvSpPr>
          <p:spPr bwMode="auto">
            <a:xfrm flipV="1">
              <a:off x="2828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7"/>
            <p:cNvSpPr>
              <a:spLocks noChangeShapeType="1"/>
            </p:cNvSpPr>
            <p:nvPr/>
          </p:nvSpPr>
          <p:spPr bwMode="auto">
            <a:xfrm>
              <a:off x="2828" y="121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68"/>
            <p:cNvSpPr>
              <a:spLocks noChangeShapeType="1"/>
            </p:cNvSpPr>
            <p:nvPr/>
          </p:nvSpPr>
          <p:spPr bwMode="auto">
            <a:xfrm flipH="1">
              <a:off x="2828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69"/>
            <p:cNvSpPr>
              <a:spLocks noChangeShapeType="1"/>
            </p:cNvSpPr>
            <p:nvPr/>
          </p:nvSpPr>
          <p:spPr bwMode="auto">
            <a:xfrm>
              <a:off x="2828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2352" y="1000"/>
              <a:ext cx="435" cy="113"/>
            </a:xfrm>
            <a:custGeom>
              <a:avLst/>
              <a:gdLst>
                <a:gd name="T0" fmla="*/ 0 w 54"/>
                <a:gd name="T1" fmla="*/ 3870702 h 14"/>
                <a:gd name="T2" fmla="*/ 5461570 w 54"/>
                <a:gd name="T3" fmla="*/ 3870702 h 14"/>
                <a:gd name="T4" fmla="*/ 5461570 w 54"/>
                <a:gd name="T5" fmla="*/ 0 h 14"/>
                <a:gd name="T6" fmla="*/ 14755393 w 5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4"/>
                <a:gd name="T14" fmla="*/ 54 w 5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4">
                  <a:moveTo>
                    <a:pt x="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2352" y="960"/>
              <a:ext cx="992" cy="113"/>
            </a:xfrm>
            <a:custGeom>
              <a:avLst/>
              <a:gdLst>
                <a:gd name="T0" fmla="*/ 0 w 123"/>
                <a:gd name="T1" fmla="*/ 3870702 h 14"/>
                <a:gd name="T2" fmla="*/ 4129051 w 123"/>
                <a:gd name="T3" fmla="*/ 3870702 h 14"/>
                <a:gd name="T4" fmla="*/ 4129051 w 123"/>
                <a:gd name="T5" fmla="*/ 0 h 14"/>
                <a:gd name="T6" fmla="*/ 33850725 w 12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"/>
                <a:gd name="T14" fmla="*/ 123 w 123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  <a:lnTo>
                    <a:pt x="12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72"/>
            <p:cNvSpPr>
              <a:spLocks noChangeShapeType="1"/>
            </p:cNvSpPr>
            <p:nvPr/>
          </p:nvSpPr>
          <p:spPr bwMode="auto">
            <a:xfrm>
              <a:off x="2118" y="125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118" y="1372"/>
              <a:ext cx="315" cy="653"/>
            </a:xfrm>
            <a:custGeom>
              <a:avLst/>
              <a:gdLst>
                <a:gd name="T0" fmla="*/ 0 w 39"/>
                <a:gd name="T1" fmla="*/ 0 h 81"/>
                <a:gd name="T2" fmla="*/ 4157862 w 39"/>
                <a:gd name="T3" fmla="*/ 0 h 81"/>
                <a:gd name="T4" fmla="*/ 4157862 w 39"/>
                <a:gd name="T5" fmla="*/ 22234617 h 81"/>
                <a:gd name="T6" fmla="*/ 10827010 w 39"/>
                <a:gd name="T7" fmla="*/ 22234617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0" y="0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9" y="8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2118" y="1315"/>
              <a:ext cx="315" cy="629"/>
            </a:xfrm>
            <a:custGeom>
              <a:avLst/>
              <a:gdLst>
                <a:gd name="T0" fmla="*/ 0 w 39"/>
                <a:gd name="T1" fmla="*/ 0 h 78"/>
                <a:gd name="T2" fmla="*/ 6945749 w 39"/>
                <a:gd name="T3" fmla="*/ 0 h 78"/>
                <a:gd name="T4" fmla="*/ 6945749 w 39"/>
                <a:gd name="T5" fmla="*/ 21448755 h 78"/>
                <a:gd name="T6" fmla="*/ 10827010 w 39"/>
                <a:gd name="T7" fmla="*/ 21448755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8"/>
                <a:gd name="T14" fmla="*/ 39 w 39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8">
                  <a:moveTo>
                    <a:pt x="0" y="0"/>
                  </a:moveTo>
                  <a:lnTo>
                    <a:pt x="25" y="0"/>
                  </a:lnTo>
                  <a:lnTo>
                    <a:pt x="25" y="78"/>
                  </a:lnTo>
                  <a:lnTo>
                    <a:pt x="39" y="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75"/>
            <p:cNvSpPr>
              <a:spLocks noChangeShapeType="1"/>
            </p:cNvSpPr>
            <p:nvPr/>
          </p:nvSpPr>
          <p:spPr bwMode="auto">
            <a:xfrm>
              <a:off x="2118" y="93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>
              <a:off x="2118" y="119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77"/>
            <p:cNvSpPr>
              <a:spLocks noChangeShapeType="1"/>
            </p:cNvSpPr>
            <p:nvPr/>
          </p:nvSpPr>
          <p:spPr bwMode="auto">
            <a:xfrm>
              <a:off x="2118" y="100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78"/>
            <p:cNvSpPr>
              <a:spLocks noChangeArrowheads="1"/>
            </p:cNvSpPr>
            <p:nvPr/>
          </p:nvSpPr>
          <p:spPr bwMode="auto">
            <a:xfrm>
              <a:off x="2064" y="2112"/>
              <a:ext cx="26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2-bit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decoder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7" name="Rectangle 179"/>
            <p:cNvSpPr>
              <a:spLocks noChangeArrowheads="1"/>
            </p:cNvSpPr>
            <p:nvPr/>
          </p:nvSpPr>
          <p:spPr bwMode="auto">
            <a:xfrm>
              <a:off x="2126" y="798"/>
              <a:ext cx="33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addresses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" name="Rectangle 180"/>
            <p:cNvSpPr>
              <a:spLocks noChangeArrowheads="1"/>
            </p:cNvSpPr>
            <p:nvPr/>
          </p:nvSpPr>
          <p:spPr bwMode="auto">
            <a:xfrm>
              <a:off x="2182" y="726"/>
              <a:ext cx="18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21-bit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2166" y="1121"/>
              <a:ext cx="16" cy="17"/>
            </a:xfrm>
            <a:custGeom>
              <a:avLst/>
              <a:gdLst>
                <a:gd name="T0" fmla="*/ 8 w 16"/>
                <a:gd name="T1" fmla="*/ 8 h 17"/>
                <a:gd name="T2" fmla="*/ 0 w 16"/>
                <a:gd name="T3" fmla="*/ 8 h 17"/>
                <a:gd name="T4" fmla="*/ 0 w 16"/>
                <a:gd name="T5" fmla="*/ 17 h 17"/>
                <a:gd name="T6" fmla="*/ 8 w 16"/>
                <a:gd name="T7" fmla="*/ 17 h 17"/>
                <a:gd name="T8" fmla="*/ 16 w 16"/>
                <a:gd name="T9" fmla="*/ 17 h 17"/>
                <a:gd name="T10" fmla="*/ 16 w 16"/>
                <a:gd name="T11" fmla="*/ 8 h 17"/>
                <a:gd name="T12" fmla="*/ 16 w 16"/>
                <a:gd name="T13" fmla="*/ 0 h 17"/>
                <a:gd name="T14" fmla="*/ 8 w 16"/>
                <a:gd name="T15" fmla="*/ 0 h 17"/>
                <a:gd name="T16" fmla="*/ 0 w 16"/>
                <a:gd name="T17" fmla="*/ 0 h 17"/>
                <a:gd name="T18" fmla="*/ 0 w 16"/>
                <a:gd name="T19" fmla="*/ 8 h 17"/>
                <a:gd name="T20" fmla="*/ 8 w 16"/>
                <a:gd name="T21" fmla="*/ 8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7"/>
                <a:gd name="T35" fmla="*/ 16 w 16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7">
                  <a:moveTo>
                    <a:pt x="8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2174" y="1129"/>
              <a:ext cx="8" cy="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531441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2166" y="108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2174" y="109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2166" y="104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2174" y="105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3021" y="138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3013" y="1380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3021" y="1775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3013" y="1775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3021" y="217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3013" y="2170"/>
              <a:ext cx="25" cy="25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322917 h 3"/>
                <a:gd name="T4" fmla="*/ 0 w 3"/>
                <a:gd name="T5" fmla="*/ 684583 h 3"/>
                <a:gd name="T6" fmla="*/ 322917 w 3"/>
                <a:gd name="T7" fmla="*/ 684583 h 3"/>
                <a:gd name="T8" fmla="*/ 684583 w 3"/>
                <a:gd name="T9" fmla="*/ 1002917 h 3"/>
                <a:gd name="T10" fmla="*/ 684583 w 3"/>
                <a:gd name="T11" fmla="*/ 684583 h 3"/>
                <a:gd name="T12" fmla="*/ 1002917 w 3"/>
                <a:gd name="T13" fmla="*/ 684583 h 3"/>
                <a:gd name="T14" fmla="*/ 684583 w 3"/>
                <a:gd name="T15" fmla="*/ 322917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3021" y="2566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3013" y="2566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3570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3570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3570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3570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3570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3562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3570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3570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03"/>
            <p:cNvSpPr>
              <a:spLocks noChangeArrowheads="1"/>
            </p:cNvSpPr>
            <p:nvPr/>
          </p:nvSpPr>
          <p:spPr bwMode="auto">
            <a:xfrm>
              <a:off x="3497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04"/>
            <p:cNvSpPr>
              <a:spLocks noChangeArrowheads="1"/>
            </p:cNvSpPr>
            <p:nvPr/>
          </p:nvSpPr>
          <p:spPr bwMode="auto">
            <a:xfrm>
              <a:off x="3497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05"/>
            <p:cNvSpPr>
              <a:spLocks noChangeArrowheads="1"/>
            </p:cNvSpPr>
            <p:nvPr/>
          </p:nvSpPr>
          <p:spPr bwMode="auto">
            <a:xfrm>
              <a:off x="3497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06"/>
            <p:cNvSpPr>
              <a:spLocks noChangeArrowheads="1"/>
            </p:cNvSpPr>
            <p:nvPr/>
          </p:nvSpPr>
          <p:spPr bwMode="auto">
            <a:xfrm>
              <a:off x="3497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07"/>
            <p:cNvSpPr>
              <a:spLocks noChangeArrowheads="1"/>
            </p:cNvSpPr>
            <p:nvPr/>
          </p:nvSpPr>
          <p:spPr bwMode="auto">
            <a:xfrm>
              <a:off x="2949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2949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2949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10"/>
            <p:cNvSpPr>
              <a:spLocks noChangeArrowheads="1"/>
            </p:cNvSpPr>
            <p:nvPr/>
          </p:nvSpPr>
          <p:spPr bwMode="auto">
            <a:xfrm>
              <a:off x="2949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211"/>
            <p:cNvSpPr>
              <a:spLocks noChangeArrowheads="1"/>
            </p:cNvSpPr>
            <p:nvPr/>
          </p:nvSpPr>
          <p:spPr bwMode="auto">
            <a:xfrm>
              <a:off x="2005" y="87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0" name="Rectangle 212"/>
            <p:cNvSpPr>
              <a:spLocks noChangeArrowheads="1"/>
            </p:cNvSpPr>
            <p:nvPr/>
          </p:nvSpPr>
          <p:spPr bwMode="auto">
            <a:xfrm>
              <a:off x="2061" y="92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1" name="Rectangle 213"/>
            <p:cNvSpPr>
              <a:spLocks noChangeArrowheads="1"/>
            </p:cNvSpPr>
            <p:nvPr/>
          </p:nvSpPr>
          <p:spPr bwMode="auto">
            <a:xfrm>
              <a:off x="2005" y="95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2" name="Rectangle 214"/>
            <p:cNvSpPr>
              <a:spLocks noChangeArrowheads="1"/>
            </p:cNvSpPr>
            <p:nvPr/>
          </p:nvSpPr>
          <p:spPr bwMode="auto">
            <a:xfrm>
              <a:off x="2061" y="99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3" name="Rectangle 215"/>
            <p:cNvSpPr>
              <a:spLocks noChangeArrowheads="1"/>
            </p:cNvSpPr>
            <p:nvPr/>
          </p:nvSpPr>
          <p:spPr bwMode="auto">
            <a:xfrm>
              <a:off x="2005" y="124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4" name="Rectangle 216"/>
            <p:cNvSpPr>
              <a:spLocks noChangeArrowheads="1"/>
            </p:cNvSpPr>
            <p:nvPr/>
          </p:nvSpPr>
          <p:spPr bwMode="auto">
            <a:xfrm>
              <a:off x="2053" y="129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" name="Freeform 217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262144 w 3"/>
                <a:gd name="T1" fmla="*/ 786432 h 3"/>
                <a:gd name="T2" fmla="*/ 786432 w 3"/>
                <a:gd name="T3" fmla="*/ 0 h 3"/>
                <a:gd name="T4" fmla="*/ 0 w 3"/>
                <a:gd name="T5" fmla="*/ 524288 h 3"/>
                <a:gd name="T6" fmla="*/ 262144 w 3"/>
                <a:gd name="T7" fmla="*/ 78643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18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8 w 24"/>
                <a:gd name="T1" fmla="*/ 24 h 24"/>
                <a:gd name="T2" fmla="*/ 24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8 w 24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8" y="24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H="1">
              <a:off x="2683" y="2493"/>
              <a:ext cx="193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20"/>
            <p:cNvSpPr>
              <a:spLocks noChangeArrowheads="1"/>
            </p:cNvSpPr>
            <p:nvPr/>
          </p:nvSpPr>
          <p:spPr bwMode="auto">
            <a:xfrm>
              <a:off x="2400" y="2784"/>
              <a:ext cx="41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 512k X 8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memory chip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9" name="Freeform 221"/>
            <p:cNvSpPr>
              <a:spLocks/>
            </p:cNvSpPr>
            <p:nvPr/>
          </p:nvSpPr>
          <p:spPr bwMode="auto">
            <a:xfrm>
              <a:off x="2279" y="936"/>
              <a:ext cx="49" cy="161"/>
            </a:xfrm>
            <a:custGeom>
              <a:avLst/>
              <a:gdLst>
                <a:gd name="T0" fmla="*/ 0 w 6"/>
                <a:gd name="T1" fmla="*/ 0 h 20"/>
                <a:gd name="T2" fmla="*/ 289255 w 6"/>
                <a:gd name="T3" fmla="*/ 268669 h 20"/>
                <a:gd name="T4" fmla="*/ 289255 w 6"/>
                <a:gd name="T5" fmla="*/ 268669 h 20"/>
                <a:gd name="T6" fmla="*/ 582773 w 6"/>
                <a:gd name="T7" fmla="*/ 541491 h 20"/>
                <a:gd name="T8" fmla="*/ 582773 w 6"/>
                <a:gd name="T9" fmla="*/ 810675 h 20"/>
                <a:gd name="T10" fmla="*/ 582773 w 6"/>
                <a:gd name="T11" fmla="*/ 810675 h 20"/>
                <a:gd name="T12" fmla="*/ 582773 w 6"/>
                <a:gd name="T13" fmla="*/ 1620779 h 20"/>
                <a:gd name="T14" fmla="*/ 582773 w 6"/>
                <a:gd name="T15" fmla="*/ 2738167 h 20"/>
                <a:gd name="T16" fmla="*/ 582773 w 6"/>
                <a:gd name="T17" fmla="*/ 3548327 h 20"/>
                <a:gd name="T18" fmla="*/ 582773 w 6"/>
                <a:gd name="T19" fmla="*/ 4359003 h 20"/>
                <a:gd name="T20" fmla="*/ 582773 w 6"/>
                <a:gd name="T21" fmla="*/ 4631825 h 20"/>
                <a:gd name="T22" fmla="*/ 582773 w 6"/>
                <a:gd name="T23" fmla="*/ 4631825 h 20"/>
                <a:gd name="T24" fmla="*/ 582773 w 6"/>
                <a:gd name="T25" fmla="*/ 4900494 h 20"/>
                <a:gd name="T26" fmla="*/ 872028 w 6"/>
                <a:gd name="T27" fmla="*/ 4900494 h 20"/>
                <a:gd name="T28" fmla="*/ 1779410 w 6"/>
                <a:gd name="T29" fmla="*/ 544250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6" y="2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22"/>
            <p:cNvSpPr>
              <a:spLocks/>
            </p:cNvSpPr>
            <p:nvPr/>
          </p:nvSpPr>
          <p:spPr bwMode="auto">
            <a:xfrm>
              <a:off x="2279" y="1097"/>
              <a:ext cx="49" cy="162"/>
            </a:xfrm>
            <a:custGeom>
              <a:avLst/>
              <a:gdLst>
                <a:gd name="T0" fmla="*/ 0 w 6"/>
                <a:gd name="T1" fmla="*/ 5647644 h 20"/>
                <a:gd name="T2" fmla="*/ 289255 w 6"/>
                <a:gd name="T3" fmla="*/ 5368081 h 20"/>
                <a:gd name="T4" fmla="*/ 289255 w 6"/>
                <a:gd name="T5" fmla="*/ 5092251 h 20"/>
                <a:gd name="T6" fmla="*/ 582773 w 6"/>
                <a:gd name="T7" fmla="*/ 4812753 h 20"/>
                <a:gd name="T8" fmla="*/ 582773 w 6"/>
                <a:gd name="T9" fmla="*/ 4812753 h 20"/>
                <a:gd name="T10" fmla="*/ 582773 w 6"/>
                <a:gd name="T11" fmla="*/ 4532671 h 20"/>
                <a:gd name="T12" fmla="*/ 582773 w 6"/>
                <a:gd name="T13" fmla="*/ 3658940 h 20"/>
                <a:gd name="T14" fmla="*/ 582773 w 6"/>
                <a:gd name="T15" fmla="*/ 2824049 h 20"/>
                <a:gd name="T16" fmla="*/ 582773 w 6"/>
                <a:gd name="T17" fmla="*/ 1709140 h 20"/>
                <a:gd name="T18" fmla="*/ 582773 w 6"/>
                <a:gd name="T19" fmla="*/ 834883 h 20"/>
                <a:gd name="T20" fmla="*/ 582773 w 6"/>
                <a:gd name="T21" fmla="*/ 834883 h 20"/>
                <a:gd name="T22" fmla="*/ 582773 w 6"/>
                <a:gd name="T23" fmla="*/ 559589 h 20"/>
                <a:gd name="T24" fmla="*/ 582773 w 6"/>
                <a:gd name="T25" fmla="*/ 280090 h 20"/>
                <a:gd name="T26" fmla="*/ 872028 w 6"/>
                <a:gd name="T27" fmla="*/ 280090 h 20"/>
                <a:gd name="T28" fmla="*/ 1779410 w 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23"/>
            <p:cNvSpPr>
              <a:spLocks/>
            </p:cNvSpPr>
            <p:nvPr/>
          </p:nvSpPr>
          <p:spPr bwMode="auto">
            <a:xfrm>
              <a:off x="3659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176229 w 17"/>
                <a:gd name="T3" fmla="*/ 786432 h 9"/>
                <a:gd name="T4" fmla="*/ 2176229 w 17"/>
                <a:gd name="T5" fmla="*/ 0 h 9"/>
                <a:gd name="T6" fmla="*/ 0 w 17"/>
                <a:gd name="T7" fmla="*/ 1310720 h 9"/>
                <a:gd name="T8" fmla="*/ 2176229 w 17"/>
                <a:gd name="T9" fmla="*/ 2359296 h 9"/>
                <a:gd name="T10" fmla="*/ 2176229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24"/>
            <p:cNvSpPr>
              <a:spLocks/>
            </p:cNvSpPr>
            <p:nvPr/>
          </p:nvSpPr>
          <p:spPr bwMode="auto">
            <a:xfrm>
              <a:off x="3659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176229 w 17"/>
                <a:gd name="T3" fmla="*/ 566410 h 8"/>
                <a:gd name="T4" fmla="*/ 2176229 w 17"/>
                <a:gd name="T5" fmla="*/ 0 h 8"/>
                <a:gd name="T6" fmla="*/ 0 w 17"/>
                <a:gd name="T7" fmla="*/ 1167684 h 8"/>
                <a:gd name="T8" fmla="*/ 2176229 w 17"/>
                <a:gd name="T9" fmla="*/ 2301041 h 8"/>
                <a:gd name="T10" fmla="*/ 2176229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25"/>
            <p:cNvSpPr>
              <a:spLocks/>
            </p:cNvSpPr>
            <p:nvPr/>
          </p:nvSpPr>
          <p:spPr bwMode="auto">
            <a:xfrm>
              <a:off x="3659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176229 w 17"/>
                <a:gd name="T3" fmla="*/ 562441 h 9"/>
                <a:gd name="T4" fmla="*/ 2176229 w 17"/>
                <a:gd name="T5" fmla="*/ 0 h 9"/>
                <a:gd name="T6" fmla="*/ 0 w 17"/>
                <a:gd name="T7" fmla="*/ 1125409 h 9"/>
                <a:gd name="T8" fmla="*/ 2176229 w 17"/>
                <a:gd name="T9" fmla="*/ 2562527 h 9"/>
                <a:gd name="T10" fmla="*/ 2176229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26"/>
            <p:cNvSpPr>
              <a:spLocks/>
            </p:cNvSpPr>
            <p:nvPr/>
          </p:nvSpPr>
          <p:spPr bwMode="auto">
            <a:xfrm>
              <a:off x="3659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176229 w 17"/>
                <a:gd name="T3" fmla="*/ 524288 h 8"/>
                <a:gd name="T4" fmla="*/ 2176229 w 17"/>
                <a:gd name="T5" fmla="*/ 0 h 8"/>
                <a:gd name="T6" fmla="*/ 0 w 17"/>
                <a:gd name="T7" fmla="*/ 1048576 h 8"/>
                <a:gd name="T8" fmla="*/ 2176229 w 17"/>
                <a:gd name="T9" fmla="*/ 2097152 h 8"/>
                <a:gd name="T10" fmla="*/ 2176229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27"/>
            <p:cNvSpPr>
              <a:spLocks noChangeShapeType="1"/>
            </p:cNvSpPr>
            <p:nvPr/>
          </p:nvSpPr>
          <p:spPr bwMode="auto">
            <a:xfrm flipV="1">
              <a:off x="3796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28"/>
            <p:cNvSpPr>
              <a:spLocks noChangeShapeType="1"/>
            </p:cNvSpPr>
            <p:nvPr/>
          </p:nvSpPr>
          <p:spPr bwMode="auto">
            <a:xfrm flipV="1">
              <a:off x="3796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9"/>
            <p:cNvSpPr>
              <a:spLocks noChangeShapeType="1"/>
            </p:cNvSpPr>
            <p:nvPr/>
          </p:nvSpPr>
          <p:spPr bwMode="auto">
            <a:xfrm flipV="1">
              <a:off x="379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30"/>
            <p:cNvSpPr>
              <a:spLocks/>
            </p:cNvSpPr>
            <p:nvPr/>
          </p:nvSpPr>
          <p:spPr bwMode="auto">
            <a:xfrm>
              <a:off x="3783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31"/>
            <p:cNvSpPr>
              <a:spLocks noChangeShapeType="1"/>
            </p:cNvSpPr>
            <p:nvPr/>
          </p:nvSpPr>
          <p:spPr bwMode="auto">
            <a:xfrm flipV="1">
              <a:off x="3796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32"/>
            <p:cNvSpPr>
              <a:spLocks noChangeShapeType="1"/>
            </p:cNvSpPr>
            <p:nvPr/>
          </p:nvSpPr>
          <p:spPr bwMode="auto">
            <a:xfrm flipV="1">
              <a:off x="3836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33"/>
            <p:cNvSpPr>
              <a:spLocks noChangeShapeType="1"/>
            </p:cNvSpPr>
            <p:nvPr/>
          </p:nvSpPr>
          <p:spPr bwMode="auto">
            <a:xfrm flipH="1">
              <a:off x="3788" y="1175"/>
              <a:ext cx="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34"/>
            <p:cNvSpPr>
              <a:spLocks/>
            </p:cNvSpPr>
            <p:nvPr/>
          </p:nvSpPr>
          <p:spPr bwMode="auto">
            <a:xfrm>
              <a:off x="3102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480304 w 17"/>
                <a:gd name="T3" fmla="*/ 786432 h 9"/>
                <a:gd name="T4" fmla="*/ 2480304 w 17"/>
                <a:gd name="T5" fmla="*/ 0 h 9"/>
                <a:gd name="T6" fmla="*/ 0 w 17"/>
                <a:gd name="T7" fmla="*/ 1310720 h 9"/>
                <a:gd name="T8" fmla="*/ 2480304 w 17"/>
                <a:gd name="T9" fmla="*/ 2359296 h 9"/>
                <a:gd name="T10" fmla="*/ 2480304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9" y="3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9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35"/>
            <p:cNvSpPr>
              <a:spLocks/>
            </p:cNvSpPr>
            <p:nvPr/>
          </p:nvSpPr>
          <p:spPr bwMode="auto">
            <a:xfrm>
              <a:off x="3102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36"/>
            <p:cNvSpPr>
              <a:spLocks/>
            </p:cNvSpPr>
            <p:nvPr/>
          </p:nvSpPr>
          <p:spPr bwMode="auto">
            <a:xfrm>
              <a:off x="3102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37"/>
            <p:cNvSpPr>
              <a:spLocks/>
            </p:cNvSpPr>
            <p:nvPr/>
          </p:nvSpPr>
          <p:spPr bwMode="auto">
            <a:xfrm>
              <a:off x="3102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38"/>
            <p:cNvSpPr>
              <a:spLocks noChangeShapeType="1"/>
            </p:cNvSpPr>
            <p:nvPr/>
          </p:nvSpPr>
          <p:spPr bwMode="auto">
            <a:xfrm flipV="1">
              <a:off x="3239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/>
            <p:cNvSpPr>
              <a:spLocks noChangeShapeType="1"/>
            </p:cNvSpPr>
            <p:nvPr/>
          </p:nvSpPr>
          <p:spPr bwMode="auto">
            <a:xfrm flipV="1">
              <a:off x="3239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/>
            <p:cNvSpPr>
              <a:spLocks noChangeShapeType="1"/>
            </p:cNvSpPr>
            <p:nvPr/>
          </p:nvSpPr>
          <p:spPr bwMode="auto">
            <a:xfrm flipV="1">
              <a:off x="323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41"/>
            <p:cNvSpPr>
              <a:spLocks/>
            </p:cNvSpPr>
            <p:nvPr/>
          </p:nvSpPr>
          <p:spPr bwMode="auto">
            <a:xfrm>
              <a:off x="3226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42"/>
            <p:cNvSpPr>
              <a:spLocks noChangeShapeType="1"/>
            </p:cNvSpPr>
            <p:nvPr/>
          </p:nvSpPr>
          <p:spPr bwMode="auto">
            <a:xfrm flipV="1">
              <a:off x="3239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43"/>
            <p:cNvSpPr>
              <a:spLocks noChangeShapeType="1"/>
            </p:cNvSpPr>
            <p:nvPr/>
          </p:nvSpPr>
          <p:spPr bwMode="auto">
            <a:xfrm flipV="1">
              <a:off x="3280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4"/>
            <p:cNvSpPr>
              <a:spLocks noChangeShapeType="1"/>
            </p:cNvSpPr>
            <p:nvPr/>
          </p:nvSpPr>
          <p:spPr bwMode="auto">
            <a:xfrm flipH="1">
              <a:off x="3231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/>
            <p:cNvSpPr>
              <a:spLocks noChangeShapeType="1"/>
            </p:cNvSpPr>
            <p:nvPr/>
          </p:nvSpPr>
          <p:spPr bwMode="auto">
            <a:xfrm flipH="1">
              <a:off x="3950" y="2180"/>
              <a:ext cx="5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/>
            <p:cNvSpPr>
              <a:spLocks noChangeShapeType="1"/>
            </p:cNvSpPr>
            <p:nvPr/>
          </p:nvSpPr>
          <p:spPr bwMode="auto">
            <a:xfrm flipH="1">
              <a:off x="3973" y="1791"/>
              <a:ext cx="49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/>
            <p:cNvSpPr>
              <a:spLocks noChangeShapeType="1"/>
            </p:cNvSpPr>
            <p:nvPr/>
          </p:nvSpPr>
          <p:spPr bwMode="auto">
            <a:xfrm flipH="1">
              <a:off x="3957" y="1396"/>
              <a:ext cx="5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/>
            <p:cNvSpPr>
              <a:spLocks noChangeShapeType="1"/>
            </p:cNvSpPr>
            <p:nvPr/>
          </p:nvSpPr>
          <p:spPr bwMode="auto">
            <a:xfrm flipH="1">
              <a:off x="3885" y="2574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49"/>
            <p:cNvSpPr>
              <a:spLocks noChangeShapeType="1"/>
            </p:cNvSpPr>
            <p:nvPr/>
          </p:nvSpPr>
          <p:spPr bwMode="auto">
            <a:xfrm>
              <a:off x="4506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0"/>
            <p:cNvSpPr>
              <a:spLocks noChangeShapeType="1"/>
            </p:cNvSpPr>
            <p:nvPr/>
          </p:nvSpPr>
          <p:spPr bwMode="auto">
            <a:xfrm>
              <a:off x="4506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1"/>
            <p:cNvSpPr>
              <a:spLocks noChangeShapeType="1"/>
            </p:cNvSpPr>
            <p:nvPr/>
          </p:nvSpPr>
          <p:spPr bwMode="auto">
            <a:xfrm>
              <a:off x="4506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2"/>
            <p:cNvSpPr>
              <a:spLocks noChangeShapeType="1"/>
            </p:cNvSpPr>
            <p:nvPr/>
          </p:nvSpPr>
          <p:spPr bwMode="auto">
            <a:xfrm>
              <a:off x="4506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3"/>
            <p:cNvSpPr>
              <a:spLocks noChangeShapeType="1"/>
            </p:cNvSpPr>
            <p:nvPr/>
          </p:nvSpPr>
          <p:spPr bwMode="auto">
            <a:xfrm>
              <a:off x="4506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4"/>
            <p:cNvSpPr>
              <a:spLocks noChangeShapeType="1"/>
            </p:cNvSpPr>
            <p:nvPr/>
          </p:nvSpPr>
          <p:spPr bwMode="auto">
            <a:xfrm>
              <a:off x="4506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5"/>
            <p:cNvSpPr>
              <a:spLocks noChangeShapeType="1"/>
            </p:cNvSpPr>
            <p:nvPr/>
          </p:nvSpPr>
          <p:spPr bwMode="auto">
            <a:xfrm>
              <a:off x="4506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6"/>
            <p:cNvSpPr>
              <a:spLocks noChangeShapeType="1"/>
            </p:cNvSpPr>
            <p:nvPr/>
          </p:nvSpPr>
          <p:spPr bwMode="auto">
            <a:xfrm flipV="1">
              <a:off x="469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57"/>
            <p:cNvSpPr>
              <a:spLocks noChangeShapeType="1"/>
            </p:cNvSpPr>
            <p:nvPr/>
          </p:nvSpPr>
          <p:spPr bwMode="auto">
            <a:xfrm flipV="1">
              <a:off x="450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58"/>
            <p:cNvSpPr>
              <a:spLocks noChangeShapeType="1"/>
            </p:cNvSpPr>
            <p:nvPr/>
          </p:nvSpPr>
          <p:spPr bwMode="auto">
            <a:xfrm flipV="1">
              <a:off x="4506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59"/>
            <p:cNvSpPr>
              <a:spLocks noChangeShapeType="1"/>
            </p:cNvSpPr>
            <p:nvPr/>
          </p:nvSpPr>
          <p:spPr bwMode="auto">
            <a:xfrm flipV="1">
              <a:off x="4506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60"/>
            <p:cNvSpPr>
              <a:spLocks noChangeShapeType="1"/>
            </p:cNvSpPr>
            <p:nvPr/>
          </p:nvSpPr>
          <p:spPr bwMode="auto">
            <a:xfrm>
              <a:off x="4465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61"/>
            <p:cNvSpPr>
              <a:spLocks noChangeShapeType="1"/>
            </p:cNvSpPr>
            <p:nvPr/>
          </p:nvSpPr>
          <p:spPr bwMode="auto">
            <a:xfrm>
              <a:off x="4465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62"/>
            <p:cNvSpPr>
              <a:spLocks noChangeShapeType="1"/>
            </p:cNvSpPr>
            <p:nvPr/>
          </p:nvSpPr>
          <p:spPr bwMode="auto">
            <a:xfrm>
              <a:off x="4506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63"/>
            <p:cNvSpPr>
              <a:spLocks noChangeShapeType="1"/>
            </p:cNvSpPr>
            <p:nvPr/>
          </p:nvSpPr>
          <p:spPr bwMode="auto">
            <a:xfrm flipV="1">
              <a:off x="4151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64"/>
            <p:cNvSpPr>
              <a:spLocks noChangeShapeType="1"/>
            </p:cNvSpPr>
            <p:nvPr/>
          </p:nvSpPr>
          <p:spPr bwMode="auto">
            <a:xfrm flipV="1">
              <a:off x="4151" y="2106"/>
              <a:ext cx="1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65"/>
            <p:cNvSpPr>
              <a:spLocks noChangeShapeType="1"/>
            </p:cNvSpPr>
            <p:nvPr/>
          </p:nvSpPr>
          <p:spPr bwMode="auto">
            <a:xfrm>
              <a:off x="3949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66"/>
            <p:cNvSpPr>
              <a:spLocks noChangeShapeType="1"/>
            </p:cNvSpPr>
            <p:nvPr/>
          </p:nvSpPr>
          <p:spPr bwMode="auto">
            <a:xfrm>
              <a:off x="3949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67"/>
            <p:cNvSpPr>
              <a:spLocks noChangeShapeType="1"/>
            </p:cNvSpPr>
            <p:nvPr/>
          </p:nvSpPr>
          <p:spPr bwMode="auto">
            <a:xfrm flipV="1">
              <a:off x="4151" y="1710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>
              <a:off x="3949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3949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49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V="1">
              <a:off x="4151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 flipV="1">
              <a:off x="394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49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>
              <a:off x="3909" y="2396"/>
              <a:ext cx="1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3909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>
              <a:off x="3949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 flipV="1">
              <a:off x="3949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>
              <a:off x="3949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H="1">
              <a:off x="3949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>
              <a:off x="3949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4143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4135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4143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4135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4143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4135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4143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4135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289"/>
            <p:cNvSpPr>
              <a:spLocks noChangeArrowheads="1"/>
            </p:cNvSpPr>
            <p:nvPr/>
          </p:nvSpPr>
          <p:spPr bwMode="auto">
            <a:xfrm>
              <a:off x="4627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90"/>
            <p:cNvSpPr>
              <a:spLocks noChangeArrowheads="1"/>
            </p:cNvSpPr>
            <p:nvPr/>
          </p:nvSpPr>
          <p:spPr bwMode="auto">
            <a:xfrm>
              <a:off x="4627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91"/>
            <p:cNvSpPr>
              <a:spLocks noChangeArrowheads="1"/>
            </p:cNvSpPr>
            <p:nvPr/>
          </p:nvSpPr>
          <p:spPr bwMode="auto">
            <a:xfrm>
              <a:off x="4627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292"/>
            <p:cNvSpPr>
              <a:spLocks noChangeArrowheads="1"/>
            </p:cNvSpPr>
            <p:nvPr/>
          </p:nvSpPr>
          <p:spPr bwMode="auto">
            <a:xfrm>
              <a:off x="4627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293"/>
            <p:cNvSpPr>
              <a:spLocks noChangeArrowheads="1"/>
            </p:cNvSpPr>
            <p:nvPr/>
          </p:nvSpPr>
          <p:spPr bwMode="auto">
            <a:xfrm>
              <a:off x="4070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294"/>
            <p:cNvSpPr>
              <a:spLocks noChangeArrowheads="1"/>
            </p:cNvSpPr>
            <p:nvPr/>
          </p:nvSpPr>
          <p:spPr bwMode="auto">
            <a:xfrm>
              <a:off x="4070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95"/>
            <p:cNvSpPr>
              <a:spLocks noChangeArrowheads="1"/>
            </p:cNvSpPr>
            <p:nvPr/>
          </p:nvSpPr>
          <p:spPr bwMode="auto">
            <a:xfrm>
              <a:off x="4070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296"/>
            <p:cNvSpPr>
              <a:spLocks noChangeArrowheads="1"/>
            </p:cNvSpPr>
            <p:nvPr/>
          </p:nvSpPr>
          <p:spPr bwMode="auto">
            <a:xfrm>
              <a:off x="4070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4780" y="1162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4780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4780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4780" y="2348"/>
              <a:ext cx="137" cy="72"/>
            </a:xfrm>
            <a:custGeom>
              <a:avLst/>
              <a:gdLst>
                <a:gd name="T0" fmla="*/ 4656469 w 17"/>
                <a:gd name="T1" fmla="*/ 524288 h 9"/>
                <a:gd name="T2" fmla="*/ 2480304 w 17"/>
                <a:gd name="T3" fmla="*/ 524288 h 9"/>
                <a:gd name="T4" fmla="*/ 2480304 w 17"/>
                <a:gd name="T5" fmla="*/ 0 h 9"/>
                <a:gd name="T6" fmla="*/ 0 w 17"/>
                <a:gd name="T7" fmla="*/ 1048576 h 9"/>
                <a:gd name="T8" fmla="*/ 2480304 w 17"/>
                <a:gd name="T9" fmla="*/ 2359296 h 9"/>
                <a:gd name="T10" fmla="*/ 2480304 w 17"/>
                <a:gd name="T11" fmla="*/ 1572864 h 9"/>
                <a:gd name="T12" fmla="*/ 4656469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301"/>
            <p:cNvSpPr>
              <a:spLocks noChangeShapeType="1"/>
            </p:cNvSpPr>
            <p:nvPr/>
          </p:nvSpPr>
          <p:spPr bwMode="auto">
            <a:xfrm flipV="1">
              <a:off x="4917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02"/>
            <p:cNvSpPr>
              <a:spLocks noChangeShapeType="1"/>
            </p:cNvSpPr>
            <p:nvPr/>
          </p:nvSpPr>
          <p:spPr bwMode="auto">
            <a:xfrm flipV="1">
              <a:off x="4917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303"/>
            <p:cNvSpPr>
              <a:spLocks noChangeShapeType="1"/>
            </p:cNvSpPr>
            <p:nvPr/>
          </p:nvSpPr>
          <p:spPr bwMode="auto">
            <a:xfrm flipV="1">
              <a:off x="4917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4901" y="2673"/>
              <a:ext cx="76" cy="137"/>
            </a:xfrm>
            <a:custGeom>
              <a:avLst/>
              <a:gdLst>
                <a:gd name="T0" fmla="*/ 732201 w 9"/>
                <a:gd name="T1" fmla="*/ 0 h 17"/>
                <a:gd name="T2" fmla="*/ 732201 w 9"/>
                <a:gd name="T3" fmla="*/ 2176229 h 17"/>
                <a:gd name="T4" fmla="*/ 0 w 9"/>
                <a:gd name="T5" fmla="*/ 2176229 h 17"/>
                <a:gd name="T6" fmla="*/ 1459614 w 9"/>
                <a:gd name="T7" fmla="*/ 4656469 h 17"/>
                <a:gd name="T8" fmla="*/ 3264293 w 9"/>
                <a:gd name="T9" fmla="*/ 2176229 h 17"/>
                <a:gd name="T10" fmla="*/ 2532100 w 9"/>
                <a:gd name="T11" fmla="*/ 2176229 h 17"/>
                <a:gd name="T12" fmla="*/ 2532100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05"/>
            <p:cNvSpPr>
              <a:spLocks noChangeShapeType="1"/>
            </p:cNvSpPr>
            <p:nvPr/>
          </p:nvSpPr>
          <p:spPr bwMode="auto">
            <a:xfrm flipV="1">
              <a:off x="4917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06"/>
            <p:cNvSpPr>
              <a:spLocks noChangeShapeType="1"/>
            </p:cNvSpPr>
            <p:nvPr/>
          </p:nvSpPr>
          <p:spPr bwMode="auto">
            <a:xfrm flipV="1">
              <a:off x="4958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07"/>
            <p:cNvSpPr>
              <a:spLocks noChangeShapeType="1"/>
            </p:cNvSpPr>
            <p:nvPr/>
          </p:nvSpPr>
          <p:spPr bwMode="auto">
            <a:xfrm flipH="1">
              <a:off x="4912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4223" y="1162"/>
              <a:ext cx="138" cy="64"/>
            </a:xfrm>
            <a:custGeom>
              <a:avLst/>
              <a:gdLst>
                <a:gd name="T0" fmla="*/ 4863534 w 17"/>
                <a:gd name="T1" fmla="*/ 524288 h 8"/>
                <a:gd name="T2" fmla="*/ 2575088 w 17"/>
                <a:gd name="T3" fmla="*/ 524288 h 8"/>
                <a:gd name="T4" fmla="*/ 2575088 w 17"/>
                <a:gd name="T5" fmla="*/ 0 h 8"/>
                <a:gd name="T6" fmla="*/ 0 w 17"/>
                <a:gd name="T7" fmla="*/ 1048576 h 8"/>
                <a:gd name="T8" fmla="*/ 2575088 w 17"/>
                <a:gd name="T9" fmla="*/ 2097152 h 8"/>
                <a:gd name="T10" fmla="*/ 2575088 w 17"/>
                <a:gd name="T11" fmla="*/ 1572864 h 8"/>
                <a:gd name="T12" fmla="*/ 4863534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4223" y="1557"/>
              <a:ext cx="138" cy="65"/>
            </a:xfrm>
            <a:custGeom>
              <a:avLst/>
              <a:gdLst>
                <a:gd name="T0" fmla="*/ 4863534 w 17"/>
                <a:gd name="T1" fmla="*/ 566410 h 8"/>
                <a:gd name="T2" fmla="*/ 2575088 w 17"/>
                <a:gd name="T3" fmla="*/ 566410 h 8"/>
                <a:gd name="T4" fmla="*/ 2575088 w 17"/>
                <a:gd name="T5" fmla="*/ 0 h 8"/>
                <a:gd name="T6" fmla="*/ 0 w 17"/>
                <a:gd name="T7" fmla="*/ 1167684 h 8"/>
                <a:gd name="T8" fmla="*/ 2575088 w 17"/>
                <a:gd name="T9" fmla="*/ 2301041 h 8"/>
                <a:gd name="T10" fmla="*/ 2575088 w 17"/>
                <a:gd name="T11" fmla="*/ 1734622 h 8"/>
                <a:gd name="T12" fmla="*/ 4863534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4223" y="1952"/>
              <a:ext cx="138" cy="73"/>
            </a:xfrm>
            <a:custGeom>
              <a:avLst/>
              <a:gdLst>
                <a:gd name="T0" fmla="*/ 4863534 w 17"/>
                <a:gd name="T1" fmla="*/ 562441 h 9"/>
                <a:gd name="T2" fmla="*/ 2575088 w 17"/>
                <a:gd name="T3" fmla="*/ 562441 h 9"/>
                <a:gd name="T4" fmla="*/ 2575088 w 17"/>
                <a:gd name="T5" fmla="*/ 0 h 9"/>
                <a:gd name="T6" fmla="*/ 0 w 17"/>
                <a:gd name="T7" fmla="*/ 1125409 h 9"/>
                <a:gd name="T8" fmla="*/ 2575088 w 17"/>
                <a:gd name="T9" fmla="*/ 2562527 h 9"/>
                <a:gd name="T10" fmla="*/ 2575088 w 17"/>
                <a:gd name="T11" fmla="*/ 1718306 h 9"/>
                <a:gd name="T12" fmla="*/ 4863534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4223" y="2348"/>
              <a:ext cx="138" cy="72"/>
            </a:xfrm>
            <a:custGeom>
              <a:avLst/>
              <a:gdLst>
                <a:gd name="T0" fmla="*/ 4863534 w 17"/>
                <a:gd name="T1" fmla="*/ 524288 h 9"/>
                <a:gd name="T2" fmla="*/ 2575088 w 17"/>
                <a:gd name="T3" fmla="*/ 524288 h 9"/>
                <a:gd name="T4" fmla="*/ 2575088 w 17"/>
                <a:gd name="T5" fmla="*/ 0 h 9"/>
                <a:gd name="T6" fmla="*/ 0 w 17"/>
                <a:gd name="T7" fmla="*/ 1048576 h 9"/>
                <a:gd name="T8" fmla="*/ 2575088 w 17"/>
                <a:gd name="T9" fmla="*/ 2359296 h 9"/>
                <a:gd name="T10" fmla="*/ 2575088 w 17"/>
                <a:gd name="T11" fmla="*/ 1572864 h 9"/>
                <a:gd name="T12" fmla="*/ 4863534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12"/>
            <p:cNvSpPr>
              <a:spLocks noChangeShapeType="1"/>
            </p:cNvSpPr>
            <p:nvPr/>
          </p:nvSpPr>
          <p:spPr bwMode="auto">
            <a:xfrm flipV="1">
              <a:off x="4361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13"/>
            <p:cNvSpPr>
              <a:spLocks noChangeShapeType="1"/>
            </p:cNvSpPr>
            <p:nvPr/>
          </p:nvSpPr>
          <p:spPr bwMode="auto">
            <a:xfrm flipV="1">
              <a:off x="4361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14"/>
            <p:cNvSpPr>
              <a:spLocks noChangeShapeType="1"/>
            </p:cNvSpPr>
            <p:nvPr/>
          </p:nvSpPr>
          <p:spPr bwMode="auto">
            <a:xfrm flipV="1">
              <a:off x="4361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4343" y="2673"/>
              <a:ext cx="77" cy="137"/>
            </a:xfrm>
            <a:custGeom>
              <a:avLst/>
              <a:gdLst>
                <a:gd name="T0" fmla="*/ 777135 w 9"/>
                <a:gd name="T1" fmla="*/ 0 h 17"/>
                <a:gd name="T2" fmla="*/ 777135 w 9"/>
                <a:gd name="T3" fmla="*/ 2176229 h 17"/>
                <a:gd name="T4" fmla="*/ 0 w 9"/>
                <a:gd name="T5" fmla="*/ 2176229 h 17"/>
                <a:gd name="T6" fmla="*/ 1971431 w 9"/>
                <a:gd name="T7" fmla="*/ 4656469 h 17"/>
                <a:gd name="T8" fmla="*/ 3530758 w 9"/>
                <a:gd name="T9" fmla="*/ 2176229 h 17"/>
                <a:gd name="T10" fmla="*/ 2748566 w 9"/>
                <a:gd name="T11" fmla="*/ 2176229 h 17"/>
                <a:gd name="T12" fmla="*/ 2748566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5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16"/>
            <p:cNvSpPr>
              <a:spLocks noChangeShapeType="1"/>
            </p:cNvSpPr>
            <p:nvPr/>
          </p:nvSpPr>
          <p:spPr bwMode="auto">
            <a:xfrm flipV="1">
              <a:off x="4361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17"/>
            <p:cNvSpPr>
              <a:spLocks noChangeShapeType="1"/>
            </p:cNvSpPr>
            <p:nvPr/>
          </p:nvSpPr>
          <p:spPr bwMode="auto">
            <a:xfrm flipV="1">
              <a:off x="4401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18"/>
            <p:cNvSpPr>
              <a:spLocks noChangeShapeType="1"/>
            </p:cNvSpPr>
            <p:nvPr/>
          </p:nvSpPr>
          <p:spPr bwMode="auto">
            <a:xfrm flipH="1">
              <a:off x="4353" y="117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19"/>
            <p:cNvSpPr>
              <a:spLocks noChangeShapeType="1"/>
            </p:cNvSpPr>
            <p:nvPr/>
          </p:nvSpPr>
          <p:spPr bwMode="auto">
            <a:xfrm flipH="1">
              <a:off x="3381" y="998"/>
              <a:ext cx="5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20"/>
            <p:cNvSpPr>
              <a:spLocks/>
            </p:cNvSpPr>
            <p:nvPr/>
          </p:nvSpPr>
          <p:spPr bwMode="auto">
            <a:xfrm>
              <a:off x="3885" y="960"/>
              <a:ext cx="621" cy="40"/>
            </a:xfrm>
            <a:custGeom>
              <a:avLst/>
              <a:gdLst>
                <a:gd name="T0" fmla="*/ 21186842 w 77"/>
                <a:gd name="T1" fmla="*/ 1310720 h 5"/>
                <a:gd name="T2" fmla="*/ 21186842 w 77"/>
                <a:gd name="T3" fmla="*/ 0 h 5"/>
                <a:gd name="T4" fmla="*/ 0 w 77"/>
                <a:gd name="T5" fmla="*/ 0 h 5"/>
                <a:gd name="T6" fmla="*/ 0 60000 65536"/>
                <a:gd name="T7" fmla="*/ 0 60000 65536"/>
                <a:gd name="T8" fmla="*/ 0 60000 65536"/>
                <a:gd name="T9" fmla="*/ 0 w 77"/>
                <a:gd name="T10" fmla="*/ 0 h 5"/>
                <a:gd name="T11" fmla="*/ 77 w 7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">
                  <a:moveTo>
                    <a:pt x="77" y="5"/>
                  </a:move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21"/>
            <p:cNvSpPr>
              <a:spLocks noChangeArrowheads="1"/>
            </p:cNvSpPr>
            <p:nvPr/>
          </p:nvSpPr>
          <p:spPr bwMode="auto">
            <a:xfrm>
              <a:off x="2005" y="133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0" name="Rectangle 322"/>
            <p:cNvSpPr>
              <a:spLocks noChangeArrowheads="1"/>
            </p:cNvSpPr>
            <p:nvPr/>
          </p:nvSpPr>
          <p:spPr bwMode="auto">
            <a:xfrm>
              <a:off x="2053" y="1372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1" name="Rectangle 323"/>
            <p:cNvSpPr>
              <a:spLocks noChangeArrowheads="1"/>
            </p:cNvSpPr>
            <p:nvPr/>
          </p:nvSpPr>
          <p:spPr bwMode="auto">
            <a:xfrm>
              <a:off x="3199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324"/>
            <p:cNvSpPr>
              <a:spLocks noChangeArrowheads="1"/>
            </p:cNvSpPr>
            <p:nvPr/>
          </p:nvSpPr>
          <p:spPr bwMode="auto">
            <a:xfrm>
              <a:off x="3247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31-24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" name="Rectangle 325"/>
            <p:cNvSpPr>
              <a:spLocks noChangeArrowheads="1"/>
            </p:cNvSpPr>
            <p:nvPr/>
          </p:nvSpPr>
          <p:spPr bwMode="auto">
            <a:xfrm>
              <a:off x="4885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" name="Rectangle 326"/>
            <p:cNvSpPr>
              <a:spLocks noChangeArrowheads="1"/>
            </p:cNvSpPr>
            <p:nvPr/>
          </p:nvSpPr>
          <p:spPr bwMode="auto">
            <a:xfrm>
              <a:off x="4933" y="2913"/>
              <a:ext cx="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7-0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5" name="Rectangle 327"/>
            <p:cNvSpPr>
              <a:spLocks noChangeArrowheads="1"/>
            </p:cNvSpPr>
            <p:nvPr/>
          </p:nvSpPr>
          <p:spPr bwMode="auto">
            <a:xfrm>
              <a:off x="375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" name="Rectangle 328"/>
            <p:cNvSpPr>
              <a:spLocks noChangeArrowheads="1"/>
            </p:cNvSpPr>
            <p:nvPr/>
          </p:nvSpPr>
          <p:spPr bwMode="auto">
            <a:xfrm>
              <a:off x="3804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23-16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" name="Rectangle 329"/>
            <p:cNvSpPr>
              <a:spLocks noChangeArrowheads="1"/>
            </p:cNvSpPr>
            <p:nvPr/>
          </p:nvSpPr>
          <p:spPr bwMode="auto">
            <a:xfrm>
              <a:off x="433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" name="Rectangle 330"/>
            <p:cNvSpPr>
              <a:spLocks noChangeArrowheads="1"/>
            </p:cNvSpPr>
            <p:nvPr/>
          </p:nvSpPr>
          <p:spPr bwMode="auto">
            <a:xfrm>
              <a:off x="4393" y="2913"/>
              <a:ext cx="9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15-8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9" name="Line 33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32"/>
            <p:cNvSpPr>
              <a:spLocks noChangeShapeType="1"/>
            </p:cNvSpPr>
            <p:nvPr/>
          </p:nvSpPr>
          <p:spPr bwMode="auto">
            <a:xfrm>
              <a:off x="2352" y="2208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33"/>
          <p:cNvGrpSpPr>
            <a:grpSpLocks/>
          </p:cNvGrpSpPr>
          <p:nvPr/>
        </p:nvGrpSpPr>
        <p:grpSpPr bwMode="auto">
          <a:xfrm>
            <a:off x="3824288" y="1600200"/>
            <a:ext cx="3606800" cy="2274888"/>
            <a:chOff x="2508" y="1054"/>
            <a:chExt cx="2272" cy="1433"/>
          </a:xfrm>
        </p:grpSpPr>
        <p:sp>
          <p:nvSpPr>
            <p:cNvPr id="362" name="Rectangle 334"/>
            <p:cNvSpPr>
              <a:spLocks noChangeArrowheads="1"/>
            </p:cNvSpPr>
            <p:nvPr/>
          </p:nvSpPr>
          <p:spPr bwMode="auto">
            <a:xfrm>
              <a:off x="2508" y="1167"/>
              <a:ext cx="15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35"/>
            <p:cNvSpPr>
              <a:spLocks noChangeArrowheads="1"/>
            </p:cNvSpPr>
            <p:nvPr/>
          </p:nvSpPr>
          <p:spPr bwMode="auto">
            <a:xfrm rot="5400000">
              <a:off x="2577" y="1111"/>
              <a:ext cx="147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36"/>
            <p:cNvSpPr>
              <a:spLocks noChangeArrowheads="1"/>
            </p:cNvSpPr>
            <p:nvPr/>
          </p:nvSpPr>
          <p:spPr bwMode="auto">
            <a:xfrm>
              <a:off x="2647" y="1054"/>
              <a:ext cx="201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37"/>
            <p:cNvSpPr>
              <a:spLocks noChangeArrowheads="1"/>
            </p:cNvSpPr>
            <p:nvPr/>
          </p:nvSpPr>
          <p:spPr bwMode="auto">
            <a:xfrm rot="5400000">
              <a:off x="2257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38"/>
            <p:cNvSpPr>
              <a:spLocks noChangeArrowheads="1"/>
            </p:cNvSpPr>
            <p:nvPr/>
          </p:nvSpPr>
          <p:spPr bwMode="auto">
            <a:xfrm rot="5400000">
              <a:off x="2811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39"/>
            <p:cNvSpPr>
              <a:spLocks noChangeArrowheads="1"/>
            </p:cNvSpPr>
            <p:nvPr/>
          </p:nvSpPr>
          <p:spPr bwMode="auto">
            <a:xfrm rot="5400000">
              <a:off x="3380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40"/>
            <p:cNvSpPr>
              <a:spLocks noChangeArrowheads="1"/>
            </p:cNvSpPr>
            <p:nvPr/>
          </p:nvSpPr>
          <p:spPr bwMode="auto">
            <a:xfrm rot="5400000">
              <a:off x="3935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41"/>
            <p:cNvSpPr>
              <a:spLocks noChangeArrowheads="1"/>
            </p:cNvSpPr>
            <p:nvPr/>
          </p:nvSpPr>
          <p:spPr bwMode="auto">
            <a:xfrm>
              <a:off x="2975" y="127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342"/>
            <p:cNvSpPr>
              <a:spLocks noChangeArrowheads="1"/>
            </p:cNvSpPr>
            <p:nvPr/>
          </p:nvSpPr>
          <p:spPr bwMode="auto">
            <a:xfrm>
              <a:off x="2975" y="1666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343"/>
            <p:cNvSpPr>
              <a:spLocks noChangeArrowheads="1"/>
            </p:cNvSpPr>
            <p:nvPr/>
          </p:nvSpPr>
          <p:spPr bwMode="auto">
            <a:xfrm>
              <a:off x="2975" y="2062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344"/>
            <p:cNvSpPr>
              <a:spLocks noChangeArrowheads="1"/>
            </p:cNvSpPr>
            <p:nvPr/>
          </p:nvSpPr>
          <p:spPr bwMode="auto">
            <a:xfrm>
              <a:off x="2975" y="2452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345"/>
            <p:cNvSpPr>
              <a:spLocks noChangeArrowheads="1"/>
            </p:cNvSpPr>
            <p:nvPr/>
          </p:nvSpPr>
          <p:spPr bwMode="auto">
            <a:xfrm>
              <a:off x="3523" y="1273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346"/>
            <p:cNvSpPr>
              <a:spLocks noChangeArrowheads="1"/>
            </p:cNvSpPr>
            <p:nvPr/>
          </p:nvSpPr>
          <p:spPr bwMode="auto">
            <a:xfrm>
              <a:off x="3523" y="1665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347"/>
            <p:cNvSpPr>
              <a:spLocks noChangeArrowheads="1"/>
            </p:cNvSpPr>
            <p:nvPr/>
          </p:nvSpPr>
          <p:spPr bwMode="auto">
            <a:xfrm>
              <a:off x="3523" y="2061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Rectangle 348"/>
            <p:cNvSpPr>
              <a:spLocks noChangeArrowheads="1"/>
            </p:cNvSpPr>
            <p:nvPr/>
          </p:nvSpPr>
          <p:spPr bwMode="auto">
            <a:xfrm>
              <a:off x="3523" y="2451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349"/>
            <p:cNvSpPr>
              <a:spLocks noChangeArrowheads="1"/>
            </p:cNvSpPr>
            <p:nvPr/>
          </p:nvSpPr>
          <p:spPr bwMode="auto">
            <a:xfrm>
              <a:off x="4096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350"/>
            <p:cNvSpPr>
              <a:spLocks noChangeArrowheads="1"/>
            </p:cNvSpPr>
            <p:nvPr/>
          </p:nvSpPr>
          <p:spPr bwMode="auto">
            <a:xfrm>
              <a:off x="4096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351"/>
            <p:cNvSpPr>
              <a:spLocks noChangeArrowheads="1"/>
            </p:cNvSpPr>
            <p:nvPr/>
          </p:nvSpPr>
          <p:spPr bwMode="auto">
            <a:xfrm>
              <a:off x="4096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352"/>
            <p:cNvSpPr>
              <a:spLocks noChangeArrowheads="1"/>
            </p:cNvSpPr>
            <p:nvPr/>
          </p:nvSpPr>
          <p:spPr bwMode="auto">
            <a:xfrm>
              <a:off x="4096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353"/>
            <p:cNvSpPr>
              <a:spLocks noChangeArrowheads="1"/>
            </p:cNvSpPr>
            <p:nvPr/>
          </p:nvSpPr>
          <p:spPr bwMode="auto">
            <a:xfrm>
              <a:off x="4654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354"/>
            <p:cNvSpPr>
              <a:spLocks noChangeArrowheads="1"/>
            </p:cNvSpPr>
            <p:nvPr/>
          </p:nvSpPr>
          <p:spPr bwMode="auto">
            <a:xfrm>
              <a:off x="4654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355"/>
            <p:cNvSpPr>
              <a:spLocks noChangeArrowheads="1"/>
            </p:cNvSpPr>
            <p:nvPr/>
          </p:nvSpPr>
          <p:spPr bwMode="auto">
            <a:xfrm>
              <a:off x="4654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356"/>
            <p:cNvSpPr>
              <a:spLocks noChangeArrowheads="1"/>
            </p:cNvSpPr>
            <p:nvPr/>
          </p:nvSpPr>
          <p:spPr bwMode="auto">
            <a:xfrm>
              <a:off x="4654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57"/>
          <p:cNvGrpSpPr>
            <a:grpSpLocks/>
          </p:cNvGrpSpPr>
          <p:nvPr/>
        </p:nvGrpSpPr>
        <p:grpSpPr bwMode="auto">
          <a:xfrm>
            <a:off x="5029200" y="1905000"/>
            <a:ext cx="2947988" cy="2614613"/>
            <a:chOff x="3264" y="1251"/>
            <a:chExt cx="1857" cy="1647"/>
          </a:xfrm>
        </p:grpSpPr>
        <p:sp>
          <p:nvSpPr>
            <p:cNvPr id="386" name="Rectangle 358"/>
            <p:cNvSpPr>
              <a:spLocks noChangeArrowheads="1"/>
            </p:cNvSpPr>
            <p:nvPr/>
          </p:nvSpPr>
          <p:spPr bwMode="auto">
            <a:xfrm>
              <a:off x="3312" y="1271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AutoShape 359"/>
            <p:cNvSpPr>
              <a:spLocks noChangeArrowheads="1"/>
            </p:cNvSpPr>
            <p:nvPr/>
          </p:nvSpPr>
          <p:spPr bwMode="auto">
            <a:xfrm rot="-5400000">
              <a:off x="3267" y="12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360"/>
            <p:cNvSpPr>
              <a:spLocks noChangeArrowheads="1"/>
            </p:cNvSpPr>
            <p:nvPr/>
          </p:nvSpPr>
          <p:spPr bwMode="auto">
            <a:xfrm>
              <a:off x="3314" y="1669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AutoShape 361"/>
            <p:cNvSpPr>
              <a:spLocks noChangeArrowheads="1"/>
            </p:cNvSpPr>
            <p:nvPr/>
          </p:nvSpPr>
          <p:spPr bwMode="auto">
            <a:xfrm rot="-5400000">
              <a:off x="3269" y="16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362"/>
            <p:cNvSpPr>
              <a:spLocks noChangeArrowheads="1"/>
            </p:cNvSpPr>
            <p:nvPr/>
          </p:nvSpPr>
          <p:spPr bwMode="auto">
            <a:xfrm>
              <a:off x="3313" y="2061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AutoShape 363"/>
            <p:cNvSpPr>
              <a:spLocks noChangeArrowheads="1"/>
            </p:cNvSpPr>
            <p:nvPr/>
          </p:nvSpPr>
          <p:spPr bwMode="auto">
            <a:xfrm rot="-5400000">
              <a:off x="3268" y="2044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364"/>
            <p:cNvSpPr>
              <a:spLocks noChangeArrowheads="1"/>
            </p:cNvSpPr>
            <p:nvPr/>
          </p:nvSpPr>
          <p:spPr bwMode="auto">
            <a:xfrm>
              <a:off x="3315" y="2456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AutoShape 365"/>
            <p:cNvSpPr>
              <a:spLocks noChangeArrowheads="1"/>
            </p:cNvSpPr>
            <p:nvPr/>
          </p:nvSpPr>
          <p:spPr bwMode="auto">
            <a:xfrm rot="-5400000">
              <a:off x="3270" y="2439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366"/>
            <p:cNvSpPr>
              <a:spLocks noChangeArrowheads="1"/>
            </p:cNvSpPr>
            <p:nvPr/>
          </p:nvSpPr>
          <p:spPr bwMode="auto">
            <a:xfrm rot="5400000">
              <a:off x="2630" y="2041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AutoShape 367"/>
            <p:cNvSpPr>
              <a:spLocks noChangeArrowheads="1"/>
            </p:cNvSpPr>
            <p:nvPr/>
          </p:nvSpPr>
          <p:spPr bwMode="auto">
            <a:xfrm rot="10800000">
              <a:off x="3383" y="283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368"/>
            <p:cNvSpPr>
              <a:spLocks noChangeArrowheads="1"/>
            </p:cNvSpPr>
            <p:nvPr/>
          </p:nvSpPr>
          <p:spPr bwMode="auto">
            <a:xfrm rot="5400000">
              <a:off x="3190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utoShape 369"/>
            <p:cNvSpPr>
              <a:spLocks noChangeArrowheads="1"/>
            </p:cNvSpPr>
            <p:nvPr/>
          </p:nvSpPr>
          <p:spPr bwMode="auto">
            <a:xfrm rot="10800000">
              <a:off x="3943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370"/>
            <p:cNvSpPr>
              <a:spLocks noChangeArrowheads="1"/>
            </p:cNvSpPr>
            <p:nvPr/>
          </p:nvSpPr>
          <p:spPr bwMode="auto">
            <a:xfrm rot="5400000">
              <a:off x="3754" y="2043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AutoShape 371"/>
            <p:cNvSpPr>
              <a:spLocks noChangeArrowheads="1"/>
            </p:cNvSpPr>
            <p:nvPr/>
          </p:nvSpPr>
          <p:spPr bwMode="auto">
            <a:xfrm rot="10800000">
              <a:off x="4507" y="2833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372"/>
            <p:cNvSpPr>
              <a:spLocks noChangeArrowheads="1"/>
            </p:cNvSpPr>
            <p:nvPr/>
          </p:nvSpPr>
          <p:spPr bwMode="auto">
            <a:xfrm rot="5400000">
              <a:off x="4309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AutoShape 373"/>
            <p:cNvSpPr>
              <a:spLocks noChangeArrowheads="1"/>
            </p:cNvSpPr>
            <p:nvPr/>
          </p:nvSpPr>
          <p:spPr bwMode="auto">
            <a:xfrm rot="10800000">
              <a:off x="5062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374"/>
            <p:cNvSpPr>
              <a:spLocks noChangeArrowheads="1"/>
            </p:cNvSpPr>
            <p:nvPr/>
          </p:nvSpPr>
          <p:spPr bwMode="auto">
            <a:xfrm>
              <a:off x="386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AutoShape 375"/>
            <p:cNvSpPr>
              <a:spLocks noChangeArrowheads="1"/>
            </p:cNvSpPr>
            <p:nvPr/>
          </p:nvSpPr>
          <p:spPr bwMode="auto">
            <a:xfrm rot="-5400000">
              <a:off x="381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376"/>
            <p:cNvSpPr>
              <a:spLocks noChangeArrowheads="1"/>
            </p:cNvSpPr>
            <p:nvPr/>
          </p:nvSpPr>
          <p:spPr bwMode="auto">
            <a:xfrm>
              <a:off x="3865" y="1665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AutoShape 377"/>
            <p:cNvSpPr>
              <a:spLocks noChangeArrowheads="1"/>
            </p:cNvSpPr>
            <p:nvPr/>
          </p:nvSpPr>
          <p:spPr bwMode="auto">
            <a:xfrm rot="-5400000">
              <a:off x="382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378"/>
            <p:cNvSpPr>
              <a:spLocks noChangeArrowheads="1"/>
            </p:cNvSpPr>
            <p:nvPr/>
          </p:nvSpPr>
          <p:spPr bwMode="auto">
            <a:xfrm>
              <a:off x="386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AutoShape 379"/>
            <p:cNvSpPr>
              <a:spLocks noChangeArrowheads="1"/>
            </p:cNvSpPr>
            <p:nvPr/>
          </p:nvSpPr>
          <p:spPr bwMode="auto">
            <a:xfrm rot="-5400000">
              <a:off x="381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380"/>
            <p:cNvSpPr>
              <a:spLocks noChangeArrowheads="1"/>
            </p:cNvSpPr>
            <p:nvPr/>
          </p:nvSpPr>
          <p:spPr bwMode="auto">
            <a:xfrm>
              <a:off x="386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AutoShape 381"/>
            <p:cNvSpPr>
              <a:spLocks noChangeArrowheads="1"/>
            </p:cNvSpPr>
            <p:nvPr/>
          </p:nvSpPr>
          <p:spPr bwMode="auto">
            <a:xfrm rot="-5400000">
              <a:off x="382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382"/>
            <p:cNvSpPr>
              <a:spLocks noChangeArrowheads="1"/>
            </p:cNvSpPr>
            <p:nvPr/>
          </p:nvSpPr>
          <p:spPr bwMode="auto">
            <a:xfrm>
              <a:off x="443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AutoShape 383"/>
            <p:cNvSpPr>
              <a:spLocks noChangeArrowheads="1"/>
            </p:cNvSpPr>
            <p:nvPr/>
          </p:nvSpPr>
          <p:spPr bwMode="auto">
            <a:xfrm rot="-5400000">
              <a:off x="438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384"/>
            <p:cNvSpPr>
              <a:spLocks noChangeArrowheads="1"/>
            </p:cNvSpPr>
            <p:nvPr/>
          </p:nvSpPr>
          <p:spPr bwMode="auto">
            <a:xfrm>
              <a:off x="4435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AutoShape 385"/>
            <p:cNvSpPr>
              <a:spLocks noChangeArrowheads="1"/>
            </p:cNvSpPr>
            <p:nvPr/>
          </p:nvSpPr>
          <p:spPr bwMode="auto">
            <a:xfrm rot="-5400000">
              <a:off x="439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386"/>
            <p:cNvSpPr>
              <a:spLocks noChangeArrowheads="1"/>
            </p:cNvSpPr>
            <p:nvPr/>
          </p:nvSpPr>
          <p:spPr bwMode="auto">
            <a:xfrm>
              <a:off x="443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AutoShape 387"/>
            <p:cNvSpPr>
              <a:spLocks noChangeArrowheads="1"/>
            </p:cNvSpPr>
            <p:nvPr/>
          </p:nvSpPr>
          <p:spPr bwMode="auto">
            <a:xfrm rot="-5400000">
              <a:off x="438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388"/>
            <p:cNvSpPr>
              <a:spLocks noChangeArrowheads="1"/>
            </p:cNvSpPr>
            <p:nvPr/>
          </p:nvSpPr>
          <p:spPr bwMode="auto">
            <a:xfrm>
              <a:off x="443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AutoShape 389"/>
            <p:cNvSpPr>
              <a:spLocks noChangeArrowheads="1"/>
            </p:cNvSpPr>
            <p:nvPr/>
          </p:nvSpPr>
          <p:spPr bwMode="auto">
            <a:xfrm rot="-5400000">
              <a:off x="439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390"/>
            <p:cNvSpPr>
              <a:spLocks noChangeArrowheads="1"/>
            </p:cNvSpPr>
            <p:nvPr/>
          </p:nvSpPr>
          <p:spPr bwMode="auto">
            <a:xfrm>
              <a:off x="4988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AutoShape 391"/>
            <p:cNvSpPr>
              <a:spLocks noChangeArrowheads="1"/>
            </p:cNvSpPr>
            <p:nvPr/>
          </p:nvSpPr>
          <p:spPr bwMode="auto">
            <a:xfrm rot="-5400000">
              <a:off x="4943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392"/>
            <p:cNvSpPr>
              <a:spLocks noChangeArrowheads="1"/>
            </p:cNvSpPr>
            <p:nvPr/>
          </p:nvSpPr>
          <p:spPr bwMode="auto">
            <a:xfrm>
              <a:off x="4990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AutoShape 393"/>
            <p:cNvSpPr>
              <a:spLocks noChangeArrowheads="1"/>
            </p:cNvSpPr>
            <p:nvPr/>
          </p:nvSpPr>
          <p:spPr bwMode="auto">
            <a:xfrm rot="-5400000">
              <a:off x="4945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394"/>
            <p:cNvSpPr>
              <a:spLocks noChangeArrowheads="1"/>
            </p:cNvSpPr>
            <p:nvPr/>
          </p:nvSpPr>
          <p:spPr bwMode="auto">
            <a:xfrm>
              <a:off x="4989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AutoShape 395"/>
            <p:cNvSpPr>
              <a:spLocks noChangeArrowheads="1"/>
            </p:cNvSpPr>
            <p:nvPr/>
          </p:nvSpPr>
          <p:spPr bwMode="auto">
            <a:xfrm rot="-5400000">
              <a:off x="4944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396"/>
            <p:cNvSpPr>
              <a:spLocks noChangeArrowheads="1"/>
            </p:cNvSpPr>
            <p:nvPr/>
          </p:nvSpPr>
          <p:spPr bwMode="auto">
            <a:xfrm>
              <a:off x="4991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AutoShape 397"/>
            <p:cNvSpPr>
              <a:spLocks noChangeArrowheads="1"/>
            </p:cNvSpPr>
            <p:nvPr/>
          </p:nvSpPr>
          <p:spPr bwMode="auto">
            <a:xfrm rot="-5400000">
              <a:off x="4946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21563" y="772771"/>
            <a:ext cx="199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Read/write control line not included in this diagram.</a:t>
            </a:r>
          </a:p>
        </p:txBody>
      </p:sp>
    </p:spTree>
    <p:extLst>
      <p:ext uri="{BB962C8B-B14F-4D97-AF65-F5344CB8AC3E}">
        <p14:creationId xmlns:p14="http://schemas.microsoft.com/office/powerpoint/2010/main" val="145586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Analysis</a:t>
            </a:r>
            <a:r>
              <a:rPr lang="en-US" sz="2800" dirty="0"/>
              <a:t>: Starting from a circuit diagram, derive the state table or state diagram.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/>
              <a:t>Design</a:t>
            </a:r>
            <a:r>
              <a:rPr lang="en-US" sz="2800" dirty="0"/>
              <a:t>: Starting from a set of specifications (in the form of state equations, state table, or state diagram), derive the logic circuit.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0000CC"/>
                </a:solidFill>
              </a:rPr>
              <a:t>Characteristic tables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are used in analysis.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Excitation tables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are used in design.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Excitation tables</a:t>
            </a:r>
            <a:r>
              <a:rPr lang="en-US" dirty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857693" y="2575560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986655" y="2575560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2010093" y="4556760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1463040" imgH="1528920" progId="Word.Document.8">
                    <p:embed/>
                  </p:oleObj>
                </mc:Choice>
                <mc:Fallback>
                  <p:oleObj name="Document" r:id="rId7" imgW="1463040" imgH="1528920" progId="Word.Document.8">
                    <p:embed/>
                    <p:pic>
                      <p:nvPicPr>
                        <p:cNvPr id="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5288280" y="4556760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1463040" imgH="1528560" progId="Word.Document.8">
                    <p:embed/>
                  </p:oleObj>
                </mc:Choice>
                <mc:Fallback>
                  <p:oleObj name="Document" r:id="rId9" imgW="1463040" imgH="1528560" progId="Word.Document.8">
                    <p:embed/>
                    <p:pic>
                      <p:nvPicPr>
                        <p:cNvPr id="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87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Sequential Circuits: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CC"/>
                </a:solidFill>
              </a:rPr>
              <a:t>Design procedure: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Start with circuit specifications – description of circuit </a:t>
            </a:r>
            <a:r>
              <a:rPr lang="en-US" sz="2200" dirty="0" err="1"/>
              <a:t>behaviour</a:t>
            </a:r>
            <a:r>
              <a:rPr lang="en-US" sz="2200" dirty="0"/>
              <a:t>, usually a state diagram or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reduction if necessary.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assignment.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Determine number of flip-flops and label them.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Choose the type of flip-flop to be used.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excitation and output tables from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output functions and flip-flop input functions.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state diagram, design the sequential circuit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14400" y="2438400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343400" y="2438400"/>
            <a:ext cx="3962400" cy="1441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6600"/>
                </a:solidFill>
              </a:rPr>
              <a:t>Questions: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flip-flops are needed?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input variable are there?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105400" y="4191000"/>
            <a:ext cx="3276600" cy="17462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Answers: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Two flip-flops. </a:t>
            </a:r>
            <a:br>
              <a:rPr lang="en-US" sz="2000" dirty="0"/>
            </a:br>
            <a:r>
              <a:rPr lang="en-US" sz="2000" dirty="0"/>
              <a:t>Let’s call them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One input variable. </a:t>
            </a:r>
            <a:br>
              <a:rPr lang="en-US" sz="2000" dirty="0"/>
            </a:br>
            <a:r>
              <a:rPr lang="en-US" sz="2000" dirty="0"/>
              <a:t>Let’s call it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state/excitation table,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838200" y="1600200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5257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515320" imgH="1909800" progId="Word.Document.8">
                    <p:embed/>
                  </p:oleObj>
                </mc:Choice>
                <mc:Fallback>
                  <p:oleObj name="Document" r:id="rId3" imgW="2515320" imgH="1909800" progId="Word.Document.8">
                    <p:embed/>
                    <p:pic>
                      <p:nvPicPr>
                        <p:cNvPr id="7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3733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457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8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/>
                <a:t>JK</a:t>
              </a:r>
              <a:r>
                <a:rPr lang="en-GB"/>
                <a:t> Flip-flop’s</a:t>
              </a:r>
            </a:p>
            <a:p>
              <a:pPr algn="ctr" eaLnBrk="0" hangingPunct="0"/>
              <a:r>
                <a:rPr lang="en-GB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3578225" y="3657600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/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4864680" imgH="2600280" progId="Word.Document.8">
                    <p:embed/>
                  </p:oleObj>
                </mc:Choice>
                <mc:Fallback>
                  <p:oleObj name="Document" r:id="rId7" imgW="4864680" imgH="2600280" progId="Word.Document.8">
                    <p:embed/>
                    <p:pic>
                      <p:nvPicPr>
                        <p:cNvPr id="8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6629400" y="4419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6629400" y="46466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6629400" y="483552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1     X</a:t>
            </a:r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6629400" y="503713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7" name="Text Box 84"/>
          <p:cNvSpPr txBox="1">
            <a:spLocks noChangeArrowheads="1"/>
          </p:cNvSpPr>
          <p:nvPr/>
        </p:nvSpPr>
        <p:spPr bwMode="auto">
          <a:xfrm>
            <a:off x="6629400" y="522446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8" name="Text Box 85"/>
          <p:cNvSpPr txBox="1">
            <a:spLocks noChangeArrowheads="1"/>
          </p:cNvSpPr>
          <p:nvPr/>
        </p:nvSpPr>
        <p:spPr bwMode="auto">
          <a:xfrm>
            <a:off x="6629400" y="54260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9" name="Text Box 86"/>
          <p:cNvSpPr txBox="1">
            <a:spLocks noChangeArrowheads="1"/>
          </p:cNvSpPr>
          <p:nvPr/>
        </p:nvSpPr>
        <p:spPr bwMode="auto">
          <a:xfrm>
            <a:off x="6629400" y="56546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6629400" y="58562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1</a:t>
            </a: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7696200" y="4419600"/>
            <a:ext cx="685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diagram.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2133600" y="5105400"/>
            <a:ext cx="2362200" cy="1006475"/>
            <a:chOff x="1344" y="3216"/>
            <a:chExt cx="1488" cy="634"/>
          </a:xfrm>
        </p:grpSpPr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1344" y="340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What are to go in here?</a:t>
              </a:r>
            </a:p>
          </p:txBody>
        </p:sp>
        <p:sp>
          <p:nvSpPr>
            <p:cNvPr id="11" name="AutoShape 126"/>
            <p:cNvSpPr>
              <a:spLocks noChangeArrowheads="1"/>
            </p:cNvSpPr>
            <p:nvPr/>
          </p:nvSpPr>
          <p:spPr bwMode="auto">
            <a:xfrm rot="-1948056">
              <a:off x="2256" y="3216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2590800" y="1752600"/>
            <a:ext cx="5581650" cy="4070350"/>
            <a:chOff x="2590800" y="1752600"/>
            <a:chExt cx="5581650" cy="4070350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590800" y="1752600"/>
              <a:ext cx="5581650" cy="4070350"/>
              <a:chOff x="1632" y="1104"/>
              <a:chExt cx="3516" cy="2564"/>
            </a:xfrm>
          </p:grpSpPr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3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1776" cy="8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2688" y="2592"/>
                <a:ext cx="103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Combinational</a:t>
                </a:r>
              </a:p>
              <a:p>
                <a:pPr algn="ctr" eaLnBrk="0" hangingPunct="0"/>
                <a:r>
                  <a:rPr lang="en-US"/>
                  <a:t>circuit</a:t>
                </a:r>
              </a:p>
            </p:txBody>
          </p:sp>
          <p:sp>
            <p:nvSpPr>
              <p:cNvPr id="21" name="Text Box 6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22" name="Text Box 66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23" name="Text Box 6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25" name="Text Box 69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V="1">
                <a:off x="2544" y="2016"/>
                <a:ext cx="0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5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5"/>
              <p:cNvSpPr>
                <a:spLocks noChangeArrowheads="1"/>
              </p:cNvSpPr>
              <p:nvPr/>
            </p:nvSpPr>
            <p:spPr bwMode="auto">
              <a:xfrm>
                <a:off x="3676" y="213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6"/>
              <p:cNvSpPr>
                <a:spLocks noChangeArrowheads="1"/>
              </p:cNvSpPr>
              <p:nvPr/>
            </p:nvSpPr>
            <p:spPr bwMode="auto">
              <a:xfrm>
                <a:off x="2522" y="146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87"/>
              <p:cNvSpPr>
                <a:spLocks noChangeArrowheads="1"/>
              </p:cNvSpPr>
              <p:nvPr/>
            </p:nvSpPr>
            <p:spPr bwMode="auto">
              <a:xfrm>
                <a:off x="2858" y="136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88"/>
              <p:cNvSpPr>
                <a:spLocks noChangeArrowheads="1"/>
              </p:cNvSpPr>
              <p:nvPr/>
            </p:nvSpPr>
            <p:spPr bwMode="auto">
              <a:xfrm>
                <a:off x="3482" y="127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89"/>
              <p:cNvSpPr>
                <a:spLocks noChangeArrowheads="1"/>
              </p:cNvSpPr>
              <p:nvPr/>
            </p:nvSpPr>
            <p:spPr bwMode="auto">
              <a:xfrm>
                <a:off x="3770" y="117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2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KA</a:t>
                </a:r>
              </a:p>
            </p:txBody>
          </p:sp>
          <p:sp>
            <p:nvSpPr>
              <p:cNvPr id="49" name="Text Box 9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JA</a:t>
                </a:r>
              </a:p>
            </p:txBody>
          </p:sp>
          <p:sp>
            <p:nvSpPr>
              <p:cNvPr id="50" name="Text Box 93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KB</a:t>
                </a:r>
              </a:p>
            </p:txBody>
          </p:sp>
          <p:sp>
            <p:nvSpPr>
              <p:cNvPr id="51" name="Text Box 94"/>
              <p:cNvSpPr txBox="1">
                <a:spLocks noChangeArrowheads="1"/>
              </p:cNvSpPr>
              <p:nvPr/>
            </p:nvSpPr>
            <p:spPr bwMode="auto">
              <a:xfrm>
                <a:off x="3783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JB</a:t>
                </a:r>
              </a:p>
            </p:txBody>
          </p:sp>
          <p:sp>
            <p:nvSpPr>
              <p:cNvPr id="52" name="Text Box 95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53" name="Text Box 96"/>
              <p:cNvSpPr txBox="1">
                <a:spLocks noChangeArrowheads="1"/>
              </p:cNvSpPr>
              <p:nvPr/>
            </p:nvSpPr>
            <p:spPr bwMode="auto">
              <a:xfrm>
                <a:off x="3490" y="1482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54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55" name="Text Box 98"/>
              <p:cNvSpPr txBox="1">
                <a:spLocks noChangeArrowheads="1"/>
              </p:cNvSpPr>
              <p:nvPr/>
            </p:nvSpPr>
            <p:spPr bwMode="auto">
              <a:xfrm>
                <a:off x="2517" y="1489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56" name="Text Box 99"/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6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input(s)</a:t>
                </a:r>
              </a:p>
            </p:txBody>
          </p:sp>
          <p:sp>
            <p:nvSpPr>
              <p:cNvPr id="57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2064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sp>
            <p:nvSpPr>
              <p:cNvPr id="58" name="Line 101"/>
              <p:cNvSpPr>
                <a:spLocks noChangeShapeType="1"/>
              </p:cNvSpPr>
              <p:nvPr/>
            </p:nvSpPr>
            <p:spPr bwMode="auto">
              <a:xfrm rot="-5400000">
                <a:off x="4248" y="26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640"/>
                <a:ext cx="68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output(s)</a:t>
                </a:r>
              </a:p>
              <a:p>
                <a:pPr eaLnBrk="0" hangingPunct="0"/>
                <a:r>
                  <a:rPr lang="en-US"/>
                  <a:t>(none)</a:t>
                </a:r>
              </a:p>
            </p:txBody>
          </p:sp>
          <p:grpSp>
            <p:nvGrpSpPr>
              <p:cNvPr id="60" name="Group 103"/>
              <p:cNvGrpSpPr>
                <a:grpSpLocks/>
              </p:cNvGrpSpPr>
              <p:nvPr/>
            </p:nvGrpSpPr>
            <p:grpSpPr bwMode="auto">
              <a:xfrm>
                <a:off x="2448" y="1632"/>
                <a:ext cx="514" cy="419"/>
                <a:chOff x="4848" y="1549"/>
                <a:chExt cx="514" cy="419"/>
              </a:xfrm>
            </p:grpSpPr>
            <p:sp>
              <p:nvSpPr>
                <p:cNvPr id="7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8" name="Group 107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8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61" name="Group 111"/>
              <p:cNvGrpSpPr>
                <a:grpSpLocks/>
              </p:cNvGrpSpPr>
              <p:nvPr/>
            </p:nvGrpSpPr>
            <p:grpSpPr bwMode="auto">
              <a:xfrm>
                <a:off x="3408" y="1632"/>
                <a:ext cx="514" cy="419"/>
                <a:chOff x="4848" y="1549"/>
                <a:chExt cx="514" cy="419"/>
              </a:xfrm>
            </p:grpSpPr>
            <p:sp>
              <p:nvSpPr>
                <p:cNvPr id="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1" name="Group 115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7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62" name="Line 119"/>
              <p:cNvSpPr>
                <a:spLocks noChangeShapeType="1"/>
              </p:cNvSpPr>
              <p:nvPr/>
            </p:nvSpPr>
            <p:spPr bwMode="auto">
              <a:xfrm flipH="1" flipV="1">
                <a:off x="350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20"/>
              <p:cNvSpPr>
                <a:spLocks noChangeShapeType="1"/>
              </p:cNvSpPr>
              <p:nvPr/>
            </p:nvSpPr>
            <p:spPr bwMode="auto">
              <a:xfrm flipH="1" flipV="1">
                <a:off x="384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2"/>
              <p:cNvSpPr>
                <a:spLocks noChangeShapeType="1"/>
              </p:cNvSpPr>
              <p:nvPr/>
            </p:nvSpPr>
            <p:spPr bwMode="auto">
              <a:xfrm flipH="1">
                <a:off x="2880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3"/>
              <p:cNvSpPr>
                <a:spLocks noChangeShapeType="1"/>
              </p:cNvSpPr>
              <p:nvPr/>
            </p:nvSpPr>
            <p:spPr bwMode="auto">
              <a:xfrm flipH="1">
                <a:off x="350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24"/>
              <p:cNvSpPr>
                <a:spLocks noChangeShapeType="1"/>
              </p:cNvSpPr>
              <p:nvPr/>
            </p:nvSpPr>
            <p:spPr bwMode="auto">
              <a:xfrm flipH="1">
                <a:off x="3792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995738" y="256381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5516563" y="25606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, get </a:t>
            </a: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838200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864680" imgH="2600280" progId="Word.Document.8">
                    <p:embed/>
                  </p:oleObj>
                </mc:Choice>
                <mc:Fallback>
                  <p:oleObj name="Document" r:id="rId3" imgW="4864680" imgH="2600280" progId="Word.Document.8">
                    <p:embed/>
                    <p:pic>
                      <p:nvPicPr>
                        <p:cNvPr id="3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774683" y="1905000"/>
            <a:ext cx="2286000" cy="1784350"/>
            <a:chOff x="6705600" y="1905000"/>
            <a:chExt cx="2286000" cy="1784350"/>
          </a:xfrm>
        </p:grpSpPr>
        <p:grpSp>
          <p:nvGrpSpPr>
            <p:cNvPr id="152" name="Group 151"/>
            <p:cNvGrpSpPr/>
            <p:nvPr/>
          </p:nvGrpSpPr>
          <p:grpSpPr>
            <a:xfrm>
              <a:off x="6705600" y="1905000"/>
              <a:ext cx="2286000" cy="1784350"/>
              <a:chOff x="6705600" y="1905000"/>
              <a:chExt cx="2286000" cy="1784350"/>
            </a:xfrm>
          </p:grpSpPr>
          <p:grpSp>
            <p:nvGrpSpPr>
              <p:cNvPr id="156" name="Group 81"/>
              <p:cNvGrpSpPr>
                <a:grpSpLocks/>
              </p:cNvGrpSpPr>
              <p:nvPr/>
            </p:nvGrpSpPr>
            <p:grpSpPr bwMode="auto">
              <a:xfrm>
                <a:off x="6705600" y="1905000"/>
                <a:ext cx="2189163" cy="1493838"/>
                <a:chOff x="1357" y="2880"/>
                <a:chExt cx="1379" cy="941"/>
              </a:xfrm>
            </p:grpSpPr>
            <p:sp>
              <p:nvSpPr>
                <p:cNvPr id="160" name="Rectangle 82"/>
                <p:cNvSpPr>
                  <a:spLocks noChangeArrowheads="1"/>
                </p:cNvSpPr>
                <p:nvPr/>
              </p:nvSpPr>
              <p:spPr bwMode="auto">
                <a:xfrm>
                  <a:off x="1771" y="3216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83"/>
                <p:cNvSpPr>
                  <a:spLocks noChangeShapeType="1"/>
                </p:cNvSpPr>
                <p:nvPr/>
              </p:nvSpPr>
              <p:spPr bwMode="auto">
                <a:xfrm>
                  <a:off x="1776" y="340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8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357" y="3405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4" name="AutoShape 86"/>
                <p:cNvSpPr>
                  <a:spLocks/>
                </p:cNvSpPr>
                <p:nvPr/>
              </p:nvSpPr>
              <p:spPr bwMode="auto">
                <a:xfrm>
                  <a:off x="1584" y="3360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AutoShape 87"/>
                <p:cNvSpPr>
                  <a:spLocks/>
                </p:cNvSpPr>
                <p:nvPr/>
              </p:nvSpPr>
              <p:spPr bwMode="auto">
                <a:xfrm rot="5400000" flipV="1">
                  <a:off x="2472" y="280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352" y="2880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584" y="3216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16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76" y="3072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69" name="AutoShape 91"/>
                <p:cNvSpPr>
                  <a:spLocks/>
                </p:cNvSpPr>
                <p:nvPr/>
              </p:nvSpPr>
              <p:spPr bwMode="auto">
                <a:xfrm rot="-5400000">
                  <a:off x="2232" y="3432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112" y="3648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 dirty="0">
                      <a:latin typeface="Tahoma" pitchFamily="34" charset="0"/>
                    </a:rPr>
                    <a:t>x</a:t>
                  </a:r>
                  <a:endParaRPr lang="en-GB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71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1523" y="2993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431" y="3030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549" y="2929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82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75" name="Line 97"/>
                <p:cNvSpPr>
                  <a:spLocks noChangeShapeType="1"/>
                </p:cNvSpPr>
                <p:nvPr/>
              </p:nvSpPr>
              <p:spPr bwMode="auto">
                <a:xfrm>
                  <a:off x="2256" y="3216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98"/>
                <p:cNvSpPr>
                  <a:spLocks noChangeShapeType="1"/>
                </p:cNvSpPr>
                <p:nvPr/>
              </p:nvSpPr>
              <p:spPr bwMode="auto">
                <a:xfrm>
                  <a:off x="2496" y="3216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06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7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30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17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544" y="340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8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544" y="321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157" name="Text Box 103"/>
              <p:cNvSpPr txBox="1">
                <a:spLocks noChangeArrowheads="1"/>
              </p:cNvSpPr>
              <p:nvPr/>
            </p:nvSpPr>
            <p:spPr bwMode="auto">
              <a:xfrm>
                <a:off x="7239000" y="3352800"/>
                <a:ext cx="12192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0000CC"/>
                    </a:solidFill>
                  </a:rPr>
                  <a:t>JA = B∙x'</a:t>
                </a:r>
              </a:p>
            </p:txBody>
          </p:sp>
          <p:sp>
            <p:nvSpPr>
              <p:cNvPr id="158" name="AutoShape 104"/>
              <p:cNvSpPr>
                <a:spLocks noChangeArrowheads="1"/>
              </p:cNvSpPr>
              <p:nvPr/>
            </p:nvSpPr>
            <p:spPr bwMode="auto">
              <a:xfrm>
                <a:off x="8610600" y="2473325"/>
                <a:ext cx="228600" cy="53340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105"/>
              <p:cNvSpPr>
                <a:spLocks noChangeArrowheads="1"/>
              </p:cNvSpPr>
              <p:nvPr/>
            </p:nvSpPr>
            <p:spPr bwMode="auto">
              <a:xfrm>
                <a:off x="6781800" y="1905000"/>
                <a:ext cx="2209800" cy="17526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" name="Text Box 100"/>
            <p:cNvSpPr txBox="1">
              <a:spLocks noChangeArrowheads="1"/>
            </p:cNvSpPr>
            <p:nvPr/>
          </p:nvSpPr>
          <p:spPr bwMode="auto">
            <a:xfrm>
              <a:off x="7843044" y="24384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154" name="Text Box 100"/>
            <p:cNvSpPr txBox="1">
              <a:spLocks noChangeArrowheads="1"/>
            </p:cNvSpPr>
            <p:nvPr/>
          </p:nvSpPr>
          <p:spPr bwMode="auto">
            <a:xfrm>
              <a:off x="7446963" y="2439879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155" name="Text Box 100"/>
            <p:cNvSpPr txBox="1">
              <a:spLocks noChangeArrowheads="1"/>
            </p:cNvSpPr>
            <p:nvPr/>
          </p:nvSpPr>
          <p:spPr bwMode="auto">
            <a:xfrm>
              <a:off x="8193882" y="2451099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260083" y="4419600"/>
            <a:ext cx="2286000" cy="1784350"/>
            <a:chOff x="4191000" y="4419600"/>
            <a:chExt cx="2286000" cy="1784350"/>
          </a:xfrm>
        </p:grpSpPr>
        <p:grpSp>
          <p:nvGrpSpPr>
            <p:cNvPr id="182" name="Group 158"/>
            <p:cNvGrpSpPr>
              <a:grpSpLocks/>
            </p:cNvGrpSpPr>
            <p:nvPr/>
          </p:nvGrpSpPr>
          <p:grpSpPr bwMode="auto">
            <a:xfrm>
              <a:off x="4191000" y="4419600"/>
              <a:ext cx="2286000" cy="1784350"/>
              <a:chOff x="2640" y="2736"/>
              <a:chExt cx="1440" cy="1124"/>
            </a:xfrm>
          </p:grpSpPr>
          <p:sp>
            <p:nvSpPr>
              <p:cNvPr id="185" name="AutoShape 159"/>
              <p:cNvSpPr>
                <a:spLocks/>
              </p:cNvSpPr>
              <p:nvPr/>
            </p:nvSpPr>
            <p:spPr bwMode="auto">
              <a:xfrm flipH="1">
                <a:off x="3121" y="3105"/>
                <a:ext cx="144" cy="144"/>
              </a:xfrm>
              <a:prstGeom prst="leftBracket">
                <a:avLst>
                  <a:gd name="adj" fmla="val 8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60"/>
              <p:cNvSpPr>
                <a:spLocks/>
              </p:cNvSpPr>
              <p:nvPr/>
            </p:nvSpPr>
            <p:spPr bwMode="auto">
              <a:xfrm>
                <a:off x="3840" y="3094"/>
                <a:ext cx="144" cy="144"/>
              </a:xfrm>
              <a:prstGeom prst="leftBracket">
                <a:avLst>
                  <a:gd name="adj" fmla="val 8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61"/>
              <p:cNvSpPr>
                <a:spLocks noChangeArrowheads="1"/>
              </p:cNvSpPr>
              <p:nvPr/>
            </p:nvSpPr>
            <p:spPr bwMode="auto">
              <a:xfrm>
                <a:off x="3321" y="3290"/>
                <a:ext cx="432" cy="144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162"/>
              <p:cNvSpPr txBox="1">
                <a:spLocks noChangeArrowheads="1"/>
              </p:cNvSpPr>
              <p:nvPr/>
            </p:nvSpPr>
            <p:spPr bwMode="auto">
              <a:xfrm>
                <a:off x="2976" y="364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9900CC"/>
                    </a:solidFill>
                  </a:rPr>
                  <a:t>KB </a:t>
                </a:r>
                <a:r>
                  <a:rPr lang="en-GB" sz="1600" b="1">
                    <a:solidFill>
                      <a:srgbClr val="9900CC"/>
                    </a:solidFill>
                  </a:rPr>
                  <a:t>= (</a:t>
                </a:r>
                <a:r>
                  <a:rPr lang="en-GB" sz="1600" b="1" i="1">
                    <a:solidFill>
                      <a:srgbClr val="9900CC"/>
                    </a:solidFill>
                  </a:rPr>
                  <a:t>A </a:t>
                </a:r>
                <a:r>
                  <a:rPr lang="en-GB" sz="1600" b="1">
                    <a:solidFill>
                      <a:srgbClr val="9900CC"/>
                    </a:solidFill>
                    <a:sym typeface="Symbol" pitchFamily="18" charset="2"/>
                  </a:rPr>
                  <a:t> </a:t>
                </a:r>
                <a:r>
                  <a:rPr lang="en-GB" sz="1600" b="1" i="1">
                    <a:solidFill>
                      <a:srgbClr val="9900CC"/>
                    </a:solidFill>
                  </a:rPr>
                  <a:t>x</a:t>
                </a:r>
                <a:r>
                  <a:rPr lang="en-GB" sz="1600" b="1">
                    <a:solidFill>
                      <a:srgbClr val="9900CC"/>
                    </a:solidFill>
                  </a:rPr>
                  <a:t>)</a:t>
                </a:r>
                <a:r>
                  <a:rPr lang="en-GB" sz="1600" b="1" i="1">
                    <a:solidFill>
                      <a:srgbClr val="9900CC"/>
                    </a:solidFill>
                  </a:rPr>
                  <a:t>'</a:t>
                </a:r>
              </a:p>
            </p:txBody>
          </p:sp>
          <p:sp>
            <p:nvSpPr>
              <p:cNvPr id="189" name="AutoShape 163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139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0" name="Group 164"/>
              <p:cNvGrpSpPr>
                <a:grpSpLocks/>
              </p:cNvGrpSpPr>
              <p:nvPr/>
            </p:nvGrpSpPr>
            <p:grpSpPr bwMode="auto">
              <a:xfrm>
                <a:off x="2640" y="2736"/>
                <a:ext cx="1379" cy="941"/>
                <a:chOff x="2605" y="3024"/>
                <a:chExt cx="1379" cy="941"/>
              </a:xfrm>
            </p:grpSpPr>
            <p:sp>
              <p:nvSpPr>
                <p:cNvPr id="191" name="Rectangle 165"/>
                <p:cNvSpPr>
                  <a:spLocks noChangeArrowheads="1"/>
                </p:cNvSpPr>
                <p:nvPr/>
              </p:nvSpPr>
              <p:spPr bwMode="auto">
                <a:xfrm>
                  <a:off x="3019" y="3360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166"/>
                <p:cNvSpPr>
                  <a:spLocks noChangeShapeType="1"/>
                </p:cNvSpPr>
                <p:nvPr/>
              </p:nvSpPr>
              <p:spPr bwMode="auto">
                <a:xfrm>
                  <a:off x="3024" y="355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167"/>
                <p:cNvSpPr>
                  <a:spLocks noChangeShapeType="1"/>
                </p:cNvSpPr>
                <p:nvPr/>
              </p:nvSpPr>
              <p:spPr bwMode="auto">
                <a:xfrm>
                  <a:off x="3264" y="336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2605" y="3549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5" name="AutoShape 169"/>
                <p:cNvSpPr>
                  <a:spLocks/>
                </p:cNvSpPr>
                <p:nvPr/>
              </p:nvSpPr>
              <p:spPr bwMode="auto">
                <a:xfrm>
                  <a:off x="2832" y="3504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AutoShape 170"/>
                <p:cNvSpPr>
                  <a:spLocks/>
                </p:cNvSpPr>
                <p:nvPr/>
              </p:nvSpPr>
              <p:spPr bwMode="auto">
                <a:xfrm rot="5400000" flipV="1">
                  <a:off x="3720" y="2952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3600" y="3024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832" y="3360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 dirty="0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 dirty="0"/>
                    <a:t>   1</a:t>
                  </a:r>
                </a:p>
              </p:txBody>
            </p:sp>
            <p:sp>
              <p:nvSpPr>
                <p:cNvPr id="19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3024" y="3216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00" name="AutoShape 174"/>
                <p:cNvSpPr>
                  <a:spLocks/>
                </p:cNvSpPr>
                <p:nvPr/>
              </p:nvSpPr>
              <p:spPr bwMode="auto">
                <a:xfrm rot="-5400000">
                  <a:off x="3480" y="35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360" y="3792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2" name="Line 176"/>
                <p:cNvSpPr>
                  <a:spLocks noChangeShapeType="1"/>
                </p:cNvSpPr>
                <p:nvPr/>
              </p:nvSpPr>
              <p:spPr bwMode="auto">
                <a:xfrm flipH="1" flipV="1">
                  <a:off x="2771" y="3137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679" y="3174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797" y="3073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05" name="Line 179"/>
                <p:cNvSpPr>
                  <a:spLocks noChangeShapeType="1"/>
                </p:cNvSpPr>
                <p:nvPr/>
              </p:nvSpPr>
              <p:spPr bwMode="auto">
                <a:xfrm>
                  <a:off x="3504" y="336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180"/>
                <p:cNvSpPr>
                  <a:spLocks noChangeShapeType="1"/>
                </p:cNvSpPr>
                <p:nvPr/>
              </p:nvSpPr>
              <p:spPr bwMode="auto">
                <a:xfrm>
                  <a:off x="3744" y="3360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3312" y="355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8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552" y="355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0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3072" y="33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0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792" y="33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1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312" y="33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3072" y="355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</p:grp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5686425" y="496327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184" name="Text Box 100"/>
            <p:cNvSpPr txBox="1">
              <a:spLocks noChangeArrowheads="1"/>
            </p:cNvSpPr>
            <p:nvPr/>
          </p:nvSpPr>
          <p:spPr bwMode="auto">
            <a:xfrm>
              <a:off x="6067424" y="5262644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6774683" y="3810000"/>
            <a:ext cx="2286000" cy="1784350"/>
            <a:chOff x="6705600" y="3810000"/>
            <a:chExt cx="2286000" cy="1784350"/>
          </a:xfrm>
        </p:grpSpPr>
        <p:grpSp>
          <p:nvGrpSpPr>
            <p:cNvPr id="214" name="Group 133"/>
            <p:cNvGrpSpPr>
              <a:grpSpLocks/>
            </p:cNvGrpSpPr>
            <p:nvPr/>
          </p:nvGrpSpPr>
          <p:grpSpPr bwMode="auto">
            <a:xfrm>
              <a:off x="6705600" y="3810000"/>
              <a:ext cx="2286000" cy="1784350"/>
              <a:chOff x="816" y="2832"/>
              <a:chExt cx="1440" cy="1124"/>
            </a:xfrm>
          </p:grpSpPr>
          <p:sp>
            <p:nvSpPr>
              <p:cNvPr id="218" name="Text Box 134"/>
              <p:cNvSpPr txBox="1">
                <a:spLocks noChangeArrowheads="1"/>
              </p:cNvSpPr>
              <p:nvPr/>
            </p:nvSpPr>
            <p:spPr bwMode="auto">
              <a:xfrm>
                <a:off x="1152" y="3744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0000CC"/>
                    </a:solidFill>
                  </a:rPr>
                  <a:t>KA = B∙x</a:t>
                </a:r>
              </a:p>
            </p:txBody>
          </p:sp>
          <p:sp>
            <p:nvSpPr>
              <p:cNvPr id="219" name="Rectangle 135"/>
              <p:cNvSpPr>
                <a:spLocks noChangeArrowheads="1"/>
              </p:cNvSpPr>
              <p:nvPr/>
            </p:nvSpPr>
            <p:spPr bwMode="auto">
              <a:xfrm>
                <a:off x="1230" y="3168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36"/>
              <p:cNvSpPr>
                <a:spLocks noChangeShapeType="1"/>
              </p:cNvSpPr>
              <p:nvPr/>
            </p:nvSpPr>
            <p:spPr bwMode="auto">
              <a:xfrm>
                <a:off x="1235" y="33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37"/>
              <p:cNvSpPr>
                <a:spLocks noChangeShapeType="1"/>
              </p:cNvSpPr>
              <p:nvPr/>
            </p:nvSpPr>
            <p:spPr bwMode="auto">
              <a:xfrm>
                <a:off x="1475" y="316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Text Box 138"/>
              <p:cNvSpPr txBox="1">
                <a:spLocks noChangeArrowheads="1"/>
              </p:cNvSpPr>
              <p:nvPr/>
            </p:nvSpPr>
            <p:spPr bwMode="auto">
              <a:xfrm>
                <a:off x="816" y="3357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3" name="AutoShape 139"/>
              <p:cNvSpPr>
                <a:spLocks/>
              </p:cNvSpPr>
              <p:nvPr/>
            </p:nvSpPr>
            <p:spPr bwMode="auto">
              <a:xfrm>
                <a:off x="1043" y="331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AutoShape 140"/>
              <p:cNvSpPr>
                <a:spLocks/>
              </p:cNvSpPr>
              <p:nvPr/>
            </p:nvSpPr>
            <p:spPr bwMode="auto">
              <a:xfrm rot="5400000" flipV="1">
                <a:off x="1931" y="276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Text Box 141"/>
              <p:cNvSpPr txBox="1">
                <a:spLocks noChangeArrowheads="1"/>
              </p:cNvSpPr>
              <p:nvPr/>
            </p:nvSpPr>
            <p:spPr bwMode="auto">
              <a:xfrm>
                <a:off x="1811" y="283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6" name="Text Box 142"/>
              <p:cNvSpPr txBox="1">
                <a:spLocks noChangeArrowheads="1"/>
              </p:cNvSpPr>
              <p:nvPr/>
            </p:nvSpPr>
            <p:spPr bwMode="auto">
              <a:xfrm>
                <a:off x="1043" y="3168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227" name="Text Box 143"/>
              <p:cNvSpPr txBox="1">
                <a:spLocks noChangeArrowheads="1"/>
              </p:cNvSpPr>
              <p:nvPr/>
            </p:nvSpPr>
            <p:spPr bwMode="auto">
              <a:xfrm>
                <a:off x="1235" y="302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28" name="AutoShape 144"/>
              <p:cNvSpPr>
                <a:spLocks/>
              </p:cNvSpPr>
              <p:nvPr/>
            </p:nvSpPr>
            <p:spPr bwMode="auto">
              <a:xfrm rot="-5400000">
                <a:off x="1691" y="33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Text Box 145"/>
              <p:cNvSpPr txBox="1">
                <a:spLocks noChangeArrowheads="1"/>
              </p:cNvSpPr>
              <p:nvPr/>
            </p:nvSpPr>
            <p:spPr bwMode="auto">
              <a:xfrm>
                <a:off x="1571" y="36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30" name="Line 146"/>
              <p:cNvSpPr>
                <a:spLocks noChangeShapeType="1"/>
              </p:cNvSpPr>
              <p:nvPr/>
            </p:nvSpPr>
            <p:spPr bwMode="auto">
              <a:xfrm flipH="1" flipV="1">
                <a:off x="982" y="294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Text Box 147"/>
              <p:cNvSpPr txBox="1">
                <a:spLocks noChangeArrowheads="1"/>
              </p:cNvSpPr>
              <p:nvPr/>
            </p:nvSpPr>
            <p:spPr bwMode="auto">
              <a:xfrm>
                <a:off x="890" y="298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32" name="Text Box 148"/>
              <p:cNvSpPr txBox="1">
                <a:spLocks noChangeArrowheads="1"/>
              </p:cNvSpPr>
              <p:nvPr/>
            </p:nvSpPr>
            <p:spPr bwMode="auto">
              <a:xfrm>
                <a:off x="1008" y="288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33" name="Text Box 149"/>
              <p:cNvSpPr txBox="1">
                <a:spLocks noChangeArrowheads="1"/>
              </p:cNvSpPr>
              <p:nvPr/>
            </p:nvSpPr>
            <p:spPr bwMode="auto">
              <a:xfrm>
                <a:off x="1776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4" name="Line 150"/>
              <p:cNvSpPr>
                <a:spLocks noChangeShapeType="1"/>
              </p:cNvSpPr>
              <p:nvPr/>
            </p:nvSpPr>
            <p:spPr bwMode="auto">
              <a:xfrm>
                <a:off x="1715" y="316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51"/>
              <p:cNvSpPr>
                <a:spLocks noChangeShapeType="1"/>
              </p:cNvSpPr>
              <p:nvPr/>
            </p:nvSpPr>
            <p:spPr bwMode="auto">
              <a:xfrm>
                <a:off x="1955" y="316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Text Box 152"/>
              <p:cNvSpPr txBox="1">
                <a:spLocks noChangeArrowheads="1"/>
              </p:cNvSpPr>
              <p:nvPr/>
            </p:nvSpPr>
            <p:spPr bwMode="auto">
              <a:xfrm>
                <a:off x="1763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7" name="Text Box 153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8" name="Text Box 154"/>
              <p:cNvSpPr txBox="1">
                <a:spLocks noChangeArrowheads="1"/>
              </p:cNvSpPr>
              <p:nvPr/>
            </p:nvSpPr>
            <p:spPr bwMode="auto">
              <a:xfrm>
                <a:off x="2003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9" name="Text Box 155"/>
              <p:cNvSpPr txBox="1">
                <a:spLocks noChangeArrowheads="1"/>
              </p:cNvSpPr>
              <p:nvPr/>
            </p:nvSpPr>
            <p:spPr bwMode="auto">
              <a:xfrm>
                <a:off x="1536" y="31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40" name="AutoShape 156"/>
              <p:cNvSpPr>
                <a:spLocks noChangeArrowheads="1"/>
              </p:cNvSpPr>
              <p:nvPr/>
            </p:nvSpPr>
            <p:spPr bwMode="auto">
              <a:xfrm>
                <a:off x="1745" y="3194"/>
                <a:ext cx="192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157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139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" name="Text Box 100"/>
            <p:cNvSpPr txBox="1">
              <a:spLocks noChangeArrowheads="1"/>
            </p:cNvSpPr>
            <p:nvPr/>
          </p:nvSpPr>
          <p:spPr bwMode="auto">
            <a:xfrm>
              <a:off x="8567631" y="464259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216" name="Text Box 100"/>
            <p:cNvSpPr txBox="1">
              <a:spLocks noChangeArrowheads="1"/>
            </p:cNvSpPr>
            <p:nvPr/>
          </p:nvSpPr>
          <p:spPr bwMode="auto">
            <a:xfrm>
              <a:off x="7850661" y="463698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217" name="Text Box 100"/>
            <p:cNvSpPr txBox="1">
              <a:spLocks noChangeArrowheads="1"/>
            </p:cNvSpPr>
            <p:nvPr/>
          </p:nvSpPr>
          <p:spPr bwMode="auto">
            <a:xfrm>
              <a:off x="7456489" y="4636981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897883" y="4419600"/>
            <a:ext cx="2286000" cy="1784350"/>
            <a:chOff x="1828800" y="4419600"/>
            <a:chExt cx="2286000" cy="1784350"/>
          </a:xfrm>
        </p:grpSpPr>
        <p:grpSp>
          <p:nvGrpSpPr>
            <p:cNvPr id="243" name="Group 106"/>
            <p:cNvGrpSpPr>
              <a:grpSpLocks/>
            </p:cNvGrpSpPr>
            <p:nvPr/>
          </p:nvGrpSpPr>
          <p:grpSpPr bwMode="auto">
            <a:xfrm>
              <a:off x="1828800" y="4419600"/>
              <a:ext cx="2286000" cy="1784350"/>
              <a:chOff x="4224" y="2496"/>
              <a:chExt cx="1440" cy="1124"/>
            </a:xfrm>
          </p:grpSpPr>
          <p:sp>
            <p:nvSpPr>
              <p:cNvPr id="246" name="Text Box 107"/>
              <p:cNvSpPr txBox="1">
                <a:spLocks noChangeArrowheads="1"/>
              </p:cNvSpPr>
              <p:nvPr/>
            </p:nvSpPr>
            <p:spPr bwMode="auto">
              <a:xfrm>
                <a:off x="4608" y="340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i="1">
                    <a:solidFill>
                      <a:srgbClr val="9900CC"/>
                    </a:solidFill>
                  </a:rPr>
                  <a:t>JB = x</a:t>
                </a:r>
              </a:p>
            </p:txBody>
          </p:sp>
          <p:sp>
            <p:nvSpPr>
              <p:cNvPr id="247" name="AutoShape 108"/>
              <p:cNvSpPr>
                <a:spLocks noChangeArrowheads="1"/>
              </p:cNvSpPr>
              <p:nvPr/>
            </p:nvSpPr>
            <p:spPr bwMode="auto">
              <a:xfrm>
                <a:off x="4918" y="2854"/>
                <a:ext cx="432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8" name="Group 109"/>
              <p:cNvGrpSpPr>
                <a:grpSpLocks/>
              </p:cNvGrpSpPr>
              <p:nvPr/>
            </p:nvGrpSpPr>
            <p:grpSpPr bwMode="auto">
              <a:xfrm>
                <a:off x="4224" y="2496"/>
                <a:ext cx="1379" cy="941"/>
                <a:chOff x="4224" y="2496"/>
                <a:chExt cx="1379" cy="941"/>
              </a:xfrm>
            </p:grpSpPr>
            <p:sp>
              <p:nvSpPr>
                <p:cNvPr id="25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638" y="2832"/>
                  <a:ext cx="965" cy="384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111"/>
                <p:cNvSpPr>
                  <a:spLocks noChangeShapeType="1"/>
                </p:cNvSpPr>
                <p:nvPr/>
              </p:nvSpPr>
              <p:spPr bwMode="auto">
                <a:xfrm>
                  <a:off x="4643" y="302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Line 112"/>
                <p:cNvSpPr>
                  <a:spLocks noChangeShapeType="1"/>
                </p:cNvSpPr>
                <p:nvPr/>
              </p:nvSpPr>
              <p:spPr bwMode="auto">
                <a:xfrm>
                  <a:off x="4883" y="2832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224" y="3021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54" name="AutoShape 114"/>
                <p:cNvSpPr>
                  <a:spLocks/>
                </p:cNvSpPr>
                <p:nvPr/>
              </p:nvSpPr>
              <p:spPr bwMode="auto">
                <a:xfrm>
                  <a:off x="4451" y="2976"/>
                  <a:ext cx="48" cy="240"/>
                </a:xfrm>
                <a:prstGeom prst="leftBrace">
                  <a:avLst>
                    <a:gd name="adj1" fmla="val 41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AutoShape 115"/>
                <p:cNvSpPr>
                  <a:spLocks/>
                </p:cNvSpPr>
                <p:nvPr/>
              </p:nvSpPr>
              <p:spPr bwMode="auto">
                <a:xfrm rot="5400000" flipV="1">
                  <a:off x="5339" y="242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219" y="2496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5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51" y="2832"/>
                  <a:ext cx="211" cy="4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0</a:t>
                  </a:r>
                </a:p>
                <a:p>
                  <a:pPr algn="r" eaLnBrk="0" hangingPunct="0">
                    <a:lnSpc>
                      <a:spcPct val="80000"/>
                    </a:lnSpc>
                  </a:pPr>
                  <a:r>
                    <a:rPr lang="en-GB" sz="1400" b="1"/>
                    <a:t>   1</a:t>
                  </a:r>
                </a:p>
              </p:txBody>
            </p:sp>
            <p:sp>
              <p:nvSpPr>
                <p:cNvPr id="25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643" y="2688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59" name="AutoShape 119"/>
                <p:cNvSpPr>
                  <a:spLocks/>
                </p:cNvSpPr>
                <p:nvPr/>
              </p:nvSpPr>
              <p:spPr bwMode="auto">
                <a:xfrm rot="-5400000">
                  <a:off x="5099" y="304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979" y="326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1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4390" y="2609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298" y="264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16" y="2545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5184" y="283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65" name="Line 125"/>
                <p:cNvSpPr>
                  <a:spLocks noChangeShapeType="1"/>
                </p:cNvSpPr>
                <p:nvPr/>
              </p:nvSpPr>
              <p:spPr bwMode="auto">
                <a:xfrm>
                  <a:off x="5123" y="2832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126"/>
                <p:cNvSpPr>
                  <a:spLocks noChangeShapeType="1"/>
                </p:cNvSpPr>
                <p:nvPr/>
              </p:nvSpPr>
              <p:spPr bwMode="auto">
                <a:xfrm>
                  <a:off x="5363" y="2832"/>
                  <a:ext cx="0" cy="384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931" y="302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6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5171" y="302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6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411" y="302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7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411" y="283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71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944" y="283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249" name="AutoShape 132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1392" cy="110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4" name="Text Box 100"/>
            <p:cNvSpPr txBox="1">
              <a:spLocks noChangeArrowheads="1"/>
            </p:cNvSpPr>
            <p:nvPr/>
          </p:nvSpPr>
          <p:spPr bwMode="auto">
            <a:xfrm>
              <a:off x="2568575" y="5257799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245" name="Text Box 100"/>
            <p:cNvSpPr txBox="1">
              <a:spLocks noChangeArrowheads="1"/>
            </p:cNvSpPr>
            <p:nvPr/>
          </p:nvSpPr>
          <p:spPr bwMode="auto">
            <a:xfrm>
              <a:off x="2560637" y="4957844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22065</TotalTime>
  <Words>2420</Words>
  <Application>Microsoft Office PowerPoint</Application>
  <PresentationFormat>On-screen Show (4:3)</PresentationFormat>
  <Paragraphs>811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Nimbus Roman No9 L</vt:lpstr>
      <vt:lpstr>Arial</vt:lpstr>
      <vt:lpstr>Calibri</vt:lpstr>
      <vt:lpstr>Symbol</vt:lpstr>
      <vt:lpstr>Tahoma</vt:lpstr>
      <vt:lpstr>Times New Roman</vt:lpstr>
      <vt:lpstr>Wingdings</vt:lpstr>
      <vt:lpstr>Clarity</vt:lpstr>
      <vt:lpstr>Document</vt:lpstr>
      <vt:lpstr>http://www.comp.nus.edu.sg/~cs2100/</vt:lpstr>
      <vt:lpstr>Questions?</vt:lpstr>
      <vt:lpstr>6.3 Flip-flop Excitation Tables (1/2)</vt:lpstr>
      <vt:lpstr>6.3 Flip-flop Excitation Tables (1/2)</vt:lpstr>
      <vt:lpstr>6.4 Sequential Circuits: Design</vt:lpstr>
      <vt:lpstr>6.4 Design: Example #1 (1/5)</vt:lpstr>
      <vt:lpstr>6.4 Design: Example #1 (2/5)</vt:lpstr>
      <vt:lpstr>6.4 Design: Example #1 (3/5)</vt:lpstr>
      <vt:lpstr>6.4 Design: Example #1 (4/5)</vt:lpstr>
      <vt:lpstr>6.4 Design: Example #1 (5/5)</vt:lpstr>
      <vt:lpstr>6.4 Design: Example #2 (1/3)</vt:lpstr>
      <vt:lpstr>6.4 Design: Example #2 (2/3)</vt:lpstr>
      <vt:lpstr>6.4 Design: Example #2 (3/3)</vt:lpstr>
      <vt:lpstr>6.4 Design: Example #3 (1/4)</vt:lpstr>
      <vt:lpstr>6.4 Design: Example #3 (2/4)</vt:lpstr>
      <vt:lpstr>6.4 Design: Example #3 (3/4)</vt:lpstr>
      <vt:lpstr>6.4 Design: Example #3 (4/4)</vt:lpstr>
      <vt:lpstr>7. Memory (1/4)</vt:lpstr>
      <vt:lpstr>7. Memory (2/4)</vt:lpstr>
      <vt:lpstr>7. Memory (3/4)</vt:lpstr>
      <vt:lpstr>7. Memory (4/4)</vt:lpstr>
      <vt:lpstr>7.1 Memory Unit</vt:lpstr>
      <vt:lpstr>7.2 Read/Write Operations</vt:lpstr>
      <vt:lpstr>7.3 Memory Cell</vt:lpstr>
      <vt:lpstr>7.4 Memory Arrays (1/4)</vt:lpstr>
      <vt:lpstr>7.4 Memory Arrays (2/4)</vt:lpstr>
      <vt:lpstr>7.4 Memory Arrays (3/4)</vt:lpstr>
      <vt:lpstr>7.4 Memory Arrays (4/4)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1910</cp:revision>
  <cp:lastPrinted>2017-06-30T03:15:07Z</cp:lastPrinted>
  <dcterms:created xsi:type="dcterms:W3CDTF">1998-09-05T15:03:32Z</dcterms:created>
  <dcterms:modified xsi:type="dcterms:W3CDTF">2025-01-08T09:09:26Z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