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77"/>
  </p:notesMasterIdLst>
  <p:handoutMasterIdLst>
    <p:handoutMasterId r:id="rId78"/>
  </p:handoutMasterIdLst>
  <p:sldIdLst>
    <p:sldId id="256" r:id="rId2"/>
    <p:sldId id="621" r:id="rId3"/>
    <p:sldId id="468" r:id="rId4"/>
    <p:sldId id="469" r:id="rId5"/>
    <p:sldId id="507" r:id="rId6"/>
    <p:sldId id="470" r:id="rId7"/>
    <p:sldId id="537" r:id="rId8"/>
    <p:sldId id="538" r:id="rId9"/>
    <p:sldId id="539" r:id="rId10"/>
    <p:sldId id="540" r:id="rId11"/>
    <p:sldId id="541" r:id="rId12"/>
    <p:sldId id="542" r:id="rId13"/>
    <p:sldId id="543" r:id="rId14"/>
    <p:sldId id="544" r:id="rId15"/>
    <p:sldId id="545" r:id="rId16"/>
    <p:sldId id="546" r:id="rId17"/>
    <p:sldId id="547" r:id="rId18"/>
    <p:sldId id="548" r:id="rId19"/>
    <p:sldId id="549" r:id="rId20"/>
    <p:sldId id="550" r:id="rId21"/>
    <p:sldId id="551" r:id="rId22"/>
    <p:sldId id="552" r:id="rId23"/>
    <p:sldId id="553" r:id="rId24"/>
    <p:sldId id="554" r:id="rId25"/>
    <p:sldId id="555" r:id="rId26"/>
    <p:sldId id="556" r:id="rId27"/>
    <p:sldId id="557" r:id="rId28"/>
    <p:sldId id="558" r:id="rId29"/>
    <p:sldId id="559" r:id="rId30"/>
    <p:sldId id="560" r:id="rId31"/>
    <p:sldId id="561" r:id="rId32"/>
    <p:sldId id="562" r:id="rId33"/>
    <p:sldId id="563" r:id="rId34"/>
    <p:sldId id="564" r:id="rId35"/>
    <p:sldId id="565" r:id="rId36"/>
    <p:sldId id="566" r:id="rId37"/>
    <p:sldId id="567" r:id="rId38"/>
    <p:sldId id="568" r:id="rId39"/>
    <p:sldId id="569" r:id="rId40"/>
    <p:sldId id="570" r:id="rId41"/>
    <p:sldId id="571" r:id="rId42"/>
    <p:sldId id="572" r:id="rId43"/>
    <p:sldId id="573" r:id="rId44"/>
    <p:sldId id="574" r:id="rId45"/>
    <p:sldId id="575" r:id="rId46"/>
    <p:sldId id="576" r:id="rId47"/>
    <p:sldId id="577" r:id="rId48"/>
    <p:sldId id="578" r:id="rId49"/>
    <p:sldId id="579" r:id="rId50"/>
    <p:sldId id="580" r:id="rId51"/>
    <p:sldId id="581" r:id="rId52"/>
    <p:sldId id="582" r:id="rId53"/>
    <p:sldId id="598" r:id="rId54"/>
    <p:sldId id="583" r:id="rId55"/>
    <p:sldId id="584" r:id="rId56"/>
    <p:sldId id="585" r:id="rId57"/>
    <p:sldId id="586" r:id="rId58"/>
    <p:sldId id="587" r:id="rId59"/>
    <p:sldId id="588" r:id="rId60"/>
    <p:sldId id="589" r:id="rId61"/>
    <p:sldId id="590" r:id="rId62"/>
    <p:sldId id="591" r:id="rId63"/>
    <p:sldId id="592" r:id="rId64"/>
    <p:sldId id="593" r:id="rId65"/>
    <p:sldId id="594" r:id="rId66"/>
    <p:sldId id="595" r:id="rId67"/>
    <p:sldId id="596" r:id="rId68"/>
    <p:sldId id="597" r:id="rId69"/>
    <p:sldId id="599" r:id="rId70"/>
    <p:sldId id="600" r:id="rId71"/>
    <p:sldId id="536" r:id="rId72"/>
    <p:sldId id="601" r:id="rId73"/>
    <p:sldId id="308" r:id="rId74"/>
    <p:sldId id="602" r:id="rId75"/>
    <p:sldId id="603" r:id="rId7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FF"/>
    <a:srgbClr val="0000FF"/>
    <a:srgbClr val="E2FFC5"/>
    <a:srgbClr val="006600"/>
    <a:srgbClr val="E9ECEB"/>
    <a:srgbClr val="EFE9E1"/>
    <a:srgbClr val="CCFF99"/>
    <a:srgbClr val="CC6600"/>
    <a:srgbClr val="E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E6610A-4DD9-4016-B314-6859D73E272A}" v="4" dt="2025-01-08T09:16:02.7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26108" autoAdjust="0"/>
    <p:restoredTop sz="95246" autoAdjust="0"/>
  </p:normalViewPr>
  <p:slideViewPr>
    <p:cSldViewPr snapToGrid="0">
      <p:cViewPr varScale="1">
        <p:scale>
          <a:sx n="81" d="100"/>
          <a:sy n="81" d="100"/>
        </p:scale>
        <p:origin x="355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4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648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microsoft.com/office/2015/10/relationships/revisionInfo" Target="revisionInfo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 Kai" userId="012566e0-30ff-4e17-bc5d-803a8d22ce41" providerId="ADAL" clId="{BBE6610A-4DD9-4016-B314-6859D73E272A}"/>
    <pc:docChg chg="undo custSel addSld delSld modSld modMainMaster">
      <pc:chgData name="Song Kai" userId="012566e0-30ff-4e17-bc5d-803a8d22ce41" providerId="ADAL" clId="{BBE6610A-4DD9-4016-B314-6859D73E272A}" dt="2025-01-08T09:16:25.763" v="47" actId="1076"/>
      <pc:docMkLst>
        <pc:docMk/>
      </pc:docMkLst>
      <pc:sldChg chg="addSp delSp mod">
        <pc:chgData name="Song Kai" userId="012566e0-30ff-4e17-bc5d-803a8d22ce41" providerId="ADAL" clId="{BBE6610A-4DD9-4016-B314-6859D73E272A}" dt="2025-01-08T07:10:05.124" v="5" actId="478"/>
        <pc:sldMkLst>
          <pc:docMk/>
          <pc:sldMk cId="0" sldId="256"/>
        </pc:sldMkLst>
        <pc:spChg chg="add del">
          <ac:chgData name="Song Kai" userId="012566e0-30ff-4e17-bc5d-803a8d22ce41" providerId="ADAL" clId="{BBE6610A-4DD9-4016-B314-6859D73E272A}" dt="2025-01-08T07:09:29.607" v="1" actId="22"/>
          <ac:spMkLst>
            <pc:docMk/>
            <pc:sldMk cId="0" sldId="256"/>
            <ac:spMk id="5" creationId="{D4AA3A0D-A29D-9C90-3EC9-EF0BA44DA4C9}"/>
          </ac:spMkLst>
        </pc:spChg>
        <pc:spChg chg="del">
          <ac:chgData name="Song Kai" userId="012566e0-30ff-4e17-bc5d-803a8d22ce41" providerId="ADAL" clId="{BBE6610A-4DD9-4016-B314-6859D73E272A}" dt="2025-01-08T07:10:05.124" v="5" actId="478"/>
          <ac:spMkLst>
            <pc:docMk/>
            <pc:sldMk cId="0" sldId="256"/>
            <ac:spMk id="7" creationId="{3431916D-551F-61DA-1CA2-2D4FF876002C}"/>
          </ac:spMkLst>
        </pc:spChg>
      </pc:sldChg>
      <pc:sldChg chg="modSp mod">
        <pc:chgData name="Song Kai" userId="012566e0-30ff-4e17-bc5d-803a8d22ce41" providerId="ADAL" clId="{BBE6610A-4DD9-4016-B314-6859D73E272A}" dt="2025-01-08T07:32:27.796" v="37" actId="14100"/>
        <pc:sldMkLst>
          <pc:docMk/>
          <pc:sldMk cId="2438607696" sldId="468"/>
        </pc:sldMkLst>
        <pc:spChg chg="mod">
          <ac:chgData name="Song Kai" userId="012566e0-30ff-4e17-bc5d-803a8d22ce41" providerId="ADAL" clId="{BBE6610A-4DD9-4016-B314-6859D73E272A}" dt="2025-01-08T07:32:27.796" v="37" actId="14100"/>
          <ac:spMkLst>
            <pc:docMk/>
            <pc:sldMk cId="2438607696" sldId="468"/>
            <ac:spMk id="8" creationId="{C1C5B597-DA79-4C8E-A533-F3F284604BDE}"/>
          </ac:spMkLst>
        </pc:spChg>
      </pc:sldChg>
      <pc:sldChg chg="modSp mod">
        <pc:chgData name="Song Kai" userId="012566e0-30ff-4e17-bc5d-803a8d22ce41" providerId="ADAL" clId="{BBE6610A-4DD9-4016-B314-6859D73E272A}" dt="2025-01-08T07:32:42.471" v="38" actId="207"/>
        <pc:sldMkLst>
          <pc:docMk/>
          <pc:sldMk cId="1378067645" sldId="539"/>
        </pc:sldMkLst>
        <pc:spChg chg="mod">
          <ac:chgData name="Song Kai" userId="012566e0-30ff-4e17-bc5d-803a8d22ce41" providerId="ADAL" clId="{BBE6610A-4DD9-4016-B314-6859D73E272A}" dt="2025-01-08T07:32:42.471" v="38" actId="207"/>
          <ac:spMkLst>
            <pc:docMk/>
            <pc:sldMk cId="1378067645" sldId="539"/>
            <ac:spMk id="328" creationId="{BDA2E37C-23AE-43F7-8EDD-7FA5B22838F8}"/>
          </ac:spMkLst>
        </pc:spChg>
      </pc:sldChg>
      <pc:sldChg chg="modSp mod">
        <pc:chgData name="Song Kai" userId="012566e0-30ff-4e17-bc5d-803a8d22ce41" providerId="ADAL" clId="{BBE6610A-4DD9-4016-B314-6859D73E272A}" dt="2025-01-08T07:33:07.332" v="40" actId="207"/>
        <pc:sldMkLst>
          <pc:docMk/>
          <pc:sldMk cId="779560168" sldId="560"/>
        </pc:sldMkLst>
        <pc:spChg chg="mod">
          <ac:chgData name="Song Kai" userId="012566e0-30ff-4e17-bc5d-803a8d22ce41" providerId="ADAL" clId="{BBE6610A-4DD9-4016-B314-6859D73E272A}" dt="2025-01-08T07:33:07.332" v="40" actId="207"/>
          <ac:spMkLst>
            <pc:docMk/>
            <pc:sldMk cId="779560168" sldId="560"/>
            <ac:spMk id="103" creationId="{571FE06E-91D2-40CA-9F36-89BA71A4DC06}"/>
          </ac:spMkLst>
        </pc:spChg>
        <pc:spChg chg="mod">
          <ac:chgData name="Song Kai" userId="012566e0-30ff-4e17-bc5d-803a8d22ce41" providerId="ADAL" clId="{BBE6610A-4DD9-4016-B314-6859D73E272A}" dt="2025-01-08T07:33:07.332" v="40" actId="207"/>
          <ac:spMkLst>
            <pc:docMk/>
            <pc:sldMk cId="779560168" sldId="560"/>
            <ac:spMk id="104" creationId="{A3680D53-2C14-4339-A13C-190E97C13EC5}"/>
          </ac:spMkLst>
        </pc:spChg>
        <pc:spChg chg="mod">
          <ac:chgData name="Song Kai" userId="012566e0-30ff-4e17-bc5d-803a8d22ce41" providerId="ADAL" clId="{BBE6610A-4DD9-4016-B314-6859D73E272A}" dt="2025-01-08T07:33:07.332" v="40" actId="207"/>
          <ac:spMkLst>
            <pc:docMk/>
            <pc:sldMk cId="779560168" sldId="560"/>
            <ac:spMk id="105" creationId="{8D9D0121-9D64-41DA-AB3C-01A31D9128B4}"/>
          </ac:spMkLst>
        </pc:spChg>
        <pc:spChg chg="mod">
          <ac:chgData name="Song Kai" userId="012566e0-30ff-4e17-bc5d-803a8d22ce41" providerId="ADAL" clId="{BBE6610A-4DD9-4016-B314-6859D73E272A}" dt="2025-01-08T07:33:07.332" v="40" actId="207"/>
          <ac:spMkLst>
            <pc:docMk/>
            <pc:sldMk cId="779560168" sldId="560"/>
            <ac:spMk id="106" creationId="{A1A37279-D15C-4681-B6C3-4C27985069E3}"/>
          </ac:spMkLst>
        </pc:spChg>
        <pc:grpChg chg="mod">
          <ac:chgData name="Song Kai" userId="012566e0-30ff-4e17-bc5d-803a8d22ce41" providerId="ADAL" clId="{BBE6610A-4DD9-4016-B314-6859D73E272A}" dt="2025-01-08T07:33:07.332" v="40" actId="207"/>
          <ac:grpSpMkLst>
            <pc:docMk/>
            <pc:sldMk cId="779560168" sldId="560"/>
            <ac:grpSpMk id="4" creationId="{CFC5A689-63F4-4E48-A8F0-B6B283143006}"/>
          </ac:grpSpMkLst>
        </pc:grpChg>
      </pc:sldChg>
      <pc:sldChg chg="delSp mod">
        <pc:chgData name="Song Kai" userId="012566e0-30ff-4e17-bc5d-803a8d22ce41" providerId="ADAL" clId="{BBE6610A-4DD9-4016-B314-6859D73E272A}" dt="2025-01-08T07:33:59.243" v="41" actId="478"/>
        <pc:sldMkLst>
          <pc:docMk/>
          <pc:sldMk cId="1708580863" sldId="591"/>
        </pc:sldMkLst>
        <pc:spChg chg="del">
          <ac:chgData name="Song Kai" userId="012566e0-30ff-4e17-bc5d-803a8d22ce41" providerId="ADAL" clId="{BBE6610A-4DD9-4016-B314-6859D73E272A}" dt="2025-01-08T07:33:59.243" v="41" actId="478"/>
          <ac:spMkLst>
            <pc:docMk/>
            <pc:sldMk cId="1708580863" sldId="591"/>
            <ac:spMk id="9" creationId="{C7FA1301-FFB8-409A-ADC1-D5DA8DD8AF3C}"/>
          </ac:spMkLst>
        </pc:spChg>
      </pc:sldChg>
      <pc:sldChg chg="delSp add del mod">
        <pc:chgData name="Song Kai" userId="012566e0-30ff-4e17-bc5d-803a8d22ce41" providerId="ADAL" clId="{BBE6610A-4DD9-4016-B314-6859D73E272A}" dt="2025-01-08T09:16:04.922" v="43" actId="47"/>
        <pc:sldMkLst>
          <pc:docMk/>
          <pc:sldMk cId="2980677409" sldId="620"/>
        </pc:sldMkLst>
        <pc:spChg chg="del">
          <ac:chgData name="Song Kai" userId="012566e0-30ff-4e17-bc5d-803a8d22ce41" providerId="ADAL" clId="{BBE6610A-4DD9-4016-B314-6859D73E272A}" dt="2025-01-08T07:32:10.826" v="31" actId="478"/>
          <ac:spMkLst>
            <pc:docMk/>
            <pc:sldMk cId="2980677409" sldId="620"/>
            <ac:spMk id="9" creationId="{8422538A-9DC6-5CB6-BB79-ED8DF1667754}"/>
          </ac:spMkLst>
        </pc:spChg>
      </pc:sldChg>
      <pc:sldChg chg="add">
        <pc:chgData name="Song Kai" userId="012566e0-30ff-4e17-bc5d-803a8d22ce41" providerId="ADAL" clId="{BBE6610A-4DD9-4016-B314-6859D73E272A}" dt="2025-01-08T09:16:02.766" v="42"/>
        <pc:sldMkLst>
          <pc:docMk/>
          <pc:sldMk cId="823106719" sldId="621"/>
        </pc:sldMkLst>
      </pc:sldChg>
      <pc:sldMasterChg chg="addSp delSp modSp mod">
        <pc:chgData name="Song Kai" userId="012566e0-30ff-4e17-bc5d-803a8d22ce41" providerId="ADAL" clId="{BBE6610A-4DD9-4016-B314-6859D73E272A}" dt="2025-01-08T09:16:25.763" v="47" actId="1076"/>
        <pc:sldMasterMkLst>
          <pc:docMk/>
          <pc:sldMasterMk cId="0" sldId="2147485087"/>
        </pc:sldMasterMkLst>
        <pc:spChg chg="add del mod">
          <ac:chgData name="Song Kai" userId="012566e0-30ff-4e17-bc5d-803a8d22ce41" providerId="ADAL" clId="{BBE6610A-4DD9-4016-B314-6859D73E272A}" dt="2025-01-08T09:16:11.996" v="44" actId="478"/>
          <ac:spMkLst>
            <pc:docMk/>
            <pc:sldMasterMk cId="0" sldId="2147485087"/>
            <ac:spMk id="9" creationId="{3C43F847-1F91-15D5-D290-788D30FA9C80}"/>
          </ac:spMkLst>
        </pc:spChg>
        <pc:picChg chg="mod">
          <ac:chgData name="Song Kai" userId="012566e0-30ff-4e17-bc5d-803a8d22ce41" providerId="ADAL" clId="{BBE6610A-4DD9-4016-B314-6859D73E272A}" dt="2025-01-08T09:16:25.763" v="47" actId="1076"/>
          <ac:picMkLst>
            <pc:docMk/>
            <pc:sldMasterMk cId="0" sldId="2147485087"/>
            <ac:picMk id="8" creationId="{FD71DDF8-DA1A-3F4A-0F70-7BF6BAB9E217}"/>
          </ac:picMkLst>
        </pc:pic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1/8/2025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828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868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393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1581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9858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4243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678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8472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2726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871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2059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0041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3077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962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6941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4737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876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9205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1612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323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829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7298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9936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0974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5065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4987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9383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2185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3810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6193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337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8978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16915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55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72929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15621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2930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71851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37895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73518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53520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977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02510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57021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26774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285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22178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89898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39164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24640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67149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35787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267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64638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83500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86292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51813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83483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307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96933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31429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68949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63727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84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16897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10282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7664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191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801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71DDF8-DA1A-3F4A-0F70-7BF6BAB9E21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72784"/>
            <a:ext cx="576072" cy="5760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wmf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wmf"/><Relationship Id="rId4" Type="http://schemas.openxmlformats.org/officeDocument/2006/relationships/image" Target="../media/image15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ets.netlify.app/module/676ca3a07d7f5ffc1741dc65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wmf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#22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Cache</a:t>
            </a:r>
          </a:p>
          <a:p>
            <a:pPr algn="ctr"/>
            <a:r>
              <a:rPr lang="en-SG" sz="3200" dirty="0">
                <a:solidFill>
                  <a:srgbClr val="C00000"/>
                </a:solidFill>
                <a:latin typeface="Calibri" panose="020F0502020204030204" pitchFamily="34" charset="0"/>
              </a:rPr>
              <a:t>Part I: Direct Mapped Cache</a:t>
            </a:r>
            <a:endParaRPr lang="en-US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400" dirty="0">
                <a:solidFill>
                  <a:srgbClr val="0000FF"/>
                </a:solidFill>
              </a:rPr>
              <a:t>1. Slow Memory Technology: </a:t>
            </a:r>
            <a:r>
              <a:rPr lang="en-GB" sz="3400" b="1" dirty="0">
                <a:solidFill>
                  <a:srgbClr val="0000FF"/>
                </a:solidFill>
              </a:rPr>
              <a:t>Magnetic Disk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17" name="Picture 6" descr="HDD7">
            <a:extLst>
              <a:ext uri="{FF2B5EF4-FFF2-40B4-BE49-F238E27FC236}">
                <a16:creationId xmlns:a16="http://schemas.microsoft.com/office/drawing/2014/main" id="{B40F1553-5E88-4606-8B23-8B7289A82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012" y="1219200"/>
            <a:ext cx="4528738" cy="3561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 Box 9">
            <a:extLst>
              <a:ext uri="{FF2B5EF4-FFF2-40B4-BE49-F238E27FC236}">
                <a16:creationId xmlns:a16="http://schemas.microsoft.com/office/drawing/2014/main" id="{4B12ECCF-1526-4F30-9E31-5AF23219F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495800"/>
            <a:ext cx="4038600" cy="15696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Typical high-end hard disk: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Average Latency</a:t>
            </a:r>
            <a:r>
              <a:rPr lang="en-US" sz="2400" dirty="0">
                <a:solidFill>
                  <a:srgbClr val="C00000"/>
                </a:solidFill>
              </a:rPr>
              <a:t>: 4 - 10 ms</a:t>
            </a:r>
          </a:p>
          <a:p>
            <a:pPr algn="l"/>
            <a:r>
              <a:rPr lang="en-US" sz="2400" dirty="0"/>
              <a:t>Capacity: </a:t>
            </a:r>
            <a:r>
              <a:rPr lang="en-US" sz="2400" dirty="0">
                <a:solidFill>
                  <a:srgbClr val="C00000"/>
                </a:solidFill>
              </a:rPr>
              <a:t>500-2000GB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33AB6C5-DCA0-4C91-AFAD-ED181C7B1EE6}"/>
              </a:ext>
            </a:extLst>
          </p:cNvPr>
          <p:cNvGrpSpPr/>
          <p:nvPr/>
        </p:nvGrpSpPr>
        <p:grpSpPr>
          <a:xfrm>
            <a:off x="304800" y="1600200"/>
            <a:ext cx="3886200" cy="2362200"/>
            <a:chOff x="304800" y="1143000"/>
            <a:chExt cx="3886200" cy="2362200"/>
          </a:xfrm>
        </p:grpSpPr>
        <p:pic>
          <p:nvPicPr>
            <p:cNvPr id="20" name="Picture 5" descr="ibm hard disk recovery">
              <a:extLst>
                <a:ext uri="{FF2B5EF4-FFF2-40B4-BE49-F238E27FC236}">
                  <a16:creationId xmlns:a16="http://schemas.microsoft.com/office/drawing/2014/main" id="{7294026A-1090-48DF-9F82-912DF816E5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98871" y="1434683"/>
              <a:ext cx="1791303" cy="1994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Rectangle 323">
              <a:extLst>
                <a:ext uri="{FF2B5EF4-FFF2-40B4-BE49-F238E27FC236}">
                  <a16:creationId xmlns:a16="http://schemas.microsoft.com/office/drawing/2014/main" id="{0D2038B0-BA5D-498E-8485-C00A8BA3F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00" y="1371600"/>
              <a:ext cx="3200400" cy="2133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2" name="Picture 8" descr="MCj03985530000[1]">
              <a:extLst>
                <a:ext uri="{FF2B5EF4-FFF2-40B4-BE49-F238E27FC236}">
                  <a16:creationId xmlns:a16="http://schemas.microsoft.com/office/drawing/2014/main" id="{9D4022C5-E365-426A-897B-BA6B5B2D2C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04800" y="1143000"/>
              <a:ext cx="1143000" cy="583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54334158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1. Quality vs Quantity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13" name="Group 63">
            <a:extLst>
              <a:ext uri="{FF2B5EF4-FFF2-40B4-BE49-F238E27FC236}">
                <a16:creationId xmlns:a16="http://schemas.microsoft.com/office/drawing/2014/main" id="{5112455E-1E8C-43BB-8E22-8B67B475A1A8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657600"/>
            <a:ext cx="1381125" cy="2151063"/>
            <a:chOff x="384" y="2256"/>
            <a:chExt cx="963" cy="1499"/>
          </a:xfrm>
        </p:grpSpPr>
        <p:pic>
          <p:nvPicPr>
            <p:cNvPr id="14" name="Picture 44" descr="j0216858">
              <a:extLst>
                <a:ext uri="{FF2B5EF4-FFF2-40B4-BE49-F238E27FC236}">
                  <a16:creationId xmlns:a16="http://schemas.microsoft.com/office/drawing/2014/main" id="{F4EE0318-2D0B-425E-8EFA-3CABC915CB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8" y="2256"/>
              <a:ext cx="767" cy="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45" descr="MCj03378420000[1]">
              <a:extLst>
                <a:ext uri="{FF2B5EF4-FFF2-40B4-BE49-F238E27FC236}">
                  <a16:creationId xmlns:a16="http://schemas.microsoft.com/office/drawing/2014/main" id="{2617CE8A-00D7-4714-8292-4686F4ACE2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28" y="2736"/>
              <a:ext cx="768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46" descr="MCj03985530000[1]">
              <a:extLst>
                <a:ext uri="{FF2B5EF4-FFF2-40B4-BE49-F238E27FC236}">
                  <a16:creationId xmlns:a16="http://schemas.microsoft.com/office/drawing/2014/main" id="{01392362-820A-4ACD-9482-8D87652262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4" y="3264"/>
              <a:ext cx="963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23" name="Group 82">
            <a:extLst>
              <a:ext uri="{FF2B5EF4-FFF2-40B4-BE49-F238E27FC236}">
                <a16:creationId xmlns:a16="http://schemas.microsoft.com/office/drawing/2014/main" id="{DE00E7BE-F184-47EA-BB91-8CDA45DC04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5830289"/>
              </p:ext>
            </p:extLst>
          </p:nvPr>
        </p:nvGraphicFramePr>
        <p:xfrm>
          <a:off x="2057400" y="3352800"/>
          <a:ext cx="6324600" cy="2590800"/>
        </p:xfrm>
        <a:graphic>
          <a:graphicData uri="http://schemas.openxmlformats.org/drawingml/2006/table">
            <a:tbl>
              <a:tblPr/>
              <a:tblGrid>
                <a:gridCol w="150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Capacity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Latency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Cost/GB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Register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100s 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20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ps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$$$$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SRAM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100s 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0.5-5 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$$$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DRAM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100s MB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50-70 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Hard Disk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100s GB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5-20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ms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Cents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Ideal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 GB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  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Cheap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4" name="Group 23">
            <a:extLst>
              <a:ext uri="{FF2B5EF4-FFF2-40B4-BE49-F238E27FC236}">
                <a16:creationId xmlns:a16="http://schemas.microsoft.com/office/drawing/2014/main" id="{2C706851-99C7-4478-91F6-2FDDF4CC5CC8}"/>
              </a:ext>
            </a:extLst>
          </p:cNvPr>
          <p:cNvGrpSpPr/>
          <p:nvPr/>
        </p:nvGrpSpPr>
        <p:grpSpPr>
          <a:xfrm>
            <a:off x="2445152" y="1497918"/>
            <a:ext cx="4724400" cy="1633954"/>
            <a:chOff x="3048000" y="1219200"/>
            <a:chExt cx="4724400" cy="1633954"/>
          </a:xfrm>
        </p:grpSpPr>
        <p:sp>
          <p:nvSpPr>
            <p:cNvPr id="25" name="Rectangle 96">
              <a:extLst>
                <a:ext uri="{FF2B5EF4-FFF2-40B4-BE49-F238E27FC236}">
                  <a16:creationId xmlns:a16="http://schemas.microsoft.com/office/drawing/2014/main" id="{357ED56E-2CF3-491A-8F14-25A7BF0CE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5350" y="1219200"/>
              <a:ext cx="1390650" cy="160182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</a:rPr>
                <a:t>Memory</a:t>
              </a:r>
            </a:p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(DRAM)</a:t>
              </a:r>
            </a:p>
          </p:txBody>
        </p:sp>
        <p:sp>
          <p:nvSpPr>
            <p:cNvPr id="26" name="Rectangle 97">
              <a:extLst>
                <a:ext uri="{FF2B5EF4-FFF2-40B4-BE49-F238E27FC236}">
                  <a16:creationId xmlns:a16="http://schemas.microsoft.com/office/drawing/2014/main" id="{7CFD46ED-654D-4F07-8FFF-D9B0C8C70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800" y="1219200"/>
              <a:ext cx="1371600" cy="1600199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square" anchor="ctr">
              <a:noAutofit/>
            </a:bodyPr>
            <a:lstStyle/>
            <a:p>
              <a:endParaRPr lang="en-US" sz="1600"/>
            </a:p>
          </p:txBody>
        </p:sp>
        <p:sp>
          <p:nvSpPr>
            <p:cNvPr id="27" name="Text Box 103">
              <a:extLst>
                <a:ext uri="{FF2B5EF4-FFF2-40B4-BE49-F238E27FC236}">
                  <a16:creationId xmlns:a16="http://schemas.microsoft.com/office/drawing/2014/main" id="{D6FDBF61-A2DB-43D5-9332-6D26FC19A8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9399" y="1277566"/>
              <a:ext cx="1286801" cy="3385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latin typeface="Verdana" pitchFamily="34" charset="0"/>
                </a:rPr>
                <a:t>Devices</a:t>
              </a:r>
            </a:p>
          </p:txBody>
        </p:sp>
        <p:sp>
          <p:nvSpPr>
            <p:cNvPr id="28" name="AutoShape 104">
              <a:extLst>
                <a:ext uri="{FF2B5EF4-FFF2-40B4-BE49-F238E27FC236}">
                  <a16:creationId xmlns:a16="http://schemas.microsoft.com/office/drawing/2014/main" id="{934F651C-FFCE-4879-B7D8-4E9DB4459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8275" y="1600200"/>
              <a:ext cx="949325" cy="36316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algn="ctr">
              <a:solidFill>
                <a:schemeClr val="tx2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1600" b="1" dirty="0"/>
                <a:t>Input</a:t>
              </a:r>
            </a:p>
          </p:txBody>
        </p:sp>
        <p:sp>
          <p:nvSpPr>
            <p:cNvPr id="29" name="AutoShape 105">
              <a:extLst>
                <a:ext uri="{FF2B5EF4-FFF2-40B4-BE49-F238E27FC236}">
                  <a16:creationId xmlns:a16="http://schemas.microsoft.com/office/drawing/2014/main" id="{FBC75DF5-1331-4D5A-83FD-BB40EA18E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8275" y="2075234"/>
              <a:ext cx="949325" cy="36316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algn="ctr">
              <a:solidFill>
                <a:schemeClr val="tx2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1600" b="1" dirty="0"/>
                <a:t>Output</a:t>
              </a:r>
            </a:p>
          </p:txBody>
        </p:sp>
        <p:grpSp>
          <p:nvGrpSpPr>
            <p:cNvPr id="30" name="Group 28">
              <a:extLst>
                <a:ext uri="{FF2B5EF4-FFF2-40B4-BE49-F238E27FC236}">
                  <a16:creationId xmlns:a16="http://schemas.microsoft.com/office/drawing/2014/main" id="{94CE26EA-C41E-4BA7-BB6E-DF038E28398D}"/>
                </a:ext>
              </a:extLst>
            </p:cNvPr>
            <p:cNvGrpSpPr/>
            <p:nvPr/>
          </p:nvGrpSpPr>
          <p:grpSpPr>
            <a:xfrm>
              <a:off x="3048000" y="1219200"/>
              <a:ext cx="1335749" cy="1601822"/>
              <a:chOff x="1371600" y="1963367"/>
              <a:chExt cx="1335749" cy="1543455"/>
            </a:xfrm>
          </p:grpSpPr>
          <p:sp>
            <p:nvSpPr>
              <p:cNvPr id="32" name="Rectangle 95">
                <a:extLst>
                  <a:ext uri="{FF2B5EF4-FFF2-40B4-BE49-F238E27FC236}">
                    <a16:creationId xmlns:a16="http://schemas.microsoft.com/office/drawing/2014/main" id="{CAFF5E34-7552-4CE8-825C-CCAEBC813D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899" y="1963367"/>
                <a:ext cx="1314450" cy="154345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>
                <a:noAutofit/>
              </a:bodyPr>
              <a:lstStyle/>
              <a:p>
                <a:endParaRPr lang="en-US" sz="1600"/>
              </a:p>
            </p:txBody>
          </p:sp>
          <p:sp>
            <p:nvSpPr>
              <p:cNvPr id="33" name="Text Box 99">
                <a:extLst>
                  <a:ext uri="{FF2B5EF4-FFF2-40B4-BE49-F238E27FC236}">
                    <a16:creationId xmlns:a16="http://schemas.microsoft.com/office/drawing/2014/main" id="{D8495E9D-742E-4411-A312-9B3B2D3197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1600" y="1963367"/>
                <a:ext cx="1322057" cy="33857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Verdana" pitchFamily="34" charset="0"/>
                  </a:rPr>
                  <a:t>Processor</a:t>
                </a:r>
              </a:p>
            </p:txBody>
          </p:sp>
          <p:sp>
            <p:nvSpPr>
              <p:cNvPr id="34" name="AutoShape 100">
                <a:extLst>
                  <a:ext uri="{FF2B5EF4-FFF2-40B4-BE49-F238E27FC236}">
                    <a16:creationId xmlns:a16="http://schemas.microsoft.com/office/drawing/2014/main" id="{A5E499B9-0BED-4924-95F6-52B77F1500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0248" y="2326533"/>
                <a:ext cx="1001051" cy="363166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algn="ctr">
                <a:solidFill>
                  <a:schemeClr val="tx2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>
                <a:noAutofit/>
              </a:bodyPr>
              <a:lstStyle/>
              <a:p>
                <a:pPr algn="ctr"/>
                <a:r>
                  <a:rPr lang="en-US" sz="1600" b="1" dirty="0"/>
                  <a:t>Control</a:t>
                </a:r>
              </a:p>
            </p:txBody>
          </p:sp>
          <p:sp>
            <p:nvSpPr>
              <p:cNvPr id="35" name="AutoShape 108">
                <a:extLst>
                  <a:ext uri="{FF2B5EF4-FFF2-40B4-BE49-F238E27FC236}">
                    <a16:creationId xmlns:a16="http://schemas.microsoft.com/office/drawing/2014/main" id="{F6AB1C2C-E1BA-4356-A2A3-8358585C7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0248" y="2871282"/>
                <a:ext cx="1001051" cy="544749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algn="ctr">
                <a:solidFill>
                  <a:schemeClr val="tx2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>
                <a:noAutofit/>
              </a:bodyPr>
              <a:lstStyle/>
              <a:p>
                <a:pPr algn="ctr"/>
                <a:r>
                  <a:rPr lang="en-US" sz="1600" b="1" dirty="0" err="1"/>
                  <a:t>Datapath</a:t>
                </a:r>
                <a:endParaRPr lang="en-US" sz="1600" b="1" dirty="0"/>
              </a:p>
              <a:p>
                <a:pPr algn="ctr"/>
                <a:r>
                  <a:rPr lang="en-US" sz="1600" b="1" dirty="0">
                    <a:solidFill>
                      <a:srgbClr val="C00000"/>
                    </a:solidFill>
                  </a:rPr>
                  <a:t>Registers</a:t>
                </a:r>
              </a:p>
            </p:txBody>
          </p:sp>
        </p:grpSp>
        <p:sp>
          <p:nvSpPr>
            <p:cNvPr id="31" name="Text Box 103">
              <a:extLst>
                <a:ext uri="{FF2B5EF4-FFF2-40B4-BE49-F238E27FC236}">
                  <a16:creationId xmlns:a16="http://schemas.microsoft.com/office/drawing/2014/main" id="{5C3A846F-380C-49AA-8319-AA2D882E07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4600" y="2514600"/>
              <a:ext cx="144780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C00000"/>
                  </a:solidFill>
                  <a:latin typeface="Verdana" pitchFamily="34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Verdana" pitchFamily="34" charset="0"/>
                </a:rPr>
                <a:t>Harddisk</a:t>
              </a:r>
              <a:r>
                <a:rPr lang="en-US" sz="1600" b="1" dirty="0">
                  <a:solidFill>
                    <a:srgbClr val="C00000"/>
                  </a:solidFill>
                  <a:latin typeface="Verdana" pitchFamily="34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505000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1. Best of Both Worlds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221C70A4-7BE1-4ED4-BE91-5116FAAC31E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46416"/>
            <a:ext cx="8153400" cy="2158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What we want: </a:t>
            </a:r>
          </a:p>
          <a:p>
            <a:pPr marL="625475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 </a:t>
            </a:r>
            <a:r>
              <a:rPr lang="en-US" sz="2400" b="1" dirty="0">
                <a:solidFill>
                  <a:srgbClr val="006600"/>
                </a:solidFill>
              </a:rPr>
              <a:t>BIG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C00000"/>
                </a:solidFill>
              </a:rPr>
              <a:t>FAST</a:t>
            </a:r>
            <a:r>
              <a:rPr lang="en-US" sz="2400" dirty="0"/>
              <a:t> memory</a:t>
            </a:r>
          </a:p>
          <a:p>
            <a:pPr marL="625475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Memory system should perform like 1GB of SRAM (1ns access time) but cost like 1GB of slow memory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</a:pP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B8B4D90-9DCA-4650-8400-8A80F8871CEE}"/>
              </a:ext>
            </a:extLst>
          </p:cNvPr>
          <p:cNvSpPr/>
          <p:nvPr/>
        </p:nvSpPr>
        <p:spPr>
          <a:xfrm>
            <a:off x="495300" y="3430633"/>
            <a:ext cx="8077200" cy="2286000"/>
          </a:xfrm>
          <a:prstGeom prst="rect">
            <a:avLst/>
          </a:prstGeom>
          <a:solidFill>
            <a:srgbClr val="FFFFCC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en-US" dirty="0">
              <a:solidFill>
                <a:schemeClr val="tx1"/>
              </a:solidFill>
            </a:endParaRPr>
          </a:p>
          <a:p>
            <a:pPr marL="342900" lvl="0" indent="-342900" algn="ctr" eaLnBrk="0" hangingPunct="0">
              <a:spcBef>
                <a:spcPts val="0"/>
              </a:spcBef>
              <a:buClr>
                <a:srgbClr val="D16349"/>
              </a:buClr>
              <a:buSzPct val="65000"/>
            </a:pPr>
            <a:r>
              <a:rPr lang="en-US" sz="3000" b="1" kern="0" dirty="0">
                <a:solidFill>
                  <a:srgbClr val="C00000"/>
                </a:solidFill>
              </a:rPr>
              <a:t>Key concept: 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rgbClr val="D16349"/>
              </a:buClr>
              <a:buSzPct val="65000"/>
            </a:pPr>
            <a:r>
              <a:rPr lang="en-US" sz="2800" kern="0" dirty="0">
                <a:solidFill>
                  <a:prstClr val="black"/>
                </a:solidFill>
              </a:rPr>
              <a:t>Use a </a:t>
            </a:r>
            <a:r>
              <a:rPr lang="en-US" sz="2800" kern="0" dirty="0">
                <a:solidFill>
                  <a:srgbClr val="0000FF"/>
                </a:solidFill>
              </a:rPr>
              <a:t>hierarchy</a:t>
            </a:r>
            <a:r>
              <a:rPr lang="en-US" sz="2800" kern="0" dirty="0">
                <a:solidFill>
                  <a:prstClr val="black"/>
                </a:solidFill>
              </a:rPr>
              <a:t> of memory technologies:</a:t>
            </a:r>
          </a:p>
          <a:p>
            <a:pPr marL="669925" lvl="1" indent="-325438" eaLnBrk="0" hangingPunct="0">
              <a:spcBef>
                <a:spcPct val="20000"/>
              </a:spcBef>
              <a:buClr>
                <a:srgbClr val="C00000"/>
              </a:buClr>
              <a:buSzPct val="60000"/>
              <a:buFont typeface="Wingdings" pitchFamily="2" charset="2"/>
              <a:buChar char="v"/>
            </a:pPr>
            <a:r>
              <a:rPr lang="en-US" sz="2600" kern="0" dirty="0">
                <a:solidFill>
                  <a:prstClr val="black"/>
                </a:solidFill>
              </a:rPr>
              <a:t>Small but fast memory near CPU</a:t>
            </a:r>
          </a:p>
          <a:p>
            <a:pPr marL="669925" lvl="1" indent="-325438" eaLnBrk="0" hangingPunct="0">
              <a:spcBef>
                <a:spcPct val="20000"/>
              </a:spcBef>
              <a:buClr>
                <a:srgbClr val="C00000"/>
              </a:buClr>
              <a:buSzPct val="60000"/>
              <a:buFont typeface="Wingdings" pitchFamily="2" charset="2"/>
              <a:buChar char="v"/>
            </a:pPr>
            <a:r>
              <a:rPr lang="en-US" sz="2600" kern="0" dirty="0">
                <a:solidFill>
                  <a:prstClr val="black"/>
                </a:solidFill>
              </a:rPr>
              <a:t>Large but slow memory farther away from CPU</a:t>
            </a:r>
            <a:endParaRPr lang="en-US" kern="0" dirty="0">
              <a:solidFill>
                <a:prstClr val="black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18398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1. Memory Hierarchy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56">
            <a:extLst>
              <a:ext uri="{FF2B5EF4-FFF2-40B4-BE49-F238E27FC236}">
                <a16:creationId xmlns:a16="http://schemas.microsoft.com/office/drawing/2014/main" id="{BA019BB8-C1EC-4D78-93C9-48B74406F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250" y="3460750"/>
            <a:ext cx="6638925" cy="650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D5F469B-591B-4CA2-9219-3ED8EB159924}"/>
              </a:ext>
            </a:extLst>
          </p:cNvPr>
          <p:cNvGrpSpPr/>
          <p:nvPr/>
        </p:nvGrpSpPr>
        <p:grpSpPr>
          <a:xfrm>
            <a:off x="1828800" y="4916376"/>
            <a:ext cx="4648200" cy="400110"/>
            <a:chOff x="1905000" y="4798983"/>
            <a:chExt cx="4648200" cy="400110"/>
          </a:xfrm>
        </p:grpSpPr>
        <p:sp>
          <p:nvSpPr>
            <p:cNvPr id="10" name="Text Box 65">
              <a:extLst>
                <a:ext uri="{FF2B5EF4-FFF2-40B4-BE49-F238E27FC236}">
                  <a16:creationId xmlns:a16="http://schemas.microsoft.com/office/drawing/2014/main" id="{579E8858-CB97-44A3-B397-F0B276ED75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0143" y="4798983"/>
              <a:ext cx="697627" cy="40011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000" b="1" dirty="0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Size</a:t>
              </a:r>
            </a:p>
          </p:txBody>
        </p:sp>
        <p:sp>
          <p:nvSpPr>
            <p:cNvPr id="11" name="Line 72">
              <a:extLst>
                <a:ext uri="{FF2B5EF4-FFF2-40B4-BE49-F238E27FC236}">
                  <a16:creationId xmlns:a16="http://schemas.microsoft.com/office/drawing/2014/main" id="{98AFEE30-75EC-4FCD-A648-212B0E78BD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5000" y="5029200"/>
              <a:ext cx="20034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73">
              <a:extLst>
                <a:ext uri="{FF2B5EF4-FFF2-40B4-BE49-F238E27FC236}">
                  <a16:creationId xmlns:a16="http://schemas.microsoft.com/office/drawing/2014/main" id="{C737C195-C5AD-4BF2-B6B2-EE21C9A5B0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4400" y="5029200"/>
              <a:ext cx="1828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6" name="Text Box 78">
            <a:extLst>
              <a:ext uri="{FF2B5EF4-FFF2-40B4-BE49-F238E27FC236}">
                <a16:creationId xmlns:a16="http://schemas.microsoft.com/office/drawing/2014/main" id="{BF64E021-3A19-4832-8742-5EA4CE027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667000"/>
            <a:ext cx="7810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>
                <a:latin typeface="Comic Sans MS" pitchFamily="66" charset="0"/>
              </a:rPr>
              <a:t>SRAM</a:t>
            </a:r>
          </a:p>
        </p:txBody>
      </p:sp>
      <p:sp>
        <p:nvSpPr>
          <p:cNvPr id="17" name="Text Box 79">
            <a:extLst>
              <a:ext uri="{FF2B5EF4-FFF2-40B4-BE49-F238E27FC236}">
                <a16:creationId xmlns:a16="http://schemas.microsoft.com/office/drawing/2014/main" id="{09CA0A7D-98D3-48B3-9206-B814AF6C9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429000"/>
            <a:ext cx="785813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>
                <a:latin typeface="Comic Sans MS" pitchFamily="66" charset="0"/>
              </a:rPr>
              <a:t>DRAM</a:t>
            </a:r>
          </a:p>
        </p:txBody>
      </p:sp>
      <p:sp>
        <p:nvSpPr>
          <p:cNvPr id="18" name="Text Box 80">
            <a:extLst>
              <a:ext uri="{FF2B5EF4-FFF2-40B4-BE49-F238E27FC236}">
                <a16:creationId xmlns:a16="http://schemas.microsoft.com/office/drawing/2014/main" id="{6E2FF39D-D0B3-4F4B-A39C-44A9C40C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267200"/>
            <a:ext cx="1055097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latin typeface="Comic Sans MS" pitchFamily="66" charset="0"/>
              </a:rPr>
              <a:t>Harddisk</a:t>
            </a:r>
            <a:endParaRPr lang="en-US" sz="1600" dirty="0">
              <a:latin typeface="Comic Sans MS" pitchFamily="66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FDCC042-D0ED-4D81-8575-378936F2E19C}"/>
              </a:ext>
            </a:extLst>
          </p:cNvPr>
          <p:cNvGrpSpPr/>
          <p:nvPr/>
        </p:nvGrpSpPr>
        <p:grpSpPr>
          <a:xfrm>
            <a:off x="6400801" y="1981200"/>
            <a:ext cx="1018560" cy="2971800"/>
            <a:chOff x="6240464" y="2362200"/>
            <a:chExt cx="1018560" cy="2362200"/>
          </a:xfrm>
        </p:grpSpPr>
        <p:sp>
          <p:nvSpPr>
            <p:cNvPr id="20" name="Line 71">
              <a:extLst>
                <a:ext uri="{FF2B5EF4-FFF2-40B4-BE49-F238E27FC236}">
                  <a16:creationId xmlns:a16="http://schemas.microsoft.com/office/drawing/2014/main" id="{B251CA6C-8463-4AF0-B3F5-0867C9B9A4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81800" y="2362200"/>
              <a:ext cx="0" cy="2362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66">
              <a:extLst>
                <a:ext uri="{FF2B5EF4-FFF2-40B4-BE49-F238E27FC236}">
                  <a16:creationId xmlns:a16="http://schemas.microsoft.com/office/drawing/2014/main" id="{B2B93B30-89F5-47A0-8EE3-82B79A05F5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0464" y="3387456"/>
              <a:ext cx="1018560" cy="318036"/>
            </a:xfrm>
            <a:prstGeom prst="rect">
              <a:avLst/>
            </a:prstGeom>
            <a:solidFill>
              <a:schemeClr val="bg1"/>
            </a:solidFill>
            <a:ln w="19050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 eaLnBrk="0" hangingPunct="0"/>
              <a:r>
                <a:rPr lang="en-US" sz="2000" b="1" dirty="0">
                  <a:solidFill>
                    <a:srgbClr val="66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Speed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26C85F5-E931-4078-B0FD-EF3B09604E1B}"/>
              </a:ext>
            </a:extLst>
          </p:cNvPr>
          <p:cNvGrpSpPr/>
          <p:nvPr/>
        </p:nvGrpSpPr>
        <p:grpSpPr>
          <a:xfrm>
            <a:off x="1828800" y="1912488"/>
            <a:ext cx="4648199" cy="2974547"/>
            <a:chOff x="2362200" y="2217288"/>
            <a:chExt cx="4648199" cy="2974547"/>
          </a:xfrm>
        </p:grpSpPr>
        <p:sp>
          <p:nvSpPr>
            <p:cNvPr id="23" name="Trapezoid 22">
              <a:extLst>
                <a:ext uri="{FF2B5EF4-FFF2-40B4-BE49-F238E27FC236}">
                  <a16:creationId xmlns:a16="http://schemas.microsoft.com/office/drawing/2014/main" id="{6C97E2F7-57B7-4D55-BEE2-00EC7759F4DA}"/>
                </a:ext>
              </a:extLst>
            </p:cNvPr>
            <p:cNvSpPr/>
            <p:nvPr/>
          </p:nvSpPr>
          <p:spPr>
            <a:xfrm>
              <a:off x="2362200" y="4511550"/>
              <a:ext cx="4648199" cy="680285"/>
            </a:xfrm>
            <a:prstGeom prst="trapezoid">
              <a:avLst>
                <a:gd name="adj" fmla="val 8034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rapezoid 23">
              <a:extLst>
                <a:ext uri="{FF2B5EF4-FFF2-40B4-BE49-F238E27FC236}">
                  <a16:creationId xmlns:a16="http://schemas.microsoft.com/office/drawing/2014/main" id="{1A2EF2B2-8782-4742-BF6B-E44933456D8C}"/>
                </a:ext>
              </a:extLst>
            </p:cNvPr>
            <p:cNvSpPr/>
            <p:nvPr/>
          </p:nvSpPr>
          <p:spPr>
            <a:xfrm>
              <a:off x="2905610" y="3586917"/>
              <a:ext cx="3561378" cy="914398"/>
            </a:xfrm>
            <a:prstGeom prst="trapezoid">
              <a:avLst>
                <a:gd name="adj" fmla="val 82233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rapezoid 24">
              <a:extLst>
                <a:ext uri="{FF2B5EF4-FFF2-40B4-BE49-F238E27FC236}">
                  <a16:creationId xmlns:a16="http://schemas.microsoft.com/office/drawing/2014/main" id="{882E2B0A-8899-4362-897E-800B46D71C0B}"/>
                </a:ext>
              </a:extLst>
            </p:cNvPr>
            <p:cNvSpPr/>
            <p:nvPr/>
          </p:nvSpPr>
          <p:spPr>
            <a:xfrm>
              <a:off x="3657600" y="2667000"/>
              <a:ext cx="2057400" cy="914400"/>
            </a:xfrm>
            <a:prstGeom prst="trapezoid">
              <a:avLst>
                <a:gd name="adj" fmla="val 82233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ABEF015C-45A1-4B1A-A8A5-12804FB225AC}"/>
                </a:ext>
              </a:extLst>
            </p:cNvPr>
            <p:cNvSpPr/>
            <p:nvPr/>
          </p:nvSpPr>
          <p:spPr>
            <a:xfrm>
              <a:off x="4419599" y="2217288"/>
              <a:ext cx="533400" cy="43247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5B09D8-0548-480E-AA96-24DABFD605FF}"/>
              </a:ext>
            </a:extLst>
          </p:cNvPr>
          <p:cNvCxnSpPr/>
          <p:nvPr/>
        </p:nvCxnSpPr>
        <p:spPr>
          <a:xfrm>
            <a:off x="3352800" y="3429000"/>
            <a:ext cx="0" cy="60960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9434C44-E611-49D0-A48B-F1E56AD98F75}"/>
              </a:ext>
            </a:extLst>
          </p:cNvPr>
          <p:cNvCxnSpPr/>
          <p:nvPr/>
        </p:nvCxnSpPr>
        <p:spPr>
          <a:xfrm>
            <a:off x="4114800" y="3429000"/>
            <a:ext cx="0" cy="60960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044A453-44BE-4F2F-B6C8-7B5F7BBD19F6}"/>
              </a:ext>
            </a:extLst>
          </p:cNvPr>
          <p:cNvCxnSpPr/>
          <p:nvPr/>
        </p:nvCxnSpPr>
        <p:spPr>
          <a:xfrm>
            <a:off x="4876800" y="3429000"/>
            <a:ext cx="0" cy="60960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76">
            <a:extLst>
              <a:ext uri="{FF2B5EF4-FFF2-40B4-BE49-F238E27FC236}">
                <a16:creationId xmlns:a16="http://schemas.microsoft.com/office/drawing/2014/main" id="{81EF2553-1979-456B-9861-0C9B21FD0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4487" y="1912488"/>
            <a:ext cx="10890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omic Sans MS" pitchFamily="66" charset="0"/>
              </a:rPr>
              <a:t>Registers</a:t>
            </a:r>
          </a:p>
        </p:txBody>
      </p:sp>
    </p:spTree>
    <p:extLst>
      <p:ext uri="{BB962C8B-B14F-4D97-AF65-F5344CB8AC3E}">
        <p14:creationId xmlns:p14="http://schemas.microsoft.com/office/powerpoint/2010/main" val="186777050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Cache: The Library Analogy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30" name="Picture 3">
            <a:extLst>
              <a:ext uri="{FF2B5EF4-FFF2-40B4-BE49-F238E27FC236}">
                <a16:creationId xmlns:a16="http://schemas.microsoft.com/office/drawing/2014/main" id="{8B13F7D8-5F22-489B-B165-DF6423C3A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1219200"/>
            <a:ext cx="64484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4" descr="C:\Documents and Settings\dcssooyj\Local Settings\Temporary Internet Files\Content.IE5\EO4JUT5O\MC900078718[1].wmf">
            <a:extLst>
              <a:ext uri="{FF2B5EF4-FFF2-40B4-BE49-F238E27FC236}">
                <a16:creationId xmlns:a16="http://schemas.microsoft.com/office/drawing/2014/main" id="{03445414-F4EB-42EF-BDC2-919A1BEBC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3657600"/>
            <a:ext cx="2084962" cy="2259013"/>
          </a:xfrm>
          <a:prstGeom prst="rect">
            <a:avLst/>
          </a:prstGeom>
          <a:noFill/>
        </p:spPr>
      </p:pic>
      <p:sp>
        <p:nvSpPr>
          <p:cNvPr id="32" name="Rounded Rectangle 14">
            <a:extLst>
              <a:ext uri="{FF2B5EF4-FFF2-40B4-BE49-F238E27FC236}">
                <a16:creationId xmlns:a16="http://schemas.microsoft.com/office/drawing/2014/main" id="{FA546712-76F1-4DEB-B89C-234A0B451B59}"/>
              </a:ext>
            </a:extLst>
          </p:cNvPr>
          <p:cNvSpPr/>
          <p:nvPr/>
        </p:nvSpPr>
        <p:spPr>
          <a:xfrm>
            <a:off x="3276600" y="4495800"/>
            <a:ext cx="5410200" cy="1447800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Imagine you are forced to put back a book to its bookshelf before taking another book…….</a:t>
            </a:r>
          </a:p>
        </p:txBody>
      </p:sp>
    </p:spTree>
    <p:extLst>
      <p:ext uri="{BB962C8B-B14F-4D97-AF65-F5344CB8AC3E}">
        <p14:creationId xmlns:p14="http://schemas.microsoft.com/office/powerpoint/2010/main" val="401553895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Solution: Book on the Desk!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30" name="Picture 3">
            <a:extLst>
              <a:ext uri="{FF2B5EF4-FFF2-40B4-BE49-F238E27FC236}">
                <a16:creationId xmlns:a16="http://schemas.microsoft.com/office/drawing/2014/main" id="{8B13F7D8-5F22-489B-B165-DF6423C3A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1219200"/>
            <a:ext cx="64484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C:\Documents and Settings\dcssooyj\Local Settings\Temporary Internet Files\Content.IE5\WYO2ZBA1\MC900078735[1].wmf">
            <a:extLst>
              <a:ext uri="{FF2B5EF4-FFF2-40B4-BE49-F238E27FC236}">
                <a16:creationId xmlns:a16="http://schemas.microsoft.com/office/drawing/2014/main" id="{51E1CA68-1E7C-4D7B-8A48-2DEB9A6C9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3375" y="3630008"/>
            <a:ext cx="2514600" cy="2703336"/>
          </a:xfrm>
          <a:prstGeom prst="rect">
            <a:avLst/>
          </a:prstGeom>
          <a:noFill/>
        </p:spPr>
      </p:pic>
      <p:sp>
        <p:nvSpPr>
          <p:cNvPr id="11" name="Rounded Rectangle 7">
            <a:extLst>
              <a:ext uri="{FF2B5EF4-FFF2-40B4-BE49-F238E27FC236}">
                <a16:creationId xmlns:a16="http://schemas.microsoft.com/office/drawing/2014/main" id="{2B97A9BE-9A1C-4048-A017-600579A4FF53}"/>
              </a:ext>
            </a:extLst>
          </p:cNvPr>
          <p:cNvSpPr/>
          <p:nvPr/>
        </p:nvSpPr>
        <p:spPr>
          <a:xfrm>
            <a:off x="3141199" y="4382156"/>
            <a:ext cx="5867400" cy="1524000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What if you are allowed to take the books that are </a:t>
            </a:r>
            <a:r>
              <a:rPr lang="en-US" sz="2400" b="1" dirty="0">
                <a:solidFill>
                  <a:schemeClr val="tx1"/>
                </a:solidFill>
              </a:rPr>
              <a:t>likely to be needed soon </a:t>
            </a:r>
            <a:r>
              <a:rPr lang="en-US" sz="2400" dirty="0">
                <a:solidFill>
                  <a:schemeClr val="tx1"/>
                </a:solidFill>
              </a:rPr>
              <a:t>with you and place them nearby on the desk?</a:t>
            </a:r>
          </a:p>
        </p:txBody>
      </p:sp>
    </p:spTree>
    <p:extLst>
      <p:ext uri="{BB962C8B-B14F-4D97-AF65-F5344CB8AC3E}">
        <p14:creationId xmlns:p14="http://schemas.microsoft.com/office/powerpoint/2010/main" val="76884672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Cache: The Basic Idea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B8E1D1C-81B9-4DE5-9CB0-1A58D0BF39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46416"/>
            <a:ext cx="8229600" cy="2920783"/>
          </a:xfrm>
        </p:spPr>
        <p:txBody>
          <a:bodyPr>
            <a:normAutofit/>
          </a:bodyPr>
          <a:lstStyle/>
          <a:p>
            <a:pPr marL="266700" indent="-2667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Keep the frequently and recently used data in </a:t>
            </a:r>
            <a:r>
              <a:rPr lang="en-US" sz="2800" b="1" dirty="0">
                <a:solidFill>
                  <a:srgbClr val="006600"/>
                </a:solidFill>
              </a:rPr>
              <a:t>smaller but faster </a:t>
            </a:r>
            <a:r>
              <a:rPr lang="en-US" sz="2800" dirty="0"/>
              <a:t>memory</a:t>
            </a:r>
          </a:p>
          <a:p>
            <a:pPr marL="266700" indent="-2667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Refer to bigger and slower memory:</a:t>
            </a:r>
          </a:p>
          <a:p>
            <a:pPr marL="625475" lvl="2" indent="-2667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Only when you cannot find data/instruction in the faster memory</a:t>
            </a:r>
          </a:p>
          <a:p>
            <a:pPr marL="266700" indent="-2667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Why does it work? </a:t>
            </a:r>
            <a:endParaRPr lang="en-US" sz="2800" b="1" dirty="0">
              <a:solidFill>
                <a:srgbClr val="660066"/>
              </a:solidFill>
            </a:endParaRP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DC2A97A9-6832-4ECC-A97F-A2F636FC6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267200"/>
            <a:ext cx="8558886" cy="1532334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9050" algn="ctr">
            <a:solidFill>
              <a:srgbClr val="C00000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en-US" sz="2800" b="1" dirty="0">
                <a:solidFill>
                  <a:srgbClr val="660066"/>
                </a:solidFill>
              </a:rPr>
              <a:t>Principle of Locality</a:t>
            </a:r>
            <a:endParaRPr lang="en-US" sz="2800" dirty="0"/>
          </a:p>
          <a:p>
            <a:pPr algn="ctr"/>
            <a:r>
              <a:rPr lang="en-US" sz="2800" dirty="0"/>
              <a:t>Program accesses only a small portion of the </a:t>
            </a:r>
          </a:p>
          <a:p>
            <a:pPr algn="ctr"/>
            <a:r>
              <a:rPr lang="en-US" sz="2800" dirty="0"/>
              <a:t>memory address space within a small time interval</a:t>
            </a:r>
          </a:p>
        </p:txBody>
      </p:sp>
    </p:spTree>
    <p:extLst>
      <p:ext uri="{BB962C8B-B14F-4D97-AF65-F5344CB8AC3E}">
        <p14:creationId xmlns:p14="http://schemas.microsoft.com/office/powerpoint/2010/main" val="14516565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2.1 Cache: Types of Locality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10" name="Picture 7">
            <a:extLst>
              <a:ext uri="{FF2B5EF4-FFF2-40B4-BE49-F238E27FC236}">
                <a16:creationId xmlns:a16="http://schemas.microsoft.com/office/drawing/2014/main" id="{4E57625D-475E-438B-9C8F-E7DD4E8870C6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389700" y="1705768"/>
            <a:ext cx="4449500" cy="3726800"/>
          </a:xfrm>
          <a:noFill/>
          <a:ln/>
        </p:spPr>
      </p:pic>
      <p:sp>
        <p:nvSpPr>
          <p:cNvPr id="11" name="Rectangle 6">
            <a:extLst>
              <a:ext uri="{FF2B5EF4-FFF2-40B4-BE49-F238E27FC236}">
                <a16:creationId xmlns:a16="http://schemas.microsoft.com/office/drawing/2014/main" id="{C79BCB2A-4814-4E7F-936B-09C80C67014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46417"/>
            <a:ext cx="3932500" cy="46482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660066"/>
                </a:solidFill>
              </a:rPr>
              <a:t>Temporal locality</a:t>
            </a:r>
          </a:p>
          <a:p>
            <a:pPr marL="625475" lvl="1" indent="-2667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If an item is referenced, it will tend to be referenced again soon</a:t>
            </a:r>
          </a:p>
          <a:p>
            <a:pPr marL="266700" indent="-266700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</a:rPr>
              <a:t>Spatial locality</a:t>
            </a:r>
          </a:p>
          <a:p>
            <a:pPr marL="625475" lvl="1" indent="-2667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If an item is referenced, nearby items will tend to be referenced soon </a:t>
            </a:r>
          </a:p>
          <a:p>
            <a:pPr marL="266700" indent="-266700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Different locality for </a:t>
            </a:r>
          </a:p>
          <a:p>
            <a:pPr marL="625475" lvl="1" indent="-2667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Instructions</a:t>
            </a:r>
          </a:p>
          <a:p>
            <a:pPr marL="625475" lvl="1" indent="-2667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53655591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2.1 Working Set: Definition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6E32B6CE-BC8A-4957-B82A-E93EAC93B660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467225" y="1604671"/>
            <a:ext cx="4371975" cy="4435475"/>
          </a:xfrm>
          <a:noFill/>
        </p:spPr>
      </p:pic>
      <p:sp>
        <p:nvSpPr>
          <p:cNvPr id="13" name="Rectangle 6">
            <a:extLst>
              <a:ext uri="{FF2B5EF4-FFF2-40B4-BE49-F238E27FC236}">
                <a16:creationId xmlns:a16="http://schemas.microsoft.com/office/drawing/2014/main" id="{26F5DD40-C694-4147-AAF3-5047CA3DF168}"/>
              </a:ext>
            </a:extLst>
          </p:cNvPr>
          <p:cNvSpPr txBox="1">
            <a:spLocks noChangeArrowheads="1"/>
          </p:cNvSpPr>
          <p:nvPr/>
        </p:nvSpPr>
        <p:spPr>
          <a:xfrm>
            <a:off x="590321" y="1408044"/>
            <a:ext cx="4038600" cy="2700969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/>
              <a:t>Set of locations accessed during </a:t>
            </a:r>
            <a:r>
              <a:rPr lang="en-US" b="1" dirty="0">
                <a:sym typeface="Symbol" pitchFamily="18" charset="2"/>
              </a:rPr>
              <a:t>t</a:t>
            </a:r>
          </a:p>
          <a:p>
            <a:pPr marL="266700" indent="-266700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Different phases of execution may use different working sets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</a:pPr>
            <a:endParaRPr lang="en-US" dirty="0">
              <a:sym typeface="Symbol" pitchFamily="18" charset="2"/>
            </a:endParaRPr>
          </a:p>
        </p:txBody>
      </p:sp>
      <p:sp>
        <p:nvSpPr>
          <p:cNvPr id="14" name="AutoShape 4">
            <a:extLst>
              <a:ext uri="{FF2B5EF4-FFF2-40B4-BE49-F238E27FC236}">
                <a16:creationId xmlns:a16="http://schemas.microsoft.com/office/drawing/2014/main" id="{9245003C-6B59-4D46-9357-FA5A9C3F2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321" y="3822409"/>
            <a:ext cx="3733800" cy="1736646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9050" algn="ctr">
            <a:solidFill>
              <a:srgbClr val="C00000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en-US" sz="2400" dirty="0">
                <a:sym typeface="Symbol" pitchFamily="18" charset="2"/>
              </a:rPr>
              <a:t>Our aim is to </a:t>
            </a:r>
            <a:r>
              <a:rPr lang="en-US" sz="2400" b="1" dirty="0">
                <a:sym typeface="Symbol" pitchFamily="18" charset="2"/>
              </a:rPr>
              <a:t>capture the working set and keep it in the memory closest to CPU</a:t>
            </a:r>
          </a:p>
        </p:txBody>
      </p:sp>
    </p:spTree>
    <p:extLst>
      <p:ext uri="{BB962C8B-B14F-4D97-AF65-F5344CB8AC3E}">
        <p14:creationId xmlns:p14="http://schemas.microsoft.com/office/powerpoint/2010/main" val="173841710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2.2 Two Aspects of Memory Access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AD9896A1-4426-42B4-8585-8027D23339D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048000"/>
            <a:ext cx="8229600" cy="3533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Clr>
                <a:srgbClr val="6633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How to make SLOW main memory appear faster? 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Clr>
                <a:srgbClr val="CC33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  <a:latin typeface="Verdana"/>
              </a:rPr>
              <a:t>Cache </a:t>
            </a:r>
            <a:r>
              <a:rPr lang="en-US" dirty="0">
                <a:solidFill>
                  <a:srgbClr val="000000"/>
                </a:solidFill>
                <a:latin typeface="Verdana"/>
              </a:rPr>
              <a:t>– a small but fast SRAM near CPU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Clr>
                <a:srgbClr val="CC33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  <a:latin typeface="Verdana"/>
              </a:rPr>
              <a:t>Hardware managed: </a:t>
            </a:r>
            <a:r>
              <a:rPr lang="en-US" dirty="0">
                <a:solidFill>
                  <a:srgbClr val="000000"/>
                </a:solidFill>
                <a:latin typeface="Verdana"/>
              </a:rPr>
              <a:t>Transparent to programmer</a:t>
            </a:r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Clr>
                <a:srgbClr val="6633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How to make SMALL main memory appear bigger than it is? 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Clr>
                <a:srgbClr val="CC33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660066"/>
                </a:solidFill>
                <a:latin typeface="Verdana"/>
              </a:rPr>
              <a:t>Virtual memory 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Clr>
                <a:srgbClr val="CC33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660066"/>
                </a:solidFill>
                <a:latin typeface="Verdana"/>
              </a:rPr>
              <a:t>OS managed: </a:t>
            </a:r>
            <a:r>
              <a:rPr lang="en-US" dirty="0">
                <a:solidFill>
                  <a:srgbClr val="000000"/>
                </a:solidFill>
                <a:latin typeface="Verdana"/>
              </a:rPr>
              <a:t>Transparent to programmer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Clr>
                <a:srgbClr val="CC33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Not in the scope of this module (covered in CS2106)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CA3E96D-CE6B-4141-AB32-77EBB8E07DE2}"/>
              </a:ext>
            </a:extLst>
          </p:cNvPr>
          <p:cNvGrpSpPr/>
          <p:nvPr/>
        </p:nvGrpSpPr>
        <p:grpSpPr>
          <a:xfrm>
            <a:off x="1295400" y="1219200"/>
            <a:ext cx="6400800" cy="1601822"/>
            <a:chOff x="1219200" y="1905001"/>
            <a:chExt cx="6400800" cy="1601822"/>
          </a:xfrm>
        </p:grpSpPr>
        <p:sp>
          <p:nvSpPr>
            <p:cNvPr id="15" name="Rectangle 96">
              <a:extLst>
                <a:ext uri="{FF2B5EF4-FFF2-40B4-BE49-F238E27FC236}">
                  <a16:creationId xmlns:a16="http://schemas.microsoft.com/office/drawing/2014/main" id="{BE2BB3A5-8D90-4F8C-A530-405017F58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9150" y="1963367"/>
              <a:ext cx="1314450" cy="15434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</a:rPr>
                <a:t>Memory</a:t>
              </a:r>
            </a:p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(DRAM)</a:t>
              </a:r>
            </a:p>
          </p:txBody>
        </p:sp>
        <p:sp>
          <p:nvSpPr>
            <p:cNvPr id="16" name="Rectangle 97">
              <a:extLst>
                <a:ext uri="{FF2B5EF4-FFF2-40B4-BE49-F238E27FC236}">
                  <a16:creationId xmlns:a16="http://schemas.microsoft.com/office/drawing/2014/main" id="{C8ED90CE-4861-4F0D-9341-65F3395B5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1981200"/>
              <a:ext cx="1295400" cy="1524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square" anchor="ctr">
              <a:noAutofit/>
            </a:bodyPr>
            <a:lstStyle/>
            <a:p>
              <a:endParaRPr lang="en-US" sz="1600"/>
            </a:p>
          </p:txBody>
        </p:sp>
        <p:sp>
          <p:nvSpPr>
            <p:cNvPr id="17" name="Text Box 103">
              <a:extLst>
                <a:ext uri="{FF2B5EF4-FFF2-40B4-BE49-F238E27FC236}">
                  <a16:creationId xmlns:a16="http://schemas.microsoft.com/office/drawing/2014/main" id="{71762EE6-240B-47DD-9C89-22C4CEFF2E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3199" y="1963367"/>
              <a:ext cx="1286801" cy="3385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latin typeface="Verdana" pitchFamily="34" charset="0"/>
                </a:rPr>
                <a:t>Devices</a:t>
              </a:r>
            </a:p>
          </p:txBody>
        </p:sp>
        <p:sp>
          <p:nvSpPr>
            <p:cNvPr id="18" name="AutoShape 104">
              <a:extLst>
                <a:ext uri="{FF2B5EF4-FFF2-40B4-BE49-F238E27FC236}">
                  <a16:creationId xmlns:a16="http://schemas.microsoft.com/office/drawing/2014/main" id="{60D57CCB-2224-465E-BEC1-C5B05EDAA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2075" y="2286001"/>
              <a:ext cx="949325" cy="36316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algn="ctr">
              <a:solidFill>
                <a:schemeClr val="tx2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1600" b="1" dirty="0"/>
                <a:t>Input</a:t>
              </a:r>
            </a:p>
          </p:txBody>
        </p:sp>
        <p:sp>
          <p:nvSpPr>
            <p:cNvPr id="19" name="AutoShape 105">
              <a:extLst>
                <a:ext uri="{FF2B5EF4-FFF2-40B4-BE49-F238E27FC236}">
                  <a16:creationId xmlns:a16="http://schemas.microsoft.com/office/drawing/2014/main" id="{1DB6A37E-65B1-43EF-BBE8-9CD6BB54C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2075" y="2761035"/>
              <a:ext cx="949325" cy="36316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algn="ctr">
              <a:solidFill>
                <a:schemeClr val="tx2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1600" b="1" dirty="0"/>
                <a:t>Output</a:t>
              </a:r>
            </a:p>
          </p:txBody>
        </p:sp>
        <p:grpSp>
          <p:nvGrpSpPr>
            <p:cNvPr id="20" name="Group 28">
              <a:extLst>
                <a:ext uri="{FF2B5EF4-FFF2-40B4-BE49-F238E27FC236}">
                  <a16:creationId xmlns:a16="http://schemas.microsoft.com/office/drawing/2014/main" id="{0ACE79BC-D891-4345-B329-9D75F5160792}"/>
                </a:ext>
              </a:extLst>
            </p:cNvPr>
            <p:cNvGrpSpPr/>
            <p:nvPr/>
          </p:nvGrpSpPr>
          <p:grpSpPr>
            <a:xfrm>
              <a:off x="1219200" y="1905001"/>
              <a:ext cx="1335749" cy="1601822"/>
              <a:chOff x="1371600" y="1963367"/>
              <a:chExt cx="1335749" cy="1543455"/>
            </a:xfrm>
          </p:grpSpPr>
          <p:sp>
            <p:nvSpPr>
              <p:cNvPr id="25" name="Rectangle 95">
                <a:extLst>
                  <a:ext uri="{FF2B5EF4-FFF2-40B4-BE49-F238E27FC236}">
                    <a16:creationId xmlns:a16="http://schemas.microsoft.com/office/drawing/2014/main" id="{E56EF469-E78E-4ED0-92C7-378F75AD0C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899" y="1963367"/>
                <a:ext cx="1314450" cy="154345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>
                <a:noAutofit/>
              </a:bodyPr>
              <a:lstStyle/>
              <a:p>
                <a:endParaRPr lang="en-US" sz="1600"/>
              </a:p>
            </p:txBody>
          </p:sp>
          <p:sp>
            <p:nvSpPr>
              <p:cNvPr id="26" name="Text Box 99">
                <a:extLst>
                  <a:ext uri="{FF2B5EF4-FFF2-40B4-BE49-F238E27FC236}">
                    <a16:creationId xmlns:a16="http://schemas.microsoft.com/office/drawing/2014/main" id="{1C86EFFF-0C3A-44C3-9379-B680559B35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1600" y="1963367"/>
                <a:ext cx="1322057" cy="33857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Verdana" pitchFamily="34" charset="0"/>
                  </a:rPr>
                  <a:t>Processor</a:t>
                </a:r>
              </a:p>
            </p:txBody>
          </p:sp>
          <p:sp>
            <p:nvSpPr>
              <p:cNvPr id="27" name="AutoShape 100">
                <a:extLst>
                  <a:ext uri="{FF2B5EF4-FFF2-40B4-BE49-F238E27FC236}">
                    <a16:creationId xmlns:a16="http://schemas.microsoft.com/office/drawing/2014/main" id="{B092CD2C-90BE-4286-8039-28781D2B8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0248" y="2326533"/>
                <a:ext cx="1001051" cy="363166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algn="ctr">
                <a:solidFill>
                  <a:schemeClr val="tx2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>
                <a:noAutofit/>
              </a:bodyPr>
              <a:lstStyle/>
              <a:p>
                <a:pPr algn="ctr"/>
                <a:r>
                  <a:rPr lang="en-US" sz="1600" b="1" dirty="0"/>
                  <a:t>Control</a:t>
                </a:r>
              </a:p>
            </p:txBody>
          </p:sp>
          <p:sp>
            <p:nvSpPr>
              <p:cNvPr id="28" name="AutoShape 108">
                <a:extLst>
                  <a:ext uri="{FF2B5EF4-FFF2-40B4-BE49-F238E27FC236}">
                    <a16:creationId xmlns:a16="http://schemas.microsoft.com/office/drawing/2014/main" id="{D9B8A4A7-5564-4E88-9CA2-26D094CC94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0248" y="2871282"/>
                <a:ext cx="1001051" cy="544749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algn="ctr">
                <a:solidFill>
                  <a:schemeClr val="tx2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>
                <a:noAutofit/>
              </a:bodyPr>
              <a:lstStyle/>
              <a:p>
                <a:pPr algn="ctr"/>
                <a:r>
                  <a:rPr lang="en-US" sz="1600" b="1" dirty="0" err="1"/>
                  <a:t>Datapath</a:t>
                </a:r>
                <a:endParaRPr lang="en-US" sz="1600" b="1" dirty="0"/>
              </a:p>
              <a:p>
                <a:pPr algn="ctr"/>
                <a:r>
                  <a:rPr lang="en-US" sz="1600" b="1" dirty="0">
                    <a:solidFill>
                      <a:srgbClr val="C00000"/>
                    </a:solidFill>
                  </a:rPr>
                  <a:t>Registers</a:t>
                </a:r>
              </a:p>
            </p:txBody>
          </p:sp>
        </p:grpSp>
        <p:sp>
          <p:nvSpPr>
            <p:cNvPr id="21" name="Rectangle 95">
              <a:extLst>
                <a:ext uri="{FF2B5EF4-FFF2-40B4-BE49-F238E27FC236}">
                  <a16:creationId xmlns:a16="http://schemas.microsoft.com/office/drawing/2014/main" id="{AC26CD0E-120A-409E-B66E-C8CAFC8FB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743201"/>
              <a:ext cx="1143000" cy="762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006600"/>
                  </a:solidFill>
                </a:rPr>
                <a:t>Cache</a:t>
              </a:r>
            </a:p>
            <a:p>
              <a:pPr algn="ctr"/>
              <a:r>
                <a:rPr lang="en-US" sz="2000" dirty="0">
                  <a:solidFill>
                    <a:srgbClr val="006600"/>
                  </a:solidFill>
                </a:rPr>
                <a:t>(SRAM)</a:t>
              </a:r>
            </a:p>
          </p:txBody>
        </p:sp>
        <p:sp>
          <p:nvSpPr>
            <p:cNvPr id="22" name="AutoShape 21">
              <a:extLst>
                <a:ext uri="{FF2B5EF4-FFF2-40B4-BE49-F238E27FC236}">
                  <a16:creationId xmlns:a16="http://schemas.microsoft.com/office/drawing/2014/main" id="{5B185B79-CE65-4A64-A565-AA4BAF353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00" y="3048000"/>
              <a:ext cx="304800" cy="228600"/>
            </a:xfrm>
            <a:prstGeom prst="leftRightArrow">
              <a:avLst>
                <a:gd name="adj1" fmla="val 50000"/>
                <a:gd name="adj2" fmla="val 26667"/>
              </a:avLst>
            </a:prstGeom>
            <a:solidFill>
              <a:srgbClr val="3333FF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" name="AutoShape 21">
              <a:extLst>
                <a:ext uri="{FF2B5EF4-FFF2-40B4-BE49-F238E27FC236}">
                  <a16:creationId xmlns:a16="http://schemas.microsoft.com/office/drawing/2014/main" id="{501FD1E9-6024-4EDD-A887-F0FD1AF10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3048000"/>
              <a:ext cx="304800" cy="228600"/>
            </a:xfrm>
            <a:prstGeom prst="leftRightArrow">
              <a:avLst>
                <a:gd name="adj1" fmla="val 50000"/>
                <a:gd name="adj2" fmla="val 26667"/>
              </a:avLst>
            </a:prstGeom>
            <a:solidFill>
              <a:srgbClr val="3333FF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" name="AutoShape 21">
              <a:extLst>
                <a:ext uri="{FF2B5EF4-FFF2-40B4-BE49-F238E27FC236}">
                  <a16:creationId xmlns:a16="http://schemas.microsoft.com/office/drawing/2014/main" id="{971B8D89-CC24-4DFA-A98A-3C8905AE8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9800" y="3048000"/>
              <a:ext cx="304800" cy="228600"/>
            </a:xfrm>
            <a:prstGeom prst="leftRightArrow">
              <a:avLst>
                <a:gd name="adj1" fmla="val 50000"/>
                <a:gd name="adj2" fmla="val 26667"/>
              </a:avLst>
            </a:prstGeom>
            <a:solidFill>
              <a:srgbClr val="3333FF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9" name="Text Box 103">
            <a:extLst>
              <a:ext uri="{FF2B5EF4-FFF2-40B4-BE49-F238E27FC236}">
                <a16:creationId xmlns:a16="http://schemas.microsoft.com/office/drawing/2014/main" id="{9FFBF75B-894C-411D-A67A-41A0EB58A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514600"/>
            <a:ext cx="1286801" cy="3385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660066"/>
                </a:solidFill>
                <a:latin typeface="Verdana" pitchFamily="34" charset="0"/>
              </a:rPr>
              <a:t>(</a:t>
            </a:r>
            <a:r>
              <a:rPr lang="en-US" sz="1600" dirty="0" err="1">
                <a:solidFill>
                  <a:srgbClr val="660066"/>
                </a:solidFill>
                <a:latin typeface="Verdana" pitchFamily="34" charset="0"/>
              </a:rPr>
              <a:t>Harddisk</a:t>
            </a:r>
            <a:r>
              <a:rPr lang="en-US" sz="1600" dirty="0">
                <a:solidFill>
                  <a:srgbClr val="660066"/>
                </a:solidFill>
                <a:latin typeface="Verdana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5581318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27AB-2E92-E3C7-A0C6-7F165266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C5461-F81C-989D-24C1-6057AF019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3008" y="5493609"/>
            <a:ext cx="5244353" cy="830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Scan</a:t>
            </a:r>
            <a:r>
              <a:rPr lang="en-US" dirty="0"/>
              <a:t> and ask your questions here! (May be obscured in some slides)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4FB51-AE44-1DD8-051F-ECF4BB553A8F}"/>
              </a:ext>
            </a:extLst>
          </p:cNvPr>
          <p:cNvSpPr txBox="1"/>
          <p:nvPr/>
        </p:nvSpPr>
        <p:spPr>
          <a:xfrm>
            <a:off x="578224" y="2918014"/>
            <a:ext cx="8116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Ask at</a:t>
            </a:r>
          </a:p>
          <a:p>
            <a:r>
              <a:rPr lang="en-US" sz="2400" dirty="0">
                <a:hlinkClick r:id="rId2"/>
              </a:rPr>
              <a:t>https://sets.netlify.app/module/676ca3a07d7f5ffc1741dc65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011FF-7FFB-6F04-59EC-D8C1DA753FF9}"/>
              </a:ext>
            </a:extLst>
          </p:cNvPr>
          <p:cNvSpPr txBox="1"/>
          <p:nvPr/>
        </p:nvSpPr>
        <p:spPr>
          <a:xfrm>
            <a:off x="3909059" y="4412424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3ABB02-DEE7-0BB8-60DE-1B085766E91E}"/>
              </a:ext>
            </a:extLst>
          </p:cNvPr>
          <p:cNvCxnSpPr>
            <a:cxnSpLocks/>
          </p:cNvCxnSpPr>
          <p:nvPr/>
        </p:nvCxnSpPr>
        <p:spPr>
          <a:xfrm flipH="1">
            <a:off x="743361" y="5999517"/>
            <a:ext cx="2697151" cy="473646"/>
          </a:xfrm>
          <a:prstGeom prst="straightConnector1">
            <a:avLst/>
          </a:prstGeom>
          <a:ln w="47625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10671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2.2 Memory Access Time: </a:t>
            </a:r>
            <a:r>
              <a:rPr lang="en-GB" sz="3600" b="1" dirty="0">
                <a:solidFill>
                  <a:srgbClr val="0000FF"/>
                </a:solidFill>
              </a:rPr>
              <a:t>Terminology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2429578-736B-430C-8561-B4BB45FEDB81}"/>
              </a:ext>
            </a:extLst>
          </p:cNvPr>
          <p:cNvGrpSpPr/>
          <p:nvPr/>
        </p:nvGrpSpPr>
        <p:grpSpPr>
          <a:xfrm>
            <a:off x="1676400" y="1269219"/>
            <a:ext cx="4724400" cy="1601822"/>
            <a:chOff x="1143000" y="2895600"/>
            <a:chExt cx="4724400" cy="1601822"/>
          </a:xfrm>
        </p:grpSpPr>
        <p:sp>
          <p:nvSpPr>
            <p:cNvPr id="31" name="Rectangle 96">
              <a:extLst>
                <a:ext uri="{FF2B5EF4-FFF2-40B4-BE49-F238E27FC236}">
                  <a16:creationId xmlns:a16="http://schemas.microsoft.com/office/drawing/2014/main" id="{EBBE00A1-02ED-452C-8905-56BB98A2A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950" y="2953966"/>
              <a:ext cx="1314450" cy="15434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</a:rPr>
                <a:t>Memory</a:t>
              </a:r>
            </a:p>
            <a:p>
              <a:pPr algn="ctr"/>
              <a:endParaRPr lang="en-US" sz="2000" b="1" dirty="0">
                <a:solidFill>
                  <a:srgbClr val="C00000"/>
                </a:solidFill>
              </a:endParaRPr>
            </a:p>
            <a:p>
              <a:pPr algn="ctr"/>
              <a:endParaRPr lang="en-US" sz="2000" b="1" dirty="0">
                <a:solidFill>
                  <a:srgbClr val="C00000"/>
                </a:solidFill>
              </a:endParaRPr>
            </a:p>
            <a:p>
              <a:pPr algn="ctr"/>
              <a:endParaRPr lang="en-US" sz="2000" b="1" dirty="0">
                <a:solidFill>
                  <a:srgbClr val="C00000"/>
                </a:solidFill>
              </a:endParaRPr>
            </a:p>
          </p:txBody>
        </p:sp>
        <p:grpSp>
          <p:nvGrpSpPr>
            <p:cNvPr id="32" name="Group 28">
              <a:extLst>
                <a:ext uri="{FF2B5EF4-FFF2-40B4-BE49-F238E27FC236}">
                  <a16:creationId xmlns:a16="http://schemas.microsoft.com/office/drawing/2014/main" id="{34C4331F-5773-404B-B929-B0BDF64B7961}"/>
                </a:ext>
              </a:extLst>
            </p:cNvPr>
            <p:cNvGrpSpPr/>
            <p:nvPr/>
          </p:nvGrpSpPr>
          <p:grpSpPr>
            <a:xfrm>
              <a:off x="1143000" y="2895600"/>
              <a:ext cx="1335749" cy="1601822"/>
              <a:chOff x="1371600" y="1963367"/>
              <a:chExt cx="1335749" cy="1543455"/>
            </a:xfrm>
          </p:grpSpPr>
          <p:sp>
            <p:nvSpPr>
              <p:cNvPr id="42" name="Rectangle 95">
                <a:extLst>
                  <a:ext uri="{FF2B5EF4-FFF2-40B4-BE49-F238E27FC236}">
                    <a16:creationId xmlns:a16="http://schemas.microsoft.com/office/drawing/2014/main" id="{18EF0D2C-9317-44F6-8DE4-54DE055BCF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899" y="1963367"/>
                <a:ext cx="1314450" cy="154345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>
                <a:noAutofit/>
              </a:bodyPr>
              <a:lstStyle/>
              <a:p>
                <a:endParaRPr lang="en-US" sz="1600"/>
              </a:p>
            </p:txBody>
          </p:sp>
          <p:sp>
            <p:nvSpPr>
              <p:cNvPr id="43" name="Text Box 99">
                <a:extLst>
                  <a:ext uri="{FF2B5EF4-FFF2-40B4-BE49-F238E27FC236}">
                    <a16:creationId xmlns:a16="http://schemas.microsoft.com/office/drawing/2014/main" id="{6A43FA00-0BD3-4728-B09F-C21B8483E4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1600" y="1963367"/>
                <a:ext cx="1322057" cy="33857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Verdana" pitchFamily="34" charset="0"/>
                  </a:rPr>
                  <a:t>Processor</a:t>
                </a:r>
              </a:p>
            </p:txBody>
          </p:sp>
        </p:grpSp>
        <p:sp>
          <p:nvSpPr>
            <p:cNvPr id="33" name="Rectangle 95">
              <a:extLst>
                <a:ext uri="{FF2B5EF4-FFF2-40B4-BE49-F238E27FC236}">
                  <a16:creationId xmlns:a16="http://schemas.microsoft.com/office/drawing/2014/main" id="{6DC276CD-4939-4BBA-9FF7-F196C888C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3581400"/>
              <a:ext cx="1143000" cy="914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006600"/>
                  </a:solidFill>
                </a:rPr>
                <a:t>Cache</a:t>
              </a:r>
            </a:p>
            <a:p>
              <a:pPr algn="ctr"/>
              <a:endParaRPr lang="en-US" sz="2000" b="1" dirty="0">
                <a:solidFill>
                  <a:srgbClr val="006600"/>
                </a:solidFill>
              </a:endParaRPr>
            </a:p>
          </p:txBody>
        </p:sp>
        <p:sp>
          <p:nvSpPr>
            <p:cNvPr id="34" name="AutoShape 21">
              <a:extLst>
                <a:ext uri="{FF2B5EF4-FFF2-40B4-BE49-F238E27FC236}">
                  <a16:creationId xmlns:a16="http://schemas.microsoft.com/office/drawing/2014/main" id="{5D4BD983-72F4-4B0B-956F-EBA7C96A9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4038599"/>
              <a:ext cx="304800" cy="228600"/>
            </a:xfrm>
            <a:prstGeom prst="leftRightArrow">
              <a:avLst>
                <a:gd name="adj1" fmla="val 50000"/>
                <a:gd name="adj2" fmla="val 26667"/>
              </a:avLst>
            </a:prstGeom>
            <a:solidFill>
              <a:srgbClr val="0070C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5" name="AutoShape 21">
              <a:extLst>
                <a:ext uri="{FF2B5EF4-FFF2-40B4-BE49-F238E27FC236}">
                  <a16:creationId xmlns:a16="http://schemas.microsoft.com/office/drawing/2014/main" id="{69376C15-9592-4552-8584-277DDDEDB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4038599"/>
              <a:ext cx="304800" cy="228600"/>
            </a:xfrm>
            <a:prstGeom prst="leftRightArrow">
              <a:avLst>
                <a:gd name="adj1" fmla="val 50000"/>
                <a:gd name="adj2" fmla="val 26667"/>
              </a:avLst>
            </a:prstGeom>
            <a:solidFill>
              <a:srgbClr val="0070C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6" name="Group 23">
              <a:extLst>
                <a:ext uri="{FF2B5EF4-FFF2-40B4-BE49-F238E27FC236}">
                  <a16:creationId xmlns:a16="http://schemas.microsoft.com/office/drawing/2014/main" id="{AD9B3633-FC5A-4C7D-A0FC-CA5C7AF2E039}"/>
                </a:ext>
              </a:extLst>
            </p:cNvPr>
            <p:cNvGrpSpPr/>
            <p:nvPr/>
          </p:nvGrpSpPr>
          <p:grpSpPr>
            <a:xfrm>
              <a:off x="3124200" y="4038600"/>
              <a:ext cx="838200" cy="381000"/>
              <a:chOff x="3352800" y="1752600"/>
              <a:chExt cx="838200" cy="381000"/>
            </a:xfrm>
          </p:grpSpPr>
          <p:sp>
            <p:nvSpPr>
              <p:cNvPr id="40" name="Rectangle 14">
                <a:extLst>
                  <a:ext uri="{FF2B5EF4-FFF2-40B4-BE49-F238E27FC236}">
                    <a16:creationId xmlns:a16="http://schemas.microsoft.com/office/drawing/2014/main" id="{C8936F6E-4C1E-4A48-AD19-F550A663D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1752600"/>
                <a:ext cx="381000" cy="381000"/>
              </a:xfrm>
              <a:prstGeom prst="rect">
                <a:avLst/>
              </a:prstGeom>
              <a:solidFill>
                <a:srgbClr val="3333FF"/>
              </a:solidFill>
              <a:ln w="9525" algn="ctr">
                <a:solidFill>
                  <a:srgbClr val="002060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" name="Text Box 16">
                <a:extLst>
                  <a:ext uri="{FF2B5EF4-FFF2-40B4-BE49-F238E27FC236}">
                    <a16:creationId xmlns:a16="http://schemas.microsoft.com/office/drawing/2014/main" id="{2C3DB592-314D-4FF2-8485-7FC230EB85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52800" y="1752600"/>
                <a:ext cx="457200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>
                    <a:latin typeface="+mn-lt"/>
                  </a:rPr>
                  <a:t>X</a:t>
                </a:r>
              </a:p>
            </p:txBody>
          </p:sp>
        </p:grpSp>
        <p:grpSp>
          <p:nvGrpSpPr>
            <p:cNvPr id="37" name="Group 24">
              <a:extLst>
                <a:ext uri="{FF2B5EF4-FFF2-40B4-BE49-F238E27FC236}">
                  <a16:creationId xmlns:a16="http://schemas.microsoft.com/office/drawing/2014/main" id="{7912B9BE-3E8A-4BA0-9832-ED2ED2CDFED5}"/>
                </a:ext>
              </a:extLst>
            </p:cNvPr>
            <p:cNvGrpSpPr/>
            <p:nvPr/>
          </p:nvGrpSpPr>
          <p:grpSpPr>
            <a:xfrm>
              <a:off x="4800600" y="3962400"/>
              <a:ext cx="838200" cy="381000"/>
              <a:chOff x="3352800" y="1752600"/>
              <a:chExt cx="838200" cy="381000"/>
            </a:xfrm>
          </p:grpSpPr>
          <p:sp>
            <p:nvSpPr>
              <p:cNvPr id="38" name="Rectangle 14">
                <a:extLst>
                  <a:ext uri="{FF2B5EF4-FFF2-40B4-BE49-F238E27FC236}">
                    <a16:creationId xmlns:a16="http://schemas.microsoft.com/office/drawing/2014/main" id="{E8EBF755-8EC0-4CC9-8767-7D2629617E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1752600"/>
                <a:ext cx="381000" cy="3810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solidFill>
                  <a:schemeClr val="accent6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" name="Text Box 16">
                <a:extLst>
                  <a:ext uri="{FF2B5EF4-FFF2-40B4-BE49-F238E27FC236}">
                    <a16:creationId xmlns:a16="http://schemas.microsoft.com/office/drawing/2014/main" id="{BA10A4A4-4D0A-410D-8192-3E021702EB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52800" y="1752600"/>
                <a:ext cx="457200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Y</a:t>
                </a:r>
              </a:p>
            </p:txBody>
          </p:sp>
        </p:grpSp>
      </p:grpSp>
      <p:sp>
        <p:nvSpPr>
          <p:cNvPr id="44" name="Content Placeholder 48">
            <a:extLst>
              <a:ext uri="{FF2B5EF4-FFF2-40B4-BE49-F238E27FC236}">
                <a16:creationId xmlns:a16="http://schemas.microsoft.com/office/drawing/2014/main" id="{2AC1FA93-A576-4AA4-AC75-72A85AB82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29392"/>
            <a:ext cx="8229600" cy="3310802"/>
          </a:xfrm>
        </p:spPr>
        <p:txBody>
          <a:bodyPr>
            <a:normAutofit lnSpcReduction="10000"/>
          </a:bodyPr>
          <a:lstStyle/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6600"/>
                </a:solidFill>
              </a:rPr>
              <a:t>Hit</a:t>
            </a:r>
            <a:r>
              <a:rPr lang="en-US" sz="2800" dirty="0"/>
              <a:t>: Data is in cache (e.g., </a:t>
            </a:r>
            <a:r>
              <a:rPr lang="en-US" sz="2800" b="1" dirty="0"/>
              <a:t>X</a:t>
            </a:r>
            <a:r>
              <a:rPr lang="en-US" sz="2800" dirty="0"/>
              <a:t>)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6600"/>
                </a:solidFill>
              </a:rPr>
              <a:t>Hit rate</a:t>
            </a:r>
            <a:r>
              <a:rPr lang="en-US" sz="2400" dirty="0"/>
              <a:t>: Fraction of memory accesses that hit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6600"/>
                </a:solidFill>
              </a:rPr>
              <a:t>Hit time</a:t>
            </a:r>
            <a:r>
              <a:rPr lang="en-US" sz="2400" dirty="0"/>
              <a:t>: Time to access cache</a:t>
            </a:r>
          </a:p>
          <a:p>
            <a:pPr marL="265113" indent="-265113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C00000"/>
                </a:solidFill>
              </a:rPr>
              <a:t>Miss</a:t>
            </a:r>
            <a:r>
              <a:rPr lang="en-US" sz="2800" dirty="0"/>
              <a:t>: Data is not in cache (e.g., </a:t>
            </a:r>
            <a:r>
              <a:rPr lang="en-US" sz="2800" b="1" dirty="0"/>
              <a:t>Y</a:t>
            </a:r>
            <a:r>
              <a:rPr lang="en-US" sz="2800" dirty="0"/>
              <a:t>)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Miss rate </a:t>
            </a:r>
            <a:r>
              <a:rPr lang="en-US" sz="2400" dirty="0"/>
              <a:t>= 1 – Hit rate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Miss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penalty</a:t>
            </a:r>
            <a:r>
              <a:rPr lang="en-US" sz="2400" dirty="0"/>
              <a:t>: Time to replace cache block + hit time</a:t>
            </a:r>
          </a:p>
          <a:p>
            <a:pPr marL="265113" indent="-265113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Hit time &lt; Miss penalty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701397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2.2 Memory Access Time: </a:t>
            </a:r>
            <a:r>
              <a:rPr lang="en-GB" sz="3600" b="1" dirty="0">
                <a:solidFill>
                  <a:srgbClr val="0000FF"/>
                </a:solidFill>
              </a:rPr>
              <a:t>Formula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8A2DD7A1-5DCB-4D1C-AD2D-6F488AC62A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4121" y="1289582"/>
            <a:ext cx="8229600" cy="99060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algn="ctr">
              <a:spcBef>
                <a:spcPts val="600"/>
              </a:spcBef>
              <a:buFont typeface="Wingdings" pitchFamily="2" charset="2"/>
              <a:buNone/>
            </a:pPr>
            <a:r>
              <a:rPr lang="en-US" sz="2800" b="1" dirty="0">
                <a:solidFill>
                  <a:srgbClr val="660066"/>
                </a:solidFill>
              </a:rPr>
              <a:t>Average Access Time </a:t>
            </a:r>
          </a:p>
          <a:p>
            <a:pPr algn="ctr">
              <a:spcBef>
                <a:spcPts val="600"/>
              </a:spcBef>
              <a:buFont typeface="Wingdings" pitchFamily="2" charset="2"/>
              <a:buNone/>
            </a:pPr>
            <a:r>
              <a:rPr lang="en-US" sz="2800" dirty="0"/>
              <a:t>= </a:t>
            </a:r>
            <a:r>
              <a:rPr lang="en-US" sz="2800" dirty="0">
                <a:solidFill>
                  <a:srgbClr val="006600"/>
                </a:solidFill>
              </a:rPr>
              <a:t>Hit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6600"/>
                </a:solidFill>
              </a:rPr>
              <a:t>rate</a:t>
            </a:r>
            <a:r>
              <a:rPr lang="en-US" sz="2800" dirty="0"/>
              <a:t> x </a:t>
            </a:r>
            <a:r>
              <a:rPr lang="en-US" sz="2800" dirty="0">
                <a:solidFill>
                  <a:srgbClr val="006600"/>
                </a:solidFill>
              </a:rPr>
              <a:t>Hit Time </a:t>
            </a:r>
            <a:r>
              <a:rPr lang="en-US" sz="2800" dirty="0"/>
              <a:t>+ </a:t>
            </a:r>
            <a:r>
              <a:rPr lang="en-US" sz="2800" dirty="0">
                <a:solidFill>
                  <a:srgbClr val="C00000"/>
                </a:solidFill>
              </a:rPr>
              <a:t>(1-Hit rate) </a:t>
            </a:r>
            <a:r>
              <a:rPr lang="en-US" sz="2800" dirty="0"/>
              <a:t>x </a:t>
            </a:r>
            <a:r>
              <a:rPr lang="en-US" sz="2800" dirty="0">
                <a:solidFill>
                  <a:srgbClr val="C00000"/>
                </a:solidFill>
              </a:rPr>
              <a:t>Miss penalty</a:t>
            </a:r>
          </a:p>
        </p:txBody>
      </p:sp>
      <p:sp>
        <p:nvSpPr>
          <p:cNvPr id="23" name="Text Box 8">
            <a:extLst>
              <a:ext uri="{FF2B5EF4-FFF2-40B4-BE49-F238E27FC236}">
                <a16:creationId xmlns:a16="http://schemas.microsoft.com/office/drawing/2014/main" id="{984303A3-1A9F-44D1-81C6-D12D91E7D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121" y="2293547"/>
            <a:ext cx="8229600" cy="19389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Example:</a:t>
            </a:r>
          </a:p>
          <a:p>
            <a:pPr marL="461963" indent="-290513" algn="l">
              <a:buFont typeface="Wingdings" panose="05000000000000000000" pitchFamily="2" charset="2"/>
              <a:buChar char="§"/>
            </a:pPr>
            <a:r>
              <a:rPr lang="en-US" sz="2400" dirty="0"/>
              <a:t>Suppose our on-chip SRAM (cache) has </a:t>
            </a:r>
            <a:r>
              <a:rPr lang="en-US" sz="2400" b="1" dirty="0">
                <a:solidFill>
                  <a:srgbClr val="C00000"/>
                </a:solidFill>
              </a:rPr>
              <a:t>0.8 ns </a:t>
            </a:r>
            <a:r>
              <a:rPr lang="en-US" sz="2400" dirty="0"/>
              <a:t>access time, but the fastest DRAM (main memory) we can get has an access time of </a:t>
            </a:r>
            <a:r>
              <a:rPr lang="en-US" sz="2400" b="1" dirty="0">
                <a:solidFill>
                  <a:srgbClr val="C00000"/>
                </a:solidFill>
              </a:rPr>
              <a:t>10ns</a:t>
            </a:r>
            <a:r>
              <a:rPr lang="en-US" sz="2400" dirty="0"/>
              <a:t>. </a:t>
            </a:r>
            <a:r>
              <a:rPr lang="en-US" sz="2400" b="1" dirty="0"/>
              <a:t>How high a hit rate </a:t>
            </a:r>
            <a:r>
              <a:rPr lang="en-US" sz="2400" dirty="0"/>
              <a:t>do we need to sustain an average access time of </a:t>
            </a:r>
            <a:r>
              <a:rPr lang="en-US" sz="2400" b="1" dirty="0">
                <a:solidFill>
                  <a:srgbClr val="C00000"/>
                </a:solidFill>
              </a:rPr>
              <a:t>1ns</a:t>
            </a:r>
            <a:r>
              <a:rPr lang="en-US" sz="2400" dirty="0"/>
              <a:t>?</a:t>
            </a:r>
            <a:endParaRPr lang="en-US" sz="2000" dirty="0"/>
          </a:p>
        </p:txBody>
      </p:sp>
      <p:sp>
        <p:nvSpPr>
          <p:cNvPr id="24" name="Text Box 78">
            <a:extLst>
              <a:ext uri="{FF2B5EF4-FFF2-40B4-BE49-F238E27FC236}">
                <a16:creationId xmlns:a16="http://schemas.microsoft.com/office/drawing/2014/main" id="{6F754B0D-2F3F-4CFF-8128-754A363BC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FF65B0-6AF6-4FE7-8147-36A0E9808BF7}"/>
              </a:ext>
            </a:extLst>
          </p:cNvPr>
          <p:cNvSpPr txBox="1"/>
          <p:nvPr/>
        </p:nvSpPr>
        <p:spPr>
          <a:xfrm>
            <a:off x="2082790" y="4245904"/>
            <a:ext cx="5092261" cy="1938992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Let </a:t>
            </a:r>
            <a:r>
              <a:rPr lang="en-US" sz="2400" i="1" dirty="0"/>
              <a:t>h </a:t>
            </a:r>
            <a:r>
              <a:rPr lang="en-US" sz="2400" dirty="0"/>
              <a:t>be the desired hit rate.</a:t>
            </a:r>
          </a:p>
          <a:p>
            <a:r>
              <a:rPr lang="en-US" sz="2400" dirty="0"/>
              <a:t>1 = 0.8</a:t>
            </a:r>
            <a:r>
              <a:rPr lang="en-US" sz="2400" i="1" dirty="0"/>
              <a:t>h</a:t>
            </a:r>
            <a:r>
              <a:rPr lang="en-US" sz="2400" dirty="0"/>
              <a:t> + (1 – </a:t>
            </a:r>
            <a:r>
              <a:rPr lang="en-US" sz="2400" i="1" dirty="0"/>
              <a:t>h</a:t>
            </a:r>
            <a:r>
              <a:rPr lang="en-US" sz="2400" dirty="0"/>
              <a:t>) </a:t>
            </a:r>
            <a:r>
              <a:rPr lang="en-US" sz="2400" dirty="0">
                <a:sym typeface="Symbol"/>
              </a:rPr>
              <a:t> (10 + 0.8) </a:t>
            </a:r>
            <a:br>
              <a:rPr lang="en-US" sz="2400" dirty="0">
                <a:sym typeface="Symbol"/>
              </a:rPr>
            </a:br>
            <a:r>
              <a:rPr lang="en-US" sz="2400" dirty="0">
                <a:sym typeface="Symbol"/>
              </a:rPr>
              <a:t>   = 0.8</a:t>
            </a:r>
            <a:r>
              <a:rPr lang="en-US" sz="2400" i="1" dirty="0">
                <a:sym typeface="Symbol"/>
              </a:rPr>
              <a:t>h</a:t>
            </a:r>
            <a:r>
              <a:rPr lang="en-US" sz="2400" dirty="0">
                <a:sym typeface="Symbol"/>
              </a:rPr>
              <a:t> + 10.8 – 10.8</a:t>
            </a:r>
            <a:r>
              <a:rPr lang="en-US" sz="2400" i="1" dirty="0">
                <a:sym typeface="Symbol"/>
              </a:rPr>
              <a:t>h</a:t>
            </a:r>
          </a:p>
          <a:p>
            <a:r>
              <a:rPr lang="en-US" sz="2400" dirty="0">
                <a:sym typeface="Symbol"/>
              </a:rPr>
              <a:t>10</a:t>
            </a:r>
            <a:r>
              <a:rPr lang="en-US" sz="2400" i="1" dirty="0">
                <a:sym typeface="Symbol"/>
              </a:rPr>
              <a:t>h</a:t>
            </a:r>
            <a:r>
              <a:rPr lang="en-US" sz="2400" dirty="0">
                <a:sym typeface="Symbol"/>
              </a:rPr>
              <a:t> = 9.8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>
                <a:sym typeface="Symbol"/>
              </a:rPr>
              <a:t> </a:t>
            </a:r>
            <a:r>
              <a:rPr lang="en-US" sz="2400" i="1" dirty="0">
                <a:sym typeface="Symbol"/>
              </a:rPr>
              <a:t>h</a:t>
            </a:r>
            <a:r>
              <a:rPr lang="en-US" sz="2400" dirty="0">
                <a:sym typeface="Symbol"/>
              </a:rPr>
              <a:t> = 0.98 </a:t>
            </a:r>
          </a:p>
          <a:p>
            <a:r>
              <a:rPr lang="en-US" sz="2400" dirty="0">
                <a:sym typeface="Symbol"/>
              </a:rPr>
              <a:t>Hence we need a hit rate of </a:t>
            </a:r>
            <a:r>
              <a:rPr lang="en-US" sz="2400" b="1" dirty="0">
                <a:solidFill>
                  <a:srgbClr val="C00000"/>
                </a:solidFill>
                <a:sym typeface="Symbol"/>
              </a:rPr>
              <a:t>98%</a:t>
            </a:r>
            <a:r>
              <a:rPr lang="en-US" sz="2400" dirty="0">
                <a:sym typeface="Symbol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99412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Memory to Cache Mapping (1/2)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A69015D9-66C2-4F11-8739-96BBBBE297F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46416"/>
            <a:ext cx="8229600" cy="4825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660066"/>
                </a:solidFill>
              </a:rPr>
              <a:t>Cache Block/Line: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Unit of transfer between memory and cache</a:t>
            </a:r>
          </a:p>
          <a:p>
            <a:pPr marL="265113" indent="-265113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Block size is typically one or more words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e.g.: 16-byte block </a:t>
            </a:r>
            <a:r>
              <a:rPr lang="en-US" sz="2400" dirty="0">
                <a:sym typeface="Symbol" pitchFamily="18" charset="2"/>
              </a:rPr>
              <a:t> 4-word block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ym typeface="Symbol" pitchFamily="18" charset="2"/>
              </a:rPr>
              <a:t>32-byte block  8-word block</a:t>
            </a:r>
          </a:p>
          <a:p>
            <a:pPr marL="265113" indent="-265113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ym typeface="Symbol" pitchFamily="18" charset="2"/>
              </a:rPr>
              <a:t>Why is the block size bigger than word size?</a:t>
            </a:r>
          </a:p>
        </p:txBody>
      </p:sp>
    </p:spTree>
    <p:extLst>
      <p:ext uri="{BB962C8B-B14F-4D97-AF65-F5344CB8AC3E}">
        <p14:creationId xmlns:p14="http://schemas.microsoft.com/office/powerpoint/2010/main" val="1770372508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Memory to Cache Mapping (2/2)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078DE4E-35E8-4E4E-BAC1-76E4217CF9A8}"/>
              </a:ext>
            </a:extLst>
          </p:cNvPr>
          <p:cNvGrpSpPr/>
          <p:nvPr/>
        </p:nvGrpSpPr>
        <p:grpSpPr>
          <a:xfrm>
            <a:off x="271462" y="1346417"/>
            <a:ext cx="3772692" cy="5289550"/>
            <a:chOff x="271462" y="1346417"/>
            <a:chExt cx="3772692" cy="5289550"/>
          </a:xfrm>
        </p:grpSpPr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78234882-4095-4A3A-83C4-BA5EE4F49D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62" y="1651217"/>
              <a:ext cx="661988" cy="4953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08E5014-D160-4174-95F1-A28E88102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1727417"/>
              <a:ext cx="1066800" cy="1219200"/>
            </a:xfrm>
            <a:prstGeom prst="rect">
              <a:avLst/>
            </a:prstGeom>
            <a:solidFill>
              <a:srgbClr val="E2F96F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8D8CA12-7AD8-4F9E-8519-0FFEABC20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2946617"/>
              <a:ext cx="1066800" cy="1219200"/>
            </a:xfrm>
            <a:prstGeom prst="rect">
              <a:avLst/>
            </a:prstGeom>
            <a:solidFill>
              <a:srgbClr val="339966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6250ED96-56A6-4866-AF74-3F754895D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4165817"/>
              <a:ext cx="1066800" cy="1219200"/>
            </a:xfrm>
            <a:prstGeom prst="rect">
              <a:avLst/>
            </a:prstGeom>
            <a:solidFill>
              <a:srgbClr val="33CCCC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" name="Rectangle 11">
              <a:extLst>
                <a:ext uri="{FF2B5EF4-FFF2-40B4-BE49-F238E27FC236}">
                  <a16:creationId xmlns:a16="http://schemas.microsoft.com/office/drawing/2014/main" id="{20A1294D-519D-4AC3-8EF8-4FDB24F3A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5385017"/>
              <a:ext cx="1066800" cy="1219200"/>
            </a:xfrm>
            <a:prstGeom prst="rect">
              <a:avLst/>
            </a:prstGeom>
            <a:solidFill>
              <a:srgbClr val="C0C0C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" name="Rectangle 12">
              <a:extLst>
                <a:ext uri="{FF2B5EF4-FFF2-40B4-BE49-F238E27FC236}">
                  <a16:creationId xmlns:a16="http://schemas.microsoft.com/office/drawing/2014/main" id="{AF86D1B1-B591-4530-8451-EF8DB54C9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1727417"/>
              <a:ext cx="106680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Rectangle 13">
              <a:extLst>
                <a:ext uri="{FF2B5EF4-FFF2-40B4-BE49-F238E27FC236}">
                  <a16:creationId xmlns:a16="http://schemas.microsoft.com/office/drawing/2014/main" id="{33F125D2-4649-4CBD-9227-60D2AD09F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2032217"/>
              <a:ext cx="106680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7" name="Rectangle 14">
              <a:extLst>
                <a:ext uri="{FF2B5EF4-FFF2-40B4-BE49-F238E27FC236}">
                  <a16:creationId xmlns:a16="http://schemas.microsoft.com/office/drawing/2014/main" id="{43F447CB-3074-4F16-B1D5-168F428CC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2337017"/>
              <a:ext cx="106680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" name="Rectangle 15">
              <a:extLst>
                <a:ext uri="{FF2B5EF4-FFF2-40B4-BE49-F238E27FC236}">
                  <a16:creationId xmlns:a16="http://schemas.microsoft.com/office/drawing/2014/main" id="{3FF05B00-071B-44A7-816A-326105B28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2641817"/>
              <a:ext cx="106680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" name="Rectangle 16">
              <a:extLst>
                <a:ext uri="{FF2B5EF4-FFF2-40B4-BE49-F238E27FC236}">
                  <a16:creationId xmlns:a16="http://schemas.microsoft.com/office/drawing/2014/main" id="{449374BC-958E-4510-A8DC-BB2911AF1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2946617"/>
              <a:ext cx="106680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5E94E7EA-8F89-4748-98D1-4319D99C9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3251417"/>
              <a:ext cx="106680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C33B6980-9CE1-41C1-B3DF-28300D0F7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3556217"/>
              <a:ext cx="106680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C5C1AAC8-12FD-497F-9205-487A5A0BF2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3861017"/>
              <a:ext cx="106680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" name="Rectangle 20">
              <a:extLst>
                <a:ext uri="{FF2B5EF4-FFF2-40B4-BE49-F238E27FC236}">
                  <a16:creationId xmlns:a16="http://schemas.microsoft.com/office/drawing/2014/main" id="{386BCFC5-EAAE-4BBC-AB1B-A3F706BD8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4165817"/>
              <a:ext cx="106680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" name="Rectangle 21">
              <a:extLst>
                <a:ext uri="{FF2B5EF4-FFF2-40B4-BE49-F238E27FC236}">
                  <a16:creationId xmlns:a16="http://schemas.microsoft.com/office/drawing/2014/main" id="{CE196172-7BD6-48F6-9D25-E3A739458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4470617"/>
              <a:ext cx="106680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" name="Rectangle 22">
              <a:extLst>
                <a:ext uri="{FF2B5EF4-FFF2-40B4-BE49-F238E27FC236}">
                  <a16:creationId xmlns:a16="http://schemas.microsoft.com/office/drawing/2014/main" id="{A5F9445A-843E-444E-AA0E-3B7884EB5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4775417"/>
              <a:ext cx="106680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754E2937-E76A-4155-8387-40F5A25AA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5080217"/>
              <a:ext cx="106680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7" name="Rectangle 24">
              <a:extLst>
                <a:ext uri="{FF2B5EF4-FFF2-40B4-BE49-F238E27FC236}">
                  <a16:creationId xmlns:a16="http://schemas.microsoft.com/office/drawing/2014/main" id="{ED1FB351-C141-4374-A674-3C55723B3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5385017"/>
              <a:ext cx="106680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D830FAFB-660D-4FAE-ABC5-0A2B8C936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5689817"/>
              <a:ext cx="106680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9" name="Rectangle 26">
              <a:extLst>
                <a:ext uri="{FF2B5EF4-FFF2-40B4-BE49-F238E27FC236}">
                  <a16:creationId xmlns:a16="http://schemas.microsoft.com/office/drawing/2014/main" id="{A0047948-FCA1-457F-A346-D15080BED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5994617"/>
              <a:ext cx="106680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9BDDBF60-7384-41CC-AB9C-DBDBB7D2E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2" y="6299417"/>
              <a:ext cx="106680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1" name="AutoShape 28">
              <a:extLst>
                <a:ext uri="{FF2B5EF4-FFF2-40B4-BE49-F238E27FC236}">
                  <a16:creationId xmlns:a16="http://schemas.microsoft.com/office/drawing/2014/main" id="{7E46CC4F-0777-4038-8765-4758CAFC6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1262" y="1727417"/>
              <a:ext cx="304800" cy="2438400"/>
            </a:xfrm>
            <a:prstGeom prst="righ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2" name="AutoShape 29">
              <a:extLst>
                <a:ext uri="{FF2B5EF4-FFF2-40B4-BE49-F238E27FC236}">
                  <a16:creationId xmlns:a16="http://schemas.microsoft.com/office/drawing/2014/main" id="{713C2963-1402-466A-A316-5253719A1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1262" y="4165817"/>
              <a:ext cx="304800" cy="2438400"/>
            </a:xfrm>
            <a:prstGeom prst="righ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" name="Text Box 30">
              <a:extLst>
                <a:ext uri="{FF2B5EF4-FFF2-40B4-BE49-F238E27FC236}">
                  <a16:creationId xmlns:a16="http://schemas.microsoft.com/office/drawing/2014/main" id="{C98ED6A4-231E-4201-BDCA-0831D929C3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7" y="1740117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..00000</a:t>
              </a:r>
            </a:p>
          </p:txBody>
        </p:sp>
        <p:sp>
          <p:nvSpPr>
            <p:cNvPr id="34" name="Text Box 31">
              <a:extLst>
                <a:ext uri="{FF2B5EF4-FFF2-40B4-BE49-F238E27FC236}">
                  <a16:creationId xmlns:a16="http://schemas.microsoft.com/office/drawing/2014/main" id="{D97D7A12-38CF-4352-8BC0-AD3EC1A72C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7" y="2044917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..00001</a:t>
              </a:r>
            </a:p>
          </p:txBody>
        </p:sp>
        <p:sp>
          <p:nvSpPr>
            <p:cNvPr id="35" name="Text Box 32">
              <a:extLst>
                <a:ext uri="{FF2B5EF4-FFF2-40B4-BE49-F238E27FC236}">
                  <a16:creationId xmlns:a16="http://schemas.microsoft.com/office/drawing/2014/main" id="{228CACE4-4935-4A03-AC12-5A0881A32A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7" y="2349717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..00010</a:t>
              </a:r>
            </a:p>
          </p:txBody>
        </p:sp>
        <p:sp>
          <p:nvSpPr>
            <p:cNvPr id="36" name="Text Box 33">
              <a:extLst>
                <a:ext uri="{FF2B5EF4-FFF2-40B4-BE49-F238E27FC236}">
                  <a16:creationId xmlns:a16="http://schemas.microsoft.com/office/drawing/2014/main" id="{590DAA20-CE8F-4B17-AA40-289274E01D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7" y="2654517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..00011</a:t>
              </a:r>
            </a:p>
          </p:txBody>
        </p:sp>
        <p:sp>
          <p:nvSpPr>
            <p:cNvPr id="37" name="Text Box 34">
              <a:extLst>
                <a:ext uri="{FF2B5EF4-FFF2-40B4-BE49-F238E27FC236}">
                  <a16:creationId xmlns:a16="http://schemas.microsoft.com/office/drawing/2014/main" id="{788848C1-F4EE-468A-ACD2-1A6F3179C6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7" y="2959317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..00100</a:t>
              </a:r>
            </a:p>
          </p:txBody>
        </p:sp>
        <p:sp>
          <p:nvSpPr>
            <p:cNvPr id="38" name="Text Box 35">
              <a:extLst>
                <a:ext uri="{FF2B5EF4-FFF2-40B4-BE49-F238E27FC236}">
                  <a16:creationId xmlns:a16="http://schemas.microsoft.com/office/drawing/2014/main" id="{F309DD2D-6839-4E1C-9AE1-EB640F51D4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7" y="3264117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..00101</a:t>
              </a:r>
            </a:p>
          </p:txBody>
        </p:sp>
        <p:sp>
          <p:nvSpPr>
            <p:cNvPr id="39" name="Text Box 36">
              <a:extLst>
                <a:ext uri="{FF2B5EF4-FFF2-40B4-BE49-F238E27FC236}">
                  <a16:creationId xmlns:a16="http://schemas.microsoft.com/office/drawing/2014/main" id="{9FD8D8C0-BFFF-4B3D-96B9-765672A102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7" y="3568917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..00110</a:t>
              </a:r>
            </a:p>
          </p:txBody>
        </p:sp>
        <p:sp>
          <p:nvSpPr>
            <p:cNvPr id="40" name="Text Box 37">
              <a:extLst>
                <a:ext uri="{FF2B5EF4-FFF2-40B4-BE49-F238E27FC236}">
                  <a16:creationId xmlns:a16="http://schemas.microsoft.com/office/drawing/2014/main" id="{6B24BCF3-4493-4D57-8F22-6A44D26694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7" y="3873717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..00111</a:t>
              </a:r>
            </a:p>
          </p:txBody>
        </p:sp>
        <p:sp>
          <p:nvSpPr>
            <p:cNvPr id="41" name="Text Box 38">
              <a:extLst>
                <a:ext uri="{FF2B5EF4-FFF2-40B4-BE49-F238E27FC236}">
                  <a16:creationId xmlns:a16="http://schemas.microsoft.com/office/drawing/2014/main" id="{EFE75084-6098-4B03-8F61-A5475B5391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7" y="4178517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..01000</a:t>
              </a:r>
            </a:p>
          </p:txBody>
        </p:sp>
        <p:sp>
          <p:nvSpPr>
            <p:cNvPr id="42" name="Text Box 39">
              <a:extLst>
                <a:ext uri="{FF2B5EF4-FFF2-40B4-BE49-F238E27FC236}">
                  <a16:creationId xmlns:a16="http://schemas.microsoft.com/office/drawing/2014/main" id="{AE4B3D15-584F-4D12-89F0-4CA8452E23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7" y="4483317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..01001</a:t>
              </a:r>
            </a:p>
          </p:txBody>
        </p:sp>
        <p:sp>
          <p:nvSpPr>
            <p:cNvPr id="43" name="Text Box 40">
              <a:extLst>
                <a:ext uri="{FF2B5EF4-FFF2-40B4-BE49-F238E27FC236}">
                  <a16:creationId xmlns:a16="http://schemas.microsoft.com/office/drawing/2014/main" id="{6FBFE1AC-A674-4B71-A582-5D712A8158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7" y="4788117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..01010</a:t>
              </a:r>
            </a:p>
          </p:txBody>
        </p:sp>
        <p:sp>
          <p:nvSpPr>
            <p:cNvPr id="44" name="Text Box 41">
              <a:extLst>
                <a:ext uri="{FF2B5EF4-FFF2-40B4-BE49-F238E27FC236}">
                  <a16:creationId xmlns:a16="http://schemas.microsoft.com/office/drawing/2014/main" id="{55F88985-7C48-47DD-B7C5-9A5CB81741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7" y="5092917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..01011</a:t>
              </a:r>
            </a:p>
          </p:txBody>
        </p:sp>
        <p:sp>
          <p:nvSpPr>
            <p:cNvPr id="45" name="Text Box 42">
              <a:extLst>
                <a:ext uri="{FF2B5EF4-FFF2-40B4-BE49-F238E27FC236}">
                  <a16:creationId xmlns:a16="http://schemas.microsoft.com/office/drawing/2014/main" id="{01C9A52B-6D80-4B22-853E-F6F29C2A04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7" y="5397717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..01100</a:t>
              </a:r>
            </a:p>
          </p:txBody>
        </p:sp>
        <p:sp>
          <p:nvSpPr>
            <p:cNvPr id="46" name="Text Box 43">
              <a:extLst>
                <a:ext uri="{FF2B5EF4-FFF2-40B4-BE49-F238E27FC236}">
                  <a16:creationId xmlns:a16="http://schemas.microsoft.com/office/drawing/2014/main" id="{B2EADE11-4605-4A79-B8CA-3A66F35B3E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7" y="5702517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..01101</a:t>
              </a:r>
            </a:p>
          </p:txBody>
        </p:sp>
        <p:sp>
          <p:nvSpPr>
            <p:cNvPr id="47" name="Text Box 44">
              <a:extLst>
                <a:ext uri="{FF2B5EF4-FFF2-40B4-BE49-F238E27FC236}">
                  <a16:creationId xmlns:a16="http://schemas.microsoft.com/office/drawing/2014/main" id="{F122B220-5CC7-45E7-AF6E-37D28BB1B5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7" y="6007317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..01110</a:t>
              </a:r>
            </a:p>
          </p:txBody>
        </p:sp>
        <p:sp>
          <p:nvSpPr>
            <p:cNvPr id="48" name="Text Box 45">
              <a:extLst>
                <a:ext uri="{FF2B5EF4-FFF2-40B4-BE49-F238E27FC236}">
                  <a16:creationId xmlns:a16="http://schemas.microsoft.com/office/drawing/2014/main" id="{BF41998F-7ED3-40F5-A353-FF35A740D6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662" y="6299417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..01111</a:t>
              </a:r>
            </a:p>
          </p:txBody>
        </p:sp>
        <p:sp>
          <p:nvSpPr>
            <p:cNvPr id="49" name="Text Box 46">
              <a:extLst>
                <a:ext uri="{FF2B5EF4-FFF2-40B4-BE49-F238E27FC236}">
                  <a16:creationId xmlns:a16="http://schemas.microsoft.com/office/drawing/2014/main" id="{70902334-CDA1-45A5-93F4-2357849E99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712" y="1346417"/>
              <a:ext cx="100380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Address</a:t>
              </a:r>
            </a:p>
          </p:txBody>
        </p:sp>
        <p:sp>
          <p:nvSpPr>
            <p:cNvPr id="50" name="Text Box 47">
              <a:extLst>
                <a:ext uri="{FF2B5EF4-FFF2-40B4-BE49-F238E27FC236}">
                  <a16:creationId xmlns:a16="http://schemas.microsoft.com/office/drawing/2014/main" id="{5C35D028-C678-4EF1-B324-C9A4269988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0910" y="2140167"/>
              <a:ext cx="898644" cy="369332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990000"/>
                  </a:solidFill>
                  <a:latin typeface="+mn-lt"/>
                </a:rPr>
                <a:t>Word0</a:t>
              </a:r>
            </a:p>
          </p:txBody>
        </p:sp>
        <p:sp>
          <p:nvSpPr>
            <p:cNvPr id="51" name="Text Box 48">
              <a:extLst>
                <a:ext uri="{FF2B5EF4-FFF2-40B4-BE49-F238E27FC236}">
                  <a16:creationId xmlns:a16="http://schemas.microsoft.com/office/drawing/2014/main" id="{B547CED1-909C-4EDA-8AE0-323B62A245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0910" y="3359367"/>
              <a:ext cx="898644" cy="369332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solidFill>
                    <a:srgbClr val="990000"/>
                  </a:solidFill>
                  <a:latin typeface="+mn-lt"/>
                </a:rPr>
                <a:t>Word1</a:t>
              </a:r>
            </a:p>
          </p:txBody>
        </p:sp>
        <p:sp>
          <p:nvSpPr>
            <p:cNvPr id="52" name="Rectangle 49">
              <a:extLst>
                <a:ext uri="{FF2B5EF4-FFF2-40B4-BE49-F238E27FC236}">
                  <a16:creationId xmlns:a16="http://schemas.microsoft.com/office/drawing/2014/main" id="{5C2EC481-1D1D-41F2-B8F0-70D3F49B4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910" y="4562176"/>
              <a:ext cx="898644" cy="369332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 b="1">
                  <a:solidFill>
                    <a:srgbClr val="990000"/>
                  </a:solidFill>
                  <a:latin typeface="+mn-lt"/>
                </a:rPr>
                <a:t>Word2</a:t>
              </a:r>
            </a:p>
          </p:txBody>
        </p:sp>
        <p:sp>
          <p:nvSpPr>
            <p:cNvPr id="53" name="Text Box 50">
              <a:extLst>
                <a:ext uri="{FF2B5EF4-FFF2-40B4-BE49-F238E27FC236}">
                  <a16:creationId xmlns:a16="http://schemas.microsoft.com/office/drawing/2014/main" id="{16A6337F-AE74-49E8-8294-7916B82590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0910" y="5797767"/>
              <a:ext cx="898644" cy="369332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solidFill>
                    <a:srgbClr val="990000"/>
                  </a:solidFill>
                  <a:latin typeface="+mn-lt"/>
                </a:rPr>
                <a:t>Word3</a:t>
              </a:r>
            </a:p>
          </p:txBody>
        </p:sp>
        <p:sp>
          <p:nvSpPr>
            <p:cNvPr id="54" name="Text Box 51">
              <a:extLst>
                <a:ext uri="{FF2B5EF4-FFF2-40B4-BE49-F238E27FC236}">
                  <a16:creationId xmlns:a16="http://schemas.microsoft.com/office/drawing/2014/main" id="{406D1FE2-983A-44E2-A82F-7B544F3E59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4300" y="2794217"/>
              <a:ext cx="856325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Block0</a:t>
              </a:r>
            </a:p>
          </p:txBody>
        </p:sp>
        <p:sp>
          <p:nvSpPr>
            <p:cNvPr id="55" name="Text Box 52">
              <a:extLst>
                <a:ext uri="{FF2B5EF4-FFF2-40B4-BE49-F238E27FC236}">
                  <a16:creationId xmlns:a16="http://schemas.microsoft.com/office/drawing/2014/main" id="{3F65A691-4799-41AF-BC95-9DD215CF64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8425" y="5232617"/>
              <a:ext cx="856325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Block1</a:t>
              </a:r>
            </a:p>
          </p:txBody>
        </p:sp>
        <p:sp>
          <p:nvSpPr>
            <p:cNvPr id="56" name="Text Box 71">
              <a:extLst>
                <a:ext uri="{FF2B5EF4-FFF2-40B4-BE49-F238E27FC236}">
                  <a16:creationId xmlns:a16="http://schemas.microsoft.com/office/drawing/2014/main" id="{0B93B21A-CE55-448F-BF42-223FAB0F2E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4725" y="1422617"/>
              <a:ext cx="1659429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latin typeface="+mn-lt"/>
                </a:rPr>
                <a:t>8-byte blocks</a:t>
              </a:r>
            </a:p>
          </p:txBody>
        </p:sp>
      </p:grpSp>
      <p:sp>
        <p:nvSpPr>
          <p:cNvPr id="57" name="Text Box 70">
            <a:extLst>
              <a:ext uri="{FF2B5EF4-FFF2-40B4-BE49-F238E27FC236}">
                <a16:creationId xmlns:a16="http://schemas.microsoft.com/office/drawing/2014/main" id="{2AF55362-1BF3-4954-B64D-36AEE2D6D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3137" y="3074036"/>
            <a:ext cx="6014575" cy="2123658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15000"/>
              </a:spcBef>
            </a:pPr>
            <a:r>
              <a:rPr lang="en-US" sz="2000" b="1" dirty="0">
                <a:latin typeface="+mn-lt"/>
              </a:rPr>
              <a:t>Observations:</a:t>
            </a:r>
          </a:p>
          <a:p>
            <a:pPr marL="342900" indent="-342900">
              <a:spcBef>
                <a:spcPct val="15000"/>
              </a:spcBef>
              <a:buFontTx/>
              <a:buAutoNum type="arabicPeriod"/>
            </a:pPr>
            <a:r>
              <a:rPr lang="en-US" sz="2000" dirty="0">
                <a:latin typeface="+mn-lt"/>
              </a:rPr>
              <a:t>2</a:t>
            </a:r>
            <a:r>
              <a:rPr lang="en-US" sz="2000" baseline="30000" dirty="0">
                <a:latin typeface="+mn-lt"/>
              </a:rPr>
              <a:t>N</a:t>
            </a:r>
            <a:r>
              <a:rPr lang="en-US" sz="2000" dirty="0">
                <a:latin typeface="+mn-lt"/>
              </a:rPr>
              <a:t>-byte blocks are aligned at 2</a:t>
            </a:r>
            <a:r>
              <a:rPr lang="en-US" sz="2000" baseline="30000" dirty="0">
                <a:latin typeface="+mn-lt"/>
              </a:rPr>
              <a:t>N</a:t>
            </a:r>
            <a:r>
              <a:rPr lang="en-US" sz="2000" dirty="0">
                <a:latin typeface="+mn-lt"/>
              </a:rPr>
              <a:t>-byte boundaries</a:t>
            </a:r>
          </a:p>
          <a:p>
            <a:pPr marL="342900" indent="-342900">
              <a:spcBef>
                <a:spcPct val="15000"/>
              </a:spcBef>
              <a:buFontTx/>
              <a:buAutoNum type="arabicPeriod"/>
            </a:pPr>
            <a:r>
              <a:rPr lang="en-US" sz="2000" dirty="0">
                <a:latin typeface="+mn-lt"/>
              </a:rPr>
              <a:t>The addresses of words within a 2</a:t>
            </a:r>
            <a:r>
              <a:rPr lang="en-US" sz="2000" baseline="30000" dirty="0">
                <a:latin typeface="+mn-lt"/>
              </a:rPr>
              <a:t>N</a:t>
            </a:r>
            <a:r>
              <a:rPr lang="en-US" sz="2000" dirty="0">
                <a:latin typeface="+mn-lt"/>
              </a:rPr>
              <a:t>-byte block have identical (32-N) most significant bits (MSB). </a:t>
            </a:r>
          </a:p>
          <a:p>
            <a:pPr marL="342900" indent="-342900">
              <a:spcBef>
                <a:spcPct val="15000"/>
              </a:spcBef>
              <a:buFontTx/>
              <a:buAutoNum type="arabicPeriod" startAt="3"/>
            </a:pPr>
            <a:r>
              <a:rPr lang="en-US" sz="2000" dirty="0">
                <a:latin typeface="+mn-lt"/>
              </a:rPr>
              <a:t>Bits [31:N]   </a:t>
            </a:r>
            <a:r>
              <a:rPr lang="en-US" sz="2000" dirty="0">
                <a:latin typeface="+mn-lt"/>
                <a:sym typeface="Wingdings" pitchFamily="2" charset="2"/>
              </a:rPr>
              <a:t></a:t>
            </a:r>
            <a:r>
              <a:rPr lang="en-US" sz="2000" dirty="0">
                <a:latin typeface="+mn-lt"/>
              </a:rPr>
              <a:t> the </a:t>
            </a:r>
            <a:r>
              <a:rPr lang="en-US" sz="2000" b="1" dirty="0">
                <a:solidFill>
                  <a:srgbClr val="C00000"/>
                </a:solidFill>
                <a:latin typeface="+mn-lt"/>
              </a:rPr>
              <a:t>block number </a:t>
            </a:r>
          </a:p>
          <a:p>
            <a:pPr marL="342900" indent="-342900">
              <a:spcBef>
                <a:spcPct val="15000"/>
              </a:spcBef>
              <a:buFontTx/>
              <a:buAutoNum type="arabicPeriod" startAt="3"/>
            </a:pPr>
            <a:r>
              <a:rPr lang="en-US" sz="2000" dirty="0">
                <a:latin typeface="+mn-lt"/>
              </a:rPr>
              <a:t>Bits [N-1:0]  </a:t>
            </a:r>
            <a:r>
              <a:rPr lang="en-US" sz="2000" dirty="0">
                <a:latin typeface="+mn-lt"/>
                <a:sym typeface="Wingdings" pitchFamily="2" charset="2"/>
              </a:rPr>
              <a:t> </a:t>
            </a:r>
            <a:r>
              <a:rPr lang="en-US" sz="2000" dirty="0">
                <a:latin typeface="+mn-lt"/>
              </a:rPr>
              <a:t>the </a:t>
            </a:r>
            <a:r>
              <a:rPr lang="en-US" sz="2000" b="1" dirty="0">
                <a:solidFill>
                  <a:srgbClr val="C00000"/>
                </a:solidFill>
                <a:latin typeface="+mn-lt"/>
              </a:rPr>
              <a:t>byte offset </a:t>
            </a:r>
            <a:r>
              <a:rPr lang="en-US" sz="2000" dirty="0">
                <a:latin typeface="+mn-lt"/>
              </a:rPr>
              <a:t>within a block </a:t>
            </a:r>
            <a:endParaRPr lang="en-US" sz="1800" dirty="0">
              <a:latin typeface="+mn-lt"/>
            </a:endParaRPr>
          </a:p>
        </p:txBody>
      </p:sp>
      <p:grpSp>
        <p:nvGrpSpPr>
          <p:cNvPr id="58" name="Group 87">
            <a:extLst>
              <a:ext uri="{FF2B5EF4-FFF2-40B4-BE49-F238E27FC236}">
                <a16:creationId xmlns:a16="http://schemas.microsoft.com/office/drawing/2014/main" id="{84D771D5-CB6D-470C-A866-62038191FF31}"/>
              </a:ext>
            </a:extLst>
          </p:cNvPr>
          <p:cNvGrpSpPr/>
          <p:nvPr/>
        </p:nvGrpSpPr>
        <p:grpSpPr>
          <a:xfrm>
            <a:off x="3535477" y="5318344"/>
            <a:ext cx="5038496" cy="946150"/>
            <a:chOff x="984479" y="2330450"/>
            <a:chExt cx="5038496" cy="946150"/>
          </a:xfrm>
        </p:grpSpPr>
        <p:sp>
          <p:nvSpPr>
            <p:cNvPr id="59" name="Text Box 74">
              <a:extLst>
                <a:ext uri="{FF2B5EF4-FFF2-40B4-BE49-F238E27FC236}">
                  <a16:creationId xmlns:a16="http://schemas.microsoft.com/office/drawing/2014/main" id="{509AC8D3-E475-43C7-AAD5-64F8842960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3286" y="2330450"/>
              <a:ext cx="2048382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latin typeface="+mn-lt"/>
                </a:rPr>
                <a:t>Memory Address</a:t>
              </a:r>
            </a:p>
          </p:txBody>
        </p:sp>
        <p:sp>
          <p:nvSpPr>
            <p:cNvPr id="60" name="Text Box 78">
              <a:extLst>
                <a:ext uri="{FF2B5EF4-FFF2-40B4-BE49-F238E27FC236}">
                  <a16:creationId xmlns:a16="http://schemas.microsoft.com/office/drawing/2014/main" id="{436144CE-8201-49B8-B5F7-E12B1DD4CA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479" y="2559050"/>
              <a:ext cx="412293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31</a:t>
              </a:r>
            </a:p>
          </p:txBody>
        </p:sp>
        <p:sp>
          <p:nvSpPr>
            <p:cNvPr id="61" name="Text Box 79">
              <a:extLst>
                <a:ext uri="{FF2B5EF4-FFF2-40B4-BE49-F238E27FC236}">
                  <a16:creationId xmlns:a16="http://schemas.microsoft.com/office/drawing/2014/main" id="{313202DC-9B04-419E-8E35-E4FF87B3FD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5000" y="255905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62" name="Text Box 80">
              <a:extLst>
                <a:ext uri="{FF2B5EF4-FFF2-40B4-BE49-F238E27FC236}">
                  <a16:creationId xmlns:a16="http://schemas.microsoft.com/office/drawing/2014/main" id="{57C8C0BD-9195-451D-91C6-7351D7A118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3400" y="2559050"/>
              <a:ext cx="5222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N-1</a:t>
              </a:r>
            </a:p>
          </p:txBody>
        </p:sp>
        <p:sp>
          <p:nvSpPr>
            <p:cNvPr id="63" name="Text Box 81">
              <a:extLst>
                <a:ext uri="{FF2B5EF4-FFF2-40B4-BE49-F238E27FC236}">
                  <a16:creationId xmlns:a16="http://schemas.microsoft.com/office/drawing/2014/main" id="{715BF355-D1BF-4B34-BFC8-BD1FCB0478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5566" y="2559050"/>
              <a:ext cx="3321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N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92184AF-3ACA-460B-8420-146B844FA95B}"/>
                </a:ext>
              </a:extLst>
            </p:cNvPr>
            <p:cNvSpPr/>
            <p:nvPr/>
          </p:nvSpPr>
          <p:spPr>
            <a:xfrm>
              <a:off x="1066800" y="2819400"/>
              <a:ext cx="335280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E47E46F-5A5A-4D08-8094-425C666C9467}"/>
                </a:ext>
              </a:extLst>
            </p:cNvPr>
            <p:cNvSpPr/>
            <p:nvPr/>
          </p:nvSpPr>
          <p:spPr>
            <a:xfrm>
              <a:off x="4419600" y="2819400"/>
              <a:ext cx="1600200" cy="457200"/>
            </a:xfrm>
            <a:prstGeom prst="rect">
              <a:avLst/>
            </a:prstGeom>
            <a:solidFill>
              <a:srgbClr val="E2FFC5"/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6" name="Group 28">
              <a:extLst>
                <a:ext uri="{FF2B5EF4-FFF2-40B4-BE49-F238E27FC236}">
                  <a16:creationId xmlns:a16="http://schemas.microsoft.com/office/drawing/2014/main" id="{749DEAE6-62CA-438A-8590-CD7EB06FD1B7}"/>
                </a:ext>
              </a:extLst>
            </p:cNvPr>
            <p:cNvGrpSpPr/>
            <p:nvPr/>
          </p:nvGrpSpPr>
          <p:grpSpPr>
            <a:xfrm>
              <a:off x="1066800" y="2852470"/>
              <a:ext cx="3352800" cy="369332"/>
              <a:chOff x="1219200" y="2014270"/>
              <a:chExt cx="3352800" cy="369332"/>
            </a:xfrm>
          </p:grpSpPr>
          <p:sp>
            <p:nvSpPr>
              <p:cNvPr id="70" name="Text Box 75">
                <a:extLst>
                  <a:ext uri="{FF2B5EF4-FFF2-40B4-BE49-F238E27FC236}">
                    <a16:creationId xmlns:a16="http://schemas.microsoft.com/office/drawing/2014/main" id="{240D3B10-C6FF-4A4F-A717-C922032983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0834" y="2014270"/>
                <a:ext cx="1749197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  <a:latin typeface="+mn-lt"/>
                  </a:rPr>
                  <a:t>Block Number</a:t>
                </a:r>
              </a:p>
            </p:txBody>
          </p:sp>
          <p:sp>
            <p:nvSpPr>
              <p:cNvPr id="71" name="Line 76">
                <a:extLst>
                  <a:ext uri="{FF2B5EF4-FFF2-40B4-BE49-F238E27FC236}">
                    <a16:creationId xmlns:a16="http://schemas.microsoft.com/office/drawing/2014/main" id="{B058A683-4C31-459B-80D8-27ACD43E14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7600" y="2209800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72" name="Line 77">
                <a:extLst>
                  <a:ext uri="{FF2B5EF4-FFF2-40B4-BE49-F238E27FC236}">
                    <a16:creationId xmlns:a16="http://schemas.microsoft.com/office/drawing/2014/main" id="{97389FA4-F0C1-445D-8697-B34F5A60F1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19200" y="2209800"/>
                <a:ext cx="762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67" name="Group 32">
              <a:extLst>
                <a:ext uri="{FF2B5EF4-FFF2-40B4-BE49-F238E27FC236}">
                  <a16:creationId xmlns:a16="http://schemas.microsoft.com/office/drawing/2014/main" id="{0BD94B64-9BE7-4ECA-9FD4-B2D31EAE24D9}"/>
                </a:ext>
              </a:extLst>
            </p:cNvPr>
            <p:cNvGrpSpPr/>
            <p:nvPr/>
          </p:nvGrpSpPr>
          <p:grpSpPr>
            <a:xfrm>
              <a:off x="4428226" y="2871156"/>
              <a:ext cx="1591574" cy="369332"/>
              <a:chOff x="1600200" y="1988392"/>
              <a:chExt cx="2590800" cy="369332"/>
            </a:xfrm>
          </p:grpSpPr>
          <p:sp>
            <p:nvSpPr>
              <p:cNvPr id="68" name="Line 77">
                <a:extLst>
                  <a:ext uri="{FF2B5EF4-FFF2-40B4-BE49-F238E27FC236}">
                    <a16:creationId xmlns:a16="http://schemas.microsoft.com/office/drawing/2014/main" id="{B83A6DE3-ECE0-433E-9CA3-DBC49E54EC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00200" y="2166670"/>
                <a:ext cx="2590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69" name="Text Box 75">
                <a:extLst>
                  <a:ext uri="{FF2B5EF4-FFF2-40B4-BE49-F238E27FC236}">
                    <a16:creationId xmlns:a16="http://schemas.microsoft.com/office/drawing/2014/main" id="{3E4B24B9-0C76-4FB3-8F1B-603EF957E1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2319" y="1988392"/>
                <a:ext cx="1488479" cy="369332"/>
              </a:xfrm>
              <a:prstGeom prst="rect">
                <a:avLst/>
              </a:prstGeom>
              <a:solidFill>
                <a:srgbClr val="E2FFC5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006600"/>
                    </a:solidFill>
                    <a:latin typeface="+mn-lt"/>
                  </a:rPr>
                  <a:t>Offset</a:t>
                </a: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6213F36-1E1D-4C0D-BFAD-A83FD99D6C37}"/>
              </a:ext>
            </a:extLst>
          </p:cNvPr>
          <p:cNvGrpSpPr/>
          <p:nvPr/>
        </p:nvGrpSpPr>
        <p:grpSpPr>
          <a:xfrm>
            <a:off x="4721225" y="1338525"/>
            <a:ext cx="3810000" cy="1676400"/>
            <a:chOff x="4800600" y="1530567"/>
            <a:chExt cx="3810000" cy="1676400"/>
          </a:xfrm>
        </p:grpSpPr>
        <p:grpSp>
          <p:nvGrpSpPr>
            <p:cNvPr id="73" name="Group 120">
              <a:extLst>
                <a:ext uri="{FF2B5EF4-FFF2-40B4-BE49-F238E27FC236}">
                  <a16:creationId xmlns:a16="http://schemas.microsoft.com/office/drawing/2014/main" id="{1BADB8EB-FA6F-4C82-9255-920EAE8784BC}"/>
                </a:ext>
              </a:extLst>
            </p:cNvPr>
            <p:cNvGrpSpPr/>
            <p:nvPr/>
          </p:nvGrpSpPr>
          <p:grpSpPr>
            <a:xfrm>
              <a:off x="5562600" y="1987767"/>
              <a:ext cx="3048000" cy="1219200"/>
              <a:chOff x="5410200" y="1600200"/>
              <a:chExt cx="3048000" cy="1219200"/>
            </a:xfrm>
          </p:grpSpPr>
          <p:sp>
            <p:nvSpPr>
              <p:cNvPr id="74" name="Rectangle 68">
                <a:extLst>
                  <a:ext uri="{FF2B5EF4-FFF2-40B4-BE49-F238E27FC236}">
                    <a16:creationId xmlns:a16="http://schemas.microsoft.com/office/drawing/2014/main" id="{23B7C72C-2439-4E18-B68C-359DB3C9FD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0200" y="1600200"/>
                <a:ext cx="381000" cy="3048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5" name="Rectangle 69">
                <a:extLst>
                  <a:ext uri="{FF2B5EF4-FFF2-40B4-BE49-F238E27FC236}">
                    <a16:creationId xmlns:a16="http://schemas.microsoft.com/office/drawing/2014/main" id="{FE98CCCA-BD4B-4B80-A827-9BADB57C35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1200" y="1600200"/>
                <a:ext cx="381000" cy="3048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6" name="Rectangle 70">
                <a:extLst>
                  <a:ext uri="{FF2B5EF4-FFF2-40B4-BE49-F238E27FC236}">
                    <a16:creationId xmlns:a16="http://schemas.microsoft.com/office/drawing/2014/main" id="{83475A32-8847-49B0-A505-080BD7E700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2200" y="1600200"/>
                <a:ext cx="381000" cy="3048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7" name="Rectangle 71">
                <a:extLst>
                  <a:ext uri="{FF2B5EF4-FFF2-40B4-BE49-F238E27FC236}">
                    <a16:creationId xmlns:a16="http://schemas.microsoft.com/office/drawing/2014/main" id="{6434E01B-0CE1-44AA-ABB9-68B8750823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3200" y="1600200"/>
                <a:ext cx="381000" cy="3048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8" name="Rectangle 72">
                <a:extLst>
                  <a:ext uri="{FF2B5EF4-FFF2-40B4-BE49-F238E27FC236}">
                    <a16:creationId xmlns:a16="http://schemas.microsoft.com/office/drawing/2014/main" id="{D0F7AB99-EE1E-41BD-A5E3-EE8A5F0F3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0200" y="1600200"/>
                <a:ext cx="1524000" cy="3048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9" name="Rectangle 73">
                <a:extLst>
                  <a:ext uri="{FF2B5EF4-FFF2-40B4-BE49-F238E27FC236}">
                    <a16:creationId xmlns:a16="http://schemas.microsoft.com/office/drawing/2014/main" id="{0446FE0C-35CD-4BE1-9E8E-2747E85A1C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4200" y="1600200"/>
                <a:ext cx="1524000" cy="3048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0" name="Rectangle 74">
                <a:extLst>
                  <a:ext uri="{FF2B5EF4-FFF2-40B4-BE49-F238E27FC236}">
                    <a16:creationId xmlns:a16="http://schemas.microsoft.com/office/drawing/2014/main" id="{442A6A43-A963-4C78-8A97-FEB3A490CC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0200" y="1905000"/>
                <a:ext cx="3048000" cy="3048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1" name="Rectangle 75">
                <a:extLst>
                  <a:ext uri="{FF2B5EF4-FFF2-40B4-BE49-F238E27FC236}">
                    <a16:creationId xmlns:a16="http://schemas.microsoft.com/office/drawing/2014/main" id="{334ADAF3-3378-4BA1-BD17-9686F5E1F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0200" y="2209800"/>
                <a:ext cx="3048000" cy="3048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2" name="Rectangle 76">
                <a:extLst>
                  <a:ext uri="{FF2B5EF4-FFF2-40B4-BE49-F238E27FC236}">
                    <a16:creationId xmlns:a16="http://schemas.microsoft.com/office/drawing/2014/main" id="{62282827-2E0C-4775-9EB7-A000719A27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0200" y="2514600"/>
                <a:ext cx="3048000" cy="3048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83" name="Text Box 78">
              <a:extLst>
                <a:ext uri="{FF2B5EF4-FFF2-40B4-BE49-F238E27FC236}">
                  <a16:creationId xmlns:a16="http://schemas.microsoft.com/office/drawing/2014/main" id="{295E1EBF-FCBF-491F-91B9-0B157DDBB6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9400" y="1530567"/>
              <a:ext cx="74251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 dirty="0"/>
                <a:t>Block</a:t>
              </a:r>
            </a:p>
          </p:txBody>
        </p:sp>
        <p:sp>
          <p:nvSpPr>
            <p:cNvPr id="84" name="Text Box 81">
              <a:extLst>
                <a:ext uri="{FF2B5EF4-FFF2-40B4-BE49-F238E27FC236}">
                  <a16:creationId xmlns:a16="http://schemas.microsoft.com/office/drawing/2014/main" id="{D944FA82-F848-4778-866C-E3D30F740D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3600" y="1682967"/>
              <a:ext cx="70512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 dirty="0"/>
                <a:t>Word</a:t>
              </a:r>
            </a:p>
          </p:txBody>
        </p:sp>
        <p:sp>
          <p:nvSpPr>
            <p:cNvPr id="85" name="Text Box 82">
              <a:extLst>
                <a:ext uri="{FF2B5EF4-FFF2-40B4-BE49-F238E27FC236}">
                  <a16:creationId xmlns:a16="http://schemas.microsoft.com/office/drawing/2014/main" id="{F892BBD3-E428-48AA-8104-7A9F2162CA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600" y="1987767"/>
              <a:ext cx="628698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 dirty="0"/>
                <a:t>Byte</a:t>
              </a:r>
            </a:p>
          </p:txBody>
        </p:sp>
        <p:sp>
          <p:nvSpPr>
            <p:cNvPr id="86" name="Line 83">
              <a:extLst>
                <a:ext uri="{FF2B5EF4-FFF2-40B4-BE49-F238E27FC236}">
                  <a16:creationId xmlns:a16="http://schemas.microsoft.com/office/drawing/2014/main" id="{80C410F3-0E1D-423E-B84E-8DDC64ACFD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29400" y="1911567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87" name="Line 84">
              <a:extLst>
                <a:ext uri="{FF2B5EF4-FFF2-40B4-BE49-F238E27FC236}">
                  <a16:creationId xmlns:a16="http://schemas.microsoft.com/office/drawing/2014/main" id="{E16DD723-AC3F-4BC0-8BA3-774E02D20F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62600" y="1911567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88" name="Line 85">
              <a:extLst>
                <a:ext uri="{FF2B5EF4-FFF2-40B4-BE49-F238E27FC236}">
                  <a16:creationId xmlns:a16="http://schemas.microsoft.com/office/drawing/2014/main" id="{0B5C23C6-BCB9-4CB8-B8AA-629E0386BE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39000" y="1682967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89" name="Line 86">
              <a:extLst>
                <a:ext uri="{FF2B5EF4-FFF2-40B4-BE49-F238E27FC236}">
                  <a16:creationId xmlns:a16="http://schemas.microsoft.com/office/drawing/2014/main" id="{372E88EE-83D7-4E48-93CA-16E9F67B49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62600" y="1682967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0" name="Line 87">
              <a:extLst>
                <a:ext uri="{FF2B5EF4-FFF2-40B4-BE49-F238E27FC236}">
                  <a16:creationId xmlns:a16="http://schemas.microsoft.com/office/drawing/2014/main" id="{AF6FB155-86AD-405F-B37E-B4994E821C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0200" y="2140167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1536322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Direct Mapping Analogy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91" name="Picture 3">
            <a:extLst>
              <a:ext uri="{FF2B5EF4-FFF2-40B4-BE49-F238E27FC236}">
                <a16:creationId xmlns:a16="http://schemas.microsoft.com/office/drawing/2014/main" id="{D68705DD-9ECB-4960-A46E-ACF561E16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1219200"/>
            <a:ext cx="64484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" name="Picture 2" descr="C:\Documents and Settings\dcssooyj\Local Settings\Temporary Internet Files\Content.IE5\WYO2ZBA1\MC900078735[1].wmf">
            <a:extLst>
              <a:ext uri="{FF2B5EF4-FFF2-40B4-BE49-F238E27FC236}">
                <a16:creationId xmlns:a16="http://schemas.microsoft.com/office/drawing/2014/main" id="{EEF2ED58-DCF5-471D-964E-0B1E1A36C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1" y="3314877"/>
            <a:ext cx="2514600" cy="2703336"/>
          </a:xfrm>
          <a:prstGeom prst="rect">
            <a:avLst/>
          </a:prstGeom>
          <a:noFill/>
        </p:spPr>
      </p:pic>
      <p:sp>
        <p:nvSpPr>
          <p:cNvPr id="93" name="Rounded Rectangle 7">
            <a:extLst>
              <a:ext uri="{FF2B5EF4-FFF2-40B4-BE49-F238E27FC236}">
                <a16:creationId xmlns:a16="http://schemas.microsoft.com/office/drawing/2014/main" id="{5EF3411E-E74F-453F-92AC-FDA30AF48267}"/>
              </a:ext>
            </a:extLst>
          </p:cNvPr>
          <p:cNvSpPr/>
          <p:nvPr/>
        </p:nvSpPr>
        <p:spPr>
          <a:xfrm>
            <a:off x="2971800" y="4267200"/>
            <a:ext cx="6019800" cy="1752600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Imagine there are 26 “locations” on the desk to store books. A book’s location is determined by the first letter of its title.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 Each book </a:t>
            </a:r>
            <a:r>
              <a:rPr lang="en-US" sz="2400" b="1" dirty="0">
                <a:solidFill>
                  <a:schemeClr val="tx1"/>
                </a:solidFill>
                <a:sym typeface="Wingdings" pitchFamily="2" charset="2"/>
              </a:rPr>
              <a:t>has exactly one location. 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953860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Direct Mapped Cache: </a:t>
            </a:r>
            <a:r>
              <a:rPr lang="en-GB" sz="3600" b="1" dirty="0">
                <a:solidFill>
                  <a:srgbClr val="0000FF"/>
                </a:solidFill>
              </a:rPr>
              <a:t>Cache Index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8" name="Line 51">
            <a:extLst>
              <a:ext uri="{FF2B5EF4-FFF2-40B4-BE49-F238E27FC236}">
                <a16:creationId xmlns:a16="http://schemas.microsoft.com/office/drawing/2014/main" id="{D857C81C-0979-486D-8CBB-106B1BF032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9041" y="1626433"/>
            <a:ext cx="3352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9" name="Line 52">
            <a:extLst>
              <a:ext uri="{FF2B5EF4-FFF2-40B4-BE49-F238E27FC236}">
                <a16:creationId xmlns:a16="http://schemas.microsoft.com/office/drawing/2014/main" id="{6971D9AE-D4EE-4437-8EDD-0392B52C60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9041" y="1702633"/>
            <a:ext cx="3352800" cy="124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0" name="Line 53">
            <a:extLst>
              <a:ext uri="{FF2B5EF4-FFF2-40B4-BE49-F238E27FC236}">
                <a16:creationId xmlns:a16="http://schemas.microsoft.com/office/drawing/2014/main" id="{489A326A-D1B5-4FCB-BC98-4EA25EC2DA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9041" y="1702633"/>
            <a:ext cx="3352800" cy="248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1" name="Line 54">
            <a:extLst>
              <a:ext uri="{FF2B5EF4-FFF2-40B4-BE49-F238E27FC236}">
                <a16:creationId xmlns:a16="http://schemas.microsoft.com/office/drawing/2014/main" id="{48A1DBE8-2087-47C1-B296-CF80E60C78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9041" y="1778833"/>
            <a:ext cx="335280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7" name="Text Box 60">
            <a:extLst>
              <a:ext uri="{FF2B5EF4-FFF2-40B4-BE49-F238E27FC236}">
                <a16:creationId xmlns:a16="http://schemas.microsoft.com/office/drawing/2014/main" id="{42DBE9E2-1214-425F-910E-72512217F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9116" y="2606615"/>
            <a:ext cx="3352800" cy="1200329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6600"/>
                </a:solidFill>
                <a:latin typeface="+mn-lt"/>
              </a:rPr>
              <a:t>Mapping Function: </a:t>
            </a:r>
          </a:p>
          <a:p>
            <a:r>
              <a:rPr lang="en-US" b="1" dirty="0">
                <a:latin typeface="+mn-lt"/>
              </a:rPr>
              <a:t>Cache Index </a:t>
            </a:r>
          </a:p>
          <a:p>
            <a:r>
              <a:rPr lang="en-US" b="1" dirty="0">
                <a:latin typeface="+mn-lt"/>
              </a:rPr>
              <a:t> = (</a:t>
            </a:r>
            <a:r>
              <a:rPr lang="en-US" b="1" dirty="0" err="1">
                <a:latin typeface="+mn-lt"/>
              </a:rPr>
              <a:t>BlockNumber</a:t>
            </a:r>
            <a:r>
              <a:rPr lang="en-US" b="1" dirty="0">
                <a:latin typeface="+mn-lt"/>
              </a:rPr>
              <a:t>) modulo </a:t>
            </a:r>
          </a:p>
          <a:p>
            <a:r>
              <a:rPr lang="en-US" b="1" dirty="0">
                <a:latin typeface="+mn-lt"/>
              </a:rPr>
              <a:t>       (</a:t>
            </a:r>
            <a:r>
              <a:rPr lang="en-US" b="1" dirty="0" err="1">
                <a:latin typeface="+mn-lt"/>
              </a:rPr>
              <a:t>NumberOfCacheBlocks</a:t>
            </a:r>
            <a:r>
              <a:rPr lang="en-US" b="1" dirty="0">
                <a:latin typeface="+mn-lt"/>
              </a:rPr>
              <a:t>)</a:t>
            </a:r>
          </a:p>
        </p:txBody>
      </p:sp>
      <p:sp>
        <p:nvSpPr>
          <p:cNvPr id="58" name="Text Box 61">
            <a:extLst>
              <a:ext uri="{FF2B5EF4-FFF2-40B4-BE49-F238E27FC236}">
                <a16:creationId xmlns:a16="http://schemas.microsoft.com/office/drawing/2014/main" id="{47C8F709-5C66-4058-834C-1312AA8C4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3966" y="4968121"/>
            <a:ext cx="1841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endParaRPr lang="en-US" sz="1600">
              <a:latin typeface="Comic Sans MS" pitchFamily="66" charset="0"/>
            </a:endParaRPr>
          </a:p>
        </p:txBody>
      </p:sp>
      <p:sp>
        <p:nvSpPr>
          <p:cNvPr id="59" name="Text Box 62">
            <a:extLst>
              <a:ext uri="{FF2B5EF4-FFF2-40B4-BE49-F238E27FC236}">
                <a16:creationId xmlns:a16="http://schemas.microsoft.com/office/drawing/2014/main" id="{F3A5C3AA-E2D5-4E6D-8221-ABFDD21BE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3841" y="4001363"/>
            <a:ext cx="6019800" cy="2160591"/>
          </a:xfrm>
          <a:prstGeom prst="rect">
            <a:avLst/>
          </a:prstGeom>
          <a:solidFill>
            <a:srgbClr val="FFFFCC">
              <a:alpha val="80000"/>
            </a:srgbClr>
          </a:solidFill>
          <a:ln w="9525" algn="ctr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b="1" dirty="0">
                <a:solidFill>
                  <a:srgbClr val="660066"/>
                </a:solidFill>
                <a:latin typeface="+mn-lt"/>
              </a:rPr>
              <a:t>Observation:</a:t>
            </a:r>
          </a:p>
          <a:p>
            <a:pPr>
              <a:spcBef>
                <a:spcPct val="20000"/>
              </a:spcBef>
            </a:pPr>
            <a:r>
              <a:rPr lang="en-US" sz="1800" dirty="0">
                <a:latin typeface="+mn-lt"/>
              </a:rPr>
              <a:t>If Number of Cache Blocks = 2</a:t>
            </a:r>
            <a:r>
              <a:rPr lang="en-US" sz="1800" baseline="30000" dirty="0">
                <a:latin typeface="+mn-lt"/>
              </a:rPr>
              <a:t>M</a:t>
            </a:r>
            <a:endParaRPr lang="en-US" sz="1800" dirty="0">
              <a:latin typeface="+mn-lt"/>
            </a:endParaRPr>
          </a:p>
          <a:p>
            <a:pPr>
              <a:spcBef>
                <a:spcPct val="20000"/>
              </a:spcBef>
            </a:pPr>
            <a:r>
              <a:rPr lang="en-US" sz="1800" dirty="0">
                <a:latin typeface="+mn-lt"/>
                <a:sym typeface="Wingdings" pitchFamily="2" charset="2"/>
              </a:rPr>
              <a:t></a:t>
            </a:r>
            <a:r>
              <a:rPr lang="en-US" sz="1800" dirty="0">
                <a:latin typeface="+mn-lt"/>
              </a:rPr>
              <a:t> the last M bits of the block number is the </a:t>
            </a:r>
            <a:r>
              <a:rPr lang="en-US" sz="1800" b="1" dirty="0">
                <a:solidFill>
                  <a:srgbClr val="C00000"/>
                </a:solidFill>
                <a:latin typeface="+mn-lt"/>
              </a:rPr>
              <a:t>cache index</a:t>
            </a:r>
            <a:endParaRPr lang="en-US" sz="1800" dirty="0">
              <a:latin typeface="+mn-lt"/>
            </a:endParaRPr>
          </a:p>
          <a:p>
            <a:pPr>
              <a:spcBef>
                <a:spcPct val="20000"/>
              </a:spcBef>
            </a:pPr>
            <a:r>
              <a:rPr lang="en-US" sz="2000" b="1" dirty="0">
                <a:latin typeface="+mn-lt"/>
              </a:rPr>
              <a:t>Example</a:t>
            </a:r>
            <a:r>
              <a:rPr lang="en-US" sz="2000" dirty="0">
                <a:latin typeface="+mn-lt"/>
              </a:rPr>
              <a:t>: </a:t>
            </a:r>
          </a:p>
          <a:p>
            <a:pPr>
              <a:spcBef>
                <a:spcPct val="20000"/>
              </a:spcBef>
            </a:pPr>
            <a:r>
              <a:rPr lang="en-US" sz="1800" dirty="0">
                <a:latin typeface="+mn-lt"/>
              </a:rPr>
              <a:t>Cache has 2</a:t>
            </a:r>
            <a:r>
              <a:rPr lang="en-US" sz="1800" baseline="30000" dirty="0">
                <a:latin typeface="+mn-lt"/>
              </a:rPr>
              <a:t>2 </a:t>
            </a:r>
            <a:r>
              <a:rPr lang="en-US" sz="1800" dirty="0">
                <a:latin typeface="+mn-lt"/>
              </a:rPr>
              <a:t>= 4 blocks</a:t>
            </a:r>
          </a:p>
          <a:p>
            <a:pPr>
              <a:spcBef>
                <a:spcPct val="20000"/>
              </a:spcBef>
            </a:pPr>
            <a:r>
              <a:rPr lang="en-US" sz="1800" dirty="0">
                <a:latin typeface="+mn-lt"/>
                <a:sym typeface="Wingdings" pitchFamily="2" charset="2"/>
              </a:rPr>
              <a:t> </a:t>
            </a:r>
            <a:r>
              <a:rPr lang="en-US" sz="1800" dirty="0">
                <a:latin typeface="+mn-lt"/>
              </a:rPr>
              <a:t>last 2 bits of the block number is the cache index.</a:t>
            </a:r>
          </a:p>
        </p:txBody>
      </p:sp>
      <p:grpSp>
        <p:nvGrpSpPr>
          <p:cNvPr id="60" name="Group 67">
            <a:extLst>
              <a:ext uri="{FF2B5EF4-FFF2-40B4-BE49-F238E27FC236}">
                <a16:creationId xmlns:a16="http://schemas.microsoft.com/office/drawing/2014/main" id="{C3F1C0F8-C509-457D-A76F-B1EF5B967234}"/>
              </a:ext>
            </a:extLst>
          </p:cNvPr>
          <p:cNvGrpSpPr>
            <a:grpSpLocks/>
          </p:cNvGrpSpPr>
          <p:nvPr/>
        </p:nvGrpSpPr>
        <p:grpSpPr bwMode="auto">
          <a:xfrm>
            <a:off x="120316" y="1778833"/>
            <a:ext cx="1203326" cy="414338"/>
            <a:chOff x="10" y="1104"/>
            <a:chExt cx="758" cy="261"/>
          </a:xfrm>
        </p:grpSpPr>
        <p:sp>
          <p:nvSpPr>
            <p:cNvPr id="61" name="Text Box 63">
              <a:extLst>
                <a:ext uri="{FF2B5EF4-FFF2-40B4-BE49-F238E27FC236}">
                  <a16:creationId xmlns:a16="http://schemas.microsoft.com/office/drawing/2014/main" id="{FB4B3E6A-392E-41DD-934E-3618B84893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" y="1152"/>
              <a:ext cx="454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660066"/>
                  </a:solidFill>
                </a:rPr>
                <a:t>Index</a:t>
              </a:r>
              <a:endParaRPr lang="en-US" sz="1600" b="1" dirty="0">
                <a:solidFill>
                  <a:srgbClr val="C00000"/>
                </a:solidFill>
                <a:latin typeface="+mn-lt"/>
              </a:endParaRPr>
            </a:p>
          </p:txBody>
        </p:sp>
        <p:sp>
          <p:nvSpPr>
            <p:cNvPr id="62" name="Line 64">
              <a:extLst>
                <a:ext uri="{FF2B5EF4-FFF2-40B4-BE49-F238E27FC236}">
                  <a16:creationId xmlns:a16="http://schemas.microsoft.com/office/drawing/2014/main" id="{D0AEEA7D-6155-42FA-B7F5-A058975208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" y="1104"/>
              <a:ext cx="480" cy="96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8215761-757A-4757-959B-F15F03FDBEA8}"/>
              </a:ext>
            </a:extLst>
          </p:cNvPr>
          <p:cNvGrpSpPr/>
          <p:nvPr/>
        </p:nvGrpSpPr>
        <p:grpSpPr>
          <a:xfrm>
            <a:off x="5832141" y="1245433"/>
            <a:ext cx="2284413" cy="1862554"/>
            <a:chOff x="5711825" y="1223241"/>
            <a:chExt cx="2284413" cy="1862554"/>
          </a:xfrm>
        </p:grpSpPr>
        <p:sp>
          <p:nvSpPr>
            <p:cNvPr id="52" name="Text Box 55">
              <a:extLst>
                <a:ext uri="{FF2B5EF4-FFF2-40B4-BE49-F238E27FC236}">
                  <a16:creationId xmlns:a16="http://schemas.microsoft.com/office/drawing/2014/main" id="{12461F66-3666-434F-A751-6605E8F9B1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6113" y="1540741"/>
              <a:ext cx="42862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00</a:t>
              </a:r>
            </a:p>
          </p:txBody>
        </p:sp>
        <p:sp>
          <p:nvSpPr>
            <p:cNvPr id="53" name="Text Box 56">
              <a:extLst>
                <a:ext uri="{FF2B5EF4-FFF2-40B4-BE49-F238E27FC236}">
                  <a16:creationId xmlns:a16="http://schemas.microsoft.com/office/drawing/2014/main" id="{E4BB450E-265C-46DC-82C9-C1DAEEA746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0238" y="1845541"/>
              <a:ext cx="42862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01</a:t>
              </a:r>
            </a:p>
          </p:txBody>
        </p:sp>
        <p:sp>
          <p:nvSpPr>
            <p:cNvPr id="54" name="Text Box 57">
              <a:extLst>
                <a:ext uri="{FF2B5EF4-FFF2-40B4-BE49-F238E27FC236}">
                  <a16:creationId xmlns:a16="http://schemas.microsoft.com/office/drawing/2014/main" id="{23CEF3C0-0A3C-4307-8EE2-6166A141BD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0238" y="2150341"/>
              <a:ext cx="42862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10</a:t>
              </a:r>
            </a:p>
          </p:txBody>
        </p:sp>
        <p:sp>
          <p:nvSpPr>
            <p:cNvPr id="55" name="Text Box 58">
              <a:extLst>
                <a:ext uri="{FF2B5EF4-FFF2-40B4-BE49-F238E27FC236}">
                  <a16:creationId xmlns:a16="http://schemas.microsoft.com/office/drawing/2014/main" id="{4BD778DE-3014-4920-A877-D51BF3941B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64363" y="2455141"/>
              <a:ext cx="42862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11</a:t>
              </a:r>
            </a:p>
          </p:txBody>
        </p:sp>
        <p:sp>
          <p:nvSpPr>
            <p:cNvPr id="56" name="Text Box 59">
              <a:extLst>
                <a:ext uri="{FF2B5EF4-FFF2-40B4-BE49-F238E27FC236}">
                  <a16:creationId xmlns:a16="http://schemas.microsoft.com/office/drawing/2014/main" id="{B7760DCE-FF7A-434A-9A49-64D53AB1B9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04000" y="1223241"/>
              <a:ext cx="1392238" cy="3381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660066"/>
                  </a:solidFill>
                  <a:latin typeface="+mn-lt"/>
                </a:rPr>
                <a:t>Cache Index</a:t>
              </a:r>
            </a:p>
          </p:txBody>
        </p:sp>
        <p:sp>
          <p:nvSpPr>
            <p:cNvPr id="64" name="Text Box 49">
              <a:extLst>
                <a:ext uri="{FF2B5EF4-FFF2-40B4-BE49-F238E27FC236}">
                  <a16:creationId xmlns:a16="http://schemas.microsoft.com/office/drawing/2014/main" id="{A764AE8B-577C-4E7F-A551-3178F13BBC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3508" y="2747241"/>
              <a:ext cx="798617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Cache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F6976444-0F57-4666-B157-1201F417CCFF}"/>
                </a:ext>
              </a:extLst>
            </p:cNvPr>
            <p:cNvGrpSpPr/>
            <p:nvPr/>
          </p:nvGrpSpPr>
          <p:grpSpPr>
            <a:xfrm>
              <a:off x="5851525" y="1528041"/>
              <a:ext cx="1143000" cy="1219200"/>
              <a:chOff x="5486400" y="1219200"/>
              <a:chExt cx="1524000" cy="1219200"/>
            </a:xfrm>
          </p:grpSpPr>
          <p:sp>
            <p:nvSpPr>
              <p:cNvPr id="66" name="Rectangle 45">
                <a:extLst>
                  <a:ext uri="{FF2B5EF4-FFF2-40B4-BE49-F238E27FC236}">
                    <a16:creationId xmlns:a16="http://schemas.microsoft.com/office/drawing/2014/main" id="{CE433A74-8EA4-4916-B75D-E1B7C75627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1219200"/>
                <a:ext cx="1524000" cy="304800"/>
              </a:xfrm>
              <a:prstGeom prst="rect">
                <a:avLst/>
              </a:prstGeom>
              <a:solidFill>
                <a:srgbClr val="C0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7" name="Rectangle 46">
                <a:extLst>
                  <a:ext uri="{FF2B5EF4-FFF2-40B4-BE49-F238E27FC236}">
                    <a16:creationId xmlns:a16="http://schemas.microsoft.com/office/drawing/2014/main" id="{740D3CA8-9D23-4628-A92C-514C580AEA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1524000"/>
                <a:ext cx="1524000" cy="304800"/>
              </a:xfrm>
              <a:prstGeom prst="rect">
                <a:avLst/>
              </a:prstGeom>
              <a:solidFill>
                <a:srgbClr val="3333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8" name="Rectangle 47">
                <a:extLst>
                  <a:ext uri="{FF2B5EF4-FFF2-40B4-BE49-F238E27FC236}">
                    <a16:creationId xmlns:a16="http://schemas.microsoft.com/office/drawing/2014/main" id="{EDF9650A-59C0-4D92-8D04-2D8F5DDDF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1828800"/>
                <a:ext cx="1524000" cy="304800"/>
              </a:xfrm>
              <a:prstGeom prst="rect">
                <a:avLst/>
              </a:prstGeom>
              <a:solidFill>
                <a:srgbClr val="99CC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9" name="Rectangle 48">
                <a:extLst>
                  <a:ext uri="{FF2B5EF4-FFF2-40B4-BE49-F238E27FC236}">
                    <a16:creationId xmlns:a16="http://schemas.microsoft.com/office/drawing/2014/main" id="{5CF83CCD-B81C-464E-93D7-D748795EE4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2133600"/>
                <a:ext cx="1524000" cy="304800"/>
              </a:xfrm>
              <a:prstGeom prst="rect">
                <a:avLst/>
              </a:prstGeom>
              <a:solidFill>
                <a:srgbClr val="E2F96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2042AFC-DD6E-4EBC-BB4B-BE83A00716CD}"/>
                </a:ext>
              </a:extLst>
            </p:cNvPr>
            <p:cNvSpPr txBox="1"/>
            <p:nvPr/>
          </p:nvSpPr>
          <p:spPr>
            <a:xfrm>
              <a:off x="5711825" y="1505415"/>
              <a:ext cx="13922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>
                  <a:solidFill>
                    <a:schemeClr val="bg1"/>
                  </a:solidFill>
                </a:rPr>
                <a:t>One block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4B1572E-4A10-42C8-A5FB-BE6437225FB8}"/>
              </a:ext>
            </a:extLst>
          </p:cNvPr>
          <p:cNvGrpSpPr/>
          <p:nvPr/>
        </p:nvGrpSpPr>
        <p:grpSpPr>
          <a:xfrm>
            <a:off x="251751" y="1169233"/>
            <a:ext cx="3002617" cy="5302250"/>
            <a:chOff x="131435" y="1147041"/>
            <a:chExt cx="3002617" cy="53022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076448C-E661-4C8E-9B8C-A8C73ADA29CC}"/>
                </a:ext>
              </a:extLst>
            </p:cNvPr>
            <p:cNvGrpSpPr/>
            <p:nvPr/>
          </p:nvGrpSpPr>
          <p:grpSpPr>
            <a:xfrm>
              <a:off x="131435" y="1147041"/>
              <a:ext cx="3002617" cy="5302250"/>
              <a:chOff x="131435" y="1147041"/>
              <a:chExt cx="3002617" cy="5302250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E11C8E3-47CC-4958-AF7F-8AAB6D95E3FA}"/>
                  </a:ext>
                </a:extLst>
              </p:cNvPr>
              <p:cNvGrpSpPr/>
              <p:nvPr/>
            </p:nvGrpSpPr>
            <p:grpSpPr>
              <a:xfrm>
                <a:off x="1431925" y="1528041"/>
                <a:ext cx="1066800" cy="4876800"/>
                <a:chOff x="1447800" y="1219200"/>
                <a:chExt cx="1524000" cy="4876800"/>
              </a:xfrm>
            </p:grpSpPr>
            <p:sp>
              <p:nvSpPr>
                <p:cNvPr id="16" name="Rectangle 12">
                  <a:extLst>
                    <a:ext uri="{FF2B5EF4-FFF2-40B4-BE49-F238E27FC236}">
                      <a16:creationId xmlns:a16="http://schemas.microsoft.com/office/drawing/2014/main" id="{252C16C4-34BE-4D4F-9C7C-B2E9E2390B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1219200"/>
                  <a:ext cx="1524000" cy="304800"/>
                </a:xfrm>
                <a:prstGeom prst="rect">
                  <a:avLst/>
                </a:prstGeom>
                <a:solidFill>
                  <a:srgbClr val="C000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Rectangle 13">
                  <a:extLst>
                    <a:ext uri="{FF2B5EF4-FFF2-40B4-BE49-F238E27FC236}">
                      <a16:creationId xmlns:a16="http://schemas.microsoft.com/office/drawing/2014/main" id="{B9325929-3513-4652-9D62-91D08C3CA5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1524000"/>
                  <a:ext cx="1524000" cy="304800"/>
                </a:xfrm>
                <a:prstGeom prst="rect">
                  <a:avLst/>
                </a:prstGeom>
                <a:solidFill>
                  <a:srgbClr val="3333F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Rectangle 14">
                  <a:extLst>
                    <a:ext uri="{FF2B5EF4-FFF2-40B4-BE49-F238E27FC236}">
                      <a16:creationId xmlns:a16="http://schemas.microsoft.com/office/drawing/2014/main" id="{34C1D86B-051F-40BC-891F-8EB3A7E1E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1828800"/>
                  <a:ext cx="1524000" cy="304800"/>
                </a:xfrm>
                <a:prstGeom prst="rect">
                  <a:avLst/>
                </a:prstGeom>
                <a:solidFill>
                  <a:srgbClr val="99CC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Rectangle 15">
                  <a:extLst>
                    <a:ext uri="{FF2B5EF4-FFF2-40B4-BE49-F238E27FC236}">
                      <a16:creationId xmlns:a16="http://schemas.microsoft.com/office/drawing/2014/main" id="{C659B0D9-D0B8-47F9-A07B-0E76DB4E16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2133600"/>
                  <a:ext cx="1524000" cy="304800"/>
                </a:xfrm>
                <a:prstGeom prst="rect">
                  <a:avLst/>
                </a:prstGeom>
                <a:solidFill>
                  <a:srgbClr val="E2F96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Rectangle 17">
                  <a:extLst>
                    <a:ext uri="{FF2B5EF4-FFF2-40B4-BE49-F238E27FC236}">
                      <a16:creationId xmlns:a16="http://schemas.microsoft.com/office/drawing/2014/main" id="{D12FE1C7-3FF7-4E4E-8CF9-90686B559C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2438400"/>
                  <a:ext cx="1524000" cy="304800"/>
                </a:xfrm>
                <a:prstGeom prst="rect">
                  <a:avLst/>
                </a:prstGeom>
                <a:solidFill>
                  <a:srgbClr val="C000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Rectangle 18">
                  <a:extLst>
                    <a:ext uri="{FF2B5EF4-FFF2-40B4-BE49-F238E27FC236}">
                      <a16:creationId xmlns:a16="http://schemas.microsoft.com/office/drawing/2014/main" id="{FA5C17F7-36A2-4722-AB30-334BF0858B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2743200"/>
                  <a:ext cx="1524000" cy="304800"/>
                </a:xfrm>
                <a:prstGeom prst="rect">
                  <a:avLst/>
                </a:prstGeom>
                <a:solidFill>
                  <a:srgbClr val="3333F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Rectangle 19">
                  <a:extLst>
                    <a:ext uri="{FF2B5EF4-FFF2-40B4-BE49-F238E27FC236}">
                      <a16:creationId xmlns:a16="http://schemas.microsoft.com/office/drawing/2014/main" id="{89EFC9BA-A9AF-418E-8F37-78A24CCED1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3048000"/>
                  <a:ext cx="1524000" cy="304800"/>
                </a:xfrm>
                <a:prstGeom prst="rect">
                  <a:avLst/>
                </a:prstGeom>
                <a:solidFill>
                  <a:srgbClr val="99CC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Rectangle 20">
                  <a:extLst>
                    <a:ext uri="{FF2B5EF4-FFF2-40B4-BE49-F238E27FC236}">
                      <a16:creationId xmlns:a16="http://schemas.microsoft.com/office/drawing/2014/main" id="{E0A5E22B-F6BF-41CC-B907-000A8B8590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3352800"/>
                  <a:ext cx="1524000" cy="304800"/>
                </a:xfrm>
                <a:prstGeom prst="rect">
                  <a:avLst/>
                </a:prstGeom>
                <a:solidFill>
                  <a:srgbClr val="E2F96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Rectangle 21">
                  <a:extLst>
                    <a:ext uri="{FF2B5EF4-FFF2-40B4-BE49-F238E27FC236}">
                      <a16:creationId xmlns:a16="http://schemas.microsoft.com/office/drawing/2014/main" id="{81176065-A6EA-4033-B800-A316761C8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3657600"/>
                  <a:ext cx="1524000" cy="304800"/>
                </a:xfrm>
                <a:prstGeom prst="rect">
                  <a:avLst/>
                </a:prstGeom>
                <a:solidFill>
                  <a:srgbClr val="C000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" name="Rectangle 22">
                  <a:extLst>
                    <a:ext uri="{FF2B5EF4-FFF2-40B4-BE49-F238E27FC236}">
                      <a16:creationId xmlns:a16="http://schemas.microsoft.com/office/drawing/2014/main" id="{41DADD82-8A92-45BD-9B7F-3381B48BE2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3962400"/>
                  <a:ext cx="1524000" cy="304800"/>
                </a:xfrm>
                <a:prstGeom prst="rect">
                  <a:avLst/>
                </a:prstGeom>
                <a:solidFill>
                  <a:srgbClr val="3333F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Rectangle 23">
                  <a:extLst>
                    <a:ext uri="{FF2B5EF4-FFF2-40B4-BE49-F238E27FC236}">
                      <a16:creationId xmlns:a16="http://schemas.microsoft.com/office/drawing/2014/main" id="{34748D40-DEEF-49CB-B9AA-48E554E4C5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4267200"/>
                  <a:ext cx="1524000" cy="304800"/>
                </a:xfrm>
                <a:prstGeom prst="rect">
                  <a:avLst/>
                </a:prstGeom>
                <a:solidFill>
                  <a:srgbClr val="99CC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Rectangle 24">
                  <a:extLst>
                    <a:ext uri="{FF2B5EF4-FFF2-40B4-BE49-F238E27FC236}">
                      <a16:creationId xmlns:a16="http://schemas.microsoft.com/office/drawing/2014/main" id="{95EA2B81-A39D-4CF3-8A75-189323C3B6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4572000"/>
                  <a:ext cx="1524000" cy="304800"/>
                </a:xfrm>
                <a:prstGeom prst="rect">
                  <a:avLst/>
                </a:prstGeom>
                <a:solidFill>
                  <a:srgbClr val="E2F96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Rectangle 25">
                  <a:extLst>
                    <a:ext uri="{FF2B5EF4-FFF2-40B4-BE49-F238E27FC236}">
                      <a16:creationId xmlns:a16="http://schemas.microsoft.com/office/drawing/2014/main" id="{FFF4ECC2-6895-410E-B746-05BCC69485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4876800"/>
                  <a:ext cx="1524000" cy="304800"/>
                </a:xfrm>
                <a:prstGeom prst="rect">
                  <a:avLst/>
                </a:prstGeom>
                <a:solidFill>
                  <a:srgbClr val="C000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Rectangle 26">
                  <a:extLst>
                    <a:ext uri="{FF2B5EF4-FFF2-40B4-BE49-F238E27FC236}">
                      <a16:creationId xmlns:a16="http://schemas.microsoft.com/office/drawing/2014/main" id="{E9C4CE2A-B4AD-46D2-87B5-0FA1280B84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5181600"/>
                  <a:ext cx="1524000" cy="304800"/>
                </a:xfrm>
                <a:prstGeom prst="rect">
                  <a:avLst/>
                </a:prstGeom>
                <a:solidFill>
                  <a:srgbClr val="3333F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Rectangle 27">
                  <a:extLst>
                    <a:ext uri="{FF2B5EF4-FFF2-40B4-BE49-F238E27FC236}">
                      <a16:creationId xmlns:a16="http://schemas.microsoft.com/office/drawing/2014/main" id="{8E395DA8-A1E2-45E2-90D1-C5ACE1A89E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5486400"/>
                  <a:ext cx="1524000" cy="304800"/>
                </a:xfrm>
                <a:prstGeom prst="rect">
                  <a:avLst/>
                </a:prstGeom>
                <a:solidFill>
                  <a:srgbClr val="99CC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Rectangle 28">
                  <a:extLst>
                    <a:ext uri="{FF2B5EF4-FFF2-40B4-BE49-F238E27FC236}">
                      <a16:creationId xmlns:a16="http://schemas.microsoft.com/office/drawing/2014/main" id="{B00386B2-4430-4CDB-B6B4-8EE11605DC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5791200"/>
                  <a:ext cx="1524000" cy="304800"/>
                </a:xfrm>
                <a:prstGeom prst="rect">
                  <a:avLst/>
                </a:prstGeom>
                <a:solidFill>
                  <a:srgbClr val="E2F96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6D7CB7E2-194C-4D5D-A2AF-A2454C154D2F}"/>
                  </a:ext>
                </a:extLst>
              </p:cNvPr>
              <p:cNvGrpSpPr/>
              <p:nvPr/>
            </p:nvGrpSpPr>
            <p:grpSpPr>
              <a:xfrm>
                <a:off x="441325" y="1528041"/>
                <a:ext cx="1087438" cy="4921250"/>
                <a:chOff x="441325" y="1528041"/>
                <a:chExt cx="1087438" cy="4921250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3EC4C289-7862-4A3B-A8CC-B3E49B8819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27125" y="3966441"/>
                  <a:ext cx="304800" cy="304800"/>
                </a:xfrm>
                <a:prstGeom prst="rect">
                  <a:avLst/>
                </a:prstGeom>
                <a:solidFill>
                  <a:srgbClr val="CCCCFF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278AB14-204B-4CDE-8D17-F99BA740CE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27125" y="2747241"/>
                  <a:ext cx="304800" cy="304800"/>
                </a:xfrm>
                <a:prstGeom prst="rect">
                  <a:avLst/>
                </a:prstGeom>
                <a:solidFill>
                  <a:srgbClr val="CCCCFF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5084BCED-784A-47B3-93E8-55305F1042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27125" y="1528041"/>
                  <a:ext cx="304800" cy="304800"/>
                </a:xfrm>
                <a:prstGeom prst="rect">
                  <a:avLst/>
                </a:prstGeom>
                <a:solidFill>
                  <a:srgbClr val="CCCCFF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" name="Rectangle 11">
                  <a:extLst>
                    <a:ext uri="{FF2B5EF4-FFF2-40B4-BE49-F238E27FC236}">
                      <a16:creationId xmlns:a16="http://schemas.microsoft.com/office/drawing/2014/main" id="{C9B93D4E-F913-4983-B582-EEF7A05AB4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27125" y="5185641"/>
                  <a:ext cx="304800" cy="304800"/>
                </a:xfrm>
                <a:prstGeom prst="rect">
                  <a:avLst/>
                </a:prstGeom>
                <a:solidFill>
                  <a:srgbClr val="CCCCFF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4" name="Text Box 16">
                  <a:extLst>
                    <a:ext uri="{FF2B5EF4-FFF2-40B4-BE49-F238E27FC236}">
                      <a16:creationId xmlns:a16="http://schemas.microsoft.com/office/drawing/2014/main" id="{4A70AD41-D66F-4EC4-933E-02F22280CCA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1325" y="1528041"/>
                  <a:ext cx="1039813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>
                      <a:latin typeface="Courier New" pitchFamily="49" charset="0"/>
                      <a:cs typeface="Courier New" pitchFamily="49" charset="0"/>
                    </a:rPr>
                    <a:t>..00000</a:t>
                  </a:r>
                </a:p>
              </p:txBody>
            </p:sp>
            <p:sp>
              <p:nvSpPr>
                <p:cNvPr id="32" name="Text Box 29">
                  <a:extLst>
                    <a:ext uri="{FF2B5EF4-FFF2-40B4-BE49-F238E27FC236}">
                      <a16:creationId xmlns:a16="http://schemas.microsoft.com/office/drawing/2014/main" id="{776A9385-E6CE-4382-939B-432D805772B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1325" y="1845541"/>
                  <a:ext cx="1039813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>
                      <a:latin typeface="Courier New" pitchFamily="49" charset="0"/>
                      <a:cs typeface="Courier New" pitchFamily="49" charset="0"/>
                    </a:rPr>
                    <a:t>..00001</a:t>
                  </a:r>
                </a:p>
              </p:txBody>
            </p:sp>
            <p:sp>
              <p:nvSpPr>
                <p:cNvPr id="33" name="Text Box 30">
                  <a:extLst>
                    <a:ext uri="{FF2B5EF4-FFF2-40B4-BE49-F238E27FC236}">
                      <a16:creationId xmlns:a16="http://schemas.microsoft.com/office/drawing/2014/main" id="{0EFA8EEC-8606-4233-B9ED-F719788FD3B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1325" y="2150341"/>
                  <a:ext cx="1039813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>
                      <a:latin typeface="Courier New" pitchFamily="49" charset="0"/>
                      <a:cs typeface="Courier New" pitchFamily="49" charset="0"/>
                    </a:rPr>
                    <a:t>..00010</a:t>
                  </a:r>
                </a:p>
              </p:txBody>
            </p:sp>
            <p:sp>
              <p:nvSpPr>
                <p:cNvPr id="34" name="Text Box 31">
                  <a:extLst>
                    <a:ext uri="{FF2B5EF4-FFF2-40B4-BE49-F238E27FC236}">
                      <a16:creationId xmlns:a16="http://schemas.microsoft.com/office/drawing/2014/main" id="{4D9DB106-C301-4396-99E2-4447E14CE84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7200" y="2455141"/>
                  <a:ext cx="1039813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>
                      <a:latin typeface="Courier New" pitchFamily="49" charset="0"/>
                      <a:cs typeface="Courier New" pitchFamily="49" charset="0"/>
                    </a:rPr>
                    <a:t>..00011</a:t>
                  </a:r>
                </a:p>
              </p:txBody>
            </p:sp>
            <p:sp>
              <p:nvSpPr>
                <p:cNvPr id="35" name="Text Box 32">
                  <a:extLst>
                    <a:ext uri="{FF2B5EF4-FFF2-40B4-BE49-F238E27FC236}">
                      <a16:creationId xmlns:a16="http://schemas.microsoft.com/office/drawing/2014/main" id="{25B6CB28-A6A1-4C3E-A6DA-3390E999DBC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1325" y="2759941"/>
                  <a:ext cx="1039813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>
                      <a:latin typeface="Courier New" pitchFamily="49" charset="0"/>
                      <a:cs typeface="Courier New" pitchFamily="49" charset="0"/>
                    </a:rPr>
                    <a:t>..00100</a:t>
                  </a:r>
                </a:p>
              </p:txBody>
            </p:sp>
            <p:sp>
              <p:nvSpPr>
                <p:cNvPr id="36" name="Text Box 33">
                  <a:extLst>
                    <a:ext uri="{FF2B5EF4-FFF2-40B4-BE49-F238E27FC236}">
                      <a16:creationId xmlns:a16="http://schemas.microsoft.com/office/drawing/2014/main" id="{953DC930-2D6D-4D97-98D4-09C1B808331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7200" y="3064741"/>
                  <a:ext cx="1039813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>
                      <a:latin typeface="Courier New" pitchFamily="49" charset="0"/>
                      <a:cs typeface="Courier New" pitchFamily="49" charset="0"/>
                    </a:rPr>
                    <a:t>..00101</a:t>
                  </a:r>
                </a:p>
              </p:txBody>
            </p:sp>
            <p:sp>
              <p:nvSpPr>
                <p:cNvPr id="37" name="Text Box 34">
                  <a:extLst>
                    <a:ext uri="{FF2B5EF4-FFF2-40B4-BE49-F238E27FC236}">
                      <a16:creationId xmlns:a16="http://schemas.microsoft.com/office/drawing/2014/main" id="{AA5D1CD2-9A16-4325-A17F-0BD918BD994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7200" y="3369541"/>
                  <a:ext cx="1039813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>
                      <a:latin typeface="Courier New" pitchFamily="49" charset="0"/>
                      <a:cs typeface="Courier New" pitchFamily="49" charset="0"/>
                    </a:rPr>
                    <a:t>..00110</a:t>
                  </a:r>
                </a:p>
              </p:txBody>
            </p:sp>
            <p:sp>
              <p:nvSpPr>
                <p:cNvPr id="38" name="Text Box 35">
                  <a:extLst>
                    <a:ext uri="{FF2B5EF4-FFF2-40B4-BE49-F238E27FC236}">
                      <a16:creationId xmlns:a16="http://schemas.microsoft.com/office/drawing/2014/main" id="{0E7BFCB0-D634-46EB-8D00-BAB71A7F968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3075" y="3674341"/>
                  <a:ext cx="1039813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>
                      <a:latin typeface="Courier New" pitchFamily="49" charset="0"/>
                      <a:cs typeface="Courier New" pitchFamily="49" charset="0"/>
                    </a:rPr>
                    <a:t>..00111</a:t>
                  </a:r>
                </a:p>
              </p:txBody>
            </p:sp>
            <p:sp>
              <p:nvSpPr>
                <p:cNvPr id="39" name="Text Box 36">
                  <a:extLst>
                    <a:ext uri="{FF2B5EF4-FFF2-40B4-BE49-F238E27FC236}">
                      <a16:creationId xmlns:a16="http://schemas.microsoft.com/office/drawing/2014/main" id="{F962EC0E-C367-441C-9E7B-1FDC10E2BED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1325" y="3979141"/>
                  <a:ext cx="1039813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>
                      <a:latin typeface="Courier New" pitchFamily="49" charset="0"/>
                      <a:cs typeface="Courier New" pitchFamily="49" charset="0"/>
                    </a:rPr>
                    <a:t>..01000</a:t>
                  </a:r>
                </a:p>
              </p:txBody>
            </p:sp>
            <p:sp>
              <p:nvSpPr>
                <p:cNvPr id="40" name="Text Box 37">
                  <a:extLst>
                    <a:ext uri="{FF2B5EF4-FFF2-40B4-BE49-F238E27FC236}">
                      <a16:creationId xmlns:a16="http://schemas.microsoft.com/office/drawing/2014/main" id="{5B5AF5DF-A9DC-4A5B-B6DB-5289F3234AF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7200" y="4283941"/>
                  <a:ext cx="1039813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>
                      <a:latin typeface="Courier New" pitchFamily="49" charset="0"/>
                      <a:cs typeface="Courier New" pitchFamily="49" charset="0"/>
                    </a:rPr>
                    <a:t>..01001</a:t>
                  </a:r>
                </a:p>
              </p:txBody>
            </p:sp>
            <p:sp>
              <p:nvSpPr>
                <p:cNvPr id="41" name="Text Box 38">
                  <a:extLst>
                    <a:ext uri="{FF2B5EF4-FFF2-40B4-BE49-F238E27FC236}">
                      <a16:creationId xmlns:a16="http://schemas.microsoft.com/office/drawing/2014/main" id="{340DE5E8-FE4A-4702-BC1B-E920133037A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7200" y="4588741"/>
                  <a:ext cx="1039813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>
                      <a:latin typeface="Courier New" pitchFamily="49" charset="0"/>
                      <a:cs typeface="Courier New" pitchFamily="49" charset="0"/>
                    </a:rPr>
                    <a:t>..01010</a:t>
                  </a:r>
                </a:p>
              </p:txBody>
            </p:sp>
            <p:sp>
              <p:nvSpPr>
                <p:cNvPr id="42" name="Text Box 39">
                  <a:extLst>
                    <a:ext uri="{FF2B5EF4-FFF2-40B4-BE49-F238E27FC236}">
                      <a16:creationId xmlns:a16="http://schemas.microsoft.com/office/drawing/2014/main" id="{19E8A0E0-09FF-4866-8675-3948EC55E08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3075" y="4893541"/>
                  <a:ext cx="1039813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>
                      <a:latin typeface="Courier New" pitchFamily="49" charset="0"/>
                      <a:cs typeface="Courier New" pitchFamily="49" charset="0"/>
                    </a:rPr>
                    <a:t>..01011</a:t>
                  </a:r>
                </a:p>
              </p:txBody>
            </p:sp>
            <p:sp>
              <p:nvSpPr>
                <p:cNvPr id="43" name="Text Box 40">
                  <a:extLst>
                    <a:ext uri="{FF2B5EF4-FFF2-40B4-BE49-F238E27FC236}">
                      <a16:creationId xmlns:a16="http://schemas.microsoft.com/office/drawing/2014/main" id="{D620B935-DD9E-4B0C-9862-15BAE0626E9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7200" y="5198341"/>
                  <a:ext cx="1039813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 dirty="0">
                      <a:latin typeface="Courier New" pitchFamily="49" charset="0"/>
                      <a:cs typeface="Courier New" pitchFamily="49" charset="0"/>
                    </a:rPr>
                    <a:t>..01100</a:t>
                  </a:r>
                </a:p>
              </p:txBody>
            </p:sp>
            <p:sp>
              <p:nvSpPr>
                <p:cNvPr id="44" name="Text Box 41">
                  <a:extLst>
                    <a:ext uri="{FF2B5EF4-FFF2-40B4-BE49-F238E27FC236}">
                      <a16:creationId xmlns:a16="http://schemas.microsoft.com/office/drawing/2014/main" id="{8CE77562-7B91-43CE-92E6-9729D3257DB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3075" y="5503141"/>
                  <a:ext cx="1039813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>
                      <a:latin typeface="Courier New" pitchFamily="49" charset="0"/>
                      <a:cs typeface="Courier New" pitchFamily="49" charset="0"/>
                    </a:rPr>
                    <a:t>..01101</a:t>
                  </a:r>
                </a:p>
              </p:txBody>
            </p:sp>
            <p:sp>
              <p:nvSpPr>
                <p:cNvPr id="45" name="Text Box 42">
                  <a:extLst>
                    <a:ext uri="{FF2B5EF4-FFF2-40B4-BE49-F238E27FC236}">
                      <a16:creationId xmlns:a16="http://schemas.microsoft.com/office/drawing/2014/main" id="{F6C47311-5F1B-4CC9-90BE-E0C5BED3A2F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3075" y="5807941"/>
                  <a:ext cx="1039813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>
                      <a:latin typeface="Courier New" pitchFamily="49" charset="0"/>
                      <a:cs typeface="Courier New" pitchFamily="49" charset="0"/>
                    </a:rPr>
                    <a:t>..01110</a:t>
                  </a:r>
                </a:p>
              </p:txBody>
            </p:sp>
            <p:sp>
              <p:nvSpPr>
                <p:cNvPr id="46" name="Text Box 43">
                  <a:extLst>
                    <a:ext uri="{FF2B5EF4-FFF2-40B4-BE49-F238E27FC236}">
                      <a16:creationId xmlns:a16="http://schemas.microsoft.com/office/drawing/2014/main" id="{624F1502-9727-4B09-AA37-5FB387149CA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8950" y="6112741"/>
                  <a:ext cx="1039813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>
                      <a:latin typeface="Courier New" pitchFamily="49" charset="0"/>
                      <a:cs typeface="Courier New" pitchFamily="49" charset="0"/>
                    </a:rPr>
                    <a:t>..01111</a:t>
                  </a:r>
                </a:p>
              </p:txBody>
            </p:sp>
          </p:grpSp>
          <p:sp>
            <p:nvSpPr>
              <p:cNvPr id="47" name="Text Box 44">
                <a:extLst>
                  <a:ext uri="{FF2B5EF4-FFF2-40B4-BE49-F238E27FC236}">
                    <a16:creationId xmlns:a16="http://schemas.microsoft.com/office/drawing/2014/main" id="{752F6193-F42B-443B-ABFC-078EAC63FD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435" y="1147041"/>
                <a:ext cx="3002617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000CC"/>
                    </a:solidFill>
                    <a:latin typeface="+mn-lt"/>
                  </a:rPr>
                  <a:t>Block Number </a:t>
                </a:r>
                <a:r>
                  <a:rPr lang="en-US" sz="1600" dirty="0">
                    <a:solidFill>
                      <a:srgbClr val="C00000"/>
                    </a:solidFill>
                    <a:latin typeface="+mn-lt"/>
                  </a:rPr>
                  <a:t>(</a:t>
                </a:r>
                <a:r>
                  <a:rPr lang="en-US" sz="1600" u="sng" dirty="0">
                    <a:solidFill>
                      <a:srgbClr val="C00000"/>
                    </a:solidFill>
                    <a:latin typeface="+mn-lt"/>
                  </a:rPr>
                  <a:t>Not</a:t>
                </a:r>
                <a:r>
                  <a:rPr lang="en-US" sz="1600" dirty="0">
                    <a:solidFill>
                      <a:srgbClr val="C00000"/>
                    </a:solidFill>
                    <a:latin typeface="+mn-lt"/>
                  </a:rPr>
                  <a:t> Address!) </a:t>
                </a:r>
              </a:p>
            </p:txBody>
          </p:sp>
          <p:sp>
            <p:nvSpPr>
              <p:cNvPr id="63" name="Text Box 63">
                <a:extLst>
                  <a:ext uri="{FF2B5EF4-FFF2-40B4-BE49-F238E27FC236}">
                    <a16:creationId xmlns:a16="http://schemas.microsoft.com/office/drawing/2014/main" id="{BC4220B4-E54C-4D8D-9964-336689BACF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-315683" y="3545983"/>
                <a:ext cx="1366080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>
                    <a:latin typeface="+mn-lt"/>
                  </a:rPr>
                  <a:t>Memory</a:t>
                </a: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1C0BC7E-4B79-4EB2-A169-03585D556711}"/>
                </a:ext>
              </a:extLst>
            </p:cNvPr>
            <p:cNvSpPr txBox="1"/>
            <p:nvPr/>
          </p:nvSpPr>
          <p:spPr>
            <a:xfrm>
              <a:off x="1269206" y="1512581"/>
              <a:ext cx="13922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>
                  <a:solidFill>
                    <a:schemeClr val="bg1"/>
                  </a:solidFill>
                </a:rPr>
                <a:t>One block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31905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Direct Mapped Cache: </a:t>
            </a:r>
            <a:r>
              <a:rPr lang="en-GB" sz="3600" b="1" dirty="0">
                <a:solidFill>
                  <a:srgbClr val="0000FF"/>
                </a:solidFill>
              </a:rPr>
              <a:t>Cache Tag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21" name="Line 51">
            <a:extLst>
              <a:ext uri="{FF2B5EF4-FFF2-40B4-BE49-F238E27FC236}">
                <a16:creationId xmlns:a16="http://schemas.microsoft.com/office/drawing/2014/main" id="{36AA9824-C7DD-457B-9342-FD031B135F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0853" y="1626433"/>
            <a:ext cx="3352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2" name="Line 52">
            <a:extLst>
              <a:ext uri="{FF2B5EF4-FFF2-40B4-BE49-F238E27FC236}">
                <a16:creationId xmlns:a16="http://schemas.microsoft.com/office/drawing/2014/main" id="{82B40E6A-8CC1-4B16-8ED9-26C9B07C99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0853" y="1702633"/>
            <a:ext cx="3352800" cy="124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3" name="Line 53">
            <a:extLst>
              <a:ext uri="{FF2B5EF4-FFF2-40B4-BE49-F238E27FC236}">
                <a16:creationId xmlns:a16="http://schemas.microsoft.com/office/drawing/2014/main" id="{11E6EFA2-6DDD-49CF-9D63-FCB8E0721E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0853" y="1702633"/>
            <a:ext cx="3352800" cy="248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4" name="Line 54">
            <a:extLst>
              <a:ext uri="{FF2B5EF4-FFF2-40B4-BE49-F238E27FC236}">
                <a16:creationId xmlns:a16="http://schemas.microsoft.com/office/drawing/2014/main" id="{E9253A40-3968-44CC-94C6-50BC9AE06B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0853" y="1778833"/>
            <a:ext cx="335280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0" name="Text Box 60">
            <a:extLst>
              <a:ext uri="{FF2B5EF4-FFF2-40B4-BE49-F238E27FC236}">
                <a16:creationId xmlns:a16="http://schemas.microsoft.com/office/drawing/2014/main" id="{EDC1D642-6E35-4648-9BD3-699C6DBE0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0928" y="2606615"/>
            <a:ext cx="3632325" cy="1200329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6600"/>
                </a:solidFill>
              </a:rPr>
              <a:t>Mapping Function: </a:t>
            </a:r>
          </a:p>
          <a:p>
            <a:r>
              <a:rPr lang="en-US" b="1" dirty="0"/>
              <a:t>Cache Index </a:t>
            </a:r>
          </a:p>
          <a:p>
            <a:r>
              <a:rPr lang="en-US" b="1" dirty="0"/>
              <a:t> = (</a:t>
            </a:r>
            <a:r>
              <a:rPr lang="en-US" b="1" dirty="0" err="1"/>
              <a:t>BlockNumber</a:t>
            </a:r>
            <a:r>
              <a:rPr lang="en-US" b="1" dirty="0"/>
              <a:t>) modulo </a:t>
            </a:r>
          </a:p>
          <a:p>
            <a:r>
              <a:rPr lang="en-US" b="1" dirty="0"/>
              <a:t>       (</a:t>
            </a:r>
            <a:r>
              <a:rPr lang="en-US" b="1" dirty="0" err="1"/>
              <a:t>NumberOfCacheBlocks</a:t>
            </a:r>
            <a:r>
              <a:rPr lang="en-US" b="1" dirty="0"/>
              <a:t>)</a:t>
            </a:r>
            <a:endParaRPr lang="en-US" sz="1600" b="1" dirty="0"/>
          </a:p>
        </p:txBody>
      </p:sp>
      <p:sp>
        <p:nvSpPr>
          <p:cNvPr id="131" name="Text Box 61">
            <a:extLst>
              <a:ext uri="{FF2B5EF4-FFF2-40B4-BE49-F238E27FC236}">
                <a16:creationId xmlns:a16="http://schemas.microsoft.com/office/drawing/2014/main" id="{12F4C40A-EFD6-49CD-9DE0-A09678589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5778" y="4968121"/>
            <a:ext cx="1841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endParaRPr lang="en-US" sz="1600">
              <a:latin typeface="Comic Sans MS" pitchFamily="66" charset="0"/>
            </a:endParaRPr>
          </a:p>
        </p:txBody>
      </p:sp>
      <p:sp>
        <p:nvSpPr>
          <p:cNvPr id="132" name="Text Box 62">
            <a:extLst>
              <a:ext uri="{FF2B5EF4-FFF2-40B4-BE49-F238E27FC236}">
                <a16:creationId xmlns:a16="http://schemas.microsoft.com/office/drawing/2014/main" id="{AB87D8F9-F937-4084-97CA-4AAEA01F3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7553" y="4049629"/>
            <a:ext cx="6172200" cy="1729704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b="1" dirty="0">
                <a:solidFill>
                  <a:srgbClr val="660066"/>
                </a:solidFill>
                <a:latin typeface="+mn-lt"/>
              </a:rPr>
              <a:t>Observation:</a:t>
            </a:r>
          </a:p>
          <a:p>
            <a:pPr>
              <a:spcBef>
                <a:spcPct val="20000"/>
              </a:spcBef>
            </a:pPr>
            <a:r>
              <a:rPr lang="en-SG" sz="1800" dirty="0">
                <a:latin typeface="+mn-lt"/>
              </a:rPr>
              <a:t>Multiple memory blocks can map to the same cache block</a:t>
            </a:r>
          </a:p>
          <a:p>
            <a:pPr>
              <a:spcBef>
                <a:spcPct val="20000"/>
              </a:spcBef>
            </a:pPr>
            <a:r>
              <a:rPr lang="en-US" sz="1800" dirty="0">
                <a:latin typeface="+mn-lt"/>
                <a:sym typeface="Wingdings" pitchFamily="2" charset="2"/>
              </a:rPr>
              <a:t> Same Cache Index</a:t>
            </a:r>
          </a:p>
          <a:p>
            <a:pPr>
              <a:spcBef>
                <a:spcPct val="20000"/>
              </a:spcBef>
            </a:pPr>
            <a:r>
              <a:rPr lang="en-US" sz="1800" dirty="0">
                <a:latin typeface="+mn-lt"/>
              </a:rPr>
              <a:t>However, they have unique </a:t>
            </a:r>
            <a:r>
              <a:rPr lang="en-US" sz="1800" b="1" dirty="0">
                <a:solidFill>
                  <a:srgbClr val="C00000"/>
                </a:solidFill>
                <a:latin typeface="+mn-lt"/>
              </a:rPr>
              <a:t>tag number</a:t>
            </a:r>
            <a:r>
              <a:rPr lang="en-US" sz="1800" b="1" dirty="0">
                <a:latin typeface="+mn-lt"/>
              </a:rPr>
              <a:t>:</a:t>
            </a:r>
            <a:endParaRPr lang="en-SG" sz="1800" dirty="0">
              <a:latin typeface="+mn-lt"/>
            </a:endParaRPr>
          </a:p>
          <a:p>
            <a:pPr>
              <a:spcBef>
                <a:spcPct val="20000"/>
              </a:spcBef>
            </a:pPr>
            <a:r>
              <a:rPr lang="en-SG" sz="1800" b="1" dirty="0">
                <a:latin typeface="+mn-lt"/>
              </a:rPr>
              <a:t>Tag = Block number / Number of Cache Blocks</a:t>
            </a:r>
          </a:p>
        </p:txBody>
      </p:sp>
      <p:grpSp>
        <p:nvGrpSpPr>
          <p:cNvPr id="14339" name="Group 14338">
            <a:extLst>
              <a:ext uri="{FF2B5EF4-FFF2-40B4-BE49-F238E27FC236}">
                <a16:creationId xmlns:a16="http://schemas.microsoft.com/office/drawing/2014/main" id="{264A759A-1F3B-43E8-9381-0D655D3E86E9}"/>
              </a:ext>
            </a:extLst>
          </p:cNvPr>
          <p:cNvGrpSpPr/>
          <p:nvPr/>
        </p:nvGrpSpPr>
        <p:grpSpPr>
          <a:xfrm>
            <a:off x="243563" y="1169233"/>
            <a:ext cx="3002617" cy="5302250"/>
            <a:chOff x="243563" y="1169233"/>
            <a:chExt cx="3002617" cy="5302250"/>
          </a:xfrm>
        </p:grpSpPr>
        <p:grpSp>
          <p:nvGrpSpPr>
            <p:cNvPr id="14337" name="Group 14336">
              <a:extLst>
                <a:ext uri="{FF2B5EF4-FFF2-40B4-BE49-F238E27FC236}">
                  <a16:creationId xmlns:a16="http://schemas.microsoft.com/office/drawing/2014/main" id="{DACA63B0-3C7E-4668-AEB8-1C8A3A0C8BE8}"/>
                </a:ext>
              </a:extLst>
            </p:cNvPr>
            <p:cNvGrpSpPr/>
            <p:nvPr/>
          </p:nvGrpSpPr>
          <p:grpSpPr>
            <a:xfrm>
              <a:off x="243563" y="1169233"/>
              <a:ext cx="3002617" cy="5302250"/>
              <a:chOff x="243563" y="1169233"/>
              <a:chExt cx="3002617" cy="5302250"/>
            </a:xfrm>
          </p:grpSpPr>
          <p:grpSp>
            <p:nvGrpSpPr>
              <p:cNvPr id="74" name="Group 127">
                <a:extLst>
                  <a:ext uri="{FF2B5EF4-FFF2-40B4-BE49-F238E27FC236}">
                    <a16:creationId xmlns:a16="http://schemas.microsoft.com/office/drawing/2014/main" id="{D94BCEAD-385C-43D8-9062-8C3640E9D4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4853" y="1550233"/>
                <a:ext cx="914400" cy="3962400"/>
                <a:chOff x="240" y="1008"/>
                <a:chExt cx="576" cy="2496"/>
              </a:xfrm>
            </p:grpSpPr>
            <p:sp>
              <p:nvSpPr>
                <p:cNvPr id="78" name="Rectangle 123">
                  <a:extLst>
                    <a:ext uri="{FF2B5EF4-FFF2-40B4-BE49-F238E27FC236}">
                      <a16:creationId xmlns:a16="http://schemas.microsoft.com/office/drawing/2014/main" id="{544A60A6-F420-4093-901B-13E56A7ECE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" y="3312"/>
                  <a:ext cx="576" cy="192"/>
                </a:xfrm>
                <a:prstGeom prst="rect">
                  <a:avLst/>
                </a:prstGeom>
                <a:solidFill>
                  <a:srgbClr val="CCFFCC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9" name="Rectangle 124">
                  <a:extLst>
                    <a:ext uri="{FF2B5EF4-FFF2-40B4-BE49-F238E27FC236}">
                      <a16:creationId xmlns:a16="http://schemas.microsoft.com/office/drawing/2014/main" id="{D8EA85C5-8AB3-489F-AC80-CF8F4FC0EE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" y="2544"/>
                  <a:ext cx="576" cy="192"/>
                </a:xfrm>
                <a:prstGeom prst="rect">
                  <a:avLst/>
                </a:prstGeom>
                <a:solidFill>
                  <a:srgbClr val="CCFFCC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0" name="Rectangle 125">
                  <a:extLst>
                    <a:ext uri="{FF2B5EF4-FFF2-40B4-BE49-F238E27FC236}">
                      <a16:creationId xmlns:a16="http://schemas.microsoft.com/office/drawing/2014/main" id="{59164466-2A85-4DE7-8DD8-2DD7F02778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" y="1776"/>
                  <a:ext cx="576" cy="192"/>
                </a:xfrm>
                <a:prstGeom prst="rect">
                  <a:avLst/>
                </a:prstGeom>
                <a:solidFill>
                  <a:srgbClr val="CCFFCC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1" name="Rectangle 126">
                  <a:extLst>
                    <a:ext uri="{FF2B5EF4-FFF2-40B4-BE49-F238E27FC236}">
                      <a16:creationId xmlns:a16="http://schemas.microsoft.com/office/drawing/2014/main" id="{C5435995-F382-439D-815B-13FF540857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" y="1008"/>
                  <a:ext cx="576" cy="192"/>
                </a:xfrm>
                <a:prstGeom prst="rect">
                  <a:avLst/>
                </a:prstGeom>
                <a:solidFill>
                  <a:srgbClr val="CCFFCC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2" name="Text Box 63">
                <a:extLst>
                  <a:ext uri="{FF2B5EF4-FFF2-40B4-BE49-F238E27FC236}">
                    <a16:creationId xmlns:a16="http://schemas.microsoft.com/office/drawing/2014/main" id="{3141B3E3-0045-4B3F-A9CB-B2C077CD30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-203555" y="3568175"/>
                <a:ext cx="1366080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>
                    <a:latin typeface="+mn-lt"/>
                  </a:rPr>
                  <a:t>Memory</a:t>
                </a:r>
              </a:p>
            </p:txBody>
          </p:sp>
          <p:sp>
            <p:nvSpPr>
              <p:cNvPr id="83" name="Rectangle 8">
                <a:extLst>
                  <a:ext uri="{FF2B5EF4-FFF2-40B4-BE49-F238E27FC236}">
                    <a16:creationId xmlns:a16="http://schemas.microsoft.com/office/drawing/2014/main" id="{852DA120-9D4F-41ED-A9D0-1CCA8D5637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9253" y="3988633"/>
                <a:ext cx="304800" cy="304800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4" name="Rectangle 9">
                <a:extLst>
                  <a:ext uri="{FF2B5EF4-FFF2-40B4-BE49-F238E27FC236}">
                    <a16:creationId xmlns:a16="http://schemas.microsoft.com/office/drawing/2014/main" id="{CF8D7FF8-53DA-4553-86CC-1C516703AC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9253" y="2769433"/>
                <a:ext cx="304800" cy="304800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5" name="Rectangle 10">
                <a:extLst>
                  <a:ext uri="{FF2B5EF4-FFF2-40B4-BE49-F238E27FC236}">
                    <a16:creationId xmlns:a16="http://schemas.microsoft.com/office/drawing/2014/main" id="{800FB549-212E-4471-BB82-AC714B405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9253" y="1550233"/>
                <a:ext cx="304800" cy="304800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6" name="Rectangle 11">
                <a:extLst>
                  <a:ext uri="{FF2B5EF4-FFF2-40B4-BE49-F238E27FC236}">
                    <a16:creationId xmlns:a16="http://schemas.microsoft.com/office/drawing/2014/main" id="{598ECB46-96BA-4874-B8DC-4B50F317C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9253" y="5207833"/>
                <a:ext cx="304800" cy="304800"/>
              </a:xfrm>
              <a:prstGeom prst="rect">
                <a:avLst/>
              </a:prstGeom>
              <a:solidFill>
                <a:srgbClr val="CCCCFF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" name="Text Box 16">
                <a:extLst>
                  <a:ext uri="{FF2B5EF4-FFF2-40B4-BE49-F238E27FC236}">
                    <a16:creationId xmlns:a16="http://schemas.microsoft.com/office/drawing/2014/main" id="{BD412E14-64E8-42F4-AD8F-28F1BEE91F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3453" y="1550233"/>
                <a:ext cx="10398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..00000</a:t>
                </a:r>
              </a:p>
            </p:txBody>
          </p:sp>
          <p:grpSp>
            <p:nvGrpSpPr>
              <p:cNvPr id="88" name="Group 67">
                <a:extLst>
                  <a:ext uri="{FF2B5EF4-FFF2-40B4-BE49-F238E27FC236}">
                    <a16:creationId xmlns:a16="http://schemas.microsoft.com/office/drawing/2014/main" id="{12BAB940-3CFD-4B36-99E2-5BC95EB6BBF3}"/>
                  </a:ext>
                </a:extLst>
              </p:cNvPr>
              <p:cNvGrpSpPr/>
              <p:nvPr/>
            </p:nvGrpSpPr>
            <p:grpSpPr>
              <a:xfrm>
                <a:off x="1544053" y="1550233"/>
                <a:ext cx="1066800" cy="4876800"/>
                <a:chOff x="1447800" y="1219200"/>
                <a:chExt cx="1524000" cy="4876800"/>
              </a:xfrm>
            </p:grpSpPr>
            <p:sp>
              <p:nvSpPr>
                <p:cNvPr id="89" name="Rectangle 12">
                  <a:extLst>
                    <a:ext uri="{FF2B5EF4-FFF2-40B4-BE49-F238E27FC236}">
                      <a16:creationId xmlns:a16="http://schemas.microsoft.com/office/drawing/2014/main" id="{887C1730-906C-4B51-9FEC-820EF8901E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1219200"/>
                  <a:ext cx="1524000" cy="304800"/>
                </a:xfrm>
                <a:prstGeom prst="rect">
                  <a:avLst/>
                </a:prstGeom>
                <a:solidFill>
                  <a:srgbClr val="C000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0" name="Rectangle 13">
                  <a:extLst>
                    <a:ext uri="{FF2B5EF4-FFF2-40B4-BE49-F238E27FC236}">
                      <a16:creationId xmlns:a16="http://schemas.microsoft.com/office/drawing/2014/main" id="{950631E5-6094-4555-879C-1C4A46A442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1524000"/>
                  <a:ext cx="1524000" cy="304800"/>
                </a:xfrm>
                <a:prstGeom prst="rect">
                  <a:avLst/>
                </a:prstGeom>
                <a:solidFill>
                  <a:srgbClr val="3333F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1" name="Rectangle 14">
                  <a:extLst>
                    <a:ext uri="{FF2B5EF4-FFF2-40B4-BE49-F238E27FC236}">
                      <a16:creationId xmlns:a16="http://schemas.microsoft.com/office/drawing/2014/main" id="{CDF55359-E9F4-479E-8319-92B3F13BA0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1828800"/>
                  <a:ext cx="1524000" cy="304800"/>
                </a:xfrm>
                <a:prstGeom prst="rect">
                  <a:avLst/>
                </a:prstGeom>
                <a:solidFill>
                  <a:srgbClr val="99CC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2" name="Rectangle 15">
                  <a:extLst>
                    <a:ext uri="{FF2B5EF4-FFF2-40B4-BE49-F238E27FC236}">
                      <a16:creationId xmlns:a16="http://schemas.microsoft.com/office/drawing/2014/main" id="{182F607A-C43B-454A-97DF-2D60AC817D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2133600"/>
                  <a:ext cx="1524000" cy="304800"/>
                </a:xfrm>
                <a:prstGeom prst="rect">
                  <a:avLst/>
                </a:prstGeom>
                <a:solidFill>
                  <a:srgbClr val="E2F96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3" name="Rectangle 17">
                  <a:extLst>
                    <a:ext uri="{FF2B5EF4-FFF2-40B4-BE49-F238E27FC236}">
                      <a16:creationId xmlns:a16="http://schemas.microsoft.com/office/drawing/2014/main" id="{CF1763A4-BC2A-4AFB-8BE2-D7B643B6B0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2438400"/>
                  <a:ext cx="1524000" cy="304800"/>
                </a:xfrm>
                <a:prstGeom prst="rect">
                  <a:avLst/>
                </a:prstGeom>
                <a:solidFill>
                  <a:srgbClr val="C000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4" name="Rectangle 18">
                  <a:extLst>
                    <a:ext uri="{FF2B5EF4-FFF2-40B4-BE49-F238E27FC236}">
                      <a16:creationId xmlns:a16="http://schemas.microsoft.com/office/drawing/2014/main" id="{6135EB8D-469D-4AA1-BA98-D492FCA911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2743200"/>
                  <a:ext cx="1524000" cy="304800"/>
                </a:xfrm>
                <a:prstGeom prst="rect">
                  <a:avLst/>
                </a:prstGeom>
                <a:solidFill>
                  <a:srgbClr val="3333F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5" name="Rectangle 19">
                  <a:extLst>
                    <a:ext uri="{FF2B5EF4-FFF2-40B4-BE49-F238E27FC236}">
                      <a16:creationId xmlns:a16="http://schemas.microsoft.com/office/drawing/2014/main" id="{F1A1BE12-C32C-477A-8E5E-900B214C6D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3048000"/>
                  <a:ext cx="1524000" cy="304800"/>
                </a:xfrm>
                <a:prstGeom prst="rect">
                  <a:avLst/>
                </a:prstGeom>
                <a:solidFill>
                  <a:srgbClr val="99CC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6" name="Rectangle 20">
                  <a:extLst>
                    <a:ext uri="{FF2B5EF4-FFF2-40B4-BE49-F238E27FC236}">
                      <a16:creationId xmlns:a16="http://schemas.microsoft.com/office/drawing/2014/main" id="{6C3A3BC6-6CCE-4CA4-A683-F8C3FDD745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3352800"/>
                  <a:ext cx="1524000" cy="304800"/>
                </a:xfrm>
                <a:prstGeom prst="rect">
                  <a:avLst/>
                </a:prstGeom>
                <a:solidFill>
                  <a:srgbClr val="E2F96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7" name="Rectangle 21">
                  <a:extLst>
                    <a:ext uri="{FF2B5EF4-FFF2-40B4-BE49-F238E27FC236}">
                      <a16:creationId xmlns:a16="http://schemas.microsoft.com/office/drawing/2014/main" id="{4127E948-CC6B-4008-A3B4-7D6D294828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3657600"/>
                  <a:ext cx="1524000" cy="304800"/>
                </a:xfrm>
                <a:prstGeom prst="rect">
                  <a:avLst/>
                </a:prstGeom>
                <a:solidFill>
                  <a:srgbClr val="C000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8" name="Rectangle 22">
                  <a:extLst>
                    <a:ext uri="{FF2B5EF4-FFF2-40B4-BE49-F238E27FC236}">
                      <a16:creationId xmlns:a16="http://schemas.microsoft.com/office/drawing/2014/main" id="{B863FD4E-6524-44BC-971D-1FD20503D9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3962400"/>
                  <a:ext cx="1524000" cy="304800"/>
                </a:xfrm>
                <a:prstGeom prst="rect">
                  <a:avLst/>
                </a:prstGeom>
                <a:solidFill>
                  <a:srgbClr val="3333F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9" name="Rectangle 23">
                  <a:extLst>
                    <a:ext uri="{FF2B5EF4-FFF2-40B4-BE49-F238E27FC236}">
                      <a16:creationId xmlns:a16="http://schemas.microsoft.com/office/drawing/2014/main" id="{0B197D6C-3C18-4B31-ABAD-8AD44993E7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4267200"/>
                  <a:ext cx="1524000" cy="304800"/>
                </a:xfrm>
                <a:prstGeom prst="rect">
                  <a:avLst/>
                </a:prstGeom>
                <a:solidFill>
                  <a:srgbClr val="99CC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0" name="Rectangle 24">
                  <a:extLst>
                    <a:ext uri="{FF2B5EF4-FFF2-40B4-BE49-F238E27FC236}">
                      <a16:creationId xmlns:a16="http://schemas.microsoft.com/office/drawing/2014/main" id="{AD2E6971-A31D-4EED-91F2-9099E483B5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4572000"/>
                  <a:ext cx="1524000" cy="304800"/>
                </a:xfrm>
                <a:prstGeom prst="rect">
                  <a:avLst/>
                </a:prstGeom>
                <a:solidFill>
                  <a:srgbClr val="E2F96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1" name="Rectangle 25">
                  <a:extLst>
                    <a:ext uri="{FF2B5EF4-FFF2-40B4-BE49-F238E27FC236}">
                      <a16:creationId xmlns:a16="http://schemas.microsoft.com/office/drawing/2014/main" id="{0AF74CED-DA60-4971-A291-71F0D8B6E6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4876800"/>
                  <a:ext cx="1524000" cy="304800"/>
                </a:xfrm>
                <a:prstGeom prst="rect">
                  <a:avLst/>
                </a:prstGeom>
                <a:solidFill>
                  <a:srgbClr val="C000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" name="Rectangle 26">
                  <a:extLst>
                    <a:ext uri="{FF2B5EF4-FFF2-40B4-BE49-F238E27FC236}">
                      <a16:creationId xmlns:a16="http://schemas.microsoft.com/office/drawing/2014/main" id="{173FBF82-F71E-4FAE-BC06-BB2D0BB053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5181600"/>
                  <a:ext cx="1524000" cy="304800"/>
                </a:xfrm>
                <a:prstGeom prst="rect">
                  <a:avLst/>
                </a:prstGeom>
                <a:solidFill>
                  <a:srgbClr val="3333F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3" name="Rectangle 27">
                  <a:extLst>
                    <a:ext uri="{FF2B5EF4-FFF2-40B4-BE49-F238E27FC236}">
                      <a16:creationId xmlns:a16="http://schemas.microsoft.com/office/drawing/2014/main" id="{96B8DE0B-FE07-47A8-90FE-2577448391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5486400"/>
                  <a:ext cx="1524000" cy="304800"/>
                </a:xfrm>
                <a:prstGeom prst="rect">
                  <a:avLst/>
                </a:prstGeom>
                <a:solidFill>
                  <a:srgbClr val="99CC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4" name="Rectangle 28">
                  <a:extLst>
                    <a:ext uri="{FF2B5EF4-FFF2-40B4-BE49-F238E27FC236}">
                      <a16:creationId xmlns:a16="http://schemas.microsoft.com/office/drawing/2014/main" id="{917DCB3B-F1FC-4982-BD14-438870B9DA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5791200"/>
                  <a:ext cx="1524000" cy="304800"/>
                </a:xfrm>
                <a:prstGeom prst="rect">
                  <a:avLst/>
                </a:prstGeom>
                <a:solidFill>
                  <a:srgbClr val="E2F96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05" name="Text Box 29">
                <a:extLst>
                  <a:ext uri="{FF2B5EF4-FFF2-40B4-BE49-F238E27FC236}">
                    <a16:creationId xmlns:a16="http://schemas.microsoft.com/office/drawing/2014/main" id="{66036749-B659-403E-93C1-BDA5821FB6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3453" y="1867733"/>
                <a:ext cx="10398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..00001</a:t>
                </a:r>
              </a:p>
            </p:txBody>
          </p:sp>
          <p:sp>
            <p:nvSpPr>
              <p:cNvPr id="106" name="Text Box 30">
                <a:extLst>
                  <a:ext uri="{FF2B5EF4-FFF2-40B4-BE49-F238E27FC236}">
                    <a16:creationId xmlns:a16="http://schemas.microsoft.com/office/drawing/2014/main" id="{671DF2E1-6F43-47E0-820B-CB1535464C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3453" y="2172533"/>
                <a:ext cx="10398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..00010</a:t>
                </a:r>
              </a:p>
            </p:txBody>
          </p:sp>
          <p:sp>
            <p:nvSpPr>
              <p:cNvPr id="107" name="Text Box 31">
                <a:extLst>
                  <a:ext uri="{FF2B5EF4-FFF2-40B4-BE49-F238E27FC236}">
                    <a16:creationId xmlns:a16="http://schemas.microsoft.com/office/drawing/2014/main" id="{483EC472-0A26-44A0-A06F-8D3EE1D242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9328" y="2477333"/>
                <a:ext cx="10398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..00011</a:t>
                </a:r>
              </a:p>
            </p:txBody>
          </p:sp>
          <p:sp>
            <p:nvSpPr>
              <p:cNvPr id="108" name="Text Box 32">
                <a:extLst>
                  <a:ext uri="{FF2B5EF4-FFF2-40B4-BE49-F238E27FC236}">
                    <a16:creationId xmlns:a16="http://schemas.microsoft.com/office/drawing/2014/main" id="{8CF54F82-1A9D-49C4-9E8D-9ACA03FE3C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3453" y="2782133"/>
                <a:ext cx="10398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..00100</a:t>
                </a:r>
              </a:p>
            </p:txBody>
          </p:sp>
          <p:sp>
            <p:nvSpPr>
              <p:cNvPr id="109" name="Text Box 33">
                <a:extLst>
                  <a:ext uri="{FF2B5EF4-FFF2-40B4-BE49-F238E27FC236}">
                    <a16:creationId xmlns:a16="http://schemas.microsoft.com/office/drawing/2014/main" id="{FBCBFEC2-2CC1-46E6-976F-454ED681AA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9328" y="3086933"/>
                <a:ext cx="10398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..00101</a:t>
                </a:r>
              </a:p>
            </p:txBody>
          </p:sp>
          <p:sp>
            <p:nvSpPr>
              <p:cNvPr id="110" name="Text Box 34">
                <a:extLst>
                  <a:ext uri="{FF2B5EF4-FFF2-40B4-BE49-F238E27FC236}">
                    <a16:creationId xmlns:a16="http://schemas.microsoft.com/office/drawing/2014/main" id="{C5F45CD9-70B9-43A8-9DBC-AD1FE36F1D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9328" y="3391733"/>
                <a:ext cx="10398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..00110</a:t>
                </a:r>
              </a:p>
            </p:txBody>
          </p:sp>
          <p:sp>
            <p:nvSpPr>
              <p:cNvPr id="111" name="Text Box 35">
                <a:extLst>
                  <a:ext uri="{FF2B5EF4-FFF2-40B4-BE49-F238E27FC236}">
                    <a16:creationId xmlns:a16="http://schemas.microsoft.com/office/drawing/2014/main" id="{A392190F-43D3-44DA-917B-C0A48663B0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203" y="3696533"/>
                <a:ext cx="10398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..00111</a:t>
                </a:r>
              </a:p>
            </p:txBody>
          </p:sp>
          <p:sp>
            <p:nvSpPr>
              <p:cNvPr id="112" name="Text Box 36">
                <a:extLst>
                  <a:ext uri="{FF2B5EF4-FFF2-40B4-BE49-F238E27FC236}">
                    <a16:creationId xmlns:a16="http://schemas.microsoft.com/office/drawing/2014/main" id="{428F0E50-8C01-41A3-9D19-DA0C480C1F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3453" y="4001333"/>
                <a:ext cx="10398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..01000</a:t>
                </a:r>
              </a:p>
            </p:txBody>
          </p:sp>
          <p:sp>
            <p:nvSpPr>
              <p:cNvPr id="113" name="Text Box 37">
                <a:extLst>
                  <a:ext uri="{FF2B5EF4-FFF2-40B4-BE49-F238E27FC236}">
                    <a16:creationId xmlns:a16="http://schemas.microsoft.com/office/drawing/2014/main" id="{10AFF115-4CFA-472E-8109-9516F7D617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9328" y="4306133"/>
                <a:ext cx="10398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..01001</a:t>
                </a:r>
              </a:p>
            </p:txBody>
          </p:sp>
          <p:sp>
            <p:nvSpPr>
              <p:cNvPr id="114" name="Text Box 38">
                <a:extLst>
                  <a:ext uri="{FF2B5EF4-FFF2-40B4-BE49-F238E27FC236}">
                    <a16:creationId xmlns:a16="http://schemas.microsoft.com/office/drawing/2014/main" id="{95D43144-C4F8-46C8-A107-C4D037D0BE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9328" y="4610933"/>
                <a:ext cx="10398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..01010</a:t>
                </a:r>
              </a:p>
            </p:txBody>
          </p:sp>
          <p:sp>
            <p:nvSpPr>
              <p:cNvPr id="115" name="Text Box 39">
                <a:extLst>
                  <a:ext uri="{FF2B5EF4-FFF2-40B4-BE49-F238E27FC236}">
                    <a16:creationId xmlns:a16="http://schemas.microsoft.com/office/drawing/2014/main" id="{6A9580D4-C176-4247-9365-248020FA60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203" y="4915733"/>
                <a:ext cx="10398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..01011</a:t>
                </a:r>
              </a:p>
            </p:txBody>
          </p:sp>
          <p:sp>
            <p:nvSpPr>
              <p:cNvPr id="116" name="Text Box 40">
                <a:extLst>
                  <a:ext uri="{FF2B5EF4-FFF2-40B4-BE49-F238E27FC236}">
                    <a16:creationId xmlns:a16="http://schemas.microsoft.com/office/drawing/2014/main" id="{9E28B8D9-9F95-4A2C-8D98-FBEC916298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9328" y="5220533"/>
                <a:ext cx="10398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..01100</a:t>
                </a:r>
              </a:p>
            </p:txBody>
          </p:sp>
          <p:sp>
            <p:nvSpPr>
              <p:cNvPr id="117" name="Text Box 41">
                <a:extLst>
                  <a:ext uri="{FF2B5EF4-FFF2-40B4-BE49-F238E27FC236}">
                    <a16:creationId xmlns:a16="http://schemas.microsoft.com/office/drawing/2014/main" id="{F5BF4ACA-F39F-400D-8859-7E69720198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203" y="5525333"/>
                <a:ext cx="10398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..01101</a:t>
                </a:r>
              </a:p>
            </p:txBody>
          </p:sp>
          <p:sp>
            <p:nvSpPr>
              <p:cNvPr id="118" name="Text Box 42">
                <a:extLst>
                  <a:ext uri="{FF2B5EF4-FFF2-40B4-BE49-F238E27FC236}">
                    <a16:creationId xmlns:a16="http://schemas.microsoft.com/office/drawing/2014/main" id="{4D84284C-A9EA-4BE7-8F55-264ADFDDE2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203" y="5830133"/>
                <a:ext cx="10398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..01110</a:t>
                </a:r>
              </a:p>
            </p:txBody>
          </p:sp>
          <p:sp>
            <p:nvSpPr>
              <p:cNvPr id="119" name="Text Box 43">
                <a:extLst>
                  <a:ext uri="{FF2B5EF4-FFF2-40B4-BE49-F238E27FC236}">
                    <a16:creationId xmlns:a16="http://schemas.microsoft.com/office/drawing/2014/main" id="{8DE54BB3-4B56-4C0D-B414-E2EA782524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1078" y="6134933"/>
                <a:ext cx="10398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..01111</a:t>
                </a:r>
              </a:p>
            </p:txBody>
          </p:sp>
          <p:sp>
            <p:nvSpPr>
              <p:cNvPr id="120" name="Text Box 44">
                <a:extLst>
                  <a:ext uri="{FF2B5EF4-FFF2-40B4-BE49-F238E27FC236}">
                    <a16:creationId xmlns:a16="http://schemas.microsoft.com/office/drawing/2014/main" id="{F1780303-5558-42A6-9CDC-B011DCC5C3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3563" y="1169233"/>
                <a:ext cx="3002617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000CC"/>
                    </a:solidFill>
                    <a:latin typeface="+mn-lt"/>
                  </a:rPr>
                  <a:t>Block Number </a:t>
                </a:r>
                <a:r>
                  <a:rPr lang="en-US" sz="1600" dirty="0">
                    <a:solidFill>
                      <a:srgbClr val="C00000"/>
                    </a:solidFill>
                    <a:latin typeface="+mn-lt"/>
                  </a:rPr>
                  <a:t>(Not Address!) </a:t>
                </a:r>
              </a:p>
            </p:txBody>
          </p:sp>
        </p:grp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66AD23F3-11C6-424B-B302-23C2817C960D}"/>
                </a:ext>
              </a:extLst>
            </p:cNvPr>
            <p:cNvSpPr txBox="1"/>
            <p:nvPr/>
          </p:nvSpPr>
          <p:spPr>
            <a:xfrm>
              <a:off x="1389522" y="1534773"/>
              <a:ext cx="13922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>
                  <a:solidFill>
                    <a:schemeClr val="bg1"/>
                  </a:solidFill>
                </a:rPr>
                <a:t>One block</a:t>
              </a:r>
            </a:p>
          </p:txBody>
        </p:sp>
      </p:grpSp>
      <p:grpSp>
        <p:nvGrpSpPr>
          <p:cNvPr id="14341" name="Group 14340">
            <a:extLst>
              <a:ext uri="{FF2B5EF4-FFF2-40B4-BE49-F238E27FC236}">
                <a16:creationId xmlns:a16="http://schemas.microsoft.com/office/drawing/2014/main" id="{38892D53-4052-4450-85F9-79DBAF4A36B8}"/>
              </a:ext>
            </a:extLst>
          </p:cNvPr>
          <p:cNvGrpSpPr/>
          <p:nvPr/>
        </p:nvGrpSpPr>
        <p:grpSpPr>
          <a:xfrm>
            <a:off x="5832141" y="1245433"/>
            <a:ext cx="2276225" cy="1862554"/>
            <a:chOff x="5832141" y="1245433"/>
            <a:chExt cx="2276225" cy="1862554"/>
          </a:xfrm>
        </p:grpSpPr>
        <p:grpSp>
          <p:nvGrpSpPr>
            <p:cNvPr id="14336" name="Group 14335">
              <a:extLst>
                <a:ext uri="{FF2B5EF4-FFF2-40B4-BE49-F238E27FC236}">
                  <a16:creationId xmlns:a16="http://schemas.microsoft.com/office/drawing/2014/main" id="{3FD1A0DD-9961-4C9A-863E-9A49EEA4FD85}"/>
                </a:ext>
              </a:extLst>
            </p:cNvPr>
            <p:cNvGrpSpPr/>
            <p:nvPr/>
          </p:nvGrpSpPr>
          <p:grpSpPr>
            <a:xfrm>
              <a:off x="5963653" y="1245433"/>
              <a:ext cx="2144713" cy="1862554"/>
              <a:chOff x="5987716" y="1174640"/>
              <a:chExt cx="2144713" cy="1862554"/>
            </a:xfrm>
          </p:grpSpPr>
          <p:sp>
            <p:nvSpPr>
              <p:cNvPr id="125" name="Text Box 55">
                <a:extLst>
                  <a:ext uri="{FF2B5EF4-FFF2-40B4-BE49-F238E27FC236}">
                    <a16:creationId xmlns:a16="http://schemas.microsoft.com/office/drawing/2014/main" id="{B89AC81F-AE61-4E13-B5BD-52BF2AF41A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32304" y="1492140"/>
                <a:ext cx="42862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00</a:t>
                </a:r>
              </a:p>
            </p:txBody>
          </p:sp>
          <p:sp>
            <p:nvSpPr>
              <p:cNvPr id="126" name="Text Box 56">
                <a:extLst>
                  <a:ext uri="{FF2B5EF4-FFF2-40B4-BE49-F238E27FC236}">
                    <a16:creationId xmlns:a16="http://schemas.microsoft.com/office/drawing/2014/main" id="{2AED8C50-C27A-4CD2-A352-AB5B9758B6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16429" y="1796940"/>
                <a:ext cx="42862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01</a:t>
                </a:r>
              </a:p>
            </p:txBody>
          </p:sp>
          <p:sp>
            <p:nvSpPr>
              <p:cNvPr id="127" name="Text Box 57">
                <a:extLst>
                  <a:ext uri="{FF2B5EF4-FFF2-40B4-BE49-F238E27FC236}">
                    <a16:creationId xmlns:a16="http://schemas.microsoft.com/office/drawing/2014/main" id="{109C24C7-3848-4E14-B5A4-E24728098B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16429" y="2101740"/>
                <a:ext cx="42862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10</a:t>
                </a:r>
              </a:p>
            </p:txBody>
          </p:sp>
          <p:sp>
            <p:nvSpPr>
              <p:cNvPr id="128" name="Text Box 58">
                <a:extLst>
                  <a:ext uri="{FF2B5EF4-FFF2-40B4-BE49-F238E27FC236}">
                    <a16:creationId xmlns:a16="http://schemas.microsoft.com/office/drawing/2014/main" id="{327901B4-74A3-4C98-AA70-002582D8FA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00554" y="2406540"/>
                <a:ext cx="42862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Courier New" pitchFamily="49" charset="0"/>
                  </a:rPr>
                  <a:t>11</a:t>
                </a:r>
              </a:p>
            </p:txBody>
          </p:sp>
          <p:sp>
            <p:nvSpPr>
              <p:cNvPr id="129" name="Text Box 59">
                <a:extLst>
                  <a:ext uri="{FF2B5EF4-FFF2-40B4-BE49-F238E27FC236}">
                    <a16:creationId xmlns:a16="http://schemas.microsoft.com/office/drawing/2014/main" id="{B9EDC6EB-3D56-4959-86FC-8F60A0010A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40191" y="1174640"/>
                <a:ext cx="1392238" cy="33813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660066"/>
                    </a:solidFill>
                    <a:latin typeface="+mn-lt"/>
                  </a:rPr>
                  <a:t>Cache Index</a:t>
                </a:r>
              </a:p>
            </p:txBody>
          </p:sp>
          <p:sp>
            <p:nvSpPr>
              <p:cNvPr id="133" name="Text Box 49">
                <a:extLst>
                  <a:ext uri="{FF2B5EF4-FFF2-40B4-BE49-F238E27FC236}">
                    <a16:creationId xmlns:a16="http://schemas.microsoft.com/office/drawing/2014/main" id="{A1121982-C812-4912-BA30-BF108C5C34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79699" y="2698640"/>
                <a:ext cx="798617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Cache</a:t>
                </a:r>
              </a:p>
            </p:txBody>
          </p:sp>
          <p:grpSp>
            <p:nvGrpSpPr>
              <p:cNvPr id="134" name="Group 68">
                <a:extLst>
                  <a:ext uri="{FF2B5EF4-FFF2-40B4-BE49-F238E27FC236}">
                    <a16:creationId xmlns:a16="http://schemas.microsoft.com/office/drawing/2014/main" id="{3AD70463-631F-400C-8E5A-4B3E27D0A9DF}"/>
                  </a:ext>
                </a:extLst>
              </p:cNvPr>
              <p:cNvGrpSpPr/>
              <p:nvPr/>
            </p:nvGrpSpPr>
            <p:grpSpPr>
              <a:xfrm>
                <a:off x="5987716" y="1479440"/>
                <a:ext cx="1143000" cy="1219200"/>
                <a:chOff x="5486400" y="1219200"/>
                <a:chExt cx="1524000" cy="1219200"/>
              </a:xfrm>
            </p:grpSpPr>
            <p:sp>
              <p:nvSpPr>
                <p:cNvPr id="135" name="Rectangle 45">
                  <a:extLst>
                    <a:ext uri="{FF2B5EF4-FFF2-40B4-BE49-F238E27FC236}">
                      <a16:creationId xmlns:a16="http://schemas.microsoft.com/office/drawing/2014/main" id="{BAF17FFB-1DF7-4ECD-810A-8DFDAC6E91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86400" y="1219200"/>
                  <a:ext cx="1524000" cy="304800"/>
                </a:xfrm>
                <a:prstGeom prst="rect">
                  <a:avLst/>
                </a:prstGeom>
                <a:solidFill>
                  <a:srgbClr val="C000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Rectangle 46">
                  <a:extLst>
                    <a:ext uri="{FF2B5EF4-FFF2-40B4-BE49-F238E27FC236}">
                      <a16:creationId xmlns:a16="http://schemas.microsoft.com/office/drawing/2014/main" id="{CA776C87-4C58-4A40-80E6-5D9BE4EB1D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86400" y="1524000"/>
                  <a:ext cx="1524000" cy="304800"/>
                </a:xfrm>
                <a:prstGeom prst="rect">
                  <a:avLst/>
                </a:prstGeom>
                <a:solidFill>
                  <a:srgbClr val="3333F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Rectangle 47">
                  <a:extLst>
                    <a:ext uri="{FF2B5EF4-FFF2-40B4-BE49-F238E27FC236}">
                      <a16:creationId xmlns:a16="http://schemas.microsoft.com/office/drawing/2014/main" id="{6DB88445-2D32-46F5-97BE-4BFCD7A103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86400" y="1828800"/>
                  <a:ext cx="1524000" cy="304800"/>
                </a:xfrm>
                <a:prstGeom prst="rect">
                  <a:avLst/>
                </a:prstGeom>
                <a:solidFill>
                  <a:srgbClr val="99CC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Rectangle 48">
                  <a:extLst>
                    <a:ext uri="{FF2B5EF4-FFF2-40B4-BE49-F238E27FC236}">
                      <a16:creationId xmlns:a16="http://schemas.microsoft.com/office/drawing/2014/main" id="{3703FE47-D86D-43D2-A6A5-04E38B9624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86400" y="2133600"/>
                  <a:ext cx="1524000" cy="304800"/>
                </a:xfrm>
                <a:prstGeom prst="rect">
                  <a:avLst/>
                </a:prstGeom>
                <a:solidFill>
                  <a:srgbClr val="E2F96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F44E924-8FEF-4C6D-9FC4-6A85C3443208}"/>
                </a:ext>
              </a:extLst>
            </p:cNvPr>
            <p:cNvSpPr txBox="1"/>
            <p:nvPr/>
          </p:nvSpPr>
          <p:spPr>
            <a:xfrm>
              <a:off x="5832141" y="1527607"/>
              <a:ext cx="13922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>
                  <a:solidFill>
                    <a:schemeClr val="bg1"/>
                  </a:solidFill>
                </a:rPr>
                <a:t>One block</a:t>
              </a:r>
            </a:p>
          </p:txBody>
        </p:sp>
      </p:grpSp>
      <p:grpSp>
        <p:nvGrpSpPr>
          <p:cNvPr id="75" name="Group 128">
            <a:extLst>
              <a:ext uri="{FF2B5EF4-FFF2-40B4-BE49-F238E27FC236}">
                <a16:creationId xmlns:a16="http://schemas.microsoft.com/office/drawing/2014/main" id="{31065795-E329-46E5-9B97-A29DB6CB2F6C}"/>
              </a:ext>
            </a:extLst>
          </p:cNvPr>
          <p:cNvGrpSpPr>
            <a:grpSpLocks/>
          </p:cNvGrpSpPr>
          <p:nvPr/>
        </p:nvGrpSpPr>
        <p:grpSpPr bwMode="auto">
          <a:xfrm>
            <a:off x="49422" y="1733044"/>
            <a:ext cx="534988" cy="714375"/>
            <a:chOff x="2928" y="338"/>
            <a:chExt cx="337" cy="450"/>
          </a:xfrm>
        </p:grpSpPr>
        <p:sp>
          <p:nvSpPr>
            <p:cNvPr id="76" name="Text Box 65">
              <a:extLst>
                <a:ext uri="{FF2B5EF4-FFF2-40B4-BE49-F238E27FC236}">
                  <a16:creationId xmlns:a16="http://schemas.microsoft.com/office/drawing/2014/main" id="{9444662B-E7DB-4CB1-861B-0B92615A7F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576"/>
              <a:ext cx="33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77" name="Line 66">
              <a:extLst>
                <a:ext uri="{FF2B5EF4-FFF2-40B4-BE49-F238E27FC236}">
                  <a16:creationId xmlns:a16="http://schemas.microsoft.com/office/drawing/2014/main" id="{713D5B85-E5F5-49C7-8ABC-69B4768853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20" y="338"/>
              <a:ext cx="125" cy="286"/>
            </a:xfrm>
            <a:prstGeom prst="line">
              <a:avLst/>
            </a:prstGeom>
            <a:noFill/>
            <a:ln w="158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C00000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27907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3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Direct Mapped Cache: </a:t>
            </a:r>
            <a:r>
              <a:rPr lang="en-GB" sz="3600" b="1" dirty="0">
                <a:solidFill>
                  <a:srgbClr val="0000FF"/>
                </a:solidFill>
              </a:rPr>
              <a:t>Mapping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39" name="Text Box 27">
            <a:extLst>
              <a:ext uri="{FF2B5EF4-FFF2-40B4-BE49-F238E27FC236}">
                <a16:creationId xmlns:a16="http://schemas.microsoft.com/office/drawing/2014/main" id="{0CA2518B-0EBC-434B-ADBC-21616114E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9840" y="4491976"/>
            <a:ext cx="3655573" cy="17543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en-US" sz="2000" dirty="0">
                <a:latin typeface="+mn-lt"/>
              </a:rPr>
              <a:t>Cache Block size = 2</a:t>
            </a:r>
            <a:r>
              <a:rPr lang="en-US" sz="2000" baseline="30000" dirty="0">
                <a:latin typeface="+mn-lt"/>
              </a:rPr>
              <a:t>N</a:t>
            </a:r>
            <a:r>
              <a:rPr lang="en-US" sz="2000" dirty="0">
                <a:latin typeface="+mn-lt"/>
              </a:rPr>
              <a:t> bytes</a:t>
            </a:r>
          </a:p>
          <a:p>
            <a:pPr>
              <a:spcBef>
                <a:spcPct val="10000"/>
              </a:spcBef>
            </a:pPr>
            <a:r>
              <a:rPr lang="en-US" sz="2000" dirty="0">
                <a:latin typeface="+mn-lt"/>
              </a:rPr>
              <a:t>Number of cache blocks = 2</a:t>
            </a:r>
            <a:r>
              <a:rPr lang="en-US" sz="2000" baseline="30000" dirty="0">
                <a:latin typeface="+mn-lt"/>
              </a:rPr>
              <a:t>M</a:t>
            </a:r>
          </a:p>
          <a:p>
            <a:pPr>
              <a:spcBef>
                <a:spcPct val="10000"/>
              </a:spcBef>
            </a:pPr>
            <a:r>
              <a:rPr lang="en-US" sz="2000" b="1" dirty="0">
                <a:latin typeface="+mn-lt"/>
              </a:rPr>
              <a:t>Offset</a:t>
            </a:r>
            <a:r>
              <a:rPr lang="en-US" sz="2000" dirty="0">
                <a:latin typeface="+mn-lt"/>
              </a:rPr>
              <a:t> =  </a:t>
            </a:r>
            <a:r>
              <a:rPr lang="en-US" sz="2000" b="1" dirty="0">
                <a:solidFill>
                  <a:srgbClr val="006600"/>
                </a:solidFill>
                <a:latin typeface="+mn-lt"/>
              </a:rPr>
              <a:t>N bits</a:t>
            </a:r>
          </a:p>
          <a:p>
            <a:pPr>
              <a:spcBef>
                <a:spcPct val="10000"/>
              </a:spcBef>
            </a:pPr>
            <a:r>
              <a:rPr lang="en-US" sz="2000" b="1" dirty="0">
                <a:latin typeface="+mn-lt"/>
              </a:rPr>
              <a:t>Index</a:t>
            </a:r>
            <a:r>
              <a:rPr lang="en-US" sz="2000" dirty="0">
                <a:latin typeface="+mn-lt"/>
              </a:rPr>
              <a:t>  = 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M bits</a:t>
            </a:r>
          </a:p>
          <a:p>
            <a:pPr>
              <a:spcBef>
                <a:spcPct val="10000"/>
              </a:spcBef>
            </a:pPr>
            <a:r>
              <a:rPr lang="en-US" sz="2000" b="1" dirty="0">
                <a:latin typeface="+mn-lt"/>
              </a:rPr>
              <a:t>Tag </a:t>
            </a:r>
            <a:r>
              <a:rPr lang="en-US" sz="2000" dirty="0">
                <a:latin typeface="+mn-lt"/>
              </a:rPr>
              <a:t>    =  </a:t>
            </a:r>
            <a:r>
              <a:rPr lang="en-US" sz="2000" b="1" dirty="0">
                <a:solidFill>
                  <a:srgbClr val="C00000"/>
                </a:solidFill>
                <a:latin typeface="+mn-lt"/>
              </a:rPr>
              <a:t>32 – (N + M) bits</a:t>
            </a:r>
            <a:endParaRPr lang="en-US" sz="18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0" name="Text Box 16">
            <a:extLst>
              <a:ext uri="{FF2B5EF4-FFF2-40B4-BE49-F238E27FC236}">
                <a16:creationId xmlns:a16="http://schemas.microsoft.com/office/drawing/2014/main" id="{FDFF2D6A-1623-4672-AF15-3EEB01989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3494" y="2424885"/>
            <a:ext cx="44958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Cache Block size = 2</a:t>
            </a:r>
            <a:r>
              <a:rPr lang="en-US" sz="2000" baseline="30000" dirty="0">
                <a:latin typeface="+mn-lt"/>
              </a:rPr>
              <a:t>N</a:t>
            </a:r>
            <a:r>
              <a:rPr lang="en-US" sz="2000" dirty="0">
                <a:latin typeface="+mn-lt"/>
              </a:rPr>
              <a:t> bytes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3DE1DF0E-911F-4360-B766-31D4A3DD9145}"/>
              </a:ext>
            </a:extLst>
          </p:cNvPr>
          <p:cNvGrpSpPr/>
          <p:nvPr/>
        </p:nvGrpSpPr>
        <p:grpSpPr>
          <a:xfrm>
            <a:off x="1788694" y="1346417"/>
            <a:ext cx="5105400" cy="1034018"/>
            <a:chOff x="984479" y="2242582"/>
            <a:chExt cx="5105400" cy="1034018"/>
          </a:xfrm>
        </p:grpSpPr>
        <p:sp>
          <p:nvSpPr>
            <p:cNvPr id="144" name="Text Box 74">
              <a:extLst>
                <a:ext uri="{FF2B5EF4-FFF2-40B4-BE49-F238E27FC236}">
                  <a16:creationId xmlns:a16="http://schemas.microsoft.com/office/drawing/2014/main" id="{2A27E2DA-C134-4F22-9FCA-C5ECF8DE2A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3286" y="2242582"/>
              <a:ext cx="2048382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latin typeface="+mn-lt"/>
                </a:rPr>
                <a:t>Memory Address</a:t>
              </a:r>
            </a:p>
          </p:txBody>
        </p:sp>
        <p:sp>
          <p:nvSpPr>
            <p:cNvPr id="145" name="Text Box 78">
              <a:extLst>
                <a:ext uri="{FF2B5EF4-FFF2-40B4-BE49-F238E27FC236}">
                  <a16:creationId xmlns:a16="http://schemas.microsoft.com/office/drawing/2014/main" id="{77F68206-D357-4C0C-98B2-6B52BFBC2B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479" y="2547382"/>
              <a:ext cx="412293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31</a:t>
              </a:r>
            </a:p>
          </p:txBody>
        </p:sp>
        <p:sp>
          <p:nvSpPr>
            <p:cNvPr id="146" name="Text Box 79">
              <a:extLst>
                <a:ext uri="{FF2B5EF4-FFF2-40B4-BE49-F238E27FC236}">
                  <a16:creationId xmlns:a16="http://schemas.microsoft.com/office/drawing/2014/main" id="{64145D1F-31DA-4D6E-B9E4-EF2000103C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81904" y="2547382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147" name="Text Box 80">
              <a:extLst>
                <a:ext uri="{FF2B5EF4-FFF2-40B4-BE49-F238E27FC236}">
                  <a16:creationId xmlns:a16="http://schemas.microsoft.com/office/drawing/2014/main" id="{26A3B1A6-05D9-433F-A495-CA4F8983B3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7279" y="2547382"/>
              <a:ext cx="5222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N-1</a:t>
              </a:r>
            </a:p>
          </p:txBody>
        </p:sp>
        <p:sp>
          <p:nvSpPr>
            <p:cNvPr id="148" name="Text Box 81">
              <a:extLst>
                <a:ext uri="{FF2B5EF4-FFF2-40B4-BE49-F238E27FC236}">
                  <a16:creationId xmlns:a16="http://schemas.microsoft.com/office/drawing/2014/main" id="{92AD0A3C-0F68-476E-8227-C6FD8165F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1337" y="2547382"/>
              <a:ext cx="3321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N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77C4C579-4C00-4FB3-8853-1413D4B8D080}"/>
                </a:ext>
              </a:extLst>
            </p:cNvPr>
            <p:cNvSpPr/>
            <p:nvPr/>
          </p:nvSpPr>
          <p:spPr>
            <a:xfrm>
              <a:off x="1066800" y="2819400"/>
              <a:ext cx="335280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9B242CF1-B598-4B8D-A234-BFED570FB7D2}"/>
                </a:ext>
              </a:extLst>
            </p:cNvPr>
            <p:cNvSpPr/>
            <p:nvPr/>
          </p:nvSpPr>
          <p:spPr>
            <a:xfrm>
              <a:off x="4419600" y="2819400"/>
              <a:ext cx="160020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1" name="Group 28">
              <a:extLst>
                <a:ext uri="{FF2B5EF4-FFF2-40B4-BE49-F238E27FC236}">
                  <a16:creationId xmlns:a16="http://schemas.microsoft.com/office/drawing/2014/main" id="{96FDC352-F858-4664-A325-3910965C7F00}"/>
                </a:ext>
              </a:extLst>
            </p:cNvPr>
            <p:cNvGrpSpPr/>
            <p:nvPr/>
          </p:nvGrpSpPr>
          <p:grpSpPr>
            <a:xfrm>
              <a:off x="1066800" y="2852470"/>
              <a:ext cx="3352800" cy="369332"/>
              <a:chOff x="1219200" y="2014270"/>
              <a:chExt cx="3352800" cy="369332"/>
            </a:xfrm>
          </p:grpSpPr>
          <p:sp>
            <p:nvSpPr>
              <p:cNvPr id="155" name="Text Box 75">
                <a:extLst>
                  <a:ext uri="{FF2B5EF4-FFF2-40B4-BE49-F238E27FC236}">
                    <a16:creationId xmlns:a16="http://schemas.microsoft.com/office/drawing/2014/main" id="{160017C6-FF79-4708-8167-A5B95C1E70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0834" y="2014270"/>
                <a:ext cx="1749197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  <a:latin typeface="+mn-lt"/>
                  </a:rPr>
                  <a:t>Block Number</a:t>
                </a:r>
              </a:p>
            </p:txBody>
          </p:sp>
          <p:sp>
            <p:nvSpPr>
              <p:cNvPr id="156" name="Line 76">
                <a:extLst>
                  <a:ext uri="{FF2B5EF4-FFF2-40B4-BE49-F238E27FC236}">
                    <a16:creationId xmlns:a16="http://schemas.microsoft.com/office/drawing/2014/main" id="{C9043DA2-0C4F-4F86-9711-62C7D27A9B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7600" y="2209800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57" name="Line 77">
                <a:extLst>
                  <a:ext uri="{FF2B5EF4-FFF2-40B4-BE49-F238E27FC236}">
                    <a16:creationId xmlns:a16="http://schemas.microsoft.com/office/drawing/2014/main" id="{CF16B903-42CF-4F12-ABB5-A20DC63873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19200" y="2209800"/>
                <a:ext cx="762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152" name="Group 32">
              <a:extLst>
                <a:ext uri="{FF2B5EF4-FFF2-40B4-BE49-F238E27FC236}">
                  <a16:creationId xmlns:a16="http://schemas.microsoft.com/office/drawing/2014/main" id="{17C5F8F0-693F-4176-8AA7-45E7E7F5EBEB}"/>
                </a:ext>
              </a:extLst>
            </p:cNvPr>
            <p:cNvGrpSpPr/>
            <p:nvPr/>
          </p:nvGrpSpPr>
          <p:grpSpPr>
            <a:xfrm>
              <a:off x="4428226" y="2871156"/>
              <a:ext cx="1591574" cy="369332"/>
              <a:chOff x="1600200" y="1988392"/>
              <a:chExt cx="2590800" cy="369332"/>
            </a:xfrm>
          </p:grpSpPr>
          <p:sp>
            <p:nvSpPr>
              <p:cNvPr id="153" name="Line 77">
                <a:extLst>
                  <a:ext uri="{FF2B5EF4-FFF2-40B4-BE49-F238E27FC236}">
                    <a16:creationId xmlns:a16="http://schemas.microsoft.com/office/drawing/2014/main" id="{3394B5A4-5766-49FB-9255-96A6DF4191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00200" y="2166670"/>
                <a:ext cx="2590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54" name="Text Box 75">
                <a:extLst>
                  <a:ext uri="{FF2B5EF4-FFF2-40B4-BE49-F238E27FC236}">
                    <a16:creationId xmlns:a16="http://schemas.microsoft.com/office/drawing/2014/main" id="{5C104018-9D44-4410-B414-007C4DC17F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2319" y="1988392"/>
                <a:ext cx="1488479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006600"/>
                    </a:solidFill>
                    <a:latin typeface="+mn-lt"/>
                  </a:rPr>
                  <a:t>Offset</a:t>
                </a:r>
              </a:p>
            </p:txBody>
          </p:sp>
        </p:grp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B3785760-B6D9-43AA-AD51-DC0B6BA1DC5D}"/>
              </a:ext>
            </a:extLst>
          </p:cNvPr>
          <p:cNvGrpSpPr/>
          <p:nvPr/>
        </p:nvGrpSpPr>
        <p:grpSpPr>
          <a:xfrm>
            <a:off x="1785519" y="3348976"/>
            <a:ext cx="5038496" cy="1066800"/>
            <a:chOff x="3124200" y="3429000"/>
            <a:chExt cx="5038496" cy="1066800"/>
          </a:xfrm>
        </p:grpSpPr>
        <p:sp>
          <p:nvSpPr>
            <p:cNvPr id="159" name="Text Box 38">
              <a:extLst>
                <a:ext uri="{FF2B5EF4-FFF2-40B4-BE49-F238E27FC236}">
                  <a16:creationId xmlns:a16="http://schemas.microsoft.com/office/drawing/2014/main" id="{BE472765-4B8B-4C41-A314-6A2E5E0EF8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2500" y="3702050"/>
              <a:ext cx="8001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N+M-1</a:t>
              </a:r>
            </a:p>
          </p:txBody>
        </p:sp>
        <p:sp>
          <p:nvSpPr>
            <p:cNvPr id="160" name="Text Box 74">
              <a:extLst>
                <a:ext uri="{FF2B5EF4-FFF2-40B4-BE49-F238E27FC236}">
                  <a16:creationId xmlns:a16="http://schemas.microsoft.com/office/drawing/2014/main" id="{9CB0452E-8D88-4EA3-932F-A181179D26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3007" y="3429000"/>
              <a:ext cx="2048382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latin typeface="+mn-lt"/>
                </a:rPr>
                <a:t>Memory Address</a:t>
              </a:r>
            </a:p>
          </p:txBody>
        </p:sp>
        <p:sp>
          <p:nvSpPr>
            <p:cNvPr id="161" name="Text Box 78">
              <a:extLst>
                <a:ext uri="{FF2B5EF4-FFF2-40B4-BE49-F238E27FC236}">
                  <a16:creationId xmlns:a16="http://schemas.microsoft.com/office/drawing/2014/main" id="{DC56DE43-B935-47AF-B6BA-288D672119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200" y="3733800"/>
              <a:ext cx="412293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31</a:t>
              </a:r>
            </a:p>
          </p:txBody>
        </p:sp>
        <p:sp>
          <p:nvSpPr>
            <p:cNvPr id="162" name="Text Box 79">
              <a:extLst>
                <a:ext uri="{FF2B5EF4-FFF2-40B4-BE49-F238E27FC236}">
                  <a16:creationId xmlns:a16="http://schemas.microsoft.com/office/drawing/2014/main" id="{578AAD15-100C-45E4-B433-285A4D1626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54721" y="37338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163" name="Text Box 80">
              <a:extLst>
                <a:ext uri="{FF2B5EF4-FFF2-40B4-BE49-F238E27FC236}">
                  <a16:creationId xmlns:a16="http://schemas.microsoft.com/office/drawing/2014/main" id="{A617ADC8-1119-49B2-993C-225557418F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3733800"/>
              <a:ext cx="5222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N-1</a:t>
              </a:r>
            </a:p>
          </p:txBody>
        </p:sp>
        <p:sp>
          <p:nvSpPr>
            <p:cNvPr id="164" name="Text Box 81">
              <a:extLst>
                <a:ext uri="{FF2B5EF4-FFF2-40B4-BE49-F238E27FC236}">
                  <a16:creationId xmlns:a16="http://schemas.microsoft.com/office/drawing/2014/main" id="{142E27B3-02A9-4DDD-A2A8-9A3D5FC07C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1058" y="3733800"/>
              <a:ext cx="3321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N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BA7A568B-5B01-4051-985A-4E70D646B7CA}"/>
                </a:ext>
              </a:extLst>
            </p:cNvPr>
            <p:cNvSpPr/>
            <p:nvPr/>
          </p:nvSpPr>
          <p:spPr>
            <a:xfrm>
              <a:off x="3206521" y="4038600"/>
              <a:ext cx="1594079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048BEE4D-CE30-4419-ADA0-23393A289E89}"/>
                </a:ext>
              </a:extLst>
            </p:cNvPr>
            <p:cNvSpPr/>
            <p:nvPr/>
          </p:nvSpPr>
          <p:spPr>
            <a:xfrm>
              <a:off x="6559321" y="4038600"/>
              <a:ext cx="160020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7" name="Group 28">
              <a:extLst>
                <a:ext uri="{FF2B5EF4-FFF2-40B4-BE49-F238E27FC236}">
                  <a16:creationId xmlns:a16="http://schemas.microsoft.com/office/drawing/2014/main" id="{6B1D4896-4656-4E61-8B41-C775CC13BB1D}"/>
                </a:ext>
              </a:extLst>
            </p:cNvPr>
            <p:cNvGrpSpPr/>
            <p:nvPr/>
          </p:nvGrpSpPr>
          <p:grpSpPr>
            <a:xfrm>
              <a:off x="3200401" y="4083050"/>
              <a:ext cx="1600199" cy="369332"/>
              <a:chOff x="1219200" y="2014270"/>
              <a:chExt cx="3352800" cy="369332"/>
            </a:xfrm>
          </p:grpSpPr>
          <p:sp>
            <p:nvSpPr>
              <p:cNvPr id="176" name="Text Box 75">
                <a:extLst>
                  <a:ext uri="{FF2B5EF4-FFF2-40B4-BE49-F238E27FC236}">
                    <a16:creationId xmlns:a16="http://schemas.microsoft.com/office/drawing/2014/main" id="{22FBBD76-6A0D-4585-AF7D-7DB8ADC175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0051" y="2014270"/>
                <a:ext cx="910765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  <a:latin typeface="+mn-lt"/>
                  </a:rPr>
                  <a:t>Tag</a:t>
                </a:r>
              </a:p>
            </p:txBody>
          </p:sp>
          <p:sp>
            <p:nvSpPr>
              <p:cNvPr id="177" name="Line 76">
                <a:extLst>
                  <a:ext uri="{FF2B5EF4-FFF2-40B4-BE49-F238E27FC236}">
                    <a16:creationId xmlns:a16="http://schemas.microsoft.com/office/drawing/2014/main" id="{B4ADB9D3-0FD9-48E5-9727-EDCF228006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7600" y="2209800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78" name="Line 77">
                <a:extLst>
                  <a:ext uri="{FF2B5EF4-FFF2-40B4-BE49-F238E27FC236}">
                    <a16:creationId xmlns:a16="http://schemas.microsoft.com/office/drawing/2014/main" id="{D4C2712D-5C4F-4C55-8CC5-19F88F6121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19200" y="2209800"/>
                <a:ext cx="762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168" name="Group 32">
              <a:extLst>
                <a:ext uri="{FF2B5EF4-FFF2-40B4-BE49-F238E27FC236}">
                  <a16:creationId xmlns:a16="http://schemas.microsoft.com/office/drawing/2014/main" id="{2995ECD2-2322-4F92-9F3A-28C61EED51E4}"/>
                </a:ext>
              </a:extLst>
            </p:cNvPr>
            <p:cNvGrpSpPr/>
            <p:nvPr/>
          </p:nvGrpSpPr>
          <p:grpSpPr>
            <a:xfrm>
              <a:off x="6567947" y="4090356"/>
              <a:ext cx="1591574" cy="369332"/>
              <a:chOff x="1600200" y="1988392"/>
              <a:chExt cx="2590800" cy="369332"/>
            </a:xfrm>
          </p:grpSpPr>
          <p:sp>
            <p:nvSpPr>
              <p:cNvPr id="174" name="Line 77">
                <a:extLst>
                  <a:ext uri="{FF2B5EF4-FFF2-40B4-BE49-F238E27FC236}">
                    <a16:creationId xmlns:a16="http://schemas.microsoft.com/office/drawing/2014/main" id="{55750ABA-09CA-423D-87BC-583B29590F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00200" y="2166670"/>
                <a:ext cx="2590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75" name="Text Box 75">
                <a:extLst>
                  <a:ext uri="{FF2B5EF4-FFF2-40B4-BE49-F238E27FC236}">
                    <a16:creationId xmlns:a16="http://schemas.microsoft.com/office/drawing/2014/main" id="{1F569FBF-C081-409C-AA05-722E48FC15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2319" y="1988392"/>
                <a:ext cx="1488479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006600"/>
                    </a:solidFill>
                    <a:latin typeface="+mn-lt"/>
                  </a:rPr>
                  <a:t>Offset</a:t>
                </a:r>
              </a:p>
            </p:txBody>
          </p:sp>
        </p:grp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CB80FBE0-DE71-432B-BBDF-4C11AB0D480F}"/>
                </a:ext>
              </a:extLst>
            </p:cNvPr>
            <p:cNvSpPr/>
            <p:nvPr/>
          </p:nvSpPr>
          <p:spPr>
            <a:xfrm>
              <a:off x="4806721" y="4038600"/>
              <a:ext cx="1746479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0" name="Group 28">
              <a:extLst>
                <a:ext uri="{FF2B5EF4-FFF2-40B4-BE49-F238E27FC236}">
                  <a16:creationId xmlns:a16="http://schemas.microsoft.com/office/drawing/2014/main" id="{E1902741-C8B1-4118-B7E7-BA03AF27392E}"/>
                </a:ext>
              </a:extLst>
            </p:cNvPr>
            <p:cNvGrpSpPr/>
            <p:nvPr/>
          </p:nvGrpSpPr>
          <p:grpSpPr>
            <a:xfrm>
              <a:off x="4800600" y="4083050"/>
              <a:ext cx="1746479" cy="369332"/>
              <a:chOff x="898660" y="2014270"/>
              <a:chExt cx="3673340" cy="369332"/>
            </a:xfrm>
          </p:grpSpPr>
          <p:sp>
            <p:nvSpPr>
              <p:cNvPr id="171" name="Text Box 75">
                <a:extLst>
                  <a:ext uri="{FF2B5EF4-FFF2-40B4-BE49-F238E27FC236}">
                    <a16:creationId xmlns:a16="http://schemas.microsoft.com/office/drawing/2014/main" id="{407ED10B-1259-4D31-AB19-1A321DDCD4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7377" y="2014270"/>
                <a:ext cx="1656117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chemeClr val="accent6">
                        <a:lumMod val="50000"/>
                      </a:schemeClr>
                    </a:solidFill>
                    <a:latin typeface="+mn-lt"/>
                  </a:rPr>
                  <a:t>Index</a:t>
                </a:r>
              </a:p>
            </p:txBody>
          </p:sp>
          <p:sp>
            <p:nvSpPr>
              <p:cNvPr id="172" name="Line 76">
                <a:extLst>
                  <a:ext uri="{FF2B5EF4-FFF2-40B4-BE49-F238E27FC236}">
                    <a16:creationId xmlns:a16="http://schemas.microsoft.com/office/drawing/2014/main" id="{462F036C-1C29-48AE-A231-D13CF827BB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7600" y="2209800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73" name="Line 77">
                <a:extLst>
                  <a:ext uri="{FF2B5EF4-FFF2-40B4-BE49-F238E27FC236}">
                    <a16:creationId xmlns:a16="http://schemas.microsoft.com/office/drawing/2014/main" id="{E0ADF4A8-DF2F-414E-A3E2-C138D38E7F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98660" y="2198420"/>
                <a:ext cx="1082539" cy="113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</p:grp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39CDAF33-EDEC-4DF3-97AA-2976EEE8CA39}"/>
              </a:ext>
            </a:extLst>
          </p:cNvPr>
          <p:cNvCxnSpPr/>
          <p:nvPr/>
        </p:nvCxnSpPr>
        <p:spPr>
          <a:xfrm>
            <a:off x="571500" y="3086985"/>
            <a:ext cx="8001000" cy="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3602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Direct Mapped Cache: </a:t>
            </a:r>
            <a:r>
              <a:rPr lang="en-GB" sz="3600" b="1" dirty="0">
                <a:solidFill>
                  <a:srgbClr val="0000FF"/>
                </a:solidFill>
              </a:rPr>
              <a:t>Cache Structure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70" name="Rectangle 5">
            <a:extLst>
              <a:ext uri="{FF2B5EF4-FFF2-40B4-BE49-F238E27FC236}">
                <a16:creationId xmlns:a16="http://schemas.microsoft.com/office/drawing/2014/main" id="{A8A5BE57-8FFC-480F-BC8D-53670DB0E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7476" y="1651217"/>
            <a:ext cx="1524000" cy="3048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71" name="Rectangle 6">
            <a:extLst>
              <a:ext uri="{FF2B5EF4-FFF2-40B4-BE49-F238E27FC236}">
                <a16:creationId xmlns:a16="http://schemas.microsoft.com/office/drawing/2014/main" id="{BF9CD09A-8A88-47E7-8A2B-4B566CF5E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7476" y="1956017"/>
            <a:ext cx="1524000" cy="3048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72" name="Rectangle 7">
            <a:extLst>
              <a:ext uri="{FF2B5EF4-FFF2-40B4-BE49-F238E27FC236}">
                <a16:creationId xmlns:a16="http://schemas.microsoft.com/office/drawing/2014/main" id="{8B297780-ECE4-4857-B67C-F407060A4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7476" y="2260817"/>
            <a:ext cx="1524000" cy="3048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73" name="Rectangle 8">
            <a:extLst>
              <a:ext uri="{FF2B5EF4-FFF2-40B4-BE49-F238E27FC236}">
                <a16:creationId xmlns:a16="http://schemas.microsoft.com/office/drawing/2014/main" id="{CB0AEE61-03D9-4648-B02F-D67D7F126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7476" y="2565617"/>
            <a:ext cx="1524000" cy="3048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74" name="Text Box 9">
            <a:extLst>
              <a:ext uri="{FF2B5EF4-FFF2-40B4-BE49-F238E27FC236}">
                <a16:creationId xmlns:a16="http://schemas.microsoft.com/office/drawing/2014/main" id="{4CAB6678-7D9E-4357-8904-235971ADB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1125" y="1636592"/>
            <a:ext cx="111292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/>
              <a:t>Cache</a:t>
            </a:r>
          </a:p>
        </p:txBody>
      </p:sp>
      <p:sp>
        <p:nvSpPr>
          <p:cNvPr id="75" name="Text Box 10">
            <a:extLst>
              <a:ext uri="{FF2B5EF4-FFF2-40B4-BE49-F238E27FC236}">
                <a16:creationId xmlns:a16="http://schemas.microsoft.com/office/drawing/2014/main" id="{6394C4A3-C04F-468A-A19B-5D41C687D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476" y="1616292"/>
            <a:ext cx="4318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r>
              <a:rPr lang="en-US" sz="2000" dirty="0"/>
              <a:t>00</a:t>
            </a:r>
          </a:p>
        </p:txBody>
      </p:sp>
      <p:sp>
        <p:nvSpPr>
          <p:cNvPr id="76" name="Text Box 11">
            <a:extLst>
              <a:ext uri="{FF2B5EF4-FFF2-40B4-BE49-F238E27FC236}">
                <a16:creationId xmlns:a16="http://schemas.microsoft.com/office/drawing/2014/main" id="{3BAA2504-2C9C-40D2-9423-BCF7BC4C8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476" y="1921092"/>
            <a:ext cx="4000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r>
              <a:rPr lang="en-US" sz="2000"/>
              <a:t>01</a:t>
            </a:r>
          </a:p>
        </p:txBody>
      </p:sp>
      <p:sp>
        <p:nvSpPr>
          <p:cNvPr id="77" name="Text Box 12">
            <a:extLst>
              <a:ext uri="{FF2B5EF4-FFF2-40B4-BE49-F238E27FC236}">
                <a16:creationId xmlns:a16="http://schemas.microsoft.com/office/drawing/2014/main" id="{B77FF098-8DB3-47C7-9C06-735ABA83CC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476" y="2225892"/>
            <a:ext cx="4000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r>
              <a:rPr lang="en-US" sz="2000" dirty="0"/>
              <a:t>10</a:t>
            </a:r>
          </a:p>
        </p:txBody>
      </p:sp>
      <p:sp>
        <p:nvSpPr>
          <p:cNvPr id="78" name="Text Box 13">
            <a:extLst>
              <a:ext uri="{FF2B5EF4-FFF2-40B4-BE49-F238E27FC236}">
                <a16:creationId xmlns:a16="http://schemas.microsoft.com/office/drawing/2014/main" id="{F24A28CC-2795-4BE3-9016-583E46D72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476" y="2530692"/>
            <a:ext cx="3683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r>
              <a:rPr lang="en-US" sz="2000"/>
              <a:t>11</a:t>
            </a:r>
          </a:p>
        </p:txBody>
      </p:sp>
      <p:sp>
        <p:nvSpPr>
          <p:cNvPr id="79" name="Text Box 14">
            <a:extLst>
              <a:ext uri="{FF2B5EF4-FFF2-40B4-BE49-F238E27FC236}">
                <a16:creationId xmlns:a16="http://schemas.microsoft.com/office/drawing/2014/main" id="{CE635D64-CC06-4977-8F61-0B471A8EA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9076" y="1346417"/>
            <a:ext cx="8128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r>
              <a:rPr lang="en-US" sz="1800" b="1" dirty="0"/>
              <a:t> Index</a:t>
            </a:r>
          </a:p>
        </p:txBody>
      </p:sp>
      <p:sp>
        <p:nvSpPr>
          <p:cNvPr id="80" name="Text Box 15">
            <a:extLst>
              <a:ext uri="{FF2B5EF4-FFF2-40B4-BE49-F238E27FC236}">
                <a16:creationId xmlns:a16="http://schemas.microsoft.com/office/drawing/2014/main" id="{3975336A-ED39-4C9C-B171-3B48E1017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8476" y="1346417"/>
            <a:ext cx="6350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r>
              <a:rPr lang="en-US" sz="1800" b="1" dirty="0"/>
              <a:t>Data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A17B73E-7F3E-4C0B-A637-AE2ACC487362}"/>
              </a:ext>
            </a:extLst>
          </p:cNvPr>
          <p:cNvGrpSpPr/>
          <p:nvPr/>
        </p:nvGrpSpPr>
        <p:grpSpPr>
          <a:xfrm>
            <a:off x="3146876" y="1346417"/>
            <a:ext cx="762000" cy="1524000"/>
            <a:chOff x="3276600" y="1406525"/>
            <a:chExt cx="762000" cy="1524000"/>
          </a:xfrm>
        </p:grpSpPr>
        <p:sp>
          <p:nvSpPr>
            <p:cNvPr id="82" name="Rectangle 17">
              <a:extLst>
                <a:ext uri="{FF2B5EF4-FFF2-40B4-BE49-F238E27FC236}">
                  <a16:creationId xmlns:a16="http://schemas.microsoft.com/office/drawing/2014/main" id="{9ECFE593-9EAA-418C-A7DF-F1602440B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1711325"/>
              <a:ext cx="7620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83" name="Rectangle 18">
              <a:extLst>
                <a:ext uri="{FF2B5EF4-FFF2-40B4-BE49-F238E27FC236}">
                  <a16:creationId xmlns:a16="http://schemas.microsoft.com/office/drawing/2014/main" id="{B2067A6F-0F02-43BE-BF40-4DA1B61C1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2016125"/>
              <a:ext cx="7620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84" name="Rectangle 19">
              <a:extLst>
                <a:ext uri="{FF2B5EF4-FFF2-40B4-BE49-F238E27FC236}">
                  <a16:creationId xmlns:a16="http://schemas.microsoft.com/office/drawing/2014/main" id="{A5D0DB16-485F-42D3-AF63-5E941A62A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2320925"/>
              <a:ext cx="7620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85" name="Rectangle 20">
              <a:extLst>
                <a:ext uri="{FF2B5EF4-FFF2-40B4-BE49-F238E27FC236}">
                  <a16:creationId xmlns:a16="http://schemas.microsoft.com/office/drawing/2014/main" id="{E8509452-820F-4D65-BF75-87E533936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2625725"/>
              <a:ext cx="7620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86" name="Text Box 25">
              <a:extLst>
                <a:ext uri="{FF2B5EF4-FFF2-40B4-BE49-F238E27FC236}">
                  <a16:creationId xmlns:a16="http://schemas.microsoft.com/office/drawing/2014/main" id="{8DD8C920-76FF-4987-8434-324D10CD3A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1418" y="1406525"/>
              <a:ext cx="55015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r>
                <a:rPr lang="en-US" sz="1800" b="1" dirty="0">
                  <a:solidFill>
                    <a:srgbClr val="660066"/>
                  </a:solidFill>
                </a:rPr>
                <a:t>Tag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2919752-0D75-4F5E-B211-6841911114A5}"/>
              </a:ext>
            </a:extLst>
          </p:cNvPr>
          <p:cNvGrpSpPr/>
          <p:nvPr/>
        </p:nvGrpSpPr>
        <p:grpSpPr>
          <a:xfrm>
            <a:off x="2552700" y="1346417"/>
            <a:ext cx="670376" cy="1524000"/>
            <a:chOff x="2682424" y="1406525"/>
            <a:chExt cx="670376" cy="1524000"/>
          </a:xfrm>
        </p:grpSpPr>
        <p:sp>
          <p:nvSpPr>
            <p:cNvPr id="88" name="Rectangle 21">
              <a:extLst>
                <a:ext uri="{FF2B5EF4-FFF2-40B4-BE49-F238E27FC236}">
                  <a16:creationId xmlns:a16="http://schemas.microsoft.com/office/drawing/2014/main" id="{D0D1CA2F-F05E-4FA4-B39D-72C8ECEE5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1711325"/>
              <a:ext cx="4572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89" name="Rectangle 22">
              <a:extLst>
                <a:ext uri="{FF2B5EF4-FFF2-40B4-BE49-F238E27FC236}">
                  <a16:creationId xmlns:a16="http://schemas.microsoft.com/office/drawing/2014/main" id="{ED806C7B-EAA6-4CAA-922F-60B863F65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2016125"/>
              <a:ext cx="4572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90" name="Rectangle 23">
              <a:extLst>
                <a:ext uri="{FF2B5EF4-FFF2-40B4-BE49-F238E27FC236}">
                  <a16:creationId xmlns:a16="http://schemas.microsoft.com/office/drawing/2014/main" id="{07208DA3-AA55-4921-AF7F-3DEBE928B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2320925"/>
              <a:ext cx="4572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91" name="Rectangle 24">
              <a:extLst>
                <a:ext uri="{FF2B5EF4-FFF2-40B4-BE49-F238E27FC236}">
                  <a16:creationId xmlns:a16="http://schemas.microsoft.com/office/drawing/2014/main" id="{D3A1DA15-EEF6-47C4-80CE-37EA16F6E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2625725"/>
              <a:ext cx="4572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92" name="Text Box 26">
              <a:extLst>
                <a:ext uri="{FF2B5EF4-FFF2-40B4-BE49-F238E27FC236}">
                  <a16:creationId xmlns:a16="http://schemas.microsoft.com/office/drawing/2014/main" id="{19CB1F94-908F-4F75-9EF0-88FB18C0DA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2424" y="1406525"/>
              <a:ext cx="67037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r>
                <a:rPr lang="en-US" sz="1800" b="1" dirty="0">
                  <a:solidFill>
                    <a:srgbClr val="006600"/>
                  </a:solidFill>
                </a:rPr>
                <a:t>Valid</a:t>
              </a:r>
            </a:p>
          </p:txBody>
        </p:sp>
      </p:grpSp>
      <p:sp>
        <p:nvSpPr>
          <p:cNvPr id="93" name="Text Box 27">
            <a:extLst>
              <a:ext uri="{FF2B5EF4-FFF2-40B4-BE49-F238E27FC236}">
                <a16:creationId xmlns:a16="http://schemas.microsoft.com/office/drawing/2014/main" id="{803DAC74-74DA-4380-B186-2E5709BC4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746" y="3030684"/>
            <a:ext cx="7988350" cy="1938992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latin typeface="+mn-lt"/>
              </a:rPr>
              <a:t>Along with a data block (line), cache also contains the following administrative information (overheads):</a:t>
            </a:r>
          </a:p>
          <a:p>
            <a:pPr marL="722313" indent="-342900" algn="l">
              <a:buFontTx/>
              <a:buAutoNum type="arabicPeriod"/>
            </a:pPr>
            <a:r>
              <a:rPr lang="en-US" sz="2400" b="1" dirty="0">
                <a:solidFill>
                  <a:srgbClr val="660066"/>
                </a:solidFill>
                <a:latin typeface="+mn-lt"/>
              </a:rPr>
              <a:t>Tag</a:t>
            </a:r>
            <a:r>
              <a:rPr lang="en-US" sz="2400" dirty="0">
                <a:solidFill>
                  <a:srgbClr val="660066"/>
                </a:solidFill>
                <a:latin typeface="+mn-lt"/>
              </a:rPr>
              <a:t> </a:t>
            </a:r>
            <a:r>
              <a:rPr lang="en-US" sz="2400" dirty="0">
                <a:latin typeface="+mn-lt"/>
              </a:rPr>
              <a:t>of the memory block</a:t>
            </a:r>
          </a:p>
          <a:p>
            <a:pPr marL="722313" indent="-342900" algn="l">
              <a:buFontTx/>
              <a:buAutoNum type="arabicPeriod"/>
            </a:pPr>
            <a:r>
              <a:rPr lang="en-US" sz="2400" b="1" dirty="0">
                <a:solidFill>
                  <a:srgbClr val="006600"/>
                </a:solidFill>
                <a:latin typeface="+mn-lt"/>
              </a:rPr>
              <a:t>Valid bit </a:t>
            </a:r>
            <a:r>
              <a:rPr lang="en-US" sz="2400" dirty="0">
                <a:latin typeface="+mn-lt"/>
              </a:rPr>
              <a:t>indicating whether the cache line contains valid data</a:t>
            </a:r>
            <a:endParaRPr lang="en-US" dirty="0">
              <a:latin typeface="+mn-lt"/>
            </a:endParaRPr>
          </a:p>
        </p:txBody>
      </p:sp>
      <p:sp>
        <p:nvSpPr>
          <p:cNvPr id="94" name="Rectangle 29">
            <a:extLst>
              <a:ext uri="{FF2B5EF4-FFF2-40B4-BE49-F238E27FC236}">
                <a16:creationId xmlns:a16="http://schemas.microsoft.com/office/drawing/2014/main" id="{223D8874-7FA9-406C-9843-6FCA1624B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821" y="4944029"/>
            <a:ext cx="6172200" cy="12618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+mn-lt"/>
              </a:rPr>
              <a:t>When is there a cache hit? </a:t>
            </a:r>
          </a:p>
          <a:p>
            <a:pPr algn="ctr"/>
            <a:r>
              <a:rPr lang="en-US" sz="2400" dirty="0"/>
              <a:t>( Valid[index] = TRUE ) </a:t>
            </a:r>
            <a:r>
              <a:rPr lang="en-US" sz="2400" b="1" dirty="0">
                <a:latin typeface="+mn-lt"/>
              </a:rPr>
              <a:t>AND</a:t>
            </a:r>
            <a:r>
              <a:rPr lang="en-US" dirty="0"/>
              <a:t> </a:t>
            </a:r>
            <a:br>
              <a:rPr lang="en-US" dirty="0"/>
            </a:br>
            <a:r>
              <a:rPr lang="en-US" sz="2400" dirty="0"/>
              <a:t>( Tag[ index ] = Tag[ memory address ] ) 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15247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Cache Mapping: </a:t>
            </a:r>
            <a:r>
              <a:rPr lang="en-GB" sz="3600" b="1" dirty="0">
                <a:solidFill>
                  <a:srgbClr val="0000FF"/>
                </a:solidFill>
              </a:rPr>
              <a:t>Example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90190D4-4A79-4044-AAB5-403F0013ADE5}"/>
              </a:ext>
            </a:extLst>
          </p:cNvPr>
          <p:cNvSpPr/>
          <p:nvPr/>
        </p:nvSpPr>
        <p:spPr>
          <a:xfrm>
            <a:off x="609600" y="1498817"/>
            <a:ext cx="1524000" cy="22098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Memory</a:t>
            </a:r>
          </a:p>
          <a:p>
            <a:pPr algn="ctr"/>
            <a:r>
              <a:rPr lang="en-US" sz="2400" dirty="0"/>
              <a:t>4GB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F93297E-1E77-4B2B-8427-1894F640E44C}"/>
              </a:ext>
            </a:extLst>
          </p:cNvPr>
          <p:cNvGrpSpPr/>
          <p:nvPr/>
        </p:nvGrpSpPr>
        <p:grpSpPr>
          <a:xfrm>
            <a:off x="3429000" y="1346417"/>
            <a:ext cx="5105400" cy="1034018"/>
            <a:chOff x="984479" y="2242582"/>
            <a:chExt cx="5105400" cy="1034018"/>
          </a:xfrm>
        </p:grpSpPr>
        <p:sp>
          <p:nvSpPr>
            <p:cNvPr id="33" name="Text Box 74">
              <a:extLst>
                <a:ext uri="{FF2B5EF4-FFF2-40B4-BE49-F238E27FC236}">
                  <a16:creationId xmlns:a16="http://schemas.microsoft.com/office/drawing/2014/main" id="{E74008FC-8CD0-4CFF-8C0A-5352FA8D28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3286" y="2242582"/>
              <a:ext cx="2048382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latin typeface="+mn-lt"/>
                </a:rPr>
                <a:t>Memory Address</a:t>
              </a:r>
            </a:p>
          </p:txBody>
        </p:sp>
        <p:sp>
          <p:nvSpPr>
            <p:cNvPr id="34" name="Text Box 78">
              <a:extLst>
                <a:ext uri="{FF2B5EF4-FFF2-40B4-BE49-F238E27FC236}">
                  <a16:creationId xmlns:a16="http://schemas.microsoft.com/office/drawing/2014/main" id="{49FE24AE-7A46-4056-9410-03A9367DF4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479" y="2547382"/>
              <a:ext cx="412293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31</a:t>
              </a:r>
            </a:p>
          </p:txBody>
        </p:sp>
        <p:sp>
          <p:nvSpPr>
            <p:cNvPr id="35" name="Text Box 79">
              <a:extLst>
                <a:ext uri="{FF2B5EF4-FFF2-40B4-BE49-F238E27FC236}">
                  <a16:creationId xmlns:a16="http://schemas.microsoft.com/office/drawing/2014/main" id="{4522305D-2AED-4AE7-AE39-5B08907522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81904" y="2547382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36" name="Text Box 80">
              <a:extLst>
                <a:ext uri="{FF2B5EF4-FFF2-40B4-BE49-F238E27FC236}">
                  <a16:creationId xmlns:a16="http://schemas.microsoft.com/office/drawing/2014/main" id="{EA92F13E-CFF6-482C-A0C4-8B28733F7E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7279" y="2547382"/>
              <a:ext cx="5222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N-1</a:t>
              </a:r>
            </a:p>
          </p:txBody>
        </p:sp>
        <p:sp>
          <p:nvSpPr>
            <p:cNvPr id="37" name="Text Box 81">
              <a:extLst>
                <a:ext uri="{FF2B5EF4-FFF2-40B4-BE49-F238E27FC236}">
                  <a16:creationId xmlns:a16="http://schemas.microsoft.com/office/drawing/2014/main" id="{F41BA94A-A252-4507-8BF6-A278BC37C3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1337" y="2547382"/>
              <a:ext cx="3321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N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4C93D71-2CDE-4ECE-A348-AD9545BEE849}"/>
                </a:ext>
              </a:extLst>
            </p:cNvPr>
            <p:cNvSpPr/>
            <p:nvPr/>
          </p:nvSpPr>
          <p:spPr>
            <a:xfrm>
              <a:off x="1066800" y="2819400"/>
              <a:ext cx="335280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203BF66-586B-438E-AFF4-25DE082A7BE9}"/>
                </a:ext>
              </a:extLst>
            </p:cNvPr>
            <p:cNvSpPr/>
            <p:nvPr/>
          </p:nvSpPr>
          <p:spPr>
            <a:xfrm>
              <a:off x="4419600" y="2819400"/>
              <a:ext cx="160020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28">
              <a:extLst>
                <a:ext uri="{FF2B5EF4-FFF2-40B4-BE49-F238E27FC236}">
                  <a16:creationId xmlns:a16="http://schemas.microsoft.com/office/drawing/2014/main" id="{97EED235-D84C-45AB-9973-F60150370538}"/>
                </a:ext>
              </a:extLst>
            </p:cNvPr>
            <p:cNvGrpSpPr/>
            <p:nvPr/>
          </p:nvGrpSpPr>
          <p:grpSpPr>
            <a:xfrm>
              <a:off x="1066800" y="2852470"/>
              <a:ext cx="3352800" cy="369332"/>
              <a:chOff x="1219200" y="2014270"/>
              <a:chExt cx="3352800" cy="369332"/>
            </a:xfrm>
          </p:grpSpPr>
          <p:sp>
            <p:nvSpPr>
              <p:cNvPr id="44" name="Text Box 75">
                <a:extLst>
                  <a:ext uri="{FF2B5EF4-FFF2-40B4-BE49-F238E27FC236}">
                    <a16:creationId xmlns:a16="http://schemas.microsoft.com/office/drawing/2014/main" id="{63CB3264-8119-480A-8E4E-22B5494696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0834" y="2014270"/>
                <a:ext cx="1749197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  <a:latin typeface="+mn-lt"/>
                  </a:rPr>
                  <a:t>Block Number</a:t>
                </a:r>
              </a:p>
            </p:txBody>
          </p:sp>
          <p:sp>
            <p:nvSpPr>
              <p:cNvPr id="45" name="Line 76">
                <a:extLst>
                  <a:ext uri="{FF2B5EF4-FFF2-40B4-BE49-F238E27FC236}">
                    <a16:creationId xmlns:a16="http://schemas.microsoft.com/office/drawing/2014/main" id="{8708FBBB-A78B-45F8-87AF-C07C30BB6B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7600" y="2209800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6" name="Line 77">
                <a:extLst>
                  <a:ext uri="{FF2B5EF4-FFF2-40B4-BE49-F238E27FC236}">
                    <a16:creationId xmlns:a16="http://schemas.microsoft.com/office/drawing/2014/main" id="{29A0B3FA-CFF6-40C1-8B0A-C392EB48DD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19200" y="2209800"/>
                <a:ext cx="762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41" name="Group 32">
              <a:extLst>
                <a:ext uri="{FF2B5EF4-FFF2-40B4-BE49-F238E27FC236}">
                  <a16:creationId xmlns:a16="http://schemas.microsoft.com/office/drawing/2014/main" id="{37554324-D328-4AFF-B3A1-633DF86281DE}"/>
                </a:ext>
              </a:extLst>
            </p:cNvPr>
            <p:cNvGrpSpPr/>
            <p:nvPr/>
          </p:nvGrpSpPr>
          <p:grpSpPr>
            <a:xfrm>
              <a:off x="4428226" y="2871156"/>
              <a:ext cx="1591574" cy="369332"/>
              <a:chOff x="1600200" y="1988392"/>
              <a:chExt cx="2590800" cy="369332"/>
            </a:xfrm>
          </p:grpSpPr>
          <p:sp>
            <p:nvSpPr>
              <p:cNvPr id="42" name="Line 77">
                <a:extLst>
                  <a:ext uri="{FF2B5EF4-FFF2-40B4-BE49-F238E27FC236}">
                    <a16:creationId xmlns:a16="http://schemas.microsoft.com/office/drawing/2014/main" id="{DE0D0573-335E-4244-8A8C-B836C3E786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00200" y="2166670"/>
                <a:ext cx="2590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43" name="Text Box 75">
                <a:extLst>
                  <a:ext uri="{FF2B5EF4-FFF2-40B4-BE49-F238E27FC236}">
                    <a16:creationId xmlns:a16="http://schemas.microsoft.com/office/drawing/2014/main" id="{C80FDF8E-0559-4B2E-ADA0-814E3F5DCE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2319" y="1988392"/>
                <a:ext cx="1488479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006600"/>
                    </a:solidFill>
                    <a:latin typeface="+mn-lt"/>
                  </a:rPr>
                  <a:t>Offset</a:t>
                </a:r>
              </a:p>
            </p:txBody>
          </p:sp>
        </p:grp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AFDB90C0-1F72-4706-82FE-148FF84C1011}"/>
              </a:ext>
            </a:extLst>
          </p:cNvPr>
          <p:cNvSpPr/>
          <p:nvPr/>
        </p:nvSpPr>
        <p:spPr>
          <a:xfrm>
            <a:off x="609600" y="3022817"/>
            <a:ext cx="1524000" cy="685800"/>
          </a:xfrm>
          <a:prstGeom prst="rect">
            <a:avLst/>
          </a:prstGeom>
          <a:solidFill>
            <a:schemeClr val="tx2">
              <a:lumMod val="20000"/>
              <a:lumOff val="80000"/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1 Block 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= 16 bytes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A5CBF64-FF72-4E1B-B97F-A4318E143667}"/>
              </a:ext>
            </a:extLst>
          </p:cNvPr>
          <p:cNvSpPr/>
          <p:nvPr/>
        </p:nvSpPr>
        <p:spPr>
          <a:xfrm>
            <a:off x="609600" y="4292019"/>
            <a:ext cx="1524000" cy="1600200"/>
          </a:xfrm>
          <a:prstGeom prst="rect">
            <a:avLst/>
          </a:prstGeom>
          <a:solidFill>
            <a:srgbClr val="00660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/>
            </a:br>
            <a:r>
              <a:rPr lang="en-US" sz="2400" dirty="0"/>
              <a:t>Cache</a:t>
            </a:r>
          </a:p>
          <a:p>
            <a:pPr algn="ctr"/>
            <a:r>
              <a:rPr lang="en-US" sz="2400" dirty="0"/>
              <a:t>16KB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642ACF2-99DC-430D-8FC1-6BDC65B3E502}"/>
              </a:ext>
            </a:extLst>
          </p:cNvPr>
          <p:cNvSpPr/>
          <p:nvPr/>
        </p:nvSpPr>
        <p:spPr>
          <a:xfrm>
            <a:off x="609600" y="5206419"/>
            <a:ext cx="1524000" cy="685800"/>
          </a:xfrm>
          <a:prstGeom prst="rect">
            <a:avLst/>
          </a:prstGeom>
          <a:solidFill>
            <a:srgbClr val="E2FFC5">
              <a:alpha val="15000"/>
            </a:srgb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1 Block 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= 16 bytes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79921AD-E18A-42B4-B891-9767F9459C49}"/>
              </a:ext>
            </a:extLst>
          </p:cNvPr>
          <p:cNvGrpSpPr/>
          <p:nvPr/>
        </p:nvGrpSpPr>
        <p:grpSpPr>
          <a:xfrm>
            <a:off x="3429000" y="3903713"/>
            <a:ext cx="5038496" cy="793750"/>
            <a:chOff x="3124200" y="3702050"/>
            <a:chExt cx="5038496" cy="793750"/>
          </a:xfrm>
        </p:grpSpPr>
        <p:sp>
          <p:nvSpPr>
            <p:cNvPr id="51" name="Text Box 38">
              <a:extLst>
                <a:ext uri="{FF2B5EF4-FFF2-40B4-BE49-F238E27FC236}">
                  <a16:creationId xmlns:a16="http://schemas.microsoft.com/office/drawing/2014/main" id="{602BAD7C-CEFF-4015-88FD-D13946EDE7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2500" y="3702050"/>
              <a:ext cx="8001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N+M-1</a:t>
              </a:r>
            </a:p>
          </p:txBody>
        </p:sp>
        <p:sp>
          <p:nvSpPr>
            <p:cNvPr id="52" name="Text Box 78">
              <a:extLst>
                <a:ext uri="{FF2B5EF4-FFF2-40B4-BE49-F238E27FC236}">
                  <a16:creationId xmlns:a16="http://schemas.microsoft.com/office/drawing/2014/main" id="{F9EE424C-F2C7-4A2E-BF62-4F5E956DBF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200" y="3733800"/>
              <a:ext cx="412293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31</a:t>
              </a:r>
            </a:p>
          </p:txBody>
        </p:sp>
        <p:sp>
          <p:nvSpPr>
            <p:cNvPr id="53" name="Text Box 79">
              <a:extLst>
                <a:ext uri="{FF2B5EF4-FFF2-40B4-BE49-F238E27FC236}">
                  <a16:creationId xmlns:a16="http://schemas.microsoft.com/office/drawing/2014/main" id="{CDD1D61B-0EFF-4B2F-AD47-BF2F51EC4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54721" y="37338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54" name="Text Box 80">
              <a:extLst>
                <a:ext uri="{FF2B5EF4-FFF2-40B4-BE49-F238E27FC236}">
                  <a16:creationId xmlns:a16="http://schemas.microsoft.com/office/drawing/2014/main" id="{B1BD7559-3961-4346-988A-88FDF4378A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3733800"/>
              <a:ext cx="5222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N-1</a:t>
              </a:r>
            </a:p>
          </p:txBody>
        </p:sp>
        <p:sp>
          <p:nvSpPr>
            <p:cNvPr id="55" name="Text Box 81">
              <a:extLst>
                <a:ext uri="{FF2B5EF4-FFF2-40B4-BE49-F238E27FC236}">
                  <a16:creationId xmlns:a16="http://schemas.microsoft.com/office/drawing/2014/main" id="{71293827-A655-436A-BE2E-BB494BE677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1058" y="3733800"/>
              <a:ext cx="3321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N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0DC4821-A13E-42B5-98D1-135BA55218AA}"/>
                </a:ext>
              </a:extLst>
            </p:cNvPr>
            <p:cNvSpPr/>
            <p:nvPr/>
          </p:nvSpPr>
          <p:spPr>
            <a:xfrm>
              <a:off x="3206521" y="4038600"/>
              <a:ext cx="1594079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0712835-13B4-42E9-85FE-9F9EAEB0D88A}"/>
                </a:ext>
              </a:extLst>
            </p:cNvPr>
            <p:cNvSpPr/>
            <p:nvPr/>
          </p:nvSpPr>
          <p:spPr>
            <a:xfrm>
              <a:off x="6559321" y="4038600"/>
              <a:ext cx="160020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28">
              <a:extLst>
                <a:ext uri="{FF2B5EF4-FFF2-40B4-BE49-F238E27FC236}">
                  <a16:creationId xmlns:a16="http://schemas.microsoft.com/office/drawing/2014/main" id="{EF961824-A1A2-4298-B250-229FF51BAF12}"/>
                </a:ext>
              </a:extLst>
            </p:cNvPr>
            <p:cNvGrpSpPr/>
            <p:nvPr/>
          </p:nvGrpSpPr>
          <p:grpSpPr>
            <a:xfrm>
              <a:off x="3200401" y="4083050"/>
              <a:ext cx="1600199" cy="369332"/>
              <a:chOff x="1219200" y="2014270"/>
              <a:chExt cx="3352800" cy="369332"/>
            </a:xfrm>
          </p:grpSpPr>
          <p:sp>
            <p:nvSpPr>
              <p:cNvPr id="67" name="Text Box 75">
                <a:extLst>
                  <a:ext uri="{FF2B5EF4-FFF2-40B4-BE49-F238E27FC236}">
                    <a16:creationId xmlns:a16="http://schemas.microsoft.com/office/drawing/2014/main" id="{91161077-AF61-4D9E-A1AC-899AC2D34A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0051" y="2014270"/>
                <a:ext cx="910765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  <a:latin typeface="+mn-lt"/>
                  </a:rPr>
                  <a:t>Tag</a:t>
                </a:r>
              </a:p>
            </p:txBody>
          </p:sp>
          <p:sp>
            <p:nvSpPr>
              <p:cNvPr id="68" name="Line 76">
                <a:extLst>
                  <a:ext uri="{FF2B5EF4-FFF2-40B4-BE49-F238E27FC236}">
                    <a16:creationId xmlns:a16="http://schemas.microsoft.com/office/drawing/2014/main" id="{44A4A642-9C75-4178-912A-9D4953AF43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7600" y="2209800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9" name="Line 77">
                <a:extLst>
                  <a:ext uri="{FF2B5EF4-FFF2-40B4-BE49-F238E27FC236}">
                    <a16:creationId xmlns:a16="http://schemas.microsoft.com/office/drawing/2014/main" id="{075AE9B3-FCA6-4F93-9935-4CD1F67CEA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19200" y="2209800"/>
                <a:ext cx="762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59" name="Group 32">
              <a:extLst>
                <a:ext uri="{FF2B5EF4-FFF2-40B4-BE49-F238E27FC236}">
                  <a16:creationId xmlns:a16="http://schemas.microsoft.com/office/drawing/2014/main" id="{8062302D-B641-410B-9378-64407EE3A3BF}"/>
                </a:ext>
              </a:extLst>
            </p:cNvPr>
            <p:cNvGrpSpPr/>
            <p:nvPr/>
          </p:nvGrpSpPr>
          <p:grpSpPr>
            <a:xfrm>
              <a:off x="6567947" y="4090356"/>
              <a:ext cx="1591574" cy="369332"/>
              <a:chOff x="1600200" y="1988392"/>
              <a:chExt cx="2590800" cy="369332"/>
            </a:xfrm>
          </p:grpSpPr>
          <p:sp>
            <p:nvSpPr>
              <p:cNvPr id="65" name="Line 77">
                <a:extLst>
                  <a:ext uri="{FF2B5EF4-FFF2-40B4-BE49-F238E27FC236}">
                    <a16:creationId xmlns:a16="http://schemas.microsoft.com/office/drawing/2014/main" id="{3F8112B2-24B4-404A-A234-EB04BB614B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00200" y="2166670"/>
                <a:ext cx="2590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66" name="Text Box 75">
                <a:extLst>
                  <a:ext uri="{FF2B5EF4-FFF2-40B4-BE49-F238E27FC236}">
                    <a16:creationId xmlns:a16="http://schemas.microsoft.com/office/drawing/2014/main" id="{83914A03-1ABD-4CAC-8A4F-EFA8654E43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2319" y="1988392"/>
                <a:ext cx="1488479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006600"/>
                    </a:solidFill>
                    <a:latin typeface="+mn-lt"/>
                  </a:rPr>
                  <a:t>Offset</a:t>
                </a:r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AD9ED81-937C-4A84-BEB1-1112F61BD18B}"/>
                </a:ext>
              </a:extLst>
            </p:cNvPr>
            <p:cNvSpPr/>
            <p:nvPr/>
          </p:nvSpPr>
          <p:spPr>
            <a:xfrm>
              <a:off x="4806721" y="4038600"/>
              <a:ext cx="1746479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oup 28">
              <a:extLst>
                <a:ext uri="{FF2B5EF4-FFF2-40B4-BE49-F238E27FC236}">
                  <a16:creationId xmlns:a16="http://schemas.microsoft.com/office/drawing/2014/main" id="{4FE6B71B-3F28-4502-A70F-0B6B30B8D5A1}"/>
                </a:ext>
              </a:extLst>
            </p:cNvPr>
            <p:cNvGrpSpPr/>
            <p:nvPr/>
          </p:nvGrpSpPr>
          <p:grpSpPr>
            <a:xfrm>
              <a:off x="4800600" y="4083050"/>
              <a:ext cx="1746479" cy="369332"/>
              <a:chOff x="898660" y="2014270"/>
              <a:chExt cx="3673340" cy="369332"/>
            </a:xfrm>
          </p:grpSpPr>
          <p:sp>
            <p:nvSpPr>
              <p:cNvPr id="62" name="Text Box 75">
                <a:extLst>
                  <a:ext uri="{FF2B5EF4-FFF2-40B4-BE49-F238E27FC236}">
                    <a16:creationId xmlns:a16="http://schemas.microsoft.com/office/drawing/2014/main" id="{205CDE34-8039-4355-8B3A-7DD0BAA26D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7377" y="2014270"/>
                <a:ext cx="1656117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chemeClr val="accent6">
                        <a:lumMod val="50000"/>
                      </a:schemeClr>
                    </a:solidFill>
                    <a:latin typeface="+mn-lt"/>
                  </a:rPr>
                  <a:t>Index</a:t>
                </a:r>
              </a:p>
            </p:txBody>
          </p:sp>
          <p:sp>
            <p:nvSpPr>
              <p:cNvPr id="63" name="Line 76">
                <a:extLst>
                  <a:ext uri="{FF2B5EF4-FFF2-40B4-BE49-F238E27FC236}">
                    <a16:creationId xmlns:a16="http://schemas.microsoft.com/office/drawing/2014/main" id="{FDD4B119-8152-4C98-9A8B-FF2B5C7FF3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7600" y="2209800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4" name="Line 77">
                <a:extLst>
                  <a:ext uri="{FF2B5EF4-FFF2-40B4-BE49-F238E27FC236}">
                    <a16:creationId xmlns:a16="http://schemas.microsoft.com/office/drawing/2014/main" id="{52E1F028-EF32-450F-9AA9-1C7FAC5326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98660" y="2198420"/>
                <a:ext cx="1082539" cy="113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</p:grpSp>
      <p:sp>
        <p:nvSpPr>
          <p:cNvPr id="95" name="Text Box 16">
            <a:extLst>
              <a:ext uri="{FF2B5EF4-FFF2-40B4-BE49-F238E27FC236}">
                <a16:creationId xmlns:a16="http://schemas.microsoft.com/office/drawing/2014/main" id="{D6C61C64-C23F-4856-B32B-273B3506F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489417"/>
            <a:ext cx="4495800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+mn-lt"/>
              </a:rPr>
              <a:t>Offset, </a:t>
            </a:r>
            <a:r>
              <a:rPr lang="en-US" sz="2000" b="1" dirty="0">
                <a:solidFill>
                  <a:srgbClr val="006600"/>
                </a:solidFill>
                <a:latin typeface="+mn-lt"/>
              </a:rPr>
              <a:t>N</a:t>
            </a:r>
            <a:r>
              <a:rPr lang="en-US" sz="2000" dirty="0">
                <a:latin typeface="+mn-lt"/>
              </a:rPr>
              <a:t> = </a:t>
            </a:r>
            <a:r>
              <a:rPr lang="en-US" sz="2000" b="1" dirty="0">
                <a:latin typeface="+mn-lt"/>
              </a:rPr>
              <a:t>4 bits</a:t>
            </a:r>
          </a:p>
          <a:p>
            <a:r>
              <a:rPr lang="en-US" sz="2000" b="1" dirty="0">
                <a:solidFill>
                  <a:srgbClr val="C00000"/>
                </a:solidFill>
                <a:latin typeface="+mn-lt"/>
              </a:rPr>
              <a:t>Block Number </a:t>
            </a:r>
            <a:r>
              <a:rPr lang="en-US" sz="2000" dirty="0">
                <a:latin typeface="+mn-lt"/>
              </a:rPr>
              <a:t>= 32 – 4 = </a:t>
            </a:r>
            <a:r>
              <a:rPr lang="en-US" sz="2000" b="1" dirty="0">
                <a:latin typeface="+mn-lt"/>
              </a:rPr>
              <a:t>28 bits</a:t>
            </a:r>
          </a:p>
          <a:p>
            <a:r>
              <a:rPr lang="en-US" sz="2000" dirty="0">
                <a:latin typeface="+mn-lt"/>
              </a:rPr>
              <a:t>Check: Number of Blocks = </a:t>
            </a:r>
            <a:r>
              <a:rPr lang="en-US" sz="2000" b="1" dirty="0">
                <a:latin typeface="+mn-lt"/>
              </a:rPr>
              <a:t>2</a:t>
            </a:r>
            <a:r>
              <a:rPr lang="en-US" sz="2000" b="1" baseline="30000" dirty="0">
                <a:latin typeface="+mn-lt"/>
              </a:rPr>
              <a:t>28</a:t>
            </a:r>
            <a:r>
              <a:rPr lang="en-US" sz="2000" b="1" dirty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 </a:t>
            </a:r>
          </a:p>
        </p:txBody>
      </p:sp>
      <p:sp>
        <p:nvSpPr>
          <p:cNvPr id="96" name="Text Box 16">
            <a:extLst>
              <a:ext uri="{FF2B5EF4-FFF2-40B4-BE49-F238E27FC236}">
                <a16:creationId xmlns:a16="http://schemas.microsoft.com/office/drawing/2014/main" id="{3B7585CC-DA02-4836-B8CA-7906DB637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849863"/>
            <a:ext cx="4876800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+mn-lt"/>
              </a:rPr>
              <a:t>Number of Cache Blocks </a:t>
            </a:r>
          </a:p>
          <a:p>
            <a:r>
              <a:rPr lang="en-US" sz="2000" dirty="0">
                <a:latin typeface="+mn-lt"/>
              </a:rPr>
              <a:t>= 16KB / 16bytes = 1024 =</a:t>
            </a:r>
            <a:r>
              <a:rPr lang="en-US" sz="2000" b="1" dirty="0">
                <a:latin typeface="+mn-lt"/>
              </a:rPr>
              <a:t> 2</a:t>
            </a:r>
            <a:r>
              <a:rPr lang="en-US" sz="2000" b="1" baseline="30000" dirty="0">
                <a:latin typeface="+mn-lt"/>
              </a:rPr>
              <a:t>10</a:t>
            </a:r>
            <a:endParaRPr lang="en-US" sz="2000" baseline="30000" dirty="0">
              <a:latin typeface="+mn-lt"/>
            </a:endParaRPr>
          </a:p>
          <a:p>
            <a:r>
              <a:rPr lang="en-US" sz="2000" b="1" dirty="0">
                <a:latin typeface="+mn-lt"/>
              </a:rPr>
              <a:t>Cache Index,</a:t>
            </a:r>
            <a:r>
              <a:rPr lang="en-US" sz="2000" b="1" dirty="0">
                <a:solidFill>
                  <a:srgbClr val="663300"/>
                </a:solidFill>
                <a:latin typeface="+mn-lt"/>
              </a:rPr>
              <a:t> M </a:t>
            </a:r>
            <a:r>
              <a:rPr lang="en-US" sz="2000" dirty="0">
                <a:latin typeface="+mn-lt"/>
              </a:rPr>
              <a:t>= </a:t>
            </a:r>
            <a:r>
              <a:rPr lang="en-US" sz="2000" b="1" dirty="0">
                <a:latin typeface="+mn-lt"/>
              </a:rPr>
              <a:t>10bits</a:t>
            </a:r>
          </a:p>
          <a:p>
            <a:r>
              <a:rPr lang="en-US" sz="2000" b="1" dirty="0">
                <a:solidFill>
                  <a:srgbClr val="C00000"/>
                </a:solidFill>
                <a:latin typeface="+mn-lt"/>
              </a:rPr>
              <a:t>Cache Tag </a:t>
            </a:r>
            <a:r>
              <a:rPr lang="en-US" sz="2000" dirty="0">
                <a:latin typeface="+mn-lt"/>
              </a:rPr>
              <a:t>= 32 – 10 – 4 = </a:t>
            </a:r>
            <a:r>
              <a:rPr lang="en-US" sz="2000" b="1" dirty="0">
                <a:latin typeface="+mn-lt"/>
              </a:rPr>
              <a:t>18 bits</a:t>
            </a:r>
          </a:p>
        </p:txBody>
      </p:sp>
    </p:spTree>
    <p:extLst>
      <p:ext uri="{BB962C8B-B14F-4D97-AF65-F5344CB8AC3E}">
        <p14:creationId xmlns:p14="http://schemas.microsoft.com/office/powerpoint/2010/main" val="31033430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553450" cy="990600"/>
          </a:xfrm>
        </p:spPr>
        <p:txBody>
          <a:bodyPr>
            <a:normAutofit fontScale="90000"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#22: Cache I: Direct Mapped Cache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HighlightTextShape201406201824391195">
            <a:extLst>
              <a:ext uri="{FF2B5EF4-FFF2-40B4-BE49-F238E27FC236}">
                <a16:creationId xmlns:a16="http://schemas.microsoft.com/office/drawing/2014/main" id="{C1C5B597-DA79-4C8E-A533-F3F284604B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510540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Introduction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Cache</a:t>
            </a:r>
          </a:p>
          <a:p>
            <a:pPr marL="1250950" lvl="1" indent="-709613">
              <a:spcBef>
                <a:spcPts val="600"/>
              </a:spcBef>
              <a:buClrTx/>
              <a:buSzPct val="100000"/>
              <a:buNone/>
            </a:pPr>
            <a:r>
              <a:rPr lang="en-GB" sz="2400" dirty="0"/>
              <a:t>2.1	Locality</a:t>
            </a:r>
          </a:p>
          <a:p>
            <a:pPr marL="1250950" lvl="1" indent="-709613">
              <a:spcBef>
                <a:spcPts val="600"/>
              </a:spcBef>
              <a:buClrTx/>
              <a:buSzPct val="100000"/>
              <a:buNone/>
            </a:pPr>
            <a:r>
              <a:rPr lang="en-GB" sz="2400" dirty="0"/>
              <a:t>2.2	Memory Access Time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Memory to Cache Mapping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Direct Mapping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Reading Data (Memory Load)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Types of Cache Misses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Writing Data (Memory Store)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Write Policy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Cache Circuitry: </a:t>
            </a:r>
            <a:r>
              <a:rPr lang="en-GB" sz="3600" b="1" dirty="0">
                <a:solidFill>
                  <a:srgbClr val="0000FF"/>
                </a:solidFill>
              </a:rPr>
              <a:t>Example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75" name="Group 165">
            <a:extLst>
              <a:ext uri="{FF2B5EF4-FFF2-40B4-BE49-F238E27FC236}">
                <a16:creationId xmlns:a16="http://schemas.microsoft.com/office/drawing/2014/main" id="{9EED9071-6A6B-45DF-9367-6D8E198402ED}"/>
              </a:ext>
            </a:extLst>
          </p:cNvPr>
          <p:cNvGrpSpPr>
            <a:grpSpLocks/>
          </p:cNvGrpSpPr>
          <p:nvPr/>
        </p:nvGrpSpPr>
        <p:grpSpPr bwMode="auto">
          <a:xfrm>
            <a:off x="902368" y="2286000"/>
            <a:ext cx="3733800" cy="1524000"/>
            <a:chOff x="576" y="1248"/>
            <a:chExt cx="2352" cy="1152"/>
          </a:xfrm>
        </p:grpSpPr>
        <p:grpSp>
          <p:nvGrpSpPr>
            <p:cNvPr id="76" name="Group 166">
              <a:extLst>
                <a:ext uri="{FF2B5EF4-FFF2-40B4-BE49-F238E27FC236}">
                  <a16:creationId xmlns:a16="http://schemas.microsoft.com/office/drawing/2014/main" id="{89A5A06E-0C6D-4436-9830-AB9224814B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1248"/>
              <a:ext cx="2352" cy="1152"/>
              <a:chOff x="576" y="1248"/>
              <a:chExt cx="2352" cy="1152"/>
            </a:xfrm>
          </p:grpSpPr>
          <p:sp>
            <p:nvSpPr>
              <p:cNvPr id="78" name="Line 167">
                <a:extLst>
                  <a:ext uri="{FF2B5EF4-FFF2-40B4-BE49-F238E27FC236}">
                    <a16:creationId xmlns:a16="http://schemas.microsoft.com/office/drawing/2014/main" id="{80812F70-BEB4-4958-A2E3-6B9E114092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4" y="1421"/>
                <a:ext cx="148" cy="57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Text Box 168">
                <a:extLst>
                  <a:ext uri="{FF2B5EF4-FFF2-40B4-BE49-F238E27FC236}">
                    <a16:creationId xmlns:a16="http://schemas.microsoft.com/office/drawing/2014/main" id="{5F81AD84-669D-4CE4-B348-05407FFD18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8" y="1248"/>
                <a:ext cx="240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dirty="0"/>
                  <a:t>10</a:t>
                </a:r>
              </a:p>
            </p:txBody>
          </p:sp>
          <p:sp>
            <p:nvSpPr>
              <p:cNvPr id="80" name="Text Box 169">
                <a:extLst>
                  <a:ext uri="{FF2B5EF4-FFF2-40B4-BE49-F238E27FC236}">
                    <a16:creationId xmlns:a16="http://schemas.microsoft.com/office/drawing/2014/main" id="{C9542226-39C9-44AE-B3FC-2308379183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1423"/>
                <a:ext cx="454" cy="21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b="1" dirty="0">
                    <a:solidFill>
                      <a:schemeClr val="accent6">
                        <a:lumMod val="50000"/>
                      </a:schemeClr>
                    </a:solidFill>
                  </a:rPr>
                  <a:t>Index</a:t>
                </a:r>
              </a:p>
            </p:txBody>
          </p:sp>
          <p:sp>
            <p:nvSpPr>
              <p:cNvPr id="81" name="Line 170">
                <a:extLst>
                  <a:ext uri="{FF2B5EF4-FFF2-40B4-BE49-F238E27FC236}">
                    <a16:creationId xmlns:a16="http://schemas.microsoft.com/office/drawing/2014/main" id="{D1F69696-7727-42D9-88E1-0D43FAAE06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1248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accent6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Line 171">
                <a:extLst>
                  <a:ext uri="{FF2B5EF4-FFF2-40B4-BE49-F238E27FC236}">
                    <a16:creationId xmlns:a16="http://schemas.microsoft.com/office/drawing/2014/main" id="{5FD15A4F-8E13-4EFB-9FEE-C7601A465B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1632"/>
                <a:ext cx="2160" cy="0"/>
              </a:xfrm>
              <a:prstGeom prst="line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Line 172">
                <a:extLst>
                  <a:ext uri="{FF2B5EF4-FFF2-40B4-BE49-F238E27FC236}">
                    <a16:creationId xmlns:a16="http://schemas.microsoft.com/office/drawing/2014/main" id="{679E0CBE-BE0C-4E02-9683-8AB6877533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1632"/>
                <a:ext cx="0" cy="768"/>
              </a:xfrm>
              <a:prstGeom prst="line">
                <a:avLst/>
              </a:prstGeom>
              <a:noFill/>
              <a:ln w="28575">
                <a:solidFill>
                  <a:schemeClr val="accent6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7" name="Line 173">
              <a:extLst>
                <a:ext uri="{FF2B5EF4-FFF2-40B4-BE49-F238E27FC236}">
                  <a16:creationId xmlns:a16="http://schemas.microsoft.com/office/drawing/2014/main" id="{4F481825-A989-4522-8D22-01697709FB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400"/>
              <a:ext cx="240" cy="0"/>
            </a:xfrm>
            <a:prstGeom prst="line">
              <a:avLst/>
            </a:prstGeom>
            <a:noFill/>
            <a:ln w="28575">
              <a:solidFill>
                <a:schemeClr val="accent6">
                  <a:lumMod val="50000"/>
                </a:scheme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8" name="Group 208">
            <a:extLst>
              <a:ext uri="{FF2B5EF4-FFF2-40B4-BE49-F238E27FC236}">
                <a16:creationId xmlns:a16="http://schemas.microsoft.com/office/drawing/2014/main" id="{FD5D5E95-6DD7-4697-96F5-8541096F41D9}"/>
              </a:ext>
            </a:extLst>
          </p:cNvPr>
          <p:cNvGrpSpPr>
            <a:grpSpLocks/>
          </p:cNvGrpSpPr>
          <p:nvPr/>
        </p:nvGrpSpPr>
        <p:grpSpPr bwMode="auto">
          <a:xfrm>
            <a:off x="749968" y="2286000"/>
            <a:ext cx="2971800" cy="3424238"/>
            <a:chOff x="480" y="1248"/>
            <a:chExt cx="1872" cy="2157"/>
          </a:xfrm>
        </p:grpSpPr>
        <p:grpSp>
          <p:nvGrpSpPr>
            <p:cNvPr id="89" name="Group 209">
              <a:extLst>
                <a:ext uri="{FF2B5EF4-FFF2-40B4-BE49-F238E27FC236}">
                  <a16:creationId xmlns:a16="http://schemas.microsoft.com/office/drawing/2014/main" id="{5884FE7D-1592-4720-A293-65D2712D6A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248"/>
              <a:ext cx="1872" cy="2064"/>
              <a:chOff x="432" y="1248"/>
              <a:chExt cx="1872" cy="2064"/>
            </a:xfrm>
          </p:grpSpPr>
          <p:sp>
            <p:nvSpPr>
              <p:cNvPr id="92" name="Line 210">
                <a:extLst>
                  <a:ext uri="{FF2B5EF4-FFF2-40B4-BE49-F238E27FC236}">
                    <a16:creationId xmlns:a16="http://schemas.microsoft.com/office/drawing/2014/main" id="{721EE5E5-1F83-4E0F-BABA-5B4953FF96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1344"/>
                <a:ext cx="145" cy="55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Text Box 211">
                <a:extLst>
                  <a:ext uri="{FF2B5EF4-FFF2-40B4-BE49-F238E27FC236}">
                    <a16:creationId xmlns:a16="http://schemas.microsoft.com/office/drawing/2014/main" id="{576F4A5A-E30B-4401-8ED3-440CD87EF8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4" y="1248"/>
                <a:ext cx="240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/>
                  <a:t>18</a:t>
                </a:r>
              </a:p>
            </p:txBody>
          </p:sp>
          <p:sp>
            <p:nvSpPr>
              <p:cNvPr id="94" name="Text Box 212">
                <a:extLst>
                  <a:ext uri="{FF2B5EF4-FFF2-40B4-BE49-F238E27FC236}">
                    <a16:creationId xmlns:a16="http://schemas.microsoft.com/office/drawing/2014/main" id="{C7A79715-347B-4285-A0B7-CC64959A84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1279"/>
                <a:ext cx="336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b="1" dirty="0">
                    <a:solidFill>
                      <a:srgbClr val="C00000"/>
                    </a:solidFill>
                  </a:rPr>
                  <a:t>Tag</a:t>
                </a:r>
              </a:p>
            </p:txBody>
          </p:sp>
          <p:sp>
            <p:nvSpPr>
              <p:cNvPr id="97" name="Line 213">
                <a:extLst>
                  <a:ext uri="{FF2B5EF4-FFF2-40B4-BE49-F238E27FC236}">
                    <a16:creationId xmlns:a16="http://schemas.microsoft.com/office/drawing/2014/main" id="{4F5BBA80-A2D9-4221-8B1A-5D92CF7133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1248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214">
                <a:extLst>
                  <a:ext uri="{FF2B5EF4-FFF2-40B4-BE49-F238E27FC236}">
                    <a16:creationId xmlns:a16="http://schemas.microsoft.com/office/drawing/2014/main" id="{8A33C876-E89F-439D-B24F-B4A05AB17C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1488"/>
                <a:ext cx="1680" cy="0"/>
              </a:xfrm>
              <a:prstGeom prst="line">
                <a:avLst/>
              </a:prstGeom>
              <a:noFill/>
              <a:ln w="38100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Line 215">
                <a:extLst>
                  <a:ext uri="{FF2B5EF4-FFF2-40B4-BE49-F238E27FC236}">
                    <a16:creationId xmlns:a16="http://schemas.microsoft.com/office/drawing/2014/main" id="{CC27EF49-AEF3-42D6-9F27-111E111FD0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1488"/>
                <a:ext cx="0" cy="1824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Line 216">
                <a:extLst>
                  <a:ext uri="{FF2B5EF4-FFF2-40B4-BE49-F238E27FC236}">
                    <a16:creationId xmlns:a16="http://schemas.microsoft.com/office/drawing/2014/main" id="{AEF6BFB2-600C-4158-85BD-B641D35094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3312"/>
                <a:ext cx="720" cy="0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0" name="Freeform 217">
              <a:extLst>
                <a:ext uri="{FF2B5EF4-FFF2-40B4-BE49-F238E27FC236}">
                  <a16:creationId xmlns:a16="http://schemas.microsoft.com/office/drawing/2014/main" id="{34C18D67-4046-4A6B-9E79-A3F63D864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3216"/>
              <a:ext cx="231" cy="189"/>
            </a:xfrm>
            <a:custGeom>
              <a:avLst/>
              <a:gdLst>
                <a:gd name="T0" fmla="*/ 125 w 249"/>
                <a:gd name="T1" fmla="*/ 162 h 165"/>
                <a:gd name="T2" fmla="*/ 145 w 249"/>
                <a:gd name="T3" fmla="*/ 162 h 165"/>
                <a:gd name="T4" fmla="*/ 165 w 249"/>
                <a:gd name="T5" fmla="*/ 160 h 165"/>
                <a:gd name="T6" fmla="*/ 182 w 249"/>
                <a:gd name="T7" fmla="*/ 154 h 165"/>
                <a:gd name="T8" fmla="*/ 199 w 249"/>
                <a:gd name="T9" fmla="*/ 147 h 165"/>
                <a:gd name="T10" fmla="*/ 216 w 249"/>
                <a:gd name="T11" fmla="*/ 140 h 165"/>
                <a:gd name="T12" fmla="*/ 226 w 249"/>
                <a:gd name="T13" fmla="*/ 130 h 165"/>
                <a:gd name="T14" fmla="*/ 236 w 249"/>
                <a:gd name="T15" fmla="*/ 121 h 165"/>
                <a:gd name="T16" fmla="*/ 246 w 249"/>
                <a:gd name="T17" fmla="*/ 108 h 165"/>
                <a:gd name="T18" fmla="*/ 249 w 249"/>
                <a:gd name="T19" fmla="*/ 94 h 165"/>
                <a:gd name="T20" fmla="*/ 249 w 249"/>
                <a:gd name="T21" fmla="*/ 81 h 165"/>
                <a:gd name="T22" fmla="*/ 249 w 249"/>
                <a:gd name="T23" fmla="*/ 68 h 165"/>
                <a:gd name="T24" fmla="*/ 246 w 249"/>
                <a:gd name="T25" fmla="*/ 57 h 165"/>
                <a:gd name="T26" fmla="*/ 236 w 249"/>
                <a:gd name="T27" fmla="*/ 44 h 165"/>
                <a:gd name="T28" fmla="*/ 226 w 249"/>
                <a:gd name="T29" fmla="*/ 35 h 165"/>
                <a:gd name="T30" fmla="*/ 216 w 249"/>
                <a:gd name="T31" fmla="*/ 24 h 165"/>
                <a:gd name="T32" fmla="*/ 199 w 249"/>
                <a:gd name="T33" fmla="*/ 15 h 165"/>
                <a:gd name="T34" fmla="*/ 182 w 249"/>
                <a:gd name="T35" fmla="*/ 9 h 165"/>
                <a:gd name="T36" fmla="*/ 165 w 249"/>
                <a:gd name="T37" fmla="*/ 4 h 165"/>
                <a:gd name="T38" fmla="*/ 145 w 249"/>
                <a:gd name="T39" fmla="*/ 2 h 165"/>
                <a:gd name="T40" fmla="*/ 125 w 249"/>
                <a:gd name="T41" fmla="*/ 0 h 165"/>
                <a:gd name="T42" fmla="*/ 105 w 249"/>
                <a:gd name="T43" fmla="*/ 2 h 165"/>
                <a:gd name="T44" fmla="*/ 88 w 249"/>
                <a:gd name="T45" fmla="*/ 4 h 165"/>
                <a:gd name="T46" fmla="*/ 68 w 249"/>
                <a:gd name="T47" fmla="*/ 9 h 165"/>
                <a:gd name="T48" fmla="*/ 51 w 249"/>
                <a:gd name="T49" fmla="*/ 15 h 165"/>
                <a:gd name="T50" fmla="*/ 37 w 249"/>
                <a:gd name="T51" fmla="*/ 24 h 165"/>
                <a:gd name="T52" fmla="*/ 24 w 249"/>
                <a:gd name="T53" fmla="*/ 35 h 165"/>
                <a:gd name="T54" fmla="*/ 14 w 249"/>
                <a:gd name="T55" fmla="*/ 44 h 165"/>
                <a:gd name="T56" fmla="*/ 7 w 249"/>
                <a:gd name="T57" fmla="*/ 57 h 165"/>
                <a:gd name="T58" fmla="*/ 4 w 249"/>
                <a:gd name="T59" fmla="*/ 68 h 165"/>
                <a:gd name="T60" fmla="*/ 0 w 249"/>
                <a:gd name="T61" fmla="*/ 81 h 165"/>
                <a:gd name="T62" fmla="*/ 4 w 249"/>
                <a:gd name="T63" fmla="*/ 94 h 165"/>
                <a:gd name="T64" fmla="*/ 7 w 249"/>
                <a:gd name="T65" fmla="*/ 108 h 165"/>
                <a:gd name="T66" fmla="*/ 14 w 249"/>
                <a:gd name="T67" fmla="*/ 121 h 165"/>
                <a:gd name="T68" fmla="*/ 24 w 249"/>
                <a:gd name="T69" fmla="*/ 130 h 165"/>
                <a:gd name="T70" fmla="*/ 37 w 249"/>
                <a:gd name="T71" fmla="*/ 140 h 165"/>
                <a:gd name="T72" fmla="*/ 51 w 249"/>
                <a:gd name="T73" fmla="*/ 147 h 165"/>
                <a:gd name="T74" fmla="*/ 68 w 249"/>
                <a:gd name="T75" fmla="*/ 154 h 165"/>
                <a:gd name="T76" fmla="*/ 88 w 249"/>
                <a:gd name="T77" fmla="*/ 160 h 165"/>
                <a:gd name="T78" fmla="*/ 105 w 249"/>
                <a:gd name="T79" fmla="*/ 162 h 165"/>
                <a:gd name="T80" fmla="*/ 125 w 249"/>
                <a:gd name="T81" fmla="*/ 165 h 165"/>
                <a:gd name="T82" fmla="*/ 125 w 249"/>
                <a:gd name="T83" fmla="*/ 165 h 16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49"/>
                <a:gd name="T127" fmla="*/ 0 h 165"/>
                <a:gd name="T128" fmla="*/ 249 w 249"/>
                <a:gd name="T129" fmla="*/ 165 h 16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49" h="165">
                  <a:moveTo>
                    <a:pt x="125" y="162"/>
                  </a:moveTo>
                  <a:lnTo>
                    <a:pt x="145" y="162"/>
                  </a:lnTo>
                  <a:lnTo>
                    <a:pt x="165" y="160"/>
                  </a:lnTo>
                  <a:lnTo>
                    <a:pt x="182" y="154"/>
                  </a:lnTo>
                  <a:lnTo>
                    <a:pt x="199" y="147"/>
                  </a:lnTo>
                  <a:lnTo>
                    <a:pt x="216" y="140"/>
                  </a:lnTo>
                  <a:lnTo>
                    <a:pt x="226" y="130"/>
                  </a:lnTo>
                  <a:lnTo>
                    <a:pt x="236" y="121"/>
                  </a:lnTo>
                  <a:lnTo>
                    <a:pt x="246" y="108"/>
                  </a:lnTo>
                  <a:lnTo>
                    <a:pt x="249" y="94"/>
                  </a:lnTo>
                  <a:lnTo>
                    <a:pt x="249" y="81"/>
                  </a:lnTo>
                  <a:lnTo>
                    <a:pt x="249" y="68"/>
                  </a:lnTo>
                  <a:lnTo>
                    <a:pt x="246" y="57"/>
                  </a:lnTo>
                  <a:lnTo>
                    <a:pt x="236" y="44"/>
                  </a:lnTo>
                  <a:lnTo>
                    <a:pt x="226" y="35"/>
                  </a:lnTo>
                  <a:lnTo>
                    <a:pt x="216" y="24"/>
                  </a:lnTo>
                  <a:lnTo>
                    <a:pt x="199" y="15"/>
                  </a:lnTo>
                  <a:lnTo>
                    <a:pt x="182" y="9"/>
                  </a:lnTo>
                  <a:lnTo>
                    <a:pt x="165" y="4"/>
                  </a:lnTo>
                  <a:lnTo>
                    <a:pt x="145" y="2"/>
                  </a:lnTo>
                  <a:lnTo>
                    <a:pt x="125" y="0"/>
                  </a:lnTo>
                  <a:lnTo>
                    <a:pt x="105" y="2"/>
                  </a:lnTo>
                  <a:lnTo>
                    <a:pt x="88" y="4"/>
                  </a:lnTo>
                  <a:lnTo>
                    <a:pt x="68" y="9"/>
                  </a:lnTo>
                  <a:lnTo>
                    <a:pt x="51" y="15"/>
                  </a:lnTo>
                  <a:lnTo>
                    <a:pt x="37" y="24"/>
                  </a:lnTo>
                  <a:lnTo>
                    <a:pt x="24" y="35"/>
                  </a:lnTo>
                  <a:lnTo>
                    <a:pt x="14" y="44"/>
                  </a:lnTo>
                  <a:lnTo>
                    <a:pt x="7" y="57"/>
                  </a:lnTo>
                  <a:lnTo>
                    <a:pt x="4" y="68"/>
                  </a:lnTo>
                  <a:lnTo>
                    <a:pt x="0" y="81"/>
                  </a:lnTo>
                  <a:lnTo>
                    <a:pt x="4" y="94"/>
                  </a:lnTo>
                  <a:lnTo>
                    <a:pt x="7" y="108"/>
                  </a:lnTo>
                  <a:lnTo>
                    <a:pt x="14" y="121"/>
                  </a:lnTo>
                  <a:lnTo>
                    <a:pt x="24" y="130"/>
                  </a:lnTo>
                  <a:lnTo>
                    <a:pt x="37" y="140"/>
                  </a:lnTo>
                  <a:lnTo>
                    <a:pt x="51" y="147"/>
                  </a:lnTo>
                  <a:lnTo>
                    <a:pt x="68" y="154"/>
                  </a:lnTo>
                  <a:lnTo>
                    <a:pt x="88" y="160"/>
                  </a:lnTo>
                  <a:lnTo>
                    <a:pt x="105" y="162"/>
                  </a:lnTo>
                  <a:lnTo>
                    <a:pt x="125" y="165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218">
              <a:extLst>
                <a:ext uri="{FF2B5EF4-FFF2-40B4-BE49-F238E27FC236}">
                  <a16:creationId xmlns:a16="http://schemas.microsoft.com/office/drawing/2014/main" id="{E810E83F-F905-4DD1-A3AD-D8989A97C6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0" y="3312"/>
              <a:ext cx="74" cy="25"/>
            </a:xfrm>
            <a:custGeom>
              <a:avLst/>
              <a:gdLst>
                <a:gd name="T0" fmla="*/ 0 w 74"/>
                <a:gd name="T1" fmla="*/ 0 h 25"/>
                <a:gd name="T2" fmla="*/ 74 w 74"/>
                <a:gd name="T3" fmla="*/ 0 h 25"/>
                <a:gd name="T4" fmla="*/ 74 w 74"/>
                <a:gd name="T5" fmla="*/ 7 h 25"/>
                <a:gd name="T6" fmla="*/ 3 w 74"/>
                <a:gd name="T7" fmla="*/ 7 h 25"/>
                <a:gd name="T8" fmla="*/ 3 w 74"/>
                <a:gd name="T9" fmla="*/ 0 h 25"/>
                <a:gd name="T10" fmla="*/ 3 w 74"/>
                <a:gd name="T11" fmla="*/ 0 h 25"/>
                <a:gd name="T12" fmla="*/ 0 w 74"/>
                <a:gd name="T13" fmla="*/ 0 h 25"/>
                <a:gd name="T14" fmla="*/ 3 w 74"/>
                <a:gd name="T15" fmla="*/ 18 h 25"/>
                <a:gd name="T16" fmla="*/ 74 w 74"/>
                <a:gd name="T17" fmla="*/ 18 h 25"/>
                <a:gd name="T18" fmla="*/ 74 w 74"/>
                <a:gd name="T19" fmla="*/ 25 h 25"/>
                <a:gd name="T20" fmla="*/ 3 w 74"/>
                <a:gd name="T21" fmla="*/ 25 h 25"/>
                <a:gd name="T22" fmla="*/ 3 w 74"/>
                <a:gd name="T23" fmla="*/ 18 h 25"/>
                <a:gd name="T24" fmla="*/ 3 w 74"/>
                <a:gd name="T25" fmla="*/ 18 h 2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4"/>
                <a:gd name="T40" fmla="*/ 0 h 25"/>
                <a:gd name="T41" fmla="*/ 74 w 74"/>
                <a:gd name="T42" fmla="*/ 25 h 2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4" h="25">
                  <a:moveTo>
                    <a:pt x="0" y="0"/>
                  </a:moveTo>
                  <a:lnTo>
                    <a:pt x="74" y="0"/>
                  </a:lnTo>
                  <a:lnTo>
                    <a:pt x="74" y="7"/>
                  </a:lnTo>
                  <a:lnTo>
                    <a:pt x="3" y="7"/>
                  </a:lnTo>
                  <a:lnTo>
                    <a:pt x="3" y="0"/>
                  </a:lnTo>
                  <a:lnTo>
                    <a:pt x="0" y="0"/>
                  </a:lnTo>
                  <a:close/>
                  <a:moveTo>
                    <a:pt x="3" y="18"/>
                  </a:moveTo>
                  <a:lnTo>
                    <a:pt x="74" y="18"/>
                  </a:lnTo>
                  <a:lnTo>
                    <a:pt x="74" y="25"/>
                  </a:lnTo>
                  <a:lnTo>
                    <a:pt x="3" y="25"/>
                  </a:lnTo>
                  <a:lnTo>
                    <a:pt x="3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1" name="Freeform 220">
            <a:extLst>
              <a:ext uri="{FF2B5EF4-FFF2-40B4-BE49-F238E27FC236}">
                <a16:creationId xmlns:a16="http://schemas.microsoft.com/office/drawing/2014/main" id="{3DFBDFF1-D6BE-4DB6-9C91-24C9C6883048}"/>
              </a:ext>
            </a:extLst>
          </p:cNvPr>
          <p:cNvSpPr>
            <a:spLocks/>
          </p:cNvSpPr>
          <p:nvPr/>
        </p:nvSpPr>
        <p:spPr bwMode="auto">
          <a:xfrm>
            <a:off x="1435768" y="5943599"/>
            <a:ext cx="352425" cy="338511"/>
          </a:xfrm>
          <a:custGeom>
            <a:avLst/>
            <a:gdLst>
              <a:gd name="T0" fmla="*/ 0 w 222"/>
              <a:gd name="T1" fmla="*/ 101 h 172"/>
              <a:gd name="T2" fmla="*/ 3 w 222"/>
              <a:gd name="T3" fmla="*/ 114 h 172"/>
              <a:gd name="T4" fmla="*/ 7 w 222"/>
              <a:gd name="T5" fmla="*/ 125 h 172"/>
              <a:gd name="T6" fmla="*/ 13 w 222"/>
              <a:gd name="T7" fmla="*/ 134 h 172"/>
              <a:gd name="T8" fmla="*/ 23 w 222"/>
              <a:gd name="T9" fmla="*/ 143 h 172"/>
              <a:gd name="T10" fmla="*/ 33 w 222"/>
              <a:gd name="T11" fmla="*/ 152 h 172"/>
              <a:gd name="T12" fmla="*/ 47 w 222"/>
              <a:gd name="T13" fmla="*/ 158 h 172"/>
              <a:gd name="T14" fmla="*/ 60 w 222"/>
              <a:gd name="T15" fmla="*/ 165 h 172"/>
              <a:gd name="T16" fmla="*/ 77 w 222"/>
              <a:gd name="T17" fmla="*/ 169 h 172"/>
              <a:gd name="T18" fmla="*/ 94 w 222"/>
              <a:gd name="T19" fmla="*/ 172 h 172"/>
              <a:gd name="T20" fmla="*/ 111 w 222"/>
              <a:gd name="T21" fmla="*/ 172 h 172"/>
              <a:gd name="T22" fmla="*/ 131 w 222"/>
              <a:gd name="T23" fmla="*/ 172 h 172"/>
              <a:gd name="T24" fmla="*/ 148 w 222"/>
              <a:gd name="T25" fmla="*/ 169 h 172"/>
              <a:gd name="T26" fmla="*/ 161 w 222"/>
              <a:gd name="T27" fmla="*/ 165 h 172"/>
              <a:gd name="T28" fmla="*/ 178 w 222"/>
              <a:gd name="T29" fmla="*/ 158 h 172"/>
              <a:gd name="T30" fmla="*/ 188 w 222"/>
              <a:gd name="T31" fmla="*/ 152 h 172"/>
              <a:gd name="T32" fmla="*/ 202 w 222"/>
              <a:gd name="T33" fmla="*/ 143 h 172"/>
              <a:gd name="T34" fmla="*/ 208 w 222"/>
              <a:gd name="T35" fmla="*/ 134 h 172"/>
              <a:gd name="T36" fmla="*/ 215 w 222"/>
              <a:gd name="T37" fmla="*/ 125 h 172"/>
              <a:gd name="T38" fmla="*/ 222 w 222"/>
              <a:gd name="T39" fmla="*/ 114 h 172"/>
              <a:gd name="T40" fmla="*/ 222 w 222"/>
              <a:gd name="T41" fmla="*/ 104 h 172"/>
              <a:gd name="T42" fmla="*/ 222 w 222"/>
              <a:gd name="T43" fmla="*/ 0 h 172"/>
              <a:gd name="T44" fmla="*/ 3 w 222"/>
              <a:gd name="T45" fmla="*/ 0 h 172"/>
              <a:gd name="T46" fmla="*/ 3 w 222"/>
              <a:gd name="T47" fmla="*/ 104 h 172"/>
              <a:gd name="T48" fmla="*/ 3 w 222"/>
              <a:gd name="T49" fmla="*/ 104 h 17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222"/>
              <a:gd name="T76" fmla="*/ 0 h 172"/>
              <a:gd name="T77" fmla="*/ 222 w 222"/>
              <a:gd name="T78" fmla="*/ 172 h 17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222" h="172">
                <a:moveTo>
                  <a:pt x="0" y="101"/>
                </a:moveTo>
                <a:lnTo>
                  <a:pt x="3" y="114"/>
                </a:lnTo>
                <a:lnTo>
                  <a:pt x="7" y="125"/>
                </a:lnTo>
                <a:lnTo>
                  <a:pt x="13" y="134"/>
                </a:lnTo>
                <a:lnTo>
                  <a:pt x="23" y="143"/>
                </a:lnTo>
                <a:lnTo>
                  <a:pt x="33" y="152"/>
                </a:lnTo>
                <a:lnTo>
                  <a:pt x="47" y="158"/>
                </a:lnTo>
                <a:lnTo>
                  <a:pt x="60" y="165"/>
                </a:lnTo>
                <a:lnTo>
                  <a:pt x="77" y="169"/>
                </a:lnTo>
                <a:lnTo>
                  <a:pt x="94" y="172"/>
                </a:lnTo>
                <a:lnTo>
                  <a:pt x="111" y="172"/>
                </a:lnTo>
                <a:lnTo>
                  <a:pt x="131" y="172"/>
                </a:lnTo>
                <a:lnTo>
                  <a:pt x="148" y="169"/>
                </a:lnTo>
                <a:lnTo>
                  <a:pt x="161" y="165"/>
                </a:lnTo>
                <a:lnTo>
                  <a:pt x="178" y="158"/>
                </a:lnTo>
                <a:lnTo>
                  <a:pt x="188" y="152"/>
                </a:lnTo>
                <a:lnTo>
                  <a:pt x="202" y="143"/>
                </a:lnTo>
                <a:lnTo>
                  <a:pt x="208" y="134"/>
                </a:lnTo>
                <a:lnTo>
                  <a:pt x="215" y="125"/>
                </a:lnTo>
                <a:lnTo>
                  <a:pt x="222" y="114"/>
                </a:lnTo>
                <a:lnTo>
                  <a:pt x="222" y="104"/>
                </a:lnTo>
                <a:lnTo>
                  <a:pt x="222" y="0"/>
                </a:lnTo>
                <a:lnTo>
                  <a:pt x="3" y="0"/>
                </a:lnTo>
                <a:lnTo>
                  <a:pt x="3" y="104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" name="Freeform 222">
            <a:extLst>
              <a:ext uri="{FF2B5EF4-FFF2-40B4-BE49-F238E27FC236}">
                <a16:creationId xmlns:a16="http://schemas.microsoft.com/office/drawing/2014/main" id="{1B4970A0-9161-48EF-B38D-8623B7F5ADF7}"/>
              </a:ext>
            </a:extLst>
          </p:cNvPr>
          <p:cNvSpPr>
            <a:spLocks/>
          </p:cNvSpPr>
          <p:nvPr/>
        </p:nvSpPr>
        <p:spPr bwMode="auto">
          <a:xfrm>
            <a:off x="1662781" y="5710237"/>
            <a:ext cx="400050" cy="233359"/>
          </a:xfrm>
          <a:custGeom>
            <a:avLst/>
            <a:gdLst>
              <a:gd name="T0" fmla="*/ 248 w 252"/>
              <a:gd name="T1" fmla="*/ 0 h 136"/>
              <a:gd name="T2" fmla="*/ 252 w 252"/>
              <a:gd name="T3" fmla="*/ 68 h 136"/>
              <a:gd name="T4" fmla="*/ 0 w 252"/>
              <a:gd name="T5" fmla="*/ 68 h 136"/>
              <a:gd name="T6" fmla="*/ 0 w 252"/>
              <a:gd name="T7" fmla="*/ 136 h 136"/>
              <a:gd name="T8" fmla="*/ 0 60000 65536"/>
              <a:gd name="T9" fmla="*/ 0 60000 65536"/>
              <a:gd name="T10" fmla="*/ 0 60000 65536"/>
              <a:gd name="T11" fmla="*/ 0 60000 65536"/>
              <a:gd name="T12" fmla="*/ 0 w 252"/>
              <a:gd name="T13" fmla="*/ 0 h 136"/>
              <a:gd name="T14" fmla="*/ 252 w 252"/>
              <a:gd name="T15" fmla="*/ 136 h 1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2" h="136">
                <a:moveTo>
                  <a:pt x="248" y="0"/>
                </a:moveTo>
                <a:lnTo>
                  <a:pt x="252" y="68"/>
                </a:lnTo>
                <a:lnTo>
                  <a:pt x="0" y="68"/>
                </a:lnTo>
                <a:lnTo>
                  <a:pt x="0" y="136"/>
                </a:lnTo>
              </a:path>
            </a:pathLst>
          </a:custGeom>
          <a:noFill/>
          <a:ln w="285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C5A689-63F4-4E48-A8F0-B6B283143006}"/>
              </a:ext>
            </a:extLst>
          </p:cNvPr>
          <p:cNvGrpSpPr/>
          <p:nvPr/>
        </p:nvGrpSpPr>
        <p:grpSpPr>
          <a:xfrm>
            <a:off x="216568" y="1828800"/>
            <a:ext cx="1410510" cy="4620638"/>
            <a:chOff x="216568" y="1828800"/>
            <a:chExt cx="1410510" cy="4620638"/>
          </a:xfrm>
          <a:solidFill>
            <a:schemeClr val="bg1"/>
          </a:solidFill>
        </p:grpSpPr>
        <p:sp>
          <p:nvSpPr>
            <p:cNvPr id="103" name="Text Box 223">
              <a:extLst>
                <a:ext uri="{FF2B5EF4-FFF2-40B4-BE49-F238E27FC236}">
                  <a16:creationId xmlns:a16="http://schemas.microsoft.com/office/drawing/2014/main" id="{571FE06E-91D2-40CA-9F36-89BA71A4DC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568" y="1828800"/>
              <a:ext cx="526106" cy="400110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 dirty="0">
                  <a:solidFill>
                    <a:srgbClr val="660066"/>
                  </a:solidFill>
                </a:rPr>
                <a:t>Hit</a:t>
              </a:r>
            </a:p>
          </p:txBody>
        </p:sp>
        <p:sp>
          <p:nvSpPr>
            <p:cNvPr id="104" name="Line 224">
              <a:extLst>
                <a:ext uri="{FF2B5EF4-FFF2-40B4-BE49-F238E27FC236}">
                  <a16:creationId xmlns:a16="http://schemas.microsoft.com/office/drawing/2014/main" id="{A3680D53-2C14-4339-A13C-190E97C13E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7078" y="6265288"/>
              <a:ext cx="0" cy="18415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225">
              <a:extLst>
                <a:ext uri="{FF2B5EF4-FFF2-40B4-BE49-F238E27FC236}">
                  <a16:creationId xmlns:a16="http://schemas.microsoft.com/office/drawing/2014/main" id="{8D9D0121-9D64-41DA-AB3C-01A31D9128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5168" y="6439710"/>
              <a:ext cx="1181910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Line 226">
              <a:extLst>
                <a:ext uri="{FF2B5EF4-FFF2-40B4-BE49-F238E27FC236}">
                  <a16:creationId xmlns:a16="http://schemas.microsoft.com/office/drawing/2014/main" id="{A1A37279-D15C-4681-B6C3-4C27985069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5168" y="2209800"/>
              <a:ext cx="0" cy="422991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D2DE31A-23AD-4372-97B1-DCC1F757DEF3}"/>
              </a:ext>
            </a:extLst>
          </p:cNvPr>
          <p:cNvGrpSpPr/>
          <p:nvPr/>
        </p:nvGrpSpPr>
        <p:grpSpPr>
          <a:xfrm>
            <a:off x="5321968" y="1828800"/>
            <a:ext cx="3647054" cy="4724400"/>
            <a:chOff x="5321968" y="1828800"/>
            <a:chExt cx="3647054" cy="4724400"/>
          </a:xfrm>
        </p:grpSpPr>
        <p:sp>
          <p:nvSpPr>
            <p:cNvPr id="107" name="Line 228">
              <a:extLst>
                <a:ext uri="{FF2B5EF4-FFF2-40B4-BE49-F238E27FC236}">
                  <a16:creationId xmlns:a16="http://schemas.microsoft.com/office/drawing/2014/main" id="{2EFFBA66-9D5B-4C12-8077-AD7D9E76A3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60168" y="6172200"/>
              <a:ext cx="228600" cy="15240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Text Box 229">
              <a:extLst>
                <a:ext uri="{FF2B5EF4-FFF2-40B4-BE49-F238E27FC236}">
                  <a16:creationId xmlns:a16="http://schemas.microsoft.com/office/drawing/2014/main" id="{384AAA8D-7823-407F-976A-82F330EF82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8114" y="1828800"/>
              <a:ext cx="740908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 dirty="0">
                  <a:solidFill>
                    <a:srgbClr val="660066"/>
                  </a:solidFill>
                </a:rPr>
                <a:t>Data</a:t>
              </a:r>
            </a:p>
          </p:txBody>
        </p:sp>
        <p:sp>
          <p:nvSpPr>
            <p:cNvPr id="109" name="Text Box 230">
              <a:extLst>
                <a:ext uri="{FF2B5EF4-FFF2-40B4-BE49-F238E27FC236}">
                  <a16:creationId xmlns:a16="http://schemas.microsoft.com/office/drawing/2014/main" id="{2EDCD518-A64D-42DE-92AC-B90F0A44D6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83968" y="6248400"/>
              <a:ext cx="38100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dirty="0"/>
                <a:t>32</a:t>
              </a:r>
            </a:p>
          </p:txBody>
        </p:sp>
        <p:sp>
          <p:nvSpPr>
            <p:cNvPr id="111" name="Line 232">
              <a:extLst>
                <a:ext uri="{FF2B5EF4-FFF2-40B4-BE49-F238E27FC236}">
                  <a16:creationId xmlns:a16="http://schemas.microsoft.com/office/drawing/2014/main" id="{833803C2-A97B-43B5-B14A-2FBA19910A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98568" y="2209800"/>
              <a:ext cx="0" cy="403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Line 250">
              <a:extLst>
                <a:ext uri="{FF2B5EF4-FFF2-40B4-BE49-F238E27FC236}">
                  <a16:creationId xmlns:a16="http://schemas.microsoft.com/office/drawing/2014/main" id="{9A04AC56-9781-4CF4-8431-865EF1619A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1968" y="60198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251">
              <a:extLst>
                <a:ext uri="{FF2B5EF4-FFF2-40B4-BE49-F238E27FC236}">
                  <a16:creationId xmlns:a16="http://schemas.microsoft.com/office/drawing/2014/main" id="{41EE952D-CB1B-4F53-82EF-E707C6D10E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1968" y="6248400"/>
              <a:ext cx="3276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0" name="Text Box 253">
            <a:extLst>
              <a:ext uri="{FF2B5EF4-FFF2-40B4-BE49-F238E27FC236}">
                <a16:creationId xmlns:a16="http://schemas.microsoft.com/office/drawing/2014/main" id="{EB22538D-A64A-41F6-A75D-B65C62E24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6236" y="1154388"/>
            <a:ext cx="2998405" cy="707886"/>
          </a:xfrm>
          <a:prstGeom prst="rect">
            <a:avLst/>
          </a:prstGeom>
          <a:solidFill>
            <a:srgbClr val="FFFFCC"/>
          </a:solidFill>
          <a:ln w="12700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 dirty="0"/>
              <a:t>16-KB cache: </a:t>
            </a:r>
            <a:br>
              <a:rPr lang="en-US" sz="2000" dirty="0"/>
            </a:br>
            <a:r>
              <a:rPr lang="en-US" sz="2000" b="1" dirty="0"/>
              <a:t>4-word</a:t>
            </a:r>
            <a:r>
              <a:rPr lang="en-US" sz="2000" dirty="0"/>
              <a:t> (16-byte) blocks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D71ADE33-9670-462C-95FF-8F1D3B93A83A}"/>
              </a:ext>
            </a:extLst>
          </p:cNvPr>
          <p:cNvGrpSpPr/>
          <p:nvPr/>
        </p:nvGrpSpPr>
        <p:grpSpPr>
          <a:xfrm>
            <a:off x="2654968" y="1847429"/>
            <a:ext cx="2641122" cy="481113"/>
            <a:chOff x="2616678" y="2152229"/>
            <a:chExt cx="2641122" cy="481113"/>
          </a:xfrm>
        </p:grpSpPr>
        <p:sp>
          <p:nvSpPr>
            <p:cNvPr id="132" name="Text Box 200">
              <a:extLst>
                <a:ext uri="{FF2B5EF4-FFF2-40B4-BE49-F238E27FC236}">
                  <a16:creationId xmlns:a16="http://schemas.microsoft.com/office/drawing/2014/main" id="{0CC2FA2D-DD5F-4416-B886-635FEE15D5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6678" y="2152229"/>
              <a:ext cx="2641122" cy="2462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1000" b="1" dirty="0"/>
                <a:t>31 30    . . .        15 14 </a:t>
              </a:r>
              <a:r>
                <a:rPr lang="en-US" sz="1000" b="1" dirty="0">
                  <a:solidFill>
                    <a:srgbClr val="0000FF"/>
                  </a:solidFill>
                </a:rPr>
                <a:t>13  . . . 5  4 </a:t>
              </a:r>
              <a:r>
                <a:rPr lang="en-US" sz="1000" b="1" dirty="0">
                  <a:solidFill>
                    <a:srgbClr val="006600"/>
                  </a:solidFill>
                </a:rPr>
                <a:t>3  2  1  0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ABAF214A-1A6F-4B71-B7A2-033328EC2768}"/>
                </a:ext>
              </a:extLst>
            </p:cNvPr>
            <p:cNvSpPr/>
            <p:nvPr/>
          </p:nvSpPr>
          <p:spPr>
            <a:xfrm>
              <a:off x="2667000" y="2362199"/>
              <a:ext cx="1292255" cy="2711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</a:rPr>
                <a:t>Tag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B53B43E1-5BCA-4FCA-8D76-A7FCC6F18667}"/>
                </a:ext>
              </a:extLst>
            </p:cNvPr>
            <p:cNvSpPr/>
            <p:nvPr/>
          </p:nvSpPr>
          <p:spPr>
            <a:xfrm>
              <a:off x="3959256" y="2362199"/>
              <a:ext cx="688944" cy="26469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6">
                      <a:lumMod val="50000"/>
                    </a:schemeClr>
                  </a:solidFill>
                </a:rPr>
                <a:t>Index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865919A1-B5CD-4E2A-99C9-92B848E6942E}"/>
                </a:ext>
              </a:extLst>
            </p:cNvPr>
            <p:cNvSpPr/>
            <p:nvPr/>
          </p:nvSpPr>
          <p:spPr>
            <a:xfrm>
              <a:off x="4616462" y="2362199"/>
              <a:ext cx="529554" cy="2646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rgbClr val="006600"/>
                  </a:solidFill>
                </a:rPr>
                <a:t>Ofst</a:t>
              </a:r>
              <a:endParaRPr lang="en-US" sz="14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1E88C06-605F-42C8-BDA1-15515117AA2D}"/>
              </a:ext>
            </a:extLst>
          </p:cNvPr>
          <p:cNvGrpSpPr/>
          <p:nvPr/>
        </p:nvGrpSpPr>
        <p:grpSpPr>
          <a:xfrm>
            <a:off x="978568" y="2819400"/>
            <a:ext cx="7391400" cy="2209800"/>
            <a:chOff x="978568" y="2819400"/>
            <a:chExt cx="7391400" cy="2209800"/>
          </a:xfrm>
        </p:grpSpPr>
        <p:sp>
          <p:nvSpPr>
            <p:cNvPr id="136" name="Rectangle 12">
              <a:extLst>
                <a:ext uri="{FF2B5EF4-FFF2-40B4-BE49-F238E27FC236}">
                  <a16:creationId xmlns:a16="http://schemas.microsoft.com/office/drawing/2014/main" id="{254B74D2-862A-4E85-88AB-F3E615508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837" y="3274122"/>
              <a:ext cx="861235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37" name="Rectangle 13">
              <a:extLst>
                <a:ext uri="{FF2B5EF4-FFF2-40B4-BE49-F238E27FC236}">
                  <a16:creationId xmlns:a16="http://schemas.microsoft.com/office/drawing/2014/main" id="{387513DE-EB8B-4E36-AA9A-AFE84C456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091" y="3274122"/>
              <a:ext cx="198746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 dirty="0">
                <a:latin typeface="+mn-lt"/>
              </a:endParaRPr>
            </a:p>
          </p:txBody>
        </p:sp>
        <p:sp>
          <p:nvSpPr>
            <p:cNvPr id="138" name="Rectangle 14">
              <a:extLst>
                <a:ext uri="{FF2B5EF4-FFF2-40B4-BE49-F238E27FC236}">
                  <a16:creationId xmlns:a16="http://schemas.microsoft.com/office/drawing/2014/main" id="{53001109-7CE7-4D59-A5F9-5C878A88B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072" y="3274122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39" name="Rectangle 15">
              <a:extLst>
                <a:ext uri="{FF2B5EF4-FFF2-40B4-BE49-F238E27FC236}">
                  <a16:creationId xmlns:a16="http://schemas.microsoft.com/office/drawing/2014/main" id="{867940C0-6AEE-4E69-9455-52D7DD313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7546" y="3274122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40" name="Rectangle 16">
              <a:extLst>
                <a:ext uri="{FF2B5EF4-FFF2-40B4-BE49-F238E27FC236}">
                  <a16:creationId xmlns:a16="http://schemas.microsoft.com/office/drawing/2014/main" id="{C4D93C3A-1942-4AE6-85CF-CAC161040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5020" y="3274122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41" name="Rectangle 17">
              <a:extLst>
                <a:ext uri="{FF2B5EF4-FFF2-40B4-BE49-F238E27FC236}">
                  <a16:creationId xmlns:a16="http://schemas.microsoft.com/office/drawing/2014/main" id="{70C0AEF8-7996-4376-B267-A9FC4C4F9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2494" y="3274122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42" name="Rectangle 18">
              <a:extLst>
                <a:ext uri="{FF2B5EF4-FFF2-40B4-BE49-F238E27FC236}">
                  <a16:creationId xmlns:a16="http://schemas.microsoft.com/office/drawing/2014/main" id="{99E04FA5-5B71-47CB-B816-474047685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837" y="3490649"/>
              <a:ext cx="861235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43" name="Rectangle 19">
              <a:extLst>
                <a:ext uri="{FF2B5EF4-FFF2-40B4-BE49-F238E27FC236}">
                  <a16:creationId xmlns:a16="http://schemas.microsoft.com/office/drawing/2014/main" id="{1B0B94B6-5D50-40F3-B6C0-BA2EE864D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091" y="3490649"/>
              <a:ext cx="198746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 dirty="0">
                <a:latin typeface="+mn-lt"/>
              </a:endParaRPr>
            </a:p>
          </p:txBody>
        </p:sp>
        <p:sp>
          <p:nvSpPr>
            <p:cNvPr id="144" name="Rectangle 20">
              <a:extLst>
                <a:ext uri="{FF2B5EF4-FFF2-40B4-BE49-F238E27FC236}">
                  <a16:creationId xmlns:a16="http://schemas.microsoft.com/office/drawing/2014/main" id="{26824D30-38D1-4C6F-8FA0-5E50EE060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072" y="3490649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45" name="Rectangle 21">
              <a:extLst>
                <a:ext uri="{FF2B5EF4-FFF2-40B4-BE49-F238E27FC236}">
                  <a16:creationId xmlns:a16="http://schemas.microsoft.com/office/drawing/2014/main" id="{4D1FC582-FED0-45A8-BECA-5A4075093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7546" y="3490649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46" name="Rectangle 22">
              <a:extLst>
                <a:ext uri="{FF2B5EF4-FFF2-40B4-BE49-F238E27FC236}">
                  <a16:creationId xmlns:a16="http://schemas.microsoft.com/office/drawing/2014/main" id="{09B639BA-6F1B-4704-8F91-06BD6FF94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5020" y="3490649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47" name="Rectangle 23">
              <a:extLst>
                <a:ext uri="{FF2B5EF4-FFF2-40B4-BE49-F238E27FC236}">
                  <a16:creationId xmlns:a16="http://schemas.microsoft.com/office/drawing/2014/main" id="{2F42F4C5-103C-4B05-AED4-F03BF92FF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2494" y="3490649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70" name="Rectangle 26">
              <a:extLst>
                <a:ext uri="{FF2B5EF4-FFF2-40B4-BE49-F238E27FC236}">
                  <a16:creationId xmlns:a16="http://schemas.microsoft.com/office/drawing/2014/main" id="{F5F5A9FA-056D-40F8-AC38-511574370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072" y="3707175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71" name="Rectangle 27">
              <a:extLst>
                <a:ext uri="{FF2B5EF4-FFF2-40B4-BE49-F238E27FC236}">
                  <a16:creationId xmlns:a16="http://schemas.microsoft.com/office/drawing/2014/main" id="{D0EB8DAA-3D24-4FF4-8394-DBB63680B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7546" y="3707175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72" name="Rectangle 28">
              <a:extLst>
                <a:ext uri="{FF2B5EF4-FFF2-40B4-BE49-F238E27FC236}">
                  <a16:creationId xmlns:a16="http://schemas.microsoft.com/office/drawing/2014/main" id="{077E4675-E100-451D-AF94-4D53FE078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5020" y="3707175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73" name="Rectangle 29">
              <a:extLst>
                <a:ext uri="{FF2B5EF4-FFF2-40B4-BE49-F238E27FC236}">
                  <a16:creationId xmlns:a16="http://schemas.microsoft.com/office/drawing/2014/main" id="{DB38A466-8C62-44A0-B8DE-2749F28BD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2494" y="3707175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74" name="Rectangle 24">
              <a:extLst>
                <a:ext uri="{FF2B5EF4-FFF2-40B4-BE49-F238E27FC236}">
                  <a16:creationId xmlns:a16="http://schemas.microsoft.com/office/drawing/2014/main" id="{6F28E95E-786F-4B85-B41C-2897F39BE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837" y="3707175"/>
              <a:ext cx="861235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48" name="Rectangle 25">
              <a:extLst>
                <a:ext uri="{FF2B5EF4-FFF2-40B4-BE49-F238E27FC236}">
                  <a16:creationId xmlns:a16="http://schemas.microsoft.com/office/drawing/2014/main" id="{CFDB8C7A-3B4A-44FE-98BA-58A9A252C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091" y="3707175"/>
              <a:ext cx="198746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 dirty="0">
                <a:latin typeface="+mn-lt"/>
              </a:endParaRPr>
            </a:p>
          </p:txBody>
        </p:sp>
        <p:sp>
          <p:nvSpPr>
            <p:cNvPr id="149" name="Rectangle 30">
              <a:extLst>
                <a:ext uri="{FF2B5EF4-FFF2-40B4-BE49-F238E27FC236}">
                  <a16:creationId xmlns:a16="http://schemas.microsoft.com/office/drawing/2014/main" id="{C56282E5-4E69-41A4-8F67-49E19D892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837" y="3923702"/>
              <a:ext cx="861235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50" name="Rectangle 31">
              <a:extLst>
                <a:ext uri="{FF2B5EF4-FFF2-40B4-BE49-F238E27FC236}">
                  <a16:creationId xmlns:a16="http://schemas.microsoft.com/office/drawing/2014/main" id="{9D507FF5-304C-48A8-8577-52362382B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091" y="3923702"/>
              <a:ext cx="198746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 dirty="0">
                <a:latin typeface="+mn-lt"/>
              </a:endParaRPr>
            </a:p>
          </p:txBody>
        </p:sp>
        <p:sp>
          <p:nvSpPr>
            <p:cNvPr id="151" name="Rectangle 32">
              <a:extLst>
                <a:ext uri="{FF2B5EF4-FFF2-40B4-BE49-F238E27FC236}">
                  <a16:creationId xmlns:a16="http://schemas.microsoft.com/office/drawing/2014/main" id="{61DBDEBB-F371-4F59-8746-5CA58A6F7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072" y="3923702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52" name="Rectangle 33">
              <a:extLst>
                <a:ext uri="{FF2B5EF4-FFF2-40B4-BE49-F238E27FC236}">
                  <a16:creationId xmlns:a16="http://schemas.microsoft.com/office/drawing/2014/main" id="{0740E7D7-8A48-4460-91BA-C27F15D9F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7546" y="3923702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53" name="Rectangle 34">
              <a:extLst>
                <a:ext uri="{FF2B5EF4-FFF2-40B4-BE49-F238E27FC236}">
                  <a16:creationId xmlns:a16="http://schemas.microsoft.com/office/drawing/2014/main" id="{AE372CB6-F371-4190-B584-56CB435F9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5020" y="3923702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54" name="Rectangle 35">
              <a:extLst>
                <a:ext uri="{FF2B5EF4-FFF2-40B4-BE49-F238E27FC236}">
                  <a16:creationId xmlns:a16="http://schemas.microsoft.com/office/drawing/2014/main" id="{E68562F4-1989-483F-A457-4C957F77F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2494" y="3923702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55" name="Rectangle 36">
              <a:extLst>
                <a:ext uri="{FF2B5EF4-FFF2-40B4-BE49-F238E27FC236}">
                  <a16:creationId xmlns:a16="http://schemas.microsoft.com/office/drawing/2014/main" id="{3FF01AEB-26CF-4186-AC4F-10A127FDE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837" y="4140228"/>
              <a:ext cx="861235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56" name="Rectangle 37">
              <a:extLst>
                <a:ext uri="{FF2B5EF4-FFF2-40B4-BE49-F238E27FC236}">
                  <a16:creationId xmlns:a16="http://schemas.microsoft.com/office/drawing/2014/main" id="{F547A6BF-5AB2-4D9E-AB6C-6BC11BC11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091" y="4140228"/>
              <a:ext cx="198746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 dirty="0">
                <a:latin typeface="+mn-lt"/>
              </a:endParaRPr>
            </a:p>
          </p:txBody>
        </p:sp>
        <p:sp>
          <p:nvSpPr>
            <p:cNvPr id="157" name="Rectangle 38">
              <a:extLst>
                <a:ext uri="{FF2B5EF4-FFF2-40B4-BE49-F238E27FC236}">
                  <a16:creationId xmlns:a16="http://schemas.microsoft.com/office/drawing/2014/main" id="{B2B6C172-970F-40B2-B934-FE6686E0B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072" y="4140228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58" name="Rectangle 39">
              <a:extLst>
                <a:ext uri="{FF2B5EF4-FFF2-40B4-BE49-F238E27FC236}">
                  <a16:creationId xmlns:a16="http://schemas.microsoft.com/office/drawing/2014/main" id="{FF210BDC-888A-4A5F-ACBB-F62FCF880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7546" y="4140228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59" name="Rectangle 40">
              <a:extLst>
                <a:ext uri="{FF2B5EF4-FFF2-40B4-BE49-F238E27FC236}">
                  <a16:creationId xmlns:a16="http://schemas.microsoft.com/office/drawing/2014/main" id="{9BBA6D81-9F13-4266-9998-20B59D89F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5020" y="4140228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60" name="Rectangle 41">
              <a:extLst>
                <a:ext uri="{FF2B5EF4-FFF2-40B4-BE49-F238E27FC236}">
                  <a16:creationId xmlns:a16="http://schemas.microsoft.com/office/drawing/2014/main" id="{179D3823-DB82-4B71-B5C4-2A341490A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2494" y="4140228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61" name="Rectangle 42">
              <a:extLst>
                <a:ext uri="{FF2B5EF4-FFF2-40B4-BE49-F238E27FC236}">
                  <a16:creationId xmlns:a16="http://schemas.microsoft.com/office/drawing/2014/main" id="{E6EC7152-D83B-4E77-9681-E7EA3FDE7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837" y="4356755"/>
              <a:ext cx="861235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62" name="Rectangle 43">
              <a:extLst>
                <a:ext uri="{FF2B5EF4-FFF2-40B4-BE49-F238E27FC236}">
                  <a16:creationId xmlns:a16="http://schemas.microsoft.com/office/drawing/2014/main" id="{065CAB05-3112-4960-9983-92F60BAD8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091" y="4356755"/>
              <a:ext cx="198746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 dirty="0">
                <a:latin typeface="+mn-lt"/>
              </a:endParaRPr>
            </a:p>
          </p:txBody>
        </p:sp>
        <p:sp>
          <p:nvSpPr>
            <p:cNvPr id="163" name="Rectangle 44">
              <a:extLst>
                <a:ext uri="{FF2B5EF4-FFF2-40B4-BE49-F238E27FC236}">
                  <a16:creationId xmlns:a16="http://schemas.microsoft.com/office/drawing/2014/main" id="{10EB4BE7-959A-4267-BB1F-08E4514BC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072" y="4356755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64" name="Rectangle 45">
              <a:extLst>
                <a:ext uri="{FF2B5EF4-FFF2-40B4-BE49-F238E27FC236}">
                  <a16:creationId xmlns:a16="http://schemas.microsoft.com/office/drawing/2014/main" id="{4A699F06-9A96-4550-BB56-6199C6D8C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7546" y="4356755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65" name="Rectangle 46">
              <a:extLst>
                <a:ext uri="{FF2B5EF4-FFF2-40B4-BE49-F238E27FC236}">
                  <a16:creationId xmlns:a16="http://schemas.microsoft.com/office/drawing/2014/main" id="{E9720E39-8BA0-4628-96FC-01E1C9C60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5020" y="4356755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66" name="Rectangle 47">
              <a:extLst>
                <a:ext uri="{FF2B5EF4-FFF2-40B4-BE49-F238E27FC236}">
                  <a16:creationId xmlns:a16="http://schemas.microsoft.com/office/drawing/2014/main" id="{A5356BC8-4787-46CC-AD40-FC90FF0BE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2494" y="4356755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67" name="Rectangle 48">
              <a:extLst>
                <a:ext uri="{FF2B5EF4-FFF2-40B4-BE49-F238E27FC236}">
                  <a16:creationId xmlns:a16="http://schemas.microsoft.com/office/drawing/2014/main" id="{323C72AE-55F3-482A-8173-826E85689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837" y="4573282"/>
              <a:ext cx="861235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68" name="Rectangle 49">
              <a:extLst>
                <a:ext uri="{FF2B5EF4-FFF2-40B4-BE49-F238E27FC236}">
                  <a16:creationId xmlns:a16="http://schemas.microsoft.com/office/drawing/2014/main" id="{41208EA0-9E4F-4AF7-908B-6CC068B47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091" y="4573282"/>
              <a:ext cx="198746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 dirty="0">
                <a:latin typeface="+mn-lt"/>
              </a:endParaRPr>
            </a:p>
          </p:txBody>
        </p:sp>
        <p:sp>
          <p:nvSpPr>
            <p:cNvPr id="169" name="Rectangle 50">
              <a:extLst>
                <a:ext uri="{FF2B5EF4-FFF2-40B4-BE49-F238E27FC236}">
                  <a16:creationId xmlns:a16="http://schemas.microsoft.com/office/drawing/2014/main" id="{C6BECF16-900A-49F7-B23A-BDE2793F0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072" y="4573282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70" name="Rectangle 51">
              <a:extLst>
                <a:ext uri="{FF2B5EF4-FFF2-40B4-BE49-F238E27FC236}">
                  <a16:creationId xmlns:a16="http://schemas.microsoft.com/office/drawing/2014/main" id="{5AC1FA80-0294-4E36-947A-82B67AB17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7546" y="4573282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71" name="Rectangle 52">
              <a:extLst>
                <a:ext uri="{FF2B5EF4-FFF2-40B4-BE49-F238E27FC236}">
                  <a16:creationId xmlns:a16="http://schemas.microsoft.com/office/drawing/2014/main" id="{957DEC82-E4EF-467D-9582-9F6F552FD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5020" y="4573282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72" name="Rectangle 53">
              <a:extLst>
                <a:ext uri="{FF2B5EF4-FFF2-40B4-BE49-F238E27FC236}">
                  <a16:creationId xmlns:a16="http://schemas.microsoft.com/office/drawing/2014/main" id="{E0B00010-647D-48D2-96FC-60031CE59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2494" y="4573282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73" name="Rectangle 54">
              <a:extLst>
                <a:ext uri="{FF2B5EF4-FFF2-40B4-BE49-F238E27FC236}">
                  <a16:creationId xmlns:a16="http://schemas.microsoft.com/office/drawing/2014/main" id="{DD757CB9-4754-467E-9BE2-00AB9540B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837" y="4789808"/>
              <a:ext cx="861235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74" name="Rectangle 55">
              <a:extLst>
                <a:ext uri="{FF2B5EF4-FFF2-40B4-BE49-F238E27FC236}">
                  <a16:creationId xmlns:a16="http://schemas.microsoft.com/office/drawing/2014/main" id="{1BA61C20-32AD-4C6F-9D2B-C9F8762FF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091" y="4789808"/>
              <a:ext cx="198746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 dirty="0">
                <a:latin typeface="+mn-lt"/>
              </a:endParaRPr>
            </a:p>
          </p:txBody>
        </p:sp>
        <p:sp>
          <p:nvSpPr>
            <p:cNvPr id="175" name="Rectangle 56">
              <a:extLst>
                <a:ext uri="{FF2B5EF4-FFF2-40B4-BE49-F238E27FC236}">
                  <a16:creationId xmlns:a16="http://schemas.microsoft.com/office/drawing/2014/main" id="{E85656D5-761E-4460-8E3D-549BF08DC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072" y="4789808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76" name="Rectangle 57">
              <a:extLst>
                <a:ext uri="{FF2B5EF4-FFF2-40B4-BE49-F238E27FC236}">
                  <a16:creationId xmlns:a16="http://schemas.microsoft.com/office/drawing/2014/main" id="{CE0B0394-C997-4FD6-8880-34C386022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7546" y="4789808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77" name="Rectangle 58">
              <a:extLst>
                <a:ext uri="{FF2B5EF4-FFF2-40B4-BE49-F238E27FC236}">
                  <a16:creationId xmlns:a16="http://schemas.microsoft.com/office/drawing/2014/main" id="{A8F05BB4-C36B-46D5-BE64-557077E99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5020" y="4789808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78" name="Rectangle 59">
              <a:extLst>
                <a:ext uri="{FF2B5EF4-FFF2-40B4-BE49-F238E27FC236}">
                  <a16:creationId xmlns:a16="http://schemas.microsoft.com/office/drawing/2014/main" id="{C9667858-B7FC-489F-9356-3C9891696D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2494" y="4789808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179" name="Text Box 61">
              <a:extLst>
                <a:ext uri="{FF2B5EF4-FFF2-40B4-BE49-F238E27FC236}">
                  <a16:creationId xmlns:a16="http://schemas.microsoft.com/office/drawing/2014/main" id="{660C3B86-35E6-406F-A91D-653C640697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2734" y="3274122"/>
              <a:ext cx="246957" cy="239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latin typeface="+mn-lt"/>
                </a:rPr>
                <a:t>0</a:t>
              </a:r>
            </a:p>
          </p:txBody>
        </p:sp>
        <p:sp>
          <p:nvSpPr>
            <p:cNvPr id="180" name="Text Box 62">
              <a:extLst>
                <a:ext uri="{FF2B5EF4-FFF2-40B4-BE49-F238E27FC236}">
                  <a16:creationId xmlns:a16="http://schemas.microsoft.com/office/drawing/2014/main" id="{46FD9BB7-2CEE-4E50-81B4-77E5F57D1E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8933" y="3490649"/>
              <a:ext cx="246957" cy="239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latin typeface="+mn-lt"/>
                </a:rPr>
                <a:t>1</a:t>
              </a:r>
            </a:p>
          </p:txBody>
        </p:sp>
        <p:sp>
          <p:nvSpPr>
            <p:cNvPr id="181" name="Text Box 63">
              <a:extLst>
                <a:ext uri="{FF2B5EF4-FFF2-40B4-BE49-F238E27FC236}">
                  <a16:creationId xmlns:a16="http://schemas.microsoft.com/office/drawing/2014/main" id="{BF0B498E-9D43-4682-9622-3AD8532CCD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2734" y="3707175"/>
              <a:ext cx="246957" cy="239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>
                  <a:latin typeface="+mn-lt"/>
                </a:rPr>
                <a:t>2</a:t>
              </a:r>
            </a:p>
          </p:txBody>
        </p:sp>
        <p:sp>
          <p:nvSpPr>
            <p:cNvPr id="182" name="Text Box 64">
              <a:extLst>
                <a:ext uri="{FF2B5EF4-FFF2-40B4-BE49-F238E27FC236}">
                  <a16:creationId xmlns:a16="http://schemas.microsoft.com/office/drawing/2014/main" id="{A055C863-1534-4BE7-8FB6-B997343A20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4335" y="3923702"/>
              <a:ext cx="203753" cy="239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latin typeface="+mn-lt"/>
                </a:rPr>
                <a:t>.</a:t>
              </a:r>
            </a:p>
          </p:txBody>
        </p:sp>
        <p:sp>
          <p:nvSpPr>
            <p:cNvPr id="183" name="Text Box 65">
              <a:extLst>
                <a:ext uri="{FF2B5EF4-FFF2-40B4-BE49-F238E27FC236}">
                  <a16:creationId xmlns:a16="http://schemas.microsoft.com/office/drawing/2014/main" id="{333E923F-8316-4BA4-9AAD-32447B8D76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4335" y="4140228"/>
              <a:ext cx="203753" cy="239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latin typeface="+mn-lt"/>
                </a:rPr>
                <a:t>.</a:t>
              </a:r>
            </a:p>
          </p:txBody>
        </p:sp>
        <p:sp>
          <p:nvSpPr>
            <p:cNvPr id="184" name="Text Box 66">
              <a:extLst>
                <a:ext uri="{FF2B5EF4-FFF2-40B4-BE49-F238E27FC236}">
                  <a16:creationId xmlns:a16="http://schemas.microsoft.com/office/drawing/2014/main" id="{690D5424-5551-453D-872D-F0DA3D5034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4335" y="4356755"/>
              <a:ext cx="203753" cy="239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latin typeface="+mn-lt"/>
                </a:rPr>
                <a:t>.</a:t>
              </a:r>
            </a:p>
          </p:txBody>
        </p:sp>
        <p:sp>
          <p:nvSpPr>
            <p:cNvPr id="185" name="Text Box 67">
              <a:extLst>
                <a:ext uri="{FF2B5EF4-FFF2-40B4-BE49-F238E27FC236}">
                  <a16:creationId xmlns:a16="http://schemas.microsoft.com/office/drawing/2014/main" id="{349EEBD2-5E6C-4F39-A7FA-A3ECA03868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8568" y="4573282"/>
              <a:ext cx="506178" cy="239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latin typeface="+mn-lt"/>
                </a:rPr>
                <a:t>1022</a:t>
              </a:r>
            </a:p>
          </p:txBody>
        </p:sp>
        <p:sp>
          <p:nvSpPr>
            <p:cNvPr id="186" name="Text Box 68">
              <a:extLst>
                <a:ext uri="{FF2B5EF4-FFF2-40B4-BE49-F238E27FC236}">
                  <a16:creationId xmlns:a16="http://schemas.microsoft.com/office/drawing/2014/main" id="{61E79E2D-B3B4-49FB-962A-14BA7ED8C1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8568" y="4789808"/>
              <a:ext cx="506178" cy="239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>
                  <a:latin typeface="+mn-lt"/>
                </a:rPr>
                <a:t>1023</a:t>
              </a:r>
            </a:p>
          </p:txBody>
        </p:sp>
        <p:sp>
          <p:nvSpPr>
            <p:cNvPr id="187" name="Text Box 70">
              <a:extLst>
                <a:ext uri="{FF2B5EF4-FFF2-40B4-BE49-F238E27FC236}">
                  <a16:creationId xmlns:a16="http://schemas.microsoft.com/office/drawing/2014/main" id="{5BEFC215-5E52-4843-AD57-CC30DFE722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9568" y="3014653"/>
              <a:ext cx="524073" cy="239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latin typeface="+mn-lt"/>
                </a:rPr>
                <a:t>Valid</a:t>
              </a:r>
            </a:p>
          </p:txBody>
        </p:sp>
        <p:sp>
          <p:nvSpPr>
            <p:cNvPr id="188" name="Text Box 71">
              <a:extLst>
                <a:ext uri="{FF2B5EF4-FFF2-40B4-BE49-F238E27FC236}">
                  <a16:creationId xmlns:a16="http://schemas.microsoft.com/office/drawing/2014/main" id="{0F51FFD2-EF1E-4934-8FA2-80CB1032B9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2968" y="3014653"/>
              <a:ext cx="424900" cy="239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latin typeface="+mn-lt"/>
                </a:rPr>
                <a:t>Tag</a:t>
              </a:r>
            </a:p>
          </p:txBody>
        </p:sp>
        <p:grpSp>
          <p:nvGrpSpPr>
            <p:cNvPr id="189" name="Group 80">
              <a:extLst>
                <a:ext uri="{FF2B5EF4-FFF2-40B4-BE49-F238E27FC236}">
                  <a16:creationId xmlns:a16="http://schemas.microsoft.com/office/drawing/2014/main" id="{40C9F366-8475-4F45-B279-62714837B703}"/>
                </a:ext>
              </a:extLst>
            </p:cNvPr>
            <p:cNvGrpSpPr/>
            <p:nvPr/>
          </p:nvGrpSpPr>
          <p:grpSpPr>
            <a:xfrm>
              <a:off x="2540072" y="2819400"/>
              <a:ext cx="5763647" cy="239392"/>
              <a:chOff x="2209800" y="2438400"/>
              <a:chExt cx="6629400" cy="336987"/>
            </a:xfrm>
          </p:grpSpPr>
          <p:sp>
            <p:nvSpPr>
              <p:cNvPr id="190" name="Text Box 72">
                <a:extLst>
                  <a:ext uri="{FF2B5EF4-FFF2-40B4-BE49-F238E27FC236}">
                    <a16:creationId xmlns:a16="http://schemas.microsoft.com/office/drawing/2014/main" id="{E67687DB-852B-4C5F-9121-4E8939652B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9403" y="2438400"/>
                <a:ext cx="572593" cy="33698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 dirty="0">
                    <a:latin typeface="+mn-lt"/>
                  </a:rPr>
                  <a:t>Data</a:t>
                </a:r>
              </a:p>
            </p:txBody>
          </p:sp>
          <p:sp>
            <p:nvSpPr>
              <p:cNvPr id="191" name="Line 73">
                <a:extLst>
                  <a:ext uri="{FF2B5EF4-FFF2-40B4-BE49-F238E27FC236}">
                    <a16:creationId xmlns:a16="http://schemas.microsoft.com/office/drawing/2014/main" id="{57B7104E-3811-445E-A42A-631541E419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9800" y="2590800"/>
                <a:ext cx="2438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192" name="Line 74">
                <a:extLst>
                  <a:ext uri="{FF2B5EF4-FFF2-40B4-BE49-F238E27FC236}">
                    <a16:creationId xmlns:a16="http://schemas.microsoft.com/office/drawing/2014/main" id="{E02DFF58-BE4F-4FD8-83B1-62755266D2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2590800"/>
                <a:ext cx="3581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 sz="1400">
                  <a:latin typeface="+mn-lt"/>
                </a:endParaRPr>
              </a:p>
            </p:txBody>
          </p:sp>
        </p:grpSp>
        <p:sp>
          <p:nvSpPr>
            <p:cNvPr id="193" name="Text Box 75">
              <a:extLst>
                <a:ext uri="{FF2B5EF4-FFF2-40B4-BE49-F238E27FC236}">
                  <a16:creationId xmlns:a16="http://schemas.microsoft.com/office/drawing/2014/main" id="{47EF61AE-F227-400A-AF62-FE9B37A065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3797" y="3037208"/>
              <a:ext cx="642700" cy="239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latin typeface="+mn-lt"/>
                </a:rPr>
                <a:t>Word0</a:t>
              </a:r>
            </a:p>
          </p:txBody>
        </p:sp>
        <p:sp>
          <p:nvSpPr>
            <p:cNvPr id="194" name="Text Box 76">
              <a:extLst>
                <a:ext uri="{FF2B5EF4-FFF2-40B4-BE49-F238E27FC236}">
                  <a16:creationId xmlns:a16="http://schemas.microsoft.com/office/drawing/2014/main" id="{EE3E1C68-7143-43AA-BCAE-988634F104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9967" y="3037208"/>
              <a:ext cx="642700" cy="239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latin typeface="+mn-lt"/>
                </a:rPr>
                <a:t>Word1</a:t>
              </a:r>
            </a:p>
          </p:txBody>
        </p:sp>
        <p:sp>
          <p:nvSpPr>
            <p:cNvPr id="195" name="Text Box 77">
              <a:extLst>
                <a:ext uri="{FF2B5EF4-FFF2-40B4-BE49-F238E27FC236}">
                  <a16:creationId xmlns:a16="http://schemas.microsoft.com/office/drawing/2014/main" id="{485AA76A-A91B-44C3-A1C8-C2B51C73A9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1243" y="3037208"/>
              <a:ext cx="642700" cy="239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latin typeface="+mn-lt"/>
                </a:rPr>
                <a:t>Word2</a:t>
              </a:r>
            </a:p>
          </p:txBody>
        </p:sp>
        <p:sp>
          <p:nvSpPr>
            <p:cNvPr id="196" name="Text Box 78">
              <a:extLst>
                <a:ext uri="{FF2B5EF4-FFF2-40B4-BE49-F238E27FC236}">
                  <a16:creationId xmlns:a16="http://schemas.microsoft.com/office/drawing/2014/main" id="{96713103-D165-4A56-9E04-2B68407656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22468" y="3037208"/>
              <a:ext cx="642700" cy="239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latin typeface="+mn-lt"/>
                </a:rPr>
                <a:t>Word3</a:t>
              </a:r>
            </a:p>
          </p:txBody>
        </p:sp>
      </p:grpSp>
      <p:sp>
        <p:nvSpPr>
          <p:cNvPr id="199" name="Snip Single Corner Rectangle 169">
            <a:extLst>
              <a:ext uri="{FF2B5EF4-FFF2-40B4-BE49-F238E27FC236}">
                <a16:creationId xmlns:a16="http://schemas.microsoft.com/office/drawing/2014/main" id="{60E5EDFD-93A7-4FC2-8CE1-00AD5E7A89A0}"/>
              </a:ext>
            </a:extLst>
          </p:cNvPr>
          <p:cNvSpPr/>
          <p:nvPr/>
        </p:nvSpPr>
        <p:spPr>
          <a:xfrm>
            <a:off x="2350168" y="5702926"/>
            <a:ext cx="1846262" cy="850261"/>
          </a:xfrm>
          <a:prstGeom prst="snip1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Cache Hit =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[Tag Matches] AND [Valid]</a:t>
            </a:r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B223FB98-D62A-4D46-9936-AAFDDB61CDCA}"/>
              </a:ext>
            </a:extLst>
          </p:cNvPr>
          <p:cNvGrpSpPr/>
          <p:nvPr/>
        </p:nvGrpSpPr>
        <p:grpSpPr>
          <a:xfrm>
            <a:off x="1480091" y="3703369"/>
            <a:ext cx="6889877" cy="216527"/>
            <a:chOff x="1480091" y="3707175"/>
            <a:chExt cx="6889877" cy="216527"/>
          </a:xfrm>
        </p:grpSpPr>
        <p:sp>
          <p:nvSpPr>
            <p:cNvPr id="201" name="Rectangle 26">
              <a:extLst>
                <a:ext uri="{FF2B5EF4-FFF2-40B4-BE49-F238E27FC236}">
                  <a16:creationId xmlns:a16="http://schemas.microsoft.com/office/drawing/2014/main" id="{63BEF1E9-0E1B-40F3-BC47-B1872C94E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072" y="3707175"/>
              <a:ext cx="1457474" cy="21652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202" name="Rectangle 27">
              <a:extLst>
                <a:ext uri="{FF2B5EF4-FFF2-40B4-BE49-F238E27FC236}">
                  <a16:creationId xmlns:a16="http://schemas.microsoft.com/office/drawing/2014/main" id="{14E21505-040D-4ACE-8816-5E588D194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7546" y="3707175"/>
              <a:ext cx="1457474" cy="21652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203" name="Rectangle 28">
              <a:extLst>
                <a:ext uri="{FF2B5EF4-FFF2-40B4-BE49-F238E27FC236}">
                  <a16:creationId xmlns:a16="http://schemas.microsoft.com/office/drawing/2014/main" id="{C670E369-384D-47CC-9156-8DBA9E3DF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5020" y="3707175"/>
              <a:ext cx="1457474" cy="21652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204" name="Rectangle 29">
              <a:extLst>
                <a:ext uri="{FF2B5EF4-FFF2-40B4-BE49-F238E27FC236}">
                  <a16:creationId xmlns:a16="http://schemas.microsoft.com/office/drawing/2014/main" id="{3DEEB6A4-2AD6-4866-8766-AA2310013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2494" y="3707175"/>
              <a:ext cx="1457474" cy="21652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205" name="Rectangle 24">
              <a:extLst>
                <a:ext uri="{FF2B5EF4-FFF2-40B4-BE49-F238E27FC236}">
                  <a16:creationId xmlns:a16="http://schemas.microsoft.com/office/drawing/2014/main" id="{35C0450A-B13C-4747-9121-12465CD8B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837" y="3707175"/>
              <a:ext cx="861235" cy="21652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+mn-lt"/>
              </a:endParaRPr>
            </a:p>
          </p:txBody>
        </p:sp>
        <p:sp>
          <p:nvSpPr>
            <p:cNvPr id="206" name="Rectangle 25">
              <a:extLst>
                <a:ext uri="{FF2B5EF4-FFF2-40B4-BE49-F238E27FC236}">
                  <a16:creationId xmlns:a16="http://schemas.microsoft.com/office/drawing/2014/main" id="{0C5476F1-3489-4459-8706-402A9D18B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091" y="3707175"/>
              <a:ext cx="198746" cy="21652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 dirty="0">
                <a:latin typeface="+mn-lt"/>
              </a:endParaRPr>
            </a:p>
          </p:txBody>
        </p:sp>
      </p:grpSp>
      <p:sp>
        <p:nvSpPr>
          <p:cNvPr id="197" name="Line 221">
            <a:extLst>
              <a:ext uri="{FF2B5EF4-FFF2-40B4-BE49-F238E27FC236}">
                <a16:creationId xmlns:a16="http://schemas.microsoft.com/office/drawing/2014/main" id="{0782AA5C-BD76-48AB-A4A1-55F71795ACC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8168" y="3810000"/>
            <a:ext cx="0" cy="213360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oval" w="sm" len="sm"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4" name="Group 204">
            <a:extLst>
              <a:ext uri="{FF2B5EF4-FFF2-40B4-BE49-F238E27FC236}">
                <a16:creationId xmlns:a16="http://schemas.microsoft.com/office/drawing/2014/main" id="{2709A1F8-EFFD-4410-92A4-88A14279E640}"/>
              </a:ext>
            </a:extLst>
          </p:cNvPr>
          <p:cNvGrpSpPr>
            <a:grpSpLocks/>
          </p:cNvGrpSpPr>
          <p:nvPr/>
        </p:nvGrpSpPr>
        <p:grpSpPr bwMode="auto">
          <a:xfrm>
            <a:off x="1892971" y="3810000"/>
            <a:ext cx="482601" cy="1600729"/>
            <a:chOff x="1181" y="2400"/>
            <a:chExt cx="304" cy="825"/>
          </a:xfrm>
        </p:grpSpPr>
        <p:sp>
          <p:nvSpPr>
            <p:cNvPr id="85" name="Line 205">
              <a:extLst>
                <a:ext uri="{FF2B5EF4-FFF2-40B4-BE49-F238E27FC236}">
                  <a16:creationId xmlns:a16="http://schemas.microsoft.com/office/drawing/2014/main" id="{7658C016-321B-4178-A888-7938BC8C49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1" y="3092"/>
              <a:ext cx="196" cy="54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Text Box 206">
              <a:extLst>
                <a:ext uri="{FF2B5EF4-FFF2-40B4-BE49-F238E27FC236}">
                  <a16:creationId xmlns:a16="http://schemas.microsoft.com/office/drawing/2014/main" id="{0CFA11C9-8059-4F93-A4CA-98A896872A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5" y="2998"/>
              <a:ext cx="240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dirty="0"/>
                <a:t>18</a:t>
              </a:r>
            </a:p>
          </p:txBody>
        </p:sp>
        <p:sp>
          <p:nvSpPr>
            <p:cNvPr id="87" name="Line 207">
              <a:extLst>
                <a:ext uri="{FF2B5EF4-FFF2-40B4-BE49-F238E27FC236}">
                  <a16:creationId xmlns:a16="http://schemas.microsoft.com/office/drawing/2014/main" id="{0E32C68B-481F-4638-8ECB-DAD9FE10B8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77" y="2400"/>
              <a:ext cx="0" cy="8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30383C-8ED2-4989-9145-ADA657976FF9}"/>
              </a:ext>
            </a:extLst>
          </p:cNvPr>
          <p:cNvGrpSpPr/>
          <p:nvPr/>
        </p:nvGrpSpPr>
        <p:grpSpPr>
          <a:xfrm>
            <a:off x="3112168" y="3810000"/>
            <a:ext cx="4419600" cy="1981200"/>
            <a:chOff x="3112168" y="3810000"/>
            <a:chExt cx="4419600" cy="19812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E64336C-DB11-45BA-9722-AEA0728AE762}"/>
                </a:ext>
              </a:extLst>
            </p:cNvPr>
            <p:cNvGrpSpPr/>
            <p:nvPr/>
          </p:nvGrpSpPr>
          <p:grpSpPr>
            <a:xfrm>
              <a:off x="5931568" y="3810000"/>
              <a:ext cx="1600200" cy="1981200"/>
              <a:chOff x="5931568" y="3810000"/>
              <a:chExt cx="1600200" cy="1981200"/>
            </a:xfrm>
          </p:grpSpPr>
          <p:sp>
            <p:nvSpPr>
              <p:cNvPr id="115" name="Line 237">
                <a:extLst>
                  <a:ext uri="{FF2B5EF4-FFF2-40B4-BE49-F238E27FC236}">
                    <a16:creationId xmlns:a16="http://schemas.microsoft.com/office/drawing/2014/main" id="{9461662C-E01E-4B1C-ACA5-11D18C1F9E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31768" y="3810000"/>
                <a:ext cx="0" cy="16764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Line 239">
                <a:extLst>
                  <a:ext uri="{FF2B5EF4-FFF2-40B4-BE49-F238E27FC236}">
                    <a16:creationId xmlns:a16="http://schemas.microsoft.com/office/drawing/2014/main" id="{08C9554B-370C-497E-AEB9-F992347F0E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31568" y="5486400"/>
                <a:ext cx="16002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Line 244">
                <a:extLst>
                  <a:ext uri="{FF2B5EF4-FFF2-40B4-BE49-F238E27FC236}">
                    <a16:creationId xmlns:a16="http://schemas.microsoft.com/office/drawing/2014/main" id="{4B072571-511B-43B1-9C31-9945894AC5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31568" y="5486400"/>
                <a:ext cx="0" cy="304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5248215-AFAC-4DB6-B553-10BAC03C355F}"/>
                </a:ext>
              </a:extLst>
            </p:cNvPr>
            <p:cNvGrpSpPr/>
            <p:nvPr/>
          </p:nvGrpSpPr>
          <p:grpSpPr>
            <a:xfrm>
              <a:off x="5550568" y="3810000"/>
              <a:ext cx="533400" cy="1981200"/>
              <a:chOff x="5550568" y="3810000"/>
              <a:chExt cx="533400" cy="1981200"/>
            </a:xfrm>
          </p:grpSpPr>
          <p:sp>
            <p:nvSpPr>
              <p:cNvPr id="114" name="Line 236">
                <a:extLst>
                  <a:ext uri="{FF2B5EF4-FFF2-40B4-BE49-F238E27FC236}">
                    <a16:creationId xmlns:a16="http://schemas.microsoft.com/office/drawing/2014/main" id="{1900FB8F-878B-4729-AB25-60B97470CB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83968" y="3810000"/>
                <a:ext cx="0" cy="1524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Line 240">
                <a:extLst>
                  <a:ext uri="{FF2B5EF4-FFF2-40B4-BE49-F238E27FC236}">
                    <a16:creationId xmlns:a16="http://schemas.microsoft.com/office/drawing/2014/main" id="{23525050-027F-44F8-B03B-DC4CCD92E3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50568" y="5334000"/>
                <a:ext cx="5334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Line 243">
                <a:extLst>
                  <a:ext uri="{FF2B5EF4-FFF2-40B4-BE49-F238E27FC236}">
                    <a16:creationId xmlns:a16="http://schemas.microsoft.com/office/drawing/2014/main" id="{32FCAC97-2901-4468-A6A2-969DE3D016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50568" y="5334000"/>
                <a:ext cx="0" cy="457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D247AAD-043B-4EF9-B916-CBDEF7C7FFE9}"/>
                </a:ext>
              </a:extLst>
            </p:cNvPr>
            <p:cNvGrpSpPr/>
            <p:nvPr/>
          </p:nvGrpSpPr>
          <p:grpSpPr>
            <a:xfrm>
              <a:off x="4636168" y="3810000"/>
              <a:ext cx="533400" cy="1981200"/>
              <a:chOff x="4636168" y="3810000"/>
              <a:chExt cx="533400" cy="1981200"/>
            </a:xfrm>
          </p:grpSpPr>
          <p:sp>
            <p:nvSpPr>
              <p:cNvPr id="113" name="Line 235">
                <a:extLst>
                  <a:ext uri="{FF2B5EF4-FFF2-40B4-BE49-F238E27FC236}">
                    <a16:creationId xmlns:a16="http://schemas.microsoft.com/office/drawing/2014/main" id="{3A5F732A-0823-493C-890B-614C02622B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6168" y="3810000"/>
                <a:ext cx="0" cy="1524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241">
                <a:extLst>
                  <a:ext uri="{FF2B5EF4-FFF2-40B4-BE49-F238E27FC236}">
                    <a16:creationId xmlns:a16="http://schemas.microsoft.com/office/drawing/2014/main" id="{1FE43736-6EF4-4ABF-AA29-BB665FCDD2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6168" y="5334000"/>
                <a:ext cx="5334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Line 242">
                <a:extLst>
                  <a:ext uri="{FF2B5EF4-FFF2-40B4-BE49-F238E27FC236}">
                    <a16:creationId xmlns:a16="http://schemas.microsoft.com/office/drawing/2014/main" id="{412E0C31-3DEF-4678-B4F0-F73E9E5547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69568" y="5334000"/>
                <a:ext cx="0" cy="457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CEA1F52-03C9-4A59-B1FC-84F49E96665C}"/>
                </a:ext>
              </a:extLst>
            </p:cNvPr>
            <p:cNvGrpSpPr/>
            <p:nvPr/>
          </p:nvGrpSpPr>
          <p:grpSpPr>
            <a:xfrm>
              <a:off x="3112168" y="3810000"/>
              <a:ext cx="1676400" cy="1981200"/>
              <a:chOff x="3112168" y="3810000"/>
              <a:chExt cx="1676400" cy="1981200"/>
            </a:xfrm>
          </p:grpSpPr>
          <p:sp>
            <p:nvSpPr>
              <p:cNvPr id="112" name="Line 234">
                <a:extLst>
                  <a:ext uri="{FF2B5EF4-FFF2-40B4-BE49-F238E27FC236}">
                    <a16:creationId xmlns:a16="http://schemas.microsoft.com/office/drawing/2014/main" id="{DADDBEB9-723B-4792-8CE5-5DB95A7948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12168" y="3810000"/>
                <a:ext cx="0" cy="16764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Line 238">
                <a:extLst>
                  <a:ext uri="{FF2B5EF4-FFF2-40B4-BE49-F238E27FC236}">
                    <a16:creationId xmlns:a16="http://schemas.microsoft.com/office/drawing/2014/main" id="{B4B9AB77-F012-47F7-91C8-A1CA924DD5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12168" y="5486400"/>
                <a:ext cx="16764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Line 245">
                <a:extLst>
                  <a:ext uri="{FF2B5EF4-FFF2-40B4-BE49-F238E27FC236}">
                    <a16:creationId xmlns:a16="http://schemas.microsoft.com/office/drawing/2014/main" id="{5BAC7D96-5448-42F3-96A0-F487F5BFA3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8568" y="5486400"/>
                <a:ext cx="0" cy="304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BEA4313-B94F-42C2-B3A5-2412DCE4C194}"/>
              </a:ext>
            </a:extLst>
          </p:cNvPr>
          <p:cNvGrpSpPr/>
          <p:nvPr/>
        </p:nvGrpSpPr>
        <p:grpSpPr>
          <a:xfrm>
            <a:off x="4636168" y="5765649"/>
            <a:ext cx="1447800" cy="338554"/>
            <a:chOff x="4636168" y="5765649"/>
            <a:chExt cx="1447800" cy="338554"/>
          </a:xfrm>
        </p:grpSpPr>
        <p:sp>
          <p:nvSpPr>
            <p:cNvPr id="198" name="Trapezoid 197">
              <a:extLst>
                <a:ext uri="{FF2B5EF4-FFF2-40B4-BE49-F238E27FC236}">
                  <a16:creationId xmlns:a16="http://schemas.microsoft.com/office/drawing/2014/main" id="{F9936114-C7AE-44A9-8AEF-0034970D3CE6}"/>
                </a:ext>
              </a:extLst>
            </p:cNvPr>
            <p:cNvSpPr/>
            <p:nvPr/>
          </p:nvSpPr>
          <p:spPr>
            <a:xfrm rot="10800000">
              <a:off x="4636168" y="5791200"/>
              <a:ext cx="1447800" cy="304800"/>
            </a:xfrm>
            <a:prstGeom prst="trapezoid">
              <a:avLst>
                <a:gd name="adj" fmla="val 47641"/>
              </a:avLst>
            </a:prstGeom>
            <a:solidFill>
              <a:srgbClr val="FFFFCC"/>
            </a:solidFill>
            <a:ln w="19050"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2F3C5F-7063-465F-91C2-D78479043743}"/>
                </a:ext>
              </a:extLst>
            </p:cNvPr>
            <p:cNvSpPr txBox="1"/>
            <p:nvPr/>
          </p:nvSpPr>
          <p:spPr>
            <a:xfrm>
              <a:off x="4972321" y="5765649"/>
              <a:ext cx="7754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MUX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12F154-B534-4964-82B7-B0BA39760D03}"/>
              </a:ext>
            </a:extLst>
          </p:cNvPr>
          <p:cNvGrpSpPr/>
          <p:nvPr/>
        </p:nvGrpSpPr>
        <p:grpSpPr>
          <a:xfrm>
            <a:off x="4812418" y="2286000"/>
            <a:ext cx="3633750" cy="3657600"/>
            <a:chOff x="4812418" y="2286000"/>
            <a:chExt cx="3633750" cy="3657600"/>
          </a:xfrm>
        </p:grpSpPr>
        <p:sp>
          <p:nvSpPr>
            <p:cNvPr id="110" name="Text Box 231">
              <a:extLst>
                <a:ext uri="{FF2B5EF4-FFF2-40B4-BE49-F238E27FC236}">
                  <a16:creationId xmlns:a16="http://schemas.microsoft.com/office/drawing/2014/main" id="{2368A8AF-9869-4451-9F77-8CA8FDAC34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91617" y="2286000"/>
              <a:ext cx="1414701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1600" b="1" dirty="0">
                  <a:solidFill>
                    <a:srgbClr val="006600"/>
                  </a:solidFill>
                </a:rPr>
                <a:t>Block offset</a:t>
              </a:r>
            </a:p>
          </p:txBody>
        </p:sp>
        <p:sp>
          <p:nvSpPr>
            <p:cNvPr id="124" name="Line 246">
              <a:extLst>
                <a:ext uri="{FF2B5EF4-FFF2-40B4-BE49-F238E27FC236}">
                  <a16:creationId xmlns:a16="http://schemas.microsoft.com/office/drawing/2014/main" id="{56AA4756-BD22-460F-8D03-3DF06CEB60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0968" y="2286000"/>
              <a:ext cx="0" cy="30480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Line 247">
              <a:extLst>
                <a:ext uri="{FF2B5EF4-FFF2-40B4-BE49-F238E27FC236}">
                  <a16:creationId xmlns:a16="http://schemas.microsoft.com/office/drawing/2014/main" id="{D2D6E393-3B25-45ED-B6FD-1A50D9D246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0968" y="2590800"/>
              <a:ext cx="3505200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Line 248">
              <a:extLst>
                <a:ext uri="{FF2B5EF4-FFF2-40B4-BE49-F238E27FC236}">
                  <a16:creationId xmlns:a16="http://schemas.microsoft.com/office/drawing/2014/main" id="{F0E119F2-CD8C-472C-8EAA-3B1EA8DC36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46168" y="2590800"/>
              <a:ext cx="0" cy="335280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Line 249">
              <a:extLst>
                <a:ext uri="{FF2B5EF4-FFF2-40B4-BE49-F238E27FC236}">
                  <a16:creationId xmlns:a16="http://schemas.microsoft.com/office/drawing/2014/main" id="{4FC17773-B63D-433F-8425-CCB3CB5BAE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07768" y="5943600"/>
              <a:ext cx="2438400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Line 167">
              <a:extLst>
                <a:ext uri="{FF2B5EF4-FFF2-40B4-BE49-F238E27FC236}">
                  <a16:creationId xmlns:a16="http://schemas.microsoft.com/office/drawing/2014/main" id="{E23AC777-8630-429D-85C2-2A9FFEAE40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2418" y="2425084"/>
              <a:ext cx="234950" cy="75406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Text Box 168">
              <a:extLst>
                <a:ext uri="{FF2B5EF4-FFF2-40B4-BE49-F238E27FC236}">
                  <a16:creationId xmlns:a16="http://schemas.microsoft.com/office/drawing/2014/main" id="{75B53DBE-26DE-4ABB-A9E9-E4A47115D8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1013" y="2302113"/>
              <a:ext cx="1222254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1400" dirty="0"/>
                <a:t>2 (</a:t>
              </a:r>
              <a:r>
                <a:rPr lang="en-US" sz="1400" dirty="0" err="1"/>
                <a:t>Addr</a:t>
              </a:r>
              <a:r>
                <a:rPr lang="en-US" sz="1400" dirty="0"/>
                <a:t>[3:2])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95601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9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Setup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09" name="Content Placeholder 9">
            <a:extLst>
              <a:ext uri="{FF2B5EF4-FFF2-40B4-BE49-F238E27FC236}">
                <a16:creationId xmlns:a16="http://schemas.microsoft.com/office/drawing/2014/main" id="{413789F2-30E8-4222-BDC3-97D9AD1B0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1188"/>
            <a:ext cx="8229600" cy="1793012"/>
          </a:xfrm>
        </p:spPr>
        <p:txBody>
          <a:bodyPr>
            <a:normAutofit/>
          </a:bodyPr>
          <a:lstStyle/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800" dirty="0"/>
              <a:t>Given a direct mapped 16KB cache: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16-byte blocks x 1024 cache blocks</a:t>
            </a:r>
            <a:endParaRPr lang="en-US" sz="2400" dirty="0"/>
          </a:p>
          <a:p>
            <a:pPr marL="265113" indent="-265113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Trace the following memory accesses:</a:t>
            </a:r>
            <a:endParaRPr lang="en-SG" sz="2800" dirty="0"/>
          </a:p>
          <a:p>
            <a:endParaRPr lang="en-SG" dirty="0"/>
          </a:p>
        </p:txBody>
      </p:sp>
      <p:sp>
        <p:nvSpPr>
          <p:cNvPr id="210" name="Text Box 38">
            <a:extLst>
              <a:ext uri="{FF2B5EF4-FFF2-40B4-BE49-F238E27FC236}">
                <a16:creationId xmlns:a16="http://schemas.microsoft.com/office/drawing/2014/main" id="{A9A39E9B-EFC2-4AF3-8ACB-B7F612828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448110"/>
            <a:ext cx="412293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13</a:t>
            </a:r>
          </a:p>
        </p:txBody>
      </p:sp>
      <p:sp>
        <p:nvSpPr>
          <p:cNvPr id="211" name="Text Box 78">
            <a:extLst>
              <a:ext uri="{FF2B5EF4-FFF2-40B4-BE49-F238E27FC236}">
                <a16:creationId xmlns:a16="http://schemas.microsoft.com/office/drawing/2014/main" id="{6BBBE8E1-84F1-49B6-A061-7665D834D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448110"/>
            <a:ext cx="412293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31</a:t>
            </a:r>
          </a:p>
        </p:txBody>
      </p:sp>
      <p:sp>
        <p:nvSpPr>
          <p:cNvPr id="212" name="Text Box 79">
            <a:extLst>
              <a:ext uri="{FF2B5EF4-FFF2-40B4-BE49-F238E27FC236}">
                <a16:creationId xmlns:a16="http://schemas.microsoft.com/office/drawing/2014/main" id="{D1FCF3A2-13C6-4317-B34D-D4BE26010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9625" y="3448110"/>
            <a:ext cx="30797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0</a:t>
            </a:r>
          </a:p>
        </p:txBody>
      </p:sp>
      <p:sp>
        <p:nvSpPr>
          <p:cNvPr id="213" name="Text Box 80">
            <a:extLst>
              <a:ext uri="{FF2B5EF4-FFF2-40B4-BE49-F238E27FC236}">
                <a16:creationId xmlns:a16="http://schemas.microsoft.com/office/drawing/2014/main" id="{2CB3C400-4782-4A46-9690-029CA0BE8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448110"/>
            <a:ext cx="298479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3</a:t>
            </a:r>
          </a:p>
        </p:txBody>
      </p:sp>
      <p:sp>
        <p:nvSpPr>
          <p:cNvPr id="214" name="Text Box 81">
            <a:extLst>
              <a:ext uri="{FF2B5EF4-FFF2-40B4-BE49-F238E27FC236}">
                <a16:creationId xmlns:a16="http://schemas.microsoft.com/office/drawing/2014/main" id="{7868560B-0A6E-4A85-856E-45C65981A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448110"/>
            <a:ext cx="298479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4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0E3F5DDE-4449-43B0-BEA1-F9D2FB85E4B4}"/>
              </a:ext>
            </a:extLst>
          </p:cNvPr>
          <p:cNvSpPr/>
          <p:nvPr/>
        </p:nvSpPr>
        <p:spPr>
          <a:xfrm>
            <a:off x="1219200" y="3733800"/>
            <a:ext cx="3352801" cy="3618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rgbClr val="C00000"/>
                </a:solidFill>
              </a:rPr>
              <a:t>000000000000000000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A1F62170-1D26-41E7-AAEA-411BBC38BA2A}"/>
              </a:ext>
            </a:extLst>
          </p:cNvPr>
          <p:cNvSpPr/>
          <p:nvPr/>
        </p:nvSpPr>
        <p:spPr>
          <a:xfrm>
            <a:off x="6553200" y="3733800"/>
            <a:ext cx="911224" cy="361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rgbClr val="006600"/>
                </a:solidFill>
              </a:rPr>
              <a:t>0100</a:t>
            </a:r>
          </a:p>
        </p:txBody>
      </p:sp>
      <p:sp>
        <p:nvSpPr>
          <p:cNvPr id="217" name="Text Box 75">
            <a:extLst>
              <a:ext uri="{FF2B5EF4-FFF2-40B4-BE49-F238E27FC236}">
                <a16:creationId xmlns:a16="http://schemas.microsoft.com/office/drawing/2014/main" id="{213490AC-64D3-43A2-BB3D-B896BD194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5999" y="3110180"/>
            <a:ext cx="86949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+mn-lt"/>
              </a:rPr>
              <a:t>Tag</a:t>
            </a:r>
          </a:p>
        </p:txBody>
      </p:sp>
      <p:sp>
        <p:nvSpPr>
          <p:cNvPr id="218" name="Text Box 75">
            <a:extLst>
              <a:ext uri="{FF2B5EF4-FFF2-40B4-BE49-F238E27FC236}">
                <a16:creationId xmlns:a16="http://schemas.microsoft.com/office/drawing/2014/main" id="{E0D310C6-9659-460A-BC7C-3C10138E7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110180"/>
            <a:ext cx="10668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6600"/>
                </a:solidFill>
                <a:latin typeface="+mn-lt"/>
              </a:rPr>
              <a:t>Offset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9A3659B0-D959-4043-866A-934E649458CC}"/>
              </a:ext>
            </a:extLst>
          </p:cNvPr>
          <p:cNvSpPr/>
          <p:nvPr/>
        </p:nvSpPr>
        <p:spPr>
          <a:xfrm>
            <a:off x="4572000" y="3733800"/>
            <a:ext cx="1981200" cy="3618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0000000001</a:t>
            </a:r>
          </a:p>
        </p:txBody>
      </p:sp>
      <p:sp>
        <p:nvSpPr>
          <p:cNvPr id="220" name="Text Box 75">
            <a:extLst>
              <a:ext uri="{FF2B5EF4-FFF2-40B4-BE49-F238E27FC236}">
                <a16:creationId xmlns:a16="http://schemas.microsoft.com/office/drawing/2014/main" id="{796940E1-D608-4BC3-B7B4-A0F3E05CD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034" y="3110180"/>
            <a:ext cx="99717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Index</a:t>
            </a:r>
          </a:p>
        </p:txBody>
      </p:sp>
      <p:sp>
        <p:nvSpPr>
          <p:cNvPr id="221" name="Text Box 38">
            <a:extLst>
              <a:ext uri="{FF2B5EF4-FFF2-40B4-BE49-F238E27FC236}">
                <a16:creationId xmlns:a16="http://schemas.microsoft.com/office/drawing/2014/main" id="{6ED37C6C-1987-4BBB-8B35-DE473244B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448110"/>
            <a:ext cx="412293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14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48D16C8E-9C05-44AB-82E1-18784AE3EC61}"/>
              </a:ext>
            </a:extLst>
          </p:cNvPr>
          <p:cNvSpPr/>
          <p:nvPr/>
        </p:nvSpPr>
        <p:spPr>
          <a:xfrm>
            <a:off x="1219200" y="4191000"/>
            <a:ext cx="3352801" cy="3618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rgbClr val="C00000"/>
                </a:solidFill>
              </a:rPr>
              <a:t>000000000000000000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3CA02A0E-5FE5-4333-8927-15E4E01560B9}"/>
              </a:ext>
            </a:extLst>
          </p:cNvPr>
          <p:cNvSpPr/>
          <p:nvPr/>
        </p:nvSpPr>
        <p:spPr>
          <a:xfrm>
            <a:off x="6553200" y="4191000"/>
            <a:ext cx="911224" cy="361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rgbClr val="006600"/>
                </a:solidFill>
              </a:rPr>
              <a:t>1100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48F4EF5D-3221-4322-89A7-908B6282486A}"/>
              </a:ext>
            </a:extLst>
          </p:cNvPr>
          <p:cNvSpPr/>
          <p:nvPr/>
        </p:nvSpPr>
        <p:spPr>
          <a:xfrm>
            <a:off x="4572000" y="4191000"/>
            <a:ext cx="1981200" cy="3618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0000000001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1F54F7F3-A0AD-4CFC-85FE-7C4745B9C447}"/>
              </a:ext>
            </a:extLst>
          </p:cNvPr>
          <p:cNvSpPr/>
          <p:nvPr/>
        </p:nvSpPr>
        <p:spPr>
          <a:xfrm>
            <a:off x="1222376" y="4648200"/>
            <a:ext cx="3352801" cy="3618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rgbClr val="C00000"/>
                </a:solidFill>
              </a:rPr>
              <a:t>000000000000000000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2C69348F-7B76-4E85-B632-10CDCFB9904F}"/>
              </a:ext>
            </a:extLst>
          </p:cNvPr>
          <p:cNvSpPr/>
          <p:nvPr/>
        </p:nvSpPr>
        <p:spPr>
          <a:xfrm>
            <a:off x="6556376" y="4648200"/>
            <a:ext cx="911224" cy="361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rgbClr val="006600"/>
                </a:solidFill>
              </a:rPr>
              <a:t>0100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73F21A51-A5B2-47F2-89FB-227246B335A3}"/>
              </a:ext>
            </a:extLst>
          </p:cNvPr>
          <p:cNvSpPr/>
          <p:nvPr/>
        </p:nvSpPr>
        <p:spPr>
          <a:xfrm>
            <a:off x="4575176" y="4648200"/>
            <a:ext cx="1981200" cy="3618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0000000011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B09EC153-2664-48C3-944C-F331060041C9}"/>
              </a:ext>
            </a:extLst>
          </p:cNvPr>
          <p:cNvSpPr/>
          <p:nvPr/>
        </p:nvSpPr>
        <p:spPr>
          <a:xfrm>
            <a:off x="1219200" y="5105400"/>
            <a:ext cx="3352801" cy="3618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rgbClr val="C00000"/>
                </a:solidFill>
              </a:rPr>
              <a:t>000000000000000010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027A0C9F-005B-4B20-BACF-7A6C934ECBBF}"/>
              </a:ext>
            </a:extLst>
          </p:cNvPr>
          <p:cNvSpPr/>
          <p:nvPr/>
        </p:nvSpPr>
        <p:spPr>
          <a:xfrm>
            <a:off x="6553200" y="5105400"/>
            <a:ext cx="911224" cy="361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rgbClr val="006600"/>
                </a:solidFill>
              </a:rPr>
              <a:t>1000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A7265C42-5DCB-4602-A6B1-25F19C1E65B3}"/>
              </a:ext>
            </a:extLst>
          </p:cNvPr>
          <p:cNvSpPr/>
          <p:nvPr/>
        </p:nvSpPr>
        <p:spPr>
          <a:xfrm>
            <a:off x="4572000" y="5105400"/>
            <a:ext cx="1981200" cy="3618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0000000001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443C7C78-A6EE-4E2D-AA64-70E32B6C49CE}"/>
              </a:ext>
            </a:extLst>
          </p:cNvPr>
          <p:cNvSpPr/>
          <p:nvPr/>
        </p:nvSpPr>
        <p:spPr>
          <a:xfrm>
            <a:off x="1219200" y="5562600"/>
            <a:ext cx="3352801" cy="3618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rgbClr val="C00000"/>
                </a:solidFill>
              </a:rPr>
              <a:t>000000000000000000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5CC194CD-5435-4BDC-938D-5EC38399A20C}"/>
              </a:ext>
            </a:extLst>
          </p:cNvPr>
          <p:cNvSpPr/>
          <p:nvPr/>
        </p:nvSpPr>
        <p:spPr>
          <a:xfrm>
            <a:off x="6553200" y="5562600"/>
            <a:ext cx="911224" cy="361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rgbClr val="006600"/>
                </a:solidFill>
              </a:rPr>
              <a:t>0000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2A7C2F2A-08C2-4919-BF8B-29B336684A0B}"/>
              </a:ext>
            </a:extLst>
          </p:cNvPr>
          <p:cNvSpPr/>
          <p:nvPr/>
        </p:nvSpPr>
        <p:spPr>
          <a:xfrm>
            <a:off x="4572000" y="5562600"/>
            <a:ext cx="1981200" cy="3618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0000000001</a:t>
            </a:r>
          </a:p>
        </p:txBody>
      </p:sp>
    </p:spTree>
    <p:extLst>
      <p:ext uri="{BB962C8B-B14F-4D97-AF65-F5344CB8AC3E}">
        <p14:creationId xmlns:p14="http://schemas.microsoft.com/office/powerpoint/2010/main" val="454279219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Initial State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09" name="Content Placeholder 9">
            <a:extLst>
              <a:ext uri="{FF2B5EF4-FFF2-40B4-BE49-F238E27FC236}">
                <a16:creationId xmlns:a16="http://schemas.microsoft.com/office/drawing/2014/main" id="{413789F2-30E8-4222-BDC3-97D9AD1B0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1188"/>
            <a:ext cx="8229600" cy="957231"/>
          </a:xfrm>
        </p:spPr>
        <p:txBody>
          <a:bodyPr>
            <a:normAutofit lnSpcReduction="10000"/>
          </a:bodyPr>
          <a:lstStyle/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800" dirty="0" err="1"/>
              <a:t>Intially</a:t>
            </a:r>
            <a:r>
              <a:rPr lang="en-SG" sz="2800" dirty="0"/>
              <a:t> cache is empty</a:t>
            </a:r>
          </a:p>
          <a:p>
            <a:pPr marL="360362" lvl="1" indent="0">
              <a:spcBef>
                <a:spcPts val="600"/>
              </a:spcBef>
              <a:buSzPct val="100000"/>
              <a:buNone/>
            </a:pPr>
            <a:r>
              <a:rPr lang="en-SG" sz="2400" dirty="0">
                <a:sym typeface="Wingdings" pitchFamily="2" charset="2"/>
              </a:rPr>
              <a:t> All </a:t>
            </a:r>
            <a:r>
              <a:rPr lang="en-SG" sz="2400" b="1" i="1" dirty="0">
                <a:sym typeface="Wingdings" pitchFamily="2" charset="2"/>
              </a:rPr>
              <a:t>v</a:t>
            </a:r>
            <a:r>
              <a:rPr lang="en-SG" sz="2400" b="1" i="1" dirty="0"/>
              <a:t>alid </a:t>
            </a:r>
            <a:r>
              <a:rPr lang="en-SG" sz="2400" dirty="0"/>
              <a:t>bits are zeroes (false)</a:t>
            </a:r>
            <a:endParaRPr lang="en-SG" sz="2800" dirty="0"/>
          </a:p>
          <a:p>
            <a:endParaRPr lang="en-SG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A77796C-1C67-4AD9-BA3B-3D18827524AD}"/>
              </a:ext>
            </a:extLst>
          </p:cNvPr>
          <p:cNvSpPr/>
          <p:nvPr/>
        </p:nvSpPr>
        <p:spPr>
          <a:xfrm>
            <a:off x="837406" y="3140075"/>
            <a:ext cx="381000" cy="3048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CCF5512-76FC-4E7D-B5FD-E12370C26B5A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EDBB554-7B8A-4796-B3C7-6AEA4DB50313}"/>
                </a:ext>
              </a:extLst>
            </p:cNvPr>
            <p:cNvGrpSpPr/>
            <p:nvPr/>
          </p:nvGrpSpPr>
          <p:grpSpPr>
            <a:xfrm>
              <a:off x="304800" y="2482850"/>
              <a:ext cx="8534400" cy="3568700"/>
              <a:chOff x="304800" y="2482850"/>
              <a:chExt cx="8534400" cy="3568700"/>
            </a:xfrm>
          </p:grpSpPr>
          <p:sp>
            <p:nvSpPr>
              <p:cNvPr id="32" name="Rectangle 12">
                <a:extLst>
                  <a:ext uri="{FF2B5EF4-FFF2-40B4-BE49-F238E27FC236}">
                    <a16:creationId xmlns:a16="http://schemas.microsoft.com/office/drawing/2014/main" id="{314A30EC-6A8B-482D-9997-56AB37280B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276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3" name="Rectangle 13">
                <a:extLst>
                  <a:ext uri="{FF2B5EF4-FFF2-40B4-BE49-F238E27FC236}">
                    <a16:creationId xmlns:a16="http://schemas.microsoft.com/office/drawing/2014/main" id="{691F5BD8-D060-4A1E-86A5-C615B668A7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276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34" name="Rectangle 14">
                <a:extLst>
                  <a:ext uri="{FF2B5EF4-FFF2-40B4-BE49-F238E27FC236}">
                    <a16:creationId xmlns:a16="http://schemas.microsoft.com/office/drawing/2014/main" id="{62E567CE-A5BC-48DB-8D68-01FF7AFC4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5" name="Rectangle 15">
                <a:extLst>
                  <a:ext uri="{FF2B5EF4-FFF2-40B4-BE49-F238E27FC236}">
                    <a16:creationId xmlns:a16="http://schemas.microsoft.com/office/drawing/2014/main" id="{72243EFE-DB98-4138-A334-E6E11899D0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6" name="Rectangle 16">
                <a:extLst>
                  <a:ext uri="{FF2B5EF4-FFF2-40B4-BE49-F238E27FC236}">
                    <a16:creationId xmlns:a16="http://schemas.microsoft.com/office/drawing/2014/main" id="{3A352E08-21CF-4A8F-82A4-082B218EE7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7" name="Rectangle 17">
                <a:extLst>
                  <a:ext uri="{FF2B5EF4-FFF2-40B4-BE49-F238E27FC236}">
                    <a16:creationId xmlns:a16="http://schemas.microsoft.com/office/drawing/2014/main" id="{10F8AB95-943C-4939-9E01-E106A860DC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8" name="Rectangle 18">
                <a:extLst>
                  <a:ext uri="{FF2B5EF4-FFF2-40B4-BE49-F238E27FC236}">
                    <a16:creationId xmlns:a16="http://schemas.microsoft.com/office/drawing/2014/main" id="{13A00A34-900D-4E7E-84E9-A4E6E8253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5814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9" name="Rectangle 19">
                <a:extLst>
                  <a:ext uri="{FF2B5EF4-FFF2-40B4-BE49-F238E27FC236}">
                    <a16:creationId xmlns:a16="http://schemas.microsoft.com/office/drawing/2014/main" id="{6D509C70-E615-44F7-9146-22A80C223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5814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40" name="Rectangle 20">
                <a:extLst>
                  <a:ext uri="{FF2B5EF4-FFF2-40B4-BE49-F238E27FC236}">
                    <a16:creationId xmlns:a16="http://schemas.microsoft.com/office/drawing/2014/main" id="{398925AB-EFB5-49ED-8C55-925FB0AF23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5814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2467EB23-0FA3-45FC-BF16-53FD398278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5814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2" name="Rectangle 22">
                <a:extLst>
                  <a:ext uri="{FF2B5EF4-FFF2-40B4-BE49-F238E27FC236}">
                    <a16:creationId xmlns:a16="http://schemas.microsoft.com/office/drawing/2014/main" id="{31CBBA31-E50C-423C-B200-20E9C58517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5814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3" name="Rectangle 23">
                <a:extLst>
                  <a:ext uri="{FF2B5EF4-FFF2-40B4-BE49-F238E27FC236}">
                    <a16:creationId xmlns:a16="http://schemas.microsoft.com/office/drawing/2014/main" id="{A4D33BBA-9B45-403E-ABFC-3804370A97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5814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4" name="Rectangle 24">
                <a:extLst>
                  <a:ext uri="{FF2B5EF4-FFF2-40B4-BE49-F238E27FC236}">
                    <a16:creationId xmlns:a16="http://schemas.microsoft.com/office/drawing/2014/main" id="{968E6045-6007-4759-AE02-59D0D444BA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886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5" name="Rectangle 25">
                <a:extLst>
                  <a:ext uri="{FF2B5EF4-FFF2-40B4-BE49-F238E27FC236}">
                    <a16:creationId xmlns:a16="http://schemas.microsoft.com/office/drawing/2014/main" id="{CB2C2468-04D2-423B-A967-243E82ED46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886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46" name="Rectangle 26">
                <a:extLst>
                  <a:ext uri="{FF2B5EF4-FFF2-40B4-BE49-F238E27FC236}">
                    <a16:creationId xmlns:a16="http://schemas.microsoft.com/office/drawing/2014/main" id="{5505CA83-A6AA-4DD9-9FDE-1CFE1EDAB7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7" name="Rectangle 27">
                <a:extLst>
                  <a:ext uri="{FF2B5EF4-FFF2-40B4-BE49-F238E27FC236}">
                    <a16:creationId xmlns:a16="http://schemas.microsoft.com/office/drawing/2014/main" id="{5B97E62B-8742-4658-8B41-E2718E2FD1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8" name="Rectangle 28">
                <a:extLst>
                  <a:ext uri="{FF2B5EF4-FFF2-40B4-BE49-F238E27FC236}">
                    <a16:creationId xmlns:a16="http://schemas.microsoft.com/office/drawing/2014/main" id="{94A7E16B-E330-4646-85B4-4B5E9AFDA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9" name="Rectangle 29">
                <a:extLst>
                  <a:ext uri="{FF2B5EF4-FFF2-40B4-BE49-F238E27FC236}">
                    <a16:creationId xmlns:a16="http://schemas.microsoft.com/office/drawing/2014/main" id="{EAC42DC6-239C-401F-9059-F34D94B538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0" name="Rectangle 30">
                <a:extLst>
                  <a:ext uri="{FF2B5EF4-FFF2-40B4-BE49-F238E27FC236}">
                    <a16:creationId xmlns:a16="http://schemas.microsoft.com/office/drawing/2014/main" id="{EF2D191B-11BC-4979-A36A-A785E9E60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191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1" name="Rectangle 31">
                <a:extLst>
                  <a:ext uri="{FF2B5EF4-FFF2-40B4-BE49-F238E27FC236}">
                    <a16:creationId xmlns:a16="http://schemas.microsoft.com/office/drawing/2014/main" id="{AA420F10-CEFD-4B65-8E4F-0B414CD03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191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52" name="Rectangle 32">
                <a:extLst>
                  <a:ext uri="{FF2B5EF4-FFF2-40B4-BE49-F238E27FC236}">
                    <a16:creationId xmlns:a16="http://schemas.microsoft.com/office/drawing/2014/main" id="{93AE53FD-1967-4FD6-8E6D-8DE344184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3" name="Rectangle 33">
                <a:extLst>
                  <a:ext uri="{FF2B5EF4-FFF2-40B4-BE49-F238E27FC236}">
                    <a16:creationId xmlns:a16="http://schemas.microsoft.com/office/drawing/2014/main" id="{5DB95634-57B3-4D6A-8E92-84202EB67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4" name="Rectangle 34">
                <a:extLst>
                  <a:ext uri="{FF2B5EF4-FFF2-40B4-BE49-F238E27FC236}">
                    <a16:creationId xmlns:a16="http://schemas.microsoft.com/office/drawing/2014/main" id="{7A01E370-2568-4EE5-A833-F13E679DBF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5" name="Rectangle 35">
                <a:extLst>
                  <a:ext uri="{FF2B5EF4-FFF2-40B4-BE49-F238E27FC236}">
                    <a16:creationId xmlns:a16="http://schemas.microsoft.com/office/drawing/2014/main" id="{FBCD979E-A432-4146-8BDF-E6DA5F7BED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6" name="Rectangle 36">
                <a:extLst>
                  <a:ext uri="{FF2B5EF4-FFF2-40B4-BE49-F238E27FC236}">
                    <a16:creationId xmlns:a16="http://schemas.microsoft.com/office/drawing/2014/main" id="{F6466652-20C4-49EC-B61A-2B7068CC1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4958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7" name="Rectangle 37">
                <a:extLst>
                  <a:ext uri="{FF2B5EF4-FFF2-40B4-BE49-F238E27FC236}">
                    <a16:creationId xmlns:a16="http://schemas.microsoft.com/office/drawing/2014/main" id="{4125D2ED-B590-4E04-BF8A-EB7E47DB55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4958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58" name="Rectangle 38">
                <a:extLst>
                  <a:ext uri="{FF2B5EF4-FFF2-40B4-BE49-F238E27FC236}">
                    <a16:creationId xmlns:a16="http://schemas.microsoft.com/office/drawing/2014/main" id="{B5526375-317C-4E21-9AFE-3A4C3CC1B4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E254CB7B-55C5-45EF-B8FC-54F2FC5C0D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3C8F271A-0146-493D-91C3-1805A9891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C83B910F-971C-44E9-9FAE-B17BE6620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6866AAB7-A2C9-4061-8B1D-F99DF9B3AB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800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3" name="Rectangle 43">
                <a:extLst>
                  <a:ext uri="{FF2B5EF4-FFF2-40B4-BE49-F238E27FC236}">
                    <a16:creationId xmlns:a16="http://schemas.microsoft.com/office/drawing/2014/main" id="{3807AA78-2FE8-4CCE-83B2-48FB294ACF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800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64" name="Rectangle 44">
                <a:extLst>
                  <a:ext uri="{FF2B5EF4-FFF2-40B4-BE49-F238E27FC236}">
                    <a16:creationId xmlns:a16="http://schemas.microsoft.com/office/drawing/2014/main" id="{56D8FADA-3A73-4477-9EFE-95C441C59B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5" name="Rectangle 45">
                <a:extLst>
                  <a:ext uri="{FF2B5EF4-FFF2-40B4-BE49-F238E27FC236}">
                    <a16:creationId xmlns:a16="http://schemas.microsoft.com/office/drawing/2014/main" id="{E72C7ED3-AF5D-4708-A53C-00832F521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6" name="Rectangle 46">
                <a:extLst>
                  <a:ext uri="{FF2B5EF4-FFF2-40B4-BE49-F238E27FC236}">
                    <a16:creationId xmlns:a16="http://schemas.microsoft.com/office/drawing/2014/main" id="{4F522246-3C38-4468-80B6-459D2329B1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7" name="Rectangle 47">
                <a:extLst>
                  <a:ext uri="{FF2B5EF4-FFF2-40B4-BE49-F238E27FC236}">
                    <a16:creationId xmlns:a16="http://schemas.microsoft.com/office/drawing/2014/main" id="{D43C2F6F-35BF-4355-91EB-01ABF7E66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8" name="Rectangle 48">
                <a:extLst>
                  <a:ext uri="{FF2B5EF4-FFF2-40B4-BE49-F238E27FC236}">
                    <a16:creationId xmlns:a16="http://schemas.microsoft.com/office/drawing/2014/main" id="{FB416675-B08A-4194-97E0-4EDE7BEF98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410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9" name="Rectangle 49">
                <a:extLst>
                  <a:ext uri="{FF2B5EF4-FFF2-40B4-BE49-F238E27FC236}">
                    <a16:creationId xmlns:a16="http://schemas.microsoft.com/office/drawing/2014/main" id="{9E0FB55D-12E0-4EA6-BE6C-535DF416B1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410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70" name="Rectangle 50">
                <a:extLst>
                  <a:ext uri="{FF2B5EF4-FFF2-40B4-BE49-F238E27FC236}">
                    <a16:creationId xmlns:a16="http://schemas.microsoft.com/office/drawing/2014/main" id="{523B57CA-AF87-4EDB-9F8D-EEACD36D6D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1" name="Rectangle 51">
                <a:extLst>
                  <a:ext uri="{FF2B5EF4-FFF2-40B4-BE49-F238E27FC236}">
                    <a16:creationId xmlns:a16="http://schemas.microsoft.com/office/drawing/2014/main" id="{ACC793C6-2595-477E-855D-BE8683521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2" name="Rectangle 52">
                <a:extLst>
                  <a:ext uri="{FF2B5EF4-FFF2-40B4-BE49-F238E27FC236}">
                    <a16:creationId xmlns:a16="http://schemas.microsoft.com/office/drawing/2014/main" id="{DFB54C04-81A9-4D8B-9A8A-FC35A0894F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3" name="Rectangle 53">
                <a:extLst>
                  <a:ext uri="{FF2B5EF4-FFF2-40B4-BE49-F238E27FC236}">
                    <a16:creationId xmlns:a16="http://schemas.microsoft.com/office/drawing/2014/main" id="{2A780A0A-6E02-4370-9E85-2D68066DF5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4" name="Rectangle 54">
                <a:extLst>
                  <a:ext uri="{FF2B5EF4-FFF2-40B4-BE49-F238E27FC236}">
                    <a16:creationId xmlns:a16="http://schemas.microsoft.com/office/drawing/2014/main" id="{9632E1B5-9344-4045-9E5E-741757F105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715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 dirty="0">
                  <a:latin typeface="+mn-lt"/>
                </a:endParaRPr>
              </a:p>
            </p:txBody>
          </p:sp>
          <p:sp>
            <p:nvSpPr>
              <p:cNvPr id="75" name="Rectangle 55">
                <a:extLst>
                  <a:ext uri="{FF2B5EF4-FFF2-40B4-BE49-F238E27FC236}">
                    <a16:creationId xmlns:a16="http://schemas.microsoft.com/office/drawing/2014/main" id="{D429DC56-E0D9-4C5A-A266-4064CEC355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715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76" name="Rectangle 56">
                <a:extLst>
                  <a:ext uri="{FF2B5EF4-FFF2-40B4-BE49-F238E27FC236}">
                    <a16:creationId xmlns:a16="http://schemas.microsoft.com/office/drawing/2014/main" id="{F22B144B-60EA-4CC5-8AE0-DAC332F9DE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7" name="Rectangle 57">
                <a:extLst>
                  <a:ext uri="{FF2B5EF4-FFF2-40B4-BE49-F238E27FC236}">
                    <a16:creationId xmlns:a16="http://schemas.microsoft.com/office/drawing/2014/main" id="{E123BF79-C4A3-4E56-BFF8-D9E657D00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8" name="Rectangle 58">
                <a:extLst>
                  <a:ext uri="{FF2B5EF4-FFF2-40B4-BE49-F238E27FC236}">
                    <a16:creationId xmlns:a16="http://schemas.microsoft.com/office/drawing/2014/main" id="{969083ED-04AB-4270-ADD7-2CE16F4DD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9" name="Rectangle 59">
                <a:extLst>
                  <a:ext uri="{FF2B5EF4-FFF2-40B4-BE49-F238E27FC236}">
                    <a16:creationId xmlns:a16="http://schemas.microsoft.com/office/drawing/2014/main" id="{F5E40440-D8B6-4575-B636-BB20361A19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80" name="Text Box 60">
                <a:extLst>
                  <a:ext uri="{FF2B5EF4-FFF2-40B4-BE49-F238E27FC236}">
                    <a16:creationId xmlns:a16="http://schemas.microsoft.com/office/drawing/2014/main" id="{B8EE2D79-75E8-40EC-8C76-114C3F459C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000" y="4960203"/>
                <a:ext cx="5029200" cy="83099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b="1" dirty="0">
                    <a:latin typeface="+mn-lt"/>
                  </a:rPr>
                  <a:t>...    </a:t>
                </a:r>
                <a:r>
                  <a:rPr lang="en-US" b="1" dirty="0"/>
                  <a:t>...    ...    …   …   …   …   …</a:t>
                </a:r>
                <a:endParaRPr lang="en-US" dirty="0"/>
              </a:p>
              <a:p>
                <a:pPr eaLnBrk="0" hangingPunct="0"/>
                <a:endParaRPr lang="en-US" dirty="0"/>
              </a:p>
            </p:txBody>
          </p:sp>
          <p:sp>
            <p:nvSpPr>
              <p:cNvPr id="81" name="Text Box 61">
                <a:extLst>
                  <a:ext uri="{FF2B5EF4-FFF2-40B4-BE49-F238E27FC236}">
                    <a16:creationId xmlns:a16="http://schemas.microsoft.com/office/drawing/2014/main" id="{4801544A-0F39-43EE-8574-1719E97897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276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0</a:t>
                </a:r>
              </a:p>
            </p:txBody>
          </p:sp>
          <p:sp>
            <p:nvSpPr>
              <p:cNvPr id="82" name="Text Box 62">
                <a:extLst>
                  <a:ext uri="{FF2B5EF4-FFF2-40B4-BE49-F238E27FC236}">
                    <a16:creationId xmlns:a16="http://schemas.microsoft.com/office/drawing/2014/main" id="{F10F09A2-12DA-4DAA-936E-41E1BBAB4F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273" y="3581400"/>
                <a:ext cx="298480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</a:t>
                </a:r>
              </a:p>
            </p:txBody>
          </p:sp>
          <p:sp>
            <p:nvSpPr>
              <p:cNvPr id="83" name="Text Box 63">
                <a:extLst>
                  <a:ext uri="{FF2B5EF4-FFF2-40B4-BE49-F238E27FC236}">
                    <a16:creationId xmlns:a16="http://schemas.microsoft.com/office/drawing/2014/main" id="{6682B343-E676-4142-8F1F-3C87F72393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8862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2</a:t>
                </a:r>
              </a:p>
            </p:txBody>
          </p:sp>
          <p:sp>
            <p:nvSpPr>
              <p:cNvPr id="84" name="Text Box 64">
                <a:extLst>
                  <a:ext uri="{FF2B5EF4-FFF2-40B4-BE49-F238E27FC236}">
                    <a16:creationId xmlns:a16="http://schemas.microsoft.com/office/drawing/2014/main" id="{949429C3-2F7E-4794-94C8-1CDA345FCC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1910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3</a:t>
                </a:r>
              </a:p>
            </p:txBody>
          </p:sp>
          <p:sp>
            <p:nvSpPr>
              <p:cNvPr id="85" name="Text Box 65">
                <a:extLst>
                  <a:ext uri="{FF2B5EF4-FFF2-40B4-BE49-F238E27FC236}">
                    <a16:creationId xmlns:a16="http://schemas.microsoft.com/office/drawing/2014/main" id="{89E69151-0CD2-41ED-A184-6D89BF34F4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4958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4</a:t>
                </a:r>
              </a:p>
            </p:txBody>
          </p:sp>
          <p:sp>
            <p:nvSpPr>
              <p:cNvPr id="86" name="Text Box 66">
                <a:extLst>
                  <a:ext uri="{FF2B5EF4-FFF2-40B4-BE49-F238E27FC236}">
                    <a16:creationId xmlns:a16="http://schemas.microsoft.com/office/drawing/2014/main" id="{D0579B2F-9DC9-43FC-8F31-36363321C0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800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5</a:t>
                </a:r>
              </a:p>
            </p:txBody>
          </p:sp>
          <p:sp>
            <p:nvSpPr>
              <p:cNvPr id="87" name="Text Box 67">
                <a:extLst>
                  <a:ext uri="{FF2B5EF4-FFF2-40B4-BE49-F238E27FC236}">
                    <a16:creationId xmlns:a16="http://schemas.microsoft.com/office/drawing/2014/main" id="{9DAD71E2-0EA6-40A7-88A7-2C4DDC3153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4102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1022</a:t>
                </a:r>
              </a:p>
            </p:txBody>
          </p:sp>
          <p:sp>
            <p:nvSpPr>
              <p:cNvPr id="88" name="Text Box 68">
                <a:extLst>
                  <a:ext uri="{FF2B5EF4-FFF2-40B4-BE49-F238E27FC236}">
                    <a16:creationId xmlns:a16="http://schemas.microsoft.com/office/drawing/2014/main" id="{7B2CCFCB-9B24-4DCA-9D39-D081BC90D9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7150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1023</a:t>
                </a:r>
              </a:p>
            </p:txBody>
          </p:sp>
          <p:sp>
            <p:nvSpPr>
              <p:cNvPr id="89" name="Text Box 70">
                <a:extLst>
                  <a:ext uri="{FF2B5EF4-FFF2-40B4-BE49-F238E27FC236}">
                    <a16:creationId xmlns:a16="http://schemas.microsoft.com/office/drawing/2014/main" id="{E0D2F534-325C-4B6C-9FB2-A067710349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6314" y="2971800"/>
                <a:ext cx="663836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Valid</a:t>
                </a:r>
              </a:p>
            </p:txBody>
          </p:sp>
          <p:sp>
            <p:nvSpPr>
              <p:cNvPr id="90" name="Text Box 71">
                <a:extLst>
                  <a:ext uri="{FF2B5EF4-FFF2-40B4-BE49-F238E27FC236}">
                    <a16:creationId xmlns:a16="http://schemas.microsoft.com/office/drawing/2014/main" id="{480FB423-DC24-44C9-9DDD-E2972CF696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2971800"/>
                <a:ext cx="534988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Tag</a:t>
                </a: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F399E9A1-D16E-4529-AE7B-0AF91D93D03A}"/>
                  </a:ext>
                </a:extLst>
              </p:cNvPr>
              <p:cNvGrpSpPr/>
              <p:nvPr/>
            </p:nvGrpSpPr>
            <p:grpSpPr>
              <a:xfrm>
                <a:off x="2133600" y="2482850"/>
                <a:ext cx="6629400" cy="336550"/>
                <a:chOff x="2209800" y="2438400"/>
                <a:chExt cx="6629400" cy="336550"/>
              </a:xfrm>
            </p:grpSpPr>
            <p:sp>
              <p:nvSpPr>
                <p:cNvPr id="92" name="Text Box 72">
                  <a:extLst>
                    <a:ext uri="{FF2B5EF4-FFF2-40B4-BE49-F238E27FC236}">
                      <a16:creationId xmlns:a16="http://schemas.microsoft.com/office/drawing/2014/main" id="{347E2DF6-91A7-450E-83B7-E40B12D50C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8200" y="2438400"/>
                  <a:ext cx="635000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 dirty="0">
                      <a:latin typeface="+mn-lt"/>
                    </a:rPr>
                    <a:t>Data</a:t>
                  </a:r>
                </a:p>
              </p:txBody>
            </p:sp>
            <p:sp>
              <p:nvSpPr>
                <p:cNvPr id="93" name="Line 73">
                  <a:extLst>
                    <a:ext uri="{FF2B5EF4-FFF2-40B4-BE49-F238E27FC236}">
                      <a16:creationId xmlns:a16="http://schemas.microsoft.com/office/drawing/2014/main" id="{58D577B7-AD50-4793-83ED-B4D47D443E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09800" y="2590800"/>
                  <a:ext cx="2438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94" name="Line 74">
                  <a:extLst>
                    <a:ext uri="{FF2B5EF4-FFF2-40B4-BE49-F238E27FC236}">
                      <a16:creationId xmlns:a16="http://schemas.microsoft.com/office/drawing/2014/main" id="{0A7A1729-F42D-430E-B07F-88B80388FA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57800" y="2590800"/>
                  <a:ext cx="3581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95" name="Text Box 75">
                <a:extLst>
                  <a:ext uri="{FF2B5EF4-FFF2-40B4-BE49-F238E27FC236}">
                    <a16:creationId xmlns:a16="http://schemas.microsoft.com/office/drawing/2014/main" id="{1D8D7B6B-D3ED-4E80-877E-C2575C0265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0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Word0</a:t>
                </a:r>
              </a:p>
            </p:txBody>
          </p:sp>
          <p:sp>
            <p:nvSpPr>
              <p:cNvPr id="96" name="Text Box 76">
                <a:extLst>
                  <a:ext uri="{FF2B5EF4-FFF2-40B4-BE49-F238E27FC236}">
                    <a16:creationId xmlns:a16="http://schemas.microsoft.com/office/drawing/2014/main" id="{B50BBA3B-3CAE-4D7F-81F8-2DEBA1266A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0862" y="2743200"/>
                <a:ext cx="8112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Word1</a:t>
                </a:r>
              </a:p>
            </p:txBody>
          </p:sp>
          <p:sp>
            <p:nvSpPr>
              <p:cNvPr id="97" name="Text Box 77">
                <a:extLst>
                  <a:ext uri="{FF2B5EF4-FFF2-40B4-BE49-F238E27FC236}">
                    <a16:creationId xmlns:a16="http://schemas.microsoft.com/office/drawing/2014/main" id="{98782DF5-57EF-49CE-A723-76448A7EEE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492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Word2</a:t>
                </a:r>
              </a:p>
            </p:txBody>
          </p:sp>
          <p:sp>
            <p:nvSpPr>
              <p:cNvPr id="98" name="Text Box 78">
                <a:extLst>
                  <a:ext uri="{FF2B5EF4-FFF2-40B4-BE49-F238E27FC236}">
                    <a16:creationId xmlns:a16="http://schemas.microsoft.com/office/drawing/2014/main" id="{62D2B8DE-3B3D-47AC-92ED-47E66052EE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494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Word3</a:t>
                </a:r>
              </a:p>
            </p:txBody>
          </p:sp>
          <p:sp>
            <p:nvSpPr>
              <p:cNvPr id="99" name="Text Box 79">
                <a:extLst>
                  <a:ext uri="{FF2B5EF4-FFF2-40B4-BE49-F238E27FC236}">
                    <a16:creationId xmlns:a16="http://schemas.microsoft.com/office/drawing/2014/main" id="{7CE78175-8570-4D42-A89E-8F75666038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85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0-3</a:t>
                </a:r>
              </a:p>
            </p:txBody>
          </p:sp>
          <p:sp>
            <p:nvSpPr>
              <p:cNvPr id="100" name="Text Box 80">
                <a:extLst>
                  <a:ext uri="{FF2B5EF4-FFF2-40B4-BE49-F238E27FC236}">
                    <a16:creationId xmlns:a16="http://schemas.microsoft.com/office/drawing/2014/main" id="{843259C1-D6AB-4F34-8DD4-E90D365757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73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4-7</a:t>
                </a:r>
              </a:p>
            </p:txBody>
          </p:sp>
          <p:sp>
            <p:nvSpPr>
              <p:cNvPr id="101" name="Text Box 81">
                <a:extLst>
                  <a:ext uri="{FF2B5EF4-FFF2-40B4-BE49-F238E27FC236}">
                    <a16:creationId xmlns:a16="http://schemas.microsoft.com/office/drawing/2014/main" id="{1C55DA9D-89CF-4579-AC3E-949410C868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48597" y="2971800"/>
                <a:ext cx="1150444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8-11</a:t>
                </a:r>
              </a:p>
            </p:txBody>
          </p:sp>
          <p:sp>
            <p:nvSpPr>
              <p:cNvPr id="102" name="Text Box 82">
                <a:extLst>
                  <a:ext uri="{FF2B5EF4-FFF2-40B4-BE49-F238E27FC236}">
                    <a16:creationId xmlns:a16="http://schemas.microsoft.com/office/drawing/2014/main" id="{0D2B0972-045C-4C64-B839-92BFF3B469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46173" y="2971800"/>
                <a:ext cx="1279517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12-15</a:t>
                </a:r>
              </a:p>
            </p:txBody>
          </p:sp>
        </p:grpSp>
        <p:sp>
          <p:nvSpPr>
            <p:cNvPr id="103" name="Text Box 69">
              <a:extLst>
                <a:ext uri="{FF2B5EF4-FFF2-40B4-BE49-F238E27FC236}">
                  <a16:creationId xmlns:a16="http://schemas.microsoft.com/office/drawing/2014/main" id="{74ADD46F-A14D-4A0F-B5D4-01BC481B35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64289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A201C9F-0B6A-4C1E-934A-7F53D4EB990F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EDBB554-7B8A-4796-B3C7-6AEA4DB50313}"/>
                </a:ext>
              </a:extLst>
            </p:cNvPr>
            <p:cNvGrpSpPr/>
            <p:nvPr/>
          </p:nvGrpSpPr>
          <p:grpSpPr>
            <a:xfrm>
              <a:off x="304800" y="2482850"/>
              <a:ext cx="8534400" cy="3568700"/>
              <a:chOff x="304800" y="2482850"/>
              <a:chExt cx="8534400" cy="3568700"/>
            </a:xfrm>
          </p:grpSpPr>
          <p:sp>
            <p:nvSpPr>
              <p:cNvPr id="32" name="Rectangle 12">
                <a:extLst>
                  <a:ext uri="{FF2B5EF4-FFF2-40B4-BE49-F238E27FC236}">
                    <a16:creationId xmlns:a16="http://schemas.microsoft.com/office/drawing/2014/main" id="{314A30EC-6A8B-482D-9997-56AB37280B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276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3" name="Rectangle 13">
                <a:extLst>
                  <a:ext uri="{FF2B5EF4-FFF2-40B4-BE49-F238E27FC236}">
                    <a16:creationId xmlns:a16="http://schemas.microsoft.com/office/drawing/2014/main" id="{691F5BD8-D060-4A1E-86A5-C615B668A7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276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34" name="Rectangle 14">
                <a:extLst>
                  <a:ext uri="{FF2B5EF4-FFF2-40B4-BE49-F238E27FC236}">
                    <a16:creationId xmlns:a16="http://schemas.microsoft.com/office/drawing/2014/main" id="{62E567CE-A5BC-48DB-8D68-01FF7AFC4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5" name="Rectangle 15">
                <a:extLst>
                  <a:ext uri="{FF2B5EF4-FFF2-40B4-BE49-F238E27FC236}">
                    <a16:creationId xmlns:a16="http://schemas.microsoft.com/office/drawing/2014/main" id="{72243EFE-DB98-4138-A334-E6E11899D0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6" name="Rectangle 16">
                <a:extLst>
                  <a:ext uri="{FF2B5EF4-FFF2-40B4-BE49-F238E27FC236}">
                    <a16:creationId xmlns:a16="http://schemas.microsoft.com/office/drawing/2014/main" id="{3A352E08-21CF-4A8F-82A4-082B218EE7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7" name="Rectangle 17">
                <a:extLst>
                  <a:ext uri="{FF2B5EF4-FFF2-40B4-BE49-F238E27FC236}">
                    <a16:creationId xmlns:a16="http://schemas.microsoft.com/office/drawing/2014/main" id="{10F8AB95-943C-4939-9E01-E106A860DC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8" name="Rectangle 18">
                <a:extLst>
                  <a:ext uri="{FF2B5EF4-FFF2-40B4-BE49-F238E27FC236}">
                    <a16:creationId xmlns:a16="http://schemas.microsoft.com/office/drawing/2014/main" id="{13A00A34-900D-4E7E-84E9-A4E6E8253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5814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9" name="Rectangle 19">
                <a:extLst>
                  <a:ext uri="{FF2B5EF4-FFF2-40B4-BE49-F238E27FC236}">
                    <a16:creationId xmlns:a16="http://schemas.microsoft.com/office/drawing/2014/main" id="{6D509C70-E615-44F7-9146-22A80C223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5814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40" name="Rectangle 20">
                <a:extLst>
                  <a:ext uri="{FF2B5EF4-FFF2-40B4-BE49-F238E27FC236}">
                    <a16:creationId xmlns:a16="http://schemas.microsoft.com/office/drawing/2014/main" id="{398925AB-EFB5-49ED-8C55-925FB0AF23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5814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2467EB23-0FA3-45FC-BF16-53FD398278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5814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2" name="Rectangle 22">
                <a:extLst>
                  <a:ext uri="{FF2B5EF4-FFF2-40B4-BE49-F238E27FC236}">
                    <a16:creationId xmlns:a16="http://schemas.microsoft.com/office/drawing/2014/main" id="{31CBBA31-E50C-423C-B200-20E9C58517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5814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3" name="Rectangle 23">
                <a:extLst>
                  <a:ext uri="{FF2B5EF4-FFF2-40B4-BE49-F238E27FC236}">
                    <a16:creationId xmlns:a16="http://schemas.microsoft.com/office/drawing/2014/main" id="{A4D33BBA-9B45-403E-ABFC-3804370A97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5814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4" name="Rectangle 24">
                <a:extLst>
                  <a:ext uri="{FF2B5EF4-FFF2-40B4-BE49-F238E27FC236}">
                    <a16:creationId xmlns:a16="http://schemas.microsoft.com/office/drawing/2014/main" id="{968E6045-6007-4759-AE02-59D0D444BA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886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5" name="Rectangle 25">
                <a:extLst>
                  <a:ext uri="{FF2B5EF4-FFF2-40B4-BE49-F238E27FC236}">
                    <a16:creationId xmlns:a16="http://schemas.microsoft.com/office/drawing/2014/main" id="{CB2C2468-04D2-423B-A967-243E82ED46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886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46" name="Rectangle 26">
                <a:extLst>
                  <a:ext uri="{FF2B5EF4-FFF2-40B4-BE49-F238E27FC236}">
                    <a16:creationId xmlns:a16="http://schemas.microsoft.com/office/drawing/2014/main" id="{5505CA83-A6AA-4DD9-9FDE-1CFE1EDAB7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7" name="Rectangle 27">
                <a:extLst>
                  <a:ext uri="{FF2B5EF4-FFF2-40B4-BE49-F238E27FC236}">
                    <a16:creationId xmlns:a16="http://schemas.microsoft.com/office/drawing/2014/main" id="{5B97E62B-8742-4658-8B41-E2718E2FD1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8" name="Rectangle 28">
                <a:extLst>
                  <a:ext uri="{FF2B5EF4-FFF2-40B4-BE49-F238E27FC236}">
                    <a16:creationId xmlns:a16="http://schemas.microsoft.com/office/drawing/2014/main" id="{94A7E16B-E330-4646-85B4-4B5E9AFDA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9" name="Rectangle 29">
                <a:extLst>
                  <a:ext uri="{FF2B5EF4-FFF2-40B4-BE49-F238E27FC236}">
                    <a16:creationId xmlns:a16="http://schemas.microsoft.com/office/drawing/2014/main" id="{EAC42DC6-239C-401F-9059-F34D94B538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0" name="Rectangle 30">
                <a:extLst>
                  <a:ext uri="{FF2B5EF4-FFF2-40B4-BE49-F238E27FC236}">
                    <a16:creationId xmlns:a16="http://schemas.microsoft.com/office/drawing/2014/main" id="{EF2D191B-11BC-4979-A36A-A785E9E60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191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1" name="Rectangle 31">
                <a:extLst>
                  <a:ext uri="{FF2B5EF4-FFF2-40B4-BE49-F238E27FC236}">
                    <a16:creationId xmlns:a16="http://schemas.microsoft.com/office/drawing/2014/main" id="{AA420F10-CEFD-4B65-8E4F-0B414CD03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191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52" name="Rectangle 32">
                <a:extLst>
                  <a:ext uri="{FF2B5EF4-FFF2-40B4-BE49-F238E27FC236}">
                    <a16:creationId xmlns:a16="http://schemas.microsoft.com/office/drawing/2014/main" id="{93AE53FD-1967-4FD6-8E6D-8DE344184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3" name="Rectangle 33">
                <a:extLst>
                  <a:ext uri="{FF2B5EF4-FFF2-40B4-BE49-F238E27FC236}">
                    <a16:creationId xmlns:a16="http://schemas.microsoft.com/office/drawing/2014/main" id="{5DB95634-57B3-4D6A-8E92-84202EB67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4" name="Rectangle 34">
                <a:extLst>
                  <a:ext uri="{FF2B5EF4-FFF2-40B4-BE49-F238E27FC236}">
                    <a16:creationId xmlns:a16="http://schemas.microsoft.com/office/drawing/2014/main" id="{7A01E370-2568-4EE5-A833-F13E679DBF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5" name="Rectangle 35">
                <a:extLst>
                  <a:ext uri="{FF2B5EF4-FFF2-40B4-BE49-F238E27FC236}">
                    <a16:creationId xmlns:a16="http://schemas.microsoft.com/office/drawing/2014/main" id="{FBCD979E-A432-4146-8BDF-E6DA5F7BED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6" name="Rectangle 36">
                <a:extLst>
                  <a:ext uri="{FF2B5EF4-FFF2-40B4-BE49-F238E27FC236}">
                    <a16:creationId xmlns:a16="http://schemas.microsoft.com/office/drawing/2014/main" id="{F6466652-20C4-49EC-B61A-2B7068CC1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4958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7" name="Rectangle 37">
                <a:extLst>
                  <a:ext uri="{FF2B5EF4-FFF2-40B4-BE49-F238E27FC236}">
                    <a16:creationId xmlns:a16="http://schemas.microsoft.com/office/drawing/2014/main" id="{4125D2ED-B590-4E04-BF8A-EB7E47DB55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4958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58" name="Rectangle 38">
                <a:extLst>
                  <a:ext uri="{FF2B5EF4-FFF2-40B4-BE49-F238E27FC236}">
                    <a16:creationId xmlns:a16="http://schemas.microsoft.com/office/drawing/2014/main" id="{B5526375-317C-4E21-9AFE-3A4C3CC1B4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E254CB7B-55C5-45EF-B8FC-54F2FC5C0D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3C8F271A-0146-493D-91C3-1805A9891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C83B910F-971C-44E9-9FAE-B17BE6620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6866AAB7-A2C9-4061-8B1D-F99DF9B3AB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800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3" name="Rectangle 43">
                <a:extLst>
                  <a:ext uri="{FF2B5EF4-FFF2-40B4-BE49-F238E27FC236}">
                    <a16:creationId xmlns:a16="http://schemas.microsoft.com/office/drawing/2014/main" id="{3807AA78-2FE8-4CCE-83B2-48FB294ACF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800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64" name="Rectangle 44">
                <a:extLst>
                  <a:ext uri="{FF2B5EF4-FFF2-40B4-BE49-F238E27FC236}">
                    <a16:creationId xmlns:a16="http://schemas.microsoft.com/office/drawing/2014/main" id="{56D8FADA-3A73-4477-9EFE-95C441C59B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5" name="Rectangle 45">
                <a:extLst>
                  <a:ext uri="{FF2B5EF4-FFF2-40B4-BE49-F238E27FC236}">
                    <a16:creationId xmlns:a16="http://schemas.microsoft.com/office/drawing/2014/main" id="{E72C7ED3-AF5D-4708-A53C-00832F521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6" name="Rectangle 46">
                <a:extLst>
                  <a:ext uri="{FF2B5EF4-FFF2-40B4-BE49-F238E27FC236}">
                    <a16:creationId xmlns:a16="http://schemas.microsoft.com/office/drawing/2014/main" id="{4F522246-3C38-4468-80B6-459D2329B1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7" name="Rectangle 47">
                <a:extLst>
                  <a:ext uri="{FF2B5EF4-FFF2-40B4-BE49-F238E27FC236}">
                    <a16:creationId xmlns:a16="http://schemas.microsoft.com/office/drawing/2014/main" id="{D43C2F6F-35BF-4355-91EB-01ABF7E66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8" name="Rectangle 48">
                <a:extLst>
                  <a:ext uri="{FF2B5EF4-FFF2-40B4-BE49-F238E27FC236}">
                    <a16:creationId xmlns:a16="http://schemas.microsoft.com/office/drawing/2014/main" id="{FB416675-B08A-4194-97E0-4EDE7BEF98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410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9" name="Rectangle 49">
                <a:extLst>
                  <a:ext uri="{FF2B5EF4-FFF2-40B4-BE49-F238E27FC236}">
                    <a16:creationId xmlns:a16="http://schemas.microsoft.com/office/drawing/2014/main" id="{9E0FB55D-12E0-4EA6-BE6C-535DF416B1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410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70" name="Rectangle 50">
                <a:extLst>
                  <a:ext uri="{FF2B5EF4-FFF2-40B4-BE49-F238E27FC236}">
                    <a16:creationId xmlns:a16="http://schemas.microsoft.com/office/drawing/2014/main" id="{523B57CA-AF87-4EDB-9F8D-EEACD36D6D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1" name="Rectangle 51">
                <a:extLst>
                  <a:ext uri="{FF2B5EF4-FFF2-40B4-BE49-F238E27FC236}">
                    <a16:creationId xmlns:a16="http://schemas.microsoft.com/office/drawing/2014/main" id="{ACC793C6-2595-477E-855D-BE8683521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2" name="Rectangle 52">
                <a:extLst>
                  <a:ext uri="{FF2B5EF4-FFF2-40B4-BE49-F238E27FC236}">
                    <a16:creationId xmlns:a16="http://schemas.microsoft.com/office/drawing/2014/main" id="{DFB54C04-81A9-4D8B-9A8A-FC35A0894F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3" name="Rectangle 53">
                <a:extLst>
                  <a:ext uri="{FF2B5EF4-FFF2-40B4-BE49-F238E27FC236}">
                    <a16:creationId xmlns:a16="http://schemas.microsoft.com/office/drawing/2014/main" id="{2A780A0A-6E02-4370-9E85-2D68066DF5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4" name="Rectangle 54">
                <a:extLst>
                  <a:ext uri="{FF2B5EF4-FFF2-40B4-BE49-F238E27FC236}">
                    <a16:creationId xmlns:a16="http://schemas.microsoft.com/office/drawing/2014/main" id="{9632E1B5-9344-4045-9E5E-741757F105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715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 dirty="0">
                  <a:latin typeface="+mn-lt"/>
                </a:endParaRPr>
              </a:p>
            </p:txBody>
          </p:sp>
          <p:sp>
            <p:nvSpPr>
              <p:cNvPr id="75" name="Rectangle 55">
                <a:extLst>
                  <a:ext uri="{FF2B5EF4-FFF2-40B4-BE49-F238E27FC236}">
                    <a16:creationId xmlns:a16="http://schemas.microsoft.com/office/drawing/2014/main" id="{D429DC56-E0D9-4C5A-A266-4064CEC355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715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76" name="Rectangle 56">
                <a:extLst>
                  <a:ext uri="{FF2B5EF4-FFF2-40B4-BE49-F238E27FC236}">
                    <a16:creationId xmlns:a16="http://schemas.microsoft.com/office/drawing/2014/main" id="{F22B144B-60EA-4CC5-8AE0-DAC332F9DE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7" name="Rectangle 57">
                <a:extLst>
                  <a:ext uri="{FF2B5EF4-FFF2-40B4-BE49-F238E27FC236}">
                    <a16:creationId xmlns:a16="http://schemas.microsoft.com/office/drawing/2014/main" id="{E123BF79-C4A3-4E56-BFF8-D9E657D00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8" name="Rectangle 58">
                <a:extLst>
                  <a:ext uri="{FF2B5EF4-FFF2-40B4-BE49-F238E27FC236}">
                    <a16:creationId xmlns:a16="http://schemas.microsoft.com/office/drawing/2014/main" id="{969083ED-04AB-4270-ADD7-2CE16F4DD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9" name="Rectangle 59">
                <a:extLst>
                  <a:ext uri="{FF2B5EF4-FFF2-40B4-BE49-F238E27FC236}">
                    <a16:creationId xmlns:a16="http://schemas.microsoft.com/office/drawing/2014/main" id="{F5E40440-D8B6-4575-B636-BB20361A19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80" name="Text Box 60">
                <a:extLst>
                  <a:ext uri="{FF2B5EF4-FFF2-40B4-BE49-F238E27FC236}">
                    <a16:creationId xmlns:a16="http://schemas.microsoft.com/office/drawing/2014/main" id="{B8EE2D79-75E8-40EC-8C76-114C3F459C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000" y="4960203"/>
                <a:ext cx="5029200" cy="73866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sz="2400" b="1" dirty="0">
                    <a:latin typeface="+mn-lt"/>
                  </a:rPr>
                  <a:t>...    </a:t>
                </a:r>
                <a:r>
                  <a:rPr lang="en-US" sz="2400" b="1" dirty="0"/>
                  <a:t>...    ...    …   …   …   …   …</a:t>
                </a:r>
                <a:endParaRPr lang="en-US" sz="2400" dirty="0"/>
              </a:p>
              <a:p>
                <a:pPr eaLnBrk="0" hangingPunct="0"/>
                <a:endParaRPr lang="en-US" dirty="0"/>
              </a:p>
            </p:txBody>
          </p:sp>
          <p:sp>
            <p:nvSpPr>
              <p:cNvPr id="81" name="Text Box 61">
                <a:extLst>
                  <a:ext uri="{FF2B5EF4-FFF2-40B4-BE49-F238E27FC236}">
                    <a16:creationId xmlns:a16="http://schemas.microsoft.com/office/drawing/2014/main" id="{4801544A-0F39-43EE-8574-1719E97897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276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0</a:t>
                </a:r>
              </a:p>
            </p:txBody>
          </p:sp>
          <p:sp>
            <p:nvSpPr>
              <p:cNvPr id="82" name="Text Box 62">
                <a:extLst>
                  <a:ext uri="{FF2B5EF4-FFF2-40B4-BE49-F238E27FC236}">
                    <a16:creationId xmlns:a16="http://schemas.microsoft.com/office/drawing/2014/main" id="{F10F09A2-12DA-4DAA-936E-41E1BBAB4F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273" y="3581400"/>
                <a:ext cx="298480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</a:t>
                </a:r>
              </a:p>
            </p:txBody>
          </p:sp>
          <p:sp>
            <p:nvSpPr>
              <p:cNvPr id="83" name="Text Box 63">
                <a:extLst>
                  <a:ext uri="{FF2B5EF4-FFF2-40B4-BE49-F238E27FC236}">
                    <a16:creationId xmlns:a16="http://schemas.microsoft.com/office/drawing/2014/main" id="{6682B343-E676-4142-8F1F-3C87F72393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8862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2</a:t>
                </a:r>
              </a:p>
            </p:txBody>
          </p:sp>
          <p:sp>
            <p:nvSpPr>
              <p:cNvPr id="84" name="Text Box 64">
                <a:extLst>
                  <a:ext uri="{FF2B5EF4-FFF2-40B4-BE49-F238E27FC236}">
                    <a16:creationId xmlns:a16="http://schemas.microsoft.com/office/drawing/2014/main" id="{949429C3-2F7E-4794-94C8-1CDA345FCC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1910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3</a:t>
                </a:r>
              </a:p>
            </p:txBody>
          </p:sp>
          <p:sp>
            <p:nvSpPr>
              <p:cNvPr id="85" name="Text Box 65">
                <a:extLst>
                  <a:ext uri="{FF2B5EF4-FFF2-40B4-BE49-F238E27FC236}">
                    <a16:creationId xmlns:a16="http://schemas.microsoft.com/office/drawing/2014/main" id="{89E69151-0CD2-41ED-A184-6D89BF34F4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4958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4</a:t>
                </a:r>
              </a:p>
            </p:txBody>
          </p:sp>
          <p:sp>
            <p:nvSpPr>
              <p:cNvPr id="86" name="Text Box 66">
                <a:extLst>
                  <a:ext uri="{FF2B5EF4-FFF2-40B4-BE49-F238E27FC236}">
                    <a16:creationId xmlns:a16="http://schemas.microsoft.com/office/drawing/2014/main" id="{D0579B2F-9DC9-43FC-8F31-36363321C0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800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5</a:t>
                </a:r>
              </a:p>
            </p:txBody>
          </p:sp>
          <p:sp>
            <p:nvSpPr>
              <p:cNvPr id="87" name="Text Box 67">
                <a:extLst>
                  <a:ext uri="{FF2B5EF4-FFF2-40B4-BE49-F238E27FC236}">
                    <a16:creationId xmlns:a16="http://schemas.microsoft.com/office/drawing/2014/main" id="{9DAD71E2-0EA6-40A7-88A7-2C4DDC3153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4102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1022</a:t>
                </a:r>
              </a:p>
            </p:txBody>
          </p:sp>
          <p:sp>
            <p:nvSpPr>
              <p:cNvPr id="88" name="Text Box 68">
                <a:extLst>
                  <a:ext uri="{FF2B5EF4-FFF2-40B4-BE49-F238E27FC236}">
                    <a16:creationId xmlns:a16="http://schemas.microsoft.com/office/drawing/2014/main" id="{7B2CCFCB-9B24-4DCA-9D39-D081BC90D9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7150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1023</a:t>
                </a:r>
              </a:p>
            </p:txBody>
          </p:sp>
          <p:sp>
            <p:nvSpPr>
              <p:cNvPr id="89" name="Text Box 70">
                <a:extLst>
                  <a:ext uri="{FF2B5EF4-FFF2-40B4-BE49-F238E27FC236}">
                    <a16:creationId xmlns:a16="http://schemas.microsoft.com/office/drawing/2014/main" id="{E0D2F534-325C-4B6C-9FB2-A067710349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6314" y="2971800"/>
                <a:ext cx="663836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Valid</a:t>
                </a:r>
              </a:p>
            </p:txBody>
          </p:sp>
          <p:sp>
            <p:nvSpPr>
              <p:cNvPr id="90" name="Text Box 71">
                <a:extLst>
                  <a:ext uri="{FF2B5EF4-FFF2-40B4-BE49-F238E27FC236}">
                    <a16:creationId xmlns:a16="http://schemas.microsoft.com/office/drawing/2014/main" id="{480FB423-DC24-44C9-9DDD-E2972CF696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2971800"/>
                <a:ext cx="534988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Tag</a:t>
                </a: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F399E9A1-D16E-4529-AE7B-0AF91D93D03A}"/>
                  </a:ext>
                </a:extLst>
              </p:cNvPr>
              <p:cNvGrpSpPr/>
              <p:nvPr/>
            </p:nvGrpSpPr>
            <p:grpSpPr>
              <a:xfrm>
                <a:off x="2133600" y="2482850"/>
                <a:ext cx="6629400" cy="336550"/>
                <a:chOff x="2209800" y="2438400"/>
                <a:chExt cx="6629400" cy="336550"/>
              </a:xfrm>
            </p:grpSpPr>
            <p:sp>
              <p:nvSpPr>
                <p:cNvPr id="92" name="Text Box 72">
                  <a:extLst>
                    <a:ext uri="{FF2B5EF4-FFF2-40B4-BE49-F238E27FC236}">
                      <a16:creationId xmlns:a16="http://schemas.microsoft.com/office/drawing/2014/main" id="{347E2DF6-91A7-450E-83B7-E40B12D50C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8200" y="2438400"/>
                  <a:ext cx="635000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 dirty="0">
                      <a:latin typeface="+mn-lt"/>
                    </a:rPr>
                    <a:t>Data</a:t>
                  </a:r>
                </a:p>
              </p:txBody>
            </p:sp>
            <p:sp>
              <p:nvSpPr>
                <p:cNvPr id="93" name="Line 73">
                  <a:extLst>
                    <a:ext uri="{FF2B5EF4-FFF2-40B4-BE49-F238E27FC236}">
                      <a16:creationId xmlns:a16="http://schemas.microsoft.com/office/drawing/2014/main" id="{58D577B7-AD50-4793-83ED-B4D47D443E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09800" y="2590800"/>
                  <a:ext cx="2438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94" name="Line 74">
                  <a:extLst>
                    <a:ext uri="{FF2B5EF4-FFF2-40B4-BE49-F238E27FC236}">
                      <a16:creationId xmlns:a16="http://schemas.microsoft.com/office/drawing/2014/main" id="{0A7A1729-F42D-430E-B07F-88B80388FA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57800" y="2590800"/>
                  <a:ext cx="3581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95" name="Text Box 75">
                <a:extLst>
                  <a:ext uri="{FF2B5EF4-FFF2-40B4-BE49-F238E27FC236}">
                    <a16:creationId xmlns:a16="http://schemas.microsoft.com/office/drawing/2014/main" id="{1D8D7B6B-D3ED-4E80-877E-C2575C0265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0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Word0</a:t>
                </a:r>
              </a:p>
            </p:txBody>
          </p:sp>
          <p:sp>
            <p:nvSpPr>
              <p:cNvPr id="96" name="Text Box 76">
                <a:extLst>
                  <a:ext uri="{FF2B5EF4-FFF2-40B4-BE49-F238E27FC236}">
                    <a16:creationId xmlns:a16="http://schemas.microsoft.com/office/drawing/2014/main" id="{B50BBA3B-3CAE-4D7F-81F8-2DEBA1266A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0862" y="2743200"/>
                <a:ext cx="8112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Word1</a:t>
                </a:r>
              </a:p>
            </p:txBody>
          </p:sp>
          <p:sp>
            <p:nvSpPr>
              <p:cNvPr id="97" name="Text Box 77">
                <a:extLst>
                  <a:ext uri="{FF2B5EF4-FFF2-40B4-BE49-F238E27FC236}">
                    <a16:creationId xmlns:a16="http://schemas.microsoft.com/office/drawing/2014/main" id="{98782DF5-57EF-49CE-A723-76448A7EEE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492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Word2</a:t>
                </a:r>
              </a:p>
            </p:txBody>
          </p:sp>
          <p:sp>
            <p:nvSpPr>
              <p:cNvPr id="98" name="Text Box 78">
                <a:extLst>
                  <a:ext uri="{FF2B5EF4-FFF2-40B4-BE49-F238E27FC236}">
                    <a16:creationId xmlns:a16="http://schemas.microsoft.com/office/drawing/2014/main" id="{62D2B8DE-3B3D-47AC-92ED-47E66052EE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494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Word3</a:t>
                </a:r>
              </a:p>
            </p:txBody>
          </p:sp>
          <p:sp>
            <p:nvSpPr>
              <p:cNvPr id="99" name="Text Box 79">
                <a:extLst>
                  <a:ext uri="{FF2B5EF4-FFF2-40B4-BE49-F238E27FC236}">
                    <a16:creationId xmlns:a16="http://schemas.microsoft.com/office/drawing/2014/main" id="{7CE78175-8570-4D42-A89E-8F75666038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85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0-3</a:t>
                </a:r>
              </a:p>
            </p:txBody>
          </p:sp>
          <p:sp>
            <p:nvSpPr>
              <p:cNvPr id="100" name="Text Box 80">
                <a:extLst>
                  <a:ext uri="{FF2B5EF4-FFF2-40B4-BE49-F238E27FC236}">
                    <a16:creationId xmlns:a16="http://schemas.microsoft.com/office/drawing/2014/main" id="{843259C1-D6AB-4F34-8DD4-E90D365757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73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4-7</a:t>
                </a:r>
              </a:p>
            </p:txBody>
          </p:sp>
          <p:sp>
            <p:nvSpPr>
              <p:cNvPr id="101" name="Text Box 81">
                <a:extLst>
                  <a:ext uri="{FF2B5EF4-FFF2-40B4-BE49-F238E27FC236}">
                    <a16:creationId xmlns:a16="http://schemas.microsoft.com/office/drawing/2014/main" id="{1C55DA9D-89CF-4579-AC3E-949410C868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48597" y="2971800"/>
                <a:ext cx="1150444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8-11</a:t>
                </a:r>
              </a:p>
            </p:txBody>
          </p:sp>
          <p:sp>
            <p:nvSpPr>
              <p:cNvPr id="102" name="Text Box 82">
                <a:extLst>
                  <a:ext uri="{FF2B5EF4-FFF2-40B4-BE49-F238E27FC236}">
                    <a16:creationId xmlns:a16="http://schemas.microsoft.com/office/drawing/2014/main" id="{0D2B0972-045C-4C64-B839-92BFF3B469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46173" y="2971800"/>
                <a:ext cx="1279517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12-15</a:t>
                </a:r>
              </a:p>
            </p:txBody>
          </p:sp>
        </p:grpSp>
        <p:sp>
          <p:nvSpPr>
            <p:cNvPr id="103" name="Text Box 69">
              <a:extLst>
                <a:ext uri="{FF2B5EF4-FFF2-40B4-BE49-F238E27FC236}">
                  <a16:creationId xmlns:a16="http://schemas.microsoft.com/office/drawing/2014/main" id="{9268C180-7805-47B6-97D7-757D8F1B93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</p:grp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#1-1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9" y="1463676"/>
            <a:ext cx="8229600" cy="958849"/>
          </a:xfrm>
        </p:spPr>
        <p:txBody>
          <a:bodyPr>
            <a:normAutofit/>
          </a:bodyPr>
          <a:lstStyle/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</a:p>
          <a:p>
            <a:pPr>
              <a:spcBef>
                <a:spcPts val="600"/>
              </a:spcBef>
              <a:buNone/>
            </a:pPr>
            <a:r>
              <a:rPr lang="en-US" b="1" dirty="0"/>
              <a:t>Step 1</a:t>
            </a:r>
            <a:r>
              <a:rPr lang="en-US" dirty="0"/>
              <a:t>. </a:t>
            </a:r>
            <a:r>
              <a:rPr lang="en-US" sz="2200" dirty="0"/>
              <a:t>Check Cache Block at index </a:t>
            </a:r>
            <a:r>
              <a:rPr lang="en-US" sz="2200" b="1" dirty="0"/>
              <a:t>1</a:t>
            </a:r>
            <a:endParaRPr lang="en-SG" sz="2200" b="1" dirty="0"/>
          </a:p>
          <a:p>
            <a:endParaRPr lang="en-SG" sz="2400" dirty="0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575C97EF-ADFD-486A-A59A-B43D3E9EDBEF}"/>
              </a:ext>
            </a:extLst>
          </p:cNvPr>
          <p:cNvSpPr/>
          <p:nvPr/>
        </p:nvSpPr>
        <p:spPr>
          <a:xfrm>
            <a:off x="522273" y="3596273"/>
            <a:ext cx="304800" cy="304800"/>
          </a:xfrm>
          <a:prstGeom prst="ellipse">
            <a:avLst/>
          </a:prstGeom>
          <a:solidFill>
            <a:srgbClr val="EFE9E1">
              <a:alpha val="32157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0100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sp>
        <p:nvSpPr>
          <p:cNvPr id="106" name="Left Arrow 86">
            <a:extLst>
              <a:ext uri="{FF2B5EF4-FFF2-40B4-BE49-F238E27FC236}">
                <a16:creationId xmlns:a16="http://schemas.microsoft.com/office/drawing/2014/main" id="{E43DA762-75F9-4529-B400-F16CFFA7AFF7}"/>
              </a:ext>
            </a:extLst>
          </p:cNvPr>
          <p:cNvSpPr/>
          <p:nvPr/>
        </p:nvSpPr>
        <p:spPr>
          <a:xfrm rot="5400000">
            <a:off x="5829300" y="1743076"/>
            <a:ext cx="228600" cy="304800"/>
          </a:xfrm>
          <a:prstGeom prst="leftArrow">
            <a:avLst/>
          </a:prstGeom>
          <a:solidFill>
            <a:srgbClr val="FF00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33784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0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#1-2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8" y="1463676"/>
            <a:ext cx="8462211" cy="1019174"/>
          </a:xfrm>
        </p:spPr>
        <p:txBody>
          <a:bodyPr>
            <a:normAutofit/>
          </a:bodyPr>
          <a:lstStyle/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Load from</a:t>
            </a:r>
          </a:p>
          <a:p>
            <a:pPr>
              <a:spcBef>
                <a:spcPts val="600"/>
              </a:spcBef>
              <a:buNone/>
            </a:pPr>
            <a:r>
              <a:rPr lang="en-US" b="1" dirty="0"/>
              <a:t>Step 2</a:t>
            </a:r>
            <a:r>
              <a:rPr lang="en-US" dirty="0"/>
              <a:t>.</a:t>
            </a:r>
            <a:r>
              <a:rPr lang="en-US" sz="2600" dirty="0"/>
              <a:t> </a:t>
            </a:r>
            <a:r>
              <a:rPr lang="en-US" sz="2200" dirty="0"/>
              <a:t>Data in block 1 is </a:t>
            </a:r>
            <a:r>
              <a:rPr lang="en-US" sz="2200" b="1" dirty="0"/>
              <a:t>invalid </a:t>
            </a:r>
            <a:r>
              <a:rPr lang="en-US" sz="2200" b="1" dirty="0">
                <a:solidFill>
                  <a:srgbClr val="660066"/>
                </a:solidFill>
              </a:rPr>
              <a:t>[Cold/Compulsory Miss]</a:t>
            </a:r>
            <a:endParaRPr lang="en-SG" sz="2200" b="1" dirty="0">
              <a:solidFill>
                <a:srgbClr val="660066"/>
              </a:solidFill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575C97EF-ADFD-486A-A59A-B43D3E9EDBEF}"/>
              </a:ext>
            </a:extLst>
          </p:cNvPr>
          <p:cNvSpPr/>
          <p:nvPr/>
        </p:nvSpPr>
        <p:spPr>
          <a:xfrm>
            <a:off x="876300" y="3581400"/>
            <a:ext cx="304800" cy="304800"/>
          </a:xfrm>
          <a:prstGeom prst="ellipse">
            <a:avLst/>
          </a:prstGeom>
          <a:solidFill>
            <a:srgbClr val="EFE9E1">
              <a:alpha val="32157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0100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C4C9F81-DEC6-4746-840F-695D00E6B206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EDBB554-7B8A-4796-B3C7-6AEA4DB50313}"/>
                </a:ext>
              </a:extLst>
            </p:cNvPr>
            <p:cNvGrpSpPr/>
            <p:nvPr/>
          </p:nvGrpSpPr>
          <p:grpSpPr>
            <a:xfrm>
              <a:off x="304800" y="2482850"/>
              <a:ext cx="8534400" cy="3568700"/>
              <a:chOff x="304800" y="2482850"/>
              <a:chExt cx="8534400" cy="3568700"/>
            </a:xfrm>
          </p:grpSpPr>
          <p:sp>
            <p:nvSpPr>
              <p:cNvPr id="32" name="Rectangle 12">
                <a:extLst>
                  <a:ext uri="{FF2B5EF4-FFF2-40B4-BE49-F238E27FC236}">
                    <a16:creationId xmlns:a16="http://schemas.microsoft.com/office/drawing/2014/main" id="{314A30EC-6A8B-482D-9997-56AB37280B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276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3" name="Rectangle 13">
                <a:extLst>
                  <a:ext uri="{FF2B5EF4-FFF2-40B4-BE49-F238E27FC236}">
                    <a16:creationId xmlns:a16="http://schemas.microsoft.com/office/drawing/2014/main" id="{691F5BD8-D060-4A1E-86A5-C615B668A7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276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34" name="Rectangle 14">
                <a:extLst>
                  <a:ext uri="{FF2B5EF4-FFF2-40B4-BE49-F238E27FC236}">
                    <a16:creationId xmlns:a16="http://schemas.microsoft.com/office/drawing/2014/main" id="{62E567CE-A5BC-48DB-8D68-01FF7AFC4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5" name="Rectangle 15">
                <a:extLst>
                  <a:ext uri="{FF2B5EF4-FFF2-40B4-BE49-F238E27FC236}">
                    <a16:creationId xmlns:a16="http://schemas.microsoft.com/office/drawing/2014/main" id="{72243EFE-DB98-4138-A334-E6E11899D0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6" name="Rectangle 16">
                <a:extLst>
                  <a:ext uri="{FF2B5EF4-FFF2-40B4-BE49-F238E27FC236}">
                    <a16:creationId xmlns:a16="http://schemas.microsoft.com/office/drawing/2014/main" id="{3A352E08-21CF-4A8F-82A4-082B218EE7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7" name="Rectangle 17">
                <a:extLst>
                  <a:ext uri="{FF2B5EF4-FFF2-40B4-BE49-F238E27FC236}">
                    <a16:creationId xmlns:a16="http://schemas.microsoft.com/office/drawing/2014/main" id="{10F8AB95-943C-4939-9E01-E106A860DC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8" name="Rectangle 18">
                <a:extLst>
                  <a:ext uri="{FF2B5EF4-FFF2-40B4-BE49-F238E27FC236}">
                    <a16:creationId xmlns:a16="http://schemas.microsoft.com/office/drawing/2014/main" id="{13A00A34-900D-4E7E-84E9-A4E6E8253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5814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39" name="Rectangle 19">
                <a:extLst>
                  <a:ext uri="{FF2B5EF4-FFF2-40B4-BE49-F238E27FC236}">
                    <a16:creationId xmlns:a16="http://schemas.microsoft.com/office/drawing/2014/main" id="{6D509C70-E615-44F7-9146-22A80C223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5814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40" name="Rectangle 20">
                <a:extLst>
                  <a:ext uri="{FF2B5EF4-FFF2-40B4-BE49-F238E27FC236}">
                    <a16:creationId xmlns:a16="http://schemas.microsoft.com/office/drawing/2014/main" id="{398925AB-EFB5-49ED-8C55-925FB0AF23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5814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2467EB23-0FA3-45FC-BF16-53FD398278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5814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2" name="Rectangle 22">
                <a:extLst>
                  <a:ext uri="{FF2B5EF4-FFF2-40B4-BE49-F238E27FC236}">
                    <a16:creationId xmlns:a16="http://schemas.microsoft.com/office/drawing/2014/main" id="{31CBBA31-E50C-423C-B200-20E9C58517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5814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3" name="Rectangle 23">
                <a:extLst>
                  <a:ext uri="{FF2B5EF4-FFF2-40B4-BE49-F238E27FC236}">
                    <a16:creationId xmlns:a16="http://schemas.microsoft.com/office/drawing/2014/main" id="{A4D33BBA-9B45-403E-ABFC-3804370A97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5814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4" name="Rectangle 24">
                <a:extLst>
                  <a:ext uri="{FF2B5EF4-FFF2-40B4-BE49-F238E27FC236}">
                    <a16:creationId xmlns:a16="http://schemas.microsoft.com/office/drawing/2014/main" id="{968E6045-6007-4759-AE02-59D0D444BA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886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5" name="Rectangle 25">
                <a:extLst>
                  <a:ext uri="{FF2B5EF4-FFF2-40B4-BE49-F238E27FC236}">
                    <a16:creationId xmlns:a16="http://schemas.microsoft.com/office/drawing/2014/main" id="{CB2C2468-04D2-423B-A967-243E82ED46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886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46" name="Rectangle 26">
                <a:extLst>
                  <a:ext uri="{FF2B5EF4-FFF2-40B4-BE49-F238E27FC236}">
                    <a16:creationId xmlns:a16="http://schemas.microsoft.com/office/drawing/2014/main" id="{5505CA83-A6AA-4DD9-9FDE-1CFE1EDAB7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7" name="Rectangle 27">
                <a:extLst>
                  <a:ext uri="{FF2B5EF4-FFF2-40B4-BE49-F238E27FC236}">
                    <a16:creationId xmlns:a16="http://schemas.microsoft.com/office/drawing/2014/main" id="{5B97E62B-8742-4658-8B41-E2718E2FD1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8" name="Rectangle 28">
                <a:extLst>
                  <a:ext uri="{FF2B5EF4-FFF2-40B4-BE49-F238E27FC236}">
                    <a16:creationId xmlns:a16="http://schemas.microsoft.com/office/drawing/2014/main" id="{94A7E16B-E330-4646-85B4-4B5E9AFDA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49" name="Rectangle 29">
                <a:extLst>
                  <a:ext uri="{FF2B5EF4-FFF2-40B4-BE49-F238E27FC236}">
                    <a16:creationId xmlns:a16="http://schemas.microsoft.com/office/drawing/2014/main" id="{EAC42DC6-239C-401F-9059-F34D94B538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0" name="Rectangle 30">
                <a:extLst>
                  <a:ext uri="{FF2B5EF4-FFF2-40B4-BE49-F238E27FC236}">
                    <a16:creationId xmlns:a16="http://schemas.microsoft.com/office/drawing/2014/main" id="{EF2D191B-11BC-4979-A36A-A785E9E60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191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1" name="Rectangle 31">
                <a:extLst>
                  <a:ext uri="{FF2B5EF4-FFF2-40B4-BE49-F238E27FC236}">
                    <a16:creationId xmlns:a16="http://schemas.microsoft.com/office/drawing/2014/main" id="{AA420F10-CEFD-4B65-8E4F-0B414CD03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191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52" name="Rectangle 32">
                <a:extLst>
                  <a:ext uri="{FF2B5EF4-FFF2-40B4-BE49-F238E27FC236}">
                    <a16:creationId xmlns:a16="http://schemas.microsoft.com/office/drawing/2014/main" id="{93AE53FD-1967-4FD6-8E6D-8DE344184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3" name="Rectangle 33">
                <a:extLst>
                  <a:ext uri="{FF2B5EF4-FFF2-40B4-BE49-F238E27FC236}">
                    <a16:creationId xmlns:a16="http://schemas.microsoft.com/office/drawing/2014/main" id="{5DB95634-57B3-4D6A-8E92-84202EB67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4" name="Rectangle 34">
                <a:extLst>
                  <a:ext uri="{FF2B5EF4-FFF2-40B4-BE49-F238E27FC236}">
                    <a16:creationId xmlns:a16="http://schemas.microsoft.com/office/drawing/2014/main" id="{7A01E370-2568-4EE5-A833-F13E679DBF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5" name="Rectangle 35">
                <a:extLst>
                  <a:ext uri="{FF2B5EF4-FFF2-40B4-BE49-F238E27FC236}">
                    <a16:creationId xmlns:a16="http://schemas.microsoft.com/office/drawing/2014/main" id="{FBCD979E-A432-4146-8BDF-E6DA5F7BED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6" name="Rectangle 36">
                <a:extLst>
                  <a:ext uri="{FF2B5EF4-FFF2-40B4-BE49-F238E27FC236}">
                    <a16:creationId xmlns:a16="http://schemas.microsoft.com/office/drawing/2014/main" id="{F6466652-20C4-49EC-B61A-2B7068CC1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4958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7" name="Rectangle 37">
                <a:extLst>
                  <a:ext uri="{FF2B5EF4-FFF2-40B4-BE49-F238E27FC236}">
                    <a16:creationId xmlns:a16="http://schemas.microsoft.com/office/drawing/2014/main" id="{4125D2ED-B590-4E04-BF8A-EB7E47DB55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4958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58" name="Rectangle 38">
                <a:extLst>
                  <a:ext uri="{FF2B5EF4-FFF2-40B4-BE49-F238E27FC236}">
                    <a16:creationId xmlns:a16="http://schemas.microsoft.com/office/drawing/2014/main" id="{B5526375-317C-4E21-9AFE-3A4C3CC1B4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E254CB7B-55C5-45EF-B8FC-54F2FC5C0D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3C8F271A-0146-493D-91C3-1805A9891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C83B910F-971C-44E9-9FAE-B17BE6620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6866AAB7-A2C9-4061-8B1D-F99DF9B3AB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800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3" name="Rectangle 43">
                <a:extLst>
                  <a:ext uri="{FF2B5EF4-FFF2-40B4-BE49-F238E27FC236}">
                    <a16:creationId xmlns:a16="http://schemas.microsoft.com/office/drawing/2014/main" id="{3807AA78-2FE8-4CCE-83B2-48FB294ACF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800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64" name="Rectangle 44">
                <a:extLst>
                  <a:ext uri="{FF2B5EF4-FFF2-40B4-BE49-F238E27FC236}">
                    <a16:creationId xmlns:a16="http://schemas.microsoft.com/office/drawing/2014/main" id="{56D8FADA-3A73-4477-9EFE-95C441C59B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5" name="Rectangle 45">
                <a:extLst>
                  <a:ext uri="{FF2B5EF4-FFF2-40B4-BE49-F238E27FC236}">
                    <a16:creationId xmlns:a16="http://schemas.microsoft.com/office/drawing/2014/main" id="{E72C7ED3-AF5D-4708-A53C-00832F521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6" name="Rectangle 46">
                <a:extLst>
                  <a:ext uri="{FF2B5EF4-FFF2-40B4-BE49-F238E27FC236}">
                    <a16:creationId xmlns:a16="http://schemas.microsoft.com/office/drawing/2014/main" id="{4F522246-3C38-4468-80B6-459D2329B1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7" name="Rectangle 47">
                <a:extLst>
                  <a:ext uri="{FF2B5EF4-FFF2-40B4-BE49-F238E27FC236}">
                    <a16:creationId xmlns:a16="http://schemas.microsoft.com/office/drawing/2014/main" id="{D43C2F6F-35BF-4355-91EB-01ABF7E66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8" name="Rectangle 48">
                <a:extLst>
                  <a:ext uri="{FF2B5EF4-FFF2-40B4-BE49-F238E27FC236}">
                    <a16:creationId xmlns:a16="http://schemas.microsoft.com/office/drawing/2014/main" id="{FB416675-B08A-4194-97E0-4EDE7BEF98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410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69" name="Rectangle 49">
                <a:extLst>
                  <a:ext uri="{FF2B5EF4-FFF2-40B4-BE49-F238E27FC236}">
                    <a16:creationId xmlns:a16="http://schemas.microsoft.com/office/drawing/2014/main" id="{9E0FB55D-12E0-4EA6-BE6C-535DF416B1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410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70" name="Rectangle 50">
                <a:extLst>
                  <a:ext uri="{FF2B5EF4-FFF2-40B4-BE49-F238E27FC236}">
                    <a16:creationId xmlns:a16="http://schemas.microsoft.com/office/drawing/2014/main" id="{523B57CA-AF87-4EDB-9F8D-EEACD36D6D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1" name="Rectangle 51">
                <a:extLst>
                  <a:ext uri="{FF2B5EF4-FFF2-40B4-BE49-F238E27FC236}">
                    <a16:creationId xmlns:a16="http://schemas.microsoft.com/office/drawing/2014/main" id="{ACC793C6-2595-477E-855D-BE8683521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2" name="Rectangle 52">
                <a:extLst>
                  <a:ext uri="{FF2B5EF4-FFF2-40B4-BE49-F238E27FC236}">
                    <a16:creationId xmlns:a16="http://schemas.microsoft.com/office/drawing/2014/main" id="{DFB54C04-81A9-4D8B-9A8A-FC35A0894F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3" name="Rectangle 53">
                <a:extLst>
                  <a:ext uri="{FF2B5EF4-FFF2-40B4-BE49-F238E27FC236}">
                    <a16:creationId xmlns:a16="http://schemas.microsoft.com/office/drawing/2014/main" id="{2A780A0A-6E02-4370-9E85-2D68066DF5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4" name="Rectangle 54">
                <a:extLst>
                  <a:ext uri="{FF2B5EF4-FFF2-40B4-BE49-F238E27FC236}">
                    <a16:creationId xmlns:a16="http://schemas.microsoft.com/office/drawing/2014/main" id="{9632E1B5-9344-4045-9E5E-741757F105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715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 dirty="0">
                  <a:latin typeface="+mn-lt"/>
                </a:endParaRPr>
              </a:p>
            </p:txBody>
          </p:sp>
          <p:sp>
            <p:nvSpPr>
              <p:cNvPr id="75" name="Rectangle 55">
                <a:extLst>
                  <a:ext uri="{FF2B5EF4-FFF2-40B4-BE49-F238E27FC236}">
                    <a16:creationId xmlns:a16="http://schemas.microsoft.com/office/drawing/2014/main" id="{D429DC56-E0D9-4C5A-A266-4064CEC355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715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76" name="Rectangle 56">
                <a:extLst>
                  <a:ext uri="{FF2B5EF4-FFF2-40B4-BE49-F238E27FC236}">
                    <a16:creationId xmlns:a16="http://schemas.microsoft.com/office/drawing/2014/main" id="{F22B144B-60EA-4CC5-8AE0-DAC332F9DE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7" name="Rectangle 57">
                <a:extLst>
                  <a:ext uri="{FF2B5EF4-FFF2-40B4-BE49-F238E27FC236}">
                    <a16:creationId xmlns:a16="http://schemas.microsoft.com/office/drawing/2014/main" id="{E123BF79-C4A3-4E56-BFF8-D9E657D00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8" name="Rectangle 58">
                <a:extLst>
                  <a:ext uri="{FF2B5EF4-FFF2-40B4-BE49-F238E27FC236}">
                    <a16:creationId xmlns:a16="http://schemas.microsoft.com/office/drawing/2014/main" id="{969083ED-04AB-4270-ADD7-2CE16F4DD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79" name="Rectangle 59">
                <a:extLst>
                  <a:ext uri="{FF2B5EF4-FFF2-40B4-BE49-F238E27FC236}">
                    <a16:creationId xmlns:a16="http://schemas.microsoft.com/office/drawing/2014/main" id="{F5E40440-D8B6-4575-B636-BB20361A19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80" name="Text Box 60">
                <a:extLst>
                  <a:ext uri="{FF2B5EF4-FFF2-40B4-BE49-F238E27FC236}">
                    <a16:creationId xmlns:a16="http://schemas.microsoft.com/office/drawing/2014/main" id="{B8EE2D79-75E8-40EC-8C76-114C3F459C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000" y="4960203"/>
                <a:ext cx="5029200" cy="73866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sz="2400" b="1" dirty="0">
                    <a:latin typeface="+mn-lt"/>
                  </a:rPr>
                  <a:t>...    </a:t>
                </a:r>
                <a:r>
                  <a:rPr lang="en-US" sz="2400" b="1" dirty="0"/>
                  <a:t>...    ...    …   …   …   …   …</a:t>
                </a:r>
                <a:endParaRPr lang="en-US" sz="2400" dirty="0"/>
              </a:p>
              <a:p>
                <a:pPr eaLnBrk="0" hangingPunct="0"/>
                <a:endParaRPr lang="en-US" dirty="0"/>
              </a:p>
            </p:txBody>
          </p:sp>
          <p:sp>
            <p:nvSpPr>
              <p:cNvPr id="81" name="Text Box 61">
                <a:extLst>
                  <a:ext uri="{FF2B5EF4-FFF2-40B4-BE49-F238E27FC236}">
                    <a16:creationId xmlns:a16="http://schemas.microsoft.com/office/drawing/2014/main" id="{4801544A-0F39-43EE-8574-1719E97897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276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0</a:t>
                </a:r>
              </a:p>
            </p:txBody>
          </p:sp>
          <p:sp>
            <p:nvSpPr>
              <p:cNvPr id="82" name="Text Box 62">
                <a:extLst>
                  <a:ext uri="{FF2B5EF4-FFF2-40B4-BE49-F238E27FC236}">
                    <a16:creationId xmlns:a16="http://schemas.microsoft.com/office/drawing/2014/main" id="{F10F09A2-12DA-4DAA-936E-41E1BBAB4F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273" y="3581400"/>
                <a:ext cx="298480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</a:t>
                </a:r>
              </a:p>
            </p:txBody>
          </p:sp>
          <p:sp>
            <p:nvSpPr>
              <p:cNvPr id="83" name="Text Box 63">
                <a:extLst>
                  <a:ext uri="{FF2B5EF4-FFF2-40B4-BE49-F238E27FC236}">
                    <a16:creationId xmlns:a16="http://schemas.microsoft.com/office/drawing/2014/main" id="{6682B343-E676-4142-8F1F-3C87F72393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8862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2</a:t>
                </a:r>
              </a:p>
            </p:txBody>
          </p:sp>
          <p:sp>
            <p:nvSpPr>
              <p:cNvPr id="84" name="Text Box 64">
                <a:extLst>
                  <a:ext uri="{FF2B5EF4-FFF2-40B4-BE49-F238E27FC236}">
                    <a16:creationId xmlns:a16="http://schemas.microsoft.com/office/drawing/2014/main" id="{949429C3-2F7E-4794-94C8-1CDA345FCC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1910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3</a:t>
                </a:r>
              </a:p>
            </p:txBody>
          </p:sp>
          <p:sp>
            <p:nvSpPr>
              <p:cNvPr id="85" name="Text Box 65">
                <a:extLst>
                  <a:ext uri="{FF2B5EF4-FFF2-40B4-BE49-F238E27FC236}">
                    <a16:creationId xmlns:a16="http://schemas.microsoft.com/office/drawing/2014/main" id="{89E69151-0CD2-41ED-A184-6D89BF34F4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4958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4</a:t>
                </a:r>
              </a:p>
            </p:txBody>
          </p:sp>
          <p:sp>
            <p:nvSpPr>
              <p:cNvPr id="86" name="Text Box 66">
                <a:extLst>
                  <a:ext uri="{FF2B5EF4-FFF2-40B4-BE49-F238E27FC236}">
                    <a16:creationId xmlns:a16="http://schemas.microsoft.com/office/drawing/2014/main" id="{D0579B2F-9DC9-43FC-8F31-36363321C0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800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5</a:t>
                </a:r>
              </a:p>
            </p:txBody>
          </p:sp>
          <p:sp>
            <p:nvSpPr>
              <p:cNvPr id="87" name="Text Box 67">
                <a:extLst>
                  <a:ext uri="{FF2B5EF4-FFF2-40B4-BE49-F238E27FC236}">
                    <a16:creationId xmlns:a16="http://schemas.microsoft.com/office/drawing/2014/main" id="{9DAD71E2-0EA6-40A7-88A7-2C4DDC3153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4102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1022</a:t>
                </a:r>
              </a:p>
            </p:txBody>
          </p:sp>
          <p:sp>
            <p:nvSpPr>
              <p:cNvPr id="88" name="Text Box 68">
                <a:extLst>
                  <a:ext uri="{FF2B5EF4-FFF2-40B4-BE49-F238E27FC236}">
                    <a16:creationId xmlns:a16="http://schemas.microsoft.com/office/drawing/2014/main" id="{7B2CCFCB-9B24-4DCA-9D39-D081BC90D9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7150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1023</a:t>
                </a:r>
              </a:p>
            </p:txBody>
          </p:sp>
          <p:sp>
            <p:nvSpPr>
              <p:cNvPr id="89" name="Text Box 70">
                <a:extLst>
                  <a:ext uri="{FF2B5EF4-FFF2-40B4-BE49-F238E27FC236}">
                    <a16:creationId xmlns:a16="http://schemas.microsoft.com/office/drawing/2014/main" id="{E0D2F534-325C-4B6C-9FB2-A067710349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6314" y="2971800"/>
                <a:ext cx="663836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Valid</a:t>
                </a:r>
              </a:p>
            </p:txBody>
          </p:sp>
          <p:sp>
            <p:nvSpPr>
              <p:cNvPr id="90" name="Text Box 71">
                <a:extLst>
                  <a:ext uri="{FF2B5EF4-FFF2-40B4-BE49-F238E27FC236}">
                    <a16:creationId xmlns:a16="http://schemas.microsoft.com/office/drawing/2014/main" id="{480FB423-DC24-44C9-9DDD-E2972CF696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2971800"/>
                <a:ext cx="534988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Tag</a:t>
                </a: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F399E9A1-D16E-4529-AE7B-0AF91D93D03A}"/>
                  </a:ext>
                </a:extLst>
              </p:cNvPr>
              <p:cNvGrpSpPr/>
              <p:nvPr/>
            </p:nvGrpSpPr>
            <p:grpSpPr>
              <a:xfrm>
                <a:off x="2133600" y="2482850"/>
                <a:ext cx="6629400" cy="336550"/>
                <a:chOff x="2209800" y="2438400"/>
                <a:chExt cx="6629400" cy="336550"/>
              </a:xfrm>
            </p:grpSpPr>
            <p:sp>
              <p:nvSpPr>
                <p:cNvPr id="92" name="Text Box 72">
                  <a:extLst>
                    <a:ext uri="{FF2B5EF4-FFF2-40B4-BE49-F238E27FC236}">
                      <a16:creationId xmlns:a16="http://schemas.microsoft.com/office/drawing/2014/main" id="{347E2DF6-91A7-450E-83B7-E40B12D50C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8200" y="2438400"/>
                  <a:ext cx="635000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 dirty="0">
                      <a:latin typeface="+mn-lt"/>
                    </a:rPr>
                    <a:t>Data</a:t>
                  </a:r>
                </a:p>
              </p:txBody>
            </p:sp>
            <p:sp>
              <p:nvSpPr>
                <p:cNvPr id="93" name="Line 73">
                  <a:extLst>
                    <a:ext uri="{FF2B5EF4-FFF2-40B4-BE49-F238E27FC236}">
                      <a16:creationId xmlns:a16="http://schemas.microsoft.com/office/drawing/2014/main" id="{58D577B7-AD50-4793-83ED-B4D47D443E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09800" y="2590800"/>
                  <a:ext cx="2438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94" name="Line 74">
                  <a:extLst>
                    <a:ext uri="{FF2B5EF4-FFF2-40B4-BE49-F238E27FC236}">
                      <a16:creationId xmlns:a16="http://schemas.microsoft.com/office/drawing/2014/main" id="{0A7A1729-F42D-430E-B07F-88B80388FA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57800" y="2590800"/>
                  <a:ext cx="3581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95" name="Text Box 75">
                <a:extLst>
                  <a:ext uri="{FF2B5EF4-FFF2-40B4-BE49-F238E27FC236}">
                    <a16:creationId xmlns:a16="http://schemas.microsoft.com/office/drawing/2014/main" id="{1D8D7B6B-D3ED-4E80-877E-C2575C0265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0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Word0</a:t>
                </a:r>
              </a:p>
            </p:txBody>
          </p:sp>
          <p:sp>
            <p:nvSpPr>
              <p:cNvPr id="96" name="Text Box 76">
                <a:extLst>
                  <a:ext uri="{FF2B5EF4-FFF2-40B4-BE49-F238E27FC236}">
                    <a16:creationId xmlns:a16="http://schemas.microsoft.com/office/drawing/2014/main" id="{B50BBA3B-3CAE-4D7F-81F8-2DEBA1266A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0862" y="2743200"/>
                <a:ext cx="8112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Word1</a:t>
                </a:r>
              </a:p>
            </p:txBody>
          </p:sp>
          <p:sp>
            <p:nvSpPr>
              <p:cNvPr id="97" name="Text Box 77">
                <a:extLst>
                  <a:ext uri="{FF2B5EF4-FFF2-40B4-BE49-F238E27FC236}">
                    <a16:creationId xmlns:a16="http://schemas.microsoft.com/office/drawing/2014/main" id="{98782DF5-57EF-49CE-A723-76448A7EEE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492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Word2</a:t>
                </a:r>
              </a:p>
            </p:txBody>
          </p:sp>
          <p:sp>
            <p:nvSpPr>
              <p:cNvPr id="98" name="Text Box 78">
                <a:extLst>
                  <a:ext uri="{FF2B5EF4-FFF2-40B4-BE49-F238E27FC236}">
                    <a16:creationId xmlns:a16="http://schemas.microsoft.com/office/drawing/2014/main" id="{62D2B8DE-3B3D-47AC-92ED-47E66052EE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494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Word3</a:t>
                </a:r>
              </a:p>
            </p:txBody>
          </p:sp>
          <p:sp>
            <p:nvSpPr>
              <p:cNvPr id="99" name="Text Box 79">
                <a:extLst>
                  <a:ext uri="{FF2B5EF4-FFF2-40B4-BE49-F238E27FC236}">
                    <a16:creationId xmlns:a16="http://schemas.microsoft.com/office/drawing/2014/main" id="{7CE78175-8570-4D42-A89E-8F75666038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85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0-3</a:t>
                </a:r>
              </a:p>
            </p:txBody>
          </p:sp>
          <p:sp>
            <p:nvSpPr>
              <p:cNvPr id="100" name="Text Box 80">
                <a:extLst>
                  <a:ext uri="{FF2B5EF4-FFF2-40B4-BE49-F238E27FC236}">
                    <a16:creationId xmlns:a16="http://schemas.microsoft.com/office/drawing/2014/main" id="{843259C1-D6AB-4F34-8DD4-E90D365757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73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4-7</a:t>
                </a:r>
              </a:p>
            </p:txBody>
          </p:sp>
          <p:sp>
            <p:nvSpPr>
              <p:cNvPr id="101" name="Text Box 81">
                <a:extLst>
                  <a:ext uri="{FF2B5EF4-FFF2-40B4-BE49-F238E27FC236}">
                    <a16:creationId xmlns:a16="http://schemas.microsoft.com/office/drawing/2014/main" id="{1C55DA9D-89CF-4579-AC3E-949410C868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48597" y="2971800"/>
                <a:ext cx="1150444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8-11</a:t>
                </a:r>
              </a:p>
            </p:txBody>
          </p:sp>
          <p:sp>
            <p:nvSpPr>
              <p:cNvPr id="102" name="Text Box 82">
                <a:extLst>
                  <a:ext uri="{FF2B5EF4-FFF2-40B4-BE49-F238E27FC236}">
                    <a16:creationId xmlns:a16="http://schemas.microsoft.com/office/drawing/2014/main" id="{0D2B0972-045C-4C64-B839-92BFF3B469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46173" y="2971800"/>
                <a:ext cx="1279517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12-15</a:t>
                </a:r>
              </a:p>
            </p:txBody>
          </p:sp>
        </p:grpSp>
        <p:sp>
          <p:nvSpPr>
            <p:cNvPr id="103" name="Text Box 69">
              <a:extLst>
                <a:ext uri="{FF2B5EF4-FFF2-40B4-BE49-F238E27FC236}">
                  <a16:creationId xmlns:a16="http://schemas.microsoft.com/office/drawing/2014/main" id="{F4DC9BA4-7B26-4586-8378-58E6CDED5B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25301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#1-3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9" y="1463676"/>
            <a:ext cx="8229600" cy="958849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  <a:endParaRPr lang="en-SG" sz="2200" dirty="0"/>
          </a:p>
          <a:p>
            <a:pPr>
              <a:buNone/>
            </a:pPr>
            <a:r>
              <a:rPr lang="en-US" b="1" dirty="0"/>
              <a:t>Step 3</a:t>
            </a:r>
            <a:r>
              <a:rPr lang="en-US" dirty="0"/>
              <a:t>.</a:t>
            </a:r>
            <a:r>
              <a:rPr lang="en-US" sz="2200" dirty="0"/>
              <a:t> Load 16 bytes from memory; Set </a:t>
            </a:r>
            <a:r>
              <a:rPr lang="en-US" sz="2200" b="1" dirty="0"/>
              <a:t>Tag</a:t>
            </a:r>
            <a:r>
              <a:rPr lang="en-US" sz="2200" dirty="0"/>
              <a:t> and </a:t>
            </a:r>
            <a:r>
              <a:rPr lang="en-US" sz="2200" b="1" dirty="0"/>
              <a:t>Valid</a:t>
            </a:r>
            <a:r>
              <a:rPr lang="en-US" sz="2200" dirty="0"/>
              <a:t> bit</a:t>
            </a:r>
            <a:endParaRPr lang="en-SG" sz="2200" b="1" dirty="0">
              <a:solidFill>
                <a:srgbClr val="660066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0100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2383B59-1D6A-4CC1-BED9-EBBB7AFD2B0F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00056CB-C885-4CBC-908B-A047CEBCDC9C}"/>
                </a:ext>
              </a:extLst>
            </p:cNvPr>
            <p:cNvGrpSpPr/>
            <p:nvPr/>
          </p:nvGrpSpPr>
          <p:grpSpPr>
            <a:xfrm>
              <a:off x="304800" y="2482850"/>
              <a:ext cx="8534400" cy="3568700"/>
              <a:chOff x="304800" y="2482850"/>
              <a:chExt cx="8534400" cy="3568700"/>
            </a:xfrm>
          </p:grpSpPr>
          <p:sp>
            <p:nvSpPr>
              <p:cNvPr id="103" name="Rectangle 12">
                <a:extLst>
                  <a:ext uri="{FF2B5EF4-FFF2-40B4-BE49-F238E27FC236}">
                    <a16:creationId xmlns:a16="http://schemas.microsoft.com/office/drawing/2014/main" id="{B145FEA4-161C-49EA-BACC-9636FB107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276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04" name="Rectangle 13">
                <a:extLst>
                  <a:ext uri="{FF2B5EF4-FFF2-40B4-BE49-F238E27FC236}">
                    <a16:creationId xmlns:a16="http://schemas.microsoft.com/office/drawing/2014/main" id="{D6F061BB-EE02-45F2-A957-68D8C1CA14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276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06" name="Rectangle 14">
                <a:extLst>
                  <a:ext uri="{FF2B5EF4-FFF2-40B4-BE49-F238E27FC236}">
                    <a16:creationId xmlns:a16="http://schemas.microsoft.com/office/drawing/2014/main" id="{D1D3AF2A-7812-4C43-B517-4DE029E7D1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4" name="Rectangle 15">
                <a:extLst>
                  <a:ext uri="{FF2B5EF4-FFF2-40B4-BE49-F238E27FC236}">
                    <a16:creationId xmlns:a16="http://schemas.microsoft.com/office/drawing/2014/main" id="{71D3ECE2-E3BF-41AD-BC36-7D06258511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5" name="Rectangle 16">
                <a:extLst>
                  <a:ext uri="{FF2B5EF4-FFF2-40B4-BE49-F238E27FC236}">
                    <a16:creationId xmlns:a16="http://schemas.microsoft.com/office/drawing/2014/main" id="{CE36E9FA-B430-45A9-B429-341031B1D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7" name="Rectangle 17">
                <a:extLst>
                  <a:ext uri="{FF2B5EF4-FFF2-40B4-BE49-F238E27FC236}">
                    <a16:creationId xmlns:a16="http://schemas.microsoft.com/office/drawing/2014/main" id="{8D044D16-8DF1-4891-9FA3-484244C4D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8" name="Rectangle 18">
                <a:extLst>
                  <a:ext uri="{FF2B5EF4-FFF2-40B4-BE49-F238E27FC236}">
                    <a16:creationId xmlns:a16="http://schemas.microsoft.com/office/drawing/2014/main" id="{FABF1531-0AB0-4D14-A667-CADA95FDD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581400"/>
                <a:ext cx="990600" cy="3048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solidFill>
                      <a:srgbClr val="C00000"/>
                    </a:solidFill>
                    <a:latin typeface="+mn-lt"/>
                  </a:rPr>
                  <a:t>0</a:t>
                </a:r>
              </a:p>
            </p:txBody>
          </p:sp>
          <p:sp>
            <p:nvSpPr>
              <p:cNvPr id="119" name="Rectangle 19">
                <a:extLst>
                  <a:ext uri="{FF2B5EF4-FFF2-40B4-BE49-F238E27FC236}">
                    <a16:creationId xmlns:a16="http://schemas.microsoft.com/office/drawing/2014/main" id="{6007E558-4FC7-4606-93E1-D00395918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581400"/>
                <a:ext cx="228600" cy="3048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solidFill>
                      <a:srgbClr val="C00000"/>
                    </a:solidFill>
                    <a:latin typeface="+mn-lt"/>
                  </a:rPr>
                  <a:t>1</a:t>
                </a:r>
              </a:p>
            </p:txBody>
          </p:sp>
          <p:sp>
            <p:nvSpPr>
              <p:cNvPr id="120" name="Rectangle 20">
                <a:extLst>
                  <a:ext uri="{FF2B5EF4-FFF2-40B4-BE49-F238E27FC236}">
                    <a16:creationId xmlns:a16="http://schemas.microsoft.com/office/drawing/2014/main" id="{712F6FF7-47CD-42B9-BC74-FC05D403A9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581400"/>
                <a:ext cx="1676400" cy="3048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solidFill>
                      <a:srgbClr val="C00000"/>
                    </a:solidFill>
                    <a:latin typeface="+mn-lt"/>
                  </a:rPr>
                  <a:t>A</a:t>
                </a:r>
              </a:p>
            </p:txBody>
          </p:sp>
          <p:sp>
            <p:nvSpPr>
              <p:cNvPr id="121" name="Rectangle 21">
                <a:extLst>
                  <a:ext uri="{FF2B5EF4-FFF2-40B4-BE49-F238E27FC236}">
                    <a16:creationId xmlns:a16="http://schemas.microsoft.com/office/drawing/2014/main" id="{9335F7A1-B98C-4E48-8473-A68477FCD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581400"/>
                <a:ext cx="1676400" cy="3048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solidFill>
                      <a:srgbClr val="C00000"/>
                    </a:solidFill>
                    <a:latin typeface="+mn-lt"/>
                  </a:rPr>
                  <a:t>B</a:t>
                </a:r>
              </a:p>
            </p:txBody>
          </p:sp>
          <p:sp>
            <p:nvSpPr>
              <p:cNvPr id="122" name="Rectangle 22">
                <a:extLst>
                  <a:ext uri="{FF2B5EF4-FFF2-40B4-BE49-F238E27FC236}">
                    <a16:creationId xmlns:a16="http://schemas.microsoft.com/office/drawing/2014/main" id="{37B53A77-4B6C-4328-896D-6BDE9BB54E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581400"/>
                <a:ext cx="1676400" cy="3048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solidFill>
                      <a:srgbClr val="C00000"/>
                    </a:solidFill>
                    <a:latin typeface="+mn-lt"/>
                  </a:rPr>
                  <a:t>C</a:t>
                </a:r>
              </a:p>
            </p:txBody>
          </p:sp>
          <p:sp>
            <p:nvSpPr>
              <p:cNvPr id="123" name="Rectangle 23">
                <a:extLst>
                  <a:ext uri="{FF2B5EF4-FFF2-40B4-BE49-F238E27FC236}">
                    <a16:creationId xmlns:a16="http://schemas.microsoft.com/office/drawing/2014/main" id="{51D39A61-2614-44C5-810B-36E7C9E67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581400"/>
                <a:ext cx="1676400" cy="3048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solidFill>
                      <a:srgbClr val="C00000"/>
                    </a:solidFill>
                    <a:latin typeface="+mn-lt"/>
                  </a:rPr>
                  <a:t>D</a:t>
                </a:r>
              </a:p>
            </p:txBody>
          </p:sp>
          <p:sp>
            <p:nvSpPr>
              <p:cNvPr id="124" name="Rectangle 24">
                <a:extLst>
                  <a:ext uri="{FF2B5EF4-FFF2-40B4-BE49-F238E27FC236}">
                    <a16:creationId xmlns:a16="http://schemas.microsoft.com/office/drawing/2014/main" id="{1E5FF318-2EF8-4DDA-8409-D6327A77A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886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5" name="Rectangle 25">
                <a:extLst>
                  <a:ext uri="{FF2B5EF4-FFF2-40B4-BE49-F238E27FC236}">
                    <a16:creationId xmlns:a16="http://schemas.microsoft.com/office/drawing/2014/main" id="{A13CDAA0-16EC-417C-B4F8-FA58B2F7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886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26" name="Rectangle 26">
                <a:extLst>
                  <a:ext uri="{FF2B5EF4-FFF2-40B4-BE49-F238E27FC236}">
                    <a16:creationId xmlns:a16="http://schemas.microsoft.com/office/drawing/2014/main" id="{F403507A-0E1E-489A-89D1-B038EDDF76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7" name="Rectangle 27">
                <a:extLst>
                  <a:ext uri="{FF2B5EF4-FFF2-40B4-BE49-F238E27FC236}">
                    <a16:creationId xmlns:a16="http://schemas.microsoft.com/office/drawing/2014/main" id="{D5540AE2-0137-4708-99DC-9AA253963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8" name="Rectangle 28">
                <a:extLst>
                  <a:ext uri="{FF2B5EF4-FFF2-40B4-BE49-F238E27FC236}">
                    <a16:creationId xmlns:a16="http://schemas.microsoft.com/office/drawing/2014/main" id="{7B6FE451-15AE-4A94-A507-ED474958E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9" name="Rectangle 29">
                <a:extLst>
                  <a:ext uri="{FF2B5EF4-FFF2-40B4-BE49-F238E27FC236}">
                    <a16:creationId xmlns:a16="http://schemas.microsoft.com/office/drawing/2014/main" id="{B2B2652B-CC40-49B0-8C6B-9BB6D6C718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0" name="Rectangle 30">
                <a:extLst>
                  <a:ext uri="{FF2B5EF4-FFF2-40B4-BE49-F238E27FC236}">
                    <a16:creationId xmlns:a16="http://schemas.microsoft.com/office/drawing/2014/main" id="{B52E327D-81D7-48FC-A580-08D91A927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191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1" name="Rectangle 31">
                <a:extLst>
                  <a:ext uri="{FF2B5EF4-FFF2-40B4-BE49-F238E27FC236}">
                    <a16:creationId xmlns:a16="http://schemas.microsoft.com/office/drawing/2014/main" id="{96DD3725-6D89-41A5-8BE9-9C3EADF6EB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191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32" name="Rectangle 32">
                <a:extLst>
                  <a:ext uri="{FF2B5EF4-FFF2-40B4-BE49-F238E27FC236}">
                    <a16:creationId xmlns:a16="http://schemas.microsoft.com/office/drawing/2014/main" id="{E7F6A94F-E689-4858-8C8C-8A22203A10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3" name="Rectangle 33">
                <a:extLst>
                  <a:ext uri="{FF2B5EF4-FFF2-40B4-BE49-F238E27FC236}">
                    <a16:creationId xmlns:a16="http://schemas.microsoft.com/office/drawing/2014/main" id="{0E5BD2EE-35F8-4F78-B2D8-02FEE1A96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4" name="Rectangle 34">
                <a:extLst>
                  <a:ext uri="{FF2B5EF4-FFF2-40B4-BE49-F238E27FC236}">
                    <a16:creationId xmlns:a16="http://schemas.microsoft.com/office/drawing/2014/main" id="{B0634A88-DE4E-4D51-9F07-BA2B57F55B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5" name="Rectangle 35">
                <a:extLst>
                  <a:ext uri="{FF2B5EF4-FFF2-40B4-BE49-F238E27FC236}">
                    <a16:creationId xmlns:a16="http://schemas.microsoft.com/office/drawing/2014/main" id="{7731F9E3-4DE2-4E7E-BA51-4B001765A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6" name="Rectangle 36">
                <a:extLst>
                  <a:ext uri="{FF2B5EF4-FFF2-40B4-BE49-F238E27FC236}">
                    <a16:creationId xmlns:a16="http://schemas.microsoft.com/office/drawing/2014/main" id="{5E75CF91-ED93-403F-9EBA-EF54D4975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4958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7" name="Rectangle 37">
                <a:extLst>
                  <a:ext uri="{FF2B5EF4-FFF2-40B4-BE49-F238E27FC236}">
                    <a16:creationId xmlns:a16="http://schemas.microsoft.com/office/drawing/2014/main" id="{3A3CC617-E19E-45B4-ACDC-3E35C5681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4958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38" name="Rectangle 38">
                <a:extLst>
                  <a:ext uri="{FF2B5EF4-FFF2-40B4-BE49-F238E27FC236}">
                    <a16:creationId xmlns:a16="http://schemas.microsoft.com/office/drawing/2014/main" id="{EE2D5E62-D865-4B75-9403-19E8D7AF4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9" name="Rectangle 39">
                <a:extLst>
                  <a:ext uri="{FF2B5EF4-FFF2-40B4-BE49-F238E27FC236}">
                    <a16:creationId xmlns:a16="http://schemas.microsoft.com/office/drawing/2014/main" id="{22FC60D9-C2B6-4983-9C13-0252D29709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0" name="Rectangle 40">
                <a:extLst>
                  <a:ext uri="{FF2B5EF4-FFF2-40B4-BE49-F238E27FC236}">
                    <a16:creationId xmlns:a16="http://schemas.microsoft.com/office/drawing/2014/main" id="{A2012475-EEC6-48A7-9BCB-9CF63DA4D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1" name="Rectangle 41">
                <a:extLst>
                  <a:ext uri="{FF2B5EF4-FFF2-40B4-BE49-F238E27FC236}">
                    <a16:creationId xmlns:a16="http://schemas.microsoft.com/office/drawing/2014/main" id="{17AB8261-BC7E-4D5F-B129-66B8C69C0A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2" name="Rectangle 42">
                <a:extLst>
                  <a:ext uri="{FF2B5EF4-FFF2-40B4-BE49-F238E27FC236}">
                    <a16:creationId xmlns:a16="http://schemas.microsoft.com/office/drawing/2014/main" id="{06F0B933-53D2-472A-A09F-0C0A257D7F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800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3" name="Rectangle 43">
                <a:extLst>
                  <a:ext uri="{FF2B5EF4-FFF2-40B4-BE49-F238E27FC236}">
                    <a16:creationId xmlns:a16="http://schemas.microsoft.com/office/drawing/2014/main" id="{E152B7F9-71A1-47AD-BAC1-3E596A7424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800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44" name="Rectangle 44">
                <a:extLst>
                  <a:ext uri="{FF2B5EF4-FFF2-40B4-BE49-F238E27FC236}">
                    <a16:creationId xmlns:a16="http://schemas.microsoft.com/office/drawing/2014/main" id="{A02F1FCD-094E-41D2-8334-3FD5941D7F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5" name="Rectangle 45">
                <a:extLst>
                  <a:ext uri="{FF2B5EF4-FFF2-40B4-BE49-F238E27FC236}">
                    <a16:creationId xmlns:a16="http://schemas.microsoft.com/office/drawing/2014/main" id="{1354137D-A3A0-454C-A452-584839D8D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6" name="Rectangle 46">
                <a:extLst>
                  <a:ext uri="{FF2B5EF4-FFF2-40B4-BE49-F238E27FC236}">
                    <a16:creationId xmlns:a16="http://schemas.microsoft.com/office/drawing/2014/main" id="{D75AB377-8CE9-49A4-9263-6EF13802CB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7" name="Rectangle 47">
                <a:extLst>
                  <a:ext uri="{FF2B5EF4-FFF2-40B4-BE49-F238E27FC236}">
                    <a16:creationId xmlns:a16="http://schemas.microsoft.com/office/drawing/2014/main" id="{BEEF1CEA-7ACD-4475-9BFB-D33554F591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8" name="Rectangle 48">
                <a:extLst>
                  <a:ext uri="{FF2B5EF4-FFF2-40B4-BE49-F238E27FC236}">
                    <a16:creationId xmlns:a16="http://schemas.microsoft.com/office/drawing/2014/main" id="{A83D5556-A35F-4365-A545-B770A26A3E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410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9" name="Rectangle 49">
                <a:extLst>
                  <a:ext uri="{FF2B5EF4-FFF2-40B4-BE49-F238E27FC236}">
                    <a16:creationId xmlns:a16="http://schemas.microsoft.com/office/drawing/2014/main" id="{915EC05A-0D56-4901-B378-94D01B250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410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50" name="Rectangle 50">
                <a:extLst>
                  <a:ext uri="{FF2B5EF4-FFF2-40B4-BE49-F238E27FC236}">
                    <a16:creationId xmlns:a16="http://schemas.microsoft.com/office/drawing/2014/main" id="{B9C9490C-E22B-40EC-94BE-94A349AA2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1" name="Rectangle 51">
                <a:extLst>
                  <a:ext uri="{FF2B5EF4-FFF2-40B4-BE49-F238E27FC236}">
                    <a16:creationId xmlns:a16="http://schemas.microsoft.com/office/drawing/2014/main" id="{8AF5D80A-08C7-4E73-A088-1AC8753AD9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2" name="Rectangle 52">
                <a:extLst>
                  <a:ext uri="{FF2B5EF4-FFF2-40B4-BE49-F238E27FC236}">
                    <a16:creationId xmlns:a16="http://schemas.microsoft.com/office/drawing/2014/main" id="{42E9DFB2-4F32-4C37-9CB5-8BB1FF6ED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3" name="Rectangle 53">
                <a:extLst>
                  <a:ext uri="{FF2B5EF4-FFF2-40B4-BE49-F238E27FC236}">
                    <a16:creationId xmlns:a16="http://schemas.microsoft.com/office/drawing/2014/main" id="{D8A8461E-C4C0-4C0A-A682-B0935A6F7D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4" name="Rectangle 54">
                <a:extLst>
                  <a:ext uri="{FF2B5EF4-FFF2-40B4-BE49-F238E27FC236}">
                    <a16:creationId xmlns:a16="http://schemas.microsoft.com/office/drawing/2014/main" id="{B5470C8D-CBE8-4986-B5B7-D33EB43F4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715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5" name="Rectangle 55">
                <a:extLst>
                  <a:ext uri="{FF2B5EF4-FFF2-40B4-BE49-F238E27FC236}">
                    <a16:creationId xmlns:a16="http://schemas.microsoft.com/office/drawing/2014/main" id="{179C9D65-ED8D-4270-96DB-0166B37CC6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715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56" name="Rectangle 56">
                <a:extLst>
                  <a:ext uri="{FF2B5EF4-FFF2-40B4-BE49-F238E27FC236}">
                    <a16:creationId xmlns:a16="http://schemas.microsoft.com/office/drawing/2014/main" id="{8FA3F269-F6F9-4D8C-BD50-834B9C1C2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7" name="Rectangle 57">
                <a:extLst>
                  <a:ext uri="{FF2B5EF4-FFF2-40B4-BE49-F238E27FC236}">
                    <a16:creationId xmlns:a16="http://schemas.microsoft.com/office/drawing/2014/main" id="{B2736331-EA8C-4D2B-911F-2C47F8E08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8" name="Rectangle 58">
                <a:extLst>
                  <a:ext uri="{FF2B5EF4-FFF2-40B4-BE49-F238E27FC236}">
                    <a16:creationId xmlns:a16="http://schemas.microsoft.com/office/drawing/2014/main" id="{475E4477-D818-4539-8C43-16264999F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9" name="Rectangle 59">
                <a:extLst>
                  <a:ext uri="{FF2B5EF4-FFF2-40B4-BE49-F238E27FC236}">
                    <a16:creationId xmlns:a16="http://schemas.microsoft.com/office/drawing/2014/main" id="{EB6C6119-1E77-419C-842F-D757461A5E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60" name="Text Box 60">
                <a:extLst>
                  <a:ext uri="{FF2B5EF4-FFF2-40B4-BE49-F238E27FC236}">
                    <a16:creationId xmlns:a16="http://schemas.microsoft.com/office/drawing/2014/main" id="{E179067C-A457-4C72-A7A6-678A56BD55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000" y="4960203"/>
                <a:ext cx="5029200" cy="73866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sz="2400" b="1" dirty="0">
                    <a:latin typeface="+mn-lt"/>
                  </a:rPr>
                  <a:t>...    </a:t>
                </a:r>
                <a:r>
                  <a:rPr lang="en-US" sz="2400" b="1" dirty="0"/>
                  <a:t>...    ...    …   …   …   …   …</a:t>
                </a:r>
                <a:endParaRPr lang="en-US" sz="2400" dirty="0"/>
              </a:p>
              <a:p>
                <a:pPr eaLnBrk="0" hangingPunct="0"/>
                <a:endParaRPr lang="en-US" dirty="0"/>
              </a:p>
            </p:txBody>
          </p:sp>
          <p:sp>
            <p:nvSpPr>
              <p:cNvPr id="161" name="Text Box 61">
                <a:extLst>
                  <a:ext uri="{FF2B5EF4-FFF2-40B4-BE49-F238E27FC236}">
                    <a16:creationId xmlns:a16="http://schemas.microsoft.com/office/drawing/2014/main" id="{F763934D-8464-44E6-95BB-5DDCFBB26C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276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0</a:t>
                </a:r>
              </a:p>
            </p:txBody>
          </p:sp>
          <p:sp>
            <p:nvSpPr>
              <p:cNvPr id="162" name="Text Box 62">
                <a:extLst>
                  <a:ext uri="{FF2B5EF4-FFF2-40B4-BE49-F238E27FC236}">
                    <a16:creationId xmlns:a16="http://schemas.microsoft.com/office/drawing/2014/main" id="{05FF7976-56BD-4E07-8B19-D92729B10F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273" y="3581400"/>
                <a:ext cx="298480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</a:t>
                </a:r>
              </a:p>
            </p:txBody>
          </p:sp>
          <p:sp>
            <p:nvSpPr>
              <p:cNvPr id="163" name="Text Box 63">
                <a:extLst>
                  <a:ext uri="{FF2B5EF4-FFF2-40B4-BE49-F238E27FC236}">
                    <a16:creationId xmlns:a16="http://schemas.microsoft.com/office/drawing/2014/main" id="{02B3F9D3-4E0C-4870-82B0-814473BAF5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8862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2</a:t>
                </a:r>
              </a:p>
            </p:txBody>
          </p:sp>
          <p:sp>
            <p:nvSpPr>
              <p:cNvPr id="164" name="Text Box 64">
                <a:extLst>
                  <a:ext uri="{FF2B5EF4-FFF2-40B4-BE49-F238E27FC236}">
                    <a16:creationId xmlns:a16="http://schemas.microsoft.com/office/drawing/2014/main" id="{AAE54627-1E3C-4D28-AB1B-627CD71AF1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1910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3</a:t>
                </a:r>
              </a:p>
            </p:txBody>
          </p:sp>
          <p:sp>
            <p:nvSpPr>
              <p:cNvPr id="165" name="Text Box 65">
                <a:extLst>
                  <a:ext uri="{FF2B5EF4-FFF2-40B4-BE49-F238E27FC236}">
                    <a16:creationId xmlns:a16="http://schemas.microsoft.com/office/drawing/2014/main" id="{1692934C-576B-4EF6-967D-07BAA00B65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4958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4</a:t>
                </a:r>
              </a:p>
            </p:txBody>
          </p:sp>
          <p:sp>
            <p:nvSpPr>
              <p:cNvPr id="166" name="Text Box 66">
                <a:extLst>
                  <a:ext uri="{FF2B5EF4-FFF2-40B4-BE49-F238E27FC236}">
                    <a16:creationId xmlns:a16="http://schemas.microsoft.com/office/drawing/2014/main" id="{04CC81B6-FBEE-4BA7-B273-C04E325089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800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5</a:t>
                </a:r>
              </a:p>
            </p:txBody>
          </p:sp>
          <p:sp>
            <p:nvSpPr>
              <p:cNvPr id="167" name="Text Box 67">
                <a:extLst>
                  <a:ext uri="{FF2B5EF4-FFF2-40B4-BE49-F238E27FC236}">
                    <a16:creationId xmlns:a16="http://schemas.microsoft.com/office/drawing/2014/main" id="{2F255B41-C836-4883-B5D0-19B1FFEBA7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4102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1022</a:t>
                </a:r>
              </a:p>
            </p:txBody>
          </p:sp>
          <p:sp>
            <p:nvSpPr>
              <p:cNvPr id="168" name="Text Box 68">
                <a:extLst>
                  <a:ext uri="{FF2B5EF4-FFF2-40B4-BE49-F238E27FC236}">
                    <a16:creationId xmlns:a16="http://schemas.microsoft.com/office/drawing/2014/main" id="{3CC72AEA-E6AA-49CD-BD53-8ECEF01CE1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7150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1023</a:t>
                </a:r>
              </a:p>
            </p:txBody>
          </p:sp>
          <p:sp>
            <p:nvSpPr>
              <p:cNvPr id="169" name="Text Box 70">
                <a:extLst>
                  <a:ext uri="{FF2B5EF4-FFF2-40B4-BE49-F238E27FC236}">
                    <a16:creationId xmlns:a16="http://schemas.microsoft.com/office/drawing/2014/main" id="{CC294C67-ADC5-4981-AB79-4E42E2F4DA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6314" y="2971800"/>
                <a:ext cx="663836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Valid</a:t>
                </a:r>
              </a:p>
            </p:txBody>
          </p:sp>
          <p:sp>
            <p:nvSpPr>
              <p:cNvPr id="170" name="Text Box 71">
                <a:extLst>
                  <a:ext uri="{FF2B5EF4-FFF2-40B4-BE49-F238E27FC236}">
                    <a16:creationId xmlns:a16="http://schemas.microsoft.com/office/drawing/2014/main" id="{D8BB064E-21F1-496B-BBCD-F3EC1EC671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2971800"/>
                <a:ext cx="534988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Tag</a:t>
                </a:r>
              </a:p>
            </p:txBody>
          </p: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3A232E08-38B7-453E-9029-80D2FC9ADBC1}"/>
                  </a:ext>
                </a:extLst>
              </p:cNvPr>
              <p:cNvGrpSpPr/>
              <p:nvPr/>
            </p:nvGrpSpPr>
            <p:grpSpPr>
              <a:xfrm>
                <a:off x="2133600" y="2482850"/>
                <a:ext cx="6629400" cy="336550"/>
                <a:chOff x="2209800" y="2438400"/>
                <a:chExt cx="6629400" cy="336550"/>
              </a:xfrm>
            </p:grpSpPr>
            <p:sp>
              <p:nvSpPr>
                <p:cNvPr id="172" name="Text Box 72">
                  <a:extLst>
                    <a:ext uri="{FF2B5EF4-FFF2-40B4-BE49-F238E27FC236}">
                      <a16:creationId xmlns:a16="http://schemas.microsoft.com/office/drawing/2014/main" id="{4FBB43BF-77A0-4C7E-97B9-E81A3F51357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8200" y="2438400"/>
                  <a:ext cx="635000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 dirty="0">
                      <a:latin typeface="+mn-lt"/>
                    </a:rPr>
                    <a:t>Data</a:t>
                  </a:r>
                </a:p>
              </p:txBody>
            </p:sp>
            <p:sp>
              <p:nvSpPr>
                <p:cNvPr id="173" name="Line 73">
                  <a:extLst>
                    <a:ext uri="{FF2B5EF4-FFF2-40B4-BE49-F238E27FC236}">
                      <a16:creationId xmlns:a16="http://schemas.microsoft.com/office/drawing/2014/main" id="{FCEC574D-2840-4272-8295-4AFF43A51E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09800" y="2590800"/>
                  <a:ext cx="2438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74" name="Line 74">
                  <a:extLst>
                    <a:ext uri="{FF2B5EF4-FFF2-40B4-BE49-F238E27FC236}">
                      <a16:creationId xmlns:a16="http://schemas.microsoft.com/office/drawing/2014/main" id="{642500F6-AB56-445B-86D1-5A2D13E457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57800" y="2590800"/>
                  <a:ext cx="3581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175" name="Text Box 75">
                <a:extLst>
                  <a:ext uri="{FF2B5EF4-FFF2-40B4-BE49-F238E27FC236}">
                    <a16:creationId xmlns:a16="http://schemas.microsoft.com/office/drawing/2014/main" id="{A57F1217-E125-40D2-9C64-0624C19AB6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0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Word0</a:t>
                </a:r>
              </a:p>
            </p:txBody>
          </p:sp>
          <p:sp>
            <p:nvSpPr>
              <p:cNvPr id="176" name="Text Box 76">
                <a:extLst>
                  <a:ext uri="{FF2B5EF4-FFF2-40B4-BE49-F238E27FC236}">
                    <a16:creationId xmlns:a16="http://schemas.microsoft.com/office/drawing/2014/main" id="{AFF67471-2366-4D26-B9FF-2AD96183BB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0862" y="2743200"/>
                <a:ext cx="8112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Word1</a:t>
                </a:r>
              </a:p>
            </p:txBody>
          </p:sp>
          <p:sp>
            <p:nvSpPr>
              <p:cNvPr id="177" name="Text Box 77">
                <a:extLst>
                  <a:ext uri="{FF2B5EF4-FFF2-40B4-BE49-F238E27FC236}">
                    <a16:creationId xmlns:a16="http://schemas.microsoft.com/office/drawing/2014/main" id="{A385F1F8-BC56-4A10-A6BB-F0634E191A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492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Word2</a:t>
                </a:r>
              </a:p>
            </p:txBody>
          </p:sp>
          <p:sp>
            <p:nvSpPr>
              <p:cNvPr id="178" name="Text Box 78">
                <a:extLst>
                  <a:ext uri="{FF2B5EF4-FFF2-40B4-BE49-F238E27FC236}">
                    <a16:creationId xmlns:a16="http://schemas.microsoft.com/office/drawing/2014/main" id="{45589EB9-883C-4B88-9B41-641DA71F91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494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Word3</a:t>
                </a:r>
              </a:p>
            </p:txBody>
          </p:sp>
          <p:sp>
            <p:nvSpPr>
              <p:cNvPr id="179" name="Text Box 79">
                <a:extLst>
                  <a:ext uri="{FF2B5EF4-FFF2-40B4-BE49-F238E27FC236}">
                    <a16:creationId xmlns:a16="http://schemas.microsoft.com/office/drawing/2014/main" id="{F5A18A55-8132-4A57-BF25-F1AD8886F4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85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0-3</a:t>
                </a:r>
              </a:p>
            </p:txBody>
          </p:sp>
          <p:sp>
            <p:nvSpPr>
              <p:cNvPr id="180" name="Text Box 80">
                <a:extLst>
                  <a:ext uri="{FF2B5EF4-FFF2-40B4-BE49-F238E27FC236}">
                    <a16:creationId xmlns:a16="http://schemas.microsoft.com/office/drawing/2014/main" id="{D8B0617E-403B-435C-9D5C-251D506658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73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4-7</a:t>
                </a:r>
              </a:p>
            </p:txBody>
          </p:sp>
          <p:sp>
            <p:nvSpPr>
              <p:cNvPr id="181" name="Text Box 81">
                <a:extLst>
                  <a:ext uri="{FF2B5EF4-FFF2-40B4-BE49-F238E27FC236}">
                    <a16:creationId xmlns:a16="http://schemas.microsoft.com/office/drawing/2014/main" id="{5AEA3639-604E-4BC6-8CBB-1BFD18FD78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48597" y="2971800"/>
                <a:ext cx="1150444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8-11</a:t>
                </a:r>
              </a:p>
            </p:txBody>
          </p:sp>
          <p:sp>
            <p:nvSpPr>
              <p:cNvPr id="182" name="Text Box 82">
                <a:extLst>
                  <a:ext uri="{FF2B5EF4-FFF2-40B4-BE49-F238E27FC236}">
                    <a16:creationId xmlns:a16="http://schemas.microsoft.com/office/drawing/2014/main" id="{D91310A5-BB51-4036-BB85-C14078F6E3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46173" y="2971800"/>
                <a:ext cx="1279517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12-15</a:t>
                </a:r>
              </a:p>
            </p:txBody>
          </p:sp>
        </p:grpSp>
        <p:sp>
          <p:nvSpPr>
            <p:cNvPr id="185" name="Text Box 69">
              <a:extLst>
                <a:ext uri="{FF2B5EF4-FFF2-40B4-BE49-F238E27FC236}">
                  <a16:creationId xmlns:a16="http://schemas.microsoft.com/office/drawing/2014/main" id="{5DBBACA2-5C46-4D73-9B8F-D90F66C36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48C82E4-CBF3-4892-BC89-1B8041337782}"/>
              </a:ext>
            </a:extLst>
          </p:cNvPr>
          <p:cNvCxnSpPr/>
          <p:nvPr/>
        </p:nvCxnSpPr>
        <p:spPr>
          <a:xfrm flipH="1">
            <a:off x="1828800" y="1857376"/>
            <a:ext cx="1720516" cy="18483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4941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#1-4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9" y="1463676"/>
            <a:ext cx="8229600" cy="958849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  <a:endParaRPr lang="en-SG" sz="2200" dirty="0"/>
          </a:p>
          <a:p>
            <a:pPr>
              <a:buNone/>
            </a:pPr>
            <a:r>
              <a:rPr lang="en-US" b="1" dirty="0"/>
              <a:t>Step 4</a:t>
            </a:r>
            <a:r>
              <a:rPr lang="en-US" dirty="0"/>
              <a:t>.</a:t>
            </a:r>
            <a:r>
              <a:rPr lang="en-US" sz="2200" dirty="0"/>
              <a:t> Return </a:t>
            </a:r>
            <a:r>
              <a:rPr lang="en-US" sz="2200" b="1" dirty="0"/>
              <a:t>Word1</a:t>
            </a:r>
            <a:r>
              <a:rPr lang="en-US" sz="2200" dirty="0"/>
              <a:t> (byte offset = 4) to Register</a:t>
            </a:r>
            <a:endParaRPr lang="en-SG" sz="2200" b="1" dirty="0">
              <a:solidFill>
                <a:srgbClr val="660066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0100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sp>
        <p:nvSpPr>
          <p:cNvPr id="87" name="Left Arrow 86">
            <a:extLst>
              <a:ext uri="{FF2B5EF4-FFF2-40B4-BE49-F238E27FC236}">
                <a16:creationId xmlns:a16="http://schemas.microsoft.com/office/drawing/2014/main" id="{5AC761F4-F559-4D90-B686-FC74BA216C07}"/>
              </a:ext>
            </a:extLst>
          </p:cNvPr>
          <p:cNvSpPr/>
          <p:nvPr/>
        </p:nvSpPr>
        <p:spPr>
          <a:xfrm rot="5400000">
            <a:off x="7037141" y="1765717"/>
            <a:ext cx="228600" cy="304800"/>
          </a:xfrm>
          <a:prstGeom prst="leftArrow">
            <a:avLst/>
          </a:prstGeom>
          <a:solidFill>
            <a:srgbClr val="FF00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E937AA5-84E7-4573-BD16-157B0C979505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00056CB-C885-4CBC-908B-A047CEBCDC9C}"/>
                </a:ext>
              </a:extLst>
            </p:cNvPr>
            <p:cNvGrpSpPr/>
            <p:nvPr/>
          </p:nvGrpSpPr>
          <p:grpSpPr>
            <a:xfrm>
              <a:off x="304800" y="2482850"/>
              <a:ext cx="8534400" cy="3568700"/>
              <a:chOff x="304800" y="2482850"/>
              <a:chExt cx="8534400" cy="3568700"/>
            </a:xfrm>
          </p:grpSpPr>
          <p:sp>
            <p:nvSpPr>
              <p:cNvPr id="103" name="Rectangle 12">
                <a:extLst>
                  <a:ext uri="{FF2B5EF4-FFF2-40B4-BE49-F238E27FC236}">
                    <a16:creationId xmlns:a16="http://schemas.microsoft.com/office/drawing/2014/main" id="{B145FEA4-161C-49EA-BACC-9636FB107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276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04" name="Rectangle 13">
                <a:extLst>
                  <a:ext uri="{FF2B5EF4-FFF2-40B4-BE49-F238E27FC236}">
                    <a16:creationId xmlns:a16="http://schemas.microsoft.com/office/drawing/2014/main" id="{D6F061BB-EE02-45F2-A957-68D8C1CA14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276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06" name="Rectangle 14">
                <a:extLst>
                  <a:ext uri="{FF2B5EF4-FFF2-40B4-BE49-F238E27FC236}">
                    <a16:creationId xmlns:a16="http://schemas.microsoft.com/office/drawing/2014/main" id="{D1D3AF2A-7812-4C43-B517-4DE029E7D1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4" name="Rectangle 15">
                <a:extLst>
                  <a:ext uri="{FF2B5EF4-FFF2-40B4-BE49-F238E27FC236}">
                    <a16:creationId xmlns:a16="http://schemas.microsoft.com/office/drawing/2014/main" id="{71D3ECE2-E3BF-41AD-BC36-7D06258511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5" name="Rectangle 16">
                <a:extLst>
                  <a:ext uri="{FF2B5EF4-FFF2-40B4-BE49-F238E27FC236}">
                    <a16:creationId xmlns:a16="http://schemas.microsoft.com/office/drawing/2014/main" id="{CE36E9FA-B430-45A9-B429-341031B1D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7" name="Rectangle 17">
                <a:extLst>
                  <a:ext uri="{FF2B5EF4-FFF2-40B4-BE49-F238E27FC236}">
                    <a16:creationId xmlns:a16="http://schemas.microsoft.com/office/drawing/2014/main" id="{8D044D16-8DF1-4891-9FA3-484244C4D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8" name="Rectangle 18">
                <a:extLst>
                  <a:ext uri="{FF2B5EF4-FFF2-40B4-BE49-F238E27FC236}">
                    <a16:creationId xmlns:a16="http://schemas.microsoft.com/office/drawing/2014/main" id="{FABF1531-0AB0-4D14-A667-CADA95FDD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581400"/>
                <a:ext cx="9906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19" name="Rectangle 19">
                <a:extLst>
                  <a:ext uri="{FF2B5EF4-FFF2-40B4-BE49-F238E27FC236}">
                    <a16:creationId xmlns:a16="http://schemas.microsoft.com/office/drawing/2014/main" id="{6007E558-4FC7-4606-93E1-D00395918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581400"/>
                <a:ext cx="2286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1</a:t>
                </a:r>
              </a:p>
            </p:txBody>
          </p:sp>
          <p:sp>
            <p:nvSpPr>
              <p:cNvPr id="120" name="Rectangle 20">
                <a:extLst>
                  <a:ext uri="{FF2B5EF4-FFF2-40B4-BE49-F238E27FC236}">
                    <a16:creationId xmlns:a16="http://schemas.microsoft.com/office/drawing/2014/main" id="{712F6FF7-47CD-42B9-BC74-FC05D403A9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A</a:t>
                </a:r>
              </a:p>
            </p:txBody>
          </p:sp>
          <p:sp>
            <p:nvSpPr>
              <p:cNvPr id="121" name="Rectangle 21">
                <a:extLst>
                  <a:ext uri="{FF2B5EF4-FFF2-40B4-BE49-F238E27FC236}">
                    <a16:creationId xmlns:a16="http://schemas.microsoft.com/office/drawing/2014/main" id="{9335F7A1-B98C-4E48-8473-A68477FCD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B</a:t>
                </a:r>
              </a:p>
            </p:txBody>
          </p:sp>
          <p:sp>
            <p:nvSpPr>
              <p:cNvPr id="122" name="Rectangle 22">
                <a:extLst>
                  <a:ext uri="{FF2B5EF4-FFF2-40B4-BE49-F238E27FC236}">
                    <a16:creationId xmlns:a16="http://schemas.microsoft.com/office/drawing/2014/main" id="{37B53A77-4B6C-4328-896D-6BDE9BB54E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C</a:t>
                </a:r>
              </a:p>
            </p:txBody>
          </p:sp>
          <p:sp>
            <p:nvSpPr>
              <p:cNvPr id="123" name="Rectangle 23">
                <a:extLst>
                  <a:ext uri="{FF2B5EF4-FFF2-40B4-BE49-F238E27FC236}">
                    <a16:creationId xmlns:a16="http://schemas.microsoft.com/office/drawing/2014/main" id="{51D39A61-2614-44C5-810B-36E7C9E67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D</a:t>
                </a:r>
              </a:p>
            </p:txBody>
          </p:sp>
          <p:sp>
            <p:nvSpPr>
              <p:cNvPr id="124" name="Rectangle 24">
                <a:extLst>
                  <a:ext uri="{FF2B5EF4-FFF2-40B4-BE49-F238E27FC236}">
                    <a16:creationId xmlns:a16="http://schemas.microsoft.com/office/drawing/2014/main" id="{1E5FF318-2EF8-4DDA-8409-D6327A77A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886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5" name="Rectangle 25">
                <a:extLst>
                  <a:ext uri="{FF2B5EF4-FFF2-40B4-BE49-F238E27FC236}">
                    <a16:creationId xmlns:a16="http://schemas.microsoft.com/office/drawing/2014/main" id="{A13CDAA0-16EC-417C-B4F8-FA58B2F7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886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26" name="Rectangle 26">
                <a:extLst>
                  <a:ext uri="{FF2B5EF4-FFF2-40B4-BE49-F238E27FC236}">
                    <a16:creationId xmlns:a16="http://schemas.microsoft.com/office/drawing/2014/main" id="{F403507A-0E1E-489A-89D1-B038EDDF76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7" name="Rectangle 27">
                <a:extLst>
                  <a:ext uri="{FF2B5EF4-FFF2-40B4-BE49-F238E27FC236}">
                    <a16:creationId xmlns:a16="http://schemas.microsoft.com/office/drawing/2014/main" id="{D5540AE2-0137-4708-99DC-9AA253963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8" name="Rectangle 28">
                <a:extLst>
                  <a:ext uri="{FF2B5EF4-FFF2-40B4-BE49-F238E27FC236}">
                    <a16:creationId xmlns:a16="http://schemas.microsoft.com/office/drawing/2014/main" id="{7B6FE451-15AE-4A94-A507-ED474958E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9" name="Rectangle 29">
                <a:extLst>
                  <a:ext uri="{FF2B5EF4-FFF2-40B4-BE49-F238E27FC236}">
                    <a16:creationId xmlns:a16="http://schemas.microsoft.com/office/drawing/2014/main" id="{B2B2652B-CC40-49B0-8C6B-9BB6D6C718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0" name="Rectangle 30">
                <a:extLst>
                  <a:ext uri="{FF2B5EF4-FFF2-40B4-BE49-F238E27FC236}">
                    <a16:creationId xmlns:a16="http://schemas.microsoft.com/office/drawing/2014/main" id="{B52E327D-81D7-48FC-A580-08D91A927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191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1" name="Rectangle 31">
                <a:extLst>
                  <a:ext uri="{FF2B5EF4-FFF2-40B4-BE49-F238E27FC236}">
                    <a16:creationId xmlns:a16="http://schemas.microsoft.com/office/drawing/2014/main" id="{96DD3725-6D89-41A5-8BE9-9C3EADF6EB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191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32" name="Rectangle 32">
                <a:extLst>
                  <a:ext uri="{FF2B5EF4-FFF2-40B4-BE49-F238E27FC236}">
                    <a16:creationId xmlns:a16="http://schemas.microsoft.com/office/drawing/2014/main" id="{E7F6A94F-E689-4858-8C8C-8A22203A10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3" name="Rectangle 33">
                <a:extLst>
                  <a:ext uri="{FF2B5EF4-FFF2-40B4-BE49-F238E27FC236}">
                    <a16:creationId xmlns:a16="http://schemas.microsoft.com/office/drawing/2014/main" id="{0E5BD2EE-35F8-4F78-B2D8-02FEE1A96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4" name="Rectangle 34">
                <a:extLst>
                  <a:ext uri="{FF2B5EF4-FFF2-40B4-BE49-F238E27FC236}">
                    <a16:creationId xmlns:a16="http://schemas.microsoft.com/office/drawing/2014/main" id="{B0634A88-DE4E-4D51-9F07-BA2B57F55B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5" name="Rectangle 35">
                <a:extLst>
                  <a:ext uri="{FF2B5EF4-FFF2-40B4-BE49-F238E27FC236}">
                    <a16:creationId xmlns:a16="http://schemas.microsoft.com/office/drawing/2014/main" id="{7731F9E3-4DE2-4E7E-BA51-4B001765A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6" name="Rectangle 36">
                <a:extLst>
                  <a:ext uri="{FF2B5EF4-FFF2-40B4-BE49-F238E27FC236}">
                    <a16:creationId xmlns:a16="http://schemas.microsoft.com/office/drawing/2014/main" id="{5E75CF91-ED93-403F-9EBA-EF54D4975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4958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7" name="Rectangle 37">
                <a:extLst>
                  <a:ext uri="{FF2B5EF4-FFF2-40B4-BE49-F238E27FC236}">
                    <a16:creationId xmlns:a16="http://schemas.microsoft.com/office/drawing/2014/main" id="{3A3CC617-E19E-45B4-ACDC-3E35C5681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4958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38" name="Rectangle 38">
                <a:extLst>
                  <a:ext uri="{FF2B5EF4-FFF2-40B4-BE49-F238E27FC236}">
                    <a16:creationId xmlns:a16="http://schemas.microsoft.com/office/drawing/2014/main" id="{EE2D5E62-D865-4B75-9403-19E8D7AF4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9" name="Rectangle 39">
                <a:extLst>
                  <a:ext uri="{FF2B5EF4-FFF2-40B4-BE49-F238E27FC236}">
                    <a16:creationId xmlns:a16="http://schemas.microsoft.com/office/drawing/2014/main" id="{22FC60D9-C2B6-4983-9C13-0252D29709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0" name="Rectangle 40">
                <a:extLst>
                  <a:ext uri="{FF2B5EF4-FFF2-40B4-BE49-F238E27FC236}">
                    <a16:creationId xmlns:a16="http://schemas.microsoft.com/office/drawing/2014/main" id="{A2012475-EEC6-48A7-9BCB-9CF63DA4D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1" name="Rectangle 41">
                <a:extLst>
                  <a:ext uri="{FF2B5EF4-FFF2-40B4-BE49-F238E27FC236}">
                    <a16:creationId xmlns:a16="http://schemas.microsoft.com/office/drawing/2014/main" id="{17AB8261-BC7E-4D5F-B129-66B8C69C0A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2" name="Rectangle 42">
                <a:extLst>
                  <a:ext uri="{FF2B5EF4-FFF2-40B4-BE49-F238E27FC236}">
                    <a16:creationId xmlns:a16="http://schemas.microsoft.com/office/drawing/2014/main" id="{06F0B933-53D2-472A-A09F-0C0A257D7F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800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3" name="Rectangle 43">
                <a:extLst>
                  <a:ext uri="{FF2B5EF4-FFF2-40B4-BE49-F238E27FC236}">
                    <a16:creationId xmlns:a16="http://schemas.microsoft.com/office/drawing/2014/main" id="{E152B7F9-71A1-47AD-BAC1-3E596A7424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800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44" name="Rectangle 44">
                <a:extLst>
                  <a:ext uri="{FF2B5EF4-FFF2-40B4-BE49-F238E27FC236}">
                    <a16:creationId xmlns:a16="http://schemas.microsoft.com/office/drawing/2014/main" id="{A02F1FCD-094E-41D2-8334-3FD5941D7F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5" name="Rectangle 45">
                <a:extLst>
                  <a:ext uri="{FF2B5EF4-FFF2-40B4-BE49-F238E27FC236}">
                    <a16:creationId xmlns:a16="http://schemas.microsoft.com/office/drawing/2014/main" id="{1354137D-A3A0-454C-A452-584839D8D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6" name="Rectangle 46">
                <a:extLst>
                  <a:ext uri="{FF2B5EF4-FFF2-40B4-BE49-F238E27FC236}">
                    <a16:creationId xmlns:a16="http://schemas.microsoft.com/office/drawing/2014/main" id="{D75AB377-8CE9-49A4-9263-6EF13802CB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7" name="Rectangle 47">
                <a:extLst>
                  <a:ext uri="{FF2B5EF4-FFF2-40B4-BE49-F238E27FC236}">
                    <a16:creationId xmlns:a16="http://schemas.microsoft.com/office/drawing/2014/main" id="{BEEF1CEA-7ACD-4475-9BFB-D33554F591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8" name="Rectangle 48">
                <a:extLst>
                  <a:ext uri="{FF2B5EF4-FFF2-40B4-BE49-F238E27FC236}">
                    <a16:creationId xmlns:a16="http://schemas.microsoft.com/office/drawing/2014/main" id="{A83D5556-A35F-4365-A545-B770A26A3E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410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9" name="Rectangle 49">
                <a:extLst>
                  <a:ext uri="{FF2B5EF4-FFF2-40B4-BE49-F238E27FC236}">
                    <a16:creationId xmlns:a16="http://schemas.microsoft.com/office/drawing/2014/main" id="{915EC05A-0D56-4901-B378-94D01B250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410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50" name="Rectangle 50">
                <a:extLst>
                  <a:ext uri="{FF2B5EF4-FFF2-40B4-BE49-F238E27FC236}">
                    <a16:creationId xmlns:a16="http://schemas.microsoft.com/office/drawing/2014/main" id="{B9C9490C-E22B-40EC-94BE-94A349AA2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1" name="Rectangle 51">
                <a:extLst>
                  <a:ext uri="{FF2B5EF4-FFF2-40B4-BE49-F238E27FC236}">
                    <a16:creationId xmlns:a16="http://schemas.microsoft.com/office/drawing/2014/main" id="{8AF5D80A-08C7-4E73-A088-1AC8753AD9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2" name="Rectangle 52">
                <a:extLst>
                  <a:ext uri="{FF2B5EF4-FFF2-40B4-BE49-F238E27FC236}">
                    <a16:creationId xmlns:a16="http://schemas.microsoft.com/office/drawing/2014/main" id="{42E9DFB2-4F32-4C37-9CB5-8BB1FF6ED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3" name="Rectangle 53">
                <a:extLst>
                  <a:ext uri="{FF2B5EF4-FFF2-40B4-BE49-F238E27FC236}">
                    <a16:creationId xmlns:a16="http://schemas.microsoft.com/office/drawing/2014/main" id="{D8A8461E-C4C0-4C0A-A682-B0935A6F7D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4" name="Rectangle 54">
                <a:extLst>
                  <a:ext uri="{FF2B5EF4-FFF2-40B4-BE49-F238E27FC236}">
                    <a16:creationId xmlns:a16="http://schemas.microsoft.com/office/drawing/2014/main" id="{B5470C8D-CBE8-4986-B5B7-D33EB43F4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715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5" name="Rectangle 55">
                <a:extLst>
                  <a:ext uri="{FF2B5EF4-FFF2-40B4-BE49-F238E27FC236}">
                    <a16:creationId xmlns:a16="http://schemas.microsoft.com/office/drawing/2014/main" id="{179C9D65-ED8D-4270-96DB-0166B37CC6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715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56" name="Rectangle 56">
                <a:extLst>
                  <a:ext uri="{FF2B5EF4-FFF2-40B4-BE49-F238E27FC236}">
                    <a16:creationId xmlns:a16="http://schemas.microsoft.com/office/drawing/2014/main" id="{8FA3F269-F6F9-4D8C-BD50-834B9C1C2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7" name="Rectangle 57">
                <a:extLst>
                  <a:ext uri="{FF2B5EF4-FFF2-40B4-BE49-F238E27FC236}">
                    <a16:creationId xmlns:a16="http://schemas.microsoft.com/office/drawing/2014/main" id="{B2736331-EA8C-4D2B-911F-2C47F8E08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8" name="Rectangle 58">
                <a:extLst>
                  <a:ext uri="{FF2B5EF4-FFF2-40B4-BE49-F238E27FC236}">
                    <a16:creationId xmlns:a16="http://schemas.microsoft.com/office/drawing/2014/main" id="{475E4477-D818-4539-8C43-16264999F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9" name="Rectangle 59">
                <a:extLst>
                  <a:ext uri="{FF2B5EF4-FFF2-40B4-BE49-F238E27FC236}">
                    <a16:creationId xmlns:a16="http://schemas.microsoft.com/office/drawing/2014/main" id="{EB6C6119-1E77-419C-842F-D757461A5E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60" name="Text Box 60">
                <a:extLst>
                  <a:ext uri="{FF2B5EF4-FFF2-40B4-BE49-F238E27FC236}">
                    <a16:creationId xmlns:a16="http://schemas.microsoft.com/office/drawing/2014/main" id="{E179067C-A457-4C72-A7A6-678A56BD55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000" y="4960203"/>
                <a:ext cx="5029200" cy="73866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sz="2400" b="1" dirty="0">
                    <a:latin typeface="+mn-lt"/>
                  </a:rPr>
                  <a:t>...    </a:t>
                </a:r>
                <a:r>
                  <a:rPr lang="en-US" sz="2400" b="1" dirty="0"/>
                  <a:t>...    ...    …   …   …   …   …</a:t>
                </a:r>
                <a:endParaRPr lang="en-US" sz="2400" dirty="0"/>
              </a:p>
              <a:p>
                <a:pPr eaLnBrk="0" hangingPunct="0"/>
                <a:endParaRPr lang="en-US" dirty="0"/>
              </a:p>
            </p:txBody>
          </p:sp>
          <p:sp>
            <p:nvSpPr>
              <p:cNvPr id="161" name="Text Box 61">
                <a:extLst>
                  <a:ext uri="{FF2B5EF4-FFF2-40B4-BE49-F238E27FC236}">
                    <a16:creationId xmlns:a16="http://schemas.microsoft.com/office/drawing/2014/main" id="{F763934D-8464-44E6-95BB-5DDCFBB26C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276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0</a:t>
                </a:r>
              </a:p>
            </p:txBody>
          </p:sp>
          <p:sp>
            <p:nvSpPr>
              <p:cNvPr id="162" name="Text Box 62">
                <a:extLst>
                  <a:ext uri="{FF2B5EF4-FFF2-40B4-BE49-F238E27FC236}">
                    <a16:creationId xmlns:a16="http://schemas.microsoft.com/office/drawing/2014/main" id="{05FF7976-56BD-4E07-8B19-D92729B10F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273" y="3581400"/>
                <a:ext cx="298480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</a:t>
                </a:r>
              </a:p>
            </p:txBody>
          </p:sp>
          <p:sp>
            <p:nvSpPr>
              <p:cNvPr id="163" name="Text Box 63">
                <a:extLst>
                  <a:ext uri="{FF2B5EF4-FFF2-40B4-BE49-F238E27FC236}">
                    <a16:creationId xmlns:a16="http://schemas.microsoft.com/office/drawing/2014/main" id="{02B3F9D3-4E0C-4870-82B0-814473BAF5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8862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2</a:t>
                </a:r>
              </a:p>
            </p:txBody>
          </p:sp>
          <p:sp>
            <p:nvSpPr>
              <p:cNvPr id="164" name="Text Box 64">
                <a:extLst>
                  <a:ext uri="{FF2B5EF4-FFF2-40B4-BE49-F238E27FC236}">
                    <a16:creationId xmlns:a16="http://schemas.microsoft.com/office/drawing/2014/main" id="{AAE54627-1E3C-4D28-AB1B-627CD71AF1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1910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3</a:t>
                </a:r>
              </a:p>
            </p:txBody>
          </p:sp>
          <p:sp>
            <p:nvSpPr>
              <p:cNvPr id="165" name="Text Box 65">
                <a:extLst>
                  <a:ext uri="{FF2B5EF4-FFF2-40B4-BE49-F238E27FC236}">
                    <a16:creationId xmlns:a16="http://schemas.microsoft.com/office/drawing/2014/main" id="{1692934C-576B-4EF6-967D-07BAA00B65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4958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4</a:t>
                </a:r>
              </a:p>
            </p:txBody>
          </p:sp>
          <p:sp>
            <p:nvSpPr>
              <p:cNvPr id="166" name="Text Box 66">
                <a:extLst>
                  <a:ext uri="{FF2B5EF4-FFF2-40B4-BE49-F238E27FC236}">
                    <a16:creationId xmlns:a16="http://schemas.microsoft.com/office/drawing/2014/main" id="{04CC81B6-FBEE-4BA7-B273-C04E325089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800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5</a:t>
                </a:r>
              </a:p>
            </p:txBody>
          </p:sp>
          <p:sp>
            <p:nvSpPr>
              <p:cNvPr id="167" name="Text Box 67">
                <a:extLst>
                  <a:ext uri="{FF2B5EF4-FFF2-40B4-BE49-F238E27FC236}">
                    <a16:creationId xmlns:a16="http://schemas.microsoft.com/office/drawing/2014/main" id="{2F255B41-C836-4883-B5D0-19B1FFEBA7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4102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1022</a:t>
                </a:r>
              </a:p>
            </p:txBody>
          </p:sp>
          <p:sp>
            <p:nvSpPr>
              <p:cNvPr id="168" name="Text Box 68">
                <a:extLst>
                  <a:ext uri="{FF2B5EF4-FFF2-40B4-BE49-F238E27FC236}">
                    <a16:creationId xmlns:a16="http://schemas.microsoft.com/office/drawing/2014/main" id="{3CC72AEA-E6AA-49CD-BD53-8ECEF01CE1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7150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1023</a:t>
                </a:r>
              </a:p>
            </p:txBody>
          </p:sp>
          <p:sp>
            <p:nvSpPr>
              <p:cNvPr id="169" name="Text Box 70">
                <a:extLst>
                  <a:ext uri="{FF2B5EF4-FFF2-40B4-BE49-F238E27FC236}">
                    <a16:creationId xmlns:a16="http://schemas.microsoft.com/office/drawing/2014/main" id="{CC294C67-ADC5-4981-AB79-4E42E2F4DA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6314" y="2971800"/>
                <a:ext cx="663836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Valid</a:t>
                </a:r>
              </a:p>
            </p:txBody>
          </p:sp>
          <p:sp>
            <p:nvSpPr>
              <p:cNvPr id="170" name="Text Box 71">
                <a:extLst>
                  <a:ext uri="{FF2B5EF4-FFF2-40B4-BE49-F238E27FC236}">
                    <a16:creationId xmlns:a16="http://schemas.microsoft.com/office/drawing/2014/main" id="{D8BB064E-21F1-496B-BBCD-F3EC1EC671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2971800"/>
                <a:ext cx="534988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Tag</a:t>
                </a:r>
              </a:p>
            </p:txBody>
          </p: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3A232E08-38B7-453E-9029-80D2FC9ADBC1}"/>
                  </a:ext>
                </a:extLst>
              </p:cNvPr>
              <p:cNvGrpSpPr/>
              <p:nvPr/>
            </p:nvGrpSpPr>
            <p:grpSpPr>
              <a:xfrm>
                <a:off x="2133600" y="2482850"/>
                <a:ext cx="6629400" cy="336550"/>
                <a:chOff x="2209800" y="2438400"/>
                <a:chExt cx="6629400" cy="336550"/>
              </a:xfrm>
            </p:grpSpPr>
            <p:sp>
              <p:nvSpPr>
                <p:cNvPr id="172" name="Text Box 72">
                  <a:extLst>
                    <a:ext uri="{FF2B5EF4-FFF2-40B4-BE49-F238E27FC236}">
                      <a16:creationId xmlns:a16="http://schemas.microsoft.com/office/drawing/2014/main" id="{4FBB43BF-77A0-4C7E-97B9-E81A3F51357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8200" y="2438400"/>
                  <a:ext cx="635000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 dirty="0">
                      <a:latin typeface="+mn-lt"/>
                    </a:rPr>
                    <a:t>Data</a:t>
                  </a:r>
                </a:p>
              </p:txBody>
            </p:sp>
            <p:sp>
              <p:nvSpPr>
                <p:cNvPr id="173" name="Line 73">
                  <a:extLst>
                    <a:ext uri="{FF2B5EF4-FFF2-40B4-BE49-F238E27FC236}">
                      <a16:creationId xmlns:a16="http://schemas.microsoft.com/office/drawing/2014/main" id="{FCEC574D-2840-4272-8295-4AFF43A51E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09800" y="2590800"/>
                  <a:ext cx="2438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74" name="Line 74">
                  <a:extLst>
                    <a:ext uri="{FF2B5EF4-FFF2-40B4-BE49-F238E27FC236}">
                      <a16:creationId xmlns:a16="http://schemas.microsoft.com/office/drawing/2014/main" id="{642500F6-AB56-445B-86D1-5A2D13E457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57800" y="2590800"/>
                  <a:ext cx="3581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175" name="Text Box 75">
                <a:extLst>
                  <a:ext uri="{FF2B5EF4-FFF2-40B4-BE49-F238E27FC236}">
                    <a16:creationId xmlns:a16="http://schemas.microsoft.com/office/drawing/2014/main" id="{A57F1217-E125-40D2-9C64-0624C19AB6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0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Word0</a:t>
                </a:r>
              </a:p>
            </p:txBody>
          </p:sp>
          <p:sp>
            <p:nvSpPr>
              <p:cNvPr id="176" name="Text Box 76">
                <a:extLst>
                  <a:ext uri="{FF2B5EF4-FFF2-40B4-BE49-F238E27FC236}">
                    <a16:creationId xmlns:a16="http://schemas.microsoft.com/office/drawing/2014/main" id="{AFF67471-2366-4D26-B9FF-2AD96183BB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0862" y="2743200"/>
                <a:ext cx="8112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Word1</a:t>
                </a:r>
              </a:p>
            </p:txBody>
          </p:sp>
          <p:sp>
            <p:nvSpPr>
              <p:cNvPr id="177" name="Text Box 77">
                <a:extLst>
                  <a:ext uri="{FF2B5EF4-FFF2-40B4-BE49-F238E27FC236}">
                    <a16:creationId xmlns:a16="http://schemas.microsoft.com/office/drawing/2014/main" id="{A385F1F8-BC56-4A10-A6BB-F0634E191A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492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Word2</a:t>
                </a:r>
              </a:p>
            </p:txBody>
          </p:sp>
          <p:sp>
            <p:nvSpPr>
              <p:cNvPr id="178" name="Text Box 78">
                <a:extLst>
                  <a:ext uri="{FF2B5EF4-FFF2-40B4-BE49-F238E27FC236}">
                    <a16:creationId xmlns:a16="http://schemas.microsoft.com/office/drawing/2014/main" id="{45589EB9-883C-4B88-9B41-641DA71F91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494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Word3</a:t>
                </a:r>
              </a:p>
            </p:txBody>
          </p:sp>
          <p:sp>
            <p:nvSpPr>
              <p:cNvPr id="179" name="Text Box 79">
                <a:extLst>
                  <a:ext uri="{FF2B5EF4-FFF2-40B4-BE49-F238E27FC236}">
                    <a16:creationId xmlns:a16="http://schemas.microsoft.com/office/drawing/2014/main" id="{F5A18A55-8132-4A57-BF25-F1AD8886F4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85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0-3</a:t>
                </a:r>
              </a:p>
            </p:txBody>
          </p:sp>
          <p:sp>
            <p:nvSpPr>
              <p:cNvPr id="180" name="Text Box 80">
                <a:extLst>
                  <a:ext uri="{FF2B5EF4-FFF2-40B4-BE49-F238E27FC236}">
                    <a16:creationId xmlns:a16="http://schemas.microsoft.com/office/drawing/2014/main" id="{D8B0617E-403B-435C-9D5C-251D506658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73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4-7</a:t>
                </a:r>
              </a:p>
            </p:txBody>
          </p:sp>
          <p:sp>
            <p:nvSpPr>
              <p:cNvPr id="181" name="Text Box 81">
                <a:extLst>
                  <a:ext uri="{FF2B5EF4-FFF2-40B4-BE49-F238E27FC236}">
                    <a16:creationId xmlns:a16="http://schemas.microsoft.com/office/drawing/2014/main" id="{5AEA3639-604E-4BC6-8CBB-1BFD18FD78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48597" y="2971800"/>
                <a:ext cx="1150444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8-11</a:t>
                </a:r>
              </a:p>
            </p:txBody>
          </p:sp>
          <p:sp>
            <p:nvSpPr>
              <p:cNvPr id="182" name="Text Box 82">
                <a:extLst>
                  <a:ext uri="{FF2B5EF4-FFF2-40B4-BE49-F238E27FC236}">
                    <a16:creationId xmlns:a16="http://schemas.microsoft.com/office/drawing/2014/main" id="{D91310A5-BB51-4036-BB85-C14078F6E3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46173" y="2971800"/>
                <a:ext cx="1279517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12-15</a:t>
                </a:r>
              </a:p>
            </p:txBody>
          </p:sp>
        </p:grpSp>
        <p:sp>
          <p:nvSpPr>
            <p:cNvPr id="89" name="Text Box 69">
              <a:extLst>
                <a:ext uri="{FF2B5EF4-FFF2-40B4-BE49-F238E27FC236}">
                  <a16:creationId xmlns:a16="http://schemas.microsoft.com/office/drawing/2014/main" id="{D95DBEB1-17F0-48B4-83E3-14D152F192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</p:grpSp>
      <p:sp>
        <p:nvSpPr>
          <p:cNvPr id="88" name="Oval 87">
            <a:extLst>
              <a:ext uri="{FF2B5EF4-FFF2-40B4-BE49-F238E27FC236}">
                <a16:creationId xmlns:a16="http://schemas.microsoft.com/office/drawing/2014/main" id="{6B9D5B31-6C8F-478C-9B79-1B416481D2E2}"/>
              </a:ext>
            </a:extLst>
          </p:cNvPr>
          <p:cNvSpPr/>
          <p:nvPr/>
        </p:nvSpPr>
        <p:spPr>
          <a:xfrm>
            <a:off x="3810000" y="3492499"/>
            <a:ext cx="1676400" cy="457200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14209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#2-1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9" y="1463676"/>
            <a:ext cx="8229600" cy="958849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  <a:endParaRPr lang="en-SG" sz="2200" dirty="0"/>
          </a:p>
          <a:p>
            <a:pPr>
              <a:buNone/>
            </a:pPr>
            <a:r>
              <a:rPr lang="en-US" b="1" dirty="0"/>
              <a:t>Step 1</a:t>
            </a:r>
            <a:r>
              <a:rPr lang="en-US" dirty="0"/>
              <a:t>.</a:t>
            </a:r>
            <a:r>
              <a:rPr lang="en-US" sz="2200" dirty="0"/>
              <a:t> Check Cache Block at index </a:t>
            </a:r>
            <a:r>
              <a:rPr lang="en-US" sz="2200" b="1" dirty="0"/>
              <a:t>1</a:t>
            </a:r>
            <a:endParaRPr lang="en-SG" sz="2200" b="1" dirty="0">
              <a:solidFill>
                <a:srgbClr val="660066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1100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sp>
        <p:nvSpPr>
          <p:cNvPr id="87" name="Left Arrow 86">
            <a:extLst>
              <a:ext uri="{FF2B5EF4-FFF2-40B4-BE49-F238E27FC236}">
                <a16:creationId xmlns:a16="http://schemas.microsoft.com/office/drawing/2014/main" id="{5AC761F4-F559-4D90-B686-FC74BA216C07}"/>
              </a:ext>
            </a:extLst>
          </p:cNvPr>
          <p:cNvSpPr/>
          <p:nvPr/>
        </p:nvSpPr>
        <p:spPr>
          <a:xfrm rot="5400000">
            <a:off x="5786583" y="1765717"/>
            <a:ext cx="228600" cy="304800"/>
          </a:xfrm>
          <a:prstGeom prst="leftArrow">
            <a:avLst/>
          </a:prstGeom>
          <a:solidFill>
            <a:srgbClr val="FF00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5F8C994-760E-4E0B-8FF4-B916B6E69768}"/>
              </a:ext>
            </a:extLst>
          </p:cNvPr>
          <p:cNvSpPr/>
          <p:nvPr/>
        </p:nvSpPr>
        <p:spPr>
          <a:xfrm>
            <a:off x="522273" y="3596273"/>
            <a:ext cx="304800" cy="304800"/>
          </a:xfrm>
          <a:prstGeom prst="ellipse">
            <a:avLst/>
          </a:prstGeom>
          <a:solidFill>
            <a:srgbClr val="EFE9E1">
              <a:alpha val="32157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D904D62-25A3-4476-B7A8-69FAD1146BC8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00056CB-C885-4CBC-908B-A047CEBCDC9C}"/>
                </a:ext>
              </a:extLst>
            </p:cNvPr>
            <p:cNvGrpSpPr/>
            <p:nvPr/>
          </p:nvGrpSpPr>
          <p:grpSpPr>
            <a:xfrm>
              <a:off x="304800" y="2482850"/>
              <a:ext cx="8534400" cy="3568700"/>
              <a:chOff x="304800" y="2482850"/>
              <a:chExt cx="8534400" cy="3568700"/>
            </a:xfrm>
          </p:grpSpPr>
          <p:sp>
            <p:nvSpPr>
              <p:cNvPr id="103" name="Rectangle 12">
                <a:extLst>
                  <a:ext uri="{FF2B5EF4-FFF2-40B4-BE49-F238E27FC236}">
                    <a16:creationId xmlns:a16="http://schemas.microsoft.com/office/drawing/2014/main" id="{B145FEA4-161C-49EA-BACC-9636FB107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276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04" name="Rectangle 13">
                <a:extLst>
                  <a:ext uri="{FF2B5EF4-FFF2-40B4-BE49-F238E27FC236}">
                    <a16:creationId xmlns:a16="http://schemas.microsoft.com/office/drawing/2014/main" id="{D6F061BB-EE02-45F2-A957-68D8C1CA14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276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06" name="Rectangle 14">
                <a:extLst>
                  <a:ext uri="{FF2B5EF4-FFF2-40B4-BE49-F238E27FC236}">
                    <a16:creationId xmlns:a16="http://schemas.microsoft.com/office/drawing/2014/main" id="{D1D3AF2A-7812-4C43-B517-4DE029E7D1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4" name="Rectangle 15">
                <a:extLst>
                  <a:ext uri="{FF2B5EF4-FFF2-40B4-BE49-F238E27FC236}">
                    <a16:creationId xmlns:a16="http://schemas.microsoft.com/office/drawing/2014/main" id="{71D3ECE2-E3BF-41AD-BC36-7D06258511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5" name="Rectangle 16">
                <a:extLst>
                  <a:ext uri="{FF2B5EF4-FFF2-40B4-BE49-F238E27FC236}">
                    <a16:creationId xmlns:a16="http://schemas.microsoft.com/office/drawing/2014/main" id="{CE36E9FA-B430-45A9-B429-341031B1D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7" name="Rectangle 17">
                <a:extLst>
                  <a:ext uri="{FF2B5EF4-FFF2-40B4-BE49-F238E27FC236}">
                    <a16:creationId xmlns:a16="http://schemas.microsoft.com/office/drawing/2014/main" id="{8D044D16-8DF1-4891-9FA3-484244C4D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8" name="Rectangle 18">
                <a:extLst>
                  <a:ext uri="{FF2B5EF4-FFF2-40B4-BE49-F238E27FC236}">
                    <a16:creationId xmlns:a16="http://schemas.microsoft.com/office/drawing/2014/main" id="{FABF1531-0AB0-4D14-A667-CADA95FDD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581400"/>
                <a:ext cx="9906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19" name="Rectangle 19">
                <a:extLst>
                  <a:ext uri="{FF2B5EF4-FFF2-40B4-BE49-F238E27FC236}">
                    <a16:creationId xmlns:a16="http://schemas.microsoft.com/office/drawing/2014/main" id="{6007E558-4FC7-4606-93E1-D00395918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581400"/>
                <a:ext cx="2286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1</a:t>
                </a:r>
              </a:p>
            </p:txBody>
          </p:sp>
          <p:sp>
            <p:nvSpPr>
              <p:cNvPr id="120" name="Rectangle 20">
                <a:extLst>
                  <a:ext uri="{FF2B5EF4-FFF2-40B4-BE49-F238E27FC236}">
                    <a16:creationId xmlns:a16="http://schemas.microsoft.com/office/drawing/2014/main" id="{712F6FF7-47CD-42B9-BC74-FC05D403A9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A</a:t>
                </a:r>
              </a:p>
            </p:txBody>
          </p:sp>
          <p:sp>
            <p:nvSpPr>
              <p:cNvPr id="121" name="Rectangle 21">
                <a:extLst>
                  <a:ext uri="{FF2B5EF4-FFF2-40B4-BE49-F238E27FC236}">
                    <a16:creationId xmlns:a16="http://schemas.microsoft.com/office/drawing/2014/main" id="{9335F7A1-B98C-4E48-8473-A68477FCD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B</a:t>
                </a:r>
              </a:p>
            </p:txBody>
          </p:sp>
          <p:sp>
            <p:nvSpPr>
              <p:cNvPr id="122" name="Rectangle 22">
                <a:extLst>
                  <a:ext uri="{FF2B5EF4-FFF2-40B4-BE49-F238E27FC236}">
                    <a16:creationId xmlns:a16="http://schemas.microsoft.com/office/drawing/2014/main" id="{37B53A77-4B6C-4328-896D-6BDE9BB54E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C</a:t>
                </a:r>
              </a:p>
            </p:txBody>
          </p:sp>
          <p:sp>
            <p:nvSpPr>
              <p:cNvPr id="123" name="Rectangle 23">
                <a:extLst>
                  <a:ext uri="{FF2B5EF4-FFF2-40B4-BE49-F238E27FC236}">
                    <a16:creationId xmlns:a16="http://schemas.microsoft.com/office/drawing/2014/main" id="{51D39A61-2614-44C5-810B-36E7C9E67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D</a:t>
                </a:r>
              </a:p>
            </p:txBody>
          </p:sp>
          <p:sp>
            <p:nvSpPr>
              <p:cNvPr id="124" name="Rectangle 24">
                <a:extLst>
                  <a:ext uri="{FF2B5EF4-FFF2-40B4-BE49-F238E27FC236}">
                    <a16:creationId xmlns:a16="http://schemas.microsoft.com/office/drawing/2014/main" id="{1E5FF318-2EF8-4DDA-8409-D6327A77A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886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5" name="Rectangle 25">
                <a:extLst>
                  <a:ext uri="{FF2B5EF4-FFF2-40B4-BE49-F238E27FC236}">
                    <a16:creationId xmlns:a16="http://schemas.microsoft.com/office/drawing/2014/main" id="{A13CDAA0-16EC-417C-B4F8-FA58B2F7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886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26" name="Rectangle 26">
                <a:extLst>
                  <a:ext uri="{FF2B5EF4-FFF2-40B4-BE49-F238E27FC236}">
                    <a16:creationId xmlns:a16="http://schemas.microsoft.com/office/drawing/2014/main" id="{F403507A-0E1E-489A-89D1-B038EDDF76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7" name="Rectangle 27">
                <a:extLst>
                  <a:ext uri="{FF2B5EF4-FFF2-40B4-BE49-F238E27FC236}">
                    <a16:creationId xmlns:a16="http://schemas.microsoft.com/office/drawing/2014/main" id="{D5540AE2-0137-4708-99DC-9AA253963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8" name="Rectangle 28">
                <a:extLst>
                  <a:ext uri="{FF2B5EF4-FFF2-40B4-BE49-F238E27FC236}">
                    <a16:creationId xmlns:a16="http://schemas.microsoft.com/office/drawing/2014/main" id="{7B6FE451-15AE-4A94-A507-ED474958E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9" name="Rectangle 29">
                <a:extLst>
                  <a:ext uri="{FF2B5EF4-FFF2-40B4-BE49-F238E27FC236}">
                    <a16:creationId xmlns:a16="http://schemas.microsoft.com/office/drawing/2014/main" id="{B2B2652B-CC40-49B0-8C6B-9BB6D6C718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0" name="Rectangle 30">
                <a:extLst>
                  <a:ext uri="{FF2B5EF4-FFF2-40B4-BE49-F238E27FC236}">
                    <a16:creationId xmlns:a16="http://schemas.microsoft.com/office/drawing/2014/main" id="{B52E327D-81D7-48FC-A580-08D91A927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191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1" name="Rectangle 31">
                <a:extLst>
                  <a:ext uri="{FF2B5EF4-FFF2-40B4-BE49-F238E27FC236}">
                    <a16:creationId xmlns:a16="http://schemas.microsoft.com/office/drawing/2014/main" id="{96DD3725-6D89-41A5-8BE9-9C3EADF6EB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191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32" name="Rectangle 32">
                <a:extLst>
                  <a:ext uri="{FF2B5EF4-FFF2-40B4-BE49-F238E27FC236}">
                    <a16:creationId xmlns:a16="http://schemas.microsoft.com/office/drawing/2014/main" id="{E7F6A94F-E689-4858-8C8C-8A22203A10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3" name="Rectangle 33">
                <a:extLst>
                  <a:ext uri="{FF2B5EF4-FFF2-40B4-BE49-F238E27FC236}">
                    <a16:creationId xmlns:a16="http://schemas.microsoft.com/office/drawing/2014/main" id="{0E5BD2EE-35F8-4F78-B2D8-02FEE1A96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4" name="Rectangle 34">
                <a:extLst>
                  <a:ext uri="{FF2B5EF4-FFF2-40B4-BE49-F238E27FC236}">
                    <a16:creationId xmlns:a16="http://schemas.microsoft.com/office/drawing/2014/main" id="{B0634A88-DE4E-4D51-9F07-BA2B57F55B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5" name="Rectangle 35">
                <a:extLst>
                  <a:ext uri="{FF2B5EF4-FFF2-40B4-BE49-F238E27FC236}">
                    <a16:creationId xmlns:a16="http://schemas.microsoft.com/office/drawing/2014/main" id="{7731F9E3-4DE2-4E7E-BA51-4B001765A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6" name="Rectangle 36">
                <a:extLst>
                  <a:ext uri="{FF2B5EF4-FFF2-40B4-BE49-F238E27FC236}">
                    <a16:creationId xmlns:a16="http://schemas.microsoft.com/office/drawing/2014/main" id="{5E75CF91-ED93-403F-9EBA-EF54D4975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4958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7" name="Rectangle 37">
                <a:extLst>
                  <a:ext uri="{FF2B5EF4-FFF2-40B4-BE49-F238E27FC236}">
                    <a16:creationId xmlns:a16="http://schemas.microsoft.com/office/drawing/2014/main" id="{3A3CC617-E19E-45B4-ACDC-3E35C5681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4958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38" name="Rectangle 38">
                <a:extLst>
                  <a:ext uri="{FF2B5EF4-FFF2-40B4-BE49-F238E27FC236}">
                    <a16:creationId xmlns:a16="http://schemas.microsoft.com/office/drawing/2014/main" id="{EE2D5E62-D865-4B75-9403-19E8D7AF4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9" name="Rectangle 39">
                <a:extLst>
                  <a:ext uri="{FF2B5EF4-FFF2-40B4-BE49-F238E27FC236}">
                    <a16:creationId xmlns:a16="http://schemas.microsoft.com/office/drawing/2014/main" id="{22FC60D9-C2B6-4983-9C13-0252D29709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0" name="Rectangle 40">
                <a:extLst>
                  <a:ext uri="{FF2B5EF4-FFF2-40B4-BE49-F238E27FC236}">
                    <a16:creationId xmlns:a16="http://schemas.microsoft.com/office/drawing/2014/main" id="{A2012475-EEC6-48A7-9BCB-9CF63DA4D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1" name="Rectangle 41">
                <a:extLst>
                  <a:ext uri="{FF2B5EF4-FFF2-40B4-BE49-F238E27FC236}">
                    <a16:creationId xmlns:a16="http://schemas.microsoft.com/office/drawing/2014/main" id="{17AB8261-BC7E-4D5F-B129-66B8C69C0A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2" name="Rectangle 42">
                <a:extLst>
                  <a:ext uri="{FF2B5EF4-FFF2-40B4-BE49-F238E27FC236}">
                    <a16:creationId xmlns:a16="http://schemas.microsoft.com/office/drawing/2014/main" id="{06F0B933-53D2-472A-A09F-0C0A257D7F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800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3" name="Rectangle 43">
                <a:extLst>
                  <a:ext uri="{FF2B5EF4-FFF2-40B4-BE49-F238E27FC236}">
                    <a16:creationId xmlns:a16="http://schemas.microsoft.com/office/drawing/2014/main" id="{E152B7F9-71A1-47AD-BAC1-3E596A7424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800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44" name="Rectangle 44">
                <a:extLst>
                  <a:ext uri="{FF2B5EF4-FFF2-40B4-BE49-F238E27FC236}">
                    <a16:creationId xmlns:a16="http://schemas.microsoft.com/office/drawing/2014/main" id="{A02F1FCD-094E-41D2-8334-3FD5941D7F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5" name="Rectangle 45">
                <a:extLst>
                  <a:ext uri="{FF2B5EF4-FFF2-40B4-BE49-F238E27FC236}">
                    <a16:creationId xmlns:a16="http://schemas.microsoft.com/office/drawing/2014/main" id="{1354137D-A3A0-454C-A452-584839D8D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6" name="Rectangle 46">
                <a:extLst>
                  <a:ext uri="{FF2B5EF4-FFF2-40B4-BE49-F238E27FC236}">
                    <a16:creationId xmlns:a16="http://schemas.microsoft.com/office/drawing/2014/main" id="{D75AB377-8CE9-49A4-9263-6EF13802CB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7" name="Rectangle 47">
                <a:extLst>
                  <a:ext uri="{FF2B5EF4-FFF2-40B4-BE49-F238E27FC236}">
                    <a16:creationId xmlns:a16="http://schemas.microsoft.com/office/drawing/2014/main" id="{BEEF1CEA-7ACD-4475-9BFB-D33554F591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8" name="Rectangle 48">
                <a:extLst>
                  <a:ext uri="{FF2B5EF4-FFF2-40B4-BE49-F238E27FC236}">
                    <a16:creationId xmlns:a16="http://schemas.microsoft.com/office/drawing/2014/main" id="{A83D5556-A35F-4365-A545-B770A26A3E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410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9" name="Rectangle 49">
                <a:extLst>
                  <a:ext uri="{FF2B5EF4-FFF2-40B4-BE49-F238E27FC236}">
                    <a16:creationId xmlns:a16="http://schemas.microsoft.com/office/drawing/2014/main" id="{915EC05A-0D56-4901-B378-94D01B250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410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50" name="Rectangle 50">
                <a:extLst>
                  <a:ext uri="{FF2B5EF4-FFF2-40B4-BE49-F238E27FC236}">
                    <a16:creationId xmlns:a16="http://schemas.microsoft.com/office/drawing/2014/main" id="{B9C9490C-E22B-40EC-94BE-94A349AA2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1" name="Rectangle 51">
                <a:extLst>
                  <a:ext uri="{FF2B5EF4-FFF2-40B4-BE49-F238E27FC236}">
                    <a16:creationId xmlns:a16="http://schemas.microsoft.com/office/drawing/2014/main" id="{8AF5D80A-08C7-4E73-A088-1AC8753AD9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2" name="Rectangle 52">
                <a:extLst>
                  <a:ext uri="{FF2B5EF4-FFF2-40B4-BE49-F238E27FC236}">
                    <a16:creationId xmlns:a16="http://schemas.microsoft.com/office/drawing/2014/main" id="{42E9DFB2-4F32-4C37-9CB5-8BB1FF6ED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3" name="Rectangle 53">
                <a:extLst>
                  <a:ext uri="{FF2B5EF4-FFF2-40B4-BE49-F238E27FC236}">
                    <a16:creationId xmlns:a16="http://schemas.microsoft.com/office/drawing/2014/main" id="{D8A8461E-C4C0-4C0A-A682-B0935A6F7D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4" name="Rectangle 54">
                <a:extLst>
                  <a:ext uri="{FF2B5EF4-FFF2-40B4-BE49-F238E27FC236}">
                    <a16:creationId xmlns:a16="http://schemas.microsoft.com/office/drawing/2014/main" id="{B5470C8D-CBE8-4986-B5B7-D33EB43F4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715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5" name="Rectangle 55">
                <a:extLst>
                  <a:ext uri="{FF2B5EF4-FFF2-40B4-BE49-F238E27FC236}">
                    <a16:creationId xmlns:a16="http://schemas.microsoft.com/office/drawing/2014/main" id="{179C9D65-ED8D-4270-96DB-0166B37CC6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715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56" name="Rectangle 56">
                <a:extLst>
                  <a:ext uri="{FF2B5EF4-FFF2-40B4-BE49-F238E27FC236}">
                    <a16:creationId xmlns:a16="http://schemas.microsoft.com/office/drawing/2014/main" id="{8FA3F269-F6F9-4D8C-BD50-834B9C1C2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7" name="Rectangle 57">
                <a:extLst>
                  <a:ext uri="{FF2B5EF4-FFF2-40B4-BE49-F238E27FC236}">
                    <a16:creationId xmlns:a16="http://schemas.microsoft.com/office/drawing/2014/main" id="{B2736331-EA8C-4D2B-911F-2C47F8E08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8" name="Rectangle 58">
                <a:extLst>
                  <a:ext uri="{FF2B5EF4-FFF2-40B4-BE49-F238E27FC236}">
                    <a16:creationId xmlns:a16="http://schemas.microsoft.com/office/drawing/2014/main" id="{475E4477-D818-4539-8C43-16264999F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9" name="Rectangle 59">
                <a:extLst>
                  <a:ext uri="{FF2B5EF4-FFF2-40B4-BE49-F238E27FC236}">
                    <a16:creationId xmlns:a16="http://schemas.microsoft.com/office/drawing/2014/main" id="{EB6C6119-1E77-419C-842F-D757461A5E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60" name="Text Box 60">
                <a:extLst>
                  <a:ext uri="{FF2B5EF4-FFF2-40B4-BE49-F238E27FC236}">
                    <a16:creationId xmlns:a16="http://schemas.microsoft.com/office/drawing/2014/main" id="{E179067C-A457-4C72-A7A6-678A56BD55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000" y="4960203"/>
                <a:ext cx="5029200" cy="73866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sz="2400" b="1" dirty="0">
                    <a:latin typeface="+mn-lt"/>
                  </a:rPr>
                  <a:t>...    </a:t>
                </a:r>
                <a:r>
                  <a:rPr lang="en-US" sz="2400" b="1" dirty="0"/>
                  <a:t>...    ...    …   …   …   …   …</a:t>
                </a:r>
                <a:endParaRPr lang="en-US" sz="2400" dirty="0"/>
              </a:p>
              <a:p>
                <a:pPr eaLnBrk="0" hangingPunct="0"/>
                <a:endParaRPr lang="en-US" dirty="0"/>
              </a:p>
            </p:txBody>
          </p:sp>
          <p:sp>
            <p:nvSpPr>
              <p:cNvPr id="161" name="Text Box 61">
                <a:extLst>
                  <a:ext uri="{FF2B5EF4-FFF2-40B4-BE49-F238E27FC236}">
                    <a16:creationId xmlns:a16="http://schemas.microsoft.com/office/drawing/2014/main" id="{F763934D-8464-44E6-95BB-5DDCFBB26C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276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0</a:t>
                </a:r>
              </a:p>
            </p:txBody>
          </p:sp>
          <p:sp>
            <p:nvSpPr>
              <p:cNvPr id="162" name="Text Box 62">
                <a:extLst>
                  <a:ext uri="{FF2B5EF4-FFF2-40B4-BE49-F238E27FC236}">
                    <a16:creationId xmlns:a16="http://schemas.microsoft.com/office/drawing/2014/main" id="{05FF7976-56BD-4E07-8B19-D92729B10F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273" y="3581400"/>
                <a:ext cx="298480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</a:t>
                </a:r>
              </a:p>
            </p:txBody>
          </p:sp>
          <p:sp>
            <p:nvSpPr>
              <p:cNvPr id="163" name="Text Box 63">
                <a:extLst>
                  <a:ext uri="{FF2B5EF4-FFF2-40B4-BE49-F238E27FC236}">
                    <a16:creationId xmlns:a16="http://schemas.microsoft.com/office/drawing/2014/main" id="{02B3F9D3-4E0C-4870-82B0-814473BAF5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8862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2</a:t>
                </a:r>
              </a:p>
            </p:txBody>
          </p:sp>
          <p:sp>
            <p:nvSpPr>
              <p:cNvPr id="164" name="Text Box 64">
                <a:extLst>
                  <a:ext uri="{FF2B5EF4-FFF2-40B4-BE49-F238E27FC236}">
                    <a16:creationId xmlns:a16="http://schemas.microsoft.com/office/drawing/2014/main" id="{AAE54627-1E3C-4D28-AB1B-627CD71AF1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1910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3</a:t>
                </a:r>
              </a:p>
            </p:txBody>
          </p:sp>
          <p:sp>
            <p:nvSpPr>
              <p:cNvPr id="165" name="Text Box 65">
                <a:extLst>
                  <a:ext uri="{FF2B5EF4-FFF2-40B4-BE49-F238E27FC236}">
                    <a16:creationId xmlns:a16="http://schemas.microsoft.com/office/drawing/2014/main" id="{1692934C-576B-4EF6-967D-07BAA00B65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4958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4</a:t>
                </a:r>
              </a:p>
            </p:txBody>
          </p:sp>
          <p:sp>
            <p:nvSpPr>
              <p:cNvPr id="166" name="Text Box 66">
                <a:extLst>
                  <a:ext uri="{FF2B5EF4-FFF2-40B4-BE49-F238E27FC236}">
                    <a16:creationId xmlns:a16="http://schemas.microsoft.com/office/drawing/2014/main" id="{04CC81B6-FBEE-4BA7-B273-C04E325089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800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5</a:t>
                </a:r>
              </a:p>
            </p:txBody>
          </p:sp>
          <p:sp>
            <p:nvSpPr>
              <p:cNvPr id="167" name="Text Box 67">
                <a:extLst>
                  <a:ext uri="{FF2B5EF4-FFF2-40B4-BE49-F238E27FC236}">
                    <a16:creationId xmlns:a16="http://schemas.microsoft.com/office/drawing/2014/main" id="{2F255B41-C836-4883-B5D0-19B1FFEBA7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4102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1022</a:t>
                </a:r>
              </a:p>
            </p:txBody>
          </p:sp>
          <p:sp>
            <p:nvSpPr>
              <p:cNvPr id="168" name="Text Box 68">
                <a:extLst>
                  <a:ext uri="{FF2B5EF4-FFF2-40B4-BE49-F238E27FC236}">
                    <a16:creationId xmlns:a16="http://schemas.microsoft.com/office/drawing/2014/main" id="{3CC72AEA-E6AA-49CD-BD53-8ECEF01CE1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7150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1023</a:t>
                </a:r>
              </a:p>
            </p:txBody>
          </p:sp>
          <p:sp>
            <p:nvSpPr>
              <p:cNvPr id="169" name="Text Box 70">
                <a:extLst>
                  <a:ext uri="{FF2B5EF4-FFF2-40B4-BE49-F238E27FC236}">
                    <a16:creationId xmlns:a16="http://schemas.microsoft.com/office/drawing/2014/main" id="{CC294C67-ADC5-4981-AB79-4E42E2F4DA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6314" y="2971800"/>
                <a:ext cx="663836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Valid</a:t>
                </a:r>
              </a:p>
            </p:txBody>
          </p:sp>
          <p:sp>
            <p:nvSpPr>
              <p:cNvPr id="170" name="Text Box 71">
                <a:extLst>
                  <a:ext uri="{FF2B5EF4-FFF2-40B4-BE49-F238E27FC236}">
                    <a16:creationId xmlns:a16="http://schemas.microsoft.com/office/drawing/2014/main" id="{D8BB064E-21F1-496B-BBCD-F3EC1EC671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2971800"/>
                <a:ext cx="534988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Tag</a:t>
                </a:r>
              </a:p>
            </p:txBody>
          </p: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3A232E08-38B7-453E-9029-80D2FC9ADBC1}"/>
                  </a:ext>
                </a:extLst>
              </p:cNvPr>
              <p:cNvGrpSpPr/>
              <p:nvPr/>
            </p:nvGrpSpPr>
            <p:grpSpPr>
              <a:xfrm>
                <a:off x="2133600" y="2482850"/>
                <a:ext cx="6629400" cy="336550"/>
                <a:chOff x="2209800" y="2438400"/>
                <a:chExt cx="6629400" cy="336550"/>
              </a:xfrm>
            </p:grpSpPr>
            <p:sp>
              <p:nvSpPr>
                <p:cNvPr id="172" name="Text Box 72">
                  <a:extLst>
                    <a:ext uri="{FF2B5EF4-FFF2-40B4-BE49-F238E27FC236}">
                      <a16:creationId xmlns:a16="http://schemas.microsoft.com/office/drawing/2014/main" id="{4FBB43BF-77A0-4C7E-97B9-E81A3F51357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8200" y="2438400"/>
                  <a:ext cx="635000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 dirty="0">
                      <a:latin typeface="+mn-lt"/>
                    </a:rPr>
                    <a:t>Data</a:t>
                  </a:r>
                </a:p>
              </p:txBody>
            </p:sp>
            <p:sp>
              <p:nvSpPr>
                <p:cNvPr id="173" name="Line 73">
                  <a:extLst>
                    <a:ext uri="{FF2B5EF4-FFF2-40B4-BE49-F238E27FC236}">
                      <a16:creationId xmlns:a16="http://schemas.microsoft.com/office/drawing/2014/main" id="{FCEC574D-2840-4272-8295-4AFF43A51E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09800" y="2590800"/>
                  <a:ext cx="2438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74" name="Line 74">
                  <a:extLst>
                    <a:ext uri="{FF2B5EF4-FFF2-40B4-BE49-F238E27FC236}">
                      <a16:creationId xmlns:a16="http://schemas.microsoft.com/office/drawing/2014/main" id="{642500F6-AB56-445B-86D1-5A2D13E457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57800" y="2590800"/>
                  <a:ext cx="3581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175" name="Text Box 75">
                <a:extLst>
                  <a:ext uri="{FF2B5EF4-FFF2-40B4-BE49-F238E27FC236}">
                    <a16:creationId xmlns:a16="http://schemas.microsoft.com/office/drawing/2014/main" id="{A57F1217-E125-40D2-9C64-0624C19AB6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0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Word0</a:t>
                </a:r>
              </a:p>
            </p:txBody>
          </p:sp>
          <p:sp>
            <p:nvSpPr>
              <p:cNvPr id="176" name="Text Box 76">
                <a:extLst>
                  <a:ext uri="{FF2B5EF4-FFF2-40B4-BE49-F238E27FC236}">
                    <a16:creationId xmlns:a16="http://schemas.microsoft.com/office/drawing/2014/main" id="{AFF67471-2366-4D26-B9FF-2AD96183BB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0862" y="2743200"/>
                <a:ext cx="8112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Word1</a:t>
                </a:r>
              </a:p>
            </p:txBody>
          </p:sp>
          <p:sp>
            <p:nvSpPr>
              <p:cNvPr id="177" name="Text Box 77">
                <a:extLst>
                  <a:ext uri="{FF2B5EF4-FFF2-40B4-BE49-F238E27FC236}">
                    <a16:creationId xmlns:a16="http://schemas.microsoft.com/office/drawing/2014/main" id="{A385F1F8-BC56-4A10-A6BB-F0634E191A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492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Word2</a:t>
                </a:r>
              </a:p>
            </p:txBody>
          </p:sp>
          <p:sp>
            <p:nvSpPr>
              <p:cNvPr id="178" name="Text Box 78">
                <a:extLst>
                  <a:ext uri="{FF2B5EF4-FFF2-40B4-BE49-F238E27FC236}">
                    <a16:creationId xmlns:a16="http://schemas.microsoft.com/office/drawing/2014/main" id="{45589EB9-883C-4B88-9B41-641DA71F91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494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Word3</a:t>
                </a:r>
              </a:p>
            </p:txBody>
          </p:sp>
          <p:sp>
            <p:nvSpPr>
              <p:cNvPr id="179" name="Text Box 79">
                <a:extLst>
                  <a:ext uri="{FF2B5EF4-FFF2-40B4-BE49-F238E27FC236}">
                    <a16:creationId xmlns:a16="http://schemas.microsoft.com/office/drawing/2014/main" id="{F5A18A55-8132-4A57-BF25-F1AD8886F4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85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0-3</a:t>
                </a:r>
              </a:p>
            </p:txBody>
          </p:sp>
          <p:sp>
            <p:nvSpPr>
              <p:cNvPr id="180" name="Text Box 80">
                <a:extLst>
                  <a:ext uri="{FF2B5EF4-FFF2-40B4-BE49-F238E27FC236}">
                    <a16:creationId xmlns:a16="http://schemas.microsoft.com/office/drawing/2014/main" id="{D8B0617E-403B-435C-9D5C-251D506658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73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4-7</a:t>
                </a:r>
              </a:p>
            </p:txBody>
          </p:sp>
          <p:sp>
            <p:nvSpPr>
              <p:cNvPr id="181" name="Text Box 81">
                <a:extLst>
                  <a:ext uri="{FF2B5EF4-FFF2-40B4-BE49-F238E27FC236}">
                    <a16:creationId xmlns:a16="http://schemas.microsoft.com/office/drawing/2014/main" id="{5AEA3639-604E-4BC6-8CBB-1BFD18FD78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48597" y="2971800"/>
                <a:ext cx="1150444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8-11</a:t>
                </a:r>
              </a:p>
            </p:txBody>
          </p:sp>
          <p:sp>
            <p:nvSpPr>
              <p:cNvPr id="182" name="Text Box 82">
                <a:extLst>
                  <a:ext uri="{FF2B5EF4-FFF2-40B4-BE49-F238E27FC236}">
                    <a16:creationId xmlns:a16="http://schemas.microsoft.com/office/drawing/2014/main" id="{D91310A5-BB51-4036-BB85-C14078F6E3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46173" y="2971800"/>
                <a:ext cx="1279517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12-15</a:t>
                </a:r>
              </a:p>
            </p:txBody>
          </p:sp>
        </p:grpSp>
        <p:sp>
          <p:nvSpPr>
            <p:cNvPr id="90" name="Text Box 69">
              <a:extLst>
                <a:ext uri="{FF2B5EF4-FFF2-40B4-BE49-F238E27FC236}">
                  <a16:creationId xmlns:a16="http://schemas.microsoft.com/office/drawing/2014/main" id="{A0A9D19B-33FD-490B-A601-7F1AC838D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28762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#2-2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9" y="1463676"/>
            <a:ext cx="8229600" cy="958849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  <a:endParaRPr lang="en-SG" sz="2200" dirty="0"/>
          </a:p>
          <a:p>
            <a:pPr>
              <a:buNone/>
            </a:pPr>
            <a:r>
              <a:rPr lang="en-US" b="1" dirty="0"/>
              <a:t>Step 2</a:t>
            </a:r>
            <a:r>
              <a:rPr lang="en-US" dirty="0"/>
              <a:t>.</a:t>
            </a:r>
            <a:r>
              <a:rPr lang="en-US" sz="2200" dirty="0"/>
              <a:t> [Cache Block is Valid] AND [Tags match]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sz="2200" dirty="0">
                <a:sym typeface="Wingdings" panose="05000000000000000000" pitchFamily="2" charset="2"/>
              </a:rPr>
              <a:t> Cache hit!</a:t>
            </a:r>
            <a:endParaRPr lang="en-SG" sz="2200" b="1" dirty="0">
              <a:solidFill>
                <a:srgbClr val="660066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1100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sp>
        <p:nvSpPr>
          <p:cNvPr id="87" name="Left Arrow 86">
            <a:extLst>
              <a:ext uri="{FF2B5EF4-FFF2-40B4-BE49-F238E27FC236}">
                <a16:creationId xmlns:a16="http://schemas.microsoft.com/office/drawing/2014/main" id="{5AC761F4-F559-4D90-B686-FC74BA216C07}"/>
              </a:ext>
            </a:extLst>
          </p:cNvPr>
          <p:cNvSpPr/>
          <p:nvPr/>
        </p:nvSpPr>
        <p:spPr>
          <a:xfrm rot="5400000">
            <a:off x="3695700" y="1765717"/>
            <a:ext cx="228600" cy="304800"/>
          </a:xfrm>
          <a:prstGeom prst="leftArrow">
            <a:avLst/>
          </a:prstGeom>
          <a:solidFill>
            <a:srgbClr val="FF00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DC0C6E1-9EE9-490E-B5D9-1EEB41146E4A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00056CB-C885-4CBC-908B-A047CEBCDC9C}"/>
                </a:ext>
              </a:extLst>
            </p:cNvPr>
            <p:cNvGrpSpPr/>
            <p:nvPr/>
          </p:nvGrpSpPr>
          <p:grpSpPr>
            <a:xfrm>
              <a:off x="304800" y="2482850"/>
              <a:ext cx="8534400" cy="3568700"/>
              <a:chOff x="304800" y="2482850"/>
              <a:chExt cx="8534400" cy="3568700"/>
            </a:xfrm>
          </p:grpSpPr>
          <p:sp>
            <p:nvSpPr>
              <p:cNvPr id="103" name="Rectangle 12">
                <a:extLst>
                  <a:ext uri="{FF2B5EF4-FFF2-40B4-BE49-F238E27FC236}">
                    <a16:creationId xmlns:a16="http://schemas.microsoft.com/office/drawing/2014/main" id="{B145FEA4-161C-49EA-BACC-9636FB107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276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04" name="Rectangle 13">
                <a:extLst>
                  <a:ext uri="{FF2B5EF4-FFF2-40B4-BE49-F238E27FC236}">
                    <a16:creationId xmlns:a16="http://schemas.microsoft.com/office/drawing/2014/main" id="{D6F061BB-EE02-45F2-A957-68D8C1CA14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276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06" name="Rectangle 14">
                <a:extLst>
                  <a:ext uri="{FF2B5EF4-FFF2-40B4-BE49-F238E27FC236}">
                    <a16:creationId xmlns:a16="http://schemas.microsoft.com/office/drawing/2014/main" id="{D1D3AF2A-7812-4C43-B517-4DE029E7D1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4" name="Rectangle 15">
                <a:extLst>
                  <a:ext uri="{FF2B5EF4-FFF2-40B4-BE49-F238E27FC236}">
                    <a16:creationId xmlns:a16="http://schemas.microsoft.com/office/drawing/2014/main" id="{71D3ECE2-E3BF-41AD-BC36-7D06258511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5" name="Rectangle 16">
                <a:extLst>
                  <a:ext uri="{FF2B5EF4-FFF2-40B4-BE49-F238E27FC236}">
                    <a16:creationId xmlns:a16="http://schemas.microsoft.com/office/drawing/2014/main" id="{CE36E9FA-B430-45A9-B429-341031B1D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7" name="Rectangle 17">
                <a:extLst>
                  <a:ext uri="{FF2B5EF4-FFF2-40B4-BE49-F238E27FC236}">
                    <a16:creationId xmlns:a16="http://schemas.microsoft.com/office/drawing/2014/main" id="{8D044D16-8DF1-4891-9FA3-484244C4D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8" name="Rectangle 18">
                <a:extLst>
                  <a:ext uri="{FF2B5EF4-FFF2-40B4-BE49-F238E27FC236}">
                    <a16:creationId xmlns:a16="http://schemas.microsoft.com/office/drawing/2014/main" id="{FABF1531-0AB0-4D14-A667-CADA95FDD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581400"/>
                <a:ext cx="9906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19" name="Rectangle 19">
                <a:extLst>
                  <a:ext uri="{FF2B5EF4-FFF2-40B4-BE49-F238E27FC236}">
                    <a16:creationId xmlns:a16="http://schemas.microsoft.com/office/drawing/2014/main" id="{6007E558-4FC7-4606-93E1-D00395918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581400"/>
                <a:ext cx="2286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1</a:t>
                </a:r>
              </a:p>
            </p:txBody>
          </p:sp>
          <p:sp>
            <p:nvSpPr>
              <p:cNvPr id="120" name="Rectangle 20">
                <a:extLst>
                  <a:ext uri="{FF2B5EF4-FFF2-40B4-BE49-F238E27FC236}">
                    <a16:creationId xmlns:a16="http://schemas.microsoft.com/office/drawing/2014/main" id="{712F6FF7-47CD-42B9-BC74-FC05D403A9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A</a:t>
                </a:r>
              </a:p>
            </p:txBody>
          </p:sp>
          <p:sp>
            <p:nvSpPr>
              <p:cNvPr id="121" name="Rectangle 21">
                <a:extLst>
                  <a:ext uri="{FF2B5EF4-FFF2-40B4-BE49-F238E27FC236}">
                    <a16:creationId xmlns:a16="http://schemas.microsoft.com/office/drawing/2014/main" id="{9335F7A1-B98C-4E48-8473-A68477FCD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B</a:t>
                </a:r>
              </a:p>
            </p:txBody>
          </p:sp>
          <p:sp>
            <p:nvSpPr>
              <p:cNvPr id="122" name="Rectangle 22">
                <a:extLst>
                  <a:ext uri="{FF2B5EF4-FFF2-40B4-BE49-F238E27FC236}">
                    <a16:creationId xmlns:a16="http://schemas.microsoft.com/office/drawing/2014/main" id="{37B53A77-4B6C-4328-896D-6BDE9BB54E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C</a:t>
                </a:r>
              </a:p>
            </p:txBody>
          </p:sp>
          <p:sp>
            <p:nvSpPr>
              <p:cNvPr id="123" name="Rectangle 23">
                <a:extLst>
                  <a:ext uri="{FF2B5EF4-FFF2-40B4-BE49-F238E27FC236}">
                    <a16:creationId xmlns:a16="http://schemas.microsoft.com/office/drawing/2014/main" id="{51D39A61-2614-44C5-810B-36E7C9E67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D</a:t>
                </a:r>
              </a:p>
            </p:txBody>
          </p:sp>
          <p:sp>
            <p:nvSpPr>
              <p:cNvPr id="124" name="Rectangle 24">
                <a:extLst>
                  <a:ext uri="{FF2B5EF4-FFF2-40B4-BE49-F238E27FC236}">
                    <a16:creationId xmlns:a16="http://schemas.microsoft.com/office/drawing/2014/main" id="{1E5FF318-2EF8-4DDA-8409-D6327A77A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886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5" name="Rectangle 25">
                <a:extLst>
                  <a:ext uri="{FF2B5EF4-FFF2-40B4-BE49-F238E27FC236}">
                    <a16:creationId xmlns:a16="http://schemas.microsoft.com/office/drawing/2014/main" id="{A13CDAA0-16EC-417C-B4F8-FA58B2F7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886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26" name="Rectangle 26">
                <a:extLst>
                  <a:ext uri="{FF2B5EF4-FFF2-40B4-BE49-F238E27FC236}">
                    <a16:creationId xmlns:a16="http://schemas.microsoft.com/office/drawing/2014/main" id="{F403507A-0E1E-489A-89D1-B038EDDF76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7" name="Rectangle 27">
                <a:extLst>
                  <a:ext uri="{FF2B5EF4-FFF2-40B4-BE49-F238E27FC236}">
                    <a16:creationId xmlns:a16="http://schemas.microsoft.com/office/drawing/2014/main" id="{D5540AE2-0137-4708-99DC-9AA253963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8" name="Rectangle 28">
                <a:extLst>
                  <a:ext uri="{FF2B5EF4-FFF2-40B4-BE49-F238E27FC236}">
                    <a16:creationId xmlns:a16="http://schemas.microsoft.com/office/drawing/2014/main" id="{7B6FE451-15AE-4A94-A507-ED474958E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9" name="Rectangle 29">
                <a:extLst>
                  <a:ext uri="{FF2B5EF4-FFF2-40B4-BE49-F238E27FC236}">
                    <a16:creationId xmlns:a16="http://schemas.microsoft.com/office/drawing/2014/main" id="{B2B2652B-CC40-49B0-8C6B-9BB6D6C718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0" name="Rectangle 30">
                <a:extLst>
                  <a:ext uri="{FF2B5EF4-FFF2-40B4-BE49-F238E27FC236}">
                    <a16:creationId xmlns:a16="http://schemas.microsoft.com/office/drawing/2014/main" id="{B52E327D-81D7-48FC-A580-08D91A927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191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1" name="Rectangle 31">
                <a:extLst>
                  <a:ext uri="{FF2B5EF4-FFF2-40B4-BE49-F238E27FC236}">
                    <a16:creationId xmlns:a16="http://schemas.microsoft.com/office/drawing/2014/main" id="{96DD3725-6D89-41A5-8BE9-9C3EADF6EB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191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32" name="Rectangle 32">
                <a:extLst>
                  <a:ext uri="{FF2B5EF4-FFF2-40B4-BE49-F238E27FC236}">
                    <a16:creationId xmlns:a16="http://schemas.microsoft.com/office/drawing/2014/main" id="{E7F6A94F-E689-4858-8C8C-8A22203A10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3" name="Rectangle 33">
                <a:extLst>
                  <a:ext uri="{FF2B5EF4-FFF2-40B4-BE49-F238E27FC236}">
                    <a16:creationId xmlns:a16="http://schemas.microsoft.com/office/drawing/2014/main" id="{0E5BD2EE-35F8-4F78-B2D8-02FEE1A96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4" name="Rectangle 34">
                <a:extLst>
                  <a:ext uri="{FF2B5EF4-FFF2-40B4-BE49-F238E27FC236}">
                    <a16:creationId xmlns:a16="http://schemas.microsoft.com/office/drawing/2014/main" id="{B0634A88-DE4E-4D51-9F07-BA2B57F55B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5" name="Rectangle 35">
                <a:extLst>
                  <a:ext uri="{FF2B5EF4-FFF2-40B4-BE49-F238E27FC236}">
                    <a16:creationId xmlns:a16="http://schemas.microsoft.com/office/drawing/2014/main" id="{7731F9E3-4DE2-4E7E-BA51-4B001765A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6" name="Rectangle 36">
                <a:extLst>
                  <a:ext uri="{FF2B5EF4-FFF2-40B4-BE49-F238E27FC236}">
                    <a16:creationId xmlns:a16="http://schemas.microsoft.com/office/drawing/2014/main" id="{5E75CF91-ED93-403F-9EBA-EF54D4975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4958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7" name="Rectangle 37">
                <a:extLst>
                  <a:ext uri="{FF2B5EF4-FFF2-40B4-BE49-F238E27FC236}">
                    <a16:creationId xmlns:a16="http://schemas.microsoft.com/office/drawing/2014/main" id="{3A3CC617-E19E-45B4-ACDC-3E35C5681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4958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38" name="Rectangle 38">
                <a:extLst>
                  <a:ext uri="{FF2B5EF4-FFF2-40B4-BE49-F238E27FC236}">
                    <a16:creationId xmlns:a16="http://schemas.microsoft.com/office/drawing/2014/main" id="{EE2D5E62-D865-4B75-9403-19E8D7AF4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9" name="Rectangle 39">
                <a:extLst>
                  <a:ext uri="{FF2B5EF4-FFF2-40B4-BE49-F238E27FC236}">
                    <a16:creationId xmlns:a16="http://schemas.microsoft.com/office/drawing/2014/main" id="{22FC60D9-C2B6-4983-9C13-0252D29709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0" name="Rectangle 40">
                <a:extLst>
                  <a:ext uri="{FF2B5EF4-FFF2-40B4-BE49-F238E27FC236}">
                    <a16:creationId xmlns:a16="http://schemas.microsoft.com/office/drawing/2014/main" id="{A2012475-EEC6-48A7-9BCB-9CF63DA4D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1" name="Rectangle 41">
                <a:extLst>
                  <a:ext uri="{FF2B5EF4-FFF2-40B4-BE49-F238E27FC236}">
                    <a16:creationId xmlns:a16="http://schemas.microsoft.com/office/drawing/2014/main" id="{17AB8261-BC7E-4D5F-B129-66B8C69C0A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2" name="Rectangle 42">
                <a:extLst>
                  <a:ext uri="{FF2B5EF4-FFF2-40B4-BE49-F238E27FC236}">
                    <a16:creationId xmlns:a16="http://schemas.microsoft.com/office/drawing/2014/main" id="{06F0B933-53D2-472A-A09F-0C0A257D7F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800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3" name="Rectangle 43">
                <a:extLst>
                  <a:ext uri="{FF2B5EF4-FFF2-40B4-BE49-F238E27FC236}">
                    <a16:creationId xmlns:a16="http://schemas.microsoft.com/office/drawing/2014/main" id="{E152B7F9-71A1-47AD-BAC1-3E596A7424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800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44" name="Rectangle 44">
                <a:extLst>
                  <a:ext uri="{FF2B5EF4-FFF2-40B4-BE49-F238E27FC236}">
                    <a16:creationId xmlns:a16="http://schemas.microsoft.com/office/drawing/2014/main" id="{A02F1FCD-094E-41D2-8334-3FD5941D7F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5" name="Rectangle 45">
                <a:extLst>
                  <a:ext uri="{FF2B5EF4-FFF2-40B4-BE49-F238E27FC236}">
                    <a16:creationId xmlns:a16="http://schemas.microsoft.com/office/drawing/2014/main" id="{1354137D-A3A0-454C-A452-584839D8D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6" name="Rectangle 46">
                <a:extLst>
                  <a:ext uri="{FF2B5EF4-FFF2-40B4-BE49-F238E27FC236}">
                    <a16:creationId xmlns:a16="http://schemas.microsoft.com/office/drawing/2014/main" id="{D75AB377-8CE9-49A4-9263-6EF13802CB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7" name="Rectangle 47">
                <a:extLst>
                  <a:ext uri="{FF2B5EF4-FFF2-40B4-BE49-F238E27FC236}">
                    <a16:creationId xmlns:a16="http://schemas.microsoft.com/office/drawing/2014/main" id="{BEEF1CEA-7ACD-4475-9BFB-D33554F591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8" name="Rectangle 48">
                <a:extLst>
                  <a:ext uri="{FF2B5EF4-FFF2-40B4-BE49-F238E27FC236}">
                    <a16:creationId xmlns:a16="http://schemas.microsoft.com/office/drawing/2014/main" id="{A83D5556-A35F-4365-A545-B770A26A3E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410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9" name="Rectangle 49">
                <a:extLst>
                  <a:ext uri="{FF2B5EF4-FFF2-40B4-BE49-F238E27FC236}">
                    <a16:creationId xmlns:a16="http://schemas.microsoft.com/office/drawing/2014/main" id="{915EC05A-0D56-4901-B378-94D01B250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410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50" name="Rectangle 50">
                <a:extLst>
                  <a:ext uri="{FF2B5EF4-FFF2-40B4-BE49-F238E27FC236}">
                    <a16:creationId xmlns:a16="http://schemas.microsoft.com/office/drawing/2014/main" id="{B9C9490C-E22B-40EC-94BE-94A349AA2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1" name="Rectangle 51">
                <a:extLst>
                  <a:ext uri="{FF2B5EF4-FFF2-40B4-BE49-F238E27FC236}">
                    <a16:creationId xmlns:a16="http://schemas.microsoft.com/office/drawing/2014/main" id="{8AF5D80A-08C7-4E73-A088-1AC8753AD9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2" name="Rectangle 52">
                <a:extLst>
                  <a:ext uri="{FF2B5EF4-FFF2-40B4-BE49-F238E27FC236}">
                    <a16:creationId xmlns:a16="http://schemas.microsoft.com/office/drawing/2014/main" id="{42E9DFB2-4F32-4C37-9CB5-8BB1FF6ED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3" name="Rectangle 53">
                <a:extLst>
                  <a:ext uri="{FF2B5EF4-FFF2-40B4-BE49-F238E27FC236}">
                    <a16:creationId xmlns:a16="http://schemas.microsoft.com/office/drawing/2014/main" id="{D8A8461E-C4C0-4C0A-A682-B0935A6F7D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4" name="Rectangle 54">
                <a:extLst>
                  <a:ext uri="{FF2B5EF4-FFF2-40B4-BE49-F238E27FC236}">
                    <a16:creationId xmlns:a16="http://schemas.microsoft.com/office/drawing/2014/main" id="{B5470C8D-CBE8-4986-B5B7-D33EB43F4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715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5" name="Rectangle 55">
                <a:extLst>
                  <a:ext uri="{FF2B5EF4-FFF2-40B4-BE49-F238E27FC236}">
                    <a16:creationId xmlns:a16="http://schemas.microsoft.com/office/drawing/2014/main" id="{179C9D65-ED8D-4270-96DB-0166B37CC6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715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56" name="Rectangle 56">
                <a:extLst>
                  <a:ext uri="{FF2B5EF4-FFF2-40B4-BE49-F238E27FC236}">
                    <a16:creationId xmlns:a16="http://schemas.microsoft.com/office/drawing/2014/main" id="{8FA3F269-F6F9-4D8C-BD50-834B9C1C2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7" name="Rectangle 57">
                <a:extLst>
                  <a:ext uri="{FF2B5EF4-FFF2-40B4-BE49-F238E27FC236}">
                    <a16:creationId xmlns:a16="http://schemas.microsoft.com/office/drawing/2014/main" id="{B2736331-EA8C-4D2B-911F-2C47F8E08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8" name="Rectangle 58">
                <a:extLst>
                  <a:ext uri="{FF2B5EF4-FFF2-40B4-BE49-F238E27FC236}">
                    <a16:creationId xmlns:a16="http://schemas.microsoft.com/office/drawing/2014/main" id="{475E4477-D818-4539-8C43-16264999F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9" name="Rectangle 59">
                <a:extLst>
                  <a:ext uri="{FF2B5EF4-FFF2-40B4-BE49-F238E27FC236}">
                    <a16:creationId xmlns:a16="http://schemas.microsoft.com/office/drawing/2014/main" id="{EB6C6119-1E77-419C-842F-D757461A5E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60" name="Text Box 60">
                <a:extLst>
                  <a:ext uri="{FF2B5EF4-FFF2-40B4-BE49-F238E27FC236}">
                    <a16:creationId xmlns:a16="http://schemas.microsoft.com/office/drawing/2014/main" id="{E179067C-A457-4C72-A7A6-678A56BD55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000" y="4960203"/>
                <a:ext cx="5029200" cy="73866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sz="2400" b="1" dirty="0">
                    <a:latin typeface="+mn-lt"/>
                  </a:rPr>
                  <a:t>...    </a:t>
                </a:r>
                <a:r>
                  <a:rPr lang="en-US" sz="2400" b="1" dirty="0"/>
                  <a:t>...    ...    …   …   …   …   …</a:t>
                </a:r>
                <a:endParaRPr lang="en-US" sz="2400" dirty="0"/>
              </a:p>
              <a:p>
                <a:pPr eaLnBrk="0" hangingPunct="0"/>
                <a:endParaRPr lang="en-US" dirty="0"/>
              </a:p>
            </p:txBody>
          </p:sp>
          <p:sp>
            <p:nvSpPr>
              <p:cNvPr id="161" name="Text Box 61">
                <a:extLst>
                  <a:ext uri="{FF2B5EF4-FFF2-40B4-BE49-F238E27FC236}">
                    <a16:creationId xmlns:a16="http://schemas.microsoft.com/office/drawing/2014/main" id="{F763934D-8464-44E6-95BB-5DDCFBB26C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276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0</a:t>
                </a:r>
              </a:p>
            </p:txBody>
          </p:sp>
          <p:sp>
            <p:nvSpPr>
              <p:cNvPr id="162" name="Text Box 62">
                <a:extLst>
                  <a:ext uri="{FF2B5EF4-FFF2-40B4-BE49-F238E27FC236}">
                    <a16:creationId xmlns:a16="http://schemas.microsoft.com/office/drawing/2014/main" id="{05FF7976-56BD-4E07-8B19-D92729B10F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273" y="3581400"/>
                <a:ext cx="298480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</a:t>
                </a:r>
              </a:p>
            </p:txBody>
          </p:sp>
          <p:sp>
            <p:nvSpPr>
              <p:cNvPr id="163" name="Text Box 63">
                <a:extLst>
                  <a:ext uri="{FF2B5EF4-FFF2-40B4-BE49-F238E27FC236}">
                    <a16:creationId xmlns:a16="http://schemas.microsoft.com/office/drawing/2014/main" id="{02B3F9D3-4E0C-4870-82B0-814473BAF5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8862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2</a:t>
                </a:r>
              </a:p>
            </p:txBody>
          </p:sp>
          <p:sp>
            <p:nvSpPr>
              <p:cNvPr id="164" name="Text Box 64">
                <a:extLst>
                  <a:ext uri="{FF2B5EF4-FFF2-40B4-BE49-F238E27FC236}">
                    <a16:creationId xmlns:a16="http://schemas.microsoft.com/office/drawing/2014/main" id="{AAE54627-1E3C-4D28-AB1B-627CD71AF1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1910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3</a:t>
                </a:r>
              </a:p>
            </p:txBody>
          </p:sp>
          <p:sp>
            <p:nvSpPr>
              <p:cNvPr id="165" name="Text Box 65">
                <a:extLst>
                  <a:ext uri="{FF2B5EF4-FFF2-40B4-BE49-F238E27FC236}">
                    <a16:creationId xmlns:a16="http://schemas.microsoft.com/office/drawing/2014/main" id="{1692934C-576B-4EF6-967D-07BAA00B65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4958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4</a:t>
                </a:r>
              </a:p>
            </p:txBody>
          </p:sp>
          <p:sp>
            <p:nvSpPr>
              <p:cNvPr id="166" name="Text Box 66">
                <a:extLst>
                  <a:ext uri="{FF2B5EF4-FFF2-40B4-BE49-F238E27FC236}">
                    <a16:creationId xmlns:a16="http://schemas.microsoft.com/office/drawing/2014/main" id="{04CC81B6-FBEE-4BA7-B273-C04E325089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800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5</a:t>
                </a:r>
              </a:p>
            </p:txBody>
          </p:sp>
          <p:sp>
            <p:nvSpPr>
              <p:cNvPr id="167" name="Text Box 67">
                <a:extLst>
                  <a:ext uri="{FF2B5EF4-FFF2-40B4-BE49-F238E27FC236}">
                    <a16:creationId xmlns:a16="http://schemas.microsoft.com/office/drawing/2014/main" id="{2F255B41-C836-4883-B5D0-19B1FFEBA7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4102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1022</a:t>
                </a:r>
              </a:p>
            </p:txBody>
          </p:sp>
          <p:sp>
            <p:nvSpPr>
              <p:cNvPr id="168" name="Text Box 68">
                <a:extLst>
                  <a:ext uri="{FF2B5EF4-FFF2-40B4-BE49-F238E27FC236}">
                    <a16:creationId xmlns:a16="http://schemas.microsoft.com/office/drawing/2014/main" id="{3CC72AEA-E6AA-49CD-BD53-8ECEF01CE1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7150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1023</a:t>
                </a:r>
              </a:p>
            </p:txBody>
          </p:sp>
          <p:sp>
            <p:nvSpPr>
              <p:cNvPr id="169" name="Text Box 70">
                <a:extLst>
                  <a:ext uri="{FF2B5EF4-FFF2-40B4-BE49-F238E27FC236}">
                    <a16:creationId xmlns:a16="http://schemas.microsoft.com/office/drawing/2014/main" id="{CC294C67-ADC5-4981-AB79-4E42E2F4DA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6314" y="2971800"/>
                <a:ext cx="663836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Valid</a:t>
                </a:r>
              </a:p>
            </p:txBody>
          </p:sp>
          <p:sp>
            <p:nvSpPr>
              <p:cNvPr id="170" name="Text Box 71">
                <a:extLst>
                  <a:ext uri="{FF2B5EF4-FFF2-40B4-BE49-F238E27FC236}">
                    <a16:creationId xmlns:a16="http://schemas.microsoft.com/office/drawing/2014/main" id="{D8BB064E-21F1-496B-BBCD-F3EC1EC671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2971800"/>
                <a:ext cx="534988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Tag</a:t>
                </a:r>
              </a:p>
            </p:txBody>
          </p: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3A232E08-38B7-453E-9029-80D2FC9ADBC1}"/>
                  </a:ext>
                </a:extLst>
              </p:cNvPr>
              <p:cNvGrpSpPr/>
              <p:nvPr/>
            </p:nvGrpSpPr>
            <p:grpSpPr>
              <a:xfrm>
                <a:off x="2133600" y="2482850"/>
                <a:ext cx="6629400" cy="336550"/>
                <a:chOff x="2209800" y="2438400"/>
                <a:chExt cx="6629400" cy="336550"/>
              </a:xfrm>
            </p:grpSpPr>
            <p:sp>
              <p:nvSpPr>
                <p:cNvPr id="172" name="Text Box 72">
                  <a:extLst>
                    <a:ext uri="{FF2B5EF4-FFF2-40B4-BE49-F238E27FC236}">
                      <a16:creationId xmlns:a16="http://schemas.microsoft.com/office/drawing/2014/main" id="{4FBB43BF-77A0-4C7E-97B9-E81A3F51357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8200" y="2438400"/>
                  <a:ext cx="635000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 dirty="0">
                      <a:latin typeface="+mn-lt"/>
                    </a:rPr>
                    <a:t>Data</a:t>
                  </a:r>
                </a:p>
              </p:txBody>
            </p:sp>
            <p:sp>
              <p:nvSpPr>
                <p:cNvPr id="173" name="Line 73">
                  <a:extLst>
                    <a:ext uri="{FF2B5EF4-FFF2-40B4-BE49-F238E27FC236}">
                      <a16:creationId xmlns:a16="http://schemas.microsoft.com/office/drawing/2014/main" id="{FCEC574D-2840-4272-8295-4AFF43A51E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09800" y="2590800"/>
                  <a:ext cx="2438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74" name="Line 74">
                  <a:extLst>
                    <a:ext uri="{FF2B5EF4-FFF2-40B4-BE49-F238E27FC236}">
                      <a16:creationId xmlns:a16="http://schemas.microsoft.com/office/drawing/2014/main" id="{642500F6-AB56-445B-86D1-5A2D13E457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57800" y="2590800"/>
                  <a:ext cx="3581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175" name="Text Box 75">
                <a:extLst>
                  <a:ext uri="{FF2B5EF4-FFF2-40B4-BE49-F238E27FC236}">
                    <a16:creationId xmlns:a16="http://schemas.microsoft.com/office/drawing/2014/main" id="{A57F1217-E125-40D2-9C64-0624C19AB6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0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Word0</a:t>
                </a:r>
              </a:p>
            </p:txBody>
          </p:sp>
          <p:sp>
            <p:nvSpPr>
              <p:cNvPr id="176" name="Text Box 76">
                <a:extLst>
                  <a:ext uri="{FF2B5EF4-FFF2-40B4-BE49-F238E27FC236}">
                    <a16:creationId xmlns:a16="http://schemas.microsoft.com/office/drawing/2014/main" id="{AFF67471-2366-4D26-B9FF-2AD96183BB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0862" y="2743200"/>
                <a:ext cx="8112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Word1</a:t>
                </a:r>
              </a:p>
            </p:txBody>
          </p:sp>
          <p:sp>
            <p:nvSpPr>
              <p:cNvPr id="177" name="Text Box 77">
                <a:extLst>
                  <a:ext uri="{FF2B5EF4-FFF2-40B4-BE49-F238E27FC236}">
                    <a16:creationId xmlns:a16="http://schemas.microsoft.com/office/drawing/2014/main" id="{A385F1F8-BC56-4A10-A6BB-F0634E191A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492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Word2</a:t>
                </a:r>
              </a:p>
            </p:txBody>
          </p:sp>
          <p:sp>
            <p:nvSpPr>
              <p:cNvPr id="178" name="Text Box 78">
                <a:extLst>
                  <a:ext uri="{FF2B5EF4-FFF2-40B4-BE49-F238E27FC236}">
                    <a16:creationId xmlns:a16="http://schemas.microsoft.com/office/drawing/2014/main" id="{45589EB9-883C-4B88-9B41-641DA71F91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494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Word3</a:t>
                </a:r>
              </a:p>
            </p:txBody>
          </p:sp>
          <p:sp>
            <p:nvSpPr>
              <p:cNvPr id="179" name="Text Box 79">
                <a:extLst>
                  <a:ext uri="{FF2B5EF4-FFF2-40B4-BE49-F238E27FC236}">
                    <a16:creationId xmlns:a16="http://schemas.microsoft.com/office/drawing/2014/main" id="{F5A18A55-8132-4A57-BF25-F1AD8886F4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85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0-3</a:t>
                </a:r>
              </a:p>
            </p:txBody>
          </p:sp>
          <p:sp>
            <p:nvSpPr>
              <p:cNvPr id="180" name="Text Box 80">
                <a:extLst>
                  <a:ext uri="{FF2B5EF4-FFF2-40B4-BE49-F238E27FC236}">
                    <a16:creationId xmlns:a16="http://schemas.microsoft.com/office/drawing/2014/main" id="{D8B0617E-403B-435C-9D5C-251D506658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73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4-7</a:t>
                </a:r>
              </a:p>
            </p:txBody>
          </p:sp>
          <p:sp>
            <p:nvSpPr>
              <p:cNvPr id="181" name="Text Box 81">
                <a:extLst>
                  <a:ext uri="{FF2B5EF4-FFF2-40B4-BE49-F238E27FC236}">
                    <a16:creationId xmlns:a16="http://schemas.microsoft.com/office/drawing/2014/main" id="{5AEA3639-604E-4BC6-8CBB-1BFD18FD78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48597" y="2971800"/>
                <a:ext cx="1150444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8-11</a:t>
                </a:r>
              </a:p>
            </p:txBody>
          </p:sp>
          <p:sp>
            <p:nvSpPr>
              <p:cNvPr id="182" name="Text Box 82">
                <a:extLst>
                  <a:ext uri="{FF2B5EF4-FFF2-40B4-BE49-F238E27FC236}">
                    <a16:creationId xmlns:a16="http://schemas.microsoft.com/office/drawing/2014/main" id="{D91310A5-BB51-4036-BB85-C14078F6E3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46173" y="2971800"/>
                <a:ext cx="1279517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12-15</a:t>
                </a:r>
              </a:p>
            </p:txBody>
          </p:sp>
        </p:grpSp>
        <p:sp>
          <p:nvSpPr>
            <p:cNvPr id="90" name="Text Box 69">
              <a:extLst>
                <a:ext uri="{FF2B5EF4-FFF2-40B4-BE49-F238E27FC236}">
                  <a16:creationId xmlns:a16="http://schemas.microsoft.com/office/drawing/2014/main" id="{0425BD20-481B-47DA-B9B7-6F8AEF12CB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</p:grpSp>
      <p:sp>
        <p:nvSpPr>
          <p:cNvPr id="88" name="Oval 87">
            <a:extLst>
              <a:ext uri="{FF2B5EF4-FFF2-40B4-BE49-F238E27FC236}">
                <a16:creationId xmlns:a16="http://schemas.microsoft.com/office/drawing/2014/main" id="{91F72066-3889-40F2-BEDA-230D024CD8E5}"/>
              </a:ext>
            </a:extLst>
          </p:cNvPr>
          <p:cNvSpPr/>
          <p:nvPr/>
        </p:nvSpPr>
        <p:spPr>
          <a:xfrm>
            <a:off x="1143000" y="3505200"/>
            <a:ext cx="990600" cy="457200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10769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#2-3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8" y="1463676"/>
            <a:ext cx="8538411" cy="958849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  <a:endParaRPr lang="en-SG" sz="2200" dirty="0"/>
          </a:p>
          <a:p>
            <a:pPr>
              <a:buNone/>
            </a:pPr>
            <a:r>
              <a:rPr lang="en-US" b="1" dirty="0"/>
              <a:t>Step 3</a:t>
            </a:r>
            <a:r>
              <a:rPr lang="en-US" dirty="0"/>
              <a:t>. </a:t>
            </a:r>
            <a:r>
              <a:rPr lang="en-US" sz="2000" dirty="0">
                <a:sym typeface="Wingdings" panose="05000000000000000000" pitchFamily="2" charset="2"/>
              </a:rPr>
              <a:t>Return </a:t>
            </a:r>
            <a:r>
              <a:rPr lang="en-US" sz="2000" b="1" dirty="0">
                <a:sym typeface="Wingdings" panose="05000000000000000000" pitchFamily="2" charset="2"/>
              </a:rPr>
              <a:t>Word3</a:t>
            </a:r>
            <a:r>
              <a:rPr lang="en-US" sz="2000" dirty="0">
                <a:sym typeface="Wingdings" panose="05000000000000000000" pitchFamily="2" charset="2"/>
              </a:rPr>
              <a:t> (byte offset = 12) to Register </a:t>
            </a:r>
            <a:r>
              <a:rPr lang="en-US" sz="2000" b="1" dirty="0">
                <a:solidFill>
                  <a:srgbClr val="7030A0"/>
                </a:solidFill>
                <a:sym typeface="Wingdings" panose="05000000000000000000" pitchFamily="2" charset="2"/>
              </a:rPr>
              <a:t>[Spatial Locality]</a:t>
            </a:r>
            <a:endParaRPr lang="en-SG" sz="2200" b="1" dirty="0">
              <a:solidFill>
                <a:srgbClr val="7030A0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1100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sp>
        <p:nvSpPr>
          <p:cNvPr id="87" name="Left Arrow 86">
            <a:extLst>
              <a:ext uri="{FF2B5EF4-FFF2-40B4-BE49-F238E27FC236}">
                <a16:creationId xmlns:a16="http://schemas.microsoft.com/office/drawing/2014/main" id="{5AC761F4-F559-4D90-B686-FC74BA216C07}"/>
              </a:ext>
            </a:extLst>
          </p:cNvPr>
          <p:cNvSpPr/>
          <p:nvPr/>
        </p:nvSpPr>
        <p:spPr>
          <a:xfrm rot="5400000">
            <a:off x="7037141" y="1777445"/>
            <a:ext cx="228600" cy="304800"/>
          </a:xfrm>
          <a:prstGeom prst="leftArrow">
            <a:avLst/>
          </a:prstGeom>
          <a:solidFill>
            <a:srgbClr val="FF00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E53AFB0-2B52-4DDD-AB02-3AF596ED58C4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00056CB-C885-4CBC-908B-A047CEBCDC9C}"/>
                </a:ext>
              </a:extLst>
            </p:cNvPr>
            <p:cNvGrpSpPr/>
            <p:nvPr/>
          </p:nvGrpSpPr>
          <p:grpSpPr>
            <a:xfrm>
              <a:off x="304800" y="2482850"/>
              <a:ext cx="8534400" cy="3568700"/>
              <a:chOff x="304800" y="2482850"/>
              <a:chExt cx="8534400" cy="3568700"/>
            </a:xfrm>
          </p:grpSpPr>
          <p:sp>
            <p:nvSpPr>
              <p:cNvPr id="103" name="Rectangle 12">
                <a:extLst>
                  <a:ext uri="{FF2B5EF4-FFF2-40B4-BE49-F238E27FC236}">
                    <a16:creationId xmlns:a16="http://schemas.microsoft.com/office/drawing/2014/main" id="{B145FEA4-161C-49EA-BACC-9636FB107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276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04" name="Rectangle 13">
                <a:extLst>
                  <a:ext uri="{FF2B5EF4-FFF2-40B4-BE49-F238E27FC236}">
                    <a16:creationId xmlns:a16="http://schemas.microsoft.com/office/drawing/2014/main" id="{D6F061BB-EE02-45F2-A957-68D8C1CA14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276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06" name="Rectangle 14">
                <a:extLst>
                  <a:ext uri="{FF2B5EF4-FFF2-40B4-BE49-F238E27FC236}">
                    <a16:creationId xmlns:a16="http://schemas.microsoft.com/office/drawing/2014/main" id="{D1D3AF2A-7812-4C43-B517-4DE029E7D1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4" name="Rectangle 15">
                <a:extLst>
                  <a:ext uri="{FF2B5EF4-FFF2-40B4-BE49-F238E27FC236}">
                    <a16:creationId xmlns:a16="http://schemas.microsoft.com/office/drawing/2014/main" id="{71D3ECE2-E3BF-41AD-BC36-7D06258511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5" name="Rectangle 16">
                <a:extLst>
                  <a:ext uri="{FF2B5EF4-FFF2-40B4-BE49-F238E27FC236}">
                    <a16:creationId xmlns:a16="http://schemas.microsoft.com/office/drawing/2014/main" id="{CE36E9FA-B430-45A9-B429-341031B1D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7" name="Rectangle 17">
                <a:extLst>
                  <a:ext uri="{FF2B5EF4-FFF2-40B4-BE49-F238E27FC236}">
                    <a16:creationId xmlns:a16="http://schemas.microsoft.com/office/drawing/2014/main" id="{8D044D16-8DF1-4891-9FA3-484244C4D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8" name="Rectangle 18">
                <a:extLst>
                  <a:ext uri="{FF2B5EF4-FFF2-40B4-BE49-F238E27FC236}">
                    <a16:creationId xmlns:a16="http://schemas.microsoft.com/office/drawing/2014/main" id="{FABF1531-0AB0-4D14-A667-CADA95FDD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581400"/>
                <a:ext cx="9906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19" name="Rectangle 19">
                <a:extLst>
                  <a:ext uri="{FF2B5EF4-FFF2-40B4-BE49-F238E27FC236}">
                    <a16:creationId xmlns:a16="http://schemas.microsoft.com/office/drawing/2014/main" id="{6007E558-4FC7-4606-93E1-D00395918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581400"/>
                <a:ext cx="2286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1</a:t>
                </a:r>
              </a:p>
            </p:txBody>
          </p:sp>
          <p:sp>
            <p:nvSpPr>
              <p:cNvPr id="120" name="Rectangle 20">
                <a:extLst>
                  <a:ext uri="{FF2B5EF4-FFF2-40B4-BE49-F238E27FC236}">
                    <a16:creationId xmlns:a16="http://schemas.microsoft.com/office/drawing/2014/main" id="{712F6FF7-47CD-42B9-BC74-FC05D403A9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A</a:t>
                </a:r>
              </a:p>
            </p:txBody>
          </p:sp>
          <p:sp>
            <p:nvSpPr>
              <p:cNvPr id="121" name="Rectangle 21">
                <a:extLst>
                  <a:ext uri="{FF2B5EF4-FFF2-40B4-BE49-F238E27FC236}">
                    <a16:creationId xmlns:a16="http://schemas.microsoft.com/office/drawing/2014/main" id="{9335F7A1-B98C-4E48-8473-A68477FCD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B</a:t>
                </a:r>
              </a:p>
            </p:txBody>
          </p:sp>
          <p:sp>
            <p:nvSpPr>
              <p:cNvPr id="122" name="Rectangle 22">
                <a:extLst>
                  <a:ext uri="{FF2B5EF4-FFF2-40B4-BE49-F238E27FC236}">
                    <a16:creationId xmlns:a16="http://schemas.microsoft.com/office/drawing/2014/main" id="{37B53A77-4B6C-4328-896D-6BDE9BB54E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C</a:t>
                </a:r>
              </a:p>
            </p:txBody>
          </p:sp>
          <p:sp>
            <p:nvSpPr>
              <p:cNvPr id="123" name="Rectangle 23">
                <a:extLst>
                  <a:ext uri="{FF2B5EF4-FFF2-40B4-BE49-F238E27FC236}">
                    <a16:creationId xmlns:a16="http://schemas.microsoft.com/office/drawing/2014/main" id="{51D39A61-2614-44C5-810B-36E7C9E67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D</a:t>
                </a:r>
              </a:p>
            </p:txBody>
          </p:sp>
          <p:sp>
            <p:nvSpPr>
              <p:cNvPr id="124" name="Rectangle 24">
                <a:extLst>
                  <a:ext uri="{FF2B5EF4-FFF2-40B4-BE49-F238E27FC236}">
                    <a16:creationId xmlns:a16="http://schemas.microsoft.com/office/drawing/2014/main" id="{1E5FF318-2EF8-4DDA-8409-D6327A77A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886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5" name="Rectangle 25">
                <a:extLst>
                  <a:ext uri="{FF2B5EF4-FFF2-40B4-BE49-F238E27FC236}">
                    <a16:creationId xmlns:a16="http://schemas.microsoft.com/office/drawing/2014/main" id="{A13CDAA0-16EC-417C-B4F8-FA58B2F7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886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26" name="Rectangle 26">
                <a:extLst>
                  <a:ext uri="{FF2B5EF4-FFF2-40B4-BE49-F238E27FC236}">
                    <a16:creationId xmlns:a16="http://schemas.microsoft.com/office/drawing/2014/main" id="{F403507A-0E1E-489A-89D1-B038EDDF76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7" name="Rectangle 27">
                <a:extLst>
                  <a:ext uri="{FF2B5EF4-FFF2-40B4-BE49-F238E27FC236}">
                    <a16:creationId xmlns:a16="http://schemas.microsoft.com/office/drawing/2014/main" id="{D5540AE2-0137-4708-99DC-9AA253963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8" name="Rectangle 28">
                <a:extLst>
                  <a:ext uri="{FF2B5EF4-FFF2-40B4-BE49-F238E27FC236}">
                    <a16:creationId xmlns:a16="http://schemas.microsoft.com/office/drawing/2014/main" id="{7B6FE451-15AE-4A94-A507-ED474958E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9" name="Rectangle 29">
                <a:extLst>
                  <a:ext uri="{FF2B5EF4-FFF2-40B4-BE49-F238E27FC236}">
                    <a16:creationId xmlns:a16="http://schemas.microsoft.com/office/drawing/2014/main" id="{B2B2652B-CC40-49B0-8C6B-9BB6D6C718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0" name="Rectangle 30">
                <a:extLst>
                  <a:ext uri="{FF2B5EF4-FFF2-40B4-BE49-F238E27FC236}">
                    <a16:creationId xmlns:a16="http://schemas.microsoft.com/office/drawing/2014/main" id="{B52E327D-81D7-48FC-A580-08D91A927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191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1" name="Rectangle 31">
                <a:extLst>
                  <a:ext uri="{FF2B5EF4-FFF2-40B4-BE49-F238E27FC236}">
                    <a16:creationId xmlns:a16="http://schemas.microsoft.com/office/drawing/2014/main" id="{96DD3725-6D89-41A5-8BE9-9C3EADF6EB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191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32" name="Rectangle 32">
                <a:extLst>
                  <a:ext uri="{FF2B5EF4-FFF2-40B4-BE49-F238E27FC236}">
                    <a16:creationId xmlns:a16="http://schemas.microsoft.com/office/drawing/2014/main" id="{E7F6A94F-E689-4858-8C8C-8A22203A10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3" name="Rectangle 33">
                <a:extLst>
                  <a:ext uri="{FF2B5EF4-FFF2-40B4-BE49-F238E27FC236}">
                    <a16:creationId xmlns:a16="http://schemas.microsoft.com/office/drawing/2014/main" id="{0E5BD2EE-35F8-4F78-B2D8-02FEE1A96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4" name="Rectangle 34">
                <a:extLst>
                  <a:ext uri="{FF2B5EF4-FFF2-40B4-BE49-F238E27FC236}">
                    <a16:creationId xmlns:a16="http://schemas.microsoft.com/office/drawing/2014/main" id="{B0634A88-DE4E-4D51-9F07-BA2B57F55B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5" name="Rectangle 35">
                <a:extLst>
                  <a:ext uri="{FF2B5EF4-FFF2-40B4-BE49-F238E27FC236}">
                    <a16:creationId xmlns:a16="http://schemas.microsoft.com/office/drawing/2014/main" id="{7731F9E3-4DE2-4E7E-BA51-4B001765A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6" name="Rectangle 36">
                <a:extLst>
                  <a:ext uri="{FF2B5EF4-FFF2-40B4-BE49-F238E27FC236}">
                    <a16:creationId xmlns:a16="http://schemas.microsoft.com/office/drawing/2014/main" id="{5E75CF91-ED93-403F-9EBA-EF54D4975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4958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7" name="Rectangle 37">
                <a:extLst>
                  <a:ext uri="{FF2B5EF4-FFF2-40B4-BE49-F238E27FC236}">
                    <a16:creationId xmlns:a16="http://schemas.microsoft.com/office/drawing/2014/main" id="{3A3CC617-E19E-45B4-ACDC-3E35C5681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4958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38" name="Rectangle 38">
                <a:extLst>
                  <a:ext uri="{FF2B5EF4-FFF2-40B4-BE49-F238E27FC236}">
                    <a16:creationId xmlns:a16="http://schemas.microsoft.com/office/drawing/2014/main" id="{EE2D5E62-D865-4B75-9403-19E8D7AF4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9" name="Rectangle 39">
                <a:extLst>
                  <a:ext uri="{FF2B5EF4-FFF2-40B4-BE49-F238E27FC236}">
                    <a16:creationId xmlns:a16="http://schemas.microsoft.com/office/drawing/2014/main" id="{22FC60D9-C2B6-4983-9C13-0252D29709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0" name="Rectangle 40">
                <a:extLst>
                  <a:ext uri="{FF2B5EF4-FFF2-40B4-BE49-F238E27FC236}">
                    <a16:creationId xmlns:a16="http://schemas.microsoft.com/office/drawing/2014/main" id="{A2012475-EEC6-48A7-9BCB-9CF63DA4D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1" name="Rectangle 41">
                <a:extLst>
                  <a:ext uri="{FF2B5EF4-FFF2-40B4-BE49-F238E27FC236}">
                    <a16:creationId xmlns:a16="http://schemas.microsoft.com/office/drawing/2014/main" id="{17AB8261-BC7E-4D5F-B129-66B8C69C0A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2" name="Rectangle 42">
                <a:extLst>
                  <a:ext uri="{FF2B5EF4-FFF2-40B4-BE49-F238E27FC236}">
                    <a16:creationId xmlns:a16="http://schemas.microsoft.com/office/drawing/2014/main" id="{06F0B933-53D2-472A-A09F-0C0A257D7F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800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3" name="Rectangle 43">
                <a:extLst>
                  <a:ext uri="{FF2B5EF4-FFF2-40B4-BE49-F238E27FC236}">
                    <a16:creationId xmlns:a16="http://schemas.microsoft.com/office/drawing/2014/main" id="{E152B7F9-71A1-47AD-BAC1-3E596A7424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800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44" name="Rectangle 44">
                <a:extLst>
                  <a:ext uri="{FF2B5EF4-FFF2-40B4-BE49-F238E27FC236}">
                    <a16:creationId xmlns:a16="http://schemas.microsoft.com/office/drawing/2014/main" id="{A02F1FCD-094E-41D2-8334-3FD5941D7F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5" name="Rectangle 45">
                <a:extLst>
                  <a:ext uri="{FF2B5EF4-FFF2-40B4-BE49-F238E27FC236}">
                    <a16:creationId xmlns:a16="http://schemas.microsoft.com/office/drawing/2014/main" id="{1354137D-A3A0-454C-A452-584839D8D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6" name="Rectangle 46">
                <a:extLst>
                  <a:ext uri="{FF2B5EF4-FFF2-40B4-BE49-F238E27FC236}">
                    <a16:creationId xmlns:a16="http://schemas.microsoft.com/office/drawing/2014/main" id="{D75AB377-8CE9-49A4-9263-6EF13802CB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7" name="Rectangle 47">
                <a:extLst>
                  <a:ext uri="{FF2B5EF4-FFF2-40B4-BE49-F238E27FC236}">
                    <a16:creationId xmlns:a16="http://schemas.microsoft.com/office/drawing/2014/main" id="{BEEF1CEA-7ACD-4475-9BFB-D33554F591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8" name="Rectangle 48">
                <a:extLst>
                  <a:ext uri="{FF2B5EF4-FFF2-40B4-BE49-F238E27FC236}">
                    <a16:creationId xmlns:a16="http://schemas.microsoft.com/office/drawing/2014/main" id="{A83D5556-A35F-4365-A545-B770A26A3E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410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9" name="Rectangle 49">
                <a:extLst>
                  <a:ext uri="{FF2B5EF4-FFF2-40B4-BE49-F238E27FC236}">
                    <a16:creationId xmlns:a16="http://schemas.microsoft.com/office/drawing/2014/main" id="{915EC05A-0D56-4901-B378-94D01B250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410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50" name="Rectangle 50">
                <a:extLst>
                  <a:ext uri="{FF2B5EF4-FFF2-40B4-BE49-F238E27FC236}">
                    <a16:creationId xmlns:a16="http://schemas.microsoft.com/office/drawing/2014/main" id="{B9C9490C-E22B-40EC-94BE-94A349AA2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1" name="Rectangle 51">
                <a:extLst>
                  <a:ext uri="{FF2B5EF4-FFF2-40B4-BE49-F238E27FC236}">
                    <a16:creationId xmlns:a16="http://schemas.microsoft.com/office/drawing/2014/main" id="{8AF5D80A-08C7-4E73-A088-1AC8753AD9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2" name="Rectangle 52">
                <a:extLst>
                  <a:ext uri="{FF2B5EF4-FFF2-40B4-BE49-F238E27FC236}">
                    <a16:creationId xmlns:a16="http://schemas.microsoft.com/office/drawing/2014/main" id="{42E9DFB2-4F32-4C37-9CB5-8BB1FF6ED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3" name="Rectangle 53">
                <a:extLst>
                  <a:ext uri="{FF2B5EF4-FFF2-40B4-BE49-F238E27FC236}">
                    <a16:creationId xmlns:a16="http://schemas.microsoft.com/office/drawing/2014/main" id="{D8A8461E-C4C0-4C0A-A682-B0935A6F7D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4" name="Rectangle 54">
                <a:extLst>
                  <a:ext uri="{FF2B5EF4-FFF2-40B4-BE49-F238E27FC236}">
                    <a16:creationId xmlns:a16="http://schemas.microsoft.com/office/drawing/2014/main" id="{B5470C8D-CBE8-4986-B5B7-D33EB43F4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715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5" name="Rectangle 55">
                <a:extLst>
                  <a:ext uri="{FF2B5EF4-FFF2-40B4-BE49-F238E27FC236}">
                    <a16:creationId xmlns:a16="http://schemas.microsoft.com/office/drawing/2014/main" id="{179C9D65-ED8D-4270-96DB-0166B37CC6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715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56" name="Rectangle 56">
                <a:extLst>
                  <a:ext uri="{FF2B5EF4-FFF2-40B4-BE49-F238E27FC236}">
                    <a16:creationId xmlns:a16="http://schemas.microsoft.com/office/drawing/2014/main" id="{8FA3F269-F6F9-4D8C-BD50-834B9C1C2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7" name="Rectangle 57">
                <a:extLst>
                  <a:ext uri="{FF2B5EF4-FFF2-40B4-BE49-F238E27FC236}">
                    <a16:creationId xmlns:a16="http://schemas.microsoft.com/office/drawing/2014/main" id="{B2736331-EA8C-4D2B-911F-2C47F8E08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8" name="Rectangle 58">
                <a:extLst>
                  <a:ext uri="{FF2B5EF4-FFF2-40B4-BE49-F238E27FC236}">
                    <a16:creationId xmlns:a16="http://schemas.microsoft.com/office/drawing/2014/main" id="{475E4477-D818-4539-8C43-16264999F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9" name="Rectangle 59">
                <a:extLst>
                  <a:ext uri="{FF2B5EF4-FFF2-40B4-BE49-F238E27FC236}">
                    <a16:creationId xmlns:a16="http://schemas.microsoft.com/office/drawing/2014/main" id="{EB6C6119-1E77-419C-842F-D757461A5E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60" name="Text Box 60">
                <a:extLst>
                  <a:ext uri="{FF2B5EF4-FFF2-40B4-BE49-F238E27FC236}">
                    <a16:creationId xmlns:a16="http://schemas.microsoft.com/office/drawing/2014/main" id="{E179067C-A457-4C72-A7A6-678A56BD55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000" y="4960203"/>
                <a:ext cx="5029200" cy="73866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sz="2400" b="1" dirty="0">
                    <a:latin typeface="+mn-lt"/>
                  </a:rPr>
                  <a:t>...    </a:t>
                </a:r>
                <a:r>
                  <a:rPr lang="en-US" sz="2400" b="1" dirty="0"/>
                  <a:t>...    ...    …   …   …   …   …</a:t>
                </a:r>
                <a:endParaRPr lang="en-US" sz="2400" dirty="0"/>
              </a:p>
              <a:p>
                <a:pPr eaLnBrk="0" hangingPunct="0"/>
                <a:endParaRPr lang="en-US" dirty="0"/>
              </a:p>
            </p:txBody>
          </p:sp>
          <p:sp>
            <p:nvSpPr>
              <p:cNvPr id="161" name="Text Box 61">
                <a:extLst>
                  <a:ext uri="{FF2B5EF4-FFF2-40B4-BE49-F238E27FC236}">
                    <a16:creationId xmlns:a16="http://schemas.microsoft.com/office/drawing/2014/main" id="{F763934D-8464-44E6-95BB-5DDCFBB26C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276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0</a:t>
                </a:r>
              </a:p>
            </p:txBody>
          </p:sp>
          <p:sp>
            <p:nvSpPr>
              <p:cNvPr id="162" name="Text Box 62">
                <a:extLst>
                  <a:ext uri="{FF2B5EF4-FFF2-40B4-BE49-F238E27FC236}">
                    <a16:creationId xmlns:a16="http://schemas.microsoft.com/office/drawing/2014/main" id="{05FF7976-56BD-4E07-8B19-D92729B10F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273" y="3581400"/>
                <a:ext cx="298480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</a:t>
                </a:r>
              </a:p>
            </p:txBody>
          </p:sp>
          <p:sp>
            <p:nvSpPr>
              <p:cNvPr id="163" name="Text Box 63">
                <a:extLst>
                  <a:ext uri="{FF2B5EF4-FFF2-40B4-BE49-F238E27FC236}">
                    <a16:creationId xmlns:a16="http://schemas.microsoft.com/office/drawing/2014/main" id="{02B3F9D3-4E0C-4870-82B0-814473BAF5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8862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2</a:t>
                </a:r>
              </a:p>
            </p:txBody>
          </p:sp>
          <p:sp>
            <p:nvSpPr>
              <p:cNvPr id="164" name="Text Box 64">
                <a:extLst>
                  <a:ext uri="{FF2B5EF4-FFF2-40B4-BE49-F238E27FC236}">
                    <a16:creationId xmlns:a16="http://schemas.microsoft.com/office/drawing/2014/main" id="{AAE54627-1E3C-4D28-AB1B-627CD71AF1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1910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3</a:t>
                </a:r>
              </a:p>
            </p:txBody>
          </p:sp>
          <p:sp>
            <p:nvSpPr>
              <p:cNvPr id="165" name="Text Box 65">
                <a:extLst>
                  <a:ext uri="{FF2B5EF4-FFF2-40B4-BE49-F238E27FC236}">
                    <a16:creationId xmlns:a16="http://schemas.microsoft.com/office/drawing/2014/main" id="{1692934C-576B-4EF6-967D-07BAA00B65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4958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4</a:t>
                </a:r>
              </a:p>
            </p:txBody>
          </p:sp>
          <p:sp>
            <p:nvSpPr>
              <p:cNvPr id="166" name="Text Box 66">
                <a:extLst>
                  <a:ext uri="{FF2B5EF4-FFF2-40B4-BE49-F238E27FC236}">
                    <a16:creationId xmlns:a16="http://schemas.microsoft.com/office/drawing/2014/main" id="{04CC81B6-FBEE-4BA7-B273-C04E325089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800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5</a:t>
                </a:r>
              </a:p>
            </p:txBody>
          </p:sp>
          <p:sp>
            <p:nvSpPr>
              <p:cNvPr id="167" name="Text Box 67">
                <a:extLst>
                  <a:ext uri="{FF2B5EF4-FFF2-40B4-BE49-F238E27FC236}">
                    <a16:creationId xmlns:a16="http://schemas.microsoft.com/office/drawing/2014/main" id="{2F255B41-C836-4883-B5D0-19B1FFEBA7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4102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1022</a:t>
                </a:r>
              </a:p>
            </p:txBody>
          </p:sp>
          <p:sp>
            <p:nvSpPr>
              <p:cNvPr id="168" name="Text Box 68">
                <a:extLst>
                  <a:ext uri="{FF2B5EF4-FFF2-40B4-BE49-F238E27FC236}">
                    <a16:creationId xmlns:a16="http://schemas.microsoft.com/office/drawing/2014/main" id="{3CC72AEA-E6AA-49CD-BD53-8ECEF01CE1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7150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1023</a:t>
                </a:r>
              </a:p>
            </p:txBody>
          </p:sp>
          <p:sp>
            <p:nvSpPr>
              <p:cNvPr id="169" name="Text Box 70">
                <a:extLst>
                  <a:ext uri="{FF2B5EF4-FFF2-40B4-BE49-F238E27FC236}">
                    <a16:creationId xmlns:a16="http://schemas.microsoft.com/office/drawing/2014/main" id="{CC294C67-ADC5-4981-AB79-4E42E2F4DA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6314" y="2971800"/>
                <a:ext cx="663836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Valid</a:t>
                </a:r>
              </a:p>
            </p:txBody>
          </p:sp>
          <p:sp>
            <p:nvSpPr>
              <p:cNvPr id="170" name="Text Box 71">
                <a:extLst>
                  <a:ext uri="{FF2B5EF4-FFF2-40B4-BE49-F238E27FC236}">
                    <a16:creationId xmlns:a16="http://schemas.microsoft.com/office/drawing/2014/main" id="{D8BB064E-21F1-496B-BBCD-F3EC1EC671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2971800"/>
                <a:ext cx="534988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Tag</a:t>
                </a:r>
              </a:p>
            </p:txBody>
          </p: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3A232E08-38B7-453E-9029-80D2FC9ADBC1}"/>
                  </a:ext>
                </a:extLst>
              </p:cNvPr>
              <p:cNvGrpSpPr/>
              <p:nvPr/>
            </p:nvGrpSpPr>
            <p:grpSpPr>
              <a:xfrm>
                <a:off x="2133600" y="2482850"/>
                <a:ext cx="6629400" cy="336550"/>
                <a:chOff x="2209800" y="2438400"/>
                <a:chExt cx="6629400" cy="336550"/>
              </a:xfrm>
            </p:grpSpPr>
            <p:sp>
              <p:nvSpPr>
                <p:cNvPr id="172" name="Text Box 72">
                  <a:extLst>
                    <a:ext uri="{FF2B5EF4-FFF2-40B4-BE49-F238E27FC236}">
                      <a16:creationId xmlns:a16="http://schemas.microsoft.com/office/drawing/2014/main" id="{4FBB43BF-77A0-4C7E-97B9-E81A3F51357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8200" y="2438400"/>
                  <a:ext cx="635000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 dirty="0">
                      <a:latin typeface="+mn-lt"/>
                    </a:rPr>
                    <a:t>Data</a:t>
                  </a:r>
                </a:p>
              </p:txBody>
            </p:sp>
            <p:sp>
              <p:nvSpPr>
                <p:cNvPr id="173" name="Line 73">
                  <a:extLst>
                    <a:ext uri="{FF2B5EF4-FFF2-40B4-BE49-F238E27FC236}">
                      <a16:creationId xmlns:a16="http://schemas.microsoft.com/office/drawing/2014/main" id="{FCEC574D-2840-4272-8295-4AFF43A51E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09800" y="2590800"/>
                  <a:ext cx="2438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74" name="Line 74">
                  <a:extLst>
                    <a:ext uri="{FF2B5EF4-FFF2-40B4-BE49-F238E27FC236}">
                      <a16:creationId xmlns:a16="http://schemas.microsoft.com/office/drawing/2014/main" id="{642500F6-AB56-445B-86D1-5A2D13E457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57800" y="2590800"/>
                  <a:ext cx="3581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175" name="Text Box 75">
                <a:extLst>
                  <a:ext uri="{FF2B5EF4-FFF2-40B4-BE49-F238E27FC236}">
                    <a16:creationId xmlns:a16="http://schemas.microsoft.com/office/drawing/2014/main" id="{A57F1217-E125-40D2-9C64-0624C19AB6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0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Word0</a:t>
                </a:r>
              </a:p>
            </p:txBody>
          </p:sp>
          <p:sp>
            <p:nvSpPr>
              <p:cNvPr id="176" name="Text Box 76">
                <a:extLst>
                  <a:ext uri="{FF2B5EF4-FFF2-40B4-BE49-F238E27FC236}">
                    <a16:creationId xmlns:a16="http://schemas.microsoft.com/office/drawing/2014/main" id="{AFF67471-2366-4D26-B9FF-2AD96183BB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0862" y="2743200"/>
                <a:ext cx="8112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Word1</a:t>
                </a:r>
              </a:p>
            </p:txBody>
          </p:sp>
          <p:sp>
            <p:nvSpPr>
              <p:cNvPr id="177" name="Text Box 77">
                <a:extLst>
                  <a:ext uri="{FF2B5EF4-FFF2-40B4-BE49-F238E27FC236}">
                    <a16:creationId xmlns:a16="http://schemas.microsoft.com/office/drawing/2014/main" id="{A385F1F8-BC56-4A10-A6BB-F0634E191A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492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Word2</a:t>
                </a:r>
              </a:p>
            </p:txBody>
          </p:sp>
          <p:sp>
            <p:nvSpPr>
              <p:cNvPr id="178" name="Text Box 78">
                <a:extLst>
                  <a:ext uri="{FF2B5EF4-FFF2-40B4-BE49-F238E27FC236}">
                    <a16:creationId xmlns:a16="http://schemas.microsoft.com/office/drawing/2014/main" id="{45589EB9-883C-4B88-9B41-641DA71F91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494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Word3</a:t>
                </a:r>
              </a:p>
            </p:txBody>
          </p:sp>
          <p:sp>
            <p:nvSpPr>
              <p:cNvPr id="179" name="Text Box 79">
                <a:extLst>
                  <a:ext uri="{FF2B5EF4-FFF2-40B4-BE49-F238E27FC236}">
                    <a16:creationId xmlns:a16="http://schemas.microsoft.com/office/drawing/2014/main" id="{F5A18A55-8132-4A57-BF25-F1AD8886F4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85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0-3</a:t>
                </a:r>
              </a:p>
            </p:txBody>
          </p:sp>
          <p:sp>
            <p:nvSpPr>
              <p:cNvPr id="180" name="Text Box 80">
                <a:extLst>
                  <a:ext uri="{FF2B5EF4-FFF2-40B4-BE49-F238E27FC236}">
                    <a16:creationId xmlns:a16="http://schemas.microsoft.com/office/drawing/2014/main" id="{D8B0617E-403B-435C-9D5C-251D506658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73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4-7</a:t>
                </a:r>
              </a:p>
            </p:txBody>
          </p:sp>
          <p:sp>
            <p:nvSpPr>
              <p:cNvPr id="181" name="Text Box 81">
                <a:extLst>
                  <a:ext uri="{FF2B5EF4-FFF2-40B4-BE49-F238E27FC236}">
                    <a16:creationId xmlns:a16="http://schemas.microsoft.com/office/drawing/2014/main" id="{5AEA3639-604E-4BC6-8CBB-1BFD18FD78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48597" y="2971800"/>
                <a:ext cx="1150444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8-11</a:t>
                </a:r>
              </a:p>
            </p:txBody>
          </p:sp>
          <p:sp>
            <p:nvSpPr>
              <p:cNvPr id="182" name="Text Box 82">
                <a:extLst>
                  <a:ext uri="{FF2B5EF4-FFF2-40B4-BE49-F238E27FC236}">
                    <a16:creationId xmlns:a16="http://schemas.microsoft.com/office/drawing/2014/main" id="{D91310A5-BB51-4036-BB85-C14078F6E3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46173" y="2971800"/>
                <a:ext cx="1279517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12-15</a:t>
                </a:r>
              </a:p>
            </p:txBody>
          </p:sp>
        </p:grpSp>
        <p:sp>
          <p:nvSpPr>
            <p:cNvPr id="92" name="Text Box 69">
              <a:extLst>
                <a:ext uri="{FF2B5EF4-FFF2-40B4-BE49-F238E27FC236}">
                  <a16:creationId xmlns:a16="http://schemas.microsoft.com/office/drawing/2014/main" id="{D76C94BB-656C-4C3E-8B59-C6D7C0C012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</p:grpSp>
      <p:sp>
        <p:nvSpPr>
          <p:cNvPr id="91" name="Oval 90">
            <a:extLst>
              <a:ext uri="{FF2B5EF4-FFF2-40B4-BE49-F238E27FC236}">
                <a16:creationId xmlns:a16="http://schemas.microsoft.com/office/drawing/2014/main" id="{5C4EF0F0-E1F0-4E4C-BCAA-E8DE4526005B}"/>
              </a:ext>
            </a:extLst>
          </p:cNvPr>
          <p:cNvSpPr/>
          <p:nvPr/>
        </p:nvSpPr>
        <p:spPr>
          <a:xfrm>
            <a:off x="7162800" y="3492499"/>
            <a:ext cx="1676400" cy="457200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323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9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1. Data Transfer: The Big Picture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148">
            <a:extLst>
              <a:ext uri="{FF2B5EF4-FFF2-40B4-BE49-F238E27FC236}">
                <a16:creationId xmlns:a16="http://schemas.microsoft.com/office/drawing/2014/main" id="{03428BD8-1A8E-4FA0-AFE8-CCA438424F7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5308816"/>
            <a:ext cx="8252086" cy="129540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600" dirty="0"/>
              <a:t>	</a:t>
            </a:r>
            <a:r>
              <a:rPr lang="en-US" dirty="0"/>
              <a:t>Registers are in the </a:t>
            </a:r>
            <a:r>
              <a:rPr lang="en-US" dirty="0" err="1"/>
              <a:t>datapath</a:t>
            </a:r>
            <a:r>
              <a:rPr lang="en-US" dirty="0"/>
              <a:t> of the processor. If operands are in memory we have to </a:t>
            </a:r>
            <a:r>
              <a:rPr lang="en-US" b="1" dirty="0">
                <a:solidFill>
                  <a:srgbClr val="C00000"/>
                </a:solidFill>
              </a:rPr>
              <a:t>load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/>
              <a:t>them to processor (registers), operate on them, and </a:t>
            </a:r>
            <a:r>
              <a:rPr lang="en-US" b="1" dirty="0">
                <a:solidFill>
                  <a:srgbClr val="006600"/>
                </a:solidFill>
              </a:rPr>
              <a:t>store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/>
              <a:t>them back to memory.</a:t>
            </a:r>
            <a:endParaRPr lang="en-US" sz="2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2B65CBC-5DD6-4A04-9550-3DEFE4CD9491}"/>
              </a:ext>
            </a:extLst>
          </p:cNvPr>
          <p:cNvGrpSpPr/>
          <p:nvPr/>
        </p:nvGrpSpPr>
        <p:grpSpPr>
          <a:xfrm>
            <a:off x="1371600" y="1346417"/>
            <a:ext cx="6400800" cy="3962399"/>
            <a:chOff x="1447800" y="1371600"/>
            <a:chExt cx="6400800" cy="3962399"/>
          </a:xfrm>
        </p:grpSpPr>
        <p:grpSp>
          <p:nvGrpSpPr>
            <p:cNvPr id="15" name="Group 112">
              <a:extLst>
                <a:ext uri="{FF2B5EF4-FFF2-40B4-BE49-F238E27FC236}">
                  <a16:creationId xmlns:a16="http://schemas.microsoft.com/office/drawing/2014/main" id="{E2FF1580-F11C-4931-8197-9E8F42AD97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7800" y="1371600"/>
              <a:ext cx="6400800" cy="3962399"/>
              <a:chOff x="1200" y="864"/>
              <a:chExt cx="3456" cy="2256"/>
            </a:xfrm>
          </p:grpSpPr>
          <p:sp>
            <p:nvSpPr>
              <p:cNvPr id="20" name="Rectangle 93">
                <a:extLst>
                  <a:ext uri="{FF2B5EF4-FFF2-40B4-BE49-F238E27FC236}">
                    <a16:creationId xmlns:a16="http://schemas.microsoft.com/office/drawing/2014/main" id="{F6C9FB70-ECC9-4B6C-A7E6-E01BCBB83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1248"/>
                <a:ext cx="864" cy="163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" name="Rectangle 94">
                <a:extLst>
                  <a:ext uri="{FF2B5EF4-FFF2-40B4-BE49-F238E27FC236}">
                    <a16:creationId xmlns:a16="http://schemas.microsoft.com/office/drawing/2014/main" id="{41C4D98C-D3DA-41C1-854A-77F618701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864"/>
                <a:ext cx="3456" cy="2256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anchor="ctr">
                <a:noAutofit/>
              </a:bodyPr>
              <a:lstStyle/>
              <a:p>
                <a:pPr algn="ctr"/>
                <a:endParaRPr lang="en-US" sz="2800" b="1">
                  <a:latin typeface="Verdana" pitchFamily="34" charset="0"/>
                </a:endParaRPr>
              </a:p>
            </p:txBody>
          </p:sp>
          <p:sp>
            <p:nvSpPr>
              <p:cNvPr id="22" name="Rectangle 95">
                <a:extLst>
                  <a:ext uri="{FF2B5EF4-FFF2-40B4-BE49-F238E27FC236}">
                    <a16:creationId xmlns:a16="http://schemas.microsoft.com/office/drawing/2014/main" id="{2DABE008-E452-495B-A671-4693797CC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8" y="1248"/>
                <a:ext cx="864" cy="163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3" name="Rectangle 96">
                <a:extLst>
                  <a:ext uri="{FF2B5EF4-FFF2-40B4-BE49-F238E27FC236}">
                    <a16:creationId xmlns:a16="http://schemas.microsoft.com/office/drawing/2014/main" id="{81C12B5B-2454-4E41-B80B-93651558F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1248"/>
                <a:ext cx="864" cy="16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algn="ctr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>
                <a:noAutofit/>
              </a:bodyPr>
              <a:lstStyle/>
              <a:p>
                <a:pPr algn="ctr"/>
                <a:r>
                  <a:rPr lang="en-US" sz="2400" b="1" dirty="0">
                    <a:solidFill>
                      <a:srgbClr val="C00000"/>
                    </a:solidFill>
                  </a:rPr>
                  <a:t>Memory</a:t>
                </a:r>
              </a:p>
            </p:txBody>
          </p:sp>
          <p:sp>
            <p:nvSpPr>
              <p:cNvPr id="24" name="Rectangle 97">
                <a:extLst>
                  <a:ext uri="{FF2B5EF4-FFF2-40B4-BE49-F238E27FC236}">
                    <a16:creationId xmlns:a16="http://schemas.microsoft.com/office/drawing/2014/main" id="{1589D86A-5BCD-47C2-AD80-799DAE41E2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1248"/>
                <a:ext cx="864" cy="163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" name="Text Box 98">
                <a:extLst>
                  <a:ext uri="{FF2B5EF4-FFF2-40B4-BE49-F238E27FC236}">
                    <a16:creationId xmlns:a16="http://schemas.microsoft.com/office/drawing/2014/main" id="{55F83CA0-8D43-460A-AE13-EB0D777444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34" y="864"/>
                <a:ext cx="1013" cy="26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>
                    <a:latin typeface="Verdana" pitchFamily="34" charset="0"/>
                  </a:rPr>
                  <a:t>Computer</a:t>
                </a:r>
              </a:p>
            </p:txBody>
          </p:sp>
          <p:sp>
            <p:nvSpPr>
              <p:cNvPr id="26" name="Text Box 99">
                <a:extLst>
                  <a:ext uri="{FF2B5EF4-FFF2-40B4-BE49-F238E27FC236}">
                    <a16:creationId xmlns:a16="http://schemas.microsoft.com/office/drawing/2014/main" id="{5F68ADE3-F3BB-4D94-98DC-B06170868A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65" y="1248"/>
                <a:ext cx="867" cy="22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 dirty="0">
                    <a:latin typeface="Verdana" pitchFamily="34" charset="0"/>
                  </a:rPr>
                  <a:t>Processor</a:t>
                </a:r>
              </a:p>
            </p:txBody>
          </p:sp>
          <p:sp>
            <p:nvSpPr>
              <p:cNvPr id="27" name="AutoShape 100">
                <a:extLst>
                  <a:ext uri="{FF2B5EF4-FFF2-40B4-BE49-F238E27FC236}">
                    <a16:creationId xmlns:a16="http://schemas.microsoft.com/office/drawing/2014/main" id="{5A95471A-56E1-4F4D-8499-7E1D625471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632"/>
                <a:ext cx="658" cy="384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algn="ctr">
                <a:solidFill>
                  <a:schemeClr val="tx2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>
                <a:noAutofit/>
              </a:bodyPr>
              <a:lstStyle/>
              <a:p>
                <a:pPr algn="ctr"/>
                <a:r>
                  <a:rPr lang="en-US" sz="2000" b="1" dirty="0"/>
                  <a:t>Control</a:t>
                </a:r>
              </a:p>
            </p:txBody>
          </p:sp>
          <p:sp>
            <p:nvSpPr>
              <p:cNvPr id="28" name="Text Box 103">
                <a:extLst>
                  <a:ext uri="{FF2B5EF4-FFF2-40B4-BE49-F238E27FC236}">
                    <a16:creationId xmlns:a16="http://schemas.microsoft.com/office/drawing/2014/main" id="{75F33EB9-CABF-4937-8286-DD93E229CC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13" y="1248"/>
                <a:ext cx="700" cy="22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 dirty="0">
                    <a:latin typeface="Verdana" pitchFamily="34" charset="0"/>
                  </a:rPr>
                  <a:t>Devices</a:t>
                </a:r>
              </a:p>
            </p:txBody>
          </p:sp>
          <p:sp>
            <p:nvSpPr>
              <p:cNvPr id="29" name="AutoShape 104">
                <a:extLst>
                  <a:ext uri="{FF2B5EF4-FFF2-40B4-BE49-F238E27FC236}">
                    <a16:creationId xmlns:a16="http://schemas.microsoft.com/office/drawing/2014/main" id="{39775697-D435-423F-A01B-67DB15497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1680"/>
                <a:ext cx="624" cy="384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algn="ctr">
                <a:solidFill>
                  <a:schemeClr val="tx2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>
                <a:noAutofit/>
              </a:bodyPr>
              <a:lstStyle/>
              <a:p>
                <a:pPr algn="ctr"/>
                <a:r>
                  <a:rPr lang="en-US" b="1" dirty="0"/>
                  <a:t>Input</a:t>
                </a:r>
              </a:p>
            </p:txBody>
          </p:sp>
          <p:sp>
            <p:nvSpPr>
              <p:cNvPr id="30" name="AutoShape 105">
                <a:extLst>
                  <a:ext uri="{FF2B5EF4-FFF2-40B4-BE49-F238E27FC236}">
                    <a16:creationId xmlns:a16="http://schemas.microsoft.com/office/drawing/2014/main" id="{EEAC6BCC-1256-4D7C-A11E-05B0F336CC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2208"/>
                <a:ext cx="624" cy="384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algn="ctr">
                <a:solidFill>
                  <a:schemeClr val="tx2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>
                <a:noAutofit/>
              </a:bodyPr>
              <a:lstStyle/>
              <a:p>
                <a:pPr algn="ctr"/>
                <a:r>
                  <a:rPr lang="en-US" b="1" dirty="0"/>
                  <a:t>Output</a:t>
                </a:r>
              </a:p>
            </p:txBody>
          </p:sp>
          <p:sp>
            <p:nvSpPr>
              <p:cNvPr id="31" name="AutoShape 108">
                <a:extLst>
                  <a:ext uri="{FF2B5EF4-FFF2-40B4-BE49-F238E27FC236}">
                    <a16:creationId xmlns:a16="http://schemas.microsoft.com/office/drawing/2014/main" id="{627AAA30-D019-4C45-B846-9717EE7A81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658" cy="576"/>
              </a:xfrm>
              <a:prstGeom prst="roundRect">
                <a:avLst>
                  <a:gd name="adj" fmla="val 16667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9525" algn="ctr">
                <a:solidFill>
                  <a:schemeClr val="tx2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>
                <a:noAutofit/>
              </a:bodyPr>
              <a:lstStyle/>
              <a:p>
                <a:pPr algn="ctr"/>
                <a:r>
                  <a:rPr lang="en-US" sz="2000" b="1" dirty="0" err="1"/>
                  <a:t>Datapath</a:t>
                </a:r>
                <a:endParaRPr lang="en-US" sz="2000" b="1" dirty="0"/>
              </a:p>
              <a:p>
                <a:pPr algn="ctr"/>
                <a:r>
                  <a:rPr lang="en-US" sz="2000" b="1" dirty="0"/>
                  <a:t>+</a:t>
                </a:r>
              </a:p>
              <a:p>
                <a:pPr algn="ctr"/>
                <a:r>
                  <a:rPr lang="en-US" sz="2000" b="1" dirty="0">
                    <a:solidFill>
                      <a:srgbClr val="C00000"/>
                    </a:solidFill>
                  </a:rPr>
                  <a:t>Registers</a:t>
                </a:r>
              </a:p>
            </p:txBody>
          </p:sp>
        </p:grpSp>
        <p:cxnSp>
          <p:nvCxnSpPr>
            <p:cNvPr id="16" name="Shape 21">
              <a:extLst>
                <a:ext uri="{FF2B5EF4-FFF2-40B4-BE49-F238E27FC236}">
                  <a16:creationId xmlns:a16="http://schemas.microsoft.com/office/drawing/2014/main" id="{95CA8F34-7E40-4D14-9E0D-0FAD5363D85D}"/>
                </a:ext>
              </a:extLst>
            </p:cNvPr>
            <p:cNvCxnSpPr/>
            <p:nvPr/>
          </p:nvCxnSpPr>
          <p:spPr>
            <a:xfrm flipV="1">
              <a:off x="3200400" y="3962400"/>
              <a:ext cx="1600200" cy="457200"/>
            </a:xfrm>
            <a:prstGeom prst="bentConnector3">
              <a:avLst>
                <a:gd name="adj1" fmla="val 28437"/>
              </a:avLst>
            </a:prstGeom>
            <a:ln w="317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03ACBD-4E9B-4C01-95E7-B53FB91C662A}"/>
                </a:ext>
              </a:extLst>
            </p:cNvPr>
            <p:cNvCxnSpPr/>
            <p:nvPr/>
          </p:nvCxnSpPr>
          <p:spPr>
            <a:xfrm flipH="1">
              <a:off x="3200400" y="4648200"/>
              <a:ext cx="1676400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DBBA60C-2966-435E-BEF9-BAF691AC2FD5}"/>
                </a:ext>
              </a:extLst>
            </p:cNvPr>
            <p:cNvSpPr/>
            <p:nvPr/>
          </p:nvSpPr>
          <p:spPr>
            <a:xfrm>
              <a:off x="3810000" y="3683478"/>
              <a:ext cx="990600" cy="533400"/>
            </a:xfrm>
            <a:prstGeom prst="rect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Store to memory 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1D51B93-018E-429E-8B8C-B4F4E5CF0CFF}"/>
                </a:ext>
              </a:extLst>
            </p:cNvPr>
            <p:cNvSpPr/>
            <p:nvPr/>
          </p:nvSpPr>
          <p:spPr>
            <a:xfrm>
              <a:off x="3810000" y="4369278"/>
              <a:ext cx="1219200" cy="533400"/>
            </a:xfrm>
            <a:prstGeom prst="rect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Load from memory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36992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#3-1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8" y="1463676"/>
            <a:ext cx="8538411" cy="958849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  <a:endParaRPr lang="en-SG" sz="2200" dirty="0"/>
          </a:p>
          <a:p>
            <a:pPr>
              <a:buNone/>
            </a:pPr>
            <a:r>
              <a:rPr lang="en-US" b="1" dirty="0"/>
              <a:t>Step 1</a:t>
            </a:r>
            <a:r>
              <a:rPr lang="en-US" dirty="0"/>
              <a:t>. </a:t>
            </a:r>
            <a:r>
              <a:rPr lang="en-US" sz="2200" dirty="0">
                <a:sym typeface="Wingdings" panose="05000000000000000000" pitchFamily="2" charset="2"/>
              </a:rPr>
              <a:t>Check Cache Block at index </a:t>
            </a:r>
            <a:r>
              <a:rPr lang="en-US" sz="2200" b="1" dirty="0">
                <a:sym typeface="Wingdings" panose="05000000000000000000" pitchFamily="2" charset="2"/>
              </a:rPr>
              <a:t>3</a:t>
            </a:r>
            <a:endParaRPr lang="en-SG" sz="2200" b="1" dirty="0">
              <a:solidFill>
                <a:srgbClr val="7030A0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0100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0000000011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sp>
        <p:nvSpPr>
          <p:cNvPr id="87" name="Left Arrow 86">
            <a:extLst>
              <a:ext uri="{FF2B5EF4-FFF2-40B4-BE49-F238E27FC236}">
                <a16:creationId xmlns:a16="http://schemas.microsoft.com/office/drawing/2014/main" id="{5AC761F4-F559-4D90-B686-FC74BA216C07}"/>
              </a:ext>
            </a:extLst>
          </p:cNvPr>
          <p:cNvSpPr/>
          <p:nvPr/>
        </p:nvSpPr>
        <p:spPr>
          <a:xfrm rot="5400000">
            <a:off x="5734297" y="1777445"/>
            <a:ext cx="228600" cy="304800"/>
          </a:xfrm>
          <a:prstGeom prst="leftArrow">
            <a:avLst/>
          </a:prstGeom>
          <a:solidFill>
            <a:srgbClr val="FF00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69F231E5-3874-47BE-B264-3B33A0E11405}"/>
              </a:ext>
            </a:extLst>
          </p:cNvPr>
          <p:cNvSpPr/>
          <p:nvPr/>
        </p:nvSpPr>
        <p:spPr>
          <a:xfrm>
            <a:off x="534987" y="4188996"/>
            <a:ext cx="304800" cy="304800"/>
          </a:xfrm>
          <a:prstGeom prst="ellipse">
            <a:avLst/>
          </a:prstGeom>
          <a:solidFill>
            <a:srgbClr val="EFE9E1">
              <a:alpha val="32157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9C7C81-CC2F-487D-8902-9F77AFC4D557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00056CB-C885-4CBC-908B-A047CEBCDC9C}"/>
                </a:ext>
              </a:extLst>
            </p:cNvPr>
            <p:cNvGrpSpPr/>
            <p:nvPr/>
          </p:nvGrpSpPr>
          <p:grpSpPr>
            <a:xfrm>
              <a:off x="304800" y="2482850"/>
              <a:ext cx="8534400" cy="3568700"/>
              <a:chOff x="304800" y="2482850"/>
              <a:chExt cx="8534400" cy="3568700"/>
            </a:xfrm>
          </p:grpSpPr>
          <p:sp>
            <p:nvSpPr>
              <p:cNvPr id="103" name="Rectangle 12">
                <a:extLst>
                  <a:ext uri="{FF2B5EF4-FFF2-40B4-BE49-F238E27FC236}">
                    <a16:creationId xmlns:a16="http://schemas.microsoft.com/office/drawing/2014/main" id="{B145FEA4-161C-49EA-BACC-9636FB107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276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04" name="Rectangle 13">
                <a:extLst>
                  <a:ext uri="{FF2B5EF4-FFF2-40B4-BE49-F238E27FC236}">
                    <a16:creationId xmlns:a16="http://schemas.microsoft.com/office/drawing/2014/main" id="{D6F061BB-EE02-45F2-A957-68D8C1CA14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276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06" name="Rectangle 14">
                <a:extLst>
                  <a:ext uri="{FF2B5EF4-FFF2-40B4-BE49-F238E27FC236}">
                    <a16:creationId xmlns:a16="http://schemas.microsoft.com/office/drawing/2014/main" id="{D1D3AF2A-7812-4C43-B517-4DE029E7D1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4" name="Rectangle 15">
                <a:extLst>
                  <a:ext uri="{FF2B5EF4-FFF2-40B4-BE49-F238E27FC236}">
                    <a16:creationId xmlns:a16="http://schemas.microsoft.com/office/drawing/2014/main" id="{71D3ECE2-E3BF-41AD-BC36-7D06258511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5" name="Rectangle 16">
                <a:extLst>
                  <a:ext uri="{FF2B5EF4-FFF2-40B4-BE49-F238E27FC236}">
                    <a16:creationId xmlns:a16="http://schemas.microsoft.com/office/drawing/2014/main" id="{CE36E9FA-B430-45A9-B429-341031B1D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7" name="Rectangle 17">
                <a:extLst>
                  <a:ext uri="{FF2B5EF4-FFF2-40B4-BE49-F238E27FC236}">
                    <a16:creationId xmlns:a16="http://schemas.microsoft.com/office/drawing/2014/main" id="{8D044D16-8DF1-4891-9FA3-484244C4D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8" name="Rectangle 18">
                <a:extLst>
                  <a:ext uri="{FF2B5EF4-FFF2-40B4-BE49-F238E27FC236}">
                    <a16:creationId xmlns:a16="http://schemas.microsoft.com/office/drawing/2014/main" id="{FABF1531-0AB0-4D14-A667-CADA95FDD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581400"/>
                <a:ext cx="9906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19" name="Rectangle 19">
                <a:extLst>
                  <a:ext uri="{FF2B5EF4-FFF2-40B4-BE49-F238E27FC236}">
                    <a16:creationId xmlns:a16="http://schemas.microsoft.com/office/drawing/2014/main" id="{6007E558-4FC7-4606-93E1-D00395918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581400"/>
                <a:ext cx="2286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1</a:t>
                </a:r>
              </a:p>
            </p:txBody>
          </p:sp>
          <p:sp>
            <p:nvSpPr>
              <p:cNvPr id="120" name="Rectangle 20">
                <a:extLst>
                  <a:ext uri="{FF2B5EF4-FFF2-40B4-BE49-F238E27FC236}">
                    <a16:creationId xmlns:a16="http://schemas.microsoft.com/office/drawing/2014/main" id="{712F6FF7-47CD-42B9-BC74-FC05D403A9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A</a:t>
                </a:r>
              </a:p>
            </p:txBody>
          </p:sp>
          <p:sp>
            <p:nvSpPr>
              <p:cNvPr id="121" name="Rectangle 21">
                <a:extLst>
                  <a:ext uri="{FF2B5EF4-FFF2-40B4-BE49-F238E27FC236}">
                    <a16:creationId xmlns:a16="http://schemas.microsoft.com/office/drawing/2014/main" id="{9335F7A1-B98C-4E48-8473-A68477FCD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B</a:t>
                </a:r>
              </a:p>
            </p:txBody>
          </p:sp>
          <p:sp>
            <p:nvSpPr>
              <p:cNvPr id="122" name="Rectangle 22">
                <a:extLst>
                  <a:ext uri="{FF2B5EF4-FFF2-40B4-BE49-F238E27FC236}">
                    <a16:creationId xmlns:a16="http://schemas.microsoft.com/office/drawing/2014/main" id="{37B53A77-4B6C-4328-896D-6BDE9BB54E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C</a:t>
                </a:r>
              </a:p>
            </p:txBody>
          </p:sp>
          <p:sp>
            <p:nvSpPr>
              <p:cNvPr id="123" name="Rectangle 23">
                <a:extLst>
                  <a:ext uri="{FF2B5EF4-FFF2-40B4-BE49-F238E27FC236}">
                    <a16:creationId xmlns:a16="http://schemas.microsoft.com/office/drawing/2014/main" id="{51D39A61-2614-44C5-810B-36E7C9E67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D</a:t>
                </a:r>
              </a:p>
            </p:txBody>
          </p:sp>
          <p:sp>
            <p:nvSpPr>
              <p:cNvPr id="124" name="Rectangle 24">
                <a:extLst>
                  <a:ext uri="{FF2B5EF4-FFF2-40B4-BE49-F238E27FC236}">
                    <a16:creationId xmlns:a16="http://schemas.microsoft.com/office/drawing/2014/main" id="{1E5FF318-2EF8-4DDA-8409-D6327A77A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886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5" name="Rectangle 25">
                <a:extLst>
                  <a:ext uri="{FF2B5EF4-FFF2-40B4-BE49-F238E27FC236}">
                    <a16:creationId xmlns:a16="http://schemas.microsoft.com/office/drawing/2014/main" id="{A13CDAA0-16EC-417C-B4F8-FA58B2F7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886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26" name="Rectangle 26">
                <a:extLst>
                  <a:ext uri="{FF2B5EF4-FFF2-40B4-BE49-F238E27FC236}">
                    <a16:creationId xmlns:a16="http://schemas.microsoft.com/office/drawing/2014/main" id="{F403507A-0E1E-489A-89D1-B038EDDF76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7" name="Rectangle 27">
                <a:extLst>
                  <a:ext uri="{FF2B5EF4-FFF2-40B4-BE49-F238E27FC236}">
                    <a16:creationId xmlns:a16="http://schemas.microsoft.com/office/drawing/2014/main" id="{D5540AE2-0137-4708-99DC-9AA253963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8" name="Rectangle 28">
                <a:extLst>
                  <a:ext uri="{FF2B5EF4-FFF2-40B4-BE49-F238E27FC236}">
                    <a16:creationId xmlns:a16="http://schemas.microsoft.com/office/drawing/2014/main" id="{7B6FE451-15AE-4A94-A507-ED474958E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9" name="Rectangle 29">
                <a:extLst>
                  <a:ext uri="{FF2B5EF4-FFF2-40B4-BE49-F238E27FC236}">
                    <a16:creationId xmlns:a16="http://schemas.microsoft.com/office/drawing/2014/main" id="{B2B2652B-CC40-49B0-8C6B-9BB6D6C718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0" name="Rectangle 30">
                <a:extLst>
                  <a:ext uri="{FF2B5EF4-FFF2-40B4-BE49-F238E27FC236}">
                    <a16:creationId xmlns:a16="http://schemas.microsoft.com/office/drawing/2014/main" id="{B52E327D-81D7-48FC-A580-08D91A927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191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1" name="Rectangle 31">
                <a:extLst>
                  <a:ext uri="{FF2B5EF4-FFF2-40B4-BE49-F238E27FC236}">
                    <a16:creationId xmlns:a16="http://schemas.microsoft.com/office/drawing/2014/main" id="{96DD3725-6D89-41A5-8BE9-9C3EADF6EB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191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32" name="Rectangle 32">
                <a:extLst>
                  <a:ext uri="{FF2B5EF4-FFF2-40B4-BE49-F238E27FC236}">
                    <a16:creationId xmlns:a16="http://schemas.microsoft.com/office/drawing/2014/main" id="{E7F6A94F-E689-4858-8C8C-8A22203A10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3" name="Rectangle 33">
                <a:extLst>
                  <a:ext uri="{FF2B5EF4-FFF2-40B4-BE49-F238E27FC236}">
                    <a16:creationId xmlns:a16="http://schemas.microsoft.com/office/drawing/2014/main" id="{0E5BD2EE-35F8-4F78-B2D8-02FEE1A96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4" name="Rectangle 34">
                <a:extLst>
                  <a:ext uri="{FF2B5EF4-FFF2-40B4-BE49-F238E27FC236}">
                    <a16:creationId xmlns:a16="http://schemas.microsoft.com/office/drawing/2014/main" id="{B0634A88-DE4E-4D51-9F07-BA2B57F55B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5" name="Rectangle 35">
                <a:extLst>
                  <a:ext uri="{FF2B5EF4-FFF2-40B4-BE49-F238E27FC236}">
                    <a16:creationId xmlns:a16="http://schemas.microsoft.com/office/drawing/2014/main" id="{7731F9E3-4DE2-4E7E-BA51-4B001765A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6" name="Rectangle 36">
                <a:extLst>
                  <a:ext uri="{FF2B5EF4-FFF2-40B4-BE49-F238E27FC236}">
                    <a16:creationId xmlns:a16="http://schemas.microsoft.com/office/drawing/2014/main" id="{5E75CF91-ED93-403F-9EBA-EF54D4975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4958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7" name="Rectangle 37">
                <a:extLst>
                  <a:ext uri="{FF2B5EF4-FFF2-40B4-BE49-F238E27FC236}">
                    <a16:creationId xmlns:a16="http://schemas.microsoft.com/office/drawing/2014/main" id="{3A3CC617-E19E-45B4-ACDC-3E35C5681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4958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38" name="Rectangle 38">
                <a:extLst>
                  <a:ext uri="{FF2B5EF4-FFF2-40B4-BE49-F238E27FC236}">
                    <a16:creationId xmlns:a16="http://schemas.microsoft.com/office/drawing/2014/main" id="{EE2D5E62-D865-4B75-9403-19E8D7AF4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9" name="Rectangle 39">
                <a:extLst>
                  <a:ext uri="{FF2B5EF4-FFF2-40B4-BE49-F238E27FC236}">
                    <a16:creationId xmlns:a16="http://schemas.microsoft.com/office/drawing/2014/main" id="{22FC60D9-C2B6-4983-9C13-0252D29709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0" name="Rectangle 40">
                <a:extLst>
                  <a:ext uri="{FF2B5EF4-FFF2-40B4-BE49-F238E27FC236}">
                    <a16:creationId xmlns:a16="http://schemas.microsoft.com/office/drawing/2014/main" id="{A2012475-EEC6-48A7-9BCB-9CF63DA4D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1" name="Rectangle 41">
                <a:extLst>
                  <a:ext uri="{FF2B5EF4-FFF2-40B4-BE49-F238E27FC236}">
                    <a16:creationId xmlns:a16="http://schemas.microsoft.com/office/drawing/2014/main" id="{17AB8261-BC7E-4D5F-B129-66B8C69C0A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2" name="Rectangle 42">
                <a:extLst>
                  <a:ext uri="{FF2B5EF4-FFF2-40B4-BE49-F238E27FC236}">
                    <a16:creationId xmlns:a16="http://schemas.microsoft.com/office/drawing/2014/main" id="{06F0B933-53D2-472A-A09F-0C0A257D7F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800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3" name="Rectangle 43">
                <a:extLst>
                  <a:ext uri="{FF2B5EF4-FFF2-40B4-BE49-F238E27FC236}">
                    <a16:creationId xmlns:a16="http://schemas.microsoft.com/office/drawing/2014/main" id="{E152B7F9-71A1-47AD-BAC1-3E596A7424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800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44" name="Rectangle 44">
                <a:extLst>
                  <a:ext uri="{FF2B5EF4-FFF2-40B4-BE49-F238E27FC236}">
                    <a16:creationId xmlns:a16="http://schemas.microsoft.com/office/drawing/2014/main" id="{A02F1FCD-094E-41D2-8334-3FD5941D7F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5" name="Rectangle 45">
                <a:extLst>
                  <a:ext uri="{FF2B5EF4-FFF2-40B4-BE49-F238E27FC236}">
                    <a16:creationId xmlns:a16="http://schemas.microsoft.com/office/drawing/2014/main" id="{1354137D-A3A0-454C-A452-584839D8D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6" name="Rectangle 46">
                <a:extLst>
                  <a:ext uri="{FF2B5EF4-FFF2-40B4-BE49-F238E27FC236}">
                    <a16:creationId xmlns:a16="http://schemas.microsoft.com/office/drawing/2014/main" id="{D75AB377-8CE9-49A4-9263-6EF13802CB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7" name="Rectangle 47">
                <a:extLst>
                  <a:ext uri="{FF2B5EF4-FFF2-40B4-BE49-F238E27FC236}">
                    <a16:creationId xmlns:a16="http://schemas.microsoft.com/office/drawing/2014/main" id="{BEEF1CEA-7ACD-4475-9BFB-D33554F591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8" name="Rectangle 48">
                <a:extLst>
                  <a:ext uri="{FF2B5EF4-FFF2-40B4-BE49-F238E27FC236}">
                    <a16:creationId xmlns:a16="http://schemas.microsoft.com/office/drawing/2014/main" id="{A83D5556-A35F-4365-A545-B770A26A3E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410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9" name="Rectangle 49">
                <a:extLst>
                  <a:ext uri="{FF2B5EF4-FFF2-40B4-BE49-F238E27FC236}">
                    <a16:creationId xmlns:a16="http://schemas.microsoft.com/office/drawing/2014/main" id="{915EC05A-0D56-4901-B378-94D01B250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410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50" name="Rectangle 50">
                <a:extLst>
                  <a:ext uri="{FF2B5EF4-FFF2-40B4-BE49-F238E27FC236}">
                    <a16:creationId xmlns:a16="http://schemas.microsoft.com/office/drawing/2014/main" id="{B9C9490C-E22B-40EC-94BE-94A349AA2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1" name="Rectangle 51">
                <a:extLst>
                  <a:ext uri="{FF2B5EF4-FFF2-40B4-BE49-F238E27FC236}">
                    <a16:creationId xmlns:a16="http://schemas.microsoft.com/office/drawing/2014/main" id="{8AF5D80A-08C7-4E73-A088-1AC8753AD9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2" name="Rectangle 52">
                <a:extLst>
                  <a:ext uri="{FF2B5EF4-FFF2-40B4-BE49-F238E27FC236}">
                    <a16:creationId xmlns:a16="http://schemas.microsoft.com/office/drawing/2014/main" id="{42E9DFB2-4F32-4C37-9CB5-8BB1FF6ED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3" name="Rectangle 53">
                <a:extLst>
                  <a:ext uri="{FF2B5EF4-FFF2-40B4-BE49-F238E27FC236}">
                    <a16:creationId xmlns:a16="http://schemas.microsoft.com/office/drawing/2014/main" id="{D8A8461E-C4C0-4C0A-A682-B0935A6F7D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4" name="Rectangle 54">
                <a:extLst>
                  <a:ext uri="{FF2B5EF4-FFF2-40B4-BE49-F238E27FC236}">
                    <a16:creationId xmlns:a16="http://schemas.microsoft.com/office/drawing/2014/main" id="{B5470C8D-CBE8-4986-B5B7-D33EB43F4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715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5" name="Rectangle 55">
                <a:extLst>
                  <a:ext uri="{FF2B5EF4-FFF2-40B4-BE49-F238E27FC236}">
                    <a16:creationId xmlns:a16="http://schemas.microsoft.com/office/drawing/2014/main" id="{179C9D65-ED8D-4270-96DB-0166B37CC6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715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56" name="Rectangle 56">
                <a:extLst>
                  <a:ext uri="{FF2B5EF4-FFF2-40B4-BE49-F238E27FC236}">
                    <a16:creationId xmlns:a16="http://schemas.microsoft.com/office/drawing/2014/main" id="{8FA3F269-F6F9-4D8C-BD50-834B9C1C2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7" name="Rectangle 57">
                <a:extLst>
                  <a:ext uri="{FF2B5EF4-FFF2-40B4-BE49-F238E27FC236}">
                    <a16:creationId xmlns:a16="http://schemas.microsoft.com/office/drawing/2014/main" id="{B2736331-EA8C-4D2B-911F-2C47F8E08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8" name="Rectangle 58">
                <a:extLst>
                  <a:ext uri="{FF2B5EF4-FFF2-40B4-BE49-F238E27FC236}">
                    <a16:creationId xmlns:a16="http://schemas.microsoft.com/office/drawing/2014/main" id="{475E4477-D818-4539-8C43-16264999F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9" name="Rectangle 59">
                <a:extLst>
                  <a:ext uri="{FF2B5EF4-FFF2-40B4-BE49-F238E27FC236}">
                    <a16:creationId xmlns:a16="http://schemas.microsoft.com/office/drawing/2014/main" id="{EB6C6119-1E77-419C-842F-D757461A5E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60" name="Text Box 60">
                <a:extLst>
                  <a:ext uri="{FF2B5EF4-FFF2-40B4-BE49-F238E27FC236}">
                    <a16:creationId xmlns:a16="http://schemas.microsoft.com/office/drawing/2014/main" id="{E179067C-A457-4C72-A7A6-678A56BD55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000" y="4960203"/>
                <a:ext cx="5029200" cy="73866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sz="2400" b="1" dirty="0">
                    <a:latin typeface="+mn-lt"/>
                  </a:rPr>
                  <a:t>...    </a:t>
                </a:r>
                <a:r>
                  <a:rPr lang="en-US" sz="2400" b="1" dirty="0"/>
                  <a:t>...    ...    …   …   …   …   …</a:t>
                </a:r>
                <a:endParaRPr lang="en-US" sz="2400" dirty="0"/>
              </a:p>
              <a:p>
                <a:pPr eaLnBrk="0" hangingPunct="0"/>
                <a:endParaRPr lang="en-US" dirty="0"/>
              </a:p>
            </p:txBody>
          </p:sp>
          <p:sp>
            <p:nvSpPr>
              <p:cNvPr id="161" name="Text Box 61">
                <a:extLst>
                  <a:ext uri="{FF2B5EF4-FFF2-40B4-BE49-F238E27FC236}">
                    <a16:creationId xmlns:a16="http://schemas.microsoft.com/office/drawing/2014/main" id="{F763934D-8464-44E6-95BB-5DDCFBB26C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276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0</a:t>
                </a:r>
              </a:p>
            </p:txBody>
          </p:sp>
          <p:sp>
            <p:nvSpPr>
              <p:cNvPr id="162" name="Text Box 62">
                <a:extLst>
                  <a:ext uri="{FF2B5EF4-FFF2-40B4-BE49-F238E27FC236}">
                    <a16:creationId xmlns:a16="http://schemas.microsoft.com/office/drawing/2014/main" id="{05FF7976-56BD-4E07-8B19-D92729B10F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273" y="3581400"/>
                <a:ext cx="298480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</a:t>
                </a:r>
              </a:p>
            </p:txBody>
          </p:sp>
          <p:sp>
            <p:nvSpPr>
              <p:cNvPr id="163" name="Text Box 63">
                <a:extLst>
                  <a:ext uri="{FF2B5EF4-FFF2-40B4-BE49-F238E27FC236}">
                    <a16:creationId xmlns:a16="http://schemas.microsoft.com/office/drawing/2014/main" id="{02B3F9D3-4E0C-4870-82B0-814473BAF5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8862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2</a:t>
                </a:r>
              </a:p>
            </p:txBody>
          </p:sp>
          <p:sp>
            <p:nvSpPr>
              <p:cNvPr id="164" name="Text Box 64">
                <a:extLst>
                  <a:ext uri="{FF2B5EF4-FFF2-40B4-BE49-F238E27FC236}">
                    <a16:creationId xmlns:a16="http://schemas.microsoft.com/office/drawing/2014/main" id="{AAE54627-1E3C-4D28-AB1B-627CD71AF1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1910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3</a:t>
                </a:r>
              </a:p>
            </p:txBody>
          </p:sp>
          <p:sp>
            <p:nvSpPr>
              <p:cNvPr id="165" name="Text Box 65">
                <a:extLst>
                  <a:ext uri="{FF2B5EF4-FFF2-40B4-BE49-F238E27FC236}">
                    <a16:creationId xmlns:a16="http://schemas.microsoft.com/office/drawing/2014/main" id="{1692934C-576B-4EF6-967D-07BAA00B65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4958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4</a:t>
                </a:r>
              </a:p>
            </p:txBody>
          </p:sp>
          <p:sp>
            <p:nvSpPr>
              <p:cNvPr id="166" name="Text Box 66">
                <a:extLst>
                  <a:ext uri="{FF2B5EF4-FFF2-40B4-BE49-F238E27FC236}">
                    <a16:creationId xmlns:a16="http://schemas.microsoft.com/office/drawing/2014/main" id="{04CC81B6-FBEE-4BA7-B273-C04E325089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800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5</a:t>
                </a:r>
              </a:p>
            </p:txBody>
          </p:sp>
          <p:sp>
            <p:nvSpPr>
              <p:cNvPr id="167" name="Text Box 67">
                <a:extLst>
                  <a:ext uri="{FF2B5EF4-FFF2-40B4-BE49-F238E27FC236}">
                    <a16:creationId xmlns:a16="http://schemas.microsoft.com/office/drawing/2014/main" id="{2F255B41-C836-4883-B5D0-19B1FFEBA7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4102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1022</a:t>
                </a:r>
              </a:p>
            </p:txBody>
          </p:sp>
          <p:sp>
            <p:nvSpPr>
              <p:cNvPr id="168" name="Text Box 68">
                <a:extLst>
                  <a:ext uri="{FF2B5EF4-FFF2-40B4-BE49-F238E27FC236}">
                    <a16:creationId xmlns:a16="http://schemas.microsoft.com/office/drawing/2014/main" id="{3CC72AEA-E6AA-49CD-BD53-8ECEF01CE1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7150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1023</a:t>
                </a:r>
              </a:p>
            </p:txBody>
          </p:sp>
          <p:sp>
            <p:nvSpPr>
              <p:cNvPr id="169" name="Text Box 70">
                <a:extLst>
                  <a:ext uri="{FF2B5EF4-FFF2-40B4-BE49-F238E27FC236}">
                    <a16:creationId xmlns:a16="http://schemas.microsoft.com/office/drawing/2014/main" id="{CC294C67-ADC5-4981-AB79-4E42E2F4DA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6314" y="2971800"/>
                <a:ext cx="663836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Valid</a:t>
                </a:r>
              </a:p>
            </p:txBody>
          </p:sp>
          <p:sp>
            <p:nvSpPr>
              <p:cNvPr id="170" name="Text Box 71">
                <a:extLst>
                  <a:ext uri="{FF2B5EF4-FFF2-40B4-BE49-F238E27FC236}">
                    <a16:creationId xmlns:a16="http://schemas.microsoft.com/office/drawing/2014/main" id="{D8BB064E-21F1-496B-BBCD-F3EC1EC671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2971800"/>
                <a:ext cx="534988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Tag</a:t>
                </a:r>
              </a:p>
            </p:txBody>
          </p: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3A232E08-38B7-453E-9029-80D2FC9ADBC1}"/>
                  </a:ext>
                </a:extLst>
              </p:cNvPr>
              <p:cNvGrpSpPr/>
              <p:nvPr/>
            </p:nvGrpSpPr>
            <p:grpSpPr>
              <a:xfrm>
                <a:off x="2133600" y="2482850"/>
                <a:ext cx="6629400" cy="336550"/>
                <a:chOff x="2209800" y="2438400"/>
                <a:chExt cx="6629400" cy="336550"/>
              </a:xfrm>
            </p:grpSpPr>
            <p:sp>
              <p:nvSpPr>
                <p:cNvPr id="172" name="Text Box 72">
                  <a:extLst>
                    <a:ext uri="{FF2B5EF4-FFF2-40B4-BE49-F238E27FC236}">
                      <a16:creationId xmlns:a16="http://schemas.microsoft.com/office/drawing/2014/main" id="{4FBB43BF-77A0-4C7E-97B9-E81A3F51357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8200" y="2438400"/>
                  <a:ext cx="635000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 dirty="0">
                      <a:latin typeface="+mn-lt"/>
                    </a:rPr>
                    <a:t>Data</a:t>
                  </a:r>
                </a:p>
              </p:txBody>
            </p:sp>
            <p:sp>
              <p:nvSpPr>
                <p:cNvPr id="173" name="Line 73">
                  <a:extLst>
                    <a:ext uri="{FF2B5EF4-FFF2-40B4-BE49-F238E27FC236}">
                      <a16:creationId xmlns:a16="http://schemas.microsoft.com/office/drawing/2014/main" id="{FCEC574D-2840-4272-8295-4AFF43A51E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09800" y="2590800"/>
                  <a:ext cx="2438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74" name="Line 74">
                  <a:extLst>
                    <a:ext uri="{FF2B5EF4-FFF2-40B4-BE49-F238E27FC236}">
                      <a16:creationId xmlns:a16="http://schemas.microsoft.com/office/drawing/2014/main" id="{642500F6-AB56-445B-86D1-5A2D13E457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57800" y="2590800"/>
                  <a:ext cx="3581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175" name="Text Box 75">
                <a:extLst>
                  <a:ext uri="{FF2B5EF4-FFF2-40B4-BE49-F238E27FC236}">
                    <a16:creationId xmlns:a16="http://schemas.microsoft.com/office/drawing/2014/main" id="{A57F1217-E125-40D2-9C64-0624C19AB6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0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Word0</a:t>
                </a:r>
              </a:p>
            </p:txBody>
          </p:sp>
          <p:sp>
            <p:nvSpPr>
              <p:cNvPr id="176" name="Text Box 76">
                <a:extLst>
                  <a:ext uri="{FF2B5EF4-FFF2-40B4-BE49-F238E27FC236}">
                    <a16:creationId xmlns:a16="http://schemas.microsoft.com/office/drawing/2014/main" id="{AFF67471-2366-4D26-B9FF-2AD96183BB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0862" y="2743200"/>
                <a:ext cx="8112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Word1</a:t>
                </a:r>
              </a:p>
            </p:txBody>
          </p:sp>
          <p:sp>
            <p:nvSpPr>
              <p:cNvPr id="177" name="Text Box 77">
                <a:extLst>
                  <a:ext uri="{FF2B5EF4-FFF2-40B4-BE49-F238E27FC236}">
                    <a16:creationId xmlns:a16="http://schemas.microsoft.com/office/drawing/2014/main" id="{A385F1F8-BC56-4A10-A6BB-F0634E191A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492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Word2</a:t>
                </a:r>
              </a:p>
            </p:txBody>
          </p:sp>
          <p:sp>
            <p:nvSpPr>
              <p:cNvPr id="178" name="Text Box 78">
                <a:extLst>
                  <a:ext uri="{FF2B5EF4-FFF2-40B4-BE49-F238E27FC236}">
                    <a16:creationId xmlns:a16="http://schemas.microsoft.com/office/drawing/2014/main" id="{45589EB9-883C-4B88-9B41-641DA71F91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494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Word3</a:t>
                </a:r>
              </a:p>
            </p:txBody>
          </p:sp>
          <p:sp>
            <p:nvSpPr>
              <p:cNvPr id="179" name="Text Box 79">
                <a:extLst>
                  <a:ext uri="{FF2B5EF4-FFF2-40B4-BE49-F238E27FC236}">
                    <a16:creationId xmlns:a16="http://schemas.microsoft.com/office/drawing/2014/main" id="{F5A18A55-8132-4A57-BF25-F1AD8886F4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85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0-3</a:t>
                </a:r>
              </a:p>
            </p:txBody>
          </p:sp>
          <p:sp>
            <p:nvSpPr>
              <p:cNvPr id="180" name="Text Box 80">
                <a:extLst>
                  <a:ext uri="{FF2B5EF4-FFF2-40B4-BE49-F238E27FC236}">
                    <a16:creationId xmlns:a16="http://schemas.microsoft.com/office/drawing/2014/main" id="{D8B0617E-403B-435C-9D5C-251D506658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73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4-7</a:t>
                </a:r>
              </a:p>
            </p:txBody>
          </p:sp>
          <p:sp>
            <p:nvSpPr>
              <p:cNvPr id="181" name="Text Box 81">
                <a:extLst>
                  <a:ext uri="{FF2B5EF4-FFF2-40B4-BE49-F238E27FC236}">
                    <a16:creationId xmlns:a16="http://schemas.microsoft.com/office/drawing/2014/main" id="{5AEA3639-604E-4BC6-8CBB-1BFD18FD78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48597" y="2971800"/>
                <a:ext cx="1150444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8-11</a:t>
                </a:r>
              </a:p>
            </p:txBody>
          </p:sp>
          <p:sp>
            <p:nvSpPr>
              <p:cNvPr id="182" name="Text Box 82">
                <a:extLst>
                  <a:ext uri="{FF2B5EF4-FFF2-40B4-BE49-F238E27FC236}">
                    <a16:creationId xmlns:a16="http://schemas.microsoft.com/office/drawing/2014/main" id="{D91310A5-BB51-4036-BB85-C14078F6E3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46173" y="2971800"/>
                <a:ext cx="1279517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12-15</a:t>
                </a:r>
              </a:p>
            </p:txBody>
          </p:sp>
        </p:grpSp>
        <p:sp>
          <p:nvSpPr>
            <p:cNvPr id="89" name="Text Box 69">
              <a:extLst>
                <a:ext uri="{FF2B5EF4-FFF2-40B4-BE49-F238E27FC236}">
                  <a16:creationId xmlns:a16="http://schemas.microsoft.com/office/drawing/2014/main" id="{424E3DDC-5AB9-4F23-9B0E-A30E318DF3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0999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#3-2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8" y="1463676"/>
            <a:ext cx="8538411" cy="958849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  <a:endParaRPr lang="en-SG" sz="2200" dirty="0"/>
          </a:p>
          <a:p>
            <a:pPr>
              <a:buNone/>
            </a:pPr>
            <a:r>
              <a:rPr lang="en-US" b="1" dirty="0"/>
              <a:t>Step 2</a:t>
            </a:r>
            <a:r>
              <a:rPr lang="en-US" dirty="0"/>
              <a:t>. </a:t>
            </a:r>
            <a:r>
              <a:rPr lang="en-US" sz="2200" dirty="0">
                <a:sym typeface="Wingdings" panose="05000000000000000000" pitchFamily="2" charset="2"/>
              </a:rPr>
              <a:t>Data in block 3 is </a:t>
            </a:r>
            <a:r>
              <a:rPr lang="en-US" sz="2200" b="1" dirty="0">
                <a:sym typeface="Wingdings" panose="05000000000000000000" pitchFamily="2" charset="2"/>
              </a:rPr>
              <a:t>invalid </a:t>
            </a:r>
            <a:r>
              <a:rPr lang="en-US" sz="2200" b="1" dirty="0">
                <a:solidFill>
                  <a:srgbClr val="7030A0"/>
                </a:solidFill>
                <a:sym typeface="Wingdings" panose="05000000000000000000" pitchFamily="2" charset="2"/>
              </a:rPr>
              <a:t>[Cold/Compulsory Miss]</a:t>
            </a:r>
            <a:endParaRPr lang="en-SG" sz="2200" b="1" dirty="0">
              <a:solidFill>
                <a:srgbClr val="7030A0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0100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0000000011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sp>
        <p:nvSpPr>
          <p:cNvPr id="88" name="Oval 87">
            <a:extLst>
              <a:ext uri="{FF2B5EF4-FFF2-40B4-BE49-F238E27FC236}">
                <a16:creationId xmlns:a16="http://schemas.microsoft.com/office/drawing/2014/main" id="{69F231E5-3874-47BE-B264-3B33A0E11405}"/>
              </a:ext>
            </a:extLst>
          </p:cNvPr>
          <p:cNvSpPr/>
          <p:nvPr/>
        </p:nvSpPr>
        <p:spPr>
          <a:xfrm>
            <a:off x="876300" y="4191000"/>
            <a:ext cx="304800" cy="304800"/>
          </a:xfrm>
          <a:prstGeom prst="ellipse">
            <a:avLst/>
          </a:prstGeom>
          <a:solidFill>
            <a:srgbClr val="EFE9E1">
              <a:alpha val="32157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C8BDF2C-2697-4E46-A879-45397BE34B01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00056CB-C885-4CBC-908B-A047CEBCDC9C}"/>
                </a:ext>
              </a:extLst>
            </p:cNvPr>
            <p:cNvGrpSpPr/>
            <p:nvPr/>
          </p:nvGrpSpPr>
          <p:grpSpPr>
            <a:xfrm>
              <a:off x="304800" y="2482850"/>
              <a:ext cx="8534400" cy="3568700"/>
              <a:chOff x="304800" y="2482850"/>
              <a:chExt cx="8534400" cy="3568700"/>
            </a:xfrm>
          </p:grpSpPr>
          <p:sp>
            <p:nvSpPr>
              <p:cNvPr id="103" name="Rectangle 12">
                <a:extLst>
                  <a:ext uri="{FF2B5EF4-FFF2-40B4-BE49-F238E27FC236}">
                    <a16:creationId xmlns:a16="http://schemas.microsoft.com/office/drawing/2014/main" id="{B145FEA4-161C-49EA-BACC-9636FB107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276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04" name="Rectangle 13">
                <a:extLst>
                  <a:ext uri="{FF2B5EF4-FFF2-40B4-BE49-F238E27FC236}">
                    <a16:creationId xmlns:a16="http://schemas.microsoft.com/office/drawing/2014/main" id="{D6F061BB-EE02-45F2-A957-68D8C1CA14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276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06" name="Rectangle 14">
                <a:extLst>
                  <a:ext uri="{FF2B5EF4-FFF2-40B4-BE49-F238E27FC236}">
                    <a16:creationId xmlns:a16="http://schemas.microsoft.com/office/drawing/2014/main" id="{D1D3AF2A-7812-4C43-B517-4DE029E7D1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4" name="Rectangle 15">
                <a:extLst>
                  <a:ext uri="{FF2B5EF4-FFF2-40B4-BE49-F238E27FC236}">
                    <a16:creationId xmlns:a16="http://schemas.microsoft.com/office/drawing/2014/main" id="{71D3ECE2-E3BF-41AD-BC36-7D06258511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5" name="Rectangle 16">
                <a:extLst>
                  <a:ext uri="{FF2B5EF4-FFF2-40B4-BE49-F238E27FC236}">
                    <a16:creationId xmlns:a16="http://schemas.microsoft.com/office/drawing/2014/main" id="{CE36E9FA-B430-45A9-B429-341031B1D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7" name="Rectangle 17">
                <a:extLst>
                  <a:ext uri="{FF2B5EF4-FFF2-40B4-BE49-F238E27FC236}">
                    <a16:creationId xmlns:a16="http://schemas.microsoft.com/office/drawing/2014/main" id="{8D044D16-8DF1-4891-9FA3-484244C4D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18" name="Rectangle 18">
                <a:extLst>
                  <a:ext uri="{FF2B5EF4-FFF2-40B4-BE49-F238E27FC236}">
                    <a16:creationId xmlns:a16="http://schemas.microsoft.com/office/drawing/2014/main" id="{FABF1531-0AB0-4D14-A667-CADA95FDD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581400"/>
                <a:ext cx="9906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19" name="Rectangle 19">
                <a:extLst>
                  <a:ext uri="{FF2B5EF4-FFF2-40B4-BE49-F238E27FC236}">
                    <a16:creationId xmlns:a16="http://schemas.microsoft.com/office/drawing/2014/main" id="{6007E558-4FC7-4606-93E1-D00395918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581400"/>
                <a:ext cx="2286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1</a:t>
                </a:r>
              </a:p>
            </p:txBody>
          </p:sp>
          <p:sp>
            <p:nvSpPr>
              <p:cNvPr id="120" name="Rectangle 20">
                <a:extLst>
                  <a:ext uri="{FF2B5EF4-FFF2-40B4-BE49-F238E27FC236}">
                    <a16:creationId xmlns:a16="http://schemas.microsoft.com/office/drawing/2014/main" id="{712F6FF7-47CD-42B9-BC74-FC05D403A9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A</a:t>
                </a:r>
              </a:p>
            </p:txBody>
          </p:sp>
          <p:sp>
            <p:nvSpPr>
              <p:cNvPr id="121" name="Rectangle 21">
                <a:extLst>
                  <a:ext uri="{FF2B5EF4-FFF2-40B4-BE49-F238E27FC236}">
                    <a16:creationId xmlns:a16="http://schemas.microsoft.com/office/drawing/2014/main" id="{9335F7A1-B98C-4E48-8473-A68477FCD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B</a:t>
                </a:r>
              </a:p>
            </p:txBody>
          </p:sp>
          <p:sp>
            <p:nvSpPr>
              <p:cNvPr id="122" name="Rectangle 22">
                <a:extLst>
                  <a:ext uri="{FF2B5EF4-FFF2-40B4-BE49-F238E27FC236}">
                    <a16:creationId xmlns:a16="http://schemas.microsoft.com/office/drawing/2014/main" id="{37B53A77-4B6C-4328-896D-6BDE9BB54E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C</a:t>
                </a:r>
              </a:p>
            </p:txBody>
          </p:sp>
          <p:sp>
            <p:nvSpPr>
              <p:cNvPr id="123" name="Rectangle 23">
                <a:extLst>
                  <a:ext uri="{FF2B5EF4-FFF2-40B4-BE49-F238E27FC236}">
                    <a16:creationId xmlns:a16="http://schemas.microsoft.com/office/drawing/2014/main" id="{51D39A61-2614-44C5-810B-36E7C9E67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581400"/>
                <a:ext cx="1676400" cy="3048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D</a:t>
                </a:r>
              </a:p>
            </p:txBody>
          </p:sp>
          <p:sp>
            <p:nvSpPr>
              <p:cNvPr id="124" name="Rectangle 24">
                <a:extLst>
                  <a:ext uri="{FF2B5EF4-FFF2-40B4-BE49-F238E27FC236}">
                    <a16:creationId xmlns:a16="http://schemas.microsoft.com/office/drawing/2014/main" id="{1E5FF318-2EF8-4DDA-8409-D6327A77A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886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5" name="Rectangle 25">
                <a:extLst>
                  <a:ext uri="{FF2B5EF4-FFF2-40B4-BE49-F238E27FC236}">
                    <a16:creationId xmlns:a16="http://schemas.microsoft.com/office/drawing/2014/main" id="{A13CDAA0-16EC-417C-B4F8-FA58B2F7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886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26" name="Rectangle 26">
                <a:extLst>
                  <a:ext uri="{FF2B5EF4-FFF2-40B4-BE49-F238E27FC236}">
                    <a16:creationId xmlns:a16="http://schemas.microsoft.com/office/drawing/2014/main" id="{F403507A-0E1E-489A-89D1-B038EDDF76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7" name="Rectangle 27">
                <a:extLst>
                  <a:ext uri="{FF2B5EF4-FFF2-40B4-BE49-F238E27FC236}">
                    <a16:creationId xmlns:a16="http://schemas.microsoft.com/office/drawing/2014/main" id="{D5540AE2-0137-4708-99DC-9AA253963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8" name="Rectangle 28">
                <a:extLst>
                  <a:ext uri="{FF2B5EF4-FFF2-40B4-BE49-F238E27FC236}">
                    <a16:creationId xmlns:a16="http://schemas.microsoft.com/office/drawing/2014/main" id="{7B6FE451-15AE-4A94-A507-ED474958E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29" name="Rectangle 29">
                <a:extLst>
                  <a:ext uri="{FF2B5EF4-FFF2-40B4-BE49-F238E27FC236}">
                    <a16:creationId xmlns:a16="http://schemas.microsoft.com/office/drawing/2014/main" id="{B2B2652B-CC40-49B0-8C6B-9BB6D6C718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0" name="Rectangle 30">
                <a:extLst>
                  <a:ext uri="{FF2B5EF4-FFF2-40B4-BE49-F238E27FC236}">
                    <a16:creationId xmlns:a16="http://schemas.microsoft.com/office/drawing/2014/main" id="{B52E327D-81D7-48FC-A580-08D91A927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191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1" name="Rectangle 31">
                <a:extLst>
                  <a:ext uri="{FF2B5EF4-FFF2-40B4-BE49-F238E27FC236}">
                    <a16:creationId xmlns:a16="http://schemas.microsoft.com/office/drawing/2014/main" id="{96DD3725-6D89-41A5-8BE9-9C3EADF6EB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191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32" name="Rectangle 32">
                <a:extLst>
                  <a:ext uri="{FF2B5EF4-FFF2-40B4-BE49-F238E27FC236}">
                    <a16:creationId xmlns:a16="http://schemas.microsoft.com/office/drawing/2014/main" id="{E7F6A94F-E689-4858-8C8C-8A22203A10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3" name="Rectangle 33">
                <a:extLst>
                  <a:ext uri="{FF2B5EF4-FFF2-40B4-BE49-F238E27FC236}">
                    <a16:creationId xmlns:a16="http://schemas.microsoft.com/office/drawing/2014/main" id="{0E5BD2EE-35F8-4F78-B2D8-02FEE1A96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4" name="Rectangle 34">
                <a:extLst>
                  <a:ext uri="{FF2B5EF4-FFF2-40B4-BE49-F238E27FC236}">
                    <a16:creationId xmlns:a16="http://schemas.microsoft.com/office/drawing/2014/main" id="{B0634A88-DE4E-4D51-9F07-BA2B57F55B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5" name="Rectangle 35">
                <a:extLst>
                  <a:ext uri="{FF2B5EF4-FFF2-40B4-BE49-F238E27FC236}">
                    <a16:creationId xmlns:a16="http://schemas.microsoft.com/office/drawing/2014/main" id="{7731F9E3-4DE2-4E7E-BA51-4B001765A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6" name="Rectangle 36">
                <a:extLst>
                  <a:ext uri="{FF2B5EF4-FFF2-40B4-BE49-F238E27FC236}">
                    <a16:creationId xmlns:a16="http://schemas.microsoft.com/office/drawing/2014/main" id="{5E75CF91-ED93-403F-9EBA-EF54D4975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4958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7" name="Rectangle 37">
                <a:extLst>
                  <a:ext uri="{FF2B5EF4-FFF2-40B4-BE49-F238E27FC236}">
                    <a16:creationId xmlns:a16="http://schemas.microsoft.com/office/drawing/2014/main" id="{3A3CC617-E19E-45B4-ACDC-3E35C5681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4958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38" name="Rectangle 38">
                <a:extLst>
                  <a:ext uri="{FF2B5EF4-FFF2-40B4-BE49-F238E27FC236}">
                    <a16:creationId xmlns:a16="http://schemas.microsoft.com/office/drawing/2014/main" id="{EE2D5E62-D865-4B75-9403-19E8D7AF4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39" name="Rectangle 39">
                <a:extLst>
                  <a:ext uri="{FF2B5EF4-FFF2-40B4-BE49-F238E27FC236}">
                    <a16:creationId xmlns:a16="http://schemas.microsoft.com/office/drawing/2014/main" id="{22FC60D9-C2B6-4983-9C13-0252D29709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0" name="Rectangle 40">
                <a:extLst>
                  <a:ext uri="{FF2B5EF4-FFF2-40B4-BE49-F238E27FC236}">
                    <a16:creationId xmlns:a16="http://schemas.microsoft.com/office/drawing/2014/main" id="{A2012475-EEC6-48A7-9BCB-9CF63DA4D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1" name="Rectangle 41">
                <a:extLst>
                  <a:ext uri="{FF2B5EF4-FFF2-40B4-BE49-F238E27FC236}">
                    <a16:creationId xmlns:a16="http://schemas.microsoft.com/office/drawing/2014/main" id="{17AB8261-BC7E-4D5F-B129-66B8C69C0A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2" name="Rectangle 42">
                <a:extLst>
                  <a:ext uri="{FF2B5EF4-FFF2-40B4-BE49-F238E27FC236}">
                    <a16:creationId xmlns:a16="http://schemas.microsoft.com/office/drawing/2014/main" id="{06F0B933-53D2-472A-A09F-0C0A257D7F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800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3" name="Rectangle 43">
                <a:extLst>
                  <a:ext uri="{FF2B5EF4-FFF2-40B4-BE49-F238E27FC236}">
                    <a16:creationId xmlns:a16="http://schemas.microsoft.com/office/drawing/2014/main" id="{E152B7F9-71A1-47AD-BAC1-3E596A7424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800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44" name="Rectangle 44">
                <a:extLst>
                  <a:ext uri="{FF2B5EF4-FFF2-40B4-BE49-F238E27FC236}">
                    <a16:creationId xmlns:a16="http://schemas.microsoft.com/office/drawing/2014/main" id="{A02F1FCD-094E-41D2-8334-3FD5941D7F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5" name="Rectangle 45">
                <a:extLst>
                  <a:ext uri="{FF2B5EF4-FFF2-40B4-BE49-F238E27FC236}">
                    <a16:creationId xmlns:a16="http://schemas.microsoft.com/office/drawing/2014/main" id="{1354137D-A3A0-454C-A452-584839D8D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6" name="Rectangle 46">
                <a:extLst>
                  <a:ext uri="{FF2B5EF4-FFF2-40B4-BE49-F238E27FC236}">
                    <a16:creationId xmlns:a16="http://schemas.microsoft.com/office/drawing/2014/main" id="{D75AB377-8CE9-49A4-9263-6EF13802CB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7" name="Rectangle 47">
                <a:extLst>
                  <a:ext uri="{FF2B5EF4-FFF2-40B4-BE49-F238E27FC236}">
                    <a16:creationId xmlns:a16="http://schemas.microsoft.com/office/drawing/2014/main" id="{BEEF1CEA-7ACD-4475-9BFB-D33554F591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8" name="Rectangle 48">
                <a:extLst>
                  <a:ext uri="{FF2B5EF4-FFF2-40B4-BE49-F238E27FC236}">
                    <a16:creationId xmlns:a16="http://schemas.microsoft.com/office/drawing/2014/main" id="{A83D5556-A35F-4365-A545-B770A26A3E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410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49" name="Rectangle 49">
                <a:extLst>
                  <a:ext uri="{FF2B5EF4-FFF2-40B4-BE49-F238E27FC236}">
                    <a16:creationId xmlns:a16="http://schemas.microsoft.com/office/drawing/2014/main" id="{915EC05A-0D56-4901-B378-94D01B250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410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50" name="Rectangle 50">
                <a:extLst>
                  <a:ext uri="{FF2B5EF4-FFF2-40B4-BE49-F238E27FC236}">
                    <a16:creationId xmlns:a16="http://schemas.microsoft.com/office/drawing/2014/main" id="{B9C9490C-E22B-40EC-94BE-94A349AA2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1" name="Rectangle 51">
                <a:extLst>
                  <a:ext uri="{FF2B5EF4-FFF2-40B4-BE49-F238E27FC236}">
                    <a16:creationId xmlns:a16="http://schemas.microsoft.com/office/drawing/2014/main" id="{8AF5D80A-08C7-4E73-A088-1AC8753AD9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2" name="Rectangle 52">
                <a:extLst>
                  <a:ext uri="{FF2B5EF4-FFF2-40B4-BE49-F238E27FC236}">
                    <a16:creationId xmlns:a16="http://schemas.microsoft.com/office/drawing/2014/main" id="{42E9DFB2-4F32-4C37-9CB5-8BB1FF6ED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3" name="Rectangle 53">
                <a:extLst>
                  <a:ext uri="{FF2B5EF4-FFF2-40B4-BE49-F238E27FC236}">
                    <a16:creationId xmlns:a16="http://schemas.microsoft.com/office/drawing/2014/main" id="{D8A8461E-C4C0-4C0A-A682-B0935A6F7D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4" name="Rectangle 54">
                <a:extLst>
                  <a:ext uri="{FF2B5EF4-FFF2-40B4-BE49-F238E27FC236}">
                    <a16:creationId xmlns:a16="http://schemas.microsoft.com/office/drawing/2014/main" id="{B5470C8D-CBE8-4986-B5B7-D33EB43F4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715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5" name="Rectangle 55">
                <a:extLst>
                  <a:ext uri="{FF2B5EF4-FFF2-40B4-BE49-F238E27FC236}">
                    <a16:creationId xmlns:a16="http://schemas.microsoft.com/office/drawing/2014/main" id="{179C9D65-ED8D-4270-96DB-0166B37CC6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715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latin typeface="+mn-lt"/>
                  </a:rPr>
                  <a:t>0</a:t>
                </a:r>
              </a:p>
            </p:txBody>
          </p:sp>
          <p:sp>
            <p:nvSpPr>
              <p:cNvPr id="156" name="Rectangle 56">
                <a:extLst>
                  <a:ext uri="{FF2B5EF4-FFF2-40B4-BE49-F238E27FC236}">
                    <a16:creationId xmlns:a16="http://schemas.microsoft.com/office/drawing/2014/main" id="{8FA3F269-F6F9-4D8C-BD50-834B9C1C2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7" name="Rectangle 57">
                <a:extLst>
                  <a:ext uri="{FF2B5EF4-FFF2-40B4-BE49-F238E27FC236}">
                    <a16:creationId xmlns:a16="http://schemas.microsoft.com/office/drawing/2014/main" id="{B2736331-EA8C-4D2B-911F-2C47F8E08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8" name="Rectangle 58">
                <a:extLst>
                  <a:ext uri="{FF2B5EF4-FFF2-40B4-BE49-F238E27FC236}">
                    <a16:creationId xmlns:a16="http://schemas.microsoft.com/office/drawing/2014/main" id="{475E4477-D818-4539-8C43-16264999F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59" name="Rectangle 59">
                <a:extLst>
                  <a:ext uri="{FF2B5EF4-FFF2-40B4-BE49-F238E27FC236}">
                    <a16:creationId xmlns:a16="http://schemas.microsoft.com/office/drawing/2014/main" id="{EB6C6119-1E77-419C-842F-D757461A5E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>
                  <a:latin typeface="+mn-lt"/>
                </a:endParaRPr>
              </a:p>
            </p:txBody>
          </p:sp>
          <p:sp>
            <p:nvSpPr>
              <p:cNvPr id="160" name="Text Box 60">
                <a:extLst>
                  <a:ext uri="{FF2B5EF4-FFF2-40B4-BE49-F238E27FC236}">
                    <a16:creationId xmlns:a16="http://schemas.microsoft.com/office/drawing/2014/main" id="{E179067C-A457-4C72-A7A6-678A56BD55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000" y="4960203"/>
                <a:ext cx="5029200" cy="73866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sz="2400" b="1" dirty="0">
                    <a:latin typeface="+mn-lt"/>
                  </a:rPr>
                  <a:t>...    </a:t>
                </a:r>
                <a:r>
                  <a:rPr lang="en-US" sz="2400" b="1" dirty="0"/>
                  <a:t>...    ...    …   …   …   …   …</a:t>
                </a:r>
                <a:endParaRPr lang="en-US" sz="2400" dirty="0"/>
              </a:p>
              <a:p>
                <a:pPr eaLnBrk="0" hangingPunct="0"/>
                <a:endParaRPr lang="en-US" dirty="0"/>
              </a:p>
            </p:txBody>
          </p:sp>
          <p:sp>
            <p:nvSpPr>
              <p:cNvPr id="161" name="Text Box 61">
                <a:extLst>
                  <a:ext uri="{FF2B5EF4-FFF2-40B4-BE49-F238E27FC236}">
                    <a16:creationId xmlns:a16="http://schemas.microsoft.com/office/drawing/2014/main" id="{F763934D-8464-44E6-95BB-5DDCFBB26C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276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0</a:t>
                </a:r>
              </a:p>
            </p:txBody>
          </p:sp>
          <p:sp>
            <p:nvSpPr>
              <p:cNvPr id="162" name="Text Box 62">
                <a:extLst>
                  <a:ext uri="{FF2B5EF4-FFF2-40B4-BE49-F238E27FC236}">
                    <a16:creationId xmlns:a16="http://schemas.microsoft.com/office/drawing/2014/main" id="{05FF7976-56BD-4E07-8B19-D92729B10F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273" y="3581400"/>
                <a:ext cx="298480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</a:t>
                </a:r>
              </a:p>
            </p:txBody>
          </p:sp>
          <p:sp>
            <p:nvSpPr>
              <p:cNvPr id="163" name="Text Box 63">
                <a:extLst>
                  <a:ext uri="{FF2B5EF4-FFF2-40B4-BE49-F238E27FC236}">
                    <a16:creationId xmlns:a16="http://schemas.microsoft.com/office/drawing/2014/main" id="{02B3F9D3-4E0C-4870-82B0-814473BAF5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8862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2</a:t>
                </a:r>
              </a:p>
            </p:txBody>
          </p:sp>
          <p:sp>
            <p:nvSpPr>
              <p:cNvPr id="164" name="Text Box 64">
                <a:extLst>
                  <a:ext uri="{FF2B5EF4-FFF2-40B4-BE49-F238E27FC236}">
                    <a16:creationId xmlns:a16="http://schemas.microsoft.com/office/drawing/2014/main" id="{AAE54627-1E3C-4D28-AB1B-627CD71AF1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1910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3</a:t>
                </a:r>
              </a:p>
            </p:txBody>
          </p:sp>
          <p:sp>
            <p:nvSpPr>
              <p:cNvPr id="165" name="Text Box 65">
                <a:extLst>
                  <a:ext uri="{FF2B5EF4-FFF2-40B4-BE49-F238E27FC236}">
                    <a16:creationId xmlns:a16="http://schemas.microsoft.com/office/drawing/2014/main" id="{1692934C-576B-4EF6-967D-07BAA00B65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4958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4</a:t>
                </a:r>
              </a:p>
            </p:txBody>
          </p:sp>
          <p:sp>
            <p:nvSpPr>
              <p:cNvPr id="166" name="Text Box 66">
                <a:extLst>
                  <a:ext uri="{FF2B5EF4-FFF2-40B4-BE49-F238E27FC236}">
                    <a16:creationId xmlns:a16="http://schemas.microsoft.com/office/drawing/2014/main" id="{04CC81B6-FBEE-4BA7-B273-C04E325089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4800600"/>
                <a:ext cx="30797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5</a:t>
                </a:r>
              </a:p>
            </p:txBody>
          </p:sp>
          <p:sp>
            <p:nvSpPr>
              <p:cNvPr id="167" name="Text Box 67">
                <a:extLst>
                  <a:ext uri="{FF2B5EF4-FFF2-40B4-BE49-F238E27FC236}">
                    <a16:creationId xmlns:a16="http://schemas.microsoft.com/office/drawing/2014/main" id="{2F255B41-C836-4883-B5D0-19B1FFEBA7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4102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1022</a:t>
                </a:r>
              </a:p>
            </p:txBody>
          </p:sp>
          <p:sp>
            <p:nvSpPr>
              <p:cNvPr id="168" name="Text Box 68">
                <a:extLst>
                  <a:ext uri="{FF2B5EF4-FFF2-40B4-BE49-F238E27FC236}">
                    <a16:creationId xmlns:a16="http://schemas.microsoft.com/office/drawing/2014/main" id="{3CC72AEA-E6AA-49CD-BD53-8ECEF01CE1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5715000"/>
                <a:ext cx="6477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1023</a:t>
                </a:r>
              </a:p>
            </p:txBody>
          </p:sp>
          <p:sp>
            <p:nvSpPr>
              <p:cNvPr id="169" name="Text Box 70">
                <a:extLst>
                  <a:ext uri="{FF2B5EF4-FFF2-40B4-BE49-F238E27FC236}">
                    <a16:creationId xmlns:a16="http://schemas.microsoft.com/office/drawing/2014/main" id="{CC294C67-ADC5-4981-AB79-4E42E2F4DA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6314" y="2971800"/>
                <a:ext cx="663836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Valid</a:t>
                </a:r>
              </a:p>
            </p:txBody>
          </p:sp>
          <p:sp>
            <p:nvSpPr>
              <p:cNvPr id="170" name="Text Box 71">
                <a:extLst>
                  <a:ext uri="{FF2B5EF4-FFF2-40B4-BE49-F238E27FC236}">
                    <a16:creationId xmlns:a16="http://schemas.microsoft.com/office/drawing/2014/main" id="{D8BB064E-21F1-496B-BBCD-F3EC1EC671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2971800"/>
                <a:ext cx="534988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Tag</a:t>
                </a:r>
              </a:p>
            </p:txBody>
          </p: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3A232E08-38B7-453E-9029-80D2FC9ADBC1}"/>
                  </a:ext>
                </a:extLst>
              </p:cNvPr>
              <p:cNvGrpSpPr/>
              <p:nvPr/>
            </p:nvGrpSpPr>
            <p:grpSpPr>
              <a:xfrm>
                <a:off x="2133600" y="2482850"/>
                <a:ext cx="6629400" cy="336550"/>
                <a:chOff x="2209800" y="2438400"/>
                <a:chExt cx="6629400" cy="336550"/>
              </a:xfrm>
            </p:grpSpPr>
            <p:sp>
              <p:nvSpPr>
                <p:cNvPr id="172" name="Text Box 72">
                  <a:extLst>
                    <a:ext uri="{FF2B5EF4-FFF2-40B4-BE49-F238E27FC236}">
                      <a16:creationId xmlns:a16="http://schemas.microsoft.com/office/drawing/2014/main" id="{4FBB43BF-77A0-4C7E-97B9-E81A3F51357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8200" y="2438400"/>
                  <a:ext cx="635000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 dirty="0">
                      <a:latin typeface="+mn-lt"/>
                    </a:rPr>
                    <a:t>Data</a:t>
                  </a:r>
                </a:p>
              </p:txBody>
            </p:sp>
            <p:sp>
              <p:nvSpPr>
                <p:cNvPr id="173" name="Line 73">
                  <a:extLst>
                    <a:ext uri="{FF2B5EF4-FFF2-40B4-BE49-F238E27FC236}">
                      <a16:creationId xmlns:a16="http://schemas.microsoft.com/office/drawing/2014/main" id="{FCEC574D-2840-4272-8295-4AFF43A51E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09800" y="2590800"/>
                  <a:ext cx="2438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74" name="Line 74">
                  <a:extLst>
                    <a:ext uri="{FF2B5EF4-FFF2-40B4-BE49-F238E27FC236}">
                      <a16:creationId xmlns:a16="http://schemas.microsoft.com/office/drawing/2014/main" id="{642500F6-AB56-445B-86D1-5A2D13E457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57800" y="2590800"/>
                  <a:ext cx="3581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>
                  <a:spAutoFit/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175" name="Text Box 75">
                <a:extLst>
                  <a:ext uri="{FF2B5EF4-FFF2-40B4-BE49-F238E27FC236}">
                    <a16:creationId xmlns:a16="http://schemas.microsoft.com/office/drawing/2014/main" id="{A57F1217-E125-40D2-9C64-0624C19AB6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0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Word0</a:t>
                </a:r>
              </a:p>
            </p:txBody>
          </p:sp>
          <p:sp>
            <p:nvSpPr>
              <p:cNvPr id="176" name="Text Box 76">
                <a:extLst>
                  <a:ext uri="{FF2B5EF4-FFF2-40B4-BE49-F238E27FC236}">
                    <a16:creationId xmlns:a16="http://schemas.microsoft.com/office/drawing/2014/main" id="{AFF67471-2366-4D26-B9FF-2AD96183BB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0862" y="2743200"/>
                <a:ext cx="811213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Word1</a:t>
                </a:r>
              </a:p>
            </p:txBody>
          </p:sp>
          <p:sp>
            <p:nvSpPr>
              <p:cNvPr id="177" name="Text Box 77">
                <a:extLst>
                  <a:ext uri="{FF2B5EF4-FFF2-40B4-BE49-F238E27FC236}">
                    <a16:creationId xmlns:a16="http://schemas.microsoft.com/office/drawing/2014/main" id="{A385F1F8-BC56-4A10-A6BB-F0634E191A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492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Word2</a:t>
                </a:r>
              </a:p>
            </p:txBody>
          </p:sp>
          <p:sp>
            <p:nvSpPr>
              <p:cNvPr id="178" name="Text Box 78">
                <a:extLst>
                  <a:ext uri="{FF2B5EF4-FFF2-40B4-BE49-F238E27FC236}">
                    <a16:creationId xmlns:a16="http://schemas.microsoft.com/office/drawing/2014/main" id="{45589EB9-883C-4B88-9B41-641DA71F91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49472" y="2743200"/>
                <a:ext cx="8189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Word3</a:t>
                </a:r>
              </a:p>
            </p:txBody>
          </p:sp>
          <p:sp>
            <p:nvSpPr>
              <p:cNvPr id="179" name="Text Box 79">
                <a:extLst>
                  <a:ext uri="{FF2B5EF4-FFF2-40B4-BE49-F238E27FC236}">
                    <a16:creationId xmlns:a16="http://schemas.microsoft.com/office/drawing/2014/main" id="{F5A18A55-8132-4A57-BF25-F1AD8886F4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85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0-3</a:t>
                </a:r>
              </a:p>
            </p:txBody>
          </p:sp>
          <p:sp>
            <p:nvSpPr>
              <p:cNvPr id="180" name="Text Box 80">
                <a:extLst>
                  <a:ext uri="{FF2B5EF4-FFF2-40B4-BE49-F238E27FC236}">
                    <a16:creationId xmlns:a16="http://schemas.microsoft.com/office/drawing/2014/main" id="{D8B0617E-403B-435C-9D5C-251D506658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7348" y="2971800"/>
                <a:ext cx="105189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4-7</a:t>
                </a:r>
              </a:p>
            </p:txBody>
          </p:sp>
          <p:sp>
            <p:nvSpPr>
              <p:cNvPr id="181" name="Text Box 81">
                <a:extLst>
                  <a:ext uri="{FF2B5EF4-FFF2-40B4-BE49-F238E27FC236}">
                    <a16:creationId xmlns:a16="http://schemas.microsoft.com/office/drawing/2014/main" id="{5AEA3639-604E-4BC6-8CBB-1BFD18FD78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48597" y="2971800"/>
                <a:ext cx="1150444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8-11</a:t>
                </a:r>
              </a:p>
            </p:txBody>
          </p:sp>
          <p:sp>
            <p:nvSpPr>
              <p:cNvPr id="182" name="Text Box 82">
                <a:extLst>
                  <a:ext uri="{FF2B5EF4-FFF2-40B4-BE49-F238E27FC236}">
                    <a16:creationId xmlns:a16="http://schemas.microsoft.com/office/drawing/2014/main" id="{D91310A5-BB51-4036-BB85-C14078F6E3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46173" y="2971800"/>
                <a:ext cx="1279517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Bytes 12-15</a:t>
                </a:r>
              </a:p>
            </p:txBody>
          </p:sp>
        </p:grpSp>
        <p:sp>
          <p:nvSpPr>
            <p:cNvPr id="89" name="Text Box 69">
              <a:extLst>
                <a:ext uri="{FF2B5EF4-FFF2-40B4-BE49-F238E27FC236}">
                  <a16:creationId xmlns:a16="http://schemas.microsoft.com/office/drawing/2014/main" id="{F7952EF0-1DDC-4890-8FBE-77FE7051E4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99604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#3-3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8" y="1463676"/>
            <a:ext cx="8538411" cy="958849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  <a:endParaRPr lang="en-SG" sz="2200" dirty="0"/>
          </a:p>
          <a:p>
            <a:pPr>
              <a:buNone/>
            </a:pPr>
            <a:r>
              <a:rPr lang="en-US" b="1" dirty="0"/>
              <a:t>Step 3</a:t>
            </a:r>
            <a:r>
              <a:rPr lang="en-US" dirty="0"/>
              <a:t>. </a:t>
            </a:r>
            <a:r>
              <a:rPr lang="en-US" sz="2200" dirty="0"/>
              <a:t>Load 16 bytes from memory; Set </a:t>
            </a:r>
            <a:r>
              <a:rPr lang="en-US" sz="2200" b="1" dirty="0"/>
              <a:t>Tag</a:t>
            </a:r>
            <a:r>
              <a:rPr lang="en-US" sz="2200" dirty="0"/>
              <a:t> and </a:t>
            </a:r>
            <a:r>
              <a:rPr lang="en-US" sz="2200" b="1" dirty="0"/>
              <a:t>Valid</a:t>
            </a:r>
            <a:r>
              <a:rPr lang="en-US" sz="2200" dirty="0"/>
              <a:t> bit</a:t>
            </a:r>
            <a:endParaRPr lang="en-SG" sz="2200" b="1" dirty="0">
              <a:solidFill>
                <a:srgbClr val="7030A0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0100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0000000011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86DC5FD-6836-4D25-A241-FF84C85197BF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sp>
          <p:nvSpPr>
            <p:cNvPr id="87" name="Rectangle 12">
              <a:extLst>
                <a:ext uri="{FF2B5EF4-FFF2-40B4-BE49-F238E27FC236}">
                  <a16:creationId xmlns:a16="http://schemas.microsoft.com/office/drawing/2014/main" id="{7DB01CFC-F7DF-40C0-BA45-0DE3172D0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276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9" name="Rectangle 13">
              <a:extLst>
                <a:ext uri="{FF2B5EF4-FFF2-40B4-BE49-F238E27FC236}">
                  <a16:creationId xmlns:a16="http://schemas.microsoft.com/office/drawing/2014/main" id="{B8DCEAE1-E087-4A49-83D9-048A33B62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276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0" name="Rectangle 14">
              <a:extLst>
                <a:ext uri="{FF2B5EF4-FFF2-40B4-BE49-F238E27FC236}">
                  <a16:creationId xmlns:a16="http://schemas.microsoft.com/office/drawing/2014/main" id="{D98392BF-221B-4474-B08B-2CA1A1856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1" name="Rectangle 15">
              <a:extLst>
                <a:ext uri="{FF2B5EF4-FFF2-40B4-BE49-F238E27FC236}">
                  <a16:creationId xmlns:a16="http://schemas.microsoft.com/office/drawing/2014/main" id="{77129509-8B2D-4DAA-AB46-389B3A66B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2" name="Rectangle 16">
              <a:extLst>
                <a:ext uri="{FF2B5EF4-FFF2-40B4-BE49-F238E27FC236}">
                  <a16:creationId xmlns:a16="http://schemas.microsoft.com/office/drawing/2014/main" id="{79F8F813-9F73-4965-9083-136E98D0A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3" name="Rectangle 17">
              <a:extLst>
                <a:ext uri="{FF2B5EF4-FFF2-40B4-BE49-F238E27FC236}">
                  <a16:creationId xmlns:a16="http://schemas.microsoft.com/office/drawing/2014/main" id="{06CCEF57-E287-472D-8F45-1ECA79220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4" name="Rectangle 18">
              <a:extLst>
                <a:ext uri="{FF2B5EF4-FFF2-40B4-BE49-F238E27FC236}">
                  <a16:creationId xmlns:a16="http://schemas.microsoft.com/office/drawing/2014/main" id="{6826A830-F5B6-4A8F-A17C-EF62BBD34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581400"/>
              <a:ext cx="990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5" name="Rectangle 19">
              <a:extLst>
                <a:ext uri="{FF2B5EF4-FFF2-40B4-BE49-F238E27FC236}">
                  <a16:creationId xmlns:a16="http://schemas.microsoft.com/office/drawing/2014/main" id="{D5859BA3-46BB-475D-9A80-91365302A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581400"/>
              <a:ext cx="228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96" name="Rectangle 20">
              <a:extLst>
                <a:ext uri="{FF2B5EF4-FFF2-40B4-BE49-F238E27FC236}">
                  <a16:creationId xmlns:a16="http://schemas.microsoft.com/office/drawing/2014/main" id="{F4D5AFC3-B720-4994-8043-D446CCC16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5814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A</a:t>
              </a:r>
            </a:p>
          </p:txBody>
        </p:sp>
        <p:sp>
          <p:nvSpPr>
            <p:cNvPr id="97" name="Rectangle 21">
              <a:extLst>
                <a:ext uri="{FF2B5EF4-FFF2-40B4-BE49-F238E27FC236}">
                  <a16:creationId xmlns:a16="http://schemas.microsoft.com/office/drawing/2014/main" id="{F3DB8786-6C20-491C-83A3-90B2A212C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5814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B</a:t>
              </a:r>
            </a:p>
          </p:txBody>
        </p:sp>
        <p:sp>
          <p:nvSpPr>
            <p:cNvPr id="98" name="Rectangle 22">
              <a:extLst>
                <a:ext uri="{FF2B5EF4-FFF2-40B4-BE49-F238E27FC236}">
                  <a16:creationId xmlns:a16="http://schemas.microsoft.com/office/drawing/2014/main" id="{FD926B1D-D091-42D2-B1C4-60D912CE7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5814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C</a:t>
              </a:r>
            </a:p>
          </p:txBody>
        </p:sp>
        <p:sp>
          <p:nvSpPr>
            <p:cNvPr id="99" name="Rectangle 23">
              <a:extLst>
                <a:ext uri="{FF2B5EF4-FFF2-40B4-BE49-F238E27FC236}">
                  <a16:creationId xmlns:a16="http://schemas.microsoft.com/office/drawing/2014/main" id="{51F3EF8B-5B63-4FC2-9ACB-59B4E9865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5814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D</a:t>
              </a:r>
            </a:p>
          </p:txBody>
        </p:sp>
        <p:sp>
          <p:nvSpPr>
            <p:cNvPr id="100" name="Rectangle 24">
              <a:extLst>
                <a:ext uri="{FF2B5EF4-FFF2-40B4-BE49-F238E27FC236}">
                  <a16:creationId xmlns:a16="http://schemas.microsoft.com/office/drawing/2014/main" id="{84C5F924-7304-4F70-A8FA-F084A790D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886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01" name="Rectangle 25">
              <a:extLst>
                <a:ext uri="{FF2B5EF4-FFF2-40B4-BE49-F238E27FC236}">
                  <a16:creationId xmlns:a16="http://schemas.microsoft.com/office/drawing/2014/main" id="{5E7AF4C3-54CB-4D5E-BA80-9B907F9AE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886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02" name="Rectangle 26">
              <a:extLst>
                <a:ext uri="{FF2B5EF4-FFF2-40B4-BE49-F238E27FC236}">
                  <a16:creationId xmlns:a16="http://schemas.microsoft.com/office/drawing/2014/main" id="{8631D9BE-7ED8-40D3-A9C3-4F8DB0D93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6" name="Rectangle 27">
              <a:extLst>
                <a:ext uri="{FF2B5EF4-FFF2-40B4-BE49-F238E27FC236}">
                  <a16:creationId xmlns:a16="http://schemas.microsoft.com/office/drawing/2014/main" id="{7D84F504-64E4-4A2B-A295-B53F22EAA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3" name="Rectangle 28">
              <a:extLst>
                <a:ext uri="{FF2B5EF4-FFF2-40B4-BE49-F238E27FC236}">
                  <a16:creationId xmlns:a16="http://schemas.microsoft.com/office/drawing/2014/main" id="{76E25282-9BA2-48C8-A434-1FA71DFE9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4" name="Rectangle 29">
              <a:extLst>
                <a:ext uri="{FF2B5EF4-FFF2-40B4-BE49-F238E27FC236}">
                  <a16:creationId xmlns:a16="http://schemas.microsoft.com/office/drawing/2014/main" id="{D2F5727C-E9A6-4D41-963F-74E8C92F8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5" name="Rectangle 30">
              <a:extLst>
                <a:ext uri="{FF2B5EF4-FFF2-40B4-BE49-F238E27FC236}">
                  <a16:creationId xmlns:a16="http://schemas.microsoft.com/office/drawing/2014/main" id="{A1439D59-C4AE-4631-AFF9-BC42ED6D6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191000"/>
              <a:ext cx="9906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C00000"/>
                  </a:solidFill>
                  <a:latin typeface="+mn-lt"/>
                </a:rPr>
                <a:t>0</a:t>
              </a:r>
            </a:p>
          </p:txBody>
        </p:sp>
        <p:sp>
          <p:nvSpPr>
            <p:cNvPr id="186" name="Rectangle 31">
              <a:extLst>
                <a:ext uri="{FF2B5EF4-FFF2-40B4-BE49-F238E27FC236}">
                  <a16:creationId xmlns:a16="http://schemas.microsoft.com/office/drawing/2014/main" id="{6C4CA497-4776-4915-A20D-D5941DAD5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2286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C00000"/>
                  </a:solidFill>
                  <a:latin typeface="+mn-lt"/>
                </a:rPr>
                <a:t>1</a:t>
              </a:r>
            </a:p>
          </p:txBody>
        </p:sp>
        <p:sp>
          <p:nvSpPr>
            <p:cNvPr id="187" name="Rectangle 32">
              <a:extLst>
                <a:ext uri="{FF2B5EF4-FFF2-40B4-BE49-F238E27FC236}">
                  <a16:creationId xmlns:a16="http://schemas.microsoft.com/office/drawing/2014/main" id="{3AA6AF80-9D87-4D18-A03D-2BBF808FF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191000"/>
              <a:ext cx="16764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C00000"/>
                  </a:solidFill>
                  <a:latin typeface="+mn-lt"/>
                </a:rPr>
                <a:t>I</a:t>
              </a:r>
            </a:p>
          </p:txBody>
        </p:sp>
        <p:sp>
          <p:nvSpPr>
            <p:cNvPr id="188" name="Rectangle 33">
              <a:extLst>
                <a:ext uri="{FF2B5EF4-FFF2-40B4-BE49-F238E27FC236}">
                  <a16:creationId xmlns:a16="http://schemas.microsoft.com/office/drawing/2014/main" id="{C9D01ABB-5DE8-42F9-9891-41B4974F1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191000"/>
              <a:ext cx="16764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C00000"/>
                  </a:solidFill>
                  <a:latin typeface="+mn-lt"/>
                </a:rPr>
                <a:t>J</a:t>
              </a:r>
            </a:p>
          </p:txBody>
        </p:sp>
        <p:sp>
          <p:nvSpPr>
            <p:cNvPr id="189" name="Rectangle 34">
              <a:extLst>
                <a:ext uri="{FF2B5EF4-FFF2-40B4-BE49-F238E27FC236}">
                  <a16:creationId xmlns:a16="http://schemas.microsoft.com/office/drawing/2014/main" id="{557E9914-E8E3-461D-8878-BCC990689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191000"/>
              <a:ext cx="16764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C00000"/>
                  </a:solidFill>
                  <a:latin typeface="+mn-lt"/>
                </a:rPr>
                <a:t>K</a:t>
              </a:r>
            </a:p>
          </p:txBody>
        </p:sp>
        <p:sp>
          <p:nvSpPr>
            <p:cNvPr id="190" name="Rectangle 35">
              <a:extLst>
                <a:ext uri="{FF2B5EF4-FFF2-40B4-BE49-F238E27FC236}">
                  <a16:creationId xmlns:a16="http://schemas.microsoft.com/office/drawing/2014/main" id="{61D9F16C-2E50-4229-B060-386D9318C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191000"/>
              <a:ext cx="16764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C00000"/>
                  </a:solidFill>
                  <a:latin typeface="+mn-lt"/>
                </a:rPr>
                <a:t>L</a:t>
              </a:r>
            </a:p>
          </p:txBody>
        </p:sp>
        <p:sp>
          <p:nvSpPr>
            <p:cNvPr id="191" name="Rectangle 36">
              <a:extLst>
                <a:ext uri="{FF2B5EF4-FFF2-40B4-BE49-F238E27FC236}">
                  <a16:creationId xmlns:a16="http://schemas.microsoft.com/office/drawing/2014/main" id="{2C348551-E197-4342-8A89-DE96E9082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4958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2" name="Rectangle 37">
              <a:extLst>
                <a:ext uri="{FF2B5EF4-FFF2-40B4-BE49-F238E27FC236}">
                  <a16:creationId xmlns:a16="http://schemas.microsoft.com/office/drawing/2014/main" id="{95DB980D-0C44-40ED-880B-BE8F61DC7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4958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3" name="Rectangle 38">
              <a:extLst>
                <a:ext uri="{FF2B5EF4-FFF2-40B4-BE49-F238E27FC236}">
                  <a16:creationId xmlns:a16="http://schemas.microsoft.com/office/drawing/2014/main" id="{66465765-B49B-4CCD-BCA5-B270F7C56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4" name="Rectangle 39">
              <a:extLst>
                <a:ext uri="{FF2B5EF4-FFF2-40B4-BE49-F238E27FC236}">
                  <a16:creationId xmlns:a16="http://schemas.microsoft.com/office/drawing/2014/main" id="{A389D9B1-3153-40BD-B9CA-CBDDE1895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5" name="Rectangle 40">
              <a:extLst>
                <a:ext uri="{FF2B5EF4-FFF2-40B4-BE49-F238E27FC236}">
                  <a16:creationId xmlns:a16="http://schemas.microsoft.com/office/drawing/2014/main" id="{D9E91D9A-A570-4B9A-9B1F-979B71E6F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6" name="Rectangle 41">
              <a:extLst>
                <a:ext uri="{FF2B5EF4-FFF2-40B4-BE49-F238E27FC236}">
                  <a16:creationId xmlns:a16="http://schemas.microsoft.com/office/drawing/2014/main" id="{2E16522C-36D5-421A-AEDA-F925E3C81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7" name="Rectangle 42">
              <a:extLst>
                <a:ext uri="{FF2B5EF4-FFF2-40B4-BE49-F238E27FC236}">
                  <a16:creationId xmlns:a16="http://schemas.microsoft.com/office/drawing/2014/main" id="{00D6C020-0238-4BF5-B873-53184CA56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800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8" name="Rectangle 43">
              <a:extLst>
                <a:ext uri="{FF2B5EF4-FFF2-40B4-BE49-F238E27FC236}">
                  <a16:creationId xmlns:a16="http://schemas.microsoft.com/office/drawing/2014/main" id="{3AE664DB-E5FD-43AA-8B98-CCEDF06A6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800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9" name="Rectangle 44">
              <a:extLst>
                <a:ext uri="{FF2B5EF4-FFF2-40B4-BE49-F238E27FC236}">
                  <a16:creationId xmlns:a16="http://schemas.microsoft.com/office/drawing/2014/main" id="{A35EE3E9-FC12-4B57-9531-CE8CEB342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0" name="Rectangle 45">
              <a:extLst>
                <a:ext uri="{FF2B5EF4-FFF2-40B4-BE49-F238E27FC236}">
                  <a16:creationId xmlns:a16="http://schemas.microsoft.com/office/drawing/2014/main" id="{8753CFC0-80CD-4094-9CD2-607D8D415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1" name="Rectangle 46">
              <a:extLst>
                <a:ext uri="{FF2B5EF4-FFF2-40B4-BE49-F238E27FC236}">
                  <a16:creationId xmlns:a16="http://schemas.microsoft.com/office/drawing/2014/main" id="{A3F5BD11-2CE3-4094-AEAB-AF4B3E84D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2" name="Rectangle 47">
              <a:extLst>
                <a:ext uri="{FF2B5EF4-FFF2-40B4-BE49-F238E27FC236}">
                  <a16:creationId xmlns:a16="http://schemas.microsoft.com/office/drawing/2014/main" id="{6AF50520-90FF-4FFF-8694-3D5F3EE0D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3" name="Rectangle 48">
              <a:extLst>
                <a:ext uri="{FF2B5EF4-FFF2-40B4-BE49-F238E27FC236}">
                  <a16:creationId xmlns:a16="http://schemas.microsoft.com/office/drawing/2014/main" id="{D8CE9BCA-3A63-4072-AC5C-E15BD30E2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410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4" name="Rectangle 49">
              <a:extLst>
                <a:ext uri="{FF2B5EF4-FFF2-40B4-BE49-F238E27FC236}">
                  <a16:creationId xmlns:a16="http://schemas.microsoft.com/office/drawing/2014/main" id="{8104CD71-9563-46EC-B4D3-E66BD678B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410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05" name="Rectangle 50">
              <a:extLst>
                <a:ext uri="{FF2B5EF4-FFF2-40B4-BE49-F238E27FC236}">
                  <a16:creationId xmlns:a16="http://schemas.microsoft.com/office/drawing/2014/main" id="{B2E9B1D5-1A0C-43C7-8A49-2F820C29F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6" name="Rectangle 51">
              <a:extLst>
                <a:ext uri="{FF2B5EF4-FFF2-40B4-BE49-F238E27FC236}">
                  <a16:creationId xmlns:a16="http://schemas.microsoft.com/office/drawing/2014/main" id="{ECA5EB9E-14EF-42D9-A455-C01DFCBB5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7" name="Rectangle 52">
              <a:extLst>
                <a:ext uri="{FF2B5EF4-FFF2-40B4-BE49-F238E27FC236}">
                  <a16:creationId xmlns:a16="http://schemas.microsoft.com/office/drawing/2014/main" id="{6120DE07-115C-422B-A2D2-58B30578D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8" name="Rectangle 53">
              <a:extLst>
                <a:ext uri="{FF2B5EF4-FFF2-40B4-BE49-F238E27FC236}">
                  <a16:creationId xmlns:a16="http://schemas.microsoft.com/office/drawing/2014/main" id="{F648C58F-7E99-4B6D-8978-23AE7622D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9" name="Rectangle 54">
              <a:extLst>
                <a:ext uri="{FF2B5EF4-FFF2-40B4-BE49-F238E27FC236}">
                  <a16:creationId xmlns:a16="http://schemas.microsoft.com/office/drawing/2014/main" id="{1D9AED89-1A8F-41A0-8B01-476BF6BF9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7150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0" name="Rectangle 55">
              <a:extLst>
                <a:ext uri="{FF2B5EF4-FFF2-40B4-BE49-F238E27FC236}">
                  <a16:creationId xmlns:a16="http://schemas.microsoft.com/office/drawing/2014/main" id="{CBD74B5F-2F5F-43E8-A0F5-BB9C83DD4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7150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11" name="Rectangle 56">
              <a:extLst>
                <a:ext uri="{FF2B5EF4-FFF2-40B4-BE49-F238E27FC236}">
                  <a16:creationId xmlns:a16="http://schemas.microsoft.com/office/drawing/2014/main" id="{CCA17176-0190-487E-A03B-DF92B8ACA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2" name="Rectangle 57">
              <a:extLst>
                <a:ext uri="{FF2B5EF4-FFF2-40B4-BE49-F238E27FC236}">
                  <a16:creationId xmlns:a16="http://schemas.microsoft.com/office/drawing/2014/main" id="{9B8BA583-207C-4DEC-99E3-2FE1D1670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3" name="Rectangle 58">
              <a:extLst>
                <a:ext uri="{FF2B5EF4-FFF2-40B4-BE49-F238E27FC236}">
                  <a16:creationId xmlns:a16="http://schemas.microsoft.com/office/drawing/2014/main" id="{2C7FC3A8-8131-4727-ADA9-654013150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4" name="Rectangle 59">
              <a:extLst>
                <a:ext uri="{FF2B5EF4-FFF2-40B4-BE49-F238E27FC236}">
                  <a16:creationId xmlns:a16="http://schemas.microsoft.com/office/drawing/2014/main" id="{45D258B3-7A47-407D-8686-71E77CF5D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5" name="Text Box 60">
              <a:extLst>
                <a:ext uri="{FF2B5EF4-FFF2-40B4-BE49-F238E27FC236}">
                  <a16:creationId xmlns:a16="http://schemas.microsoft.com/office/drawing/2014/main" id="{463426D0-C900-4342-B6B5-11D5BDE98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0" y="4960203"/>
              <a:ext cx="5029200" cy="7386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b="1" dirty="0">
                  <a:latin typeface="+mn-lt"/>
                </a:rPr>
                <a:t>...    </a:t>
              </a:r>
              <a:r>
                <a:rPr lang="en-US" sz="2400" b="1" dirty="0"/>
                <a:t>...    ...    …   …   …   …   …</a:t>
              </a:r>
              <a:endParaRPr lang="en-US" sz="2400" dirty="0"/>
            </a:p>
            <a:p>
              <a:pPr eaLnBrk="0" hangingPunct="0"/>
              <a:endParaRPr lang="en-US" dirty="0"/>
            </a:p>
          </p:txBody>
        </p:sp>
        <p:sp>
          <p:nvSpPr>
            <p:cNvPr id="216" name="Text Box 61">
              <a:extLst>
                <a:ext uri="{FF2B5EF4-FFF2-40B4-BE49-F238E27FC236}">
                  <a16:creationId xmlns:a16="http://schemas.microsoft.com/office/drawing/2014/main" id="{D69291CC-D559-47A7-8E8C-9B02F8838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276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217" name="Text Box 62">
              <a:extLst>
                <a:ext uri="{FF2B5EF4-FFF2-40B4-BE49-F238E27FC236}">
                  <a16:creationId xmlns:a16="http://schemas.microsoft.com/office/drawing/2014/main" id="{7EFBB39C-7FCC-46C6-905F-6C99A8687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273" y="3581400"/>
              <a:ext cx="29848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</a:t>
              </a:r>
            </a:p>
          </p:txBody>
        </p:sp>
        <p:sp>
          <p:nvSpPr>
            <p:cNvPr id="218" name="Text Box 63">
              <a:extLst>
                <a:ext uri="{FF2B5EF4-FFF2-40B4-BE49-F238E27FC236}">
                  <a16:creationId xmlns:a16="http://schemas.microsoft.com/office/drawing/2014/main" id="{8093C03A-5B82-4221-BD8A-D078F9498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8862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2</a:t>
              </a:r>
            </a:p>
          </p:txBody>
        </p:sp>
        <p:sp>
          <p:nvSpPr>
            <p:cNvPr id="219" name="Text Box 64">
              <a:extLst>
                <a:ext uri="{FF2B5EF4-FFF2-40B4-BE49-F238E27FC236}">
                  <a16:creationId xmlns:a16="http://schemas.microsoft.com/office/drawing/2014/main" id="{A2C29F96-2454-41DA-9B26-F787D5E64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1910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3</a:t>
              </a:r>
            </a:p>
          </p:txBody>
        </p:sp>
        <p:sp>
          <p:nvSpPr>
            <p:cNvPr id="220" name="Text Box 65">
              <a:extLst>
                <a:ext uri="{FF2B5EF4-FFF2-40B4-BE49-F238E27FC236}">
                  <a16:creationId xmlns:a16="http://schemas.microsoft.com/office/drawing/2014/main" id="{EF6654EC-787C-4848-9559-6E840F601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4958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4</a:t>
              </a:r>
            </a:p>
          </p:txBody>
        </p:sp>
        <p:sp>
          <p:nvSpPr>
            <p:cNvPr id="221" name="Text Box 66">
              <a:extLst>
                <a:ext uri="{FF2B5EF4-FFF2-40B4-BE49-F238E27FC236}">
                  <a16:creationId xmlns:a16="http://schemas.microsoft.com/office/drawing/2014/main" id="{7C8AE989-6C53-4280-813C-9F01AAA5EA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800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5</a:t>
              </a:r>
            </a:p>
          </p:txBody>
        </p:sp>
        <p:sp>
          <p:nvSpPr>
            <p:cNvPr id="222" name="Text Box 67">
              <a:extLst>
                <a:ext uri="{FF2B5EF4-FFF2-40B4-BE49-F238E27FC236}">
                  <a16:creationId xmlns:a16="http://schemas.microsoft.com/office/drawing/2014/main" id="{FB5E5C4D-ADD7-4B32-8EE1-89BDD7DD1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4102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1022</a:t>
              </a:r>
            </a:p>
          </p:txBody>
        </p:sp>
        <p:sp>
          <p:nvSpPr>
            <p:cNvPr id="223" name="Text Box 68">
              <a:extLst>
                <a:ext uri="{FF2B5EF4-FFF2-40B4-BE49-F238E27FC236}">
                  <a16:creationId xmlns:a16="http://schemas.microsoft.com/office/drawing/2014/main" id="{FDE10283-95DA-4E3D-A0BA-4688D4E7B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7150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1023</a:t>
              </a:r>
            </a:p>
          </p:txBody>
        </p:sp>
        <p:sp>
          <p:nvSpPr>
            <p:cNvPr id="224" name="Text Box 69">
              <a:extLst>
                <a:ext uri="{FF2B5EF4-FFF2-40B4-BE49-F238E27FC236}">
                  <a16:creationId xmlns:a16="http://schemas.microsoft.com/office/drawing/2014/main" id="{D77255F9-0F93-4E80-AFBA-F6DB4E1DE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  <p:sp>
          <p:nvSpPr>
            <p:cNvPr id="225" name="Text Box 70">
              <a:extLst>
                <a:ext uri="{FF2B5EF4-FFF2-40B4-BE49-F238E27FC236}">
                  <a16:creationId xmlns:a16="http://schemas.microsoft.com/office/drawing/2014/main" id="{6C6E4A95-18C8-4FEB-B693-F6C64577C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314" y="2971800"/>
              <a:ext cx="66383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Valid</a:t>
              </a:r>
            </a:p>
          </p:txBody>
        </p:sp>
        <p:sp>
          <p:nvSpPr>
            <p:cNvPr id="226" name="Text Box 71">
              <a:extLst>
                <a:ext uri="{FF2B5EF4-FFF2-40B4-BE49-F238E27FC236}">
                  <a16:creationId xmlns:a16="http://schemas.microsoft.com/office/drawing/2014/main" id="{BD909583-44BB-40F6-B8BB-F1429E143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2971800"/>
              <a:ext cx="5349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Tag</a:t>
              </a:r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513585D0-E055-46A0-BE26-8F0860954C93}"/>
                </a:ext>
              </a:extLst>
            </p:cNvPr>
            <p:cNvGrpSpPr/>
            <p:nvPr/>
          </p:nvGrpSpPr>
          <p:grpSpPr>
            <a:xfrm>
              <a:off x="2133600" y="2482850"/>
              <a:ext cx="6629400" cy="336550"/>
              <a:chOff x="2209800" y="2438400"/>
              <a:chExt cx="6629400" cy="336550"/>
            </a:xfrm>
          </p:grpSpPr>
          <p:sp>
            <p:nvSpPr>
              <p:cNvPr id="228" name="Text Box 72">
                <a:extLst>
                  <a:ext uri="{FF2B5EF4-FFF2-40B4-BE49-F238E27FC236}">
                    <a16:creationId xmlns:a16="http://schemas.microsoft.com/office/drawing/2014/main" id="{21ED1C2E-D58A-438E-A914-789B605B54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2438400"/>
                <a:ext cx="6350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Data</a:t>
                </a:r>
              </a:p>
            </p:txBody>
          </p:sp>
          <p:sp>
            <p:nvSpPr>
              <p:cNvPr id="229" name="Line 73">
                <a:extLst>
                  <a:ext uri="{FF2B5EF4-FFF2-40B4-BE49-F238E27FC236}">
                    <a16:creationId xmlns:a16="http://schemas.microsoft.com/office/drawing/2014/main" id="{870432E5-0071-4339-ABD1-9A3ACF9F59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9800" y="2590800"/>
                <a:ext cx="2438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30" name="Line 74">
                <a:extLst>
                  <a:ext uri="{FF2B5EF4-FFF2-40B4-BE49-F238E27FC236}">
                    <a16:creationId xmlns:a16="http://schemas.microsoft.com/office/drawing/2014/main" id="{AD2A89F1-C959-485D-A27D-90B7488799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2590800"/>
                <a:ext cx="3581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231" name="Text Box 75">
              <a:extLst>
                <a:ext uri="{FF2B5EF4-FFF2-40B4-BE49-F238E27FC236}">
                  <a16:creationId xmlns:a16="http://schemas.microsoft.com/office/drawing/2014/main" id="{6CA55884-7FC8-41F1-8BCF-9E970DC44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0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Word0</a:t>
              </a:r>
            </a:p>
          </p:txBody>
        </p:sp>
        <p:sp>
          <p:nvSpPr>
            <p:cNvPr id="232" name="Text Box 76">
              <a:extLst>
                <a:ext uri="{FF2B5EF4-FFF2-40B4-BE49-F238E27FC236}">
                  <a16:creationId xmlns:a16="http://schemas.microsoft.com/office/drawing/2014/main" id="{E1040994-3945-4413-8AAD-BA7762EF6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0862" y="2743200"/>
              <a:ext cx="8112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Word1</a:t>
              </a:r>
            </a:p>
          </p:txBody>
        </p:sp>
        <p:sp>
          <p:nvSpPr>
            <p:cNvPr id="233" name="Text Box 77">
              <a:extLst>
                <a:ext uri="{FF2B5EF4-FFF2-40B4-BE49-F238E27FC236}">
                  <a16:creationId xmlns:a16="http://schemas.microsoft.com/office/drawing/2014/main" id="{DFB75E1E-68E3-4B7E-B028-B111AF99C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92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Word2</a:t>
              </a:r>
            </a:p>
          </p:txBody>
        </p:sp>
        <p:sp>
          <p:nvSpPr>
            <p:cNvPr id="234" name="Text Box 78">
              <a:extLst>
                <a:ext uri="{FF2B5EF4-FFF2-40B4-BE49-F238E27FC236}">
                  <a16:creationId xmlns:a16="http://schemas.microsoft.com/office/drawing/2014/main" id="{B2BC71AA-A2D1-4DBC-B2C2-CF722F48D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94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Word3</a:t>
              </a:r>
            </a:p>
          </p:txBody>
        </p:sp>
        <p:sp>
          <p:nvSpPr>
            <p:cNvPr id="235" name="Text Box 79">
              <a:extLst>
                <a:ext uri="{FF2B5EF4-FFF2-40B4-BE49-F238E27FC236}">
                  <a16:creationId xmlns:a16="http://schemas.microsoft.com/office/drawing/2014/main" id="{D8682EFC-9622-49BC-B6A4-B30395A03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85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0-3</a:t>
              </a:r>
            </a:p>
          </p:txBody>
        </p:sp>
        <p:sp>
          <p:nvSpPr>
            <p:cNvPr id="236" name="Text Box 80">
              <a:extLst>
                <a:ext uri="{FF2B5EF4-FFF2-40B4-BE49-F238E27FC236}">
                  <a16:creationId xmlns:a16="http://schemas.microsoft.com/office/drawing/2014/main" id="{7B38301C-3B9A-4FAC-A899-61CF2A9A0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73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4-7</a:t>
              </a:r>
            </a:p>
          </p:txBody>
        </p:sp>
        <p:sp>
          <p:nvSpPr>
            <p:cNvPr id="237" name="Text Box 81">
              <a:extLst>
                <a:ext uri="{FF2B5EF4-FFF2-40B4-BE49-F238E27FC236}">
                  <a16:creationId xmlns:a16="http://schemas.microsoft.com/office/drawing/2014/main" id="{B4B6B579-23AC-4607-A193-758CD3A88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8597" y="2971800"/>
              <a:ext cx="1150444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8-11</a:t>
              </a:r>
            </a:p>
          </p:txBody>
        </p:sp>
        <p:sp>
          <p:nvSpPr>
            <p:cNvPr id="238" name="Text Box 82">
              <a:extLst>
                <a:ext uri="{FF2B5EF4-FFF2-40B4-BE49-F238E27FC236}">
                  <a16:creationId xmlns:a16="http://schemas.microsoft.com/office/drawing/2014/main" id="{347EA6BB-E77E-46E9-9C40-2EBB51466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6173" y="2971800"/>
              <a:ext cx="1279517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12-15</a:t>
              </a:r>
            </a:p>
          </p:txBody>
        </p:sp>
      </p:grp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BD171D6E-292B-4B7D-906A-92AA522ACBAE}"/>
              </a:ext>
            </a:extLst>
          </p:cNvPr>
          <p:cNvCxnSpPr>
            <a:cxnSpLocks/>
          </p:cNvCxnSpPr>
          <p:nvPr/>
        </p:nvCxnSpPr>
        <p:spPr>
          <a:xfrm flipH="1">
            <a:off x="1828800" y="1857376"/>
            <a:ext cx="1720516" cy="2486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946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#3-4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8" y="1463676"/>
            <a:ext cx="8538411" cy="958849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  <a:endParaRPr lang="en-SG" sz="2200" dirty="0"/>
          </a:p>
          <a:p>
            <a:pPr>
              <a:buNone/>
            </a:pPr>
            <a:r>
              <a:rPr lang="en-US" b="1" dirty="0"/>
              <a:t>Step 4</a:t>
            </a:r>
            <a:r>
              <a:rPr lang="en-US" dirty="0"/>
              <a:t>. </a:t>
            </a:r>
            <a:r>
              <a:rPr lang="en-US" sz="2200" dirty="0"/>
              <a:t>Return </a:t>
            </a:r>
            <a:r>
              <a:rPr lang="en-US" sz="2200" b="1" dirty="0"/>
              <a:t>Word1</a:t>
            </a:r>
            <a:r>
              <a:rPr lang="en-US" sz="2200" dirty="0"/>
              <a:t> (byte offset = 4) to Register</a:t>
            </a:r>
            <a:endParaRPr lang="en-SG" sz="2200" b="1" dirty="0">
              <a:solidFill>
                <a:srgbClr val="7030A0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0100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0000000011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86DC5FD-6836-4D25-A241-FF84C85197BF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sp>
          <p:nvSpPr>
            <p:cNvPr id="87" name="Rectangle 12">
              <a:extLst>
                <a:ext uri="{FF2B5EF4-FFF2-40B4-BE49-F238E27FC236}">
                  <a16:creationId xmlns:a16="http://schemas.microsoft.com/office/drawing/2014/main" id="{7DB01CFC-F7DF-40C0-BA45-0DE3172D0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276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9" name="Rectangle 13">
              <a:extLst>
                <a:ext uri="{FF2B5EF4-FFF2-40B4-BE49-F238E27FC236}">
                  <a16:creationId xmlns:a16="http://schemas.microsoft.com/office/drawing/2014/main" id="{B8DCEAE1-E087-4A49-83D9-048A33B62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276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0" name="Rectangle 14">
              <a:extLst>
                <a:ext uri="{FF2B5EF4-FFF2-40B4-BE49-F238E27FC236}">
                  <a16:creationId xmlns:a16="http://schemas.microsoft.com/office/drawing/2014/main" id="{D98392BF-221B-4474-B08B-2CA1A1856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1" name="Rectangle 15">
              <a:extLst>
                <a:ext uri="{FF2B5EF4-FFF2-40B4-BE49-F238E27FC236}">
                  <a16:creationId xmlns:a16="http://schemas.microsoft.com/office/drawing/2014/main" id="{77129509-8B2D-4DAA-AB46-389B3A66B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2" name="Rectangle 16">
              <a:extLst>
                <a:ext uri="{FF2B5EF4-FFF2-40B4-BE49-F238E27FC236}">
                  <a16:creationId xmlns:a16="http://schemas.microsoft.com/office/drawing/2014/main" id="{79F8F813-9F73-4965-9083-136E98D0A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3" name="Rectangle 17">
              <a:extLst>
                <a:ext uri="{FF2B5EF4-FFF2-40B4-BE49-F238E27FC236}">
                  <a16:creationId xmlns:a16="http://schemas.microsoft.com/office/drawing/2014/main" id="{06CCEF57-E287-472D-8F45-1ECA79220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4" name="Rectangle 18">
              <a:extLst>
                <a:ext uri="{FF2B5EF4-FFF2-40B4-BE49-F238E27FC236}">
                  <a16:creationId xmlns:a16="http://schemas.microsoft.com/office/drawing/2014/main" id="{6826A830-F5B6-4A8F-A17C-EF62BBD34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581400"/>
              <a:ext cx="990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5" name="Rectangle 19">
              <a:extLst>
                <a:ext uri="{FF2B5EF4-FFF2-40B4-BE49-F238E27FC236}">
                  <a16:creationId xmlns:a16="http://schemas.microsoft.com/office/drawing/2014/main" id="{D5859BA3-46BB-475D-9A80-91365302A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581400"/>
              <a:ext cx="228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96" name="Rectangle 20">
              <a:extLst>
                <a:ext uri="{FF2B5EF4-FFF2-40B4-BE49-F238E27FC236}">
                  <a16:creationId xmlns:a16="http://schemas.microsoft.com/office/drawing/2014/main" id="{F4D5AFC3-B720-4994-8043-D446CCC16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5814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A</a:t>
              </a:r>
            </a:p>
          </p:txBody>
        </p:sp>
        <p:sp>
          <p:nvSpPr>
            <p:cNvPr id="97" name="Rectangle 21">
              <a:extLst>
                <a:ext uri="{FF2B5EF4-FFF2-40B4-BE49-F238E27FC236}">
                  <a16:creationId xmlns:a16="http://schemas.microsoft.com/office/drawing/2014/main" id="{F3DB8786-6C20-491C-83A3-90B2A212C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5814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B</a:t>
              </a:r>
            </a:p>
          </p:txBody>
        </p:sp>
        <p:sp>
          <p:nvSpPr>
            <p:cNvPr id="98" name="Rectangle 22">
              <a:extLst>
                <a:ext uri="{FF2B5EF4-FFF2-40B4-BE49-F238E27FC236}">
                  <a16:creationId xmlns:a16="http://schemas.microsoft.com/office/drawing/2014/main" id="{FD926B1D-D091-42D2-B1C4-60D912CE7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5814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C</a:t>
              </a:r>
            </a:p>
          </p:txBody>
        </p:sp>
        <p:sp>
          <p:nvSpPr>
            <p:cNvPr id="99" name="Rectangle 23">
              <a:extLst>
                <a:ext uri="{FF2B5EF4-FFF2-40B4-BE49-F238E27FC236}">
                  <a16:creationId xmlns:a16="http://schemas.microsoft.com/office/drawing/2014/main" id="{51F3EF8B-5B63-4FC2-9ACB-59B4E9865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5814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D</a:t>
              </a:r>
            </a:p>
          </p:txBody>
        </p:sp>
        <p:sp>
          <p:nvSpPr>
            <p:cNvPr id="100" name="Rectangle 24">
              <a:extLst>
                <a:ext uri="{FF2B5EF4-FFF2-40B4-BE49-F238E27FC236}">
                  <a16:creationId xmlns:a16="http://schemas.microsoft.com/office/drawing/2014/main" id="{84C5F924-7304-4F70-A8FA-F084A790D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886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01" name="Rectangle 25">
              <a:extLst>
                <a:ext uri="{FF2B5EF4-FFF2-40B4-BE49-F238E27FC236}">
                  <a16:creationId xmlns:a16="http://schemas.microsoft.com/office/drawing/2014/main" id="{5E7AF4C3-54CB-4D5E-BA80-9B907F9AE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886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02" name="Rectangle 26">
              <a:extLst>
                <a:ext uri="{FF2B5EF4-FFF2-40B4-BE49-F238E27FC236}">
                  <a16:creationId xmlns:a16="http://schemas.microsoft.com/office/drawing/2014/main" id="{8631D9BE-7ED8-40D3-A9C3-4F8DB0D93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6" name="Rectangle 27">
              <a:extLst>
                <a:ext uri="{FF2B5EF4-FFF2-40B4-BE49-F238E27FC236}">
                  <a16:creationId xmlns:a16="http://schemas.microsoft.com/office/drawing/2014/main" id="{7D84F504-64E4-4A2B-A295-B53F22EAA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3" name="Rectangle 28">
              <a:extLst>
                <a:ext uri="{FF2B5EF4-FFF2-40B4-BE49-F238E27FC236}">
                  <a16:creationId xmlns:a16="http://schemas.microsoft.com/office/drawing/2014/main" id="{76E25282-9BA2-48C8-A434-1FA71DFE9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4" name="Rectangle 29">
              <a:extLst>
                <a:ext uri="{FF2B5EF4-FFF2-40B4-BE49-F238E27FC236}">
                  <a16:creationId xmlns:a16="http://schemas.microsoft.com/office/drawing/2014/main" id="{D2F5727C-E9A6-4D41-963F-74E8C92F8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5" name="Rectangle 30">
              <a:extLst>
                <a:ext uri="{FF2B5EF4-FFF2-40B4-BE49-F238E27FC236}">
                  <a16:creationId xmlns:a16="http://schemas.microsoft.com/office/drawing/2014/main" id="{A1439D59-C4AE-4631-AFF9-BC42ED6D6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191000"/>
              <a:ext cx="990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86" name="Rectangle 31">
              <a:extLst>
                <a:ext uri="{FF2B5EF4-FFF2-40B4-BE49-F238E27FC236}">
                  <a16:creationId xmlns:a16="http://schemas.microsoft.com/office/drawing/2014/main" id="{6C4CA497-4776-4915-A20D-D5941DAD5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228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187" name="Rectangle 32">
              <a:extLst>
                <a:ext uri="{FF2B5EF4-FFF2-40B4-BE49-F238E27FC236}">
                  <a16:creationId xmlns:a16="http://schemas.microsoft.com/office/drawing/2014/main" id="{3AA6AF80-9D87-4D18-A03D-2BBF808FF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I</a:t>
              </a:r>
            </a:p>
          </p:txBody>
        </p:sp>
        <p:sp>
          <p:nvSpPr>
            <p:cNvPr id="188" name="Rectangle 33">
              <a:extLst>
                <a:ext uri="{FF2B5EF4-FFF2-40B4-BE49-F238E27FC236}">
                  <a16:creationId xmlns:a16="http://schemas.microsoft.com/office/drawing/2014/main" id="{C9D01ABB-5DE8-42F9-9891-41B4974F1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J</a:t>
              </a:r>
            </a:p>
          </p:txBody>
        </p:sp>
        <p:sp>
          <p:nvSpPr>
            <p:cNvPr id="189" name="Rectangle 34">
              <a:extLst>
                <a:ext uri="{FF2B5EF4-FFF2-40B4-BE49-F238E27FC236}">
                  <a16:creationId xmlns:a16="http://schemas.microsoft.com/office/drawing/2014/main" id="{557E9914-E8E3-461D-8878-BCC990689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K</a:t>
              </a:r>
            </a:p>
          </p:txBody>
        </p:sp>
        <p:sp>
          <p:nvSpPr>
            <p:cNvPr id="190" name="Rectangle 35">
              <a:extLst>
                <a:ext uri="{FF2B5EF4-FFF2-40B4-BE49-F238E27FC236}">
                  <a16:creationId xmlns:a16="http://schemas.microsoft.com/office/drawing/2014/main" id="{61D9F16C-2E50-4229-B060-386D9318C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L</a:t>
              </a:r>
            </a:p>
          </p:txBody>
        </p:sp>
        <p:sp>
          <p:nvSpPr>
            <p:cNvPr id="191" name="Rectangle 36">
              <a:extLst>
                <a:ext uri="{FF2B5EF4-FFF2-40B4-BE49-F238E27FC236}">
                  <a16:creationId xmlns:a16="http://schemas.microsoft.com/office/drawing/2014/main" id="{2C348551-E197-4342-8A89-DE96E9082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4958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2" name="Rectangle 37">
              <a:extLst>
                <a:ext uri="{FF2B5EF4-FFF2-40B4-BE49-F238E27FC236}">
                  <a16:creationId xmlns:a16="http://schemas.microsoft.com/office/drawing/2014/main" id="{95DB980D-0C44-40ED-880B-BE8F61DC7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4958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3" name="Rectangle 38">
              <a:extLst>
                <a:ext uri="{FF2B5EF4-FFF2-40B4-BE49-F238E27FC236}">
                  <a16:creationId xmlns:a16="http://schemas.microsoft.com/office/drawing/2014/main" id="{66465765-B49B-4CCD-BCA5-B270F7C56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4" name="Rectangle 39">
              <a:extLst>
                <a:ext uri="{FF2B5EF4-FFF2-40B4-BE49-F238E27FC236}">
                  <a16:creationId xmlns:a16="http://schemas.microsoft.com/office/drawing/2014/main" id="{A389D9B1-3153-40BD-B9CA-CBDDE1895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5" name="Rectangle 40">
              <a:extLst>
                <a:ext uri="{FF2B5EF4-FFF2-40B4-BE49-F238E27FC236}">
                  <a16:creationId xmlns:a16="http://schemas.microsoft.com/office/drawing/2014/main" id="{D9E91D9A-A570-4B9A-9B1F-979B71E6F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6" name="Rectangle 41">
              <a:extLst>
                <a:ext uri="{FF2B5EF4-FFF2-40B4-BE49-F238E27FC236}">
                  <a16:creationId xmlns:a16="http://schemas.microsoft.com/office/drawing/2014/main" id="{2E16522C-36D5-421A-AEDA-F925E3C81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7" name="Rectangle 42">
              <a:extLst>
                <a:ext uri="{FF2B5EF4-FFF2-40B4-BE49-F238E27FC236}">
                  <a16:creationId xmlns:a16="http://schemas.microsoft.com/office/drawing/2014/main" id="{00D6C020-0238-4BF5-B873-53184CA56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800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8" name="Rectangle 43">
              <a:extLst>
                <a:ext uri="{FF2B5EF4-FFF2-40B4-BE49-F238E27FC236}">
                  <a16:creationId xmlns:a16="http://schemas.microsoft.com/office/drawing/2014/main" id="{3AE664DB-E5FD-43AA-8B98-CCEDF06A6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800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9" name="Rectangle 44">
              <a:extLst>
                <a:ext uri="{FF2B5EF4-FFF2-40B4-BE49-F238E27FC236}">
                  <a16:creationId xmlns:a16="http://schemas.microsoft.com/office/drawing/2014/main" id="{A35EE3E9-FC12-4B57-9531-CE8CEB342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0" name="Rectangle 45">
              <a:extLst>
                <a:ext uri="{FF2B5EF4-FFF2-40B4-BE49-F238E27FC236}">
                  <a16:creationId xmlns:a16="http://schemas.microsoft.com/office/drawing/2014/main" id="{8753CFC0-80CD-4094-9CD2-607D8D415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1" name="Rectangle 46">
              <a:extLst>
                <a:ext uri="{FF2B5EF4-FFF2-40B4-BE49-F238E27FC236}">
                  <a16:creationId xmlns:a16="http://schemas.microsoft.com/office/drawing/2014/main" id="{A3F5BD11-2CE3-4094-AEAB-AF4B3E84D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2" name="Rectangle 47">
              <a:extLst>
                <a:ext uri="{FF2B5EF4-FFF2-40B4-BE49-F238E27FC236}">
                  <a16:creationId xmlns:a16="http://schemas.microsoft.com/office/drawing/2014/main" id="{6AF50520-90FF-4FFF-8694-3D5F3EE0D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3" name="Rectangle 48">
              <a:extLst>
                <a:ext uri="{FF2B5EF4-FFF2-40B4-BE49-F238E27FC236}">
                  <a16:creationId xmlns:a16="http://schemas.microsoft.com/office/drawing/2014/main" id="{D8CE9BCA-3A63-4072-AC5C-E15BD30E2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410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4" name="Rectangle 49">
              <a:extLst>
                <a:ext uri="{FF2B5EF4-FFF2-40B4-BE49-F238E27FC236}">
                  <a16:creationId xmlns:a16="http://schemas.microsoft.com/office/drawing/2014/main" id="{8104CD71-9563-46EC-B4D3-E66BD678B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410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05" name="Rectangle 50">
              <a:extLst>
                <a:ext uri="{FF2B5EF4-FFF2-40B4-BE49-F238E27FC236}">
                  <a16:creationId xmlns:a16="http://schemas.microsoft.com/office/drawing/2014/main" id="{B2E9B1D5-1A0C-43C7-8A49-2F820C29F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6" name="Rectangle 51">
              <a:extLst>
                <a:ext uri="{FF2B5EF4-FFF2-40B4-BE49-F238E27FC236}">
                  <a16:creationId xmlns:a16="http://schemas.microsoft.com/office/drawing/2014/main" id="{ECA5EB9E-14EF-42D9-A455-C01DFCBB5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7" name="Rectangle 52">
              <a:extLst>
                <a:ext uri="{FF2B5EF4-FFF2-40B4-BE49-F238E27FC236}">
                  <a16:creationId xmlns:a16="http://schemas.microsoft.com/office/drawing/2014/main" id="{6120DE07-115C-422B-A2D2-58B30578D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8" name="Rectangle 53">
              <a:extLst>
                <a:ext uri="{FF2B5EF4-FFF2-40B4-BE49-F238E27FC236}">
                  <a16:creationId xmlns:a16="http://schemas.microsoft.com/office/drawing/2014/main" id="{F648C58F-7E99-4B6D-8978-23AE7622D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9" name="Rectangle 54">
              <a:extLst>
                <a:ext uri="{FF2B5EF4-FFF2-40B4-BE49-F238E27FC236}">
                  <a16:creationId xmlns:a16="http://schemas.microsoft.com/office/drawing/2014/main" id="{1D9AED89-1A8F-41A0-8B01-476BF6BF9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7150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0" name="Rectangle 55">
              <a:extLst>
                <a:ext uri="{FF2B5EF4-FFF2-40B4-BE49-F238E27FC236}">
                  <a16:creationId xmlns:a16="http://schemas.microsoft.com/office/drawing/2014/main" id="{CBD74B5F-2F5F-43E8-A0F5-BB9C83DD4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7150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11" name="Rectangle 56">
              <a:extLst>
                <a:ext uri="{FF2B5EF4-FFF2-40B4-BE49-F238E27FC236}">
                  <a16:creationId xmlns:a16="http://schemas.microsoft.com/office/drawing/2014/main" id="{CCA17176-0190-487E-A03B-DF92B8ACA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2" name="Rectangle 57">
              <a:extLst>
                <a:ext uri="{FF2B5EF4-FFF2-40B4-BE49-F238E27FC236}">
                  <a16:creationId xmlns:a16="http://schemas.microsoft.com/office/drawing/2014/main" id="{9B8BA583-207C-4DEC-99E3-2FE1D1670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3" name="Rectangle 58">
              <a:extLst>
                <a:ext uri="{FF2B5EF4-FFF2-40B4-BE49-F238E27FC236}">
                  <a16:creationId xmlns:a16="http://schemas.microsoft.com/office/drawing/2014/main" id="{2C7FC3A8-8131-4727-ADA9-654013150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4" name="Rectangle 59">
              <a:extLst>
                <a:ext uri="{FF2B5EF4-FFF2-40B4-BE49-F238E27FC236}">
                  <a16:creationId xmlns:a16="http://schemas.microsoft.com/office/drawing/2014/main" id="{45D258B3-7A47-407D-8686-71E77CF5D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5" name="Text Box 60">
              <a:extLst>
                <a:ext uri="{FF2B5EF4-FFF2-40B4-BE49-F238E27FC236}">
                  <a16:creationId xmlns:a16="http://schemas.microsoft.com/office/drawing/2014/main" id="{463426D0-C900-4342-B6B5-11D5BDE98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0" y="4960203"/>
              <a:ext cx="5029200" cy="7386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b="1" dirty="0">
                  <a:latin typeface="+mn-lt"/>
                </a:rPr>
                <a:t>...    </a:t>
              </a:r>
              <a:r>
                <a:rPr lang="en-US" sz="2400" b="1" dirty="0"/>
                <a:t>...    ...    …   …   …   …   …</a:t>
              </a:r>
              <a:endParaRPr lang="en-US" sz="2400" dirty="0"/>
            </a:p>
            <a:p>
              <a:pPr eaLnBrk="0" hangingPunct="0"/>
              <a:endParaRPr lang="en-US" dirty="0"/>
            </a:p>
          </p:txBody>
        </p:sp>
        <p:sp>
          <p:nvSpPr>
            <p:cNvPr id="216" name="Text Box 61">
              <a:extLst>
                <a:ext uri="{FF2B5EF4-FFF2-40B4-BE49-F238E27FC236}">
                  <a16:creationId xmlns:a16="http://schemas.microsoft.com/office/drawing/2014/main" id="{D69291CC-D559-47A7-8E8C-9B02F8838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276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217" name="Text Box 62">
              <a:extLst>
                <a:ext uri="{FF2B5EF4-FFF2-40B4-BE49-F238E27FC236}">
                  <a16:creationId xmlns:a16="http://schemas.microsoft.com/office/drawing/2014/main" id="{7EFBB39C-7FCC-46C6-905F-6C99A8687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273" y="3581400"/>
              <a:ext cx="29848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</a:t>
              </a:r>
            </a:p>
          </p:txBody>
        </p:sp>
        <p:sp>
          <p:nvSpPr>
            <p:cNvPr id="218" name="Text Box 63">
              <a:extLst>
                <a:ext uri="{FF2B5EF4-FFF2-40B4-BE49-F238E27FC236}">
                  <a16:creationId xmlns:a16="http://schemas.microsoft.com/office/drawing/2014/main" id="{8093C03A-5B82-4221-BD8A-D078F9498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8862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2</a:t>
              </a:r>
            </a:p>
          </p:txBody>
        </p:sp>
        <p:sp>
          <p:nvSpPr>
            <p:cNvPr id="219" name="Text Box 64">
              <a:extLst>
                <a:ext uri="{FF2B5EF4-FFF2-40B4-BE49-F238E27FC236}">
                  <a16:creationId xmlns:a16="http://schemas.microsoft.com/office/drawing/2014/main" id="{A2C29F96-2454-41DA-9B26-F787D5E64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1910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3</a:t>
              </a:r>
            </a:p>
          </p:txBody>
        </p:sp>
        <p:sp>
          <p:nvSpPr>
            <p:cNvPr id="220" name="Text Box 65">
              <a:extLst>
                <a:ext uri="{FF2B5EF4-FFF2-40B4-BE49-F238E27FC236}">
                  <a16:creationId xmlns:a16="http://schemas.microsoft.com/office/drawing/2014/main" id="{EF6654EC-787C-4848-9559-6E840F601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4958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4</a:t>
              </a:r>
            </a:p>
          </p:txBody>
        </p:sp>
        <p:sp>
          <p:nvSpPr>
            <p:cNvPr id="221" name="Text Box 66">
              <a:extLst>
                <a:ext uri="{FF2B5EF4-FFF2-40B4-BE49-F238E27FC236}">
                  <a16:creationId xmlns:a16="http://schemas.microsoft.com/office/drawing/2014/main" id="{7C8AE989-6C53-4280-813C-9F01AAA5EA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800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5</a:t>
              </a:r>
            </a:p>
          </p:txBody>
        </p:sp>
        <p:sp>
          <p:nvSpPr>
            <p:cNvPr id="222" name="Text Box 67">
              <a:extLst>
                <a:ext uri="{FF2B5EF4-FFF2-40B4-BE49-F238E27FC236}">
                  <a16:creationId xmlns:a16="http://schemas.microsoft.com/office/drawing/2014/main" id="{FB5E5C4D-ADD7-4B32-8EE1-89BDD7DD1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4102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1022</a:t>
              </a:r>
            </a:p>
          </p:txBody>
        </p:sp>
        <p:sp>
          <p:nvSpPr>
            <p:cNvPr id="223" name="Text Box 68">
              <a:extLst>
                <a:ext uri="{FF2B5EF4-FFF2-40B4-BE49-F238E27FC236}">
                  <a16:creationId xmlns:a16="http://schemas.microsoft.com/office/drawing/2014/main" id="{FDE10283-95DA-4E3D-A0BA-4688D4E7B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7150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1023</a:t>
              </a:r>
            </a:p>
          </p:txBody>
        </p:sp>
        <p:sp>
          <p:nvSpPr>
            <p:cNvPr id="224" name="Text Box 69">
              <a:extLst>
                <a:ext uri="{FF2B5EF4-FFF2-40B4-BE49-F238E27FC236}">
                  <a16:creationId xmlns:a16="http://schemas.microsoft.com/office/drawing/2014/main" id="{D77255F9-0F93-4E80-AFBA-F6DB4E1DE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  <p:sp>
          <p:nvSpPr>
            <p:cNvPr id="225" name="Text Box 70">
              <a:extLst>
                <a:ext uri="{FF2B5EF4-FFF2-40B4-BE49-F238E27FC236}">
                  <a16:creationId xmlns:a16="http://schemas.microsoft.com/office/drawing/2014/main" id="{6C6E4A95-18C8-4FEB-B693-F6C64577C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314" y="2971800"/>
              <a:ext cx="66383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Valid</a:t>
              </a:r>
            </a:p>
          </p:txBody>
        </p:sp>
        <p:sp>
          <p:nvSpPr>
            <p:cNvPr id="226" name="Text Box 71">
              <a:extLst>
                <a:ext uri="{FF2B5EF4-FFF2-40B4-BE49-F238E27FC236}">
                  <a16:creationId xmlns:a16="http://schemas.microsoft.com/office/drawing/2014/main" id="{BD909583-44BB-40F6-B8BB-F1429E143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2971800"/>
              <a:ext cx="5349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Tag</a:t>
              </a:r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513585D0-E055-46A0-BE26-8F0860954C93}"/>
                </a:ext>
              </a:extLst>
            </p:cNvPr>
            <p:cNvGrpSpPr/>
            <p:nvPr/>
          </p:nvGrpSpPr>
          <p:grpSpPr>
            <a:xfrm>
              <a:off x="2133600" y="2482850"/>
              <a:ext cx="6629400" cy="336550"/>
              <a:chOff x="2209800" y="2438400"/>
              <a:chExt cx="6629400" cy="336550"/>
            </a:xfrm>
          </p:grpSpPr>
          <p:sp>
            <p:nvSpPr>
              <p:cNvPr id="228" name="Text Box 72">
                <a:extLst>
                  <a:ext uri="{FF2B5EF4-FFF2-40B4-BE49-F238E27FC236}">
                    <a16:creationId xmlns:a16="http://schemas.microsoft.com/office/drawing/2014/main" id="{21ED1C2E-D58A-438E-A914-789B605B54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2438400"/>
                <a:ext cx="6350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Data</a:t>
                </a:r>
              </a:p>
            </p:txBody>
          </p:sp>
          <p:sp>
            <p:nvSpPr>
              <p:cNvPr id="229" name="Line 73">
                <a:extLst>
                  <a:ext uri="{FF2B5EF4-FFF2-40B4-BE49-F238E27FC236}">
                    <a16:creationId xmlns:a16="http://schemas.microsoft.com/office/drawing/2014/main" id="{870432E5-0071-4339-ABD1-9A3ACF9F59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9800" y="2590800"/>
                <a:ext cx="2438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30" name="Line 74">
                <a:extLst>
                  <a:ext uri="{FF2B5EF4-FFF2-40B4-BE49-F238E27FC236}">
                    <a16:creationId xmlns:a16="http://schemas.microsoft.com/office/drawing/2014/main" id="{AD2A89F1-C959-485D-A27D-90B7488799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2590800"/>
                <a:ext cx="3581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231" name="Text Box 75">
              <a:extLst>
                <a:ext uri="{FF2B5EF4-FFF2-40B4-BE49-F238E27FC236}">
                  <a16:creationId xmlns:a16="http://schemas.microsoft.com/office/drawing/2014/main" id="{6CA55884-7FC8-41F1-8BCF-9E970DC44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0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Word0</a:t>
              </a:r>
            </a:p>
          </p:txBody>
        </p:sp>
        <p:sp>
          <p:nvSpPr>
            <p:cNvPr id="232" name="Text Box 76">
              <a:extLst>
                <a:ext uri="{FF2B5EF4-FFF2-40B4-BE49-F238E27FC236}">
                  <a16:creationId xmlns:a16="http://schemas.microsoft.com/office/drawing/2014/main" id="{E1040994-3945-4413-8AAD-BA7762EF6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0862" y="2743200"/>
              <a:ext cx="8112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Word1</a:t>
              </a:r>
            </a:p>
          </p:txBody>
        </p:sp>
        <p:sp>
          <p:nvSpPr>
            <p:cNvPr id="233" name="Text Box 77">
              <a:extLst>
                <a:ext uri="{FF2B5EF4-FFF2-40B4-BE49-F238E27FC236}">
                  <a16:creationId xmlns:a16="http://schemas.microsoft.com/office/drawing/2014/main" id="{DFB75E1E-68E3-4B7E-B028-B111AF99C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92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Word2</a:t>
              </a:r>
            </a:p>
          </p:txBody>
        </p:sp>
        <p:sp>
          <p:nvSpPr>
            <p:cNvPr id="234" name="Text Box 78">
              <a:extLst>
                <a:ext uri="{FF2B5EF4-FFF2-40B4-BE49-F238E27FC236}">
                  <a16:creationId xmlns:a16="http://schemas.microsoft.com/office/drawing/2014/main" id="{B2BC71AA-A2D1-4DBC-B2C2-CF722F48D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94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Word3</a:t>
              </a:r>
            </a:p>
          </p:txBody>
        </p:sp>
        <p:sp>
          <p:nvSpPr>
            <p:cNvPr id="235" name="Text Box 79">
              <a:extLst>
                <a:ext uri="{FF2B5EF4-FFF2-40B4-BE49-F238E27FC236}">
                  <a16:creationId xmlns:a16="http://schemas.microsoft.com/office/drawing/2014/main" id="{D8682EFC-9622-49BC-B6A4-B30395A03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85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0-3</a:t>
              </a:r>
            </a:p>
          </p:txBody>
        </p:sp>
        <p:sp>
          <p:nvSpPr>
            <p:cNvPr id="236" name="Text Box 80">
              <a:extLst>
                <a:ext uri="{FF2B5EF4-FFF2-40B4-BE49-F238E27FC236}">
                  <a16:creationId xmlns:a16="http://schemas.microsoft.com/office/drawing/2014/main" id="{7B38301C-3B9A-4FAC-A899-61CF2A9A0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73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4-7</a:t>
              </a:r>
            </a:p>
          </p:txBody>
        </p:sp>
        <p:sp>
          <p:nvSpPr>
            <p:cNvPr id="237" name="Text Box 81">
              <a:extLst>
                <a:ext uri="{FF2B5EF4-FFF2-40B4-BE49-F238E27FC236}">
                  <a16:creationId xmlns:a16="http://schemas.microsoft.com/office/drawing/2014/main" id="{B4B6B579-23AC-4607-A193-758CD3A88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8597" y="2971800"/>
              <a:ext cx="1150444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8-11</a:t>
              </a:r>
            </a:p>
          </p:txBody>
        </p:sp>
        <p:sp>
          <p:nvSpPr>
            <p:cNvPr id="238" name="Text Box 82">
              <a:extLst>
                <a:ext uri="{FF2B5EF4-FFF2-40B4-BE49-F238E27FC236}">
                  <a16:creationId xmlns:a16="http://schemas.microsoft.com/office/drawing/2014/main" id="{347EA6BB-E77E-46E9-9C40-2EBB51466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6173" y="2971800"/>
              <a:ext cx="1279517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12-15</a:t>
              </a:r>
            </a:p>
          </p:txBody>
        </p:sp>
      </p:grpSp>
      <p:sp>
        <p:nvSpPr>
          <p:cNvPr id="88" name="Left Arrow 86">
            <a:extLst>
              <a:ext uri="{FF2B5EF4-FFF2-40B4-BE49-F238E27FC236}">
                <a16:creationId xmlns:a16="http://schemas.microsoft.com/office/drawing/2014/main" id="{84B58F2A-4772-4603-A146-C18F00E8DD7B}"/>
              </a:ext>
            </a:extLst>
          </p:cNvPr>
          <p:cNvSpPr/>
          <p:nvPr/>
        </p:nvSpPr>
        <p:spPr>
          <a:xfrm rot="5400000">
            <a:off x="7037141" y="1765717"/>
            <a:ext cx="228600" cy="304800"/>
          </a:xfrm>
          <a:prstGeom prst="leftArrow">
            <a:avLst/>
          </a:prstGeom>
          <a:solidFill>
            <a:srgbClr val="FF00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7DA4CE54-DA6F-48F1-BE12-7E9DD5B5D90B}"/>
              </a:ext>
            </a:extLst>
          </p:cNvPr>
          <p:cNvSpPr/>
          <p:nvPr/>
        </p:nvSpPr>
        <p:spPr>
          <a:xfrm>
            <a:off x="3810000" y="4130582"/>
            <a:ext cx="1676400" cy="457200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14411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10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#4-1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8" y="1463676"/>
            <a:ext cx="8538411" cy="958849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  <a:endParaRPr lang="en-SG" sz="2200" dirty="0"/>
          </a:p>
          <a:p>
            <a:pPr>
              <a:buNone/>
            </a:pPr>
            <a:r>
              <a:rPr lang="en-US" b="1" dirty="0"/>
              <a:t>Step 1</a:t>
            </a:r>
            <a:r>
              <a:rPr lang="en-US" dirty="0"/>
              <a:t>. </a:t>
            </a:r>
            <a:r>
              <a:rPr lang="en-US" sz="2200" dirty="0"/>
              <a:t>Check Cache Block at index </a:t>
            </a:r>
            <a:r>
              <a:rPr lang="en-US" sz="2200" b="1" dirty="0"/>
              <a:t>1</a:t>
            </a:r>
            <a:endParaRPr lang="en-SG" sz="2200" b="1" dirty="0">
              <a:solidFill>
                <a:srgbClr val="7030A0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000000000000000010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1000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86DC5FD-6836-4D25-A241-FF84C85197BF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sp>
          <p:nvSpPr>
            <p:cNvPr id="87" name="Rectangle 12">
              <a:extLst>
                <a:ext uri="{FF2B5EF4-FFF2-40B4-BE49-F238E27FC236}">
                  <a16:creationId xmlns:a16="http://schemas.microsoft.com/office/drawing/2014/main" id="{7DB01CFC-F7DF-40C0-BA45-0DE3172D0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276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9" name="Rectangle 13">
              <a:extLst>
                <a:ext uri="{FF2B5EF4-FFF2-40B4-BE49-F238E27FC236}">
                  <a16:creationId xmlns:a16="http://schemas.microsoft.com/office/drawing/2014/main" id="{B8DCEAE1-E087-4A49-83D9-048A33B62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276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0" name="Rectangle 14">
              <a:extLst>
                <a:ext uri="{FF2B5EF4-FFF2-40B4-BE49-F238E27FC236}">
                  <a16:creationId xmlns:a16="http://schemas.microsoft.com/office/drawing/2014/main" id="{D98392BF-221B-4474-B08B-2CA1A1856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1" name="Rectangle 15">
              <a:extLst>
                <a:ext uri="{FF2B5EF4-FFF2-40B4-BE49-F238E27FC236}">
                  <a16:creationId xmlns:a16="http://schemas.microsoft.com/office/drawing/2014/main" id="{77129509-8B2D-4DAA-AB46-389B3A66B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2" name="Rectangle 16">
              <a:extLst>
                <a:ext uri="{FF2B5EF4-FFF2-40B4-BE49-F238E27FC236}">
                  <a16:creationId xmlns:a16="http://schemas.microsoft.com/office/drawing/2014/main" id="{79F8F813-9F73-4965-9083-136E98D0A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3" name="Rectangle 17">
              <a:extLst>
                <a:ext uri="{FF2B5EF4-FFF2-40B4-BE49-F238E27FC236}">
                  <a16:creationId xmlns:a16="http://schemas.microsoft.com/office/drawing/2014/main" id="{06CCEF57-E287-472D-8F45-1ECA79220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4" name="Rectangle 18">
              <a:extLst>
                <a:ext uri="{FF2B5EF4-FFF2-40B4-BE49-F238E27FC236}">
                  <a16:creationId xmlns:a16="http://schemas.microsoft.com/office/drawing/2014/main" id="{6826A830-F5B6-4A8F-A17C-EF62BBD34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581400"/>
              <a:ext cx="990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5" name="Rectangle 19">
              <a:extLst>
                <a:ext uri="{FF2B5EF4-FFF2-40B4-BE49-F238E27FC236}">
                  <a16:creationId xmlns:a16="http://schemas.microsoft.com/office/drawing/2014/main" id="{D5859BA3-46BB-475D-9A80-91365302A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581400"/>
              <a:ext cx="228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96" name="Rectangle 20">
              <a:extLst>
                <a:ext uri="{FF2B5EF4-FFF2-40B4-BE49-F238E27FC236}">
                  <a16:creationId xmlns:a16="http://schemas.microsoft.com/office/drawing/2014/main" id="{F4D5AFC3-B720-4994-8043-D446CCC16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5814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A</a:t>
              </a:r>
            </a:p>
          </p:txBody>
        </p:sp>
        <p:sp>
          <p:nvSpPr>
            <p:cNvPr id="97" name="Rectangle 21">
              <a:extLst>
                <a:ext uri="{FF2B5EF4-FFF2-40B4-BE49-F238E27FC236}">
                  <a16:creationId xmlns:a16="http://schemas.microsoft.com/office/drawing/2014/main" id="{F3DB8786-6C20-491C-83A3-90B2A212C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5814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B</a:t>
              </a:r>
            </a:p>
          </p:txBody>
        </p:sp>
        <p:sp>
          <p:nvSpPr>
            <p:cNvPr id="98" name="Rectangle 22">
              <a:extLst>
                <a:ext uri="{FF2B5EF4-FFF2-40B4-BE49-F238E27FC236}">
                  <a16:creationId xmlns:a16="http://schemas.microsoft.com/office/drawing/2014/main" id="{FD926B1D-D091-42D2-B1C4-60D912CE7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5814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C</a:t>
              </a:r>
            </a:p>
          </p:txBody>
        </p:sp>
        <p:sp>
          <p:nvSpPr>
            <p:cNvPr id="99" name="Rectangle 23">
              <a:extLst>
                <a:ext uri="{FF2B5EF4-FFF2-40B4-BE49-F238E27FC236}">
                  <a16:creationId xmlns:a16="http://schemas.microsoft.com/office/drawing/2014/main" id="{51F3EF8B-5B63-4FC2-9ACB-59B4E9865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5814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D</a:t>
              </a:r>
            </a:p>
          </p:txBody>
        </p:sp>
        <p:sp>
          <p:nvSpPr>
            <p:cNvPr id="100" name="Rectangle 24">
              <a:extLst>
                <a:ext uri="{FF2B5EF4-FFF2-40B4-BE49-F238E27FC236}">
                  <a16:creationId xmlns:a16="http://schemas.microsoft.com/office/drawing/2014/main" id="{84C5F924-7304-4F70-A8FA-F084A790D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886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01" name="Rectangle 25">
              <a:extLst>
                <a:ext uri="{FF2B5EF4-FFF2-40B4-BE49-F238E27FC236}">
                  <a16:creationId xmlns:a16="http://schemas.microsoft.com/office/drawing/2014/main" id="{5E7AF4C3-54CB-4D5E-BA80-9B907F9AE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886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02" name="Rectangle 26">
              <a:extLst>
                <a:ext uri="{FF2B5EF4-FFF2-40B4-BE49-F238E27FC236}">
                  <a16:creationId xmlns:a16="http://schemas.microsoft.com/office/drawing/2014/main" id="{8631D9BE-7ED8-40D3-A9C3-4F8DB0D93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6" name="Rectangle 27">
              <a:extLst>
                <a:ext uri="{FF2B5EF4-FFF2-40B4-BE49-F238E27FC236}">
                  <a16:creationId xmlns:a16="http://schemas.microsoft.com/office/drawing/2014/main" id="{7D84F504-64E4-4A2B-A295-B53F22EAA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3" name="Rectangle 28">
              <a:extLst>
                <a:ext uri="{FF2B5EF4-FFF2-40B4-BE49-F238E27FC236}">
                  <a16:creationId xmlns:a16="http://schemas.microsoft.com/office/drawing/2014/main" id="{76E25282-9BA2-48C8-A434-1FA71DFE9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4" name="Rectangle 29">
              <a:extLst>
                <a:ext uri="{FF2B5EF4-FFF2-40B4-BE49-F238E27FC236}">
                  <a16:creationId xmlns:a16="http://schemas.microsoft.com/office/drawing/2014/main" id="{D2F5727C-E9A6-4D41-963F-74E8C92F8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5" name="Rectangle 30">
              <a:extLst>
                <a:ext uri="{FF2B5EF4-FFF2-40B4-BE49-F238E27FC236}">
                  <a16:creationId xmlns:a16="http://schemas.microsoft.com/office/drawing/2014/main" id="{A1439D59-C4AE-4631-AFF9-BC42ED6D6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191000"/>
              <a:ext cx="990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86" name="Rectangle 31">
              <a:extLst>
                <a:ext uri="{FF2B5EF4-FFF2-40B4-BE49-F238E27FC236}">
                  <a16:creationId xmlns:a16="http://schemas.microsoft.com/office/drawing/2014/main" id="{6C4CA497-4776-4915-A20D-D5941DAD5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228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187" name="Rectangle 32">
              <a:extLst>
                <a:ext uri="{FF2B5EF4-FFF2-40B4-BE49-F238E27FC236}">
                  <a16:creationId xmlns:a16="http://schemas.microsoft.com/office/drawing/2014/main" id="{3AA6AF80-9D87-4D18-A03D-2BBF808FF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I</a:t>
              </a:r>
            </a:p>
          </p:txBody>
        </p:sp>
        <p:sp>
          <p:nvSpPr>
            <p:cNvPr id="188" name="Rectangle 33">
              <a:extLst>
                <a:ext uri="{FF2B5EF4-FFF2-40B4-BE49-F238E27FC236}">
                  <a16:creationId xmlns:a16="http://schemas.microsoft.com/office/drawing/2014/main" id="{C9D01ABB-5DE8-42F9-9891-41B4974F1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J</a:t>
              </a:r>
            </a:p>
          </p:txBody>
        </p:sp>
        <p:sp>
          <p:nvSpPr>
            <p:cNvPr id="189" name="Rectangle 34">
              <a:extLst>
                <a:ext uri="{FF2B5EF4-FFF2-40B4-BE49-F238E27FC236}">
                  <a16:creationId xmlns:a16="http://schemas.microsoft.com/office/drawing/2014/main" id="{557E9914-E8E3-461D-8878-BCC990689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K</a:t>
              </a:r>
            </a:p>
          </p:txBody>
        </p:sp>
        <p:sp>
          <p:nvSpPr>
            <p:cNvPr id="190" name="Rectangle 35">
              <a:extLst>
                <a:ext uri="{FF2B5EF4-FFF2-40B4-BE49-F238E27FC236}">
                  <a16:creationId xmlns:a16="http://schemas.microsoft.com/office/drawing/2014/main" id="{61D9F16C-2E50-4229-B060-386D9318C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L</a:t>
              </a:r>
            </a:p>
          </p:txBody>
        </p:sp>
        <p:sp>
          <p:nvSpPr>
            <p:cNvPr id="191" name="Rectangle 36">
              <a:extLst>
                <a:ext uri="{FF2B5EF4-FFF2-40B4-BE49-F238E27FC236}">
                  <a16:creationId xmlns:a16="http://schemas.microsoft.com/office/drawing/2014/main" id="{2C348551-E197-4342-8A89-DE96E9082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4958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2" name="Rectangle 37">
              <a:extLst>
                <a:ext uri="{FF2B5EF4-FFF2-40B4-BE49-F238E27FC236}">
                  <a16:creationId xmlns:a16="http://schemas.microsoft.com/office/drawing/2014/main" id="{95DB980D-0C44-40ED-880B-BE8F61DC7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4958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3" name="Rectangle 38">
              <a:extLst>
                <a:ext uri="{FF2B5EF4-FFF2-40B4-BE49-F238E27FC236}">
                  <a16:creationId xmlns:a16="http://schemas.microsoft.com/office/drawing/2014/main" id="{66465765-B49B-4CCD-BCA5-B270F7C56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4" name="Rectangle 39">
              <a:extLst>
                <a:ext uri="{FF2B5EF4-FFF2-40B4-BE49-F238E27FC236}">
                  <a16:creationId xmlns:a16="http://schemas.microsoft.com/office/drawing/2014/main" id="{A389D9B1-3153-40BD-B9CA-CBDDE1895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5" name="Rectangle 40">
              <a:extLst>
                <a:ext uri="{FF2B5EF4-FFF2-40B4-BE49-F238E27FC236}">
                  <a16:creationId xmlns:a16="http://schemas.microsoft.com/office/drawing/2014/main" id="{D9E91D9A-A570-4B9A-9B1F-979B71E6F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6" name="Rectangle 41">
              <a:extLst>
                <a:ext uri="{FF2B5EF4-FFF2-40B4-BE49-F238E27FC236}">
                  <a16:creationId xmlns:a16="http://schemas.microsoft.com/office/drawing/2014/main" id="{2E16522C-36D5-421A-AEDA-F925E3C81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7" name="Rectangle 42">
              <a:extLst>
                <a:ext uri="{FF2B5EF4-FFF2-40B4-BE49-F238E27FC236}">
                  <a16:creationId xmlns:a16="http://schemas.microsoft.com/office/drawing/2014/main" id="{00D6C020-0238-4BF5-B873-53184CA56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800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8" name="Rectangle 43">
              <a:extLst>
                <a:ext uri="{FF2B5EF4-FFF2-40B4-BE49-F238E27FC236}">
                  <a16:creationId xmlns:a16="http://schemas.microsoft.com/office/drawing/2014/main" id="{3AE664DB-E5FD-43AA-8B98-CCEDF06A6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800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9" name="Rectangle 44">
              <a:extLst>
                <a:ext uri="{FF2B5EF4-FFF2-40B4-BE49-F238E27FC236}">
                  <a16:creationId xmlns:a16="http://schemas.microsoft.com/office/drawing/2014/main" id="{A35EE3E9-FC12-4B57-9531-CE8CEB342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0" name="Rectangle 45">
              <a:extLst>
                <a:ext uri="{FF2B5EF4-FFF2-40B4-BE49-F238E27FC236}">
                  <a16:creationId xmlns:a16="http://schemas.microsoft.com/office/drawing/2014/main" id="{8753CFC0-80CD-4094-9CD2-607D8D415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1" name="Rectangle 46">
              <a:extLst>
                <a:ext uri="{FF2B5EF4-FFF2-40B4-BE49-F238E27FC236}">
                  <a16:creationId xmlns:a16="http://schemas.microsoft.com/office/drawing/2014/main" id="{A3F5BD11-2CE3-4094-AEAB-AF4B3E84D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2" name="Rectangle 47">
              <a:extLst>
                <a:ext uri="{FF2B5EF4-FFF2-40B4-BE49-F238E27FC236}">
                  <a16:creationId xmlns:a16="http://schemas.microsoft.com/office/drawing/2014/main" id="{6AF50520-90FF-4FFF-8694-3D5F3EE0D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3" name="Rectangle 48">
              <a:extLst>
                <a:ext uri="{FF2B5EF4-FFF2-40B4-BE49-F238E27FC236}">
                  <a16:creationId xmlns:a16="http://schemas.microsoft.com/office/drawing/2014/main" id="{D8CE9BCA-3A63-4072-AC5C-E15BD30E2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410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4" name="Rectangle 49">
              <a:extLst>
                <a:ext uri="{FF2B5EF4-FFF2-40B4-BE49-F238E27FC236}">
                  <a16:creationId xmlns:a16="http://schemas.microsoft.com/office/drawing/2014/main" id="{8104CD71-9563-46EC-B4D3-E66BD678B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410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05" name="Rectangle 50">
              <a:extLst>
                <a:ext uri="{FF2B5EF4-FFF2-40B4-BE49-F238E27FC236}">
                  <a16:creationId xmlns:a16="http://schemas.microsoft.com/office/drawing/2014/main" id="{B2E9B1D5-1A0C-43C7-8A49-2F820C29F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6" name="Rectangle 51">
              <a:extLst>
                <a:ext uri="{FF2B5EF4-FFF2-40B4-BE49-F238E27FC236}">
                  <a16:creationId xmlns:a16="http://schemas.microsoft.com/office/drawing/2014/main" id="{ECA5EB9E-14EF-42D9-A455-C01DFCBB5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7" name="Rectangle 52">
              <a:extLst>
                <a:ext uri="{FF2B5EF4-FFF2-40B4-BE49-F238E27FC236}">
                  <a16:creationId xmlns:a16="http://schemas.microsoft.com/office/drawing/2014/main" id="{6120DE07-115C-422B-A2D2-58B30578D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8" name="Rectangle 53">
              <a:extLst>
                <a:ext uri="{FF2B5EF4-FFF2-40B4-BE49-F238E27FC236}">
                  <a16:creationId xmlns:a16="http://schemas.microsoft.com/office/drawing/2014/main" id="{F648C58F-7E99-4B6D-8978-23AE7622D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9" name="Rectangle 54">
              <a:extLst>
                <a:ext uri="{FF2B5EF4-FFF2-40B4-BE49-F238E27FC236}">
                  <a16:creationId xmlns:a16="http://schemas.microsoft.com/office/drawing/2014/main" id="{1D9AED89-1A8F-41A0-8B01-476BF6BF9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7150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0" name="Rectangle 55">
              <a:extLst>
                <a:ext uri="{FF2B5EF4-FFF2-40B4-BE49-F238E27FC236}">
                  <a16:creationId xmlns:a16="http://schemas.microsoft.com/office/drawing/2014/main" id="{CBD74B5F-2F5F-43E8-A0F5-BB9C83DD4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7150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11" name="Rectangle 56">
              <a:extLst>
                <a:ext uri="{FF2B5EF4-FFF2-40B4-BE49-F238E27FC236}">
                  <a16:creationId xmlns:a16="http://schemas.microsoft.com/office/drawing/2014/main" id="{CCA17176-0190-487E-A03B-DF92B8ACA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2" name="Rectangle 57">
              <a:extLst>
                <a:ext uri="{FF2B5EF4-FFF2-40B4-BE49-F238E27FC236}">
                  <a16:creationId xmlns:a16="http://schemas.microsoft.com/office/drawing/2014/main" id="{9B8BA583-207C-4DEC-99E3-2FE1D1670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3" name="Rectangle 58">
              <a:extLst>
                <a:ext uri="{FF2B5EF4-FFF2-40B4-BE49-F238E27FC236}">
                  <a16:creationId xmlns:a16="http://schemas.microsoft.com/office/drawing/2014/main" id="{2C7FC3A8-8131-4727-ADA9-654013150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4" name="Rectangle 59">
              <a:extLst>
                <a:ext uri="{FF2B5EF4-FFF2-40B4-BE49-F238E27FC236}">
                  <a16:creationId xmlns:a16="http://schemas.microsoft.com/office/drawing/2014/main" id="{45D258B3-7A47-407D-8686-71E77CF5D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5" name="Text Box 60">
              <a:extLst>
                <a:ext uri="{FF2B5EF4-FFF2-40B4-BE49-F238E27FC236}">
                  <a16:creationId xmlns:a16="http://schemas.microsoft.com/office/drawing/2014/main" id="{463426D0-C900-4342-B6B5-11D5BDE98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0" y="4960203"/>
              <a:ext cx="5029200" cy="7386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b="1" dirty="0">
                  <a:latin typeface="+mn-lt"/>
                </a:rPr>
                <a:t>...    </a:t>
              </a:r>
              <a:r>
                <a:rPr lang="en-US" sz="2400" b="1" dirty="0"/>
                <a:t>...    ...    …   …   …   …   …</a:t>
              </a:r>
              <a:endParaRPr lang="en-US" sz="2400" dirty="0"/>
            </a:p>
            <a:p>
              <a:pPr eaLnBrk="0" hangingPunct="0"/>
              <a:endParaRPr lang="en-US" dirty="0"/>
            </a:p>
          </p:txBody>
        </p:sp>
        <p:sp>
          <p:nvSpPr>
            <p:cNvPr id="216" name="Text Box 61">
              <a:extLst>
                <a:ext uri="{FF2B5EF4-FFF2-40B4-BE49-F238E27FC236}">
                  <a16:creationId xmlns:a16="http://schemas.microsoft.com/office/drawing/2014/main" id="{D69291CC-D559-47A7-8E8C-9B02F8838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276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217" name="Text Box 62">
              <a:extLst>
                <a:ext uri="{FF2B5EF4-FFF2-40B4-BE49-F238E27FC236}">
                  <a16:creationId xmlns:a16="http://schemas.microsoft.com/office/drawing/2014/main" id="{7EFBB39C-7FCC-46C6-905F-6C99A8687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273" y="3581400"/>
              <a:ext cx="29848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</a:t>
              </a:r>
            </a:p>
          </p:txBody>
        </p:sp>
        <p:sp>
          <p:nvSpPr>
            <p:cNvPr id="218" name="Text Box 63">
              <a:extLst>
                <a:ext uri="{FF2B5EF4-FFF2-40B4-BE49-F238E27FC236}">
                  <a16:creationId xmlns:a16="http://schemas.microsoft.com/office/drawing/2014/main" id="{8093C03A-5B82-4221-BD8A-D078F9498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8862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2</a:t>
              </a:r>
            </a:p>
          </p:txBody>
        </p:sp>
        <p:sp>
          <p:nvSpPr>
            <p:cNvPr id="219" name="Text Box 64">
              <a:extLst>
                <a:ext uri="{FF2B5EF4-FFF2-40B4-BE49-F238E27FC236}">
                  <a16:creationId xmlns:a16="http://schemas.microsoft.com/office/drawing/2014/main" id="{A2C29F96-2454-41DA-9B26-F787D5E64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1910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3</a:t>
              </a:r>
            </a:p>
          </p:txBody>
        </p:sp>
        <p:sp>
          <p:nvSpPr>
            <p:cNvPr id="220" name="Text Box 65">
              <a:extLst>
                <a:ext uri="{FF2B5EF4-FFF2-40B4-BE49-F238E27FC236}">
                  <a16:creationId xmlns:a16="http://schemas.microsoft.com/office/drawing/2014/main" id="{EF6654EC-787C-4848-9559-6E840F601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4958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4</a:t>
              </a:r>
            </a:p>
          </p:txBody>
        </p:sp>
        <p:sp>
          <p:nvSpPr>
            <p:cNvPr id="221" name="Text Box 66">
              <a:extLst>
                <a:ext uri="{FF2B5EF4-FFF2-40B4-BE49-F238E27FC236}">
                  <a16:creationId xmlns:a16="http://schemas.microsoft.com/office/drawing/2014/main" id="{7C8AE989-6C53-4280-813C-9F01AAA5EA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800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5</a:t>
              </a:r>
            </a:p>
          </p:txBody>
        </p:sp>
        <p:sp>
          <p:nvSpPr>
            <p:cNvPr id="222" name="Text Box 67">
              <a:extLst>
                <a:ext uri="{FF2B5EF4-FFF2-40B4-BE49-F238E27FC236}">
                  <a16:creationId xmlns:a16="http://schemas.microsoft.com/office/drawing/2014/main" id="{FB5E5C4D-ADD7-4B32-8EE1-89BDD7DD1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4102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1022</a:t>
              </a:r>
            </a:p>
          </p:txBody>
        </p:sp>
        <p:sp>
          <p:nvSpPr>
            <p:cNvPr id="223" name="Text Box 68">
              <a:extLst>
                <a:ext uri="{FF2B5EF4-FFF2-40B4-BE49-F238E27FC236}">
                  <a16:creationId xmlns:a16="http://schemas.microsoft.com/office/drawing/2014/main" id="{FDE10283-95DA-4E3D-A0BA-4688D4E7B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7150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1023</a:t>
              </a:r>
            </a:p>
          </p:txBody>
        </p:sp>
        <p:sp>
          <p:nvSpPr>
            <p:cNvPr id="224" name="Text Box 69">
              <a:extLst>
                <a:ext uri="{FF2B5EF4-FFF2-40B4-BE49-F238E27FC236}">
                  <a16:creationId xmlns:a16="http://schemas.microsoft.com/office/drawing/2014/main" id="{D77255F9-0F93-4E80-AFBA-F6DB4E1DE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  <p:sp>
          <p:nvSpPr>
            <p:cNvPr id="225" name="Text Box 70">
              <a:extLst>
                <a:ext uri="{FF2B5EF4-FFF2-40B4-BE49-F238E27FC236}">
                  <a16:creationId xmlns:a16="http://schemas.microsoft.com/office/drawing/2014/main" id="{6C6E4A95-18C8-4FEB-B693-F6C64577C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314" y="2971800"/>
              <a:ext cx="66383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Valid</a:t>
              </a:r>
            </a:p>
          </p:txBody>
        </p:sp>
        <p:sp>
          <p:nvSpPr>
            <p:cNvPr id="226" name="Text Box 71">
              <a:extLst>
                <a:ext uri="{FF2B5EF4-FFF2-40B4-BE49-F238E27FC236}">
                  <a16:creationId xmlns:a16="http://schemas.microsoft.com/office/drawing/2014/main" id="{BD909583-44BB-40F6-B8BB-F1429E143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2971800"/>
              <a:ext cx="5349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Tag</a:t>
              </a:r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513585D0-E055-46A0-BE26-8F0860954C93}"/>
                </a:ext>
              </a:extLst>
            </p:cNvPr>
            <p:cNvGrpSpPr/>
            <p:nvPr/>
          </p:nvGrpSpPr>
          <p:grpSpPr>
            <a:xfrm>
              <a:off x="2133600" y="2482850"/>
              <a:ext cx="6629400" cy="336550"/>
              <a:chOff x="2209800" y="2438400"/>
              <a:chExt cx="6629400" cy="336550"/>
            </a:xfrm>
          </p:grpSpPr>
          <p:sp>
            <p:nvSpPr>
              <p:cNvPr id="228" name="Text Box 72">
                <a:extLst>
                  <a:ext uri="{FF2B5EF4-FFF2-40B4-BE49-F238E27FC236}">
                    <a16:creationId xmlns:a16="http://schemas.microsoft.com/office/drawing/2014/main" id="{21ED1C2E-D58A-438E-A914-789B605B54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2438400"/>
                <a:ext cx="6350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Data</a:t>
                </a:r>
              </a:p>
            </p:txBody>
          </p:sp>
          <p:sp>
            <p:nvSpPr>
              <p:cNvPr id="229" name="Line 73">
                <a:extLst>
                  <a:ext uri="{FF2B5EF4-FFF2-40B4-BE49-F238E27FC236}">
                    <a16:creationId xmlns:a16="http://schemas.microsoft.com/office/drawing/2014/main" id="{870432E5-0071-4339-ABD1-9A3ACF9F59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9800" y="2590800"/>
                <a:ext cx="2438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30" name="Line 74">
                <a:extLst>
                  <a:ext uri="{FF2B5EF4-FFF2-40B4-BE49-F238E27FC236}">
                    <a16:creationId xmlns:a16="http://schemas.microsoft.com/office/drawing/2014/main" id="{AD2A89F1-C959-485D-A27D-90B7488799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2590800"/>
                <a:ext cx="3581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231" name="Text Box 75">
              <a:extLst>
                <a:ext uri="{FF2B5EF4-FFF2-40B4-BE49-F238E27FC236}">
                  <a16:creationId xmlns:a16="http://schemas.microsoft.com/office/drawing/2014/main" id="{6CA55884-7FC8-41F1-8BCF-9E970DC44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0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Word0</a:t>
              </a:r>
            </a:p>
          </p:txBody>
        </p:sp>
        <p:sp>
          <p:nvSpPr>
            <p:cNvPr id="232" name="Text Box 76">
              <a:extLst>
                <a:ext uri="{FF2B5EF4-FFF2-40B4-BE49-F238E27FC236}">
                  <a16:creationId xmlns:a16="http://schemas.microsoft.com/office/drawing/2014/main" id="{E1040994-3945-4413-8AAD-BA7762EF6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0862" y="2743200"/>
              <a:ext cx="8112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Word1</a:t>
              </a:r>
            </a:p>
          </p:txBody>
        </p:sp>
        <p:sp>
          <p:nvSpPr>
            <p:cNvPr id="233" name="Text Box 77">
              <a:extLst>
                <a:ext uri="{FF2B5EF4-FFF2-40B4-BE49-F238E27FC236}">
                  <a16:creationId xmlns:a16="http://schemas.microsoft.com/office/drawing/2014/main" id="{DFB75E1E-68E3-4B7E-B028-B111AF99C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92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Word2</a:t>
              </a:r>
            </a:p>
          </p:txBody>
        </p:sp>
        <p:sp>
          <p:nvSpPr>
            <p:cNvPr id="234" name="Text Box 78">
              <a:extLst>
                <a:ext uri="{FF2B5EF4-FFF2-40B4-BE49-F238E27FC236}">
                  <a16:creationId xmlns:a16="http://schemas.microsoft.com/office/drawing/2014/main" id="{B2BC71AA-A2D1-4DBC-B2C2-CF722F48D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94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Word3</a:t>
              </a:r>
            </a:p>
          </p:txBody>
        </p:sp>
        <p:sp>
          <p:nvSpPr>
            <p:cNvPr id="235" name="Text Box 79">
              <a:extLst>
                <a:ext uri="{FF2B5EF4-FFF2-40B4-BE49-F238E27FC236}">
                  <a16:creationId xmlns:a16="http://schemas.microsoft.com/office/drawing/2014/main" id="{D8682EFC-9622-49BC-B6A4-B30395A03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85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0-3</a:t>
              </a:r>
            </a:p>
          </p:txBody>
        </p:sp>
        <p:sp>
          <p:nvSpPr>
            <p:cNvPr id="236" name="Text Box 80">
              <a:extLst>
                <a:ext uri="{FF2B5EF4-FFF2-40B4-BE49-F238E27FC236}">
                  <a16:creationId xmlns:a16="http://schemas.microsoft.com/office/drawing/2014/main" id="{7B38301C-3B9A-4FAC-A899-61CF2A9A0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73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4-7</a:t>
              </a:r>
            </a:p>
          </p:txBody>
        </p:sp>
        <p:sp>
          <p:nvSpPr>
            <p:cNvPr id="237" name="Text Box 81">
              <a:extLst>
                <a:ext uri="{FF2B5EF4-FFF2-40B4-BE49-F238E27FC236}">
                  <a16:creationId xmlns:a16="http://schemas.microsoft.com/office/drawing/2014/main" id="{B4B6B579-23AC-4607-A193-758CD3A88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8597" y="2971800"/>
              <a:ext cx="1150444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8-11</a:t>
              </a:r>
            </a:p>
          </p:txBody>
        </p:sp>
        <p:sp>
          <p:nvSpPr>
            <p:cNvPr id="238" name="Text Box 82">
              <a:extLst>
                <a:ext uri="{FF2B5EF4-FFF2-40B4-BE49-F238E27FC236}">
                  <a16:creationId xmlns:a16="http://schemas.microsoft.com/office/drawing/2014/main" id="{347EA6BB-E77E-46E9-9C40-2EBB51466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6173" y="2971800"/>
              <a:ext cx="1279517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12-15</a:t>
              </a:r>
            </a:p>
          </p:txBody>
        </p:sp>
      </p:grpSp>
      <p:sp>
        <p:nvSpPr>
          <p:cNvPr id="88" name="Left Arrow 86">
            <a:extLst>
              <a:ext uri="{FF2B5EF4-FFF2-40B4-BE49-F238E27FC236}">
                <a16:creationId xmlns:a16="http://schemas.microsoft.com/office/drawing/2014/main" id="{84B58F2A-4772-4603-A146-C18F00E8DD7B}"/>
              </a:ext>
            </a:extLst>
          </p:cNvPr>
          <p:cNvSpPr/>
          <p:nvPr/>
        </p:nvSpPr>
        <p:spPr>
          <a:xfrm rot="5400000">
            <a:off x="5795211" y="1765717"/>
            <a:ext cx="228600" cy="304800"/>
          </a:xfrm>
          <a:prstGeom prst="leftArrow">
            <a:avLst/>
          </a:prstGeom>
          <a:solidFill>
            <a:srgbClr val="FF00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BE3D644D-BB07-4DE5-A715-0405404A80A5}"/>
              </a:ext>
            </a:extLst>
          </p:cNvPr>
          <p:cNvSpPr/>
          <p:nvPr/>
        </p:nvSpPr>
        <p:spPr>
          <a:xfrm>
            <a:off x="522273" y="3596273"/>
            <a:ext cx="304800" cy="304800"/>
          </a:xfrm>
          <a:prstGeom prst="ellipse">
            <a:avLst/>
          </a:prstGeom>
          <a:solidFill>
            <a:srgbClr val="EFE9E1">
              <a:alpha val="32157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36746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10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#4-2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8" y="1463676"/>
            <a:ext cx="8538411" cy="958849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  <a:endParaRPr lang="en-SG" sz="2200" dirty="0"/>
          </a:p>
          <a:p>
            <a:pPr>
              <a:buNone/>
            </a:pPr>
            <a:r>
              <a:rPr lang="en-US" b="1" dirty="0"/>
              <a:t>Step 2</a:t>
            </a:r>
            <a:r>
              <a:rPr lang="en-US" dirty="0"/>
              <a:t>. </a:t>
            </a:r>
            <a:r>
              <a:rPr lang="en-US" sz="2200" dirty="0"/>
              <a:t>Cache block is </a:t>
            </a:r>
            <a:r>
              <a:rPr lang="en-US" sz="2200" b="1" dirty="0"/>
              <a:t>Valid</a:t>
            </a:r>
            <a:r>
              <a:rPr lang="en-US" sz="2200" dirty="0"/>
              <a:t> but </a:t>
            </a:r>
            <a:r>
              <a:rPr lang="en-US" sz="2200" b="1" dirty="0"/>
              <a:t>Tags mismatch </a:t>
            </a:r>
            <a:r>
              <a:rPr lang="en-US" sz="2200" b="1" dirty="0">
                <a:solidFill>
                  <a:srgbClr val="7030A0"/>
                </a:solidFill>
              </a:rPr>
              <a:t>[Cold miss]</a:t>
            </a:r>
            <a:endParaRPr lang="en-SG" sz="2200" b="1" dirty="0">
              <a:solidFill>
                <a:srgbClr val="7030A0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000000000000000010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1000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86DC5FD-6836-4D25-A241-FF84C85197BF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sp>
          <p:nvSpPr>
            <p:cNvPr id="87" name="Rectangle 12">
              <a:extLst>
                <a:ext uri="{FF2B5EF4-FFF2-40B4-BE49-F238E27FC236}">
                  <a16:creationId xmlns:a16="http://schemas.microsoft.com/office/drawing/2014/main" id="{7DB01CFC-F7DF-40C0-BA45-0DE3172D0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276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9" name="Rectangle 13">
              <a:extLst>
                <a:ext uri="{FF2B5EF4-FFF2-40B4-BE49-F238E27FC236}">
                  <a16:creationId xmlns:a16="http://schemas.microsoft.com/office/drawing/2014/main" id="{B8DCEAE1-E087-4A49-83D9-048A33B62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276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0" name="Rectangle 14">
              <a:extLst>
                <a:ext uri="{FF2B5EF4-FFF2-40B4-BE49-F238E27FC236}">
                  <a16:creationId xmlns:a16="http://schemas.microsoft.com/office/drawing/2014/main" id="{D98392BF-221B-4474-B08B-2CA1A1856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1" name="Rectangle 15">
              <a:extLst>
                <a:ext uri="{FF2B5EF4-FFF2-40B4-BE49-F238E27FC236}">
                  <a16:creationId xmlns:a16="http://schemas.microsoft.com/office/drawing/2014/main" id="{77129509-8B2D-4DAA-AB46-389B3A66B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2" name="Rectangle 16">
              <a:extLst>
                <a:ext uri="{FF2B5EF4-FFF2-40B4-BE49-F238E27FC236}">
                  <a16:creationId xmlns:a16="http://schemas.microsoft.com/office/drawing/2014/main" id="{79F8F813-9F73-4965-9083-136E98D0A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3" name="Rectangle 17">
              <a:extLst>
                <a:ext uri="{FF2B5EF4-FFF2-40B4-BE49-F238E27FC236}">
                  <a16:creationId xmlns:a16="http://schemas.microsoft.com/office/drawing/2014/main" id="{06CCEF57-E287-472D-8F45-1ECA79220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4" name="Rectangle 18">
              <a:extLst>
                <a:ext uri="{FF2B5EF4-FFF2-40B4-BE49-F238E27FC236}">
                  <a16:creationId xmlns:a16="http://schemas.microsoft.com/office/drawing/2014/main" id="{6826A830-F5B6-4A8F-A17C-EF62BBD34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581400"/>
              <a:ext cx="990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5" name="Rectangle 19">
              <a:extLst>
                <a:ext uri="{FF2B5EF4-FFF2-40B4-BE49-F238E27FC236}">
                  <a16:creationId xmlns:a16="http://schemas.microsoft.com/office/drawing/2014/main" id="{D5859BA3-46BB-475D-9A80-91365302A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581400"/>
              <a:ext cx="228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96" name="Rectangle 20">
              <a:extLst>
                <a:ext uri="{FF2B5EF4-FFF2-40B4-BE49-F238E27FC236}">
                  <a16:creationId xmlns:a16="http://schemas.microsoft.com/office/drawing/2014/main" id="{F4D5AFC3-B720-4994-8043-D446CCC16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5814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A</a:t>
              </a:r>
            </a:p>
          </p:txBody>
        </p:sp>
        <p:sp>
          <p:nvSpPr>
            <p:cNvPr id="97" name="Rectangle 21">
              <a:extLst>
                <a:ext uri="{FF2B5EF4-FFF2-40B4-BE49-F238E27FC236}">
                  <a16:creationId xmlns:a16="http://schemas.microsoft.com/office/drawing/2014/main" id="{F3DB8786-6C20-491C-83A3-90B2A212C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5814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B</a:t>
              </a:r>
            </a:p>
          </p:txBody>
        </p:sp>
        <p:sp>
          <p:nvSpPr>
            <p:cNvPr id="98" name="Rectangle 22">
              <a:extLst>
                <a:ext uri="{FF2B5EF4-FFF2-40B4-BE49-F238E27FC236}">
                  <a16:creationId xmlns:a16="http://schemas.microsoft.com/office/drawing/2014/main" id="{FD926B1D-D091-42D2-B1C4-60D912CE7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5814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C</a:t>
              </a:r>
            </a:p>
          </p:txBody>
        </p:sp>
        <p:sp>
          <p:nvSpPr>
            <p:cNvPr id="99" name="Rectangle 23">
              <a:extLst>
                <a:ext uri="{FF2B5EF4-FFF2-40B4-BE49-F238E27FC236}">
                  <a16:creationId xmlns:a16="http://schemas.microsoft.com/office/drawing/2014/main" id="{51F3EF8B-5B63-4FC2-9ACB-59B4E9865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5814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D</a:t>
              </a:r>
            </a:p>
          </p:txBody>
        </p:sp>
        <p:sp>
          <p:nvSpPr>
            <p:cNvPr id="100" name="Rectangle 24">
              <a:extLst>
                <a:ext uri="{FF2B5EF4-FFF2-40B4-BE49-F238E27FC236}">
                  <a16:creationId xmlns:a16="http://schemas.microsoft.com/office/drawing/2014/main" id="{84C5F924-7304-4F70-A8FA-F084A790D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886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01" name="Rectangle 25">
              <a:extLst>
                <a:ext uri="{FF2B5EF4-FFF2-40B4-BE49-F238E27FC236}">
                  <a16:creationId xmlns:a16="http://schemas.microsoft.com/office/drawing/2014/main" id="{5E7AF4C3-54CB-4D5E-BA80-9B907F9AE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886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02" name="Rectangle 26">
              <a:extLst>
                <a:ext uri="{FF2B5EF4-FFF2-40B4-BE49-F238E27FC236}">
                  <a16:creationId xmlns:a16="http://schemas.microsoft.com/office/drawing/2014/main" id="{8631D9BE-7ED8-40D3-A9C3-4F8DB0D93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6" name="Rectangle 27">
              <a:extLst>
                <a:ext uri="{FF2B5EF4-FFF2-40B4-BE49-F238E27FC236}">
                  <a16:creationId xmlns:a16="http://schemas.microsoft.com/office/drawing/2014/main" id="{7D84F504-64E4-4A2B-A295-B53F22EAA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3" name="Rectangle 28">
              <a:extLst>
                <a:ext uri="{FF2B5EF4-FFF2-40B4-BE49-F238E27FC236}">
                  <a16:creationId xmlns:a16="http://schemas.microsoft.com/office/drawing/2014/main" id="{76E25282-9BA2-48C8-A434-1FA71DFE9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4" name="Rectangle 29">
              <a:extLst>
                <a:ext uri="{FF2B5EF4-FFF2-40B4-BE49-F238E27FC236}">
                  <a16:creationId xmlns:a16="http://schemas.microsoft.com/office/drawing/2014/main" id="{D2F5727C-E9A6-4D41-963F-74E8C92F8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5" name="Rectangle 30">
              <a:extLst>
                <a:ext uri="{FF2B5EF4-FFF2-40B4-BE49-F238E27FC236}">
                  <a16:creationId xmlns:a16="http://schemas.microsoft.com/office/drawing/2014/main" id="{A1439D59-C4AE-4631-AFF9-BC42ED6D6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191000"/>
              <a:ext cx="990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86" name="Rectangle 31">
              <a:extLst>
                <a:ext uri="{FF2B5EF4-FFF2-40B4-BE49-F238E27FC236}">
                  <a16:creationId xmlns:a16="http://schemas.microsoft.com/office/drawing/2014/main" id="{6C4CA497-4776-4915-A20D-D5941DAD5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228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187" name="Rectangle 32">
              <a:extLst>
                <a:ext uri="{FF2B5EF4-FFF2-40B4-BE49-F238E27FC236}">
                  <a16:creationId xmlns:a16="http://schemas.microsoft.com/office/drawing/2014/main" id="{3AA6AF80-9D87-4D18-A03D-2BBF808FF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I</a:t>
              </a:r>
            </a:p>
          </p:txBody>
        </p:sp>
        <p:sp>
          <p:nvSpPr>
            <p:cNvPr id="188" name="Rectangle 33">
              <a:extLst>
                <a:ext uri="{FF2B5EF4-FFF2-40B4-BE49-F238E27FC236}">
                  <a16:creationId xmlns:a16="http://schemas.microsoft.com/office/drawing/2014/main" id="{C9D01ABB-5DE8-42F9-9891-41B4974F1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J</a:t>
              </a:r>
            </a:p>
          </p:txBody>
        </p:sp>
        <p:sp>
          <p:nvSpPr>
            <p:cNvPr id="189" name="Rectangle 34">
              <a:extLst>
                <a:ext uri="{FF2B5EF4-FFF2-40B4-BE49-F238E27FC236}">
                  <a16:creationId xmlns:a16="http://schemas.microsoft.com/office/drawing/2014/main" id="{557E9914-E8E3-461D-8878-BCC990689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K</a:t>
              </a:r>
            </a:p>
          </p:txBody>
        </p:sp>
        <p:sp>
          <p:nvSpPr>
            <p:cNvPr id="190" name="Rectangle 35">
              <a:extLst>
                <a:ext uri="{FF2B5EF4-FFF2-40B4-BE49-F238E27FC236}">
                  <a16:creationId xmlns:a16="http://schemas.microsoft.com/office/drawing/2014/main" id="{61D9F16C-2E50-4229-B060-386D9318C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L</a:t>
              </a:r>
            </a:p>
          </p:txBody>
        </p:sp>
        <p:sp>
          <p:nvSpPr>
            <p:cNvPr id="191" name="Rectangle 36">
              <a:extLst>
                <a:ext uri="{FF2B5EF4-FFF2-40B4-BE49-F238E27FC236}">
                  <a16:creationId xmlns:a16="http://schemas.microsoft.com/office/drawing/2014/main" id="{2C348551-E197-4342-8A89-DE96E9082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4958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2" name="Rectangle 37">
              <a:extLst>
                <a:ext uri="{FF2B5EF4-FFF2-40B4-BE49-F238E27FC236}">
                  <a16:creationId xmlns:a16="http://schemas.microsoft.com/office/drawing/2014/main" id="{95DB980D-0C44-40ED-880B-BE8F61DC7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4958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3" name="Rectangle 38">
              <a:extLst>
                <a:ext uri="{FF2B5EF4-FFF2-40B4-BE49-F238E27FC236}">
                  <a16:creationId xmlns:a16="http://schemas.microsoft.com/office/drawing/2014/main" id="{66465765-B49B-4CCD-BCA5-B270F7C56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4" name="Rectangle 39">
              <a:extLst>
                <a:ext uri="{FF2B5EF4-FFF2-40B4-BE49-F238E27FC236}">
                  <a16:creationId xmlns:a16="http://schemas.microsoft.com/office/drawing/2014/main" id="{A389D9B1-3153-40BD-B9CA-CBDDE1895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5" name="Rectangle 40">
              <a:extLst>
                <a:ext uri="{FF2B5EF4-FFF2-40B4-BE49-F238E27FC236}">
                  <a16:creationId xmlns:a16="http://schemas.microsoft.com/office/drawing/2014/main" id="{D9E91D9A-A570-4B9A-9B1F-979B71E6F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6" name="Rectangle 41">
              <a:extLst>
                <a:ext uri="{FF2B5EF4-FFF2-40B4-BE49-F238E27FC236}">
                  <a16:creationId xmlns:a16="http://schemas.microsoft.com/office/drawing/2014/main" id="{2E16522C-36D5-421A-AEDA-F925E3C81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7" name="Rectangle 42">
              <a:extLst>
                <a:ext uri="{FF2B5EF4-FFF2-40B4-BE49-F238E27FC236}">
                  <a16:creationId xmlns:a16="http://schemas.microsoft.com/office/drawing/2014/main" id="{00D6C020-0238-4BF5-B873-53184CA56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800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8" name="Rectangle 43">
              <a:extLst>
                <a:ext uri="{FF2B5EF4-FFF2-40B4-BE49-F238E27FC236}">
                  <a16:creationId xmlns:a16="http://schemas.microsoft.com/office/drawing/2014/main" id="{3AE664DB-E5FD-43AA-8B98-CCEDF06A6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800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9" name="Rectangle 44">
              <a:extLst>
                <a:ext uri="{FF2B5EF4-FFF2-40B4-BE49-F238E27FC236}">
                  <a16:creationId xmlns:a16="http://schemas.microsoft.com/office/drawing/2014/main" id="{A35EE3E9-FC12-4B57-9531-CE8CEB342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0" name="Rectangle 45">
              <a:extLst>
                <a:ext uri="{FF2B5EF4-FFF2-40B4-BE49-F238E27FC236}">
                  <a16:creationId xmlns:a16="http://schemas.microsoft.com/office/drawing/2014/main" id="{8753CFC0-80CD-4094-9CD2-607D8D415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1" name="Rectangle 46">
              <a:extLst>
                <a:ext uri="{FF2B5EF4-FFF2-40B4-BE49-F238E27FC236}">
                  <a16:creationId xmlns:a16="http://schemas.microsoft.com/office/drawing/2014/main" id="{A3F5BD11-2CE3-4094-AEAB-AF4B3E84D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2" name="Rectangle 47">
              <a:extLst>
                <a:ext uri="{FF2B5EF4-FFF2-40B4-BE49-F238E27FC236}">
                  <a16:creationId xmlns:a16="http://schemas.microsoft.com/office/drawing/2014/main" id="{6AF50520-90FF-4FFF-8694-3D5F3EE0D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3" name="Rectangle 48">
              <a:extLst>
                <a:ext uri="{FF2B5EF4-FFF2-40B4-BE49-F238E27FC236}">
                  <a16:creationId xmlns:a16="http://schemas.microsoft.com/office/drawing/2014/main" id="{D8CE9BCA-3A63-4072-AC5C-E15BD30E2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410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4" name="Rectangle 49">
              <a:extLst>
                <a:ext uri="{FF2B5EF4-FFF2-40B4-BE49-F238E27FC236}">
                  <a16:creationId xmlns:a16="http://schemas.microsoft.com/office/drawing/2014/main" id="{8104CD71-9563-46EC-B4D3-E66BD678B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410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05" name="Rectangle 50">
              <a:extLst>
                <a:ext uri="{FF2B5EF4-FFF2-40B4-BE49-F238E27FC236}">
                  <a16:creationId xmlns:a16="http://schemas.microsoft.com/office/drawing/2014/main" id="{B2E9B1D5-1A0C-43C7-8A49-2F820C29F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6" name="Rectangle 51">
              <a:extLst>
                <a:ext uri="{FF2B5EF4-FFF2-40B4-BE49-F238E27FC236}">
                  <a16:creationId xmlns:a16="http://schemas.microsoft.com/office/drawing/2014/main" id="{ECA5EB9E-14EF-42D9-A455-C01DFCBB5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7" name="Rectangle 52">
              <a:extLst>
                <a:ext uri="{FF2B5EF4-FFF2-40B4-BE49-F238E27FC236}">
                  <a16:creationId xmlns:a16="http://schemas.microsoft.com/office/drawing/2014/main" id="{6120DE07-115C-422B-A2D2-58B30578D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8" name="Rectangle 53">
              <a:extLst>
                <a:ext uri="{FF2B5EF4-FFF2-40B4-BE49-F238E27FC236}">
                  <a16:creationId xmlns:a16="http://schemas.microsoft.com/office/drawing/2014/main" id="{F648C58F-7E99-4B6D-8978-23AE7622D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9" name="Rectangle 54">
              <a:extLst>
                <a:ext uri="{FF2B5EF4-FFF2-40B4-BE49-F238E27FC236}">
                  <a16:creationId xmlns:a16="http://schemas.microsoft.com/office/drawing/2014/main" id="{1D9AED89-1A8F-41A0-8B01-476BF6BF9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7150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0" name="Rectangle 55">
              <a:extLst>
                <a:ext uri="{FF2B5EF4-FFF2-40B4-BE49-F238E27FC236}">
                  <a16:creationId xmlns:a16="http://schemas.microsoft.com/office/drawing/2014/main" id="{CBD74B5F-2F5F-43E8-A0F5-BB9C83DD4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7150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11" name="Rectangle 56">
              <a:extLst>
                <a:ext uri="{FF2B5EF4-FFF2-40B4-BE49-F238E27FC236}">
                  <a16:creationId xmlns:a16="http://schemas.microsoft.com/office/drawing/2014/main" id="{CCA17176-0190-487E-A03B-DF92B8ACA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2" name="Rectangle 57">
              <a:extLst>
                <a:ext uri="{FF2B5EF4-FFF2-40B4-BE49-F238E27FC236}">
                  <a16:creationId xmlns:a16="http://schemas.microsoft.com/office/drawing/2014/main" id="{9B8BA583-207C-4DEC-99E3-2FE1D1670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3" name="Rectangle 58">
              <a:extLst>
                <a:ext uri="{FF2B5EF4-FFF2-40B4-BE49-F238E27FC236}">
                  <a16:creationId xmlns:a16="http://schemas.microsoft.com/office/drawing/2014/main" id="{2C7FC3A8-8131-4727-ADA9-654013150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4" name="Rectangle 59">
              <a:extLst>
                <a:ext uri="{FF2B5EF4-FFF2-40B4-BE49-F238E27FC236}">
                  <a16:creationId xmlns:a16="http://schemas.microsoft.com/office/drawing/2014/main" id="{45D258B3-7A47-407D-8686-71E77CF5D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5" name="Text Box 60">
              <a:extLst>
                <a:ext uri="{FF2B5EF4-FFF2-40B4-BE49-F238E27FC236}">
                  <a16:creationId xmlns:a16="http://schemas.microsoft.com/office/drawing/2014/main" id="{463426D0-C900-4342-B6B5-11D5BDE98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0" y="4960203"/>
              <a:ext cx="5029200" cy="7386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b="1" dirty="0">
                  <a:latin typeface="+mn-lt"/>
                </a:rPr>
                <a:t>...    </a:t>
              </a:r>
              <a:r>
                <a:rPr lang="en-US" sz="2400" b="1" dirty="0"/>
                <a:t>...    ...    …   …   …   …   …</a:t>
              </a:r>
              <a:endParaRPr lang="en-US" sz="2400" dirty="0"/>
            </a:p>
            <a:p>
              <a:pPr eaLnBrk="0" hangingPunct="0"/>
              <a:endParaRPr lang="en-US" dirty="0"/>
            </a:p>
          </p:txBody>
        </p:sp>
        <p:sp>
          <p:nvSpPr>
            <p:cNvPr id="216" name="Text Box 61">
              <a:extLst>
                <a:ext uri="{FF2B5EF4-FFF2-40B4-BE49-F238E27FC236}">
                  <a16:creationId xmlns:a16="http://schemas.microsoft.com/office/drawing/2014/main" id="{D69291CC-D559-47A7-8E8C-9B02F8838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276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217" name="Text Box 62">
              <a:extLst>
                <a:ext uri="{FF2B5EF4-FFF2-40B4-BE49-F238E27FC236}">
                  <a16:creationId xmlns:a16="http://schemas.microsoft.com/office/drawing/2014/main" id="{7EFBB39C-7FCC-46C6-905F-6C99A8687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273" y="3581400"/>
              <a:ext cx="29848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</a:t>
              </a:r>
            </a:p>
          </p:txBody>
        </p:sp>
        <p:sp>
          <p:nvSpPr>
            <p:cNvPr id="218" name="Text Box 63">
              <a:extLst>
                <a:ext uri="{FF2B5EF4-FFF2-40B4-BE49-F238E27FC236}">
                  <a16:creationId xmlns:a16="http://schemas.microsoft.com/office/drawing/2014/main" id="{8093C03A-5B82-4221-BD8A-D078F9498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8862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2</a:t>
              </a:r>
            </a:p>
          </p:txBody>
        </p:sp>
        <p:sp>
          <p:nvSpPr>
            <p:cNvPr id="219" name="Text Box 64">
              <a:extLst>
                <a:ext uri="{FF2B5EF4-FFF2-40B4-BE49-F238E27FC236}">
                  <a16:creationId xmlns:a16="http://schemas.microsoft.com/office/drawing/2014/main" id="{A2C29F96-2454-41DA-9B26-F787D5E64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1910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3</a:t>
              </a:r>
            </a:p>
          </p:txBody>
        </p:sp>
        <p:sp>
          <p:nvSpPr>
            <p:cNvPr id="220" name="Text Box 65">
              <a:extLst>
                <a:ext uri="{FF2B5EF4-FFF2-40B4-BE49-F238E27FC236}">
                  <a16:creationId xmlns:a16="http://schemas.microsoft.com/office/drawing/2014/main" id="{EF6654EC-787C-4848-9559-6E840F601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4958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4</a:t>
              </a:r>
            </a:p>
          </p:txBody>
        </p:sp>
        <p:sp>
          <p:nvSpPr>
            <p:cNvPr id="221" name="Text Box 66">
              <a:extLst>
                <a:ext uri="{FF2B5EF4-FFF2-40B4-BE49-F238E27FC236}">
                  <a16:creationId xmlns:a16="http://schemas.microsoft.com/office/drawing/2014/main" id="{7C8AE989-6C53-4280-813C-9F01AAA5EA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800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5</a:t>
              </a:r>
            </a:p>
          </p:txBody>
        </p:sp>
        <p:sp>
          <p:nvSpPr>
            <p:cNvPr id="222" name="Text Box 67">
              <a:extLst>
                <a:ext uri="{FF2B5EF4-FFF2-40B4-BE49-F238E27FC236}">
                  <a16:creationId xmlns:a16="http://schemas.microsoft.com/office/drawing/2014/main" id="{FB5E5C4D-ADD7-4B32-8EE1-89BDD7DD1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4102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1022</a:t>
              </a:r>
            </a:p>
          </p:txBody>
        </p:sp>
        <p:sp>
          <p:nvSpPr>
            <p:cNvPr id="223" name="Text Box 68">
              <a:extLst>
                <a:ext uri="{FF2B5EF4-FFF2-40B4-BE49-F238E27FC236}">
                  <a16:creationId xmlns:a16="http://schemas.microsoft.com/office/drawing/2014/main" id="{FDE10283-95DA-4E3D-A0BA-4688D4E7B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7150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1023</a:t>
              </a:r>
            </a:p>
          </p:txBody>
        </p:sp>
        <p:sp>
          <p:nvSpPr>
            <p:cNvPr id="224" name="Text Box 69">
              <a:extLst>
                <a:ext uri="{FF2B5EF4-FFF2-40B4-BE49-F238E27FC236}">
                  <a16:creationId xmlns:a16="http://schemas.microsoft.com/office/drawing/2014/main" id="{D77255F9-0F93-4E80-AFBA-F6DB4E1DE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  <p:sp>
          <p:nvSpPr>
            <p:cNvPr id="225" name="Text Box 70">
              <a:extLst>
                <a:ext uri="{FF2B5EF4-FFF2-40B4-BE49-F238E27FC236}">
                  <a16:creationId xmlns:a16="http://schemas.microsoft.com/office/drawing/2014/main" id="{6C6E4A95-18C8-4FEB-B693-F6C64577C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314" y="2971800"/>
              <a:ext cx="66383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Valid</a:t>
              </a:r>
            </a:p>
          </p:txBody>
        </p:sp>
        <p:sp>
          <p:nvSpPr>
            <p:cNvPr id="226" name="Text Box 71">
              <a:extLst>
                <a:ext uri="{FF2B5EF4-FFF2-40B4-BE49-F238E27FC236}">
                  <a16:creationId xmlns:a16="http://schemas.microsoft.com/office/drawing/2014/main" id="{BD909583-44BB-40F6-B8BB-F1429E143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2971800"/>
              <a:ext cx="5349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Tag</a:t>
              </a:r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513585D0-E055-46A0-BE26-8F0860954C93}"/>
                </a:ext>
              </a:extLst>
            </p:cNvPr>
            <p:cNvGrpSpPr/>
            <p:nvPr/>
          </p:nvGrpSpPr>
          <p:grpSpPr>
            <a:xfrm>
              <a:off x="2133600" y="2482850"/>
              <a:ext cx="6629400" cy="336550"/>
              <a:chOff x="2209800" y="2438400"/>
              <a:chExt cx="6629400" cy="336550"/>
            </a:xfrm>
          </p:grpSpPr>
          <p:sp>
            <p:nvSpPr>
              <p:cNvPr id="228" name="Text Box 72">
                <a:extLst>
                  <a:ext uri="{FF2B5EF4-FFF2-40B4-BE49-F238E27FC236}">
                    <a16:creationId xmlns:a16="http://schemas.microsoft.com/office/drawing/2014/main" id="{21ED1C2E-D58A-438E-A914-789B605B54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2438400"/>
                <a:ext cx="6350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Data</a:t>
                </a:r>
              </a:p>
            </p:txBody>
          </p:sp>
          <p:sp>
            <p:nvSpPr>
              <p:cNvPr id="229" name="Line 73">
                <a:extLst>
                  <a:ext uri="{FF2B5EF4-FFF2-40B4-BE49-F238E27FC236}">
                    <a16:creationId xmlns:a16="http://schemas.microsoft.com/office/drawing/2014/main" id="{870432E5-0071-4339-ABD1-9A3ACF9F59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9800" y="2590800"/>
                <a:ext cx="2438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30" name="Line 74">
                <a:extLst>
                  <a:ext uri="{FF2B5EF4-FFF2-40B4-BE49-F238E27FC236}">
                    <a16:creationId xmlns:a16="http://schemas.microsoft.com/office/drawing/2014/main" id="{AD2A89F1-C959-485D-A27D-90B7488799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2590800"/>
                <a:ext cx="3581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231" name="Text Box 75">
              <a:extLst>
                <a:ext uri="{FF2B5EF4-FFF2-40B4-BE49-F238E27FC236}">
                  <a16:creationId xmlns:a16="http://schemas.microsoft.com/office/drawing/2014/main" id="{6CA55884-7FC8-41F1-8BCF-9E970DC44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0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Word0</a:t>
              </a:r>
            </a:p>
          </p:txBody>
        </p:sp>
        <p:sp>
          <p:nvSpPr>
            <p:cNvPr id="232" name="Text Box 76">
              <a:extLst>
                <a:ext uri="{FF2B5EF4-FFF2-40B4-BE49-F238E27FC236}">
                  <a16:creationId xmlns:a16="http://schemas.microsoft.com/office/drawing/2014/main" id="{E1040994-3945-4413-8AAD-BA7762EF6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0862" y="2743200"/>
              <a:ext cx="8112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Word1</a:t>
              </a:r>
            </a:p>
          </p:txBody>
        </p:sp>
        <p:sp>
          <p:nvSpPr>
            <p:cNvPr id="233" name="Text Box 77">
              <a:extLst>
                <a:ext uri="{FF2B5EF4-FFF2-40B4-BE49-F238E27FC236}">
                  <a16:creationId xmlns:a16="http://schemas.microsoft.com/office/drawing/2014/main" id="{DFB75E1E-68E3-4B7E-B028-B111AF99C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92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Word2</a:t>
              </a:r>
            </a:p>
          </p:txBody>
        </p:sp>
        <p:sp>
          <p:nvSpPr>
            <p:cNvPr id="234" name="Text Box 78">
              <a:extLst>
                <a:ext uri="{FF2B5EF4-FFF2-40B4-BE49-F238E27FC236}">
                  <a16:creationId xmlns:a16="http://schemas.microsoft.com/office/drawing/2014/main" id="{B2BC71AA-A2D1-4DBC-B2C2-CF722F48D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94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Word3</a:t>
              </a:r>
            </a:p>
          </p:txBody>
        </p:sp>
        <p:sp>
          <p:nvSpPr>
            <p:cNvPr id="235" name="Text Box 79">
              <a:extLst>
                <a:ext uri="{FF2B5EF4-FFF2-40B4-BE49-F238E27FC236}">
                  <a16:creationId xmlns:a16="http://schemas.microsoft.com/office/drawing/2014/main" id="{D8682EFC-9622-49BC-B6A4-B30395A03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85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0-3</a:t>
              </a:r>
            </a:p>
          </p:txBody>
        </p:sp>
        <p:sp>
          <p:nvSpPr>
            <p:cNvPr id="236" name="Text Box 80">
              <a:extLst>
                <a:ext uri="{FF2B5EF4-FFF2-40B4-BE49-F238E27FC236}">
                  <a16:creationId xmlns:a16="http://schemas.microsoft.com/office/drawing/2014/main" id="{7B38301C-3B9A-4FAC-A899-61CF2A9A0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73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4-7</a:t>
              </a:r>
            </a:p>
          </p:txBody>
        </p:sp>
        <p:sp>
          <p:nvSpPr>
            <p:cNvPr id="237" name="Text Box 81">
              <a:extLst>
                <a:ext uri="{FF2B5EF4-FFF2-40B4-BE49-F238E27FC236}">
                  <a16:creationId xmlns:a16="http://schemas.microsoft.com/office/drawing/2014/main" id="{B4B6B579-23AC-4607-A193-758CD3A88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8597" y="2971800"/>
              <a:ext cx="1150444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8-11</a:t>
              </a:r>
            </a:p>
          </p:txBody>
        </p:sp>
        <p:sp>
          <p:nvSpPr>
            <p:cNvPr id="238" name="Text Box 82">
              <a:extLst>
                <a:ext uri="{FF2B5EF4-FFF2-40B4-BE49-F238E27FC236}">
                  <a16:creationId xmlns:a16="http://schemas.microsoft.com/office/drawing/2014/main" id="{347EA6BB-E77E-46E9-9C40-2EBB51466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6173" y="2971800"/>
              <a:ext cx="1279517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12-15</a:t>
              </a:r>
            </a:p>
          </p:txBody>
        </p:sp>
      </p:grpSp>
      <p:sp>
        <p:nvSpPr>
          <p:cNvPr id="88" name="Left Arrow 86">
            <a:extLst>
              <a:ext uri="{FF2B5EF4-FFF2-40B4-BE49-F238E27FC236}">
                <a16:creationId xmlns:a16="http://schemas.microsoft.com/office/drawing/2014/main" id="{84B58F2A-4772-4603-A146-C18F00E8DD7B}"/>
              </a:ext>
            </a:extLst>
          </p:cNvPr>
          <p:cNvSpPr/>
          <p:nvPr/>
        </p:nvSpPr>
        <p:spPr>
          <a:xfrm rot="5400000">
            <a:off x="3688930" y="1765717"/>
            <a:ext cx="228600" cy="304800"/>
          </a:xfrm>
          <a:prstGeom prst="leftArrow">
            <a:avLst/>
          </a:prstGeom>
          <a:solidFill>
            <a:srgbClr val="FF00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F240557-A374-434F-8396-414B6DAA8345}"/>
              </a:ext>
            </a:extLst>
          </p:cNvPr>
          <p:cNvSpPr/>
          <p:nvPr/>
        </p:nvSpPr>
        <p:spPr>
          <a:xfrm>
            <a:off x="1143000" y="3505200"/>
            <a:ext cx="990600" cy="457200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43040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10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#4-3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8" y="1463676"/>
            <a:ext cx="8538411" cy="958849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  <a:endParaRPr lang="en-SG" sz="2200" dirty="0"/>
          </a:p>
          <a:p>
            <a:pPr>
              <a:buNone/>
            </a:pPr>
            <a:r>
              <a:rPr lang="en-US" b="1" dirty="0"/>
              <a:t>Step 3</a:t>
            </a:r>
            <a:r>
              <a:rPr lang="en-US" dirty="0"/>
              <a:t>. </a:t>
            </a:r>
            <a:r>
              <a:rPr lang="en-US" sz="2200" dirty="0"/>
              <a:t>Replace block </a:t>
            </a:r>
            <a:r>
              <a:rPr lang="en-US" sz="2200" b="1" dirty="0"/>
              <a:t>1</a:t>
            </a:r>
            <a:r>
              <a:rPr lang="en-US" sz="2200" dirty="0"/>
              <a:t> with new data; Set </a:t>
            </a:r>
            <a:r>
              <a:rPr lang="en-US" sz="2200" b="1" dirty="0"/>
              <a:t>Tag</a:t>
            </a:r>
            <a:endParaRPr lang="en-SG" sz="2200" b="1" dirty="0">
              <a:solidFill>
                <a:srgbClr val="7030A0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000000000000000010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1000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86DC5FD-6836-4D25-A241-FF84C85197BF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sp>
          <p:nvSpPr>
            <p:cNvPr id="87" name="Rectangle 12">
              <a:extLst>
                <a:ext uri="{FF2B5EF4-FFF2-40B4-BE49-F238E27FC236}">
                  <a16:creationId xmlns:a16="http://schemas.microsoft.com/office/drawing/2014/main" id="{7DB01CFC-F7DF-40C0-BA45-0DE3172D0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276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9" name="Rectangle 13">
              <a:extLst>
                <a:ext uri="{FF2B5EF4-FFF2-40B4-BE49-F238E27FC236}">
                  <a16:creationId xmlns:a16="http://schemas.microsoft.com/office/drawing/2014/main" id="{B8DCEAE1-E087-4A49-83D9-048A33B62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276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0" name="Rectangle 14">
              <a:extLst>
                <a:ext uri="{FF2B5EF4-FFF2-40B4-BE49-F238E27FC236}">
                  <a16:creationId xmlns:a16="http://schemas.microsoft.com/office/drawing/2014/main" id="{D98392BF-221B-4474-B08B-2CA1A1856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1" name="Rectangle 15">
              <a:extLst>
                <a:ext uri="{FF2B5EF4-FFF2-40B4-BE49-F238E27FC236}">
                  <a16:creationId xmlns:a16="http://schemas.microsoft.com/office/drawing/2014/main" id="{77129509-8B2D-4DAA-AB46-389B3A66B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2" name="Rectangle 16">
              <a:extLst>
                <a:ext uri="{FF2B5EF4-FFF2-40B4-BE49-F238E27FC236}">
                  <a16:creationId xmlns:a16="http://schemas.microsoft.com/office/drawing/2014/main" id="{79F8F813-9F73-4965-9083-136E98D0A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3" name="Rectangle 17">
              <a:extLst>
                <a:ext uri="{FF2B5EF4-FFF2-40B4-BE49-F238E27FC236}">
                  <a16:creationId xmlns:a16="http://schemas.microsoft.com/office/drawing/2014/main" id="{06CCEF57-E287-472D-8F45-1ECA79220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4" name="Rectangle 18">
              <a:extLst>
                <a:ext uri="{FF2B5EF4-FFF2-40B4-BE49-F238E27FC236}">
                  <a16:creationId xmlns:a16="http://schemas.microsoft.com/office/drawing/2014/main" id="{6826A830-F5B6-4A8F-A17C-EF62BBD34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581400"/>
              <a:ext cx="9906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C00000"/>
                  </a:solidFill>
                  <a:latin typeface="+mn-lt"/>
                </a:rPr>
                <a:t>2</a:t>
              </a:r>
            </a:p>
          </p:txBody>
        </p:sp>
        <p:sp>
          <p:nvSpPr>
            <p:cNvPr id="95" name="Rectangle 19">
              <a:extLst>
                <a:ext uri="{FF2B5EF4-FFF2-40B4-BE49-F238E27FC236}">
                  <a16:creationId xmlns:a16="http://schemas.microsoft.com/office/drawing/2014/main" id="{D5859BA3-46BB-475D-9A80-91365302A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581400"/>
              <a:ext cx="228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96" name="Rectangle 20">
              <a:extLst>
                <a:ext uri="{FF2B5EF4-FFF2-40B4-BE49-F238E27FC236}">
                  <a16:creationId xmlns:a16="http://schemas.microsoft.com/office/drawing/2014/main" id="{F4D5AFC3-B720-4994-8043-D446CCC16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581400"/>
              <a:ext cx="16764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C00000"/>
                  </a:solidFill>
                  <a:latin typeface="+mn-lt"/>
                </a:rPr>
                <a:t>E</a:t>
              </a:r>
            </a:p>
          </p:txBody>
        </p:sp>
        <p:sp>
          <p:nvSpPr>
            <p:cNvPr id="97" name="Rectangle 21">
              <a:extLst>
                <a:ext uri="{FF2B5EF4-FFF2-40B4-BE49-F238E27FC236}">
                  <a16:creationId xmlns:a16="http://schemas.microsoft.com/office/drawing/2014/main" id="{F3DB8786-6C20-491C-83A3-90B2A212C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581400"/>
              <a:ext cx="16764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C00000"/>
                  </a:solidFill>
                  <a:latin typeface="+mn-lt"/>
                </a:rPr>
                <a:t>F</a:t>
              </a:r>
            </a:p>
          </p:txBody>
        </p:sp>
        <p:sp>
          <p:nvSpPr>
            <p:cNvPr id="98" name="Rectangle 22">
              <a:extLst>
                <a:ext uri="{FF2B5EF4-FFF2-40B4-BE49-F238E27FC236}">
                  <a16:creationId xmlns:a16="http://schemas.microsoft.com/office/drawing/2014/main" id="{FD926B1D-D091-42D2-B1C4-60D912CE7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581400"/>
              <a:ext cx="16764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C00000"/>
                  </a:solidFill>
                  <a:latin typeface="+mn-lt"/>
                </a:rPr>
                <a:t>G</a:t>
              </a:r>
            </a:p>
          </p:txBody>
        </p:sp>
        <p:sp>
          <p:nvSpPr>
            <p:cNvPr id="99" name="Rectangle 23">
              <a:extLst>
                <a:ext uri="{FF2B5EF4-FFF2-40B4-BE49-F238E27FC236}">
                  <a16:creationId xmlns:a16="http://schemas.microsoft.com/office/drawing/2014/main" id="{51F3EF8B-5B63-4FC2-9ACB-59B4E9865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581400"/>
              <a:ext cx="16764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C00000"/>
                  </a:solidFill>
                  <a:latin typeface="+mn-lt"/>
                </a:rPr>
                <a:t>H</a:t>
              </a:r>
            </a:p>
          </p:txBody>
        </p:sp>
        <p:sp>
          <p:nvSpPr>
            <p:cNvPr id="100" name="Rectangle 24">
              <a:extLst>
                <a:ext uri="{FF2B5EF4-FFF2-40B4-BE49-F238E27FC236}">
                  <a16:creationId xmlns:a16="http://schemas.microsoft.com/office/drawing/2014/main" id="{84C5F924-7304-4F70-A8FA-F084A790D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886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01" name="Rectangle 25">
              <a:extLst>
                <a:ext uri="{FF2B5EF4-FFF2-40B4-BE49-F238E27FC236}">
                  <a16:creationId xmlns:a16="http://schemas.microsoft.com/office/drawing/2014/main" id="{5E7AF4C3-54CB-4D5E-BA80-9B907F9AE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886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02" name="Rectangle 26">
              <a:extLst>
                <a:ext uri="{FF2B5EF4-FFF2-40B4-BE49-F238E27FC236}">
                  <a16:creationId xmlns:a16="http://schemas.microsoft.com/office/drawing/2014/main" id="{8631D9BE-7ED8-40D3-A9C3-4F8DB0D93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6" name="Rectangle 27">
              <a:extLst>
                <a:ext uri="{FF2B5EF4-FFF2-40B4-BE49-F238E27FC236}">
                  <a16:creationId xmlns:a16="http://schemas.microsoft.com/office/drawing/2014/main" id="{7D84F504-64E4-4A2B-A295-B53F22EAA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3" name="Rectangle 28">
              <a:extLst>
                <a:ext uri="{FF2B5EF4-FFF2-40B4-BE49-F238E27FC236}">
                  <a16:creationId xmlns:a16="http://schemas.microsoft.com/office/drawing/2014/main" id="{76E25282-9BA2-48C8-A434-1FA71DFE9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4" name="Rectangle 29">
              <a:extLst>
                <a:ext uri="{FF2B5EF4-FFF2-40B4-BE49-F238E27FC236}">
                  <a16:creationId xmlns:a16="http://schemas.microsoft.com/office/drawing/2014/main" id="{D2F5727C-E9A6-4D41-963F-74E8C92F8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5" name="Rectangle 30">
              <a:extLst>
                <a:ext uri="{FF2B5EF4-FFF2-40B4-BE49-F238E27FC236}">
                  <a16:creationId xmlns:a16="http://schemas.microsoft.com/office/drawing/2014/main" id="{A1439D59-C4AE-4631-AFF9-BC42ED6D6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191000"/>
              <a:ext cx="990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86" name="Rectangle 31">
              <a:extLst>
                <a:ext uri="{FF2B5EF4-FFF2-40B4-BE49-F238E27FC236}">
                  <a16:creationId xmlns:a16="http://schemas.microsoft.com/office/drawing/2014/main" id="{6C4CA497-4776-4915-A20D-D5941DAD5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228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187" name="Rectangle 32">
              <a:extLst>
                <a:ext uri="{FF2B5EF4-FFF2-40B4-BE49-F238E27FC236}">
                  <a16:creationId xmlns:a16="http://schemas.microsoft.com/office/drawing/2014/main" id="{3AA6AF80-9D87-4D18-A03D-2BBF808FF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I</a:t>
              </a:r>
            </a:p>
          </p:txBody>
        </p:sp>
        <p:sp>
          <p:nvSpPr>
            <p:cNvPr id="188" name="Rectangle 33">
              <a:extLst>
                <a:ext uri="{FF2B5EF4-FFF2-40B4-BE49-F238E27FC236}">
                  <a16:creationId xmlns:a16="http://schemas.microsoft.com/office/drawing/2014/main" id="{C9D01ABB-5DE8-42F9-9891-41B4974F1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J</a:t>
              </a:r>
            </a:p>
          </p:txBody>
        </p:sp>
        <p:sp>
          <p:nvSpPr>
            <p:cNvPr id="189" name="Rectangle 34">
              <a:extLst>
                <a:ext uri="{FF2B5EF4-FFF2-40B4-BE49-F238E27FC236}">
                  <a16:creationId xmlns:a16="http://schemas.microsoft.com/office/drawing/2014/main" id="{557E9914-E8E3-461D-8878-BCC990689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K</a:t>
              </a:r>
            </a:p>
          </p:txBody>
        </p:sp>
        <p:sp>
          <p:nvSpPr>
            <p:cNvPr id="190" name="Rectangle 35">
              <a:extLst>
                <a:ext uri="{FF2B5EF4-FFF2-40B4-BE49-F238E27FC236}">
                  <a16:creationId xmlns:a16="http://schemas.microsoft.com/office/drawing/2014/main" id="{61D9F16C-2E50-4229-B060-386D9318C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L</a:t>
              </a:r>
            </a:p>
          </p:txBody>
        </p:sp>
        <p:sp>
          <p:nvSpPr>
            <p:cNvPr id="191" name="Rectangle 36">
              <a:extLst>
                <a:ext uri="{FF2B5EF4-FFF2-40B4-BE49-F238E27FC236}">
                  <a16:creationId xmlns:a16="http://schemas.microsoft.com/office/drawing/2014/main" id="{2C348551-E197-4342-8A89-DE96E9082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4958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2" name="Rectangle 37">
              <a:extLst>
                <a:ext uri="{FF2B5EF4-FFF2-40B4-BE49-F238E27FC236}">
                  <a16:creationId xmlns:a16="http://schemas.microsoft.com/office/drawing/2014/main" id="{95DB980D-0C44-40ED-880B-BE8F61DC7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4958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3" name="Rectangle 38">
              <a:extLst>
                <a:ext uri="{FF2B5EF4-FFF2-40B4-BE49-F238E27FC236}">
                  <a16:creationId xmlns:a16="http://schemas.microsoft.com/office/drawing/2014/main" id="{66465765-B49B-4CCD-BCA5-B270F7C56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4" name="Rectangle 39">
              <a:extLst>
                <a:ext uri="{FF2B5EF4-FFF2-40B4-BE49-F238E27FC236}">
                  <a16:creationId xmlns:a16="http://schemas.microsoft.com/office/drawing/2014/main" id="{A389D9B1-3153-40BD-B9CA-CBDDE1895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5" name="Rectangle 40">
              <a:extLst>
                <a:ext uri="{FF2B5EF4-FFF2-40B4-BE49-F238E27FC236}">
                  <a16:creationId xmlns:a16="http://schemas.microsoft.com/office/drawing/2014/main" id="{D9E91D9A-A570-4B9A-9B1F-979B71E6F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6" name="Rectangle 41">
              <a:extLst>
                <a:ext uri="{FF2B5EF4-FFF2-40B4-BE49-F238E27FC236}">
                  <a16:creationId xmlns:a16="http://schemas.microsoft.com/office/drawing/2014/main" id="{2E16522C-36D5-421A-AEDA-F925E3C81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7" name="Rectangle 42">
              <a:extLst>
                <a:ext uri="{FF2B5EF4-FFF2-40B4-BE49-F238E27FC236}">
                  <a16:creationId xmlns:a16="http://schemas.microsoft.com/office/drawing/2014/main" id="{00D6C020-0238-4BF5-B873-53184CA56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800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8" name="Rectangle 43">
              <a:extLst>
                <a:ext uri="{FF2B5EF4-FFF2-40B4-BE49-F238E27FC236}">
                  <a16:creationId xmlns:a16="http://schemas.microsoft.com/office/drawing/2014/main" id="{3AE664DB-E5FD-43AA-8B98-CCEDF06A6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800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9" name="Rectangle 44">
              <a:extLst>
                <a:ext uri="{FF2B5EF4-FFF2-40B4-BE49-F238E27FC236}">
                  <a16:creationId xmlns:a16="http://schemas.microsoft.com/office/drawing/2014/main" id="{A35EE3E9-FC12-4B57-9531-CE8CEB342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0" name="Rectangle 45">
              <a:extLst>
                <a:ext uri="{FF2B5EF4-FFF2-40B4-BE49-F238E27FC236}">
                  <a16:creationId xmlns:a16="http://schemas.microsoft.com/office/drawing/2014/main" id="{8753CFC0-80CD-4094-9CD2-607D8D415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1" name="Rectangle 46">
              <a:extLst>
                <a:ext uri="{FF2B5EF4-FFF2-40B4-BE49-F238E27FC236}">
                  <a16:creationId xmlns:a16="http://schemas.microsoft.com/office/drawing/2014/main" id="{A3F5BD11-2CE3-4094-AEAB-AF4B3E84D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2" name="Rectangle 47">
              <a:extLst>
                <a:ext uri="{FF2B5EF4-FFF2-40B4-BE49-F238E27FC236}">
                  <a16:creationId xmlns:a16="http://schemas.microsoft.com/office/drawing/2014/main" id="{6AF50520-90FF-4FFF-8694-3D5F3EE0D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3" name="Rectangle 48">
              <a:extLst>
                <a:ext uri="{FF2B5EF4-FFF2-40B4-BE49-F238E27FC236}">
                  <a16:creationId xmlns:a16="http://schemas.microsoft.com/office/drawing/2014/main" id="{D8CE9BCA-3A63-4072-AC5C-E15BD30E2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410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4" name="Rectangle 49">
              <a:extLst>
                <a:ext uri="{FF2B5EF4-FFF2-40B4-BE49-F238E27FC236}">
                  <a16:creationId xmlns:a16="http://schemas.microsoft.com/office/drawing/2014/main" id="{8104CD71-9563-46EC-B4D3-E66BD678B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410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05" name="Rectangle 50">
              <a:extLst>
                <a:ext uri="{FF2B5EF4-FFF2-40B4-BE49-F238E27FC236}">
                  <a16:creationId xmlns:a16="http://schemas.microsoft.com/office/drawing/2014/main" id="{B2E9B1D5-1A0C-43C7-8A49-2F820C29F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6" name="Rectangle 51">
              <a:extLst>
                <a:ext uri="{FF2B5EF4-FFF2-40B4-BE49-F238E27FC236}">
                  <a16:creationId xmlns:a16="http://schemas.microsoft.com/office/drawing/2014/main" id="{ECA5EB9E-14EF-42D9-A455-C01DFCBB5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7" name="Rectangle 52">
              <a:extLst>
                <a:ext uri="{FF2B5EF4-FFF2-40B4-BE49-F238E27FC236}">
                  <a16:creationId xmlns:a16="http://schemas.microsoft.com/office/drawing/2014/main" id="{6120DE07-115C-422B-A2D2-58B30578D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8" name="Rectangle 53">
              <a:extLst>
                <a:ext uri="{FF2B5EF4-FFF2-40B4-BE49-F238E27FC236}">
                  <a16:creationId xmlns:a16="http://schemas.microsoft.com/office/drawing/2014/main" id="{F648C58F-7E99-4B6D-8978-23AE7622D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9" name="Rectangle 54">
              <a:extLst>
                <a:ext uri="{FF2B5EF4-FFF2-40B4-BE49-F238E27FC236}">
                  <a16:creationId xmlns:a16="http://schemas.microsoft.com/office/drawing/2014/main" id="{1D9AED89-1A8F-41A0-8B01-476BF6BF9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7150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0" name="Rectangle 55">
              <a:extLst>
                <a:ext uri="{FF2B5EF4-FFF2-40B4-BE49-F238E27FC236}">
                  <a16:creationId xmlns:a16="http://schemas.microsoft.com/office/drawing/2014/main" id="{CBD74B5F-2F5F-43E8-A0F5-BB9C83DD4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7150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11" name="Rectangle 56">
              <a:extLst>
                <a:ext uri="{FF2B5EF4-FFF2-40B4-BE49-F238E27FC236}">
                  <a16:creationId xmlns:a16="http://schemas.microsoft.com/office/drawing/2014/main" id="{CCA17176-0190-487E-A03B-DF92B8ACA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2" name="Rectangle 57">
              <a:extLst>
                <a:ext uri="{FF2B5EF4-FFF2-40B4-BE49-F238E27FC236}">
                  <a16:creationId xmlns:a16="http://schemas.microsoft.com/office/drawing/2014/main" id="{9B8BA583-207C-4DEC-99E3-2FE1D1670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3" name="Rectangle 58">
              <a:extLst>
                <a:ext uri="{FF2B5EF4-FFF2-40B4-BE49-F238E27FC236}">
                  <a16:creationId xmlns:a16="http://schemas.microsoft.com/office/drawing/2014/main" id="{2C7FC3A8-8131-4727-ADA9-654013150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4" name="Rectangle 59">
              <a:extLst>
                <a:ext uri="{FF2B5EF4-FFF2-40B4-BE49-F238E27FC236}">
                  <a16:creationId xmlns:a16="http://schemas.microsoft.com/office/drawing/2014/main" id="{45D258B3-7A47-407D-8686-71E77CF5D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5" name="Text Box 60">
              <a:extLst>
                <a:ext uri="{FF2B5EF4-FFF2-40B4-BE49-F238E27FC236}">
                  <a16:creationId xmlns:a16="http://schemas.microsoft.com/office/drawing/2014/main" id="{463426D0-C900-4342-B6B5-11D5BDE98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0" y="4960203"/>
              <a:ext cx="5029200" cy="7386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b="1" dirty="0">
                  <a:latin typeface="+mn-lt"/>
                </a:rPr>
                <a:t>...    </a:t>
              </a:r>
              <a:r>
                <a:rPr lang="en-US" sz="2400" b="1" dirty="0"/>
                <a:t>...    ...    …   …   …   …   …</a:t>
              </a:r>
              <a:endParaRPr lang="en-US" sz="2400" dirty="0"/>
            </a:p>
            <a:p>
              <a:pPr eaLnBrk="0" hangingPunct="0"/>
              <a:endParaRPr lang="en-US" dirty="0"/>
            </a:p>
          </p:txBody>
        </p:sp>
        <p:sp>
          <p:nvSpPr>
            <p:cNvPr id="216" name="Text Box 61">
              <a:extLst>
                <a:ext uri="{FF2B5EF4-FFF2-40B4-BE49-F238E27FC236}">
                  <a16:creationId xmlns:a16="http://schemas.microsoft.com/office/drawing/2014/main" id="{D69291CC-D559-47A7-8E8C-9B02F8838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276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217" name="Text Box 62">
              <a:extLst>
                <a:ext uri="{FF2B5EF4-FFF2-40B4-BE49-F238E27FC236}">
                  <a16:creationId xmlns:a16="http://schemas.microsoft.com/office/drawing/2014/main" id="{7EFBB39C-7FCC-46C6-905F-6C99A8687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273" y="3581400"/>
              <a:ext cx="29848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</a:t>
              </a:r>
            </a:p>
          </p:txBody>
        </p:sp>
        <p:sp>
          <p:nvSpPr>
            <p:cNvPr id="218" name="Text Box 63">
              <a:extLst>
                <a:ext uri="{FF2B5EF4-FFF2-40B4-BE49-F238E27FC236}">
                  <a16:creationId xmlns:a16="http://schemas.microsoft.com/office/drawing/2014/main" id="{8093C03A-5B82-4221-BD8A-D078F9498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8862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2</a:t>
              </a:r>
            </a:p>
          </p:txBody>
        </p:sp>
        <p:sp>
          <p:nvSpPr>
            <p:cNvPr id="219" name="Text Box 64">
              <a:extLst>
                <a:ext uri="{FF2B5EF4-FFF2-40B4-BE49-F238E27FC236}">
                  <a16:creationId xmlns:a16="http://schemas.microsoft.com/office/drawing/2014/main" id="{A2C29F96-2454-41DA-9B26-F787D5E64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1910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3</a:t>
              </a:r>
            </a:p>
          </p:txBody>
        </p:sp>
        <p:sp>
          <p:nvSpPr>
            <p:cNvPr id="220" name="Text Box 65">
              <a:extLst>
                <a:ext uri="{FF2B5EF4-FFF2-40B4-BE49-F238E27FC236}">
                  <a16:creationId xmlns:a16="http://schemas.microsoft.com/office/drawing/2014/main" id="{EF6654EC-787C-4848-9559-6E840F601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4958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4</a:t>
              </a:r>
            </a:p>
          </p:txBody>
        </p:sp>
        <p:sp>
          <p:nvSpPr>
            <p:cNvPr id="221" name="Text Box 66">
              <a:extLst>
                <a:ext uri="{FF2B5EF4-FFF2-40B4-BE49-F238E27FC236}">
                  <a16:creationId xmlns:a16="http://schemas.microsoft.com/office/drawing/2014/main" id="{7C8AE989-6C53-4280-813C-9F01AAA5EA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800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5</a:t>
              </a:r>
            </a:p>
          </p:txBody>
        </p:sp>
        <p:sp>
          <p:nvSpPr>
            <p:cNvPr id="222" name="Text Box 67">
              <a:extLst>
                <a:ext uri="{FF2B5EF4-FFF2-40B4-BE49-F238E27FC236}">
                  <a16:creationId xmlns:a16="http://schemas.microsoft.com/office/drawing/2014/main" id="{FB5E5C4D-ADD7-4B32-8EE1-89BDD7DD1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4102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1022</a:t>
              </a:r>
            </a:p>
          </p:txBody>
        </p:sp>
        <p:sp>
          <p:nvSpPr>
            <p:cNvPr id="223" name="Text Box 68">
              <a:extLst>
                <a:ext uri="{FF2B5EF4-FFF2-40B4-BE49-F238E27FC236}">
                  <a16:creationId xmlns:a16="http://schemas.microsoft.com/office/drawing/2014/main" id="{FDE10283-95DA-4E3D-A0BA-4688D4E7B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7150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1023</a:t>
              </a:r>
            </a:p>
          </p:txBody>
        </p:sp>
        <p:sp>
          <p:nvSpPr>
            <p:cNvPr id="224" name="Text Box 69">
              <a:extLst>
                <a:ext uri="{FF2B5EF4-FFF2-40B4-BE49-F238E27FC236}">
                  <a16:creationId xmlns:a16="http://schemas.microsoft.com/office/drawing/2014/main" id="{D77255F9-0F93-4E80-AFBA-F6DB4E1DE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  <p:sp>
          <p:nvSpPr>
            <p:cNvPr id="225" name="Text Box 70">
              <a:extLst>
                <a:ext uri="{FF2B5EF4-FFF2-40B4-BE49-F238E27FC236}">
                  <a16:creationId xmlns:a16="http://schemas.microsoft.com/office/drawing/2014/main" id="{6C6E4A95-18C8-4FEB-B693-F6C64577C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314" y="2971800"/>
              <a:ext cx="66383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Valid</a:t>
              </a:r>
            </a:p>
          </p:txBody>
        </p:sp>
        <p:sp>
          <p:nvSpPr>
            <p:cNvPr id="226" name="Text Box 71">
              <a:extLst>
                <a:ext uri="{FF2B5EF4-FFF2-40B4-BE49-F238E27FC236}">
                  <a16:creationId xmlns:a16="http://schemas.microsoft.com/office/drawing/2014/main" id="{BD909583-44BB-40F6-B8BB-F1429E143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2971800"/>
              <a:ext cx="5349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Tag</a:t>
              </a:r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513585D0-E055-46A0-BE26-8F0860954C93}"/>
                </a:ext>
              </a:extLst>
            </p:cNvPr>
            <p:cNvGrpSpPr/>
            <p:nvPr/>
          </p:nvGrpSpPr>
          <p:grpSpPr>
            <a:xfrm>
              <a:off x="2133600" y="2482850"/>
              <a:ext cx="6629400" cy="336550"/>
              <a:chOff x="2209800" y="2438400"/>
              <a:chExt cx="6629400" cy="336550"/>
            </a:xfrm>
          </p:grpSpPr>
          <p:sp>
            <p:nvSpPr>
              <p:cNvPr id="228" name="Text Box 72">
                <a:extLst>
                  <a:ext uri="{FF2B5EF4-FFF2-40B4-BE49-F238E27FC236}">
                    <a16:creationId xmlns:a16="http://schemas.microsoft.com/office/drawing/2014/main" id="{21ED1C2E-D58A-438E-A914-789B605B54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2438400"/>
                <a:ext cx="6350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Data</a:t>
                </a:r>
              </a:p>
            </p:txBody>
          </p:sp>
          <p:sp>
            <p:nvSpPr>
              <p:cNvPr id="229" name="Line 73">
                <a:extLst>
                  <a:ext uri="{FF2B5EF4-FFF2-40B4-BE49-F238E27FC236}">
                    <a16:creationId xmlns:a16="http://schemas.microsoft.com/office/drawing/2014/main" id="{870432E5-0071-4339-ABD1-9A3ACF9F59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9800" y="2590800"/>
                <a:ext cx="2438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30" name="Line 74">
                <a:extLst>
                  <a:ext uri="{FF2B5EF4-FFF2-40B4-BE49-F238E27FC236}">
                    <a16:creationId xmlns:a16="http://schemas.microsoft.com/office/drawing/2014/main" id="{AD2A89F1-C959-485D-A27D-90B7488799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2590800"/>
                <a:ext cx="3581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231" name="Text Box 75">
              <a:extLst>
                <a:ext uri="{FF2B5EF4-FFF2-40B4-BE49-F238E27FC236}">
                  <a16:creationId xmlns:a16="http://schemas.microsoft.com/office/drawing/2014/main" id="{6CA55884-7FC8-41F1-8BCF-9E970DC44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0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Word0</a:t>
              </a:r>
            </a:p>
          </p:txBody>
        </p:sp>
        <p:sp>
          <p:nvSpPr>
            <p:cNvPr id="232" name="Text Box 76">
              <a:extLst>
                <a:ext uri="{FF2B5EF4-FFF2-40B4-BE49-F238E27FC236}">
                  <a16:creationId xmlns:a16="http://schemas.microsoft.com/office/drawing/2014/main" id="{E1040994-3945-4413-8AAD-BA7762EF6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0862" y="2743200"/>
              <a:ext cx="8112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Word1</a:t>
              </a:r>
            </a:p>
          </p:txBody>
        </p:sp>
        <p:sp>
          <p:nvSpPr>
            <p:cNvPr id="233" name="Text Box 77">
              <a:extLst>
                <a:ext uri="{FF2B5EF4-FFF2-40B4-BE49-F238E27FC236}">
                  <a16:creationId xmlns:a16="http://schemas.microsoft.com/office/drawing/2014/main" id="{DFB75E1E-68E3-4B7E-B028-B111AF99C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92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Word2</a:t>
              </a:r>
            </a:p>
          </p:txBody>
        </p:sp>
        <p:sp>
          <p:nvSpPr>
            <p:cNvPr id="234" name="Text Box 78">
              <a:extLst>
                <a:ext uri="{FF2B5EF4-FFF2-40B4-BE49-F238E27FC236}">
                  <a16:creationId xmlns:a16="http://schemas.microsoft.com/office/drawing/2014/main" id="{B2BC71AA-A2D1-4DBC-B2C2-CF722F48D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94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Word3</a:t>
              </a:r>
            </a:p>
          </p:txBody>
        </p:sp>
        <p:sp>
          <p:nvSpPr>
            <p:cNvPr id="235" name="Text Box 79">
              <a:extLst>
                <a:ext uri="{FF2B5EF4-FFF2-40B4-BE49-F238E27FC236}">
                  <a16:creationId xmlns:a16="http://schemas.microsoft.com/office/drawing/2014/main" id="{D8682EFC-9622-49BC-B6A4-B30395A03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85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0-3</a:t>
              </a:r>
            </a:p>
          </p:txBody>
        </p:sp>
        <p:sp>
          <p:nvSpPr>
            <p:cNvPr id="236" name="Text Box 80">
              <a:extLst>
                <a:ext uri="{FF2B5EF4-FFF2-40B4-BE49-F238E27FC236}">
                  <a16:creationId xmlns:a16="http://schemas.microsoft.com/office/drawing/2014/main" id="{7B38301C-3B9A-4FAC-A899-61CF2A9A0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73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4-7</a:t>
              </a:r>
            </a:p>
          </p:txBody>
        </p:sp>
        <p:sp>
          <p:nvSpPr>
            <p:cNvPr id="237" name="Text Box 81">
              <a:extLst>
                <a:ext uri="{FF2B5EF4-FFF2-40B4-BE49-F238E27FC236}">
                  <a16:creationId xmlns:a16="http://schemas.microsoft.com/office/drawing/2014/main" id="{B4B6B579-23AC-4607-A193-758CD3A88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8597" y="2971800"/>
              <a:ext cx="1150444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8-11</a:t>
              </a:r>
            </a:p>
          </p:txBody>
        </p:sp>
        <p:sp>
          <p:nvSpPr>
            <p:cNvPr id="238" name="Text Box 82">
              <a:extLst>
                <a:ext uri="{FF2B5EF4-FFF2-40B4-BE49-F238E27FC236}">
                  <a16:creationId xmlns:a16="http://schemas.microsoft.com/office/drawing/2014/main" id="{347EA6BB-E77E-46E9-9C40-2EBB51466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6173" y="2971800"/>
              <a:ext cx="1279517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12-15</a:t>
              </a:r>
            </a:p>
          </p:txBody>
        </p:sp>
      </p:grp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CA7868A-2B8E-4487-88AC-0819D5A03997}"/>
              </a:ext>
            </a:extLst>
          </p:cNvPr>
          <p:cNvCxnSpPr/>
          <p:nvPr/>
        </p:nvCxnSpPr>
        <p:spPr>
          <a:xfrm flipH="1">
            <a:off x="1828800" y="1857376"/>
            <a:ext cx="1720516" cy="18483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0115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#4-4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8" y="1463676"/>
            <a:ext cx="8538411" cy="958849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  <a:endParaRPr lang="en-SG" sz="2200" dirty="0"/>
          </a:p>
          <a:p>
            <a:pPr>
              <a:buNone/>
            </a:pPr>
            <a:r>
              <a:rPr lang="en-US" b="1" dirty="0"/>
              <a:t>Step 4</a:t>
            </a:r>
            <a:r>
              <a:rPr lang="en-US" dirty="0"/>
              <a:t>. </a:t>
            </a:r>
            <a:r>
              <a:rPr lang="en-US" sz="2200" dirty="0"/>
              <a:t>Return </a:t>
            </a:r>
            <a:r>
              <a:rPr lang="en-US" sz="2200" b="1" dirty="0"/>
              <a:t>Word2</a:t>
            </a:r>
            <a:r>
              <a:rPr lang="en-US" sz="2200" dirty="0"/>
              <a:t> (byte offset = 8) to Register</a:t>
            </a:r>
            <a:endParaRPr lang="en-SG" sz="2200" b="1" dirty="0">
              <a:solidFill>
                <a:srgbClr val="7030A0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000000000000000010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1000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86DC5FD-6836-4D25-A241-FF84C85197BF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sp>
          <p:nvSpPr>
            <p:cNvPr id="87" name="Rectangle 12">
              <a:extLst>
                <a:ext uri="{FF2B5EF4-FFF2-40B4-BE49-F238E27FC236}">
                  <a16:creationId xmlns:a16="http://schemas.microsoft.com/office/drawing/2014/main" id="{7DB01CFC-F7DF-40C0-BA45-0DE3172D0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276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9" name="Rectangle 13">
              <a:extLst>
                <a:ext uri="{FF2B5EF4-FFF2-40B4-BE49-F238E27FC236}">
                  <a16:creationId xmlns:a16="http://schemas.microsoft.com/office/drawing/2014/main" id="{B8DCEAE1-E087-4A49-83D9-048A33B62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276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0" name="Rectangle 14">
              <a:extLst>
                <a:ext uri="{FF2B5EF4-FFF2-40B4-BE49-F238E27FC236}">
                  <a16:creationId xmlns:a16="http://schemas.microsoft.com/office/drawing/2014/main" id="{D98392BF-221B-4474-B08B-2CA1A1856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1" name="Rectangle 15">
              <a:extLst>
                <a:ext uri="{FF2B5EF4-FFF2-40B4-BE49-F238E27FC236}">
                  <a16:creationId xmlns:a16="http://schemas.microsoft.com/office/drawing/2014/main" id="{77129509-8B2D-4DAA-AB46-389B3A66B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2" name="Rectangle 16">
              <a:extLst>
                <a:ext uri="{FF2B5EF4-FFF2-40B4-BE49-F238E27FC236}">
                  <a16:creationId xmlns:a16="http://schemas.microsoft.com/office/drawing/2014/main" id="{79F8F813-9F73-4965-9083-136E98D0A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3" name="Rectangle 17">
              <a:extLst>
                <a:ext uri="{FF2B5EF4-FFF2-40B4-BE49-F238E27FC236}">
                  <a16:creationId xmlns:a16="http://schemas.microsoft.com/office/drawing/2014/main" id="{06CCEF57-E287-472D-8F45-1ECA79220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4" name="Rectangle 18">
              <a:extLst>
                <a:ext uri="{FF2B5EF4-FFF2-40B4-BE49-F238E27FC236}">
                  <a16:creationId xmlns:a16="http://schemas.microsoft.com/office/drawing/2014/main" id="{6826A830-F5B6-4A8F-A17C-EF62BBD34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581400"/>
              <a:ext cx="990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2</a:t>
              </a:r>
            </a:p>
          </p:txBody>
        </p:sp>
        <p:sp>
          <p:nvSpPr>
            <p:cNvPr id="95" name="Rectangle 19">
              <a:extLst>
                <a:ext uri="{FF2B5EF4-FFF2-40B4-BE49-F238E27FC236}">
                  <a16:creationId xmlns:a16="http://schemas.microsoft.com/office/drawing/2014/main" id="{D5859BA3-46BB-475D-9A80-91365302A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581400"/>
              <a:ext cx="228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96" name="Rectangle 20">
              <a:extLst>
                <a:ext uri="{FF2B5EF4-FFF2-40B4-BE49-F238E27FC236}">
                  <a16:creationId xmlns:a16="http://schemas.microsoft.com/office/drawing/2014/main" id="{F4D5AFC3-B720-4994-8043-D446CCC16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5814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E</a:t>
              </a:r>
            </a:p>
          </p:txBody>
        </p:sp>
        <p:sp>
          <p:nvSpPr>
            <p:cNvPr id="97" name="Rectangle 21">
              <a:extLst>
                <a:ext uri="{FF2B5EF4-FFF2-40B4-BE49-F238E27FC236}">
                  <a16:creationId xmlns:a16="http://schemas.microsoft.com/office/drawing/2014/main" id="{F3DB8786-6C20-491C-83A3-90B2A212C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5814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F</a:t>
              </a:r>
            </a:p>
          </p:txBody>
        </p:sp>
        <p:sp>
          <p:nvSpPr>
            <p:cNvPr id="98" name="Rectangle 22">
              <a:extLst>
                <a:ext uri="{FF2B5EF4-FFF2-40B4-BE49-F238E27FC236}">
                  <a16:creationId xmlns:a16="http://schemas.microsoft.com/office/drawing/2014/main" id="{FD926B1D-D091-42D2-B1C4-60D912CE7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5814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G</a:t>
              </a:r>
            </a:p>
          </p:txBody>
        </p:sp>
        <p:sp>
          <p:nvSpPr>
            <p:cNvPr id="99" name="Rectangle 23">
              <a:extLst>
                <a:ext uri="{FF2B5EF4-FFF2-40B4-BE49-F238E27FC236}">
                  <a16:creationId xmlns:a16="http://schemas.microsoft.com/office/drawing/2014/main" id="{51F3EF8B-5B63-4FC2-9ACB-59B4E9865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5814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H</a:t>
              </a:r>
            </a:p>
          </p:txBody>
        </p:sp>
        <p:sp>
          <p:nvSpPr>
            <p:cNvPr id="100" name="Rectangle 24">
              <a:extLst>
                <a:ext uri="{FF2B5EF4-FFF2-40B4-BE49-F238E27FC236}">
                  <a16:creationId xmlns:a16="http://schemas.microsoft.com/office/drawing/2014/main" id="{84C5F924-7304-4F70-A8FA-F084A790D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886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01" name="Rectangle 25">
              <a:extLst>
                <a:ext uri="{FF2B5EF4-FFF2-40B4-BE49-F238E27FC236}">
                  <a16:creationId xmlns:a16="http://schemas.microsoft.com/office/drawing/2014/main" id="{5E7AF4C3-54CB-4D5E-BA80-9B907F9AE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886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02" name="Rectangle 26">
              <a:extLst>
                <a:ext uri="{FF2B5EF4-FFF2-40B4-BE49-F238E27FC236}">
                  <a16:creationId xmlns:a16="http://schemas.microsoft.com/office/drawing/2014/main" id="{8631D9BE-7ED8-40D3-A9C3-4F8DB0D93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6" name="Rectangle 27">
              <a:extLst>
                <a:ext uri="{FF2B5EF4-FFF2-40B4-BE49-F238E27FC236}">
                  <a16:creationId xmlns:a16="http://schemas.microsoft.com/office/drawing/2014/main" id="{7D84F504-64E4-4A2B-A295-B53F22EAA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3" name="Rectangle 28">
              <a:extLst>
                <a:ext uri="{FF2B5EF4-FFF2-40B4-BE49-F238E27FC236}">
                  <a16:creationId xmlns:a16="http://schemas.microsoft.com/office/drawing/2014/main" id="{76E25282-9BA2-48C8-A434-1FA71DFE9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4" name="Rectangle 29">
              <a:extLst>
                <a:ext uri="{FF2B5EF4-FFF2-40B4-BE49-F238E27FC236}">
                  <a16:creationId xmlns:a16="http://schemas.microsoft.com/office/drawing/2014/main" id="{D2F5727C-E9A6-4D41-963F-74E8C92F8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5" name="Rectangle 30">
              <a:extLst>
                <a:ext uri="{FF2B5EF4-FFF2-40B4-BE49-F238E27FC236}">
                  <a16:creationId xmlns:a16="http://schemas.microsoft.com/office/drawing/2014/main" id="{A1439D59-C4AE-4631-AFF9-BC42ED6D6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191000"/>
              <a:ext cx="990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86" name="Rectangle 31">
              <a:extLst>
                <a:ext uri="{FF2B5EF4-FFF2-40B4-BE49-F238E27FC236}">
                  <a16:creationId xmlns:a16="http://schemas.microsoft.com/office/drawing/2014/main" id="{6C4CA497-4776-4915-A20D-D5941DAD5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228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187" name="Rectangle 32">
              <a:extLst>
                <a:ext uri="{FF2B5EF4-FFF2-40B4-BE49-F238E27FC236}">
                  <a16:creationId xmlns:a16="http://schemas.microsoft.com/office/drawing/2014/main" id="{3AA6AF80-9D87-4D18-A03D-2BBF808FF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I</a:t>
              </a:r>
            </a:p>
          </p:txBody>
        </p:sp>
        <p:sp>
          <p:nvSpPr>
            <p:cNvPr id="188" name="Rectangle 33">
              <a:extLst>
                <a:ext uri="{FF2B5EF4-FFF2-40B4-BE49-F238E27FC236}">
                  <a16:creationId xmlns:a16="http://schemas.microsoft.com/office/drawing/2014/main" id="{C9D01ABB-5DE8-42F9-9891-41B4974F1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J</a:t>
              </a:r>
            </a:p>
          </p:txBody>
        </p:sp>
        <p:sp>
          <p:nvSpPr>
            <p:cNvPr id="189" name="Rectangle 34">
              <a:extLst>
                <a:ext uri="{FF2B5EF4-FFF2-40B4-BE49-F238E27FC236}">
                  <a16:creationId xmlns:a16="http://schemas.microsoft.com/office/drawing/2014/main" id="{557E9914-E8E3-461D-8878-BCC990689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K</a:t>
              </a:r>
            </a:p>
          </p:txBody>
        </p:sp>
        <p:sp>
          <p:nvSpPr>
            <p:cNvPr id="190" name="Rectangle 35">
              <a:extLst>
                <a:ext uri="{FF2B5EF4-FFF2-40B4-BE49-F238E27FC236}">
                  <a16:creationId xmlns:a16="http://schemas.microsoft.com/office/drawing/2014/main" id="{61D9F16C-2E50-4229-B060-386D9318C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L</a:t>
              </a:r>
            </a:p>
          </p:txBody>
        </p:sp>
        <p:sp>
          <p:nvSpPr>
            <p:cNvPr id="191" name="Rectangle 36">
              <a:extLst>
                <a:ext uri="{FF2B5EF4-FFF2-40B4-BE49-F238E27FC236}">
                  <a16:creationId xmlns:a16="http://schemas.microsoft.com/office/drawing/2014/main" id="{2C348551-E197-4342-8A89-DE96E9082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4958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2" name="Rectangle 37">
              <a:extLst>
                <a:ext uri="{FF2B5EF4-FFF2-40B4-BE49-F238E27FC236}">
                  <a16:creationId xmlns:a16="http://schemas.microsoft.com/office/drawing/2014/main" id="{95DB980D-0C44-40ED-880B-BE8F61DC7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4958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3" name="Rectangle 38">
              <a:extLst>
                <a:ext uri="{FF2B5EF4-FFF2-40B4-BE49-F238E27FC236}">
                  <a16:creationId xmlns:a16="http://schemas.microsoft.com/office/drawing/2014/main" id="{66465765-B49B-4CCD-BCA5-B270F7C56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4" name="Rectangle 39">
              <a:extLst>
                <a:ext uri="{FF2B5EF4-FFF2-40B4-BE49-F238E27FC236}">
                  <a16:creationId xmlns:a16="http://schemas.microsoft.com/office/drawing/2014/main" id="{A389D9B1-3153-40BD-B9CA-CBDDE1895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5" name="Rectangle 40">
              <a:extLst>
                <a:ext uri="{FF2B5EF4-FFF2-40B4-BE49-F238E27FC236}">
                  <a16:creationId xmlns:a16="http://schemas.microsoft.com/office/drawing/2014/main" id="{D9E91D9A-A570-4B9A-9B1F-979B71E6F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6" name="Rectangle 41">
              <a:extLst>
                <a:ext uri="{FF2B5EF4-FFF2-40B4-BE49-F238E27FC236}">
                  <a16:creationId xmlns:a16="http://schemas.microsoft.com/office/drawing/2014/main" id="{2E16522C-36D5-421A-AEDA-F925E3C81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7" name="Rectangle 42">
              <a:extLst>
                <a:ext uri="{FF2B5EF4-FFF2-40B4-BE49-F238E27FC236}">
                  <a16:creationId xmlns:a16="http://schemas.microsoft.com/office/drawing/2014/main" id="{00D6C020-0238-4BF5-B873-53184CA56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800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8" name="Rectangle 43">
              <a:extLst>
                <a:ext uri="{FF2B5EF4-FFF2-40B4-BE49-F238E27FC236}">
                  <a16:creationId xmlns:a16="http://schemas.microsoft.com/office/drawing/2014/main" id="{3AE664DB-E5FD-43AA-8B98-CCEDF06A6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800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9" name="Rectangle 44">
              <a:extLst>
                <a:ext uri="{FF2B5EF4-FFF2-40B4-BE49-F238E27FC236}">
                  <a16:creationId xmlns:a16="http://schemas.microsoft.com/office/drawing/2014/main" id="{A35EE3E9-FC12-4B57-9531-CE8CEB342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0" name="Rectangle 45">
              <a:extLst>
                <a:ext uri="{FF2B5EF4-FFF2-40B4-BE49-F238E27FC236}">
                  <a16:creationId xmlns:a16="http://schemas.microsoft.com/office/drawing/2014/main" id="{8753CFC0-80CD-4094-9CD2-607D8D415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1" name="Rectangle 46">
              <a:extLst>
                <a:ext uri="{FF2B5EF4-FFF2-40B4-BE49-F238E27FC236}">
                  <a16:creationId xmlns:a16="http://schemas.microsoft.com/office/drawing/2014/main" id="{A3F5BD11-2CE3-4094-AEAB-AF4B3E84D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2" name="Rectangle 47">
              <a:extLst>
                <a:ext uri="{FF2B5EF4-FFF2-40B4-BE49-F238E27FC236}">
                  <a16:creationId xmlns:a16="http://schemas.microsoft.com/office/drawing/2014/main" id="{6AF50520-90FF-4FFF-8694-3D5F3EE0D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3" name="Rectangle 48">
              <a:extLst>
                <a:ext uri="{FF2B5EF4-FFF2-40B4-BE49-F238E27FC236}">
                  <a16:creationId xmlns:a16="http://schemas.microsoft.com/office/drawing/2014/main" id="{D8CE9BCA-3A63-4072-AC5C-E15BD30E2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410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4" name="Rectangle 49">
              <a:extLst>
                <a:ext uri="{FF2B5EF4-FFF2-40B4-BE49-F238E27FC236}">
                  <a16:creationId xmlns:a16="http://schemas.microsoft.com/office/drawing/2014/main" id="{8104CD71-9563-46EC-B4D3-E66BD678B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410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05" name="Rectangle 50">
              <a:extLst>
                <a:ext uri="{FF2B5EF4-FFF2-40B4-BE49-F238E27FC236}">
                  <a16:creationId xmlns:a16="http://schemas.microsoft.com/office/drawing/2014/main" id="{B2E9B1D5-1A0C-43C7-8A49-2F820C29F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6" name="Rectangle 51">
              <a:extLst>
                <a:ext uri="{FF2B5EF4-FFF2-40B4-BE49-F238E27FC236}">
                  <a16:creationId xmlns:a16="http://schemas.microsoft.com/office/drawing/2014/main" id="{ECA5EB9E-14EF-42D9-A455-C01DFCBB5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7" name="Rectangle 52">
              <a:extLst>
                <a:ext uri="{FF2B5EF4-FFF2-40B4-BE49-F238E27FC236}">
                  <a16:creationId xmlns:a16="http://schemas.microsoft.com/office/drawing/2014/main" id="{6120DE07-115C-422B-A2D2-58B30578D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8" name="Rectangle 53">
              <a:extLst>
                <a:ext uri="{FF2B5EF4-FFF2-40B4-BE49-F238E27FC236}">
                  <a16:creationId xmlns:a16="http://schemas.microsoft.com/office/drawing/2014/main" id="{F648C58F-7E99-4B6D-8978-23AE7622D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9" name="Rectangle 54">
              <a:extLst>
                <a:ext uri="{FF2B5EF4-FFF2-40B4-BE49-F238E27FC236}">
                  <a16:creationId xmlns:a16="http://schemas.microsoft.com/office/drawing/2014/main" id="{1D9AED89-1A8F-41A0-8B01-476BF6BF9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7150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0" name="Rectangle 55">
              <a:extLst>
                <a:ext uri="{FF2B5EF4-FFF2-40B4-BE49-F238E27FC236}">
                  <a16:creationId xmlns:a16="http://schemas.microsoft.com/office/drawing/2014/main" id="{CBD74B5F-2F5F-43E8-A0F5-BB9C83DD4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7150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11" name="Rectangle 56">
              <a:extLst>
                <a:ext uri="{FF2B5EF4-FFF2-40B4-BE49-F238E27FC236}">
                  <a16:creationId xmlns:a16="http://schemas.microsoft.com/office/drawing/2014/main" id="{CCA17176-0190-487E-A03B-DF92B8ACA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2" name="Rectangle 57">
              <a:extLst>
                <a:ext uri="{FF2B5EF4-FFF2-40B4-BE49-F238E27FC236}">
                  <a16:creationId xmlns:a16="http://schemas.microsoft.com/office/drawing/2014/main" id="{9B8BA583-207C-4DEC-99E3-2FE1D1670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3" name="Rectangle 58">
              <a:extLst>
                <a:ext uri="{FF2B5EF4-FFF2-40B4-BE49-F238E27FC236}">
                  <a16:creationId xmlns:a16="http://schemas.microsoft.com/office/drawing/2014/main" id="{2C7FC3A8-8131-4727-ADA9-654013150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4" name="Rectangle 59">
              <a:extLst>
                <a:ext uri="{FF2B5EF4-FFF2-40B4-BE49-F238E27FC236}">
                  <a16:creationId xmlns:a16="http://schemas.microsoft.com/office/drawing/2014/main" id="{45D258B3-7A47-407D-8686-71E77CF5D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5" name="Text Box 60">
              <a:extLst>
                <a:ext uri="{FF2B5EF4-FFF2-40B4-BE49-F238E27FC236}">
                  <a16:creationId xmlns:a16="http://schemas.microsoft.com/office/drawing/2014/main" id="{463426D0-C900-4342-B6B5-11D5BDE98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0" y="4960203"/>
              <a:ext cx="5029200" cy="7386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b="1" dirty="0">
                  <a:latin typeface="+mn-lt"/>
                </a:rPr>
                <a:t>...    </a:t>
              </a:r>
              <a:r>
                <a:rPr lang="en-US" sz="2400" b="1" dirty="0"/>
                <a:t>...    ...    …   …   …   …   …</a:t>
              </a:r>
              <a:endParaRPr lang="en-US" sz="2400" dirty="0"/>
            </a:p>
            <a:p>
              <a:pPr eaLnBrk="0" hangingPunct="0"/>
              <a:endParaRPr lang="en-US" dirty="0"/>
            </a:p>
          </p:txBody>
        </p:sp>
        <p:sp>
          <p:nvSpPr>
            <p:cNvPr id="216" name="Text Box 61">
              <a:extLst>
                <a:ext uri="{FF2B5EF4-FFF2-40B4-BE49-F238E27FC236}">
                  <a16:creationId xmlns:a16="http://schemas.microsoft.com/office/drawing/2014/main" id="{D69291CC-D559-47A7-8E8C-9B02F8838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276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217" name="Text Box 62">
              <a:extLst>
                <a:ext uri="{FF2B5EF4-FFF2-40B4-BE49-F238E27FC236}">
                  <a16:creationId xmlns:a16="http://schemas.microsoft.com/office/drawing/2014/main" id="{7EFBB39C-7FCC-46C6-905F-6C99A8687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273" y="3581400"/>
              <a:ext cx="29848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</a:t>
              </a:r>
            </a:p>
          </p:txBody>
        </p:sp>
        <p:sp>
          <p:nvSpPr>
            <p:cNvPr id="218" name="Text Box 63">
              <a:extLst>
                <a:ext uri="{FF2B5EF4-FFF2-40B4-BE49-F238E27FC236}">
                  <a16:creationId xmlns:a16="http://schemas.microsoft.com/office/drawing/2014/main" id="{8093C03A-5B82-4221-BD8A-D078F9498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8862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2</a:t>
              </a:r>
            </a:p>
          </p:txBody>
        </p:sp>
        <p:sp>
          <p:nvSpPr>
            <p:cNvPr id="219" name="Text Box 64">
              <a:extLst>
                <a:ext uri="{FF2B5EF4-FFF2-40B4-BE49-F238E27FC236}">
                  <a16:creationId xmlns:a16="http://schemas.microsoft.com/office/drawing/2014/main" id="{A2C29F96-2454-41DA-9B26-F787D5E64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1910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3</a:t>
              </a:r>
            </a:p>
          </p:txBody>
        </p:sp>
        <p:sp>
          <p:nvSpPr>
            <p:cNvPr id="220" name="Text Box 65">
              <a:extLst>
                <a:ext uri="{FF2B5EF4-FFF2-40B4-BE49-F238E27FC236}">
                  <a16:creationId xmlns:a16="http://schemas.microsoft.com/office/drawing/2014/main" id="{EF6654EC-787C-4848-9559-6E840F601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4958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4</a:t>
              </a:r>
            </a:p>
          </p:txBody>
        </p:sp>
        <p:sp>
          <p:nvSpPr>
            <p:cNvPr id="221" name="Text Box 66">
              <a:extLst>
                <a:ext uri="{FF2B5EF4-FFF2-40B4-BE49-F238E27FC236}">
                  <a16:creationId xmlns:a16="http://schemas.microsoft.com/office/drawing/2014/main" id="{7C8AE989-6C53-4280-813C-9F01AAA5EA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800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5</a:t>
              </a:r>
            </a:p>
          </p:txBody>
        </p:sp>
        <p:sp>
          <p:nvSpPr>
            <p:cNvPr id="222" name="Text Box 67">
              <a:extLst>
                <a:ext uri="{FF2B5EF4-FFF2-40B4-BE49-F238E27FC236}">
                  <a16:creationId xmlns:a16="http://schemas.microsoft.com/office/drawing/2014/main" id="{FB5E5C4D-ADD7-4B32-8EE1-89BDD7DD1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4102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1022</a:t>
              </a:r>
            </a:p>
          </p:txBody>
        </p:sp>
        <p:sp>
          <p:nvSpPr>
            <p:cNvPr id="223" name="Text Box 68">
              <a:extLst>
                <a:ext uri="{FF2B5EF4-FFF2-40B4-BE49-F238E27FC236}">
                  <a16:creationId xmlns:a16="http://schemas.microsoft.com/office/drawing/2014/main" id="{FDE10283-95DA-4E3D-A0BA-4688D4E7B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7150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1023</a:t>
              </a:r>
            </a:p>
          </p:txBody>
        </p:sp>
        <p:sp>
          <p:nvSpPr>
            <p:cNvPr id="224" name="Text Box 69">
              <a:extLst>
                <a:ext uri="{FF2B5EF4-FFF2-40B4-BE49-F238E27FC236}">
                  <a16:creationId xmlns:a16="http://schemas.microsoft.com/office/drawing/2014/main" id="{D77255F9-0F93-4E80-AFBA-F6DB4E1DE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  <p:sp>
          <p:nvSpPr>
            <p:cNvPr id="225" name="Text Box 70">
              <a:extLst>
                <a:ext uri="{FF2B5EF4-FFF2-40B4-BE49-F238E27FC236}">
                  <a16:creationId xmlns:a16="http://schemas.microsoft.com/office/drawing/2014/main" id="{6C6E4A95-18C8-4FEB-B693-F6C64577C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314" y="2971800"/>
              <a:ext cx="66383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Valid</a:t>
              </a:r>
            </a:p>
          </p:txBody>
        </p:sp>
        <p:sp>
          <p:nvSpPr>
            <p:cNvPr id="226" name="Text Box 71">
              <a:extLst>
                <a:ext uri="{FF2B5EF4-FFF2-40B4-BE49-F238E27FC236}">
                  <a16:creationId xmlns:a16="http://schemas.microsoft.com/office/drawing/2014/main" id="{BD909583-44BB-40F6-B8BB-F1429E143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2971800"/>
              <a:ext cx="5349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Tag</a:t>
              </a:r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513585D0-E055-46A0-BE26-8F0860954C93}"/>
                </a:ext>
              </a:extLst>
            </p:cNvPr>
            <p:cNvGrpSpPr/>
            <p:nvPr/>
          </p:nvGrpSpPr>
          <p:grpSpPr>
            <a:xfrm>
              <a:off x="2133600" y="2482850"/>
              <a:ext cx="6629400" cy="336550"/>
              <a:chOff x="2209800" y="2438400"/>
              <a:chExt cx="6629400" cy="336550"/>
            </a:xfrm>
          </p:grpSpPr>
          <p:sp>
            <p:nvSpPr>
              <p:cNvPr id="228" name="Text Box 72">
                <a:extLst>
                  <a:ext uri="{FF2B5EF4-FFF2-40B4-BE49-F238E27FC236}">
                    <a16:creationId xmlns:a16="http://schemas.microsoft.com/office/drawing/2014/main" id="{21ED1C2E-D58A-438E-A914-789B605B54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2438400"/>
                <a:ext cx="6350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Data</a:t>
                </a:r>
              </a:p>
            </p:txBody>
          </p:sp>
          <p:sp>
            <p:nvSpPr>
              <p:cNvPr id="229" name="Line 73">
                <a:extLst>
                  <a:ext uri="{FF2B5EF4-FFF2-40B4-BE49-F238E27FC236}">
                    <a16:creationId xmlns:a16="http://schemas.microsoft.com/office/drawing/2014/main" id="{870432E5-0071-4339-ABD1-9A3ACF9F59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9800" y="2590800"/>
                <a:ext cx="2438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30" name="Line 74">
                <a:extLst>
                  <a:ext uri="{FF2B5EF4-FFF2-40B4-BE49-F238E27FC236}">
                    <a16:creationId xmlns:a16="http://schemas.microsoft.com/office/drawing/2014/main" id="{AD2A89F1-C959-485D-A27D-90B7488799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2590800"/>
                <a:ext cx="3581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231" name="Text Box 75">
              <a:extLst>
                <a:ext uri="{FF2B5EF4-FFF2-40B4-BE49-F238E27FC236}">
                  <a16:creationId xmlns:a16="http://schemas.microsoft.com/office/drawing/2014/main" id="{6CA55884-7FC8-41F1-8BCF-9E970DC44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0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Word0</a:t>
              </a:r>
            </a:p>
          </p:txBody>
        </p:sp>
        <p:sp>
          <p:nvSpPr>
            <p:cNvPr id="232" name="Text Box 76">
              <a:extLst>
                <a:ext uri="{FF2B5EF4-FFF2-40B4-BE49-F238E27FC236}">
                  <a16:creationId xmlns:a16="http://schemas.microsoft.com/office/drawing/2014/main" id="{E1040994-3945-4413-8AAD-BA7762EF6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0862" y="2743200"/>
              <a:ext cx="8112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Word1</a:t>
              </a:r>
            </a:p>
          </p:txBody>
        </p:sp>
        <p:sp>
          <p:nvSpPr>
            <p:cNvPr id="233" name="Text Box 77">
              <a:extLst>
                <a:ext uri="{FF2B5EF4-FFF2-40B4-BE49-F238E27FC236}">
                  <a16:creationId xmlns:a16="http://schemas.microsoft.com/office/drawing/2014/main" id="{DFB75E1E-68E3-4B7E-B028-B111AF99C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92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Word2</a:t>
              </a:r>
            </a:p>
          </p:txBody>
        </p:sp>
        <p:sp>
          <p:nvSpPr>
            <p:cNvPr id="234" name="Text Box 78">
              <a:extLst>
                <a:ext uri="{FF2B5EF4-FFF2-40B4-BE49-F238E27FC236}">
                  <a16:creationId xmlns:a16="http://schemas.microsoft.com/office/drawing/2014/main" id="{B2BC71AA-A2D1-4DBC-B2C2-CF722F48D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94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Word3</a:t>
              </a:r>
            </a:p>
          </p:txBody>
        </p:sp>
        <p:sp>
          <p:nvSpPr>
            <p:cNvPr id="235" name="Text Box 79">
              <a:extLst>
                <a:ext uri="{FF2B5EF4-FFF2-40B4-BE49-F238E27FC236}">
                  <a16:creationId xmlns:a16="http://schemas.microsoft.com/office/drawing/2014/main" id="{D8682EFC-9622-49BC-B6A4-B30395A03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85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0-3</a:t>
              </a:r>
            </a:p>
          </p:txBody>
        </p:sp>
        <p:sp>
          <p:nvSpPr>
            <p:cNvPr id="236" name="Text Box 80">
              <a:extLst>
                <a:ext uri="{FF2B5EF4-FFF2-40B4-BE49-F238E27FC236}">
                  <a16:creationId xmlns:a16="http://schemas.microsoft.com/office/drawing/2014/main" id="{7B38301C-3B9A-4FAC-A899-61CF2A9A0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73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4-7</a:t>
              </a:r>
            </a:p>
          </p:txBody>
        </p:sp>
        <p:sp>
          <p:nvSpPr>
            <p:cNvPr id="237" name="Text Box 81">
              <a:extLst>
                <a:ext uri="{FF2B5EF4-FFF2-40B4-BE49-F238E27FC236}">
                  <a16:creationId xmlns:a16="http://schemas.microsoft.com/office/drawing/2014/main" id="{B4B6B579-23AC-4607-A193-758CD3A88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8597" y="2971800"/>
              <a:ext cx="1150444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8-11</a:t>
              </a:r>
            </a:p>
          </p:txBody>
        </p:sp>
        <p:sp>
          <p:nvSpPr>
            <p:cNvPr id="238" name="Text Box 82">
              <a:extLst>
                <a:ext uri="{FF2B5EF4-FFF2-40B4-BE49-F238E27FC236}">
                  <a16:creationId xmlns:a16="http://schemas.microsoft.com/office/drawing/2014/main" id="{347EA6BB-E77E-46E9-9C40-2EBB51466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6173" y="2971800"/>
              <a:ext cx="1279517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12-15</a:t>
              </a:r>
            </a:p>
          </p:txBody>
        </p:sp>
      </p:grpSp>
      <p:sp>
        <p:nvSpPr>
          <p:cNvPr id="88" name="Oval 87">
            <a:extLst>
              <a:ext uri="{FF2B5EF4-FFF2-40B4-BE49-F238E27FC236}">
                <a16:creationId xmlns:a16="http://schemas.microsoft.com/office/drawing/2014/main" id="{3EB07F9C-46EC-450B-8A6F-F9051D8B9B00}"/>
              </a:ext>
            </a:extLst>
          </p:cNvPr>
          <p:cNvSpPr/>
          <p:nvPr/>
        </p:nvSpPr>
        <p:spPr>
          <a:xfrm>
            <a:off x="5493776" y="3512403"/>
            <a:ext cx="1676400" cy="457200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3" name="Left Arrow 90">
            <a:extLst>
              <a:ext uri="{FF2B5EF4-FFF2-40B4-BE49-F238E27FC236}">
                <a16:creationId xmlns:a16="http://schemas.microsoft.com/office/drawing/2014/main" id="{FDCAA011-A612-4C32-AB88-713E9A98A8C2}"/>
              </a:ext>
            </a:extLst>
          </p:cNvPr>
          <p:cNvSpPr/>
          <p:nvPr/>
        </p:nvSpPr>
        <p:spPr>
          <a:xfrm rot="5400000">
            <a:off x="6997723" y="1781354"/>
            <a:ext cx="228600" cy="304800"/>
          </a:xfrm>
          <a:prstGeom prst="leftArrow">
            <a:avLst/>
          </a:prstGeom>
          <a:solidFill>
            <a:srgbClr val="FF00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95516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10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#5-1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8" y="1463676"/>
            <a:ext cx="8538411" cy="958849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  <a:endParaRPr lang="en-SG" sz="2200" dirty="0"/>
          </a:p>
          <a:p>
            <a:pPr>
              <a:buNone/>
            </a:pPr>
            <a:r>
              <a:rPr lang="en-US" b="1" dirty="0"/>
              <a:t>Step 1</a:t>
            </a:r>
            <a:r>
              <a:rPr lang="en-US" dirty="0"/>
              <a:t>. </a:t>
            </a:r>
            <a:r>
              <a:rPr lang="en-US" sz="2200" dirty="0"/>
              <a:t>Check Cache Block at index </a:t>
            </a:r>
            <a:r>
              <a:rPr lang="en-US" sz="2200" b="1" dirty="0"/>
              <a:t>1</a:t>
            </a:r>
            <a:endParaRPr lang="en-SG" sz="2200" b="1" dirty="0">
              <a:solidFill>
                <a:srgbClr val="7030A0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0000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86DC5FD-6836-4D25-A241-FF84C85197BF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sp>
          <p:nvSpPr>
            <p:cNvPr id="87" name="Rectangle 12">
              <a:extLst>
                <a:ext uri="{FF2B5EF4-FFF2-40B4-BE49-F238E27FC236}">
                  <a16:creationId xmlns:a16="http://schemas.microsoft.com/office/drawing/2014/main" id="{7DB01CFC-F7DF-40C0-BA45-0DE3172D0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276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9" name="Rectangle 13">
              <a:extLst>
                <a:ext uri="{FF2B5EF4-FFF2-40B4-BE49-F238E27FC236}">
                  <a16:creationId xmlns:a16="http://schemas.microsoft.com/office/drawing/2014/main" id="{B8DCEAE1-E087-4A49-83D9-048A33B62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276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0" name="Rectangle 14">
              <a:extLst>
                <a:ext uri="{FF2B5EF4-FFF2-40B4-BE49-F238E27FC236}">
                  <a16:creationId xmlns:a16="http://schemas.microsoft.com/office/drawing/2014/main" id="{D98392BF-221B-4474-B08B-2CA1A1856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1" name="Rectangle 15">
              <a:extLst>
                <a:ext uri="{FF2B5EF4-FFF2-40B4-BE49-F238E27FC236}">
                  <a16:creationId xmlns:a16="http://schemas.microsoft.com/office/drawing/2014/main" id="{77129509-8B2D-4DAA-AB46-389B3A66B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2" name="Rectangle 16">
              <a:extLst>
                <a:ext uri="{FF2B5EF4-FFF2-40B4-BE49-F238E27FC236}">
                  <a16:creationId xmlns:a16="http://schemas.microsoft.com/office/drawing/2014/main" id="{79F8F813-9F73-4965-9083-136E98D0A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3" name="Rectangle 17">
              <a:extLst>
                <a:ext uri="{FF2B5EF4-FFF2-40B4-BE49-F238E27FC236}">
                  <a16:creationId xmlns:a16="http://schemas.microsoft.com/office/drawing/2014/main" id="{06CCEF57-E287-472D-8F45-1ECA79220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4" name="Rectangle 18">
              <a:extLst>
                <a:ext uri="{FF2B5EF4-FFF2-40B4-BE49-F238E27FC236}">
                  <a16:creationId xmlns:a16="http://schemas.microsoft.com/office/drawing/2014/main" id="{6826A830-F5B6-4A8F-A17C-EF62BBD34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581400"/>
              <a:ext cx="990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2</a:t>
              </a:r>
            </a:p>
          </p:txBody>
        </p:sp>
        <p:sp>
          <p:nvSpPr>
            <p:cNvPr id="95" name="Rectangle 19">
              <a:extLst>
                <a:ext uri="{FF2B5EF4-FFF2-40B4-BE49-F238E27FC236}">
                  <a16:creationId xmlns:a16="http://schemas.microsoft.com/office/drawing/2014/main" id="{D5859BA3-46BB-475D-9A80-91365302A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581400"/>
              <a:ext cx="228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96" name="Rectangle 20">
              <a:extLst>
                <a:ext uri="{FF2B5EF4-FFF2-40B4-BE49-F238E27FC236}">
                  <a16:creationId xmlns:a16="http://schemas.microsoft.com/office/drawing/2014/main" id="{F4D5AFC3-B720-4994-8043-D446CCC16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5814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E</a:t>
              </a:r>
            </a:p>
          </p:txBody>
        </p:sp>
        <p:sp>
          <p:nvSpPr>
            <p:cNvPr id="97" name="Rectangle 21">
              <a:extLst>
                <a:ext uri="{FF2B5EF4-FFF2-40B4-BE49-F238E27FC236}">
                  <a16:creationId xmlns:a16="http://schemas.microsoft.com/office/drawing/2014/main" id="{F3DB8786-6C20-491C-83A3-90B2A212C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5814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F</a:t>
              </a:r>
            </a:p>
          </p:txBody>
        </p:sp>
        <p:sp>
          <p:nvSpPr>
            <p:cNvPr id="98" name="Rectangle 22">
              <a:extLst>
                <a:ext uri="{FF2B5EF4-FFF2-40B4-BE49-F238E27FC236}">
                  <a16:creationId xmlns:a16="http://schemas.microsoft.com/office/drawing/2014/main" id="{FD926B1D-D091-42D2-B1C4-60D912CE7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5814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G</a:t>
              </a:r>
            </a:p>
          </p:txBody>
        </p:sp>
        <p:sp>
          <p:nvSpPr>
            <p:cNvPr id="99" name="Rectangle 23">
              <a:extLst>
                <a:ext uri="{FF2B5EF4-FFF2-40B4-BE49-F238E27FC236}">
                  <a16:creationId xmlns:a16="http://schemas.microsoft.com/office/drawing/2014/main" id="{51F3EF8B-5B63-4FC2-9ACB-59B4E9865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5814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H</a:t>
              </a:r>
            </a:p>
          </p:txBody>
        </p:sp>
        <p:sp>
          <p:nvSpPr>
            <p:cNvPr id="100" name="Rectangle 24">
              <a:extLst>
                <a:ext uri="{FF2B5EF4-FFF2-40B4-BE49-F238E27FC236}">
                  <a16:creationId xmlns:a16="http://schemas.microsoft.com/office/drawing/2014/main" id="{84C5F924-7304-4F70-A8FA-F084A790D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886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01" name="Rectangle 25">
              <a:extLst>
                <a:ext uri="{FF2B5EF4-FFF2-40B4-BE49-F238E27FC236}">
                  <a16:creationId xmlns:a16="http://schemas.microsoft.com/office/drawing/2014/main" id="{5E7AF4C3-54CB-4D5E-BA80-9B907F9AE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886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02" name="Rectangle 26">
              <a:extLst>
                <a:ext uri="{FF2B5EF4-FFF2-40B4-BE49-F238E27FC236}">
                  <a16:creationId xmlns:a16="http://schemas.microsoft.com/office/drawing/2014/main" id="{8631D9BE-7ED8-40D3-A9C3-4F8DB0D93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6" name="Rectangle 27">
              <a:extLst>
                <a:ext uri="{FF2B5EF4-FFF2-40B4-BE49-F238E27FC236}">
                  <a16:creationId xmlns:a16="http://schemas.microsoft.com/office/drawing/2014/main" id="{7D84F504-64E4-4A2B-A295-B53F22EAA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3" name="Rectangle 28">
              <a:extLst>
                <a:ext uri="{FF2B5EF4-FFF2-40B4-BE49-F238E27FC236}">
                  <a16:creationId xmlns:a16="http://schemas.microsoft.com/office/drawing/2014/main" id="{76E25282-9BA2-48C8-A434-1FA71DFE9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4" name="Rectangle 29">
              <a:extLst>
                <a:ext uri="{FF2B5EF4-FFF2-40B4-BE49-F238E27FC236}">
                  <a16:creationId xmlns:a16="http://schemas.microsoft.com/office/drawing/2014/main" id="{D2F5727C-E9A6-4D41-963F-74E8C92F8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5" name="Rectangle 30">
              <a:extLst>
                <a:ext uri="{FF2B5EF4-FFF2-40B4-BE49-F238E27FC236}">
                  <a16:creationId xmlns:a16="http://schemas.microsoft.com/office/drawing/2014/main" id="{A1439D59-C4AE-4631-AFF9-BC42ED6D6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191000"/>
              <a:ext cx="990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86" name="Rectangle 31">
              <a:extLst>
                <a:ext uri="{FF2B5EF4-FFF2-40B4-BE49-F238E27FC236}">
                  <a16:creationId xmlns:a16="http://schemas.microsoft.com/office/drawing/2014/main" id="{6C4CA497-4776-4915-A20D-D5941DAD5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228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187" name="Rectangle 32">
              <a:extLst>
                <a:ext uri="{FF2B5EF4-FFF2-40B4-BE49-F238E27FC236}">
                  <a16:creationId xmlns:a16="http://schemas.microsoft.com/office/drawing/2014/main" id="{3AA6AF80-9D87-4D18-A03D-2BBF808FF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I</a:t>
              </a:r>
            </a:p>
          </p:txBody>
        </p:sp>
        <p:sp>
          <p:nvSpPr>
            <p:cNvPr id="188" name="Rectangle 33">
              <a:extLst>
                <a:ext uri="{FF2B5EF4-FFF2-40B4-BE49-F238E27FC236}">
                  <a16:creationId xmlns:a16="http://schemas.microsoft.com/office/drawing/2014/main" id="{C9D01ABB-5DE8-42F9-9891-41B4974F1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J</a:t>
              </a:r>
            </a:p>
          </p:txBody>
        </p:sp>
        <p:sp>
          <p:nvSpPr>
            <p:cNvPr id="189" name="Rectangle 34">
              <a:extLst>
                <a:ext uri="{FF2B5EF4-FFF2-40B4-BE49-F238E27FC236}">
                  <a16:creationId xmlns:a16="http://schemas.microsoft.com/office/drawing/2014/main" id="{557E9914-E8E3-461D-8878-BCC990689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K</a:t>
              </a:r>
            </a:p>
          </p:txBody>
        </p:sp>
        <p:sp>
          <p:nvSpPr>
            <p:cNvPr id="190" name="Rectangle 35">
              <a:extLst>
                <a:ext uri="{FF2B5EF4-FFF2-40B4-BE49-F238E27FC236}">
                  <a16:creationId xmlns:a16="http://schemas.microsoft.com/office/drawing/2014/main" id="{61D9F16C-2E50-4229-B060-386D9318C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L</a:t>
              </a:r>
            </a:p>
          </p:txBody>
        </p:sp>
        <p:sp>
          <p:nvSpPr>
            <p:cNvPr id="191" name="Rectangle 36">
              <a:extLst>
                <a:ext uri="{FF2B5EF4-FFF2-40B4-BE49-F238E27FC236}">
                  <a16:creationId xmlns:a16="http://schemas.microsoft.com/office/drawing/2014/main" id="{2C348551-E197-4342-8A89-DE96E9082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4958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2" name="Rectangle 37">
              <a:extLst>
                <a:ext uri="{FF2B5EF4-FFF2-40B4-BE49-F238E27FC236}">
                  <a16:creationId xmlns:a16="http://schemas.microsoft.com/office/drawing/2014/main" id="{95DB980D-0C44-40ED-880B-BE8F61DC7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4958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3" name="Rectangle 38">
              <a:extLst>
                <a:ext uri="{FF2B5EF4-FFF2-40B4-BE49-F238E27FC236}">
                  <a16:creationId xmlns:a16="http://schemas.microsoft.com/office/drawing/2014/main" id="{66465765-B49B-4CCD-BCA5-B270F7C56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4" name="Rectangle 39">
              <a:extLst>
                <a:ext uri="{FF2B5EF4-FFF2-40B4-BE49-F238E27FC236}">
                  <a16:creationId xmlns:a16="http://schemas.microsoft.com/office/drawing/2014/main" id="{A389D9B1-3153-40BD-B9CA-CBDDE1895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5" name="Rectangle 40">
              <a:extLst>
                <a:ext uri="{FF2B5EF4-FFF2-40B4-BE49-F238E27FC236}">
                  <a16:creationId xmlns:a16="http://schemas.microsoft.com/office/drawing/2014/main" id="{D9E91D9A-A570-4B9A-9B1F-979B71E6F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6" name="Rectangle 41">
              <a:extLst>
                <a:ext uri="{FF2B5EF4-FFF2-40B4-BE49-F238E27FC236}">
                  <a16:creationId xmlns:a16="http://schemas.microsoft.com/office/drawing/2014/main" id="{2E16522C-36D5-421A-AEDA-F925E3C81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7" name="Rectangle 42">
              <a:extLst>
                <a:ext uri="{FF2B5EF4-FFF2-40B4-BE49-F238E27FC236}">
                  <a16:creationId xmlns:a16="http://schemas.microsoft.com/office/drawing/2014/main" id="{00D6C020-0238-4BF5-B873-53184CA56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800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8" name="Rectangle 43">
              <a:extLst>
                <a:ext uri="{FF2B5EF4-FFF2-40B4-BE49-F238E27FC236}">
                  <a16:creationId xmlns:a16="http://schemas.microsoft.com/office/drawing/2014/main" id="{3AE664DB-E5FD-43AA-8B98-CCEDF06A6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800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9" name="Rectangle 44">
              <a:extLst>
                <a:ext uri="{FF2B5EF4-FFF2-40B4-BE49-F238E27FC236}">
                  <a16:creationId xmlns:a16="http://schemas.microsoft.com/office/drawing/2014/main" id="{A35EE3E9-FC12-4B57-9531-CE8CEB342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0" name="Rectangle 45">
              <a:extLst>
                <a:ext uri="{FF2B5EF4-FFF2-40B4-BE49-F238E27FC236}">
                  <a16:creationId xmlns:a16="http://schemas.microsoft.com/office/drawing/2014/main" id="{8753CFC0-80CD-4094-9CD2-607D8D415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1" name="Rectangle 46">
              <a:extLst>
                <a:ext uri="{FF2B5EF4-FFF2-40B4-BE49-F238E27FC236}">
                  <a16:creationId xmlns:a16="http://schemas.microsoft.com/office/drawing/2014/main" id="{A3F5BD11-2CE3-4094-AEAB-AF4B3E84D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2" name="Rectangle 47">
              <a:extLst>
                <a:ext uri="{FF2B5EF4-FFF2-40B4-BE49-F238E27FC236}">
                  <a16:creationId xmlns:a16="http://schemas.microsoft.com/office/drawing/2014/main" id="{6AF50520-90FF-4FFF-8694-3D5F3EE0D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3" name="Rectangle 48">
              <a:extLst>
                <a:ext uri="{FF2B5EF4-FFF2-40B4-BE49-F238E27FC236}">
                  <a16:creationId xmlns:a16="http://schemas.microsoft.com/office/drawing/2014/main" id="{D8CE9BCA-3A63-4072-AC5C-E15BD30E2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410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4" name="Rectangle 49">
              <a:extLst>
                <a:ext uri="{FF2B5EF4-FFF2-40B4-BE49-F238E27FC236}">
                  <a16:creationId xmlns:a16="http://schemas.microsoft.com/office/drawing/2014/main" id="{8104CD71-9563-46EC-B4D3-E66BD678B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410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05" name="Rectangle 50">
              <a:extLst>
                <a:ext uri="{FF2B5EF4-FFF2-40B4-BE49-F238E27FC236}">
                  <a16:creationId xmlns:a16="http://schemas.microsoft.com/office/drawing/2014/main" id="{B2E9B1D5-1A0C-43C7-8A49-2F820C29F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6" name="Rectangle 51">
              <a:extLst>
                <a:ext uri="{FF2B5EF4-FFF2-40B4-BE49-F238E27FC236}">
                  <a16:creationId xmlns:a16="http://schemas.microsoft.com/office/drawing/2014/main" id="{ECA5EB9E-14EF-42D9-A455-C01DFCBB5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7" name="Rectangle 52">
              <a:extLst>
                <a:ext uri="{FF2B5EF4-FFF2-40B4-BE49-F238E27FC236}">
                  <a16:creationId xmlns:a16="http://schemas.microsoft.com/office/drawing/2014/main" id="{6120DE07-115C-422B-A2D2-58B30578D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8" name="Rectangle 53">
              <a:extLst>
                <a:ext uri="{FF2B5EF4-FFF2-40B4-BE49-F238E27FC236}">
                  <a16:creationId xmlns:a16="http://schemas.microsoft.com/office/drawing/2014/main" id="{F648C58F-7E99-4B6D-8978-23AE7622D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9" name="Rectangle 54">
              <a:extLst>
                <a:ext uri="{FF2B5EF4-FFF2-40B4-BE49-F238E27FC236}">
                  <a16:creationId xmlns:a16="http://schemas.microsoft.com/office/drawing/2014/main" id="{1D9AED89-1A8F-41A0-8B01-476BF6BF9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7150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0" name="Rectangle 55">
              <a:extLst>
                <a:ext uri="{FF2B5EF4-FFF2-40B4-BE49-F238E27FC236}">
                  <a16:creationId xmlns:a16="http://schemas.microsoft.com/office/drawing/2014/main" id="{CBD74B5F-2F5F-43E8-A0F5-BB9C83DD4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7150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11" name="Rectangle 56">
              <a:extLst>
                <a:ext uri="{FF2B5EF4-FFF2-40B4-BE49-F238E27FC236}">
                  <a16:creationId xmlns:a16="http://schemas.microsoft.com/office/drawing/2014/main" id="{CCA17176-0190-487E-A03B-DF92B8ACA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2" name="Rectangle 57">
              <a:extLst>
                <a:ext uri="{FF2B5EF4-FFF2-40B4-BE49-F238E27FC236}">
                  <a16:creationId xmlns:a16="http://schemas.microsoft.com/office/drawing/2014/main" id="{9B8BA583-207C-4DEC-99E3-2FE1D1670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3" name="Rectangle 58">
              <a:extLst>
                <a:ext uri="{FF2B5EF4-FFF2-40B4-BE49-F238E27FC236}">
                  <a16:creationId xmlns:a16="http://schemas.microsoft.com/office/drawing/2014/main" id="{2C7FC3A8-8131-4727-ADA9-654013150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4" name="Rectangle 59">
              <a:extLst>
                <a:ext uri="{FF2B5EF4-FFF2-40B4-BE49-F238E27FC236}">
                  <a16:creationId xmlns:a16="http://schemas.microsoft.com/office/drawing/2014/main" id="{45D258B3-7A47-407D-8686-71E77CF5D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5" name="Text Box 60">
              <a:extLst>
                <a:ext uri="{FF2B5EF4-FFF2-40B4-BE49-F238E27FC236}">
                  <a16:creationId xmlns:a16="http://schemas.microsoft.com/office/drawing/2014/main" id="{463426D0-C900-4342-B6B5-11D5BDE98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0" y="4960203"/>
              <a:ext cx="5029200" cy="7386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b="1" dirty="0">
                  <a:latin typeface="+mn-lt"/>
                </a:rPr>
                <a:t>...    </a:t>
              </a:r>
              <a:r>
                <a:rPr lang="en-US" sz="2400" b="1" dirty="0"/>
                <a:t>...    ...    …   …   …   …   …</a:t>
              </a:r>
              <a:endParaRPr lang="en-US" sz="2400" dirty="0"/>
            </a:p>
            <a:p>
              <a:pPr eaLnBrk="0" hangingPunct="0"/>
              <a:endParaRPr lang="en-US" dirty="0"/>
            </a:p>
          </p:txBody>
        </p:sp>
        <p:sp>
          <p:nvSpPr>
            <p:cNvPr id="216" name="Text Box 61">
              <a:extLst>
                <a:ext uri="{FF2B5EF4-FFF2-40B4-BE49-F238E27FC236}">
                  <a16:creationId xmlns:a16="http://schemas.microsoft.com/office/drawing/2014/main" id="{D69291CC-D559-47A7-8E8C-9B02F8838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276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217" name="Text Box 62">
              <a:extLst>
                <a:ext uri="{FF2B5EF4-FFF2-40B4-BE49-F238E27FC236}">
                  <a16:creationId xmlns:a16="http://schemas.microsoft.com/office/drawing/2014/main" id="{7EFBB39C-7FCC-46C6-905F-6C99A8687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273" y="3581400"/>
              <a:ext cx="29848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</a:t>
              </a:r>
            </a:p>
          </p:txBody>
        </p:sp>
        <p:sp>
          <p:nvSpPr>
            <p:cNvPr id="218" name="Text Box 63">
              <a:extLst>
                <a:ext uri="{FF2B5EF4-FFF2-40B4-BE49-F238E27FC236}">
                  <a16:creationId xmlns:a16="http://schemas.microsoft.com/office/drawing/2014/main" id="{8093C03A-5B82-4221-BD8A-D078F9498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8862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2</a:t>
              </a:r>
            </a:p>
          </p:txBody>
        </p:sp>
        <p:sp>
          <p:nvSpPr>
            <p:cNvPr id="219" name="Text Box 64">
              <a:extLst>
                <a:ext uri="{FF2B5EF4-FFF2-40B4-BE49-F238E27FC236}">
                  <a16:creationId xmlns:a16="http://schemas.microsoft.com/office/drawing/2014/main" id="{A2C29F96-2454-41DA-9B26-F787D5E64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1910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3</a:t>
              </a:r>
            </a:p>
          </p:txBody>
        </p:sp>
        <p:sp>
          <p:nvSpPr>
            <p:cNvPr id="220" name="Text Box 65">
              <a:extLst>
                <a:ext uri="{FF2B5EF4-FFF2-40B4-BE49-F238E27FC236}">
                  <a16:creationId xmlns:a16="http://schemas.microsoft.com/office/drawing/2014/main" id="{EF6654EC-787C-4848-9559-6E840F601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4958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4</a:t>
              </a:r>
            </a:p>
          </p:txBody>
        </p:sp>
        <p:sp>
          <p:nvSpPr>
            <p:cNvPr id="221" name="Text Box 66">
              <a:extLst>
                <a:ext uri="{FF2B5EF4-FFF2-40B4-BE49-F238E27FC236}">
                  <a16:creationId xmlns:a16="http://schemas.microsoft.com/office/drawing/2014/main" id="{7C8AE989-6C53-4280-813C-9F01AAA5EA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800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5</a:t>
              </a:r>
            </a:p>
          </p:txBody>
        </p:sp>
        <p:sp>
          <p:nvSpPr>
            <p:cNvPr id="222" name="Text Box 67">
              <a:extLst>
                <a:ext uri="{FF2B5EF4-FFF2-40B4-BE49-F238E27FC236}">
                  <a16:creationId xmlns:a16="http://schemas.microsoft.com/office/drawing/2014/main" id="{FB5E5C4D-ADD7-4B32-8EE1-89BDD7DD1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4102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1022</a:t>
              </a:r>
            </a:p>
          </p:txBody>
        </p:sp>
        <p:sp>
          <p:nvSpPr>
            <p:cNvPr id="223" name="Text Box 68">
              <a:extLst>
                <a:ext uri="{FF2B5EF4-FFF2-40B4-BE49-F238E27FC236}">
                  <a16:creationId xmlns:a16="http://schemas.microsoft.com/office/drawing/2014/main" id="{FDE10283-95DA-4E3D-A0BA-4688D4E7B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7150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1023</a:t>
              </a:r>
            </a:p>
          </p:txBody>
        </p:sp>
        <p:sp>
          <p:nvSpPr>
            <p:cNvPr id="224" name="Text Box 69">
              <a:extLst>
                <a:ext uri="{FF2B5EF4-FFF2-40B4-BE49-F238E27FC236}">
                  <a16:creationId xmlns:a16="http://schemas.microsoft.com/office/drawing/2014/main" id="{D77255F9-0F93-4E80-AFBA-F6DB4E1DE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  <p:sp>
          <p:nvSpPr>
            <p:cNvPr id="225" name="Text Box 70">
              <a:extLst>
                <a:ext uri="{FF2B5EF4-FFF2-40B4-BE49-F238E27FC236}">
                  <a16:creationId xmlns:a16="http://schemas.microsoft.com/office/drawing/2014/main" id="{6C6E4A95-18C8-4FEB-B693-F6C64577C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314" y="2971800"/>
              <a:ext cx="66383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Valid</a:t>
              </a:r>
            </a:p>
          </p:txBody>
        </p:sp>
        <p:sp>
          <p:nvSpPr>
            <p:cNvPr id="226" name="Text Box 71">
              <a:extLst>
                <a:ext uri="{FF2B5EF4-FFF2-40B4-BE49-F238E27FC236}">
                  <a16:creationId xmlns:a16="http://schemas.microsoft.com/office/drawing/2014/main" id="{BD909583-44BB-40F6-B8BB-F1429E143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2971800"/>
              <a:ext cx="5349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Tag</a:t>
              </a:r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513585D0-E055-46A0-BE26-8F0860954C93}"/>
                </a:ext>
              </a:extLst>
            </p:cNvPr>
            <p:cNvGrpSpPr/>
            <p:nvPr/>
          </p:nvGrpSpPr>
          <p:grpSpPr>
            <a:xfrm>
              <a:off x="2133600" y="2482850"/>
              <a:ext cx="6629400" cy="336550"/>
              <a:chOff x="2209800" y="2438400"/>
              <a:chExt cx="6629400" cy="336550"/>
            </a:xfrm>
          </p:grpSpPr>
          <p:sp>
            <p:nvSpPr>
              <p:cNvPr id="228" name="Text Box 72">
                <a:extLst>
                  <a:ext uri="{FF2B5EF4-FFF2-40B4-BE49-F238E27FC236}">
                    <a16:creationId xmlns:a16="http://schemas.microsoft.com/office/drawing/2014/main" id="{21ED1C2E-D58A-438E-A914-789B605B54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2438400"/>
                <a:ext cx="6350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Data</a:t>
                </a:r>
              </a:p>
            </p:txBody>
          </p:sp>
          <p:sp>
            <p:nvSpPr>
              <p:cNvPr id="229" name="Line 73">
                <a:extLst>
                  <a:ext uri="{FF2B5EF4-FFF2-40B4-BE49-F238E27FC236}">
                    <a16:creationId xmlns:a16="http://schemas.microsoft.com/office/drawing/2014/main" id="{870432E5-0071-4339-ABD1-9A3ACF9F59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9800" y="2590800"/>
                <a:ext cx="2438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30" name="Line 74">
                <a:extLst>
                  <a:ext uri="{FF2B5EF4-FFF2-40B4-BE49-F238E27FC236}">
                    <a16:creationId xmlns:a16="http://schemas.microsoft.com/office/drawing/2014/main" id="{AD2A89F1-C959-485D-A27D-90B7488799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2590800"/>
                <a:ext cx="3581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231" name="Text Box 75">
              <a:extLst>
                <a:ext uri="{FF2B5EF4-FFF2-40B4-BE49-F238E27FC236}">
                  <a16:creationId xmlns:a16="http://schemas.microsoft.com/office/drawing/2014/main" id="{6CA55884-7FC8-41F1-8BCF-9E970DC44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0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Word0</a:t>
              </a:r>
            </a:p>
          </p:txBody>
        </p:sp>
        <p:sp>
          <p:nvSpPr>
            <p:cNvPr id="232" name="Text Box 76">
              <a:extLst>
                <a:ext uri="{FF2B5EF4-FFF2-40B4-BE49-F238E27FC236}">
                  <a16:creationId xmlns:a16="http://schemas.microsoft.com/office/drawing/2014/main" id="{E1040994-3945-4413-8AAD-BA7762EF6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0862" y="2743200"/>
              <a:ext cx="8112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Word1</a:t>
              </a:r>
            </a:p>
          </p:txBody>
        </p:sp>
        <p:sp>
          <p:nvSpPr>
            <p:cNvPr id="233" name="Text Box 77">
              <a:extLst>
                <a:ext uri="{FF2B5EF4-FFF2-40B4-BE49-F238E27FC236}">
                  <a16:creationId xmlns:a16="http://schemas.microsoft.com/office/drawing/2014/main" id="{DFB75E1E-68E3-4B7E-B028-B111AF99C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92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Word2</a:t>
              </a:r>
            </a:p>
          </p:txBody>
        </p:sp>
        <p:sp>
          <p:nvSpPr>
            <p:cNvPr id="234" name="Text Box 78">
              <a:extLst>
                <a:ext uri="{FF2B5EF4-FFF2-40B4-BE49-F238E27FC236}">
                  <a16:creationId xmlns:a16="http://schemas.microsoft.com/office/drawing/2014/main" id="{B2BC71AA-A2D1-4DBC-B2C2-CF722F48D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94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Word3</a:t>
              </a:r>
            </a:p>
          </p:txBody>
        </p:sp>
        <p:sp>
          <p:nvSpPr>
            <p:cNvPr id="235" name="Text Box 79">
              <a:extLst>
                <a:ext uri="{FF2B5EF4-FFF2-40B4-BE49-F238E27FC236}">
                  <a16:creationId xmlns:a16="http://schemas.microsoft.com/office/drawing/2014/main" id="{D8682EFC-9622-49BC-B6A4-B30395A03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85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0-3</a:t>
              </a:r>
            </a:p>
          </p:txBody>
        </p:sp>
        <p:sp>
          <p:nvSpPr>
            <p:cNvPr id="236" name="Text Box 80">
              <a:extLst>
                <a:ext uri="{FF2B5EF4-FFF2-40B4-BE49-F238E27FC236}">
                  <a16:creationId xmlns:a16="http://schemas.microsoft.com/office/drawing/2014/main" id="{7B38301C-3B9A-4FAC-A899-61CF2A9A0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73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4-7</a:t>
              </a:r>
            </a:p>
          </p:txBody>
        </p:sp>
        <p:sp>
          <p:nvSpPr>
            <p:cNvPr id="237" name="Text Box 81">
              <a:extLst>
                <a:ext uri="{FF2B5EF4-FFF2-40B4-BE49-F238E27FC236}">
                  <a16:creationId xmlns:a16="http://schemas.microsoft.com/office/drawing/2014/main" id="{B4B6B579-23AC-4607-A193-758CD3A88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8597" y="2971800"/>
              <a:ext cx="1150444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8-11</a:t>
              </a:r>
            </a:p>
          </p:txBody>
        </p:sp>
        <p:sp>
          <p:nvSpPr>
            <p:cNvPr id="238" name="Text Box 82">
              <a:extLst>
                <a:ext uri="{FF2B5EF4-FFF2-40B4-BE49-F238E27FC236}">
                  <a16:creationId xmlns:a16="http://schemas.microsoft.com/office/drawing/2014/main" id="{347EA6BB-E77E-46E9-9C40-2EBB51466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6173" y="2971800"/>
              <a:ext cx="1279517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12-15</a:t>
              </a:r>
            </a:p>
          </p:txBody>
        </p:sp>
      </p:grpSp>
      <p:sp>
        <p:nvSpPr>
          <p:cNvPr id="103" name="Left Arrow 90">
            <a:extLst>
              <a:ext uri="{FF2B5EF4-FFF2-40B4-BE49-F238E27FC236}">
                <a16:creationId xmlns:a16="http://schemas.microsoft.com/office/drawing/2014/main" id="{FDCAA011-A612-4C32-AB88-713E9A98A8C2}"/>
              </a:ext>
            </a:extLst>
          </p:cNvPr>
          <p:cNvSpPr/>
          <p:nvPr/>
        </p:nvSpPr>
        <p:spPr>
          <a:xfrm rot="5400000">
            <a:off x="5834709" y="1781354"/>
            <a:ext cx="228600" cy="304800"/>
          </a:xfrm>
          <a:prstGeom prst="leftArrow">
            <a:avLst/>
          </a:prstGeom>
          <a:solidFill>
            <a:srgbClr val="FF00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4CA94E8C-B284-46B9-A63E-18424EC2704E}"/>
              </a:ext>
            </a:extLst>
          </p:cNvPr>
          <p:cNvSpPr/>
          <p:nvPr/>
        </p:nvSpPr>
        <p:spPr>
          <a:xfrm>
            <a:off x="522273" y="3596273"/>
            <a:ext cx="304800" cy="304800"/>
          </a:xfrm>
          <a:prstGeom prst="ellipse">
            <a:avLst/>
          </a:prstGeom>
          <a:solidFill>
            <a:srgbClr val="EFE9E1">
              <a:alpha val="32157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44979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#5-2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8" y="1463676"/>
            <a:ext cx="8538411" cy="958849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  <a:endParaRPr lang="en-SG" sz="2200" dirty="0"/>
          </a:p>
          <a:p>
            <a:pPr>
              <a:buNone/>
            </a:pPr>
            <a:r>
              <a:rPr lang="en-US" b="1" dirty="0"/>
              <a:t>Step 2</a:t>
            </a:r>
            <a:r>
              <a:rPr lang="en-US" dirty="0"/>
              <a:t>. </a:t>
            </a:r>
            <a:r>
              <a:rPr lang="en-US" sz="2200" dirty="0"/>
              <a:t>Cache block is </a:t>
            </a:r>
            <a:r>
              <a:rPr lang="en-US" sz="2200" b="1" dirty="0"/>
              <a:t>Valid</a:t>
            </a:r>
            <a:r>
              <a:rPr lang="en-US" sz="2200" dirty="0"/>
              <a:t> but </a:t>
            </a:r>
            <a:r>
              <a:rPr lang="en-US" sz="2200" b="1" dirty="0"/>
              <a:t>Tags mismatch </a:t>
            </a:r>
            <a:r>
              <a:rPr lang="en-US" sz="2200" b="1" dirty="0">
                <a:solidFill>
                  <a:srgbClr val="7030A0"/>
                </a:solidFill>
              </a:rPr>
              <a:t>[Cold miss]</a:t>
            </a:r>
            <a:endParaRPr lang="en-SG" sz="2200" b="1" dirty="0">
              <a:solidFill>
                <a:srgbClr val="7030A0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0000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86DC5FD-6836-4D25-A241-FF84C85197BF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sp>
          <p:nvSpPr>
            <p:cNvPr id="87" name="Rectangle 12">
              <a:extLst>
                <a:ext uri="{FF2B5EF4-FFF2-40B4-BE49-F238E27FC236}">
                  <a16:creationId xmlns:a16="http://schemas.microsoft.com/office/drawing/2014/main" id="{7DB01CFC-F7DF-40C0-BA45-0DE3172D0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276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9" name="Rectangle 13">
              <a:extLst>
                <a:ext uri="{FF2B5EF4-FFF2-40B4-BE49-F238E27FC236}">
                  <a16:creationId xmlns:a16="http://schemas.microsoft.com/office/drawing/2014/main" id="{B8DCEAE1-E087-4A49-83D9-048A33B62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276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0" name="Rectangle 14">
              <a:extLst>
                <a:ext uri="{FF2B5EF4-FFF2-40B4-BE49-F238E27FC236}">
                  <a16:creationId xmlns:a16="http://schemas.microsoft.com/office/drawing/2014/main" id="{D98392BF-221B-4474-B08B-2CA1A1856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1" name="Rectangle 15">
              <a:extLst>
                <a:ext uri="{FF2B5EF4-FFF2-40B4-BE49-F238E27FC236}">
                  <a16:creationId xmlns:a16="http://schemas.microsoft.com/office/drawing/2014/main" id="{77129509-8B2D-4DAA-AB46-389B3A66B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2" name="Rectangle 16">
              <a:extLst>
                <a:ext uri="{FF2B5EF4-FFF2-40B4-BE49-F238E27FC236}">
                  <a16:creationId xmlns:a16="http://schemas.microsoft.com/office/drawing/2014/main" id="{79F8F813-9F73-4965-9083-136E98D0A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3" name="Rectangle 17">
              <a:extLst>
                <a:ext uri="{FF2B5EF4-FFF2-40B4-BE49-F238E27FC236}">
                  <a16:creationId xmlns:a16="http://schemas.microsoft.com/office/drawing/2014/main" id="{06CCEF57-E287-472D-8F45-1ECA79220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4" name="Rectangle 18">
              <a:extLst>
                <a:ext uri="{FF2B5EF4-FFF2-40B4-BE49-F238E27FC236}">
                  <a16:creationId xmlns:a16="http://schemas.microsoft.com/office/drawing/2014/main" id="{6826A830-F5B6-4A8F-A17C-EF62BBD34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581400"/>
              <a:ext cx="990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2</a:t>
              </a:r>
            </a:p>
          </p:txBody>
        </p:sp>
        <p:sp>
          <p:nvSpPr>
            <p:cNvPr id="95" name="Rectangle 19">
              <a:extLst>
                <a:ext uri="{FF2B5EF4-FFF2-40B4-BE49-F238E27FC236}">
                  <a16:creationId xmlns:a16="http://schemas.microsoft.com/office/drawing/2014/main" id="{D5859BA3-46BB-475D-9A80-91365302A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581400"/>
              <a:ext cx="228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96" name="Rectangle 20">
              <a:extLst>
                <a:ext uri="{FF2B5EF4-FFF2-40B4-BE49-F238E27FC236}">
                  <a16:creationId xmlns:a16="http://schemas.microsoft.com/office/drawing/2014/main" id="{F4D5AFC3-B720-4994-8043-D446CCC16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5814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E</a:t>
              </a:r>
            </a:p>
          </p:txBody>
        </p:sp>
        <p:sp>
          <p:nvSpPr>
            <p:cNvPr id="97" name="Rectangle 21">
              <a:extLst>
                <a:ext uri="{FF2B5EF4-FFF2-40B4-BE49-F238E27FC236}">
                  <a16:creationId xmlns:a16="http://schemas.microsoft.com/office/drawing/2014/main" id="{F3DB8786-6C20-491C-83A3-90B2A212C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5814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F</a:t>
              </a:r>
            </a:p>
          </p:txBody>
        </p:sp>
        <p:sp>
          <p:nvSpPr>
            <p:cNvPr id="98" name="Rectangle 22">
              <a:extLst>
                <a:ext uri="{FF2B5EF4-FFF2-40B4-BE49-F238E27FC236}">
                  <a16:creationId xmlns:a16="http://schemas.microsoft.com/office/drawing/2014/main" id="{FD926B1D-D091-42D2-B1C4-60D912CE7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5814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G</a:t>
              </a:r>
            </a:p>
          </p:txBody>
        </p:sp>
        <p:sp>
          <p:nvSpPr>
            <p:cNvPr id="99" name="Rectangle 23">
              <a:extLst>
                <a:ext uri="{FF2B5EF4-FFF2-40B4-BE49-F238E27FC236}">
                  <a16:creationId xmlns:a16="http://schemas.microsoft.com/office/drawing/2014/main" id="{51F3EF8B-5B63-4FC2-9ACB-59B4E9865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5814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H</a:t>
              </a:r>
            </a:p>
          </p:txBody>
        </p:sp>
        <p:sp>
          <p:nvSpPr>
            <p:cNvPr id="100" name="Rectangle 24">
              <a:extLst>
                <a:ext uri="{FF2B5EF4-FFF2-40B4-BE49-F238E27FC236}">
                  <a16:creationId xmlns:a16="http://schemas.microsoft.com/office/drawing/2014/main" id="{84C5F924-7304-4F70-A8FA-F084A790D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886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01" name="Rectangle 25">
              <a:extLst>
                <a:ext uri="{FF2B5EF4-FFF2-40B4-BE49-F238E27FC236}">
                  <a16:creationId xmlns:a16="http://schemas.microsoft.com/office/drawing/2014/main" id="{5E7AF4C3-54CB-4D5E-BA80-9B907F9AE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886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02" name="Rectangle 26">
              <a:extLst>
                <a:ext uri="{FF2B5EF4-FFF2-40B4-BE49-F238E27FC236}">
                  <a16:creationId xmlns:a16="http://schemas.microsoft.com/office/drawing/2014/main" id="{8631D9BE-7ED8-40D3-A9C3-4F8DB0D93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6" name="Rectangle 27">
              <a:extLst>
                <a:ext uri="{FF2B5EF4-FFF2-40B4-BE49-F238E27FC236}">
                  <a16:creationId xmlns:a16="http://schemas.microsoft.com/office/drawing/2014/main" id="{7D84F504-64E4-4A2B-A295-B53F22EAA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3" name="Rectangle 28">
              <a:extLst>
                <a:ext uri="{FF2B5EF4-FFF2-40B4-BE49-F238E27FC236}">
                  <a16:creationId xmlns:a16="http://schemas.microsoft.com/office/drawing/2014/main" id="{76E25282-9BA2-48C8-A434-1FA71DFE9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4" name="Rectangle 29">
              <a:extLst>
                <a:ext uri="{FF2B5EF4-FFF2-40B4-BE49-F238E27FC236}">
                  <a16:creationId xmlns:a16="http://schemas.microsoft.com/office/drawing/2014/main" id="{D2F5727C-E9A6-4D41-963F-74E8C92F8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5" name="Rectangle 30">
              <a:extLst>
                <a:ext uri="{FF2B5EF4-FFF2-40B4-BE49-F238E27FC236}">
                  <a16:creationId xmlns:a16="http://schemas.microsoft.com/office/drawing/2014/main" id="{A1439D59-C4AE-4631-AFF9-BC42ED6D6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191000"/>
              <a:ext cx="990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86" name="Rectangle 31">
              <a:extLst>
                <a:ext uri="{FF2B5EF4-FFF2-40B4-BE49-F238E27FC236}">
                  <a16:creationId xmlns:a16="http://schemas.microsoft.com/office/drawing/2014/main" id="{6C4CA497-4776-4915-A20D-D5941DAD5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228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187" name="Rectangle 32">
              <a:extLst>
                <a:ext uri="{FF2B5EF4-FFF2-40B4-BE49-F238E27FC236}">
                  <a16:creationId xmlns:a16="http://schemas.microsoft.com/office/drawing/2014/main" id="{3AA6AF80-9D87-4D18-A03D-2BBF808FF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I</a:t>
              </a:r>
            </a:p>
          </p:txBody>
        </p:sp>
        <p:sp>
          <p:nvSpPr>
            <p:cNvPr id="188" name="Rectangle 33">
              <a:extLst>
                <a:ext uri="{FF2B5EF4-FFF2-40B4-BE49-F238E27FC236}">
                  <a16:creationId xmlns:a16="http://schemas.microsoft.com/office/drawing/2014/main" id="{C9D01ABB-5DE8-42F9-9891-41B4974F1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J</a:t>
              </a:r>
            </a:p>
          </p:txBody>
        </p:sp>
        <p:sp>
          <p:nvSpPr>
            <p:cNvPr id="189" name="Rectangle 34">
              <a:extLst>
                <a:ext uri="{FF2B5EF4-FFF2-40B4-BE49-F238E27FC236}">
                  <a16:creationId xmlns:a16="http://schemas.microsoft.com/office/drawing/2014/main" id="{557E9914-E8E3-461D-8878-BCC990689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K</a:t>
              </a:r>
            </a:p>
          </p:txBody>
        </p:sp>
        <p:sp>
          <p:nvSpPr>
            <p:cNvPr id="190" name="Rectangle 35">
              <a:extLst>
                <a:ext uri="{FF2B5EF4-FFF2-40B4-BE49-F238E27FC236}">
                  <a16:creationId xmlns:a16="http://schemas.microsoft.com/office/drawing/2014/main" id="{61D9F16C-2E50-4229-B060-386D9318C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L</a:t>
              </a:r>
            </a:p>
          </p:txBody>
        </p:sp>
        <p:sp>
          <p:nvSpPr>
            <p:cNvPr id="191" name="Rectangle 36">
              <a:extLst>
                <a:ext uri="{FF2B5EF4-FFF2-40B4-BE49-F238E27FC236}">
                  <a16:creationId xmlns:a16="http://schemas.microsoft.com/office/drawing/2014/main" id="{2C348551-E197-4342-8A89-DE96E9082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4958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2" name="Rectangle 37">
              <a:extLst>
                <a:ext uri="{FF2B5EF4-FFF2-40B4-BE49-F238E27FC236}">
                  <a16:creationId xmlns:a16="http://schemas.microsoft.com/office/drawing/2014/main" id="{95DB980D-0C44-40ED-880B-BE8F61DC7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4958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3" name="Rectangle 38">
              <a:extLst>
                <a:ext uri="{FF2B5EF4-FFF2-40B4-BE49-F238E27FC236}">
                  <a16:creationId xmlns:a16="http://schemas.microsoft.com/office/drawing/2014/main" id="{66465765-B49B-4CCD-BCA5-B270F7C56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4" name="Rectangle 39">
              <a:extLst>
                <a:ext uri="{FF2B5EF4-FFF2-40B4-BE49-F238E27FC236}">
                  <a16:creationId xmlns:a16="http://schemas.microsoft.com/office/drawing/2014/main" id="{A389D9B1-3153-40BD-B9CA-CBDDE1895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5" name="Rectangle 40">
              <a:extLst>
                <a:ext uri="{FF2B5EF4-FFF2-40B4-BE49-F238E27FC236}">
                  <a16:creationId xmlns:a16="http://schemas.microsoft.com/office/drawing/2014/main" id="{D9E91D9A-A570-4B9A-9B1F-979B71E6F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6" name="Rectangle 41">
              <a:extLst>
                <a:ext uri="{FF2B5EF4-FFF2-40B4-BE49-F238E27FC236}">
                  <a16:creationId xmlns:a16="http://schemas.microsoft.com/office/drawing/2014/main" id="{2E16522C-36D5-421A-AEDA-F925E3C81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7" name="Rectangle 42">
              <a:extLst>
                <a:ext uri="{FF2B5EF4-FFF2-40B4-BE49-F238E27FC236}">
                  <a16:creationId xmlns:a16="http://schemas.microsoft.com/office/drawing/2014/main" id="{00D6C020-0238-4BF5-B873-53184CA56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800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8" name="Rectangle 43">
              <a:extLst>
                <a:ext uri="{FF2B5EF4-FFF2-40B4-BE49-F238E27FC236}">
                  <a16:creationId xmlns:a16="http://schemas.microsoft.com/office/drawing/2014/main" id="{3AE664DB-E5FD-43AA-8B98-CCEDF06A6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800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9" name="Rectangle 44">
              <a:extLst>
                <a:ext uri="{FF2B5EF4-FFF2-40B4-BE49-F238E27FC236}">
                  <a16:creationId xmlns:a16="http://schemas.microsoft.com/office/drawing/2014/main" id="{A35EE3E9-FC12-4B57-9531-CE8CEB342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0" name="Rectangle 45">
              <a:extLst>
                <a:ext uri="{FF2B5EF4-FFF2-40B4-BE49-F238E27FC236}">
                  <a16:creationId xmlns:a16="http://schemas.microsoft.com/office/drawing/2014/main" id="{8753CFC0-80CD-4094-9CD2-607D8D415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1" name="Rectangle 46">
              <a:extLst>
                <a:ext uri="{FF2B5EF4-FFF2-40B4-BE49-F238E27FC236}">
                  <a16:creationId xmlns:a16="http://schemas.microsoft.com/office/drawing/2014/main" id="{A3F5BD11-2CE3-4094-AEAB-AF4B3E84D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2" name="Rectangle 47">
              <a:extLst>
                <a:ext uri="{FF2B5EF4-FFF2-40B4-BE49-F238E27FC236}">
                  <a16:creationId xmlns:a16="http://schemas.microsoft.com/office/drawing/2014/main" id="{6AF50520-90FF-4FFF-8694-3D5F3EE0D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3" name="Rectangle 48">
              <a:extLst>
                <a:ext uri="{FF2B5EF4-FFF2-40B4-BE49-F238E27FC236}">
                  <a16:creationId xmlns:a16="http://schemas.microsoft.com/office/drawing/2014/main" id="{D8CE9BCA-3A63-4072-AC5C-E15BD30E2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410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4" name="Rectangle 49">
              <a:extLst>
                <a:ext uri="{FF2B5EF4-FFF2-40B4-BE49-F238E27FC236}">
                  <a16:creationId xmlns:a16="http://schemas.microsoft.com/office/drawing/2014/main" id="{8104CD71-9563-46EC-B4D3-E66BD678B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410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05" name="Rectangle 50">
              <a:extLst>
                <a:ext uri="{FF2B5EF4-FFF2-40B4-BE49-F238E27FC236}">
                  <a16:creationId xmlns:a16="http://schemas.microsoft.com/office/drawing/2014/main" id="{B2E9B1D5-1A0C-43C7-8A49-2F820C29F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6" name="Rectangle 51">
              <a:extLst>
                <a:ext uri="{FF2B5EF4-FFF2-40B4-BE49-F238E27FC236}">
                  <a16:creationId xmlns:a16="http://schemas.microsoft.com/office/drawing/2014/main" id="{ECA5EB9E-14EF-42D9-A455-C01DFCBB5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7" name="Rectangle 52">
              <a:extLst>
                <a:ext uri="{FF2B5EF4-FFF2-40B4-BE49-F238E27FC236}">
                  <a16:creationId xmlns:a16="http://schemas.microsoft.com/office/drawing/2014/main" id="{6120DE07-115C-422B-A2D2-58B30578D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8" name="Rectangle 53">
              <a:extLst>
                <a:ext uri="{FF2B5EF4-FFF2-40B4-BE49-F238E27FC236}">
                  <a16:creationId xmlns:a16="http://schemas.microsoft.com/office/drawing/2014/main" id="{F648C58F-7E99-4B6D-8978-23AE7622D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9" name="Rectangle 54">
              <a:extLst>
                <a:ext uri="{FF2B5EF4-FFF2-40B4-BE49-F238E27FC236}">
                  <a16:creationId xmlns:a16="http://schemas.microsoft.com/office/drawing/2014/main" id="{1D9AED89-1A8F-41A0-8B01-476BF6BF9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7150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0" name="Rectangle 55">
              <a:extLst>
                <a:ext uri="{FF2B5EF4-FFF2-40B4-BE49-F238E27FC236}">
                  <a16:creationId xmlns:a16="http://schemas.microsoft.com/office/drawing/2014/main" id="{CBD74B5F-2F5F-43E8-A0F5-BB9C83DD4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7150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11" name="Rectangle 56">
              <a:extLst>
                <a:ext uri="{FF2B5EF4-FFF2-40B4-BE49-F238E27FC236}">
                  <a16:creationId xmlns:a16="http://schemas.microsoft.com/office/drawing/2014/main" id="{CCA17176-0190-487E-A03B-DF92B8ACA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2" name="Rectangle 57">
              <a:extLst>
                <a:ext uri="{FF2B5EF4-FFF2-40B4-BE49-F238E27FC236}">
                  <a16:creationId xmlns:a16="http://schemas.microsoft.com/office/drawing/2014/main" id="{9B8BA583-207C-4DEC-99E3-2FE1D1670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3" name="Rectangle 58">
              <a:extLst>
                <a:ext uri="{FF2B5EF4-FFF2-40B4-BE49-F238E27FC236}">
                  <a16:creationId xmlns:a16="http://schemas.microsoft.com/office/drawing/2014/main" id="{2C7FC3A8-8131-4727-ADA9-654013150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4" name="Rectangle 59">
              <a:extLst>
                <a:ext uri="{FF2B5EF4-FFF2-40B4-BE49-F238E27FC236}">
                  <a16:creationId xmlns:a16="http://schemas.microsoft.com/office/drawing/2014/main" id="{45D258B3-7A47-407D-8686-71E77CF5D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5" name="Text Box 60">
              <a:extLst>
                <a:ext uri="{FF2B5EF4-FFF2-40B4-BE49-F238E27FC236}">
                  <a16:creationId xmlns:a16="http://schemas.microsoft.com/office/drawing/2014/main" id="{463426D0-C900-4342-B6B5-11D5BDE98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0" y="4960203"/>
              <a:ext cx="5029200" cy="7386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b="1" dirty="0">
                  <a:latin typeface="+mn-lt"/>
                </a:rPr>
                <a:t>...    </a:t>
              </a:r>
              <a:r>
                <a:rPr lang="en-US" sz="2400" b="1" dirty="0"/>
                <a:t>...    ...    …   …   …   …   …</a:t>
              </a:r>
              <a:endParaRPr lang="en-US" sz="2400" dirty="0"/>
            </a:p>
            <a:p>
              <a:pPr eaLnBrk="0" hangingPunct="0"/>
              <a:endParaRPr lang="en-US" dirty="0"/>
            </a:p>
          </p:txBody>
        </p:sp>
        <p:sp>
          <p:nvSpPr>
            <p:cNvPr id="216" name="Text Box 61">
              <a:extLst>
                <a:ext uri="{FF2B5EF4-FFF2-40B4-BE49-F238E27FC236}">
                  <a16:creationId xmlns:a16="http://schemas.microsoft.com/office/drawing/2014/main" id="{D69291CC-D559-47A7-8E8C-9B02F8838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276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217" name="Text Box 62">
              <a:extLst>
                <a:ext uri="{FF2B5EF4-FFF2-40B4-BE49-F238E27FC236}">
                  <a16:creationId xmlns:a16="http://schemas.microsoft.com/office/drawing/2014/main" id="{7EFBB39C-7FCC-46C6-905F-6C99A8687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273" y="3581400"/>
              <a:ext cx="29848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</a:t>
              </a:r>
            </a:p>
          </p:txBody>
        </p:sp>
        <p:sp>
          <p:nvSpPr>
            <p:cNvPr id="218" name="Text Box 63">
              <a:extLst>
                <a:ext uri="{FF2B5EF4-FFF2-40B4-BE49-F238E27FC236}">
                  <a16:creationId xmlns:a16="http://schemas.microsoft.com/office/drawing/2014/main" id="{8093C03A-5B82-4221-BD8A-D078F9498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8862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2</a:t>
              </a:r>
            </a:p>
          </p:txBody>
        </p:sp>
        <p:sp>
          <p:nvSpPr>
            <p:cNvPr id="219" name="Text Box 64">
              <a:extLst>
                <a:ext uri="{FF2B5EF4-FFF2-40B4-BE49-F238E27FC236}">
                  <a16:creationId xmlns:a16="http://schemas.microsoft.com/office/drawing/2014/main" id="{A2C29F96-2454-41DA-9B26-F787D5E64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1910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3</a:t>
              </a:r>
            </a:p>
          </p:txBody>
        </p:sp>
        <p:sp>
          <p:nvSpPr>
            <p:cNvPr id="220" name="Text Box 65">
              <a:extLst>
                <a:ext uri="{FF2B5EF4-FFF2-40B4-BE49-F238E27FC236}">
                  <a16:creationId xmlns:a16="http://schemas.microsoft.com/office/drawing/2014/main" id="{EF6654EC-787C-4848-9559-6E840F601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4958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4</a:t>
              </a:r>
            </a:p>
          </p:txBody>
        </p:sp>
        <p:sp>
          <p:nvSpPr>
            <p:cNvPr id="221" name="Text Box 66">
              <a:extLst>
                <a:ext uri="{FF2B5EF4-FFF2-40B4-BE49-F238E27FC236}">
                  <a16:creationId xmlns:a16="http://schemas.microsoft.com/office/drawing/2014/main" id="{7C8AE989-6C53-4280-813C-9F01AAA5EA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800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5</a:t>
              </a:r>
            </a:p>
          </p:txBody>
        </p:sp>
        <p:sp>
          <p:nvSpPr>
            <p:cNvPr id="222" name="Text Box 67">
              <a:extLst>
                <a:ext uri="{FF2B5EF4-FFF2-40B4-BE49-F238E27FC236}">
                  <a16:creationId xmlns:a16="http://schemas.microsoft.com/office/drawing/2014/main" id="{FB5E5C4D-ADD7-4B32-8EE1-89BDD7DD1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4102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1022</a:t>
              </a:r>
            </a:p>
          </p:txBody>
        </p:sp>
        <p:sp>
          <p:nvSpPr>
            <p:cNvPr id="223" name="Text Box 68">
              <a:extLst>
                <a:ext uri="{FF2B5EF4-FFF2-40B4-BE49-F238E27FC236}">
                  <a16:creationId xmlns:a16="http://schemas.microsoft.com/office/drawing/2014/main" id="{FDE10283-95DA-4E3D-A0BA-4688D4E7B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7150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1023</a:t>
              </a:r>
            </a:p>
          </p:txBody>
        </p:sp>
        <p:sp>
          <p:nvSpPr>
            <p:cNvPr id="224" name="Text Box 69">
              <a:extLst>
                <a:ext uri="{FF2B5EF4-FFF2-40B4-BE49-F238E27FC236}">
                  <a16:creationId xmlns:a16="http://schemas.microsoft.com/office/drawing/2014/main" id="{D77255F9-0F93-4E80-AFBA-F6DB4E1DE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  <p:sp>
          <p:nvSpPr>
            <p:cNvPr id="225" name="Text Box 70">
              <a:extLst>
                <a:ext uri="{FF2B5EF4-FFF2-40B4-BE49-F238E27FC236}">
                  <a16:creationId xmlns:a16="http://schemas.microsoft.com/office/drawing/2014/main" id="{6C6E4A95-18C8-4FEB-B693-F6C64577C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314" y="2971800"/>
              <a:ext cx="66383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Valid</a:t>
              </a:r>
            </a:p>
          </p:txBody>
        </p:sp>
        <p:sp>
          <p:nvSpPr>
            <p:cNvPr id="226" name="Text Box 71">
              <a:extLst>
                <a:ext uri="{FF2B5EF4-FFF2-40B4-BE49-F238E27FC236}">
                  <a16:creationId xmlns:a16="http://schemas.microsoft.com/office/drawing/2014/main" id="{BD909583-44BB-40F6-B8BB-F1429E143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2971800"/>
              <a:ext cx="5349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Tag</a:t>
              </a:r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513585D0-E055-46A0-BE26-8F0860954C93}"/>
                </a:ext>
              </a:extLst>
            </p:cNvPr>
            <p:cNvGrpSpPr/>
            <p:nvPr/>
          </p:nvGrpSpPr>
          <p:grpSpPr>
            <a:xfrm>
              <a:off x="2133600" y="2482850"/>
              <a:ext cx="6629400" cy="336550"/>
              <a:chOff x="2209800" y="2438400"/>
              <a:chExt cx="6629400" cy="336550"/>
            </a:xfrm>
          </p:grpSpPr>
          <p:sp>
            <p:nvSpPr>
              <p:cNvPr id="228" name="Text Box 72">
                <a:extLst>
                  <a:ext uri="{FF2B5EF4-FFF2-40B4-BE49-F238E27FC236}">
                    <a16:creationId xmlns:a16="http://schemas.microsoft.com/office/drawing/2014/main" id="{21ED1C2E-D58A-438E-A914-789B605B54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2438400"/>
                <a:ext cx="6350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Data</a:t>
                </a:r>
              </a:p>
            </p:txBody>
          </p:sp>
          <p:sp>
            <p:nvSpPr>
              <p:cNvPr id="229" name="Line 73">
                <a:extLst>
                  <a:ext uri="{FF2B5EF4-FFF2-40B4-BE49-F238E27FC236}">
                    <a16:creationId xmlns:a16="http://schemas.microsoft.com/office/drawing/2014/main" id="{870432E5-0071-4339-ABD1-9A3ACF9F59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9800" y="2590800"/>
                <a:ext cx="2438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30" name="Line 74">
                <a:extLst>
                  <a:ext uri="{FF2B5EF4-FFF2-40B4-BE49-F238E27FC236}">
                    <a16:creationId xmlns:a16="http://schemas.microsoft.com/office/drawing/2014/main" id="{AD2A89F1-C959-485D-A27D-90B7488799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2590800"/>
                <a:ext cx="3581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231" name="Text Box 75">
              <a:extLst>
                <a:ext uri="{FF2B5EF4-FFF2-40B4-BE49-F238E27FC236}">
                  <a16:creationId xmlns:a16="http://schemas.microsoft.com/office/drawing/2014/main" id="{6CA55884-7FC8-41F1-8BCF-9E970DC44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0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Word0</a:t>
              </a:r>
            </a:p>
          </p:txBody>
        </p:sp>
        <p:sp>
          <p:nvSpPr>
            <p:cNvPr id="232" name="Text Box 76">
              <a:extLst>
                <a:ext uri="{FF2B5EF4-FFF2-40B4-BE49-F238E27FC236}">
                  <a16:creationId xmlns:a16="http://schemas.microsoft.com/office/drawing/2014/main" id="{E1040994-3945-4413-8AAD-BA7762EF6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0862" y="2743200"/>
              <a:ext cx="8112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Word1</a:t>
              </a:r>
            </a:p>
          </p:txBody>
        </p:sp>
        <p:sp>
          <p:nvSpPr>
            <p:cNvPr id="233" name="Text Box 77">
              <a:extLst>
                <a:ext uri="{FF2B5EF4-FFF2-40B4-BE49-F238E27FC236}">
                  <a16:creationId xmlns:a16="http://schemas.microsoft.com/office/drawing/2014/main" id="{DFB75E1E-68E3-4B7E-B028-B111AF99C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92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Word2</a:t>
              </a:r>
            </a:p>
          </p:txBody>
        </p:sp>
        <p:sp>
          <p:nvSpPr>
            <p:cNvPr id="234" name="Text Box 78">
              <a:extLst>
                <a:ext uri="{FF2B5EF4-FFF2-40B4-BE49-F238E27FC236}">
                  <a16:creationId xmlns:a16="http://schemas.microsoft.com/office/drawing/2014/main" id="{B2BC71AA-A2D1-4DBC-B2C2-CF722F48D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94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Word3</a:t>
              </a:r>
            </a:p>
          </p:txBody>
        </p:sp>
        <p:sp>
          <p:nvSpPr>
            <p:cNvPr id="235" name="Text Box 79">
              <a:extLst>
                <a:ext uri="{FF2B5EF4-FFF2-40B4-BE49-F238E27FC236}">
                  <a16:creationId xmlns:a16="http://schemas.microsoft.com/office/drawing/2014/main" id="{D8682EFC-9622-49BC-B6A4-B30395A03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85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0-3</a:t>
              </a:r>
            </a:p>
          </p:txBody>
        </p:sp>
        <p:sp>
          <p:nvSpPr>
            <p:cNvPr id="236" name="Text Box 80">
              <a:extLst>
                <a:ext uri="{FF2B5EF4-FFF2-40B4-BE49-F238E27FC236}">
                  <a16:creationId xmlns:a16="http://schemas.microsoft.com/office/drawing/2014/main" id="{7B38301C-3B9A-4FAC-A899-61CF2A9A0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73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4-7</a:t>
              </a:r>
            </a:p>
          </p:txBody>
        </p:sp>
        <p:sp>
          <p:nvSpPr>
            <p:cNvPr id="237" name="Text Box 81">
              <a:extLst>
                <a:ext uri="{FF2B5EF4-FFF2-40B4-BE49-F238E27FC236}">
                  <a16:creationId xmlns:a16="http://schemas.microsoft.com/office/drawing/2014/main" id="{B4B6B579-23AC-4607-A193-758CD3A88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8597" y="2971800"/>
              <a:ext cx="1150444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8-11</a:t>
              </a:r>
            </a:p>
          </p:txBody>
        </p:sp>
        <p:sp>
          <p:nvSpPr>
            <p:cNvPr id="238" name="Text Box 82">
              <a:extLst>
                <a:ext uri="{FF2B5EF4-FFF2-40B4-BE49-F238E27FC236}">
                  <a16:creationId xmlns:a16="http://schemas.microsoft.com/office/drawing/2014/main" id="{347EA6BB-E77E-46E9-9C40-2EBB51466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6173" y="2971800"/>
              <a:ext cx="1279517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12-15</a:t>
              </a:r>
            </a:p>
          </p:txBody>
        </p:sp>
      </p:grpSp>
      <p:sp>
        <p:nvSpPr>
          <p:cNvPr id="103" name="Left Arrow 90">
            <a:extLst>
              <a:ext uri="{FF2B5EF4-FFF2-40B4-BE49-F238E27FC236}">
                <a16:creationId xmlns:a16="http://schemas.microsoft.com/office/drawing/2014/main" id="{FDCAA011-A612-4C32-AB88-713E9A98A8C2}"/>
              </a:ext>
            </a:extLst>
          </p:cNvPr>
          <p:cNvSpPr/>
          <p:nvPr/>
        </p:nvSpPr>
        <p:spPr>
          <a:xfrm rot="5400000">
            <a:off x="3771901" y="1781354"/>
            <a:ext cx="228600" cy="304800"/>
          </a:xfrm>
          <a:prstGeom prst="leftArrow">
            <a:avLst/>
          </a:prstGeom>
          <a:solidFill>
            <a:srgbClr val="FF00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40C883D2-5550-427A-8C86-B45C3B56C2FA}"/>
              </a:ext>
            </a:extLst>
          </p:cNvPr>
          <p:cNvSpPr/>
          <p:nvPr/>
        </p:nvSpPr>
        <p:spPr>
          <a:xfrm>
            <a:off x="1143000" y="3505200"/>
            <a:ext cx="990600" cy="457200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87171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1. Memory Technology: 1950s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10" name="Picture 6" descr="102637027_sm">
            <a:extLst>
              <a:ext uri="{FF2B5EF4-FFF2-40B4-BE49-F238E27FC236}">
                <a16:creationId xmlns:a16="http://schemas.microsoft.com/office/drawing/2014/main" id="{E7E5696B-E2AF-4A4B-AF3C-15BDFC7A6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28986" y="1346417"/>
            <a:ext cx="1476375" cy="1905000"/>
          </a:xfrm>
          <a:prstGeom prst="rect">
            <a:avLst/>
          </a:prstGeom>
          <a:noFill/>
        </p:spPr>
      </p:pic>
      <p:sp>
        <p:nvSpPr>
          <p:cNvPr id="11" name="Rectangle 7">
            <a:extLst>
              <a:ext uri="{FF2B5EF4-FFF2-40B4-BE49-F238E27FC236}">
                <a16:creationId xmlns:a16="http://schemas.microsoft.com/office/drawing/2014/main" id="{140BBB5C-55E2-4EB8-ABB0-492AEFC7C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386" y="3324869"/>
            <a:ext cx="3916457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sz="1600" b="1" dirty="0"/>
              <a:t>1948: Maurice Wilkes examining </a:t>
            </a:r>
          </a:p>
          <a:p>
            <a:pPr algn="l"/>
            <a:r>
              <a:rPr lang="en-US" sz="1600" b="1" dirty="0"/>
              <a:t>EDSAC’s delay line memory tubes</a:t>
            </a:r>
          </a:p>
          <a:p>
            <a:pPr algn="l"/>
            <a:r>
              <a:rPr lang="en-US" sz="1600" b="1" dirty="0"/>
              <a:t>16-tubes each storing 32 17-bit words </a:t>
            </a:r>
          </a:p>
        </p:txBody>
      </p:sp>
      <p:pic>
        <p:nvPicPr>
          <p:cNvPr id="13" name="Picture 10" descr="MauriceWilkes">
            <a:extLst>
              <a:ext uri="{FF2B5EF4-FFF2-40B4-BE49-F238E27FC236}">
                <a16:creationId xmlns:a16="http://schemas.microsoft.com/office/drawing/2014/main" id="{B4C5326E-67B6-44EC-B1BD-A97C20A69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52786" y="4513063"/>
            <a:ext cx="1276350" cy="1390650"/>
          </a:xfrm>
          <a:prstGeom prst="rect">
            <a:avLst/>
          </a:prstGeom>
          <a:noFill/>
        </p:spPr>
      </p:pic>
      <p:sp>
        <p:nvSpPr>
          <p:cNvPr id="14" name="Text Box 11">
            <a:extLst>
              <a:ext uri="{FF2B5EF4-FFF2-40B4-BE49-F238E27FC236}">
                <a16:creationId xmlns:a16="http://schemas.microsoft.com/office/drawing/2014/main" id="{A51863A7-B236-41DC-AB8F-4E3B244A4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786" y="5884663"/>
            <a:ext cx="224914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dirty="0"/>
              <a:t>Maurice Wilkes: 2005</a:t>
            </a:r>
          </a:p>
        </p:txBody>
      </p:sp>
      <p:pic>
        <p:nvPicPr>
          <p:cNvPr id="15" name="Picture 13" descr="Photo">
            <a:extLst>
              <a:ext uri="{FF2B5EF4-FFF2-40B4-BE49-F238E27FC236}">
                <a16:creationId xmlns:a16="http://schemas.microsoft.com/office/drawing/2014/main" id="{5317CFD7-3F0B-4778-A902-17EAB179A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24586" y="2489417"/>
            <a:ext cx="2347913" cy="1833563"/>
          </a:xfrm>
          <a:prstGeom prst="rect">
            <a:avLst/>
          </a:prstGeom>
          <a:noFill/>
        </p:spPr>
      </p:pic>
      <p:pic>
        <p:nvPicPr>
          <p:cNvPr id="16" name="Picture 15" descr="Photo">
            <a:extLst>
              <a:ext uri="{FF2B5EF4-FFF2-40B4-BE49-F238E27FC236}">
                <a16:creationId xmlns:a16="http://schemas.microsoft.com/office/drawing/2014/main" id="{1F3AE2CD-583C-4F41-8DA2-C9A5C91A2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62986" y="2032217"/>
            <a:ext cx="2146300" cy="2514600"/>
          </a:xfrm>
          <a:prstGeom prst="rect">
            <a:avLst/>
          </a:prstGeom>
          <a:noFill/>
        </p:spPr>
      </p:pic>
      <p:sp>
        <p:nvSpPr>
          <p:cNvPr id="17" name="Text Box 16">
            <a:extLst>
              <a:ext uri="{FF2B5EF4-FFF2-40B4-BE49-F238E27FC236}">
                <a16:creationId xmlns:a16="http://schemas.microsoft.com/office/drawing/2014/main" id="{E4483870-97FF-40EB-B353-0359C0BAC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4586" y="4623017"/>
            <a:ext cx="4541628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dirty="0"/>
              <a:t>1952: IBM 2361 16KB magnetic core memory</a:t>
            </a:r>
          </a:p>
        </p:txBody>
      </p:sp>
    </p:spTree>
    <p:extLst>
      <p:ext uri="{BB962C8B-B14F-4D97-AF65-F5344CB8AC3E}">
        <p14:creationId xmlns:p14="http://schemas.microsoft.com/office/powerpoint/2010/main" val="3156656098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#5-3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8" y="1463676"/>
            <a:ext cx="8538411" cy="958849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  <a:endParaRPr lang="en-SG" sz="2200" dirty="0"/>
          </a:p>
          <a:p>
            <a:pPr>
              <a:buNone/>
            </a:pPr>
            <a:r>
              <a:rPr lang="en-US" b="1" dirty="0"/>
              <a:t>Step 3</a:t>
            </a:r>
            <a:r>
              <a:rPr lang="en-US" dirty="0"/>
              <a:t>. </a:t>
            </a:r>
            <a:r>
              <a:rPr lang="en-US" sz="2200" dirty="0"/>
              <a:t>Replace block </a:t>
            </a:r>
            <a:r>
              <a:rPr lang="en-US" sz="2200" b="1" dirty="0"/>
              <a:t>1</a:t>
            </a:r>
            <a:r>
              <a:rPr lang="en-US" sz="2200" dirty="0"/>
              <a:t> with new data; Set </a:t>
            </a:r>
            <a:r>
              <a:rPr lang="en-US" sz="2200" b="1" dirty="0"/>
              <a:t>Tag</a:t>
            </a:r>
            <a:endParaRPr lang="en-SG" sz="2200" b="1" dirty="0">
              <a:solidFill>
                <a:srgbClr val="7030A0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0000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86DC5FD-6836-4D25-A241-FF84C85197BF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sp>
          <p:nvSpPr>
            <p:cNvPr id="87" name="Rectangle 12">
              <a:extLst>
                <a:ext uri="{FF2B5EF4-FFF2-40B4-BE49-F238E27FC236}">
                  <a16:creationId xmlns:a16="http://schemas.microsoft.com/office/drawing/2014/main" id="{7DB01CFC-F7DF-40C0-BA45-0DE3172D0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276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9" name="Rectangle 13">
              <a:extLst>
                <a:ext uri="{FF2B5EF4-FFF2-40B4-BE49-F238E27FC236}">
                  <a16:creationId xmlns:a16="http://schemas.microsoft.com/office/drawing/2014/main" id="{B8DCEAE1-E087-4A49-83D9-048A33B62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276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0" name="Rectangle 14">
              <a:extLst>
                <a:ext uri="{FF2B5EF4-FFF2-40B4-BE49-F238E27FC236}">
                  <a16:creationId xmlns:a16="http://schemas.microsoft.com/office/drawing/2014/main" id="{D98392BF-221B-4474-B08B-2CA1A1856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1" name="Rectangle 15">
              <a:extLst>
                <a:ext uri="{FF2B5EF4-FFF2-40B4-BE49-F238E27FC236}">
                  <a16:creationId xmlns:a16="http://schemas.microsoft.com/office/drawing/2014/main" id="{77129509-8B2D-4DAA-AB46-389B3A66B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2" name="Rectangle 16">
              <a:extLst>
                <a:ext uri="{FF2B5EF4-FFF2-40B4-BE49-F238E27FC236}">
                  <a16:creationId xmlns:a16="http://schemas.microsoft.com/office/drawing/2014/main" id="{79F8F813-9F73-4965-9083-136E98D0A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3" name="Rectangle 17">
              <a:extLst>
                <a:ext uri="{FF2B5EF4-FFF2-40B4-BE49-F238E27FC236}">
                  <a16:creationId xmlns:a16="http://schemas.microsoft.com/office/drawing/2014/main" id="{06CCEF57-E287-472D-8F45-1ECA79220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4" name="Rectangle 18">
              <a:extLst>
                <a:ext uri="{FF2B5EF4-FFF2-40B4-BE49-F238E27FC236}">
                  <a16:creationId xmlns:a16="http://schemas.microsoft.com/office/drawing/2014/main" id="{6826A830-F5B6-4A8F-A17C-EF62BBD34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581400"/>
              <a:ext cx="9906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C00000"/>
                  </a:solidFill>
                  <a:latin typeface="+mn-lt"/>
                </a:rPr>
                <a:t>0</a:t>
              </a:r>
            </a:p>
          </p:txBody>
        </p:sp>
        <p:sp>
          <p:nvSpPr>
            <p:cNvPr id="95" name="Rectangle 19">
              <a:extLst>
                <a:ext uri="{FF2B5EF4-FFF2-40B4-BE49-F238E27FC236}">
                  <a16:creationId xmlns:a16="http://schemas.microsoft.com/office/drawing/2014/main" id="{D5859BA3-46BB-475D-9A80-91365302A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581400"/>
              <a:ext cx="228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96" name="Rectangle 20">
              <a:extLst>
                <a:ext uri="{FF2B5EF4-FFF2-40B4-BE49-F238E27FC236}">
                  <a16:creationId xmlns:a16="http://schemas.microsoft.com/office/drawing/2014/main" id="{F4D5AFC3-B720-4994-8043-D446CCC16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581400"/>
              <a:ext cx="16764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C00000"/>
                  </a:solidFill>
                  <a:latin typeface="+mn-lt"/>
                </a:rPr>
                <a:t>A</a:t>
              </a:r>
            </a:p>
          </p:txBody>
        </p:sp>
        <p:sp>
          <p:nvSpPr>
            <p:cNvPr id="97" name="Rectangle 21">
              <a:extLst>
                <a:ext uri="{FF2B5EF4-FFF2-40B4-BE49-F238E27FC236}">
                  <a16:creationId xmlns:a16="http://schemas.microsoft.com/office/drawing/2014/main" id="{F3DB8786-6C20-491C-83A3-90B2A212C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581400"/>
              <a:ext cx="16764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C00000"/>
                  </a:solidFill>
                  <a:latin typeface="+mn-lt"/>
                </a:rPr>
                <a:t>B</a:t>
              </a:r>
            </a:p>
          </p:txBody>
        </p:sp>
        <p:sp>
          <p:nvSpPr>
            <p:cNvPr id="98" name="Rectangle 22">
              <a:extLst>
                <a:ext uri="{FF2B5EF4-FFF2-40B4-BE49-F238E27FC236}">
                  <a16:creationId xmlns:a16="http://schemas.microsoft.com/office/drawing/2014/main" id="{FD926B1D-D091-42D2-B1C4-60D912CE7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581400"/>
              <a:ext cx="16764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C00000"/>
                  </a:solidFill>
                  <a:latin typeface="+mn-lt"/>
                </a:rPr>
                <a:t>C</a:t>
              </a:r>
            </a:p>
          </p:txBody>
        </p:sp>
        <p:sp>
          <p:nvSpPr>
            <p:cNvPr id="99" name="Rectangle 23">
              <a:extLst>
                <a:ext uri="{FF2B5EF4-FFF2-40B4-BE49-F238E27FC236}">
                  <a16:creationId xmlns:a16="http://schemas.microsoft.com/office/drawing/2014/main" id="{51F3EF8B-5B63-4FC2-9ACB-59B4E9865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581400"/>
              <a:ext cx="16764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C00000"/>
                  </a:solidFill>
                  <a:latin typeface="+mn-lt"/>
                </a:rPr>
                <a:t>D</a:t>
              </a:r>
            </a:p>
          </p:txBody>
        </p:sp>
        <p:sp>
          <p:nvSpPr>
            <p:cNvPr id="100" name="Rectangle 24">
              <a:extLst>
                <a:ext uri="{FF2B5EF4-FFF2-40B4-BE49-F238E27FC236}">
                  <a16:creationId xmlns:a16="http://schemas.microsoft.com/office/drawing/2014/main" id="{84C5F924-7304-4F70-A8FA-F084A790D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886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01" name="Rectangle 25">
              <a:extLst>
                <a:ext uri="{FF2B5EF4-FFF2-40B4-BE49-F238E27FC236}">
                  <a16:creationId xmlns:a16="http://schemas.microsoft.com/office/drawing/2014/main" id="{5E7AF4C3-54CB-4D5E-BA80-9B907F9AE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886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02" name="Rectangle 26">
              <a:extLst>
                <a:ext uri="{FF2B5EF4-FFF2-40B4-BE49-F238E27FC236}">
                  <a16:creationId xmlns:a16="http://schemas.microsoft.com/office/drawing/2014/main" id="{8631D9BE-7ED8-40D3-A9C3-4F8DB0D93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6" name="Rectangle 27">
              <a:extLst>
                <a:ext uri="{FF2B5EF4-FFF2-40B4-BE49-F238E27FC236}">
                  <a16:creationId xmlns:a16="http://schemas.microsoft.com/office/drawing/2014/main" id="{7D84F504-64E4-4A2B-A295-B53F22EAA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3" name="Rectangle 28">
              <a:extLst>
                <a:ext uri="{FF2B5EF4-FFF2-40B4-BE49-F238E27FC236}">
                  <a16:creationId xmlns:a16="http://schemas.microsoft.com/office/drawing/2014/main" id="{76E25282-9BA2-48C8-A434-1FA71DFE9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4" name="Rectangle 29">
              <a:extLst>
                <a:ext uri="{FF2B5EF4-FFF2-40B4-BE49-F238E27FC236}">
                  <a16:creationId xmlns:a16="http://schemas.microsoft.com/office/drawing/2014/main" id="{D2F5727C-E9A6-4D41-963F-74E8C92F8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5" name="Rectangle 30">
              <a:extLst>
                <a:ext uri="{FF2B5EF4-FFF2-40B4-BE49-F238E27FC236}">
                  <a16:creationId xmlns:a16="http://schemas.microsoft.com/office/drawing/2014/main" id="{A1439D59-C4AE-4631-AFF9-BC42ED6D6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191000"/>
              <a:ext cx="990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86" name="Rectangle 31">
              <a:extLst>
                <a:ext uri="{FF2B5EF4-FFF2-40B4-BE49-F238E27FC236}">
                  <a16:creationId xmlns:a16="http://schemas.microsoft.com/office/drawing/2014/main" id="{6C4CA497-4776-4915-A20D-D5941DAD5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228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187" name="Rectangle 32">
              <a:extLst>
                <a:ext uri="{FF2B5EF4-FFF2-40B4-BE49-F238E27FC236}">
                  <a16:creationId xmlns:a16="http://schemas.microsoft.com/office/drawing/2014/main" id="{3AA6AF80-9D87-4D18-A03D-2BBF808FF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I</a:t>
              </a:r>
            </a:p>
          </p:txBody>
        </p:sp>
        <p:sp>
          <p:nvSpPr>
            <p:cNvPr id="188" name="Rectangle 33">
              <a:extLst>
                <a:ext uri="{FF2B5EF4-FFF2-40B4-BE49-F238E27FC236}">
                  <a16:creationId xmlns:a16="http://schemas.microsoft.com/office/drawing/2014/main" id="{C9D01ABB-5DE8-42F9-9891-41B4974F1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J</a:t>
              </a:r>
            </a:p>
          </p:txBody>
        </p:sp>
        <p:sp>
          <p:nvSpPr>
            <p:cNvPr id="189" name="Rectangle 34">
              <a:extLst>
                <a:ext uri="{FF2B5EF4-FFF2-40B4-BE49-F238E27FC236}">
                  <a16:creationId xmlns:a16="http://schemas.microsoft.com/office/drawing/2014/main" id="{557E9914-E8E3-461D-8878-BCC990689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K</a:t>
              </a:r>
            </a:p>
          </p:txBody>
        </p:sp>
        <p:sp>
          <p:nvSpPr>
            <p:cNvPr id="190" name="Rectangle 35">
              <a:extLst>
                <a:ext uri="{FF2B5EF4-FFF2-40B4-BE49-F238E27FC236}">
                  <a16:creationId xmlns:a16="http://schemas.microsoft.com/office/drawing/2014/main" id="{61D9F16C-2E50-4229-B060-386D9318C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L</a:t>
              </a:r>
            </a:p>
          </p:txBody>
        </p:sp>
        <p:sp>
          <p:nvSpPr>
            <p:cNvPr id="191" name="Rectangle 36">
              <a:extLst>
                <a:ext uri="{FF2B5EF4-FFF2-40B4-BE49-F238E27FC236}">
                  <a16:creationId xmlns:a16="http://schemas.microsoft.com/office/drawing/2014/main" id="{2C348551-E197-4342-8A89-DE96E9082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4958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2" name="Rectangle 37">
              <a:extLst>
                <a:ext uri="{FF2B5EF4-FFF2-40B4-BE49-F238E27FC236}">
                  <a16:creationId xmlns:a16="http://schemas.microsoft.com/office/drawing/2014/main" id="{95DB980D-0C44-40ED-880B-BE8F61DC7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4958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3" name="Rectangle 38">
              <a:extLst>
                <a:ext uri="{FF2B5EF4-FFF2-40B4-BE49-F238E27FC236}">
                  <a16:creationId xmlns:a16="http://schemas.microsoft.com/office/drawing/2014/main" id="{66465765-B49B-4CCD-BCA5-B270F7C56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4" name="Rectangle 39">
              <a:extLst>
                <a:ext uri="{FF2B5EF4-FFF2-40B4-BE49-F238E27FC236}">
                  <a16:creationId xmlns:a16="http://schemas.microsoft.com/office/drawing/2014/main" id="{A389D9B1-3153-40BD-B9CA-CBDDE1895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5" name="Rectangle 40">
              <a:extLst>
                <a:ext uri="{FF2B5EF4-FFF2-40B4-BE49-F238E27FC236}">
                  <a16:creationId xmlns:a16="http://schemas.microsoft.com/office/drawing/2014/main" id="{D9E91D9A-A570-4B9A-9B1F-979B71E6F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6" name="Rectangle 41">
              <a:extLst>
                <a:ext uri="{FF2B5EF4-FFF2-40B4-BE49-F238E27FC236}">
                  <a16:creationId xmlns:a16="http://schemas.microsoft.com/office/drawing/2014/main" id="{2E16522C-36D5-421A-AEDA-F925E3C81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7" name="Rectangle 42">
              <a:extLst>
                <a:ext uri="{FF2B5EF4-FFF2-40B4-BE49-F238E27FC236}">
                  <a16:creationId xmlns:a16="http://schemas.microsoft.com/office/drawing/2014/main" id="{00D6C020-0238-4BF5-B873-53184CA56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800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8" name="Rectangle 43">
              <a:extLst>
                <a:ext uri="{FF2B5EF4-FFF2-40B4-BE49-F238E27FC236}">
                  <a16:creationId xmlns:a16="http://schemas.microsoft.com/office/drawing/2014/main" id="{3AE664DB-E5FD-43AA-8B98-CCEDF06A6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800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9" name="Rectangle 44">
              <a:extLst>
                <a:ext uri="{FF2B5EF4-FFF2-40B4-BE49-F238E27FC236}">
                  <a16:creationId xmlns:a16="http://schemas.microsoft.com/office/drawing/2014/main" id="{A35EE3E9-FC12-4B57-9531-CE8CEB342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0" name="Rectangle 45">
              <a:extLst>
                <a:ext uri="{FF2B5EF4-FFF2-40B4-BE49-F238E27FC236}">
                  <a16:creationId xmlns:a16="http://schemas.microsoft.com/office/drawing/2014/main" id="{8753CFC0-80CD-4094-9CD2-607D8D415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1" name="Rectangle 46">
              <a:extLst>
                <a:ext uri="{FF2B5EF4-FFF2-40B4-BE49-F238E27FC236}">
                  <a16:creationId xmlns:a16="http://schemas.microsoft.com/office/drawing/2014/main" id="{A3F5BD11-2CE3-4094-AEAB-AF4B3E84D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2" name="Rectangle 47">
              <a:extLst>
                <a:ext uri="{FF2B5EF4-FFF2-40B4-BE49-F238E27FC236}">
                  <a16:creationId xmlns:a16="http://schemas.microsoft.com/office/drawing/2014/main" id="{6AF50520-90FF-4FFF-8694-3D5F3EE0D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3" name="Rectangle 48">
              <a:extLst>
                <a:ext uri="{FF2B5EF4-FFF2-40B4-BE49-F238E27FC236}">
                  <a16:creationId xmlns:a16="http://schemas.microsoft.com/office/drawing/2014/main" id="{D8CE9BCA-3A63-4072-AC5C-E15BD30E2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410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4" name="Rectangle 49">
              <a:extLst>
                <a:ext uri="{FF2B5EF4-FFF2-40B4-BE49-F238E27FC236}">
                  <a16:creationId xmlns:a16="http://schemas.microsoft.com/office/drawing/2014/main" id="{8104CD71-9563-46EC-B4D3-E66BD678B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410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05" name="Rectangle 50">
              <a:extLst>
                <a:ext uri="{FF2B5EF4-FFF2-40B4-BE49-F238E27FC236}">
                  <a16:creationId xmlns:a16="http://schemas.microsoft.com/office/drawing/2014/main" id="{B2E9B1D5-1A0C-43C7-8A49-2F820C29F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6" name="Rectangle 51">
              <a:extLst>
                <a:ext uri="{FF2B5EF4-FFF2-40B4-BE49-F238E27FC236}">
                  <a16:creationId xmlns:a16="http://schemas.microsoft.com/office/drawing/2014/main" id="{ECA5EB9E-14EF-42D9-A455-C01DFCBB5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7" name="Rectangle 52">
              <a:extLst>
                <a:ext uri="{FF2B5EF4-FFF2-40B4-BE49-F238E27FC236}">
                  <a16:creationId xmlns:a16="http://schemas.microsoft.com/office/drawing/2014/main" id="{6120DE07-115C-422B-A2D2-58B30578D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8" name="Rectangle 53">
              <a:extLst>
                <a:ext uri="{FF2B5EF4-FFF2-40B4-BE49-F238E27FC236}">
                  <a16:creationId xmlns:a16="http://schemas.microsoft.com/office/drawing/2014/main" id="{F648C58F-7E99-4B6D-8978-23AE7622D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9" name="Rectangle 54">
              <a:extLst>
                <a:ext uri="{FF2B5EF4-FFF2-40B4-BE49-F238E27FC236}">
                  <a16:creationId xmlns:a16="http://schemas.microsoft.com/office/drawing/2014/main" id="{1D9AED89-1A8F-41A0-8B01-476BF6BF9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7150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0" name="Rectangle 55">
              <a:extLst>
                <a:ext uri="{FF2B5EF4-FFF2-40B4-BE49-F238E27FC236}">
                  <a16:creationId xmlns:a16="http://schemas.microsoft.com/office/drawing/2014/main" id="{CBD74B5F-2F5F-43E8-A0F5-BB9C83DD4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7150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11" name="Rectangle 56">
              <a:extLst>
                <a:ext uri="{FF2B5EF4-FFF2-40B4-BE49-F238E27FC236}">
                  <a16:creationId xmlns:a16="http://schemas.microsoft.com/office/drawing/2014/main" id="{CCA17176-0190-487E-A03B-DF92B8ACA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2" name="Rectangle 57">
              <a:extLst>
                <a:ext uri="{FF2B5EF4-FFF2-40B4-BE49-F238E27FC236}">
                  <a16:creationId xmlns:a16="http://schemas.microsoft.com/office/drawing/2014/main" id="{9B8BA583-207C-4DEC-99E3-2FE1D1670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3" name="Rectangle 58">
              <a:extLst>
                <a:ext uri="{FF2B5EF4-FFF2-40B4-BE49-F238E27FC236}">
                  <a16:creationId xmlns:a16="http://schemas.microsoft.com/office/drawing/2014/main" id="{2C7FC3A8-8131-4727-ADA9-654013150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4" name="Rectangle 59">
              <a:extLst>
                <a:ext uri="{FF2B5EF4-FFF2-40B4-BE49-F238E27FC236}">
                  <a16:creationId xmlns:a16="http://schemas.microsoft.com/office/drawing/2014/main" id="{45D258B3-7A47-407D-8686-71E77CF5D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5" name="Text Box 60">
              <a:extLst>
                <a:ext uri="{FF2B5EF4-FFF2-40B4-BE49-F238E27FC236}">
                  <a16:creationId xmlns:a16="http://schemas.microsoft.com/office/drawing/2014/main" id="{463426D0-C900-4342-B6B5-11D5BDE98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0" y="4960203"/>
              <a:ext cx="5029200" cy="7386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b="1" dirty="0">
                  <a:latin typeface="+mn-lt"/>
                </a:rPr>
                <a:t>...    </a:t>
              </a:r>
              <a:r>
                <a:rPr lang="en-US" sz="2400" b="1" dirty="0"/>
                <a:t>...    ...    …   …   …   …   …</a:t>
              </a:r>
              <a:endParaRPr lang="en-US" sz="2400" dirty="0"/>
            </a:p>
            <a:p>
              <a:pPr eaLnBrk="0" hangingPunct="0"/>
              <a:endParaRPr lang="en-US" dirty="0"/>
            </a:p>
          </p:txBody>
        </p:sp>
        <p:sp>
          <p:nvSpPr>
            <p:cNvPr id="216" name="Text Box 61">
              <a:extLst>
                <a:ext uri="{FF2B5EF4-FFF2-40B4-BE49-F238E27FC236}">
                  <a16:creationId xmlns:a16="http://schemas.microsoft.com/office/drawing/2014/main" id="{D69291CC-D559-47A7-8E8C-9B02F8838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276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217" name="Text Box 62">
              <a:extLst>
                <a:ext uri="{FF2B5EF4-FFF2-40B4-BE49-F238E27FC236}">
                  <a16:creationId xmlns:a16="http://schemas.microsoft.com/office/drawing/2014/main" id="{7EFBB39C-7FCC-46C6-905F-6C99A8687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273" y="3581400"/>
              <a:ext cx="29848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</a:t>
              </a:r>
            </a:p>
          </p:txBody>
        </p:sp>
        <p:sp>
          <p:nvSpPr>
            <p:cNvPr id="218" name="Text Box 63">
              <a:extLst>
                <a:ext uri="{FF2B5EF4-FFF2-40B4-BE49-F238E27FC236}">
                  <a16:creationId xmlns:a16="http://schemas.microsoft.com/office/drawing/2014/main" id="{8093C03A-5B82-4221-BD8A-D078F9498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8862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2</a:t>
              </a:r>
            </a:p>
          </p:txBody>
        </p:sp>
        <p:sp>
          <p:nvSpPr>
            <p:cNvPr id="219" name="Text Box 64">
              <a:extLst>
                <a:ext uri="{FF2B5EF4-FFF2-40B4-BE49-F238E27FC236}">
                  <a16:creationId xmlns:a16="http://schemas.microsoft.com/office/drawing/2014/main" id="{A2C29F96-2454-41DA-9B26-F787D5E64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1910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3</a:t>
              </a:r>
            </a:p>
          </p:txBody>
        </p:sp>
        <p:sp>
          <p:nvSpPr>
            <p:cNvPr id="220" name="Text Box 65">
              <a:extLst>
                <a:ext uri="{FF2B5EF4-FFF2-40B4-BE49-F238E27FC236}">
                  <a16:creationId xmlns:a16="http://schemas.microsoft.com/office/drawing/2014/main" id="{EF6654EC-787C-4848-9559-6E840F601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4958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4</a:t>
              </a:r>
            </a:p>
          </p:txBody>
        </p:sp>
        <p:sp>
          <p:nvSpPr>
            <p:cNvPr id="221" name="Text Box 66">
              <a:extLst>
                <a:ext uri="{FF2B5EF4-FFF2-40B4-BE49-F238E27FC236}">
                  <a16:creationId xmlns:a16="http://schemas.microsoft.com/office/drawing/2014/main" id="{7C8AE989-6C53-4280-813C-9F01AAA5EA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800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5</a:t>
              </a:r>
            </a:p>
          </p:txBody>
        </p:sp>
        <p:sp>
          <p:nvSpPr>
            <p:cNvPr id="222" name="Text Box 67">
              <a:extLst>
                <a:ext uri="{FF2B5EF4-FFF2-40B4-BE49-F238E27FC236}">
                  <a16:creationId xmlns:a16="http://schemas.microsoft.com/office/drawing/2014/main" id="{FB5E5C4D-ADD7-4B32-8EE1-89BDD7DD1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4102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1022</a:t>
              </a:r>
            </a:p>
          </p:txBody>
        </p:sp>
        <p:sp>
          <p:nvSpPr>
            <p:cNvPr id="223" name="Text Box 68">
              <a:extLst>
                <a:ext uri="{FF2B5EF4-FFF2-40B4-BE49-F238E27FC236}">
                  <a16:creationId xmlns:a16="http://schemas.microsoft.com/office/drawing/2014/main" id="{FDE10283-95DA-4E3D-A0BA-4688D4E7B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7150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1023</a:t>
              </a:r>
            </a:p>
          </p:txBody>
        </p:sp>
        <p:sp>
          <p:nvSpPr>
            <p:cNvPr id="224" name="Text Box 69">
              <a:extLst>
                <a:ext uri="{FF2B5EF4-FFF2-40B4-BE49-F238E27FC236}">
                  <a16:creationId xmlns:a16="http://schemas.microsoft.com/office/drawing/2014/main" id="{D77255F9-0F93-4E80-AFBA-F6DB4E1DE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  <p:sp>
          <p:nvSpPr>
            <p:cNvPr id="225" name="Text Box 70">
              <a:extLst>
                <a:ext uri="{FF2B5EF4-FFF2-40B4-BE49-F238E27FC236}">
                  <a16:creationId xmlns:a16="http://schemas.microsoft.com/office/drawing/2014/main" id="{6C6E4A95-18C8-4FEB-B693-F6C64577C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314" y="2971800"/>
              <a:ext cx="66383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Valid</a:t>
              </a:r>
            </a:p>
          </p:txBody>
        </p:sp>
        <p:sp>
          <p:nvSpPr>
            <p:cNvPr id="226" name="Text Box 71">
              <a:extLst>
                <a:ext uri="{FF2B5EF4-FFF2-40B4-BE49-F238E27FC236}">
                  <a16:creationId xmlns:a16="http://schemas.microsoft.com/office/drawing/2014/main" id="{BD909583-44BB-40F6-B8BB-F1429E143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2971800"/>
              <a:ext cx="5349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Tag</a:t>
              </a:r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513585D0-E055-46A0-BE26-8F0860954C93}"/>
                </a:ext>
              </a:extLst>
            </p:cNvPr>
            <p:cNvGrpSpPr/>
            <p:nvPr/>
          </p:nvGrpSpPr>
          <p:grpSpPr>
            <a:xfrm>
              <a:off x="2133600" y="2482850"/>
              <a:ext cx="6629400" cy="336550"/>
              <a:chOff x="2209800" y="2438400"/>
              <a:chExt cx="6629400" cy="336550"/>
            </a:xfrm>
          </p:grpSpPr>
          <p:sp>
            <p:nvSpPr>
              <p:cNvPr id="228" name="Text Box 72">
                <a:extLst>
                  <a:ext uri="{FF2B5EF4-FFF2-40B4-BE49-F238E27FC236}">
                    <a16:creationId xmlns:a16="http://schemas.microsoft.com/office/drawing/2014/main" id="{21ED1C2E-D58A-438E-A914-789B605B54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2438400"/>
                <a:ext cx="6350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Data</a:t>
                </a:r>
              </a:p>
            </p:txBody>
          </p:sp>
          <p:sp>
            <p:nvSpPr>
              <p:cNvPr id="229" name="Line 73">
                <a:extLst>
                  <a:ext uri="{FF2B5EF4-FFF2-40B4-BE49-F238E27FC236}">
                    <a16:creationId xmlns:a16="http://schemas.microsoft.com/office/drawing/2014/main" id="{870432E5-0071-4339-ABD1-9A3ACF9F59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9800" y="2590800"/>
                <a:ext cx="2438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30" name="Line 74">
                <a:extLst>
                  <a:ext uri="{FF2B5EF4-FFF2-40B4-BE49-F238E27FC236}">
                    <a16:creationId xmlns:a16="http://schemas.microsoft.com/office/drawing/2014/main" id="{AD2A89F1-C959-485D-A27D-90B7488799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2590800"/>
                <a:ext cx="3581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231" name="Text Box 75">
              <a:extLst>
                <a:ext uri="{FF2B5EF4-FFF2-40B4-BE49-F238E27FC236}">
                  <a16:creationId xmlns:a16="http://schemas.microsoft.com/office/drawing/2014/main" id="{6CA55884-7FC8-41F1-8BCF-9E970DC44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0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Word0</a:t>
              </a:r>
            </a:p>
          </p:txBody>
        </p:sp>
        <p:sp>
          <p:nvSpPr>
            <p:cNvPr id="232" name="Text Box 76">
              <a:extLst>
                <a:ext uri="{FF2B5EF4-FFF2-40B4-BE49-F238E27FC236}">
                  <a16:creationId xmlns:a16="http://schemas.microsoft.com/office/drawing/2014/main" id="{E1040994-3945-4413-8AAD-BA7762EF6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0862" y="2743200"/>
              <a:ext cx="8112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Word1</a:t>
              </a:r>
            </a:p>
          </p:txBody>
        </p:sp>
        <p:sp>
          <p:nvSpPr>
            <p:cNvPr id="233" name="Text Box 77">
              <a:extLst>
                <a:ext uri="{FF2B5EF4-FFF2-40B4-BE49-F238E27FC236}">
                  <a16:creationId xmlns:a16="http://schemas.microsoft.com/office/drawing/2014/main" id="{DFB75E1E-68E3-4B7E-B028-B111AF99C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92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Word2</a:t>
              </a:r>
            </a:p>
          </p:txBody>
        </p:sp>
        <p:sp>
          <p:nvSpPr>
            <p:cNvPr id="234" name="Text Box 78">
              <a:extLst>
                <a:ext uri="{FF2B5EF4-FFF2-40B4-BE49-F238E27FC236}">
                  <a16:creationId xmlns:a16="http://schemas.microsoft.com/office/drawing/2014/main" id="{B2BC71AA-A2D1-4DBC-B2C2-CF722F48D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94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Word3</a:t>
              </a:r>
            </a:p>
          </p:txBody>
        </p:sp>
        <p:sp>
          <p:nvSpPr>
            <p:cNvPr id="235" name="Text Box 79">
              <a:extLst>
                <a:ext uri="{FF2B5EF4-FFF2-40B4-BE49-F238E27FC236}">
                  <a16:creationId xmlns:a16="http://schemas.microsoft.com/office/drawing/2014/main" id="{D8682EFC-9622-49BC-B6A4-B30395A03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85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0-3</a:t>
              </a:r>
            </a:p>
          </p:txBody>
        </p:sp>
        <p:sp>
          <p:nvSpPr>
            <p:cNvPr id="236" name="Text Box 80">
              <a:extLst>
                <a:ext uri="{FF2B5EF4-FFF2-40B4-BE49-F238E27FC236}">
                  <a16:creationId xmlns:a16="http://schemas.microsoft.com/office/drawing/2014/main" id="{7B38301C-3B9A-4FAC-A899-61CF2A9A0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73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4-7</a:t>
              </a:r>
            </a:p>
          </p:txBody>
        </p:sp>
        <p:sp>
          <p:nvSpPr>
            <p:cNvPr id="237" name="Text Box 81">
              <a:extLst>
                <a:ext uri="{FF2B5EF4-FFF2-40B4-BE49-F238E27FC236}">
                  <a16:creationId xmlns:a16="http://schemas.microsoft.com/office/drawing/2014/main" id="{B4B6B579-23AC-4607-A193-758CD3A88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8597" y="2971800"/>
              <a:ext cx="1150444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8-11</a:t>
              </a:r>
            </a:p>
          </p:txBody>
        </p:sp>
        <p:sp>
          <p:nvSpPr>
            <p:cNvPr id="238" name="Text Box 82">
              <a:extLst>
                <a:ext uri="{FF2B5EF4-FFF2-40B4-BE49-F238E27FC236}">
                  <a16:creationId xmlns:a16="http://schemas.microsoft.com/office/drawing/2014/main" id="{347EA6BB-E77E-46E9-9C40-2EBB51466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6173" y="2971800"/>
              <a:ext cx="1279517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12-15</a:t>
              </a:r>
            </a:p>
          </p:txBody>
        </p:sp>
      </p:grp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1F9FD43-221E-460D-B50A-921A9448A602}"/>
              </a:ext>
            </a:extLst>
          </p:cNvPr>
          <p:cNvCxnSpPr/>
          <p:nvPr/>
        </p:nvCxnSpPr>
        <p:spPr>
          <a:xfrm flipH="1">
            <a:off x="1828800" y="1857376"/>
            <a:ext cx="1720516" cy="18483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2132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#5-4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8" y="1463676"/>
            <a:ext cx="8538411" cy="958849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  <a:endParaRPr lang="en-SG" sz="2200" dirty="0"/>
          </a:p>
          <a:p>
            <a:pPr>
              <a:buNone/>
            </a:pPr>
            <a:r>
              <a:rPr lang="en-US" b="1" dirty="0"/>
              <a:t>Step 4</a:t>
            </a:r>
            <a:r>
              <a:rPr lang="en-US" dirty="0"/>
              <a:t>. </a:t>
            </a:r>
            <a:r>
              <a:rPr lang="en-US" sz="2200" dirty="0"/>
              <a:t>Return </a:t>
            </a:r>
            <a:r>
              <a:rPr lang="en-US" sz="2200" b="1" dirty="0"/>
              <a:t>Word0</a:t>
            </a:r>
            <a:r>
              <a:rPr lang="en-US" sz="2200" dirty="0"/>
              <a:t> (byte offset = 0) to Register</a:t>
            </a:r>
            <a:endParaRPr lang="en-SG" sz="2200" b="1" dirty="0">
              <a:solidFill>
                <a:srgbClr val="7030A0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2362201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0000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86DC5FD-6836-4D25-A241-FF84C85197BF}"/>
              </a:ext>
            </a:extLst>
          </p:cNvPr>
          <p:cNvGrpSpPr/>
          <p:nvPr/>
        </p:nvGrpSpPr>
        <p:grpSpPr>
          <a:xfrm>
            <a:off x="152400" y="2482850"/>
            <a:ext cx="8686800" cy="3568700"/>
            <a:chOff x="152400" y="2482850"/>
            <a:chExt cx="8686800" cy="3568700"/>
          </a:xfrm>
        </p:grpSpPr>
        <p:sp>
          <p:nvSpPr>
            <p:cNvPr id="87" name="Rectangle 12">
              <a:extLst>
                <a:ext uri="{FF2B5EF4-FFF2-40B4-BE49-F238E27FC236}">
                  <a16:creationId xmlns:a16="http://schemas.microsoft.com/office/drawing/2014/main" id="{7DB01CFC-F7DF-40C0-BA45-0DE3172D0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276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9" name="Rectangle 13">
              <a:extLst>
                <a:ext uri="{FF2B5EF4-FFF2-40B4-BE49-F238E27FC236}">
                  <a16:creationId xmlns:a16="http://schemas.microsoft.com/office/drawing/2014/main" id="{B8DCEAE1-E087-4A49-83D9-048A33B62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276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0" name="Rectangle 14">
              <a:extLst>
                <a:ext uri="{FF2B5EF4-FFF2-40B4-BE49-F238E27FC236}">
                  <a16:creationId xmlns:a16="http://schemas.microsoft.com/office/drawing/2014/main" id="{D98392BF-221B-4474-B08B-2CA1A1856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1" name="Rectangle 15">
              <a:extLst>
                <a:ext uri="{FF2B5EF4-FFF2-40B4-BE49-F238E27FC236}">
                  <a16:creationId xmlns:a16="http://schemas.microsoft.com/office/drawing/2014/main" id="{77129509-8B2D-4DAA-AB46-389B3A66B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2" name="Rectangle 16">
              <a:extLst>
                <a:ext uri="{FF2B5EF4-FFF2-40B4-BE49-F238E27FC236}">
                  <a16:creationId xmlns:a16="http://schemas.microsoft.com/office/drawing/2014/main" id="{79F8F813-9F73-4965-9083-136E98D0A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3" name="Rectangle 17">
              <a:extLst>
                <a:ext uri="{FF2B5EF4-FFF2-40B4-BE49-F238E27FC236}">
                  <a16:creationId xmlns:a16="http://schemas.microsoft.com/office/drawing/2014/main" id="{06CCEF57-E287-472D-8F45-1ECA79220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276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4" name="Rectangle 18">
              <a:extLst>
                <a:ext uri="{FF2B5EF4-FFF2-40B4-BE49-F238E27FC236}">
                  <a16:creationId xmlns:a16="http://schemas.microsoft.com/office/drawing/2014/main" id="{6826A830-F5B6-4A8F-A17C-EF62BBD34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581400"/>
              <a:ext cx="990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5" name="Rectangle 19">
              <a:extLst>
                <a:ext uri="{FF2B5EF4-FFF2-40B4-BE49-F238E27FC236}">
                  <a16:creationId xmlns:a16="http://schemas.microsoft.com/office/drawing/2014/main" id="{D5859BA3-46BB-475D-9A80-91365302A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581400"/>
              <a:ext cx="228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96" name="Rectangle 20">
              <a:extLst>
                <a:ext uri="{FF2B5EF4-FFF2-40B4-BE49-F238E27FC236}">
                  <a16:creationId xmlns:a16="http://schemas.microsoft.com/office/drawing/2014/main" id="{F4D5AFC3-B720-4994-8043-D446CCC16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5814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A</a:t>
              </a:r>
            </a:p>
          </p:txBody>
        </p:sp>
        <p:sp>
          <p:nvSpPr>
            <p:cNvPr id="97" name="Rectangle 21">
              <a:extLst>
                <a:ext uri="{FF2B5EF4-FFF2-40B4-BE49-F238E27FC236}">
                  <a16:creationId xmlns:a16="http://schemas.microsoft.com/office/drawing/2014/main" id="{F3DB8786-6C20-491C-83A3-90B2A212C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5814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B</a:t>
              </a:r>
            </a:p>
          </p:txBody>
        </p:sp>
        <p:sp>
          <p:nvSpPr>
            <p:cNvPr id="98" name="Rectangle 22">
              <a:extLst>
                <a:ext uri="{FF2B5EF4-FFF2-40B4-BE49-F238E27FC236}">
                  <a16:creationId xmlns:a16="http://schemas.microsoft.com/office/drawing/2014/main" id="{FD926B1D-D091-42D2-B1C4-60D912CE7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5814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C</a:t>
              </a:r>
            </a:p>
          </p:txBody>
        </p:sp>
        <p:sp>
          <p:nvSpPr>
            <p:cNvPr id="99" name="Rectangle 23">
              <a:extLst>
                <a:ext uri="{FF2B5EF4-FFF2-40B4-BE49-F238E27FC236}">
                  <a16:creationId xmlns:a16="http://schemas.microsoft.com/office/drawing/2014/main" id="{51F3EF8B-5B63-4FC2-9ACB-59B4E9865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5814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D</a:t>
              </a:r>
            </a:p>
          </p:txBody>
        </p:sp>
        <p:sp>
          <p:nvSpPr>
            <p:cNvPr id="100" name="Rectangle 24">
              <a:extLst>
                <a:ext uri="{FF2B5EF4-FFF2-40B4-BE49-F238E27FC236}">
                  <a16:creationId xmlns:a16="http://schemas.microsoft.com/office/drawing/2014/main" id="{84C5F924-7304-4F70-A8FA-F084A790D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886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01" name="Rectangle 25">
              <a:extLst>
                <a:ext uri="{FF2B5EF4-FFF2-40B4-BE49-F238E27FC236}">
                  <a16:creationId xmlns:a16="http://schemas.microsoft.com/office/drawing/2014/main" id="{5E7AF4C3-54CB-4D5E-BA80-9B907F9AE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886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02" name="Rectangle 26">
              <a:extLst>
                <a:ext uri="{FF2B5EF4-FFF2-40B4-BE49-F238E27FC236}">
                  <a16:creationId xmlns:a16="http://schemas.microsoft.com/office/drawing/2014/main" id="{8631D9BE-7ED8-40D3-A9C3-4F8DB0D93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6" name="Rectangle 27">
              <a:extLst>
                <a:ext uri="{FF2B5EF4-FFF2-40B4-BE49-F238E27FC236}">
                  <a16:creationId xmlns:a16="http://schemas.microsoft.com/office/drawing/2014/main" id="{7D84F504-64E4-4A2B-A295-B53F22EAA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3" name="Rectangle 28">
              <a:extLst>
                <a:ext uri="{FF2B5EF4-FFF2-40B4-BE49-F238E27FC236}">
                  <a16:creationId xmlns:a16="http://schemas.microsoft.com/office/drawing/2014/main" id="{76E25282-9BA2-48C8-A434-1FA71DFE9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4" name="Rectangle 29">
              <a:extLst>
                <a:ext uri="{FF2B5EF4-FFF2-40B4-BE49-F238E27FC236}">
                  <a16:creationId xmlns:a16="http://schemas.microsoft.com/office/drawing/2014/main" id="{D2F5727C-E9A6-4D41-963F-74E8C92F8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886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85" name="Rectangle 30">
              <a:extLst>
                <a:ext uri="{FF2B5EF4-FFF2-40B4-BE49-F238E27FC236}">
                  <a16:creationId xmlns:a16="http://schemas.microsoft.com/office/drawing/2014/main" id="{A1439D59-C4AE-4631-AFF9-BC42ED6D6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191000"/>
              <a:ext cx="990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86" name="Rectangle 31">
              <a:extLst>
                <a:ext uri="{FF2B5EF4-FFF2-40B4-BE49-F238E27FC236}">
                  <a16:creationId xmlns:a16="http://schemas.microsoft.com/office/drawing/2014/main" id="{6C4CA497-4776-4915-A20D-D5941DAD5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2286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187" name="Rectangle 32">
              <a:extLst>
                <a:ext uri="{FF2B5EF4-FFF2-40B4-BE49-F238E27FC236}">
                  <a16:creationId xmlns:a16="http://schemas.microsoft.com/office/drawing/2014/main" id="{3AA6AF80-9D87-4D18-A03D-2BBF808FF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I</a:t>
              </a:r>
            </a:p>
          </p:txBody>
        </p:sp>
        <p:sp>
          <p:nvSpPr>
            <p:cNvPr id="188" name="Rectangle 33">
              <a:extLst>
                <a:ext uri="{FF2B5EF4-FFF2-40B4-BE49-F238E27FC236}">
                  <a16:creationId xmlns:a16="http://schemas.microsoft.com/office/drawing/2014/main" id="{C9D01ABB-5DE8-42F9-9891-41B4974F1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J</a:t>
              </a:r>
            </a:p>
          </p:txBody>
        </p:sp>
        <p:sp>
          <p:nvSpPr>
            <p:cNvPr id="189" name="Rectangle 34">
              <a:extLst>
                <a:ext uri="{FF2B5EF4-FFF2-40B4-BE49-F238E27FC236}">
                  <a16:creationId xmlns:a16="http://schemas.microsoft.com/office/drawing/2014/main" id="{557E9914-E8E3-461D-8878-BCC990689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K</a:t>
              </a:r>
            </a:p>
          </p:txBody>
        </p:sp>
        <p:sp>
          <p:nvSpPr>
            <p:cNvPr id="190" name="Rectangle 35">
              <a:extLst>
                <a:ext uri="{FF2B5EF4-FFF2-40B4-BE49-F238E27FC236}">
                  <a16:creationId xmlns:a16="http://schemas.microsoft.com/office/drawing/2014/main" id="{61D9F16C-2E50-4229-B060-386D9318C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191000"/>
              <a:ext cx="1676400" cy="304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L</a:t>
              </a:r>
            </a:p>
          </p:txBody>
        </p:sp>
        <p:sp>
          <p:nvSpPr>
            <p:cNvPr id="191" name="Rectangle 36">
              <a:extLst>
                <a:ext uri="{FF2B5EF4-FFF2-40B4-BE49-F238E27FC236}">
                  <a16:creationId xmlns:a16="http://schemas.microsoft.com/office/drawing/2014/main" id="{2C348551-E197-4342-8A89-DE96E9082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4958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2" name="Rectangle 37">
              <a:extLst>
                <a:ext uri="{FF2B5EF4-FFF2-40B4-BE49-F238E27FC236}">
                  <a16:creationId xmlns:a16="http://schemas.microsoft.com/office/drawing/2014/main" id="{95DB980D-0C44-40ED-880B-BE8F61DC7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4958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3" name="Rectangle 38">
              <a:extLst>
                <a:ext uri="{FF2B5EF4-FFF2-40B4-BE49-F238E27FC236}">
                  <a16:creationId xmlns:a16="http://schemas.microsoft.com/office/drawing/2014/main" id="{66465765-B49B-4CCD-BCA5-B270F7C56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4" name="Rectangle 39">
              <a:extLst>
                <a:ext uri="{FF2B5EF4-FFF2-40B4-BE49-F238E27FC236}">
                  <a16:creationId xmlns:a16="http://schemas.microsoft.com/office/drawing/2014/main" id="{A389D9B1-3153-40BD-B9CA-CBDDE1895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5" name="Rectangle 40">
              <a:extLst>
                <a:ext uri="{FF2B5EF4-FFF2-40B4-BE49-F238E27FC236}">
                  <a16:creationId xmlns:a16="http://schemas.microsoft.com/office/drawing/2014/main" id="{D9E91D9A-A570-4B9A-9B1F-979B71E6F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6" name="Rectangle 41">
              <a:extLst>
                <a:ext uri="{FF2B5EF4-FFF2-40B4-BE49-F238E27FC236}">
                  <a16:creationId xmlns:a16="http://schemas.microsoft.com/office/drawing/2014/main" id="{2E16522C-36D5-421A-AEDA-F925E3C81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4958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7" name="Rectangle 42">
              <a:extLst>
                <a:ext uri="{FF2B5EF4-FFF2-40B4-BE49-F238E27FC236}">
                  <a16:creationId xmlns:a16="http://schemas.microsoft.com/office/drawing/2014/main" id="{00D6C020-0238-4BF5-B873-53184CA56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8006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98" name="Rectangle 43">
              <a:extLst>
                <a:ext uri="{FF2B5EF4-FFF2-40B4-BE49-F238E27FC236}">
                  <a16:creationId xmlns:a16="http://schemas.microsoft.com/office/drawing/2014/main" id="{3AE664DB-E5FD-43AA-8B98-CCEDF06A6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8006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99" name="Rectangle 44">
              <a:extLst>
                <a:ext uri="{FF2B5EF4-FFF2-40B4-BE49-F238E27FC236}">
                  <a16:creationId xmlns:a16="http://schemas.microsoft.com/office/drawing/2014/main" id="{A35EE3E9-FC12-4B57-9531-CE8CEB342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0" name="Rectangle 45">
              <a:extLst>
                <a:ext uri="{FF2B5EF4-FFF2-40B4-BE49-F238E27FC236}">
                  <a16:creationId xmlns:a16="http://schemas.microsoft.com/office/drawing/2014/main" id="{8753CFC0-80CD-4094-9CD2-607D8D415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1" name="Rectangle 46">
              <a:extLst>
                <a:ext uri="{FF2B5EF4-FFF2-40B4-BE49-F238E27FC236}">
                  <a16:creationId xmlns:a16="http://schemas.microsoft.com/office/drawing/2014/main" id="{A3F5BD11-2CE3-4094-AEAB-AF4B3E84D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2" name="Rectangle 47">
              <a:extLst>
                <a:ext uri="{FF2B5EF4-FFF2-40B4-BE49-F238E27FC236}">
                  <a16:creationId xmlns:a16="http://schemas.microsoft.com/office/drawing/2014/main" id="{6AF50520-90FF-4FFF-8694-3D5F3EE0D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8006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3" name="Rectangle 48">
              <a:extLst>
                <a:ext uri="{FF2B5EF4-FFF2-40B4-BE49-F238E27FC236}">
                  <a16:creationId xmlns:a16="http://schemas.microsoft.com/office/drawing/2014/main" id="{D8CE9BCA-3A63-4072-AC5C-E15BD30E2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4102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4" name="Rectangle 49">
              <a:extLst>
                <a:ext uri="{FF2B5EF4-FFF2-40B4-BE49-F238E27FC236}">
                  <a16:creationId xmlns:a16="http://schemas.microsoft.com/office/drawing/2014/main" id="{8104CD71-9563-46EC-B4D3-E66BD678B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410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05" name="Rectangle 50">
              <a:extLst>
                <a:ext uri="{FF2B5EF4-FFF2-40B4-BE49-F238E27FC236}">
                  <a16:creationId xmlns:a16="http://schemas.microsoft.com/office/drawing/2014/main" id="{B2E9B1D5-1A0C-43C7-8A49-2F820C29F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6" name="Rectangle 51">
              <a:extLst>
                <a:ext uri="{FF2B5EF4-FFF2-40B4-BE49-F238E27FC236}">
                  <a16:creationId xmlns:a16="http://schemas.microsoft.com/office/drawing/2014/main" id="{ECA5EB9E-14EF-42D9-A455-C01DFCBB5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7" name="Rectangle 52">
              <a:extLst>
                <a:ext uri="{FF2B5EF4-FFF2-40B4-BE49-F238E27FC236}">
                  <a16:creationId xmlns:a16="http://schemas.microsoft.com/office/drawing/2014/main" id="{6120DE07-115C-422B-A2D2-58B30578D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8" name="Rectangle 53">
              <a:extLst>
                <a:ext uri="{FF2B5EF4-FFF2-40B4-BE49-F238E27FC236}">
                  <a16:creationId xmlns:a16="http://schemas.microsoft.com/office/drawing/2014/main" id="{F648C58F-7E99-4B6D-8978-23AE7622D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4102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09" name="Rectangle 54">
              <a:extLst>
                <a:ext uri="{FF2B5EF4-FFF2-40B4-BE49-F238E27FC236}">
                  <a16:creationId xmlns:a16="http://schemas.microsoft.com/office/drawing/2014/main" id="{1D9AED89-1A8F-41A0-8B01-476BF6BF9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715000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0" name="Rectangle 55">
              <a:extLst>
                <a:ext uri="{FF2B5EF4-FFF2-40B4-BE49-F238E27FC236}">
                  <a16:creationId xmlns:a16="http://schemas.microsoft.com/office/drawing/2014/main" id="{CBD74B5F-2F5F-43E8-A0F5-BB9C83DD4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7150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211" name="Rectangle 56">
              <a:extLst>
                <a:ext uri="{FF2B5EF4-FFF2-40B4-BE49-F238E27FC236}">
                  <a16:creationId xmlns:a16="http://schemas.microsoft.com/office/drawing/2014/main" id="{CCA17176-0190-487E-A03B-DF92B8ACA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2" name="Rectangle 57">
              <a:extLst>
                <a:ext uri="{FF2B5EF4-FFF2-40B4-BE49-F238E27FC236}">
                  <a16:creationId xmlns:a16="http://schemas.microsoft.com/office/drawing/2014/main" id="{9B8BA583-207C-4DEC-99E3-2FE1D1670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3" name="Rectangle 58">
              <a:extLst>
                <a:ext uri="{FF2B5EF4-FFF2-40B4-BE49-F238E27FC236}">
                  <a16:creationId xmlns:a16="http://schemas.microsoft.com/office/drawing/2014/main" id="{2C7FC3A8-8131-4727-ADA9-654013150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4" name="Rectangle 59">
              <a:extLst>
                <a:ext uri="{FF2B5EF4-FFF2-40B4-BE49-F238E27FC236}">
                  <a16:creationId xmlns:a16="http://schemas.microsoft.com/office/drawing/2014/main" id="{45D258B3-7A47-407D-8686-71E77CF5D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715000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215" name="Text Box 60">
              <a:extLst>
                <a:ext uri="{FF2B5EF4-FFF2-40B4-BE49-F238E27FC236}">
                  <a16:creationId xmlns:a16="http://schemas.microsoft.com/office/drawing/2014/main" id="{463426D0-C900-4342-B6B5-11D5BDE98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0" y="4960203"/>
              <a:ext cx="5029200" cy="7386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b="1" dirty="0">
                  <a:latin typeface="+mn-lt"/>
                </a:rPr>
                <a:t>...    </a:t>
              </a:r>
              <a:r>
                <a:rPr lang="en-US" sz="2400" b="1" dirty="0"/>
                <a:t>...    ...    …   …   …   …   …</a:t>
              </a:r>
              <a:endParaRPr lang="en-US" sz="2400" dirty="0"/>
            </a:p>
            <a:p>
              <a:pPr eaLnBrk="0" hangingPunct="0"/>
              <a:endParaRPr lang="en-US" dirty="0"/>
            </a:p>
          </p:txBody>
        </p:sp>
        <p:sp>
          <p:nvSpPr>
            <p:cNvPr id="216" name="Text Box 61">
              <a:extLst>
                <a:ext uri="{FF2B5EF4-FFF2-40B4-BE49-F238E27FC236}">
                  <a16:creationId xmlns:a16="http://schemas.microsoft.com/office/drawing/2014/main" id="{D69291CC-D559-47A7-8E8C-9B02F8838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276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217" name="Text Box 62">
              <a:extLst>
                <a:ext uri="{FF2B5EF4-FFF2-40B4-BE49-F238E27FC236}">
                  <a16:creationId xmlns:a16="http://schemas.microsoft.com/office/drawing/2014/main" id="{7EFBB39C-7FCC-46C6-905F-6C99A8687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273" y="3581400"/>
              <a:ext cx="29848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</a:t>
              </a:r>
            </a:p>
          </p:txBody>
        </p:sp>
        <p:sp>
          <p:nvSpPr>
            <p:cNvPr id="218" name="Text Box 63">
              <a:extLst>
                <a:ext uri="{FF2B5EF4-FFF2-40B4-BE49-F238E27FC236}">
                  <a16:creationId xmlns:a16="http://schemas.microsoft.com/office/drawing/2014/main" id="{8093C03A-5B82-4221-BD8A-D078F9498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8862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2</a:t>
              </a:r>
            </a:p>
          </p:txBody>
        </p:sp>
        <p:sp>
          <p:nvSpPr>
            <p:cNvPr id="219" name="Text Box 64">
              <a:extLst>
                <a:ext uri="{FF2B5EF4-FFF2-40B4-BE49-F238E27FC236}">
                  <a16:creationId xmlns:a16="http://schemas.microsoft.com/office/drawing/2014/main" id="{A2C29F96-2454-41DA-9B26-F787D5E64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1910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3</a:t>
              </a:r>
            </a:p>
          </p:txBody>
        </p:sp>
        <p:sp>
          <p:nvSpPr>
            <p:cNvPr id="220" name="Text Box 65">
              <a:extLst>
                <a:ext uri="{FF2B5EF4-FFF2-40B4-BE49-F238E27FC236}">
                  <a16:creationId xmlns:a16="http://schemas.microsoft.com/office/drawing/2014/main" id="{EF6654EC-787C-4848-9559-6E840F601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4958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4</a:t>
              </a:r>
            </a:p>
          </p:txBody>
        </p:sp>
        <p:sp>
          <p:nvSpPr>
            <p:cNvPr id="221" name="Text Box 66">
              <a:extLst>
                <a:ext uri="{FF2B5EF4-FFF2-40B4-BE49-F238E27FC236}">
                  <a16:creationId xmlns:a16="http://schemas.microsoft.com/office/drawing/2014/main" id="{7C8AE989-6C53-4280-813C-9F01AAA5EA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8006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5</a:t>
              </a:r>
            </a:p>
          </p:txBody>
        </p:sp>
        <p:sp>
          <p:nvSpPr>
            <p:cNvPr id="222" name="Text Box 67">
              <a:extLst>
                <a:ext uri="{FF2B5EF4-FFF2-40B4-BE49-F238E27FC236}">
                  <a16:creationId xmlns:a16="http://schemas.microsoft.com/office/drawing/2014/main" id="{FB5E5C4D-ADD7-4B32-8EE1-89BDD7DD1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4102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1022</a:t>
              </a:r>
            </a:p>
          </p:txBody>
        </p:sp>
        <p:sp>
          <p:nvSpPr>
            <p:cNvPr id="223" name="Text Box 68">
              <a:extLst>
                <a:ext uri="{FF2B5EF4-FFF2-40B4-BE49-F238E27FC236}">
                  <a16:creationId xmlns:a16="http://schemas.microsoft.com/office/drawing/2014/main" id="{FDE10283-95DA-4E3D-A0BA-4688D4E7B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715000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1023</a:t>
              </a:r>
            </a:p>
          </p:txBody>
        </p:sp>
        <p:sp>
          <p:nvSpPr>
            <p:cNvPr id="224" name="Text Box 69">
              <a:extLst>
                <a:ext uri="{FF2B5EF4-FFF2-40B4-BE49-F238E27FC236}">
                  <a16:creationId xmlns:a16="http://schemas.microsoft.com/office/drawing/2014/main" id="{D77255F9-0F93-4E80-AFBA-F6DB4E1DE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  <p:sp>
          <p:nvSpPr>
            <p:cNvPr id="225" name="Text Box 70">
              <a:extLst>
                <a:ext uri="{FF2B5EF4-FFF2-40B4-BE49-F238E27FC236}">
                  <a16:creationId xmlns:a16="http://schemas.microsoft.com/office/drawing/2014/main" id="{6C6E4A95-18C8-4FEB-B693-F6C64577C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314" y="2971800"/>
              <a:ext cx="66383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Valid</a:t>
              </a:r>
            </a:p>
          </p:txBody>
        </p:sp>
        <p:sp>
          <p:nvSpPr>
            <p:cNvPr id="226" name="Text Box 71">
              <a:extLst>
                <a:ext uri="{FF2B5EF4-FFF2-40B4-BE49-F238E27FC236}">
                  <a16:creationId xmlns:a16="http://schemas.microsoft.com/office/drawing/2014/main" id="{BD909583-44BB-40F6-B8BB-F1429E143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2971800"/>
              <a:ext cx="5349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Tag</a:t>
              </a:r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513585D0-E055-46A0-BE26-8F0860954C93}"/>
                </a:ext>
              </a:extLst>
            </p:cNvPr>
            <p:cNvGrpSpPr/>
            <p:nvPr/>
          </p:nvGrpSpPr>
          <p:grpSpPr>
            <a:xfrm>
              <a:off x="2133600" y="2482850"/>
              <a:ext cx="6629400" cy="336550"/>
              <a:chOff x="2209800" y="2438400"/>
              <a:chExt cx="6629400" cy="336550"/>
            </a:xfrm>
          </p:grpSpPr>
          <p:sp>
            <p:nvSpPr>
              <p:cNvPr id="228" name="Text Box 72">
                <a:extLst>
                  <a:ext uri="{FF2B5EF4-FFF2-40B4-BE49-F238E27FC236}">
                    <a16:creationId xmlns:a16="http://schemas.microsoft.com/office/drawing/2014/main" id="{21ED1C2E-D58A-438E-A914-789B605B54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2438400"/>
                <a:ext cx="6350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Data</a:t>
                </a:r>
              </a:p>
            </p:txBody>
          </p:sp>
          <p:sp>
            <p:nvSpPr>
              <p:cNvPr id="229" name="Line 73">
                <a:extLst>
                  <a:ext uri="{FF2B5EF4-FFF2-40B4-BE49-F238E27FC236}">
                    <a16:creationId xmlns:a16="http://schemas.microsoft.com/office/drawing/2014/main" id="{870432E5-0071-4339-ABD1-9A3ACF9F59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9800" y="2590800"/>
                <a:ext cx="2438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30" name="Line 74">
                <a:extLst>
                  <a:ext uri="{FF2B5EF4-FFF2-40B4-BE49-F238E27FC236}">
                    <a16:creationId xmlns:a16="http://schemas.microsoft.com/office/drawing/2014/main" id="{AD2A89F1-C959-485D-A27D-90B7488799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2590800"/>
                <a:ext cx="3581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231" name="Text Box 75">
              <a:extLst>
                <a:ext uri="{FF2B5EF4-FFF2-40B4-BE49-F238E27FC236}">
                  <a16:creationId xmlns:a16="http://schemas.microsoft.com/office/drawing/2014/main" id="{6CA55884-7FC8-41F1-8BCF-9E970DC44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0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Word0</a:t>
              </a:r>
            </a:p>
          </p:txBody>
        </p:sp>
        <p:sp>
          <p:nvSpPr>
            <p:cNvPr id="232" name="Text Box 76">
              <a:extLst>
                <a:ext uri="{FF2B5EF4-FFF2-40B4-BE49-F238E27FC236}">
                  <a16:creationId xmlns:a16="http://schemas.microsoft.com/office/drawing/2014/main" id="{E1040994-3945-4413-8AAD-BA7762EF6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0862" y="2743200"/>
              <a:ext cx="8112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Word1</a:t>
              </a:r>
            </a:p>
          </p:txBody>
        </p:sp>
        <p:sp>
          <p:nvSpPr>
            <p:cNvPr id="233" name="Text Box 77">
              <a:extLst>
                <a:ext uri="{FF2B5EF4-FFF2-40B4-BE49-F238E27FC236}">
                  <a16:creationId xmlns:a16="http://schemas.microsoft.com/office/drawing/2014/main" id="{DFB75E1E-68E3-4B7E-B028-B111AF99C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92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Word2</a:t>
              </a:r>
            </a:p>
          </p:txBody>
        </p:sp>
        <p:sp>
          <p:nvSpPr>
            <p:cNvPr id="234" name="Text Box 78">
              <a:extLst>
                <a:ext uri="{FF2B5EF4-FFF2-40B4-BE49-F238E27FC236}">
                  <a16:creationId xmlns:a16="http://schemas.microsoft.com/office/drawing/2014/main" id="{B2BC71AA-A2D1-4DBC-B2C2-CF722F48D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9472" y="2743200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Word3</a:t>
              </a:r>
            </a:p>
          </p:txBody>
        </p:sp>
        <p:sp>
          <p:nvSpPr>
            <p:cNvPr id="235" name="Text Box 79">
              <a:extLst>
                <a:ext uri="{FF2B5EF4-FFF2-40B4-BE49-F238E27FC236}">
                  <a16:creationId xmlns:a16="http://schemas.microsoft.com/office/drawing/2014/main" id="{D8682EFC-9622-49BC-B6A4-B30395A03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85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0-3</a:t>
              </a:r>
            </a:p>
          </p:txBody>
        </p:sp>
        <p:sp>
          <p:nvSpPr>
            <p:cNvPr id="236" name="Text Box 80">
              <a:extLst>
                <a:ext uri="{FF2B5EF4-FFF2-40B4-BE49-F238E27FC236}">
                  <a16:creationId xmlns:a16="http://schemas.microsoft.com/office/drawing/2014/main" id="{7B38301C-3B9A-4FAC-A899-61CF2A9A0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7348" y="2971800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4-7</a:t>
              </a:r>
            </a:p>
          </p:txBody>
        </p:sp>
        <p:sp>
          <p:nvSpPr>
            <p:cNvPr id="237" name="Text Box 81">
              <a:extLst>
                <a:ext uri="{FF2B5EF4-FFF2-40B4-BE49-F238E27FC236}">
                  <a16:creationId xmlns:a16="http://schemas.microsoft.com/office/drawing/2014/main" id="{B4B6B579-23AC-4607-A193-758CD3A88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8597" y="2971800"/>
              <a:ext cx="1150444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8-11</a:t>
              </a:r>
            </a:p>
          </p:txBody>
        </p:sp>
        <p:sp>
          <p:nvSpPr>
            <p:cNvPr id="238" name="Text Box 82">
              <a:extLst>
                <a:ext uri="{FF2B5EF4-FFF2-40B4-BE49-F238E27FC236}">
                  <a16:creationId xmlns:a16="http://schemas.microsoft.com/office/drawing/2014/main" id="{347EA6BB-E77E-46E9-9C40-2EBB51466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6173" y="2971800"/>
              <a:ext cx="1279517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12-15</a:t>
              </a:r>
            </a:p>
          </p:txBody>
        </p:sp>
      </p:grpSp>
      <p:sp>
        <p:nvSpPr>
          <p:cNvPr id="88" name="Oval 87">
            <a:extLst>
              <a:ext uri="{FF2B5EF4-FFF2-40B4-BE49-F238E27FC236}">
                <a16:creationId xmlns:a16="http://schemas.microsoft.com/office/drawing/2014/main" id="{276A22EF-756E-4DF6-A5AD-CF3CB9B51016}"/>
              </a:ext>
            </a:extLst>
          </p:cNvPr>
          <p:cNvSpPr/>
          <p:nvPr/>
        </p:nvSpPr>
        <p:spPr>
          <a:xfrm>
            <a:off x="2117559" y="3522077"/>
            <a:ext cx="1676400" cy="457200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3" name="Left Arrow 90">
            <a:extLst>
              <a:ext uri="{FF2B5EF4-FFF2-40B4-BE49-F238E27FC236}">
                <a16:creationId xmlns:a16="http://schemas.microsoft.com/office/drawing/2014/main" id="{57BBFA32-DA40-4FCC-B7E3-14CA27867864}"/>
              </a:ext>
            </a:extLst>
          </p:cNvPr>
          <p:cNvSpPr/>
          <p:nvPr/>
        </p:nvSpPr>
        <p:spPr>
          <a:xfrm rot="5400000">
            <a:off x="6997723" y="1781354"/>
            <a:ext cx="228600" cy="304800"/>
          </a:xfrm>
          <a:prstGeom prst="leftArrow">
            <a:avLst/>
          </a:prstGeom>
          <a:solidFill>
            <a:srgbClr val="FF00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6124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10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Summary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4A0B299-B01B-448F-8C14-647BB03D5BB8}"/>
              </a:ext>
            </a:extLst>
          </p:cNvPr>
          <p:cNvGrpSpPr/>
          <p:nvPr/>
        </p:nvGrpSpPr>
        <p:grpSpPr>
          <a:xfrm>
            <a:off x="562247" y="1450534"/>
            <a:ext cx="8133348" cy="4882810"/>
            <a:chOff x="605589" y="1351238"/>
            <a:chExt cx="8133348" cy="4882810"/>
          </a:xfrm>
        </p:grpSpPr>
        <p:sp>
          <p:nvSpPr>
            <p:cNvPr id="104" name="Oval 4">
              <a:extLst>
                <a:ext uri="{FF2B5EF4-FFF2-40B4-BE49-F238E27FC236}">
                  <a16:creationId xmlns:a16="http://schemas.microsoft.com/office/drawing/2014/main" id="{92E5891D-5988-45BF-BD8D-6A6D3EF2F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589" y="1533985"/>
              <a:ext cx="304800" cy="3048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Text Box 7">
              <a:extLst>
                <a:ext uri="{FF2B5EF4-FFF2-40B4-BE49-F238E27FC236}">
                  <a16:creationId xmlns:a16="http://schemas.microsoft.com/office/drawing/2014/main" id="{3A724359-19B6-4945-B7D4-8F5BE39CD6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1758" y="1351238"/>
              <a:ext cx="2975810" cy="70788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Read address (</a:t>
              </a:r>
              <a:r>
                <a:rPr lang="en-US" sz="2000" b="1" dirty="0"/>
                <a:t>RA</a:t>
              </a:r>
              <a:r>
                <a:rPr lang="en-US" sz="2000" dirty="0"/>
                <a:t>) sent from processor </a:t>
              </a:r>
              <a:r>
                <a:rPr lang="en-US" sz="2000" dirty="0">
                  <a:sym typeface="Wingdings" pitchFamily="2" charset="2"/>
                </a:rPr>
                <a:t> cache</a:t>
              </a:r>
              <a:endParaRPr lang="en-US" sz="2000" dirty="0"/>
            </a:p>
          </p:txBody>
        </p:sp>
        <p:sp>
          <p:nvSpPr>
            <p:cNvPr id="114" name="AutoShape 9">
              <a:extLst>
                <a:ext uri="{FF2B5EF4-FFF2-40B4-BE49-F238E27FC236}">
                  <a16:creationId xmlns:a16="http://schemas.microsoft.com/office/drawing/2014/main" id="{520F4035-7432-4DD7-9151-F37ED2E94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1464" y="2447144"/>
              <a:ext cx="1676400" cy="762000"/>
            </a:xfrm>
            <a:prstGeom prst="diamond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In cache?</a:t>
              </a:r>
            </a:p>
          </p:txBody>
        </p:sp>
        <p:sp>
          <p:nvSpPr>
            <p:cNvPr id="115" name="Text Box 10">
              <a:extLst>
                <a:ext uri="{FF2B5EF4-FFF2-40B4-BE49-F238E27FC236}">
                  <a16:creationId xmlns:a16="http://schemas.microsoft.com/office/drawing/2014/main" id="{A80CA123-B38D-4F54-A3A4-6B7D24D375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6088" y="2390856"/>
              <a:ext cx="2099501" cy="70788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Access memory block at </a:t>
              </a:r>
              <a:r>
                <a:rPr lang="en-US" sz="2000" b="1" dirty="0"/>
                <a:t>RA</a:t>
              </a:r>
            </a:p>
          </p:txBody>
        </p:sp>
        <p:sp>
          <p:nvSpPr>
            <p:cNvPr id="117" name="Text Box 12">
              <a:extLst>
                <a:ext uri="{FF2B5EF4-FFF2-40B4-BE49-F238E27FC236}">
                  <a16:creationId xmlns:a16="http://schemas.microsoft.com/office/drawing/2014/main" id="{967DBEC5-A01B-45CF-975E-BEB1574927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4843" y="4608785"/>
              <a:ext cx="2149639" cy="101566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Use </a:t>
              </a:r>
              <a:r>
                <a:rPr lang="en-US" sz="2000" b="1" dirty="0"/>
                <a:t>Offset</a:t>
              </a:r>
              <a:r>
                <a:rPr lang="en-US" sz="2000" dirty="0"/>
                <a:t> and delivery data to processor</a:t>
              </a:r>
              <a:endParaRPr lang="en-US" sz="2000" b="1" dirty="0"/>
            </a:p>
          </p:txBody>
        </p:sp>
        <p:sp>
          <p:nvSpPr>
            <p:cNvPr id="118" name="Text Box 13">
              <a:extLst>
                <a:ext uri="{FF2B5EF4-FFF2-40B4-BE49-F238E27FC236}">
                  <a16:creationId xmlns:a16="http://schemas.microsoft.com/office/drawing/2014/main" id="{9E2B110C-41DB-484C-B874-7599D7A1D4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1940" y="4627946"/>
              <a:ext cx="2666997" cy="101566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Load into cache line</a:t>
              </a:r>
            </a:p>
            <a:p>
              <a:pPr algn="ctr"/>
              <a:r>
                <a:rPr lang="en-US" sz="2000" dirty="0"/>
                <a:t>Set </a:t>
              </a:r>
              <a:r>
                <a:rPr lang="en-US" sz="2000" b="1" dirty="0"/>
                <a:t>Tag</a:t>
              </a:r>
              <a:r>
                <a:rPr lang="en-US" sz="2000" dirty="0"/>
                <a:t> and </a:t>
              </a:r>
              <a:r>
                <a:rPr lang="en-US" sz="2000" b="1" dirty="0"/>
                <a:t>Valid </a:t>
              </a:r>
              <a:r>
                <a:rPr lang="en-US" sz="2000" dirty="0"/>
                <a:t>bit (if needed)</a:t>
              </a:r>
            </a:p>
          </p:txBody>
        </p:sp>
        <p:sp>
          <p:nvSpPr>
            <p:cNvPr id="119" name="Oval 14">
              <a:extLst>
                <a:ext uri="{FF2B5EF4-FFF2-40B4-BE49-F238E27FC236}">
                  <a16:creationId xmlns:a16="http://schemas.microsoft.com/office/drawing/2014/main" id="{6E2CB1AB-036E-48FC-81E4-093C276F9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5261" y="5929248"/>
              <a:ext cx="304800" cy="3048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15">
              <a:extLst>
                <a:ext uri="{FF2B5EF4-FFF2-40B4-BE49-F238E27FC236}">
                  <a16:creationId xmlns:a16="http://schemas.microsoft.com/office/drawing/2014/main" id="{971022C5-CED6-4628-8C44-D72BC07C33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7989" y="1686385"/>
              <a:ext cx="6737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121" name="Line 17">
              <a:extLst>
                <a:ext uri="{FF2B5EF4-FFF2-40B4-BE49-F238E27FC236}">
                  <a16:creationId xmlns:a16="http://schemas.microsoft.com/office/drawing/2014/main" id="{7E9E1736-1A7F-41EF-AA85-6FDE6C439E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9737" y="2828143"/>
              <a:ext cx="1676400" cy="112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2" name="Line 18">
              <a:extLst>
                <a:ext uri="{FF2B5EF4-FFF2-40B4-BE49-F238E27FC236}">
                  <a16:creationId xmlns:a16="http://schemas.microsoft.com/office/drawing/2014/main" id="{A31059A9-3A3B-4B84-A136-BB382C835D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9663" y="2066327"/>
              <a:ext cx="0" cy="3808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3" name="Line 19">
              <a:extLst>
                <a:ext uri="{FF2B5EF4-FFF2-40B4-BE49-F238E27FC236}">
                  <a16:creationId xmlns:a16="http://schemas.microsoft.com/office/drawing/2014/main" id="{1A2056C1-2EB7-481F-815C-E0923F4756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19662" y="3209143"/>
              <a:ext cx="1" cy="13996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4" name="Line 20">
              <a:extLst>
                <a:ext uri="{FF2B5EF4-FFF2-40B4-BE49-F238E27FC236}">
                  <a16:creationId xmlns:a16="http://schemas.microsoft.com/office/drawing/2014/main" id="{7FDF937B-F971-4707-8586-A6416CD75E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5838" y="3132944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5" name="Line 21">
              <a:extLst>
                <a:ext uri="{FF2B5EF4-FFF2-40B4-BE49-F238E27FC236}">
                  <a16:creationId xmlns:a16="http://schemas.microsoft.com/office/drawing/2014/main" id="{AD482E7E-57C4-4626-938D-8D2CD348B3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05438" y="4123544"/>
              <a:ext cx="0" cy="485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6" name="Line 22">
              <a:extLst>
                <a:ext uri="{FF2B5EF4-FFF2-40B4-BE49-F238E27FC236}">
                  <a16:creationId xmlns:a16="http://schemas.microsoft.com/office/drawing/2014/main" id="{B182AFED-9D04-4877-B44D-889DB9DCE3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7336" y="4123544"/>
              <a:ext cx="384810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7" name="Line 23">
              <a:extLst>
                <a:ext uri="{FF2B5EF4-FFF2-40B4-BE49-F238E27FC236}">
                  <a16:creationId xmlns:a16="http://schemas.microsoft.com/office/drawing/2014/main" id="{79D31326-23C2-4829-9AE3-C37CC4FBF1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7337" y="4123544"/>
              <a:ext cx="0" cy="485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8" name="Line 24">
              <a:extLst>
                <a:ext uri="{FF2B5EF4-FFF2-40B4-BE49-F238E27FC236}">
                  <a16:creationId xmlns:a16="http://schemas.microsoft.com/office/drawing/2014/main" id="{50AA8889-456F-4951-8569-BAFC153B23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3859" y="3742544"/>
              <a:ext cx="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9" name="Text Box 11">
              <a:extLst>
                <a:ext uri="{FF2B5EF4-FFF2-40B4-BE49-F238E27FC236}">
                  <a16:creationId xmlns:a16="http://schemas.microsoft.com/office/drawing/2014/main" id="{FEC635E1-B5B9-4DBF-9E8B-4EB0CED99A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3737" y="3437744"/>
              <a:ext cx="2394284" cy="40011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Allocate cache line</a:t>
              </a:r>
              <a:endParaRPr lang="en-US" sz="2000" b="1" dirty="0"/>
            </a:p>
          </p:txBody>
        </p:sp>
        <p:sp>
          <p:nvSpPr>
            <p:cNvPr id="130" name="Line 25">
              <a:extLst>
                <a:ext uri="{FF2B5EF4-FFF2-40B4-BE49-F238E27FC236}">
                  <a16:creationId xmlns:a16="http://schemas.microsoft.com/office/drawing/2014/main" id="{9886245F-F6CB-4C92-9762-D0C58008C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9662" y="5624448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31" name="Text Box 26">
              <a:extLst>
                <a:ext uri="{FF2B5EF4-FFF2-40B4-BE49-F238E27FC236}">
                  <a16:creationId xmlns:a16="http://schemas.microsoft.com/office/drawing/2014/main" id="{6AC7D2FE-98D1-4A74-B9E1-920F3291E3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3031" y="3293160"/>
              <a:ext cx="1981200" cy="10310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Read Hit</a:t>
              </a:r>
            </a:p>
            <a:p>
              <a:pPr algn="ctr">
                <a:spcBef>
                  <a:spcPts val="600"/>
                </a:spcBef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[Tags Match] </a:t>
              </a:r>
              <a:b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AND [Valid]</a:t>
              </a:r>
            </a:p>
          </p:txBody>
        </p:sp>
        <p:sp>
          <p:nvSpPr>
            <p:cNvPr id="132" name="Text Box 27">
              <a:extLst>
                <a:ext uri="{FF2B5EF4-FFF2-40B4-BE49-F238E27FC236}">
                  <a16:creationId xmlns:a16="http://schemas.microsoft.com/office/drawing/2014/main" id="{849A1F63-DF70-42B8-BF4D-E6F3706C6F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9267" y="2419022"/>
              <a:ext cx="1981197" cy="10926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Read Miss</a:t>
              </a:r>
            </a:p>
            <a:p>
              <a:pPr algn="ctr">
                <a:spcBef>
                  <a:spcPct val="50000"/>
                </a:spcBef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[Tags Mismatch] </a:t>
              </a:r>
              <a:b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OR [!Valid]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6391029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 Types of Cache Misses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E59EA6CE-4462-49FD-8EBF-C720A1919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1187"/>
            <a:ext cx="8229600" cy="5322275"/>
          </a:xfrm>
        </p:spPr>
        <p:txBody>
          <a:bodyPr>
            <a:normAutofit/>
          </a:bodyPr>
          <a:lstStyle/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800" dirty="0">
                <a:solidFill>
                  <a:srgbClr val="C00000"/>
                </a:solidFill>
              </a:rPr>
              <a:t>Compulsory misses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On the first access to a block; the block must be brought into the cache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Also called </a:t>
            </a:r>
            <a:r>
              <a:rPr lang="en-SG" sz="2400" dirty="0">
                <a:solidFill>
                  <a:srgbClr val="C00000"/>
                </a:solidFill>
              </a:rPr>
              <a:t>cold start misses</a:t>
            </a:r>
            <a:r>
              <a:rPr lang="en-SG" sz="2400" dirty="0"/>
              <a:t> or </a:t>
            </a:r>
            <a:r>
              <a:rPr lang="en-SG" sz="2400" dirty="0">
                <a:solidFill>
                  <a:srgbClr val="C00000"/>
                </a:solidFill>
              </a:rPr>
              <a:t>first reference misses</a:t>
            </a:r>
            <a:endParaRPr lang="en-US" sz="2400" dirty="0">
              <a:solidFill>
                <a:srgbClr val="C00000"/>
              </a:solidFill>
            </a:endParaRPr>
          </a:p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800" dirty="0">
                <a:solidFill>
                  <a:srgbClr val="C00000"/>
                </a:solidFill>
              </a:rPr>
              <a:t>Conflict misses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Occur in the case of direct mapped cache or set associative cache, when several blocks are mapped to the same block/set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Also called </a:t>
            </a:r>
            <a:r>
              <a:rPr lang="en-SG" sz="2400" dirty="0">
                <a:solidFill>
                  <a:srgbClr val="C00000"/>
                </a:solidFill>
              </a:rPr>
              <a:t>collision misses </a:t>
            </a:r>
            <a:r>
              <a:rPr lang="en-SG" sz="2400" dirty="0"/>
              <a:t>or </a:t>
            </a:r>
            <a:r>
              <a:rPr lang="en-SG" sz="2400" dirty="0">
                <a:solidFill>
                  <a:srgbClr val="C00000"/>
                </a:solidFill>
              </a:rPr>
              <a:t>interference misses</a:t>
            </a:r>
          </a:p>
          <a:p>
            <a:pPr marL="265113" indent="-265113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800" dirty="0">
                <a:solidFill>
                  <a:srgbClr val="C00000"/>
                </a:solidFill>
              </a:rPr>
              <a:t>Capacity misses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Occur when blocks are discarded from cache as cache cannot contain all blocks needed </a:t>
            </a:r>
          </a:p>
        </p:txBody>
      </p:sp>
    </p:spTree>
    <p:extLst>
      <p:ext uri="{BB962C8B-B14F-4D97-AF65-F5344CB8AC3E}">
        <p14:creationId xmlns:p14="http://schemas.microsoft.com/office/powerpoint/2010/main" val="761877920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Exercise #1: Setup Information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760088-BEDF-4F14-8C03-2C8714229124}"/>
              </a:ext>
            </a:extLst>
          </p:cNvPr>
          <p:cNvSpPr/>
          <p:nvPr/>
        </p:nvSpPr>
        <p:spPr>
          <a:xfrm>
            <a:off x="609600" y="1480552"/>
            <a:ext cx="1524000" cy="22098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white"/>
                </a:solidFill>
              </a:rPr>
              <a:t>Memory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white"/>
                </a:solidFill>
              </a:rPr>
              <a:t>4GB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</a:endParaRPr>
          </a:p>
        </p:txBody>
      </p:sp>
      <p:grpSp>
        <p:nvGrpSpPr>
          <p:cNvPr id="28" name="Group 11">
            <a:extLst>
              <a:ext uri="{FF2B5EF4-FFF2-40B4-BE49-F238E27FC236}">
                <a16:creationId xmlns:a16="http://schemas.microsoft.com/office/drawing/2014/main" id="{7BB3F131-C2D5-4E97-9874-B73054B3A98C}"/>
              </a:ext>
            </a:extLst>
          </p:cNvPr>
          <p:cNvGrpSpPr/>
          <p:nvPr/>
        </p:nvGrpSpPr>
        <p:grpSpPr>
          <a:xfrm>
            <a:off x="3429000" y="1143000"/>
            <a:ext cx="5105400" cy="1034018"/>
            <a:chOff x="984479" y="2242582"/>
            <a:chExt cx="5105400" cy="1034018"/>
          </a:xfrm>
        </p:grpSpPr>
        <p:sp>
          <p:nvSpPr>
            <p:cNvPr id="29" name="Text Box 74">
              <a:extLst>
                <a:ext uri="{FF2B5EF4-FFF2-40B4-BE49-F238E27FC236}">
                  <a16:creationId xmlns:a16="http://schemas.microsoft.com/office/drawing/2014/main" id="{9F1AC6B2-5C93-4D4B-90E2-D60183EE54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7000" y="2242582"/>
              <a:ext cx="1840953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prstClr val="black"/>
                  </a:solidFill>
                </a:rPr>
                <a:t>Memory Address</a:t>
              </a:r>
            </a:p>
          </p:txBody>
        </p:sp>
        <p:sp>
          <p:nvSpPr>
            <p:cNvPr id="30" name="Text Box 78">
              <a:extLst>
                <a:ext uri="{FF2B5EF4-FFF2-40B4-BE49-F238E27FC236}">
                  <a16:creationId xmlns:a16="http://schemas.microsoft.com/office/drawing/2014/main" id="{BE82E911-BD4C-45A1-87D7-E21AC5983F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479" y="2547382"/>
              <a:ext cx="412293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prstClr val="black"/>
                  </a:solidFill>
                </a:rPr>
                <a:t>31</a:t>
              </a:r>
            </a:p>
          </p:txBody>
        </p:sp>
        <p:sp>
          <p:nvSpPr>
            <p:cNvPr id="31" name="Text Box 79">
              <a:extLst>
                <a:ext uri="{FF2B5EF4-FFF2-40B4-BE49-F238E27FC236}">
                  <a16:creationId xmlns:a16="http://schemas.microsoft.com/office/drawing/2014/main" id="{20DF8E89-FC32-45C1-89DD-B7E4AE75CF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81904" y="2547382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32" name="Text Box 80">
              <a:extLst>
                <a:ext uri="{FF2B5EF4-FFF2-40B4-BE49-F238E27FC236}">
                  <a16:creationId xmlns:a16="http://schemas.microsoft.com/office/drawing/2014/main" id="{B5C0580C-73C8-4DAA-90E2-F6410FB6E3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7279" y="2547382"/>
              <a:ext cx="5222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prstClr val="black"/>
                  </a:solidFill>
                </a:rPr>
                <a:t>N-1</a:t>
              </a:r>
            </a:p>
          </p:txBody>
        </p:sp>
        <p:sp>
          <p:nvSpPr>
            <p:cNvPr id="33" name="Text Box 81">
              <a:extLst>
                <a:ext uri="{FF2B5EF4-FFF2-40B4-BE49-F238E27FC236}">
                  <a16:creationId xmlns:a16="http://schemas.microsoft.com/office/drawing/2014/main" id="{5F568A56-3CAF-4FDE-91D9-0BD4F67E0D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1337" y="2547382"/>
              <a:ext cx="3321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prstClr val="black"/>
                  </a:solidFill>
                </a:rPr>
                <a:t>N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731466E-A24B-48EC-B61C-94B03B699C77}"/>
                </a:ext>
              </a:extLst>
            </p:cNvPr>
            <p:cNvSpPr/>
            <p:nvPr/>
          </p:nvSpPr>
          <p:spPr>
            <a:xfrm>
              <a:off x="1066800" y="2819400"/>
              <a:ext cx="3352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23220F8-E687-4BF9-9D3E-BDB3897BBA0E}"/>
                </a:ext>
              </a:extLst>
            </p:cNvPr>
            <p:cNvSpPr/>
            <p:nvPr/>
          </p:nvSpPr>
          <p:spPr>
            <a:xfrm>
              <a:off x="4419600" y="2819400"/>
              <a:ext cx="160020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  <p:grpSp>
          <p:nvGrpSpPr>
            <p:cNvPr id="36" name="Group 28">
              <a:extLst>
                <a:ext uri="{FF2B5EF4-FFF2-40B4-BE49-F238E27FC236}">
                  <a16:creationId xmlns:a16="http://schemas.microsoft.com/office/drawing/2014/main" id="{098A5A6A-9121-4495-AEC3-9BF1CD7F997D}"/>
                </a:ext>
              </a:extLst>
            </p:cNvPr>
            <p:cNvGrpSpPr/>
            <p:nvPr/>
          </p:nvGrpSpPr>
          <p:grpSpPr>
            <a:xfrm>
              <a:off x="1066800" y="2852470"/>
              <a:ext cx="3352800" cy="369332"/>
              <a:chOff x="1219200" y="2014270"/>
              <a:chExt cx="3352800" cy="369332"/>
            </a:xfrm>
          </p:grpSpPr>
          <p:sp>
            <p:nvSpPr>
              <p:cNvPr id="40" name="Text Box 75">
                <a:extLst>
                  <a:ext uri="{FF2B5EF4-FFF2-40B4-BE49-F238E27FC236}">
                    <a16:creationId xmlns:a16="http://schemas.microsoft.com/office/drawing/2014/main" id="{DD2386BA-482B-480B-8445-60E67AFFEF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0834" y="2014270"/>
                <a:ext cx="1749197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Block Number</a:t>
                </a:r>
              </a:p>
            </p:txBody>
          </p:sp>
          <p:sp>
            <p:nvSpPr>
              <p:cNvPr id="41" name="Line 76">
                <a:extLst>
                  <a:ext uri="{FF2B5EF4-FFF2-40B4-BE49-F238E27FC236}">
                    <a16:creationId xmlns:a16="http://schemas.microsoft.com/office/drawing/2014/main" id="{11AA3C25-AC28-45B2-992C-D27D2EE1E0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7600" y="2209800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Line 77">
                <a:extLst>
                  <a:ext uri="{FF2B5EF4-FFF2-40B4-BE49-F238E27FC236}">
                    <a16:creationId xmlns:a16="http://schemas.microsoft.com/office/drawing/2014/main" id="{38244B80-D555-478F-B43F-0E74B3A9C6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19200" y="2209800"/>
                <a:ext cx="762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7" name="Group 32">
              <a:extLst>
                <a:ext uri="{FF2B5EF4-FFF2-40B4-BE49-F238E27FC236}">
                  <a16:creationId xmlns:a16="http://schemas.microsoft.com/office/drawing/2014/main" id="{F7C28AA7-F1FC-4807-959E-50345031D35C}"/>
                </a:ext>
              </a:extLst>
            </p:cNvPr>
            <p:cNvGrpSpPr/>
            <p:nvPr/>
          </p:nvGrpSpPr>
          <p:grpSpPr>
            <a:xfrm>
              <a:off x="4428226" y="2871156"/>
              <a:ext cx="1591574" cy="369332"/>
              <a:chOff x="1600200" y="1988392"/>
              <a:chExt cx="2590800" cy="369332"/>
            </a:xfrm>
          </p:grpSpPr>
          <p:sp>
            <p:nvSpPr>
              <p:cNvPr id="38" name="Line 77">
                <a:extLst>
                  <a:ext uri="{FF2B5EF4-FFF2-40B4-BE49-F238E27FC236}">
                    <a16:creationId xmlns:a16="http://schemas.microsoft.com/office/drawing/2014/main" id="{828C2C7D-3126-4570-92CC-8FFB360CF1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00200" y="2166670"/>
                <a:ext cx="2590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Text Box 75">
                <a:extLst>
                  <a:ext uri="{FF2B5EF4-FFF2-40B4-BE49-F238E27FC236}">
                    <a16:creationId xmlns:a16="http://schemas.microsoft.com/office/drawing/2014/main" id="{990F404E-008D-4E2F-ADC4-621319BCD5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2319" y="1988392"/>
                <a:ext cx="1488479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006600"/>
                    </a:solidFill>
                  </a:rPr>
                  <a:t>Offset</a:t>
                </a:r>
              </a:p>
            </p:txBody>
          </p:sp>
        </p:grp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C94C7267-C166-435E-AAB6-DCB819E94E33}"/>
              </a:ext>
            </a:extLst>
          </p:cNvPr>
          <p:cNvSpPr/>
          <p:nvPr/>
        </p:nvSpPr>
        <p:spPr>
          <a:xfrm>
            <a:off x="609600" y="3004552"/>
            <a:ext cx="1524000" cy="685800"/>
          </a:xfrm>
          <a:prstGeom prst="rect">
            <a:avLst/>
          </a:prstGeom>
          <a:solidFill>
            <a:schemeClr val="bg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</a:rPr>
              <a:t>1 Block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</a:rPr>
              <a:t>= 8 bytes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7AF04DF-F49A-43CE-A441-6DD9D638C9C3}"/>
              </a:ext>
            </a:extLst>
          </p:cNvPr>
          <p:cNvSpPr/>
          <p:nvPr/>
        </p:nvSpPr>
        <p:spPr>
          <a:xfrm>
            <a:off x="609600" y="4267200"/>
            <a:ext cx="1524000" cy="1600200"/>
          </a:xfrm>
          <a:prstGeom prst="rect">
            <a:avLst/>
          </a:prstGeom>
          <a:solidFill>
            <a:srgbClr val="00660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br>
              <a:rPr lang="en-US" sz="2400" dirty="0">
                <a:solidFill>
                  <a:prstClr val="white"/>
                </a:solidFill>
              </a:rPr>
            </a:br>
            <a:r>
              <a:rPr lang="en-US" sz="2400" dirty="0">
                <a:solidFill>
                  <a:prstClr val="white"/>
                </a:solidFill>
              </a:rPr>
              <a:t>Cache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white"/>
                </a:solidFill>
              </a:rPr>
              <a:t>32Bytes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764D13B-AD38-4700-B5EF-E8918731F384}"/>
              </a:ext>
            </a:extLst>
          </p:cNvPr>
          <p:cNvSpPr/>
          <p:nvPr/>
        </p:nvSpPr>
        <p:spPr>
          <a:xfrm>
            <a:off x="609600" y="5181600"/>
            <a:ext cx="1524000" cy="685800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</a:rPr>
              <a:t>1 Block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</a:rPr>
              <a:t>= 8 bytes</a:t>
            </a:r>
          </a:p>
        </p:txBody>
      </p:sp>
      <p:grpSp>
        <p:nvGrpSpPr>
          <p:cNvPr id="46" name="Group 29">
            <a:extLst>
              <a:ext uri="{FF2B5EF4-FFF2-40B4-BE49-F238E27FC236}">
                <a16:creationId xmlns:a16="http://schemas.microsoft.com/office/drawing/2014/main" id="{2350CFA0-5A31-4B2F-8AF6-A4E33ADB1EA3}"/>
              </a:ext>
            </a:extLst>
          </p:cNvPr>
          <p:cNvGrpSpPr/>
          <p:nvPr/>
        </p:nvGrpSpPr>
        <p:grpSpPr>
          <a:xfrm>
            <a:off x="3429000" y="3658602"/>
            <a:ext cx="5038496" cy="793750"/>
            <a:chOff x="3124200" y="3702050"/>
            <a:chExt cx="5038496" cy="793750"/>
          </a:xfrm>
        </p:grpSpPr>
        <p:sp>
          <p:nvSpPr>
            <p:cNvPr id="47" name="Text Box 38">
              <a:extLst>
                <a:ext uri="{FF2B5EF4-FFF2-40B4-BE49-F238E27FC236}">
                  <a16:creationId xmlns:a16="http://schemas.microsoft.com/office/drawing/2014/main" id="{62A21D9E-6E79-466A-8746-F2B5B68B5B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2500" y="3702050"/>
              <a:ext cx="8001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prstClr val="black"/>
                  </a:solidFill>
                </a:rPr>
                <a:t>N+M-1</a:t>
              </a:r>
            </a:p>
          </p:txBody>
        </p:sp>
        <p:sp>
          <p:nvSpPr>
            <p:cNvPr id="48" name="Text Box 78">
              <a:extLst>
                <a:ext uri="{FF2B5EF4-FFF2-40B4-BE49-F238E27FC236}">
                  <a16:creationId xmlns:a16="http://schemas.microsoft.com/office/drawing/2014/main" id="{1C3F73F7-9534-47C8-B998-0B6D52C2E6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200" y="3733800"/>
              <a:ext cx="412293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prstClr val="black"/>
                  </a:solidFill>
                </a:rPr>
                <a:t>31</a:t>
              </a:r>
            </a:p>
          </p:txBody>
        </p:sp>
        <p:sp>
          <p:nvSpPr>
            <p:cNvPr id="49" name="Text Box 79">
              <a:extLst>
                <a:ext uri="{FF2B5EF4-FFF2-40B4-BE49-F238E27FC236}">
                  <a16:creationId xmlns:a16="http://schemas.microsoft.com/office/drawing/2014/main" id="{F1FA13CF-26FE-47A0-85B0-77F3A72F95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54721" y="37338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50" name="Text Box 80">
              <a:extLst>
                <a:ext uri="{FF2B5EF4-FFF2-40B4-BE49-F238E27FC236}">
                  <a16:creationId xmlns:a16="http://schemas.microsoft.com/office/drawing/2014/main" id="{E74E491F-D70C-4F8B-81A5-524173493C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3733800"/>
              <a:ext cx="5222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prstClr val="black"/>
                  </a:solidFill>
                </a:rPr>
                <a:t>N-1</a:t>
              </a:r>
            </a:p>
          </p:txBody>
        </p:sp>
        <p:sp>
          <p:nvSpPr>
            <p:cNvPr id="51" name="Text Box 81">
              <a:extLst>
                <a:ext uri="{FF2B5EF4-FFF2-40B4-BE49-F238E27FC236}">
                  <a16:creationId xmlns:a16="http://schemas.microsoft.com/office/drawing/2014/main" id="{2F6A8A95-208B-49B5-81C8-1EDED90FE6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1058" y="3733800"/>
              <a:ext cx="3321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prstClr val="black"/>
                  </a:solidFill>
                </a:rPr>
                <a:t>N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AC0A293-6109-4D0F-AA9C-7BC53A1C8EA3}"/>
                </a:ext>
              </a:extLst>
            </p:cNvPr>
            <p:cNvSpPr/>
            <p:nvPr/>
          </p:nvSpPr>
          <p:spPr>
            <a:xfrm>
              <a:off x="3206521" y="4038600"/>
              <a:ext cx="1594079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CE8F18-8A9B-47FB-B38A-EC28FF0FE680}"/>
                </a:ext>
              </a:extLst>
            </p:cNvPr>
            <p:cNvSpPr/>
            <p:nvPr/>
          </p:nvSpPr>
          <p:spPr>
            <a:xfrm>
              <a:off x="6559321" y="4038600"/>
              <a:ext cx="160020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  <p:grpSp>
          <p:nvGrpSpPr>
            <p:cNvPr id="54" name="Group 28">
              <a:extLst>
                <a:ext uri="{FF2B5EF4-FFF2-40B4-BE49-F238E27FC236}">
                  <a16:creationId xmlns:a16="http://schemas.microsoft.com/office/drawing/2014/main" id="{979DB6B6-5D26-4DF8-9CF4-C92D0E7E8797}"/>
                </a:ext>
              </a:extLst>
            </p:cNvPr>
            <p:cNvGrpSpPr/>
            <p:nvPr/>
          </p:nvGrpSpPr>
          <p:grpSpPr>
            <a:xfrm>
              <a:off x="3200401" y="4083050"/>
              <a:ext cx="1600199" cy="369332"/>
              <a:chOff x="1219200" y="2014270"/>
              <a:chExt cx="3352800" cy="369332"/>
            </a:xfrm>
          </p:grpSpPr>
          <p:sp>
            <p:nvSpPr>
              <p:cNvPr id="63" name="Text Box 75">
                <a:extLst>
                  <a:ext uri="{FF2B5EF4-FFF2-40B4-BE49-F238E27FC236}">
                    <a16:creationId xmlns:a16="http://schemas.microsoft.com/office/drawing/2014/main" id="{C8290155-4D2A-48B9-9FA1-2715AEB8CA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79999" y="2014270"/>
                <a:ext cx="1210868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Tag</a:t>
                </a:r>
              </a:p>
            </p:txBody>
          </p:sp>
          <p:sp>
            <p:nvSpPr>
              <p:cNvPr id="64" name="Line 76">
                <a:extLst>
                  <a:ext uri="{FF2B5EF4-FFF2-40B4-BE49-F238E27FC236}">
                    <a16:creationId xmlns:a16="http://schemas.microsoft.com/office/drawing/2014/main" id="{93AE555B-C5D2-4C53-BA5F-E13996BD79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7600" y="2209800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Line 77">
                <a:extLst>
                  <a:ext uri="{FF2B5EF4-FFF2-40B4-BE49-F238E27FC236}">
                    <a16:creationId xmlns:a16="http://schemas.microsoft.com/office/drawing/2014/main" id="{E64F6502-EEB0-4FC4-8D26-E52CED04B5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19200" y="2209800"/>
                <a:ext cx="762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5" name="Group 32">
              <a:extLst>
                <a:ext uri="{FF2B5EF4-FFF2-40B4-BE49-F238E27FC236}">
                  <a16:creationId xmlns:a16="http://schemas.microsoft.com/office/drawing/2014/main" id="{222D89ED-665F-49F7-BF1B-32DC2C25DDF2}"/>
                </a:ext>
              </a:extLst>
            </p:cNvPr>
            <p:cNvGrpSpPr/>
            <p:nvPr/>
          </p:nvGrpSpPr>
          <p:grpSpPr>
            <a:xfrm>
              <a:off x="6567947" y="4090356"/>
              <a:ext cx="1591574" cy="369332"/>
              <a:chOff x="1600200" y="1988392"/>
              <a:chExt cx="2590800" cy="369332"/>
            </a:xfrm>
          </p:grpSpPr>
          <p:sp>
            <p:nvSpPr>
              <p:cNvPr id="61" name="Line 77">
                <a:extLst>
                  <a:ext uri="{FF2B5EF4-FFF2-40B4-BE49-F238E27FC236}">
                    <a16:creationId xmlns:a16="http://schemas.microsoft.com/office/drawing/2014/main" id="{8E726801-2FC3-4C50-B754-4572D8EA74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00200" y="2166670"/>
                <a:ext cx="2590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Text Box 75">
                <a:extLst>
                  <a:ext uri="{FF2B5EF4-FFF2-40B4-BE49-F238E27FC236}">
                    <a16:creationId xmlns:a16="http://schemas.microsoft.com/office/drawing/2014/main" id="{3CDAF81F-A53F-4D36-B39E-A18B1E22BA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2319" y="1988392"/>
                <a:ext cx="1488479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006600"/>
                    </a:solidFill>
                  </a:rPr>
                  <a:t>Offset</a:t>
                </a:r>
              </a:p>
            </p:txBody>
          </p: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1F15FBC-2060-4A7A-82E8-19CCA66470CF}"/>
                </a:ext>
              </a:extLst>
            </p:cNvPr>
            <p:cNvSpPr/>
            <p:nvPr/>
          </p:nvSpPr>
          <p:spPr>
            <a:xfrm>
              <a:off x="4806721" y="4038600"/>
              <a:ext cx="1746479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  <p:grpSp>
          <p:nvGrpSpPr>
            <p:cNvPr id="57" name="Group 28">
              <a:extLst>
                <a:ext uri="{FF2B5EF4-FFF2-40B4-BE49-F238E27FC236}">
                  <a16:creationId xmlns:a16="http://schemas.microsoft.com/office/drawing/2014/main" id="{EE53EBBB-BA63-4937-A309-C8384B283392}"/>
                </a:ext>
              </a:extLst>
            </p:cNvPr>
            <p:cNvGrpSpPr/>
            <p:nvPr/>
          </p:nvGrpSpPr>
          <p:grpSpPr>
            <a:xfrm>
              <a:off x="4800600" y="4083050"/>
              <a:ext cx="1746479" cy="369332"/>
              <a:chOff x="898660" y="2014270"/>
              <a:chExt cx="3673340" cy="369332"/>
            </a:xfrm>
          </p:grpSpPr>
          <p:sp>
            <p:nvSpPr>
              <p:cNvPr id="58" name="Text Box 75">
                <a:extLst>
                  <a:ext uri="{FF2B5EF4-FFF2-40B4-BE49-F238E27FC236}">
                    <a16:creationId xmlns:a16="http://schemas.microsoft.com/office/drawing/2014/main" id="{24A78C7F-1AE1-4410-97F0-3C3D445653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7377" y="2014270"/>
                <a:ext cx="1656115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D19049">
                        <a:lumMod val="50000"/>
                      </a:srgbClr>
                    </a:solidFill>
                  </a:rPr>
                  <a:t>Index</a:t>
                </a:r>
              </a:p>
            </p:txBody>
          </p:sp>
          <p:sp>
            <p:nvSpPr>
              <p:cNvPr id="59" name="Line 76">
                <a:extLst>
                  <a:ext uri="{FF2B5EF4-FFF2-40B4-BE49-F238E27FC236}">
                    <a16:creationId xmlns:a16="http://schemas.microsoft.com/office/drawing/2014/main" id="{49BDE864-C833-40CA-B1C5-0D540A5DA2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7600" y="2209800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Line 77">
                <a:extLst>
                  <a:ext uri="{FF2B5EF4-FFF2-40B4-BE49-F238E27FC236}">
                    <a16:creationId xmlns:a16="http://schemas.microsoft.com/office/drawing/2014/main" id="{E513352F-2D9E-46F6-A7EF-C01886E2D3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98660" y="2198420"/>
                <a:ext cx="1082539" cy="113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66" name="Text Box 16">
            <a:extLst>
              <a:ext uri="{FF2B5EF4-FFF2-40B4-BE49-F238E27FC236}">
                <a16:creationId xmlns:a16="http://schemas.microsoft.com/office/drawing/2014/main" id="{CCCB5F64-65AE-41CD-9866-E52AF8084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323360"/>
            <a:ext cx="4495800" cy="8617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ts val="1200"/>
              </a:spcAft>
            </a:pPr>
            <a:r>
              <a:rPr lang="en-US" sz="2000" b="1" dirty="0">
                <a:solidFill>
                  <a:prstClr val="black"/>
                </a:solidFill>
              </a:rPr>
              <a:t>Offset, </a:t>
            </a:r>
            <a:r>
              <a:rPr lang="en-US" sz="2000" b="1" dirty="0">
                <a:solidFill>
                  <a:srgbClr val="006600"/>
                </a:solidFill>
              </a:rPr>
              <a:t>N</a:t>
            </a:r>
            <a:r>
              <a:rPr lang="en-US" sz="2000" dirty="0">
                <a:solidFill>
                  <a:prstClr val="black"/>
                </a:solidFill>
              </a:rPr>
              <a:t> =</a:t>
            </a:r>
            <a:endParaRPr lang="en-US" sz="2000" b="1" dirty="0">
              <a:solidFill>
                <a:prstClr val="black"/>
              </a:solidFill>
            </a:endParaRPr>
          </a:p>
          <a:p>
            <a:pPr fontAlgn="base">
              <a:spcBef>
                <a:spcPct val="0"/>
              </a:spcBef>
              <a:spcAft>
                <a:spcPts val="1200"/>
              </a:spcAft>
            </a:pPr>
            <a:r>
              <a:rPr lang="en-US" sz="2000" b="1" dirty="0"/>
              <a:t>Block Number </a:t>
            </a:r>
            <a:r>
              <a:rPr lang="en-US" sz="2000" dirty="0"/>
              <a:t>= </a:t>
            </a:r>
            <a:endParaRPr lang="en-US" sz="2000" b="1" dirty="0"/>
          </a:p>
        </p:txBody>
      </p:sp>
      <p:sp>
        <p:nvSpPr>
          <p:cNvPr id="67" name="Text Box 16">
            <a:extLst>
              <a:ext uri="{FF2B5EF4-FFF2-40B4-BE49-F238E27FC236}">
                <a16:creationId xmlns:a16="http://schemas.microsoft.com/office/drawing/2014/main" id="{5852C311-EC36-429A-905C-4AF068E39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604752"/>
            <a:ext cx="4876800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ts val="1200"/>
              </a:spcAft>
            </a:pPr>
            <a:r>
              <a:rPr lang="en-US" sz="2000" b="1" dirty="0">
                <a:solidFill>
                  <a:prstClr val="black"/>
                </a:solidFill>
              </a:rPr>
              <a:t>Number of Cache Blocks =</a:t>
            </a:r>
            <a:endParaRPr lang="en-US" sz="2000" baseline="30000" dirty="0">
              <a:solidFill>
                <a:prstClr val="black"/>
              </a:solidFill>
            </a:endParaRPr>
          </a:p>
          <a:p>
            <a:pPr fontAlgn="base">
              <a:spcBef>
                <a:spcPct val="0"/>
              </a:spcBef>
              <a:spcAft>
                <a:spcPts val="1200"/>
              </a:spcAft>
            </a:pPr>
            <a:r>
              <a:rPr lang="en-US" sz="2000" b="1" dirty="0">
                <a:solidFill>
                  <a:prstClr val="black"/>
                </a:solidFill>
              </a:rPr>
              <a:t>Cache Index,</a:t>
            </a:r>
            <a:r>
              <a:rPr lang="en-US" sz="2000" b="1" dirty="0">
                <a:solidFill>
                  <a:srgbClr val="663300"/>
                </a:solidFill>
              </a:rPr>
              <a:t> M </a:t>
            </a:r>
            <a:r>
              <a:rPr lang="en-US" sz="2000" dirty="0">
                <a:solidFill>
                  <a:prstClr val="black"/>
                </a:solidFill>
              </a:rPr>
              <a:t>= </a:t>
            </a:r>
            <a:endParaRPr lang="en-US" sz="2000" b="1" dirty="0">
              <a:solidFill>
                <a:prstClr val="black"/>
              </a:solidFill>
            </a:endParaRPr>
          </a:p>
          <a:p>
            <a:pPr fontAlgn="base">
              <a:spcBef>
                <a:spcPct val="0"/>
              </a:spcBef>
              <a:spcAft>
                <a:spcPts val="1200"/>
              </a:spcAft>
            </a:pPr>
            <a:r>
              <a:rPr lang="en-US" sz="2000" b="1" dirty="0"/>
              <a:t>Cache Tag </a:t>
            </a:r>
            <a:r>
              <a:rPr lang="en-US" sz="2000" dirty="0">
                <a:solidFill>
                  <a:prstClr val="black"/>
                </a:solidFill>
              </a:rPr>
              <a:t>= 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73" name="Text Box 4">
            <a:extLst>
              <a:ext uri="{FF2B5EF4-FFF2-40B4-BE49-F238E27FC236}">
                <a16:creationId xmlns:a16="http://schemas.microsoft.com/office/drawing/2014/main" id="{D366B597-7844-4EAC-8A2E-E988C9BA7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" tIns="9144" rIns="9144" bIns="9144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BEB78A1-093B-44DC-B48E-BD3B66689A26}"/>
              </a:ext>
            </a:extLst>
          </p:cNvPr>
          <p:cNvSpPr txBox="1"/>
          <p:nvPr/>
        </p:nvSpPr>
        <p:spPr>
          <a:xfrm>
            <a:off x="5166502" y="2277903"/>
            <a:ext cx="679678" cy="46166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032DA03-AE99-4F42-894B-7D7ED7B932C5}"/>
              </a:ext>
            </a:extLst>
          </p:cNvPr>
          <p:cNvSpPr txBox="1"/>
          <p:nvPr/>
        </p:nvSpPr>
        <p:spPr>
          <a:xfrm>
            <a:off x="5846180" y="2737336"/>
            <a:ext cx="679678" cy="46166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29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912989A-9B90-476C-AAC8-58C3DB3602BF}"/>
              </a:ext>
            </a:extLst>
          </p:cNvPr>
          <p:cNvSpPr txBox="1"/>
          <p:nvPr/>
        </p:nvSpPr>
        <p:spPr>
          <a:xfrm>
            <a:off x="7119144" y="4579652"/>
            <a:ext cx="679678" cy="46166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72B1378-B8B4-4795-B7EB-3A241AD22766}"/>
              </a:ext>
            </a:extLst>
          </p:cNvPr>
          <p:cNvSpPr txBox="1"/>
          <p:nvPr/>
        </p:nvSpPr>
        <p:spPr>
          <a:xfrm>
            <a:off x="5968423" y="5035638"/>
            <a:ext cx="679678" cy="46166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3FC9C9C-0B54-4C30-AF19-1E6AE5172C78}"/>
              </a:ext>
            </a:extLst>
          </p:cNvPr>
          <p:cNvSpPr txBox="1"/>
          <p:nvPr/>
        </p:nvSpPr>
        <p:spPr>
          <a:xfrm>
            <a:off x="5363505" y="5497303"/>
            <a:ext cx="679678" cy="46166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1361090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0" grpId="0" animBg="1"/>
      <p:bldP spid="71" grpId="0" animBg="1"/>
      <p:bldP spid="7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Exercise #2: Tracing Memory Accesses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74" name="Content Placeholder 9">
            <a:extLst>
              <a:ext uri="{FF2B5EF4-FFF2-40B4-BE49-F238E27FC236}">
                <a16:creationId xmlns:a16="http://schemas.microsoft.com/office/drawing/2014/main" id="{5783A93F-CBE7-4B30-8DAD-C1BC004DD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62100"/>
            <a:ext cx="5105400" cy="4501816"/>
          </a:xfrm>
        </p:spPr>
        <p:txBody>
          <a:bodyPr/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Using the given setup in exercise #1, trace the following memory loads:</a:t>
            </a:r>
          </a:p>
          <a:p>
            <a:pPr marL="625475" lvl="1" indent="-265113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Load from addresses: </a:t>
            </a:r>
          </a:p>
          <a:p>
            <a:pPr lvl="1">
              <a:buNone/>
            </a:pPr>
            <a:r>
              <a:rPr lang="en-US" sz="2400" b="1" dirty="0"/>
              <a:t>        </a:t>
            </a:r>
            <a:r>
              <a:rPr lang="en-US" sz="2400" b="1" dirty="0">
                <a:solidFill>
                  <a:srgbClr val="C00000"/>
                </a:solidFill>
              </a:rPr>
              <a:t>4, 0, 8, 12, 36, 0, 4</a:t>
            </a:r>
          </a:p>
          <a:p>
            <a:pPr lvl="1">
              <a:buNone/>
            </a:pPr>
            <a:endParaRPr lang="en-US" sz="2400" b="1" dirty="0"/>
          </a:p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Note that “A”, “B”…. “J” represent word-size data</a:t>
            </a:r>
          </a:p>
          <a:p>
            <a:pPr marL="625475" lvl="1" indent="-265113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Assume 1 word = 4 bytes</a:t>
            </a:r>
          </a:p>
          <a:p>
            <a:pPr lvl="1"/>
            <a:endParaRPr lang="en-US" dirty="0"/>
          </a:p>
        </p:txBody>
      </p:sp>
      <p:sp>
        <p:nvSpPr>
          <p:cNvPr id="75" name="Rectangle 4">
            <a:extLst>
              <a:ext uri="{FF2B5EF4-FFF2-40B4-BE49-F238E27FC236}">
                <a16:creationId xmlns:a16="http://schemas.microsoft.com/office/drawing/2014/main" id="{68CB91B9-C633-4892-9DDD-C1A9690DD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2380" y="1492080"/>
            <a:ext cx="31242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6600"/>
                </a:solidFill>
              </a:rPr>
              <a:t>Memory Content</a:t>
            </a:r>
          </a:p>
        </p:txBody>
      </p:sp>
      <p:graphicFrame>
        <p:nvGraphicFramePr>
          <p:cNvPr id="76" name="Group 45">
            <a:extLst>
              <a:ext uri="{FF2B5EF4-FFF2-40B4-BE49-F238E27FC236}">
                <a16:creationId xmlns:a16="http://schemas.microsoft.com/office/drawing/2014/main" id="{31035BBB-C001-4841-A445-3322D58B7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085227"/>
              </p:ext>
            </p:extLst>
          </p:nvPr>
        </p:nvGraphicFramePr>
        <p:xfrm>
          <a:off x="5486400" y="2122607"/>
          <a:ext cx="2562884" cy="3566160"/>
        </p:xfrm>
        <a:graphic>
          <a:graphicData uri="http://schemas.openxmlformats.org/drawingml/2006/table">
            <a:tbl>
              <a:tblPr/>
              <a:tblGrid>
                <a:gridCol w="1089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Addr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07297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Exercise #2: Load #1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C7FA1301-FFB8-409A-ADC1-D5DA8DD8A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sym typeface="Wingdings 2" pitchFamily="18" charset="2"/>
              </a:rPr>
              <a:t>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705BC8A-A59C-4461-B1F3-AAB8428B7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103171"/>
              </p:ext>
            </p:extLst>
          </p:nvPr>
        </p:nvGraphicFramePr>
        <p:xfrm>
          <a:off x="7620000" y="228600"/>
          <a:ext cx="1356431" cy="25389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Addr</a:t>
                      </a:r>
                      <a:r>
                        <a:rPr lang="en-US" sz="1400" b="1" dirty="0"/>
                        <a:t>.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Data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36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4" name="Rectangle 75">
            <a:extLst>
              <a:ext uri="{FF2B5EF4-FFF2-40B4-BE49-F238E27FC236}">
                <a16:creationId xmlns:a16="http://schemas.microsoft.com/office/drawing/2014/main" id="{F37B4F9E-9886-49EE-AFDC-FB3493709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242" y="1444124"/>
            <a:ext cx="576311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</a:rPr>
              <a:t>Addresses: 4, 0, 8, 12, 36, 0, 4</a:t>
            </a:r>
          </a:p>
        </p:txBody>
      </p:sp>
      <p:graphicFrame>
        <p:nvGraphicFramePr>
          <p:cNvPr id="35" name="Group 56">
            <a:extLst>
              <a:ext uri="{FF2B5EF4-FFF2-40B4-BE49-F238E27FC236}">
                <a16:creationId xmlns:a16="http://schemas.microsoft.com/office/drawing/2014/main" id="{01ABADCC-311A-40C3-BB80-BBD6C370E6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3114263"/>
              </p:ext>
            </p:extLst>
          </p:nvPr>
        </p:nvGraphicFramePr>
        <p:xfrm>
          <a:off x="418642" y="3577724"/>
          <a:ext cx="8229600" cy="2819402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Valid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Word0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Word1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6" name="Group 35">
            <a:extLst>
              <a:ext uri="{FF2B5EF4-FFF2-40B4-BE49-F238E27FC236}">
                <a16:creationId xmlns:a16="http://schemas.microsoft.com/office/drawing/2014/main" id="{B2D11699-2DE1-468C-BEA2-DD40A4AC8ADA}"/>
              </a:ext>
            </a:extLst>
          </p:cNvPr>
          <p:cNvGrpSpPr/>
          <p:nvPr/>
        </p:nvGrpSpPr>
        <p:grpSpPr>
          <a:xfrm>
            <a:off x="190044" y="2206124"/>
            <a:ext cx="7391398" cy="762000"/>
            <a:chOff x="914400" y="1828800"/>
            <a:chExt cx="7391398" cy="762000"/>
          </a:xfrm>
        </p:grpSpPr>
        <p:sp>
          <p:nvSpPr>
            <p:cNvPr id="37" name="Text Box 76">
              <a:extLst>
                <a:ext uri="{FF2B5EF4-FFF2-40B4-BE49-F238E27FC236}">
                  <a16:creationId xmlns:a16="http://schemas.microsoft.com/office/drawing/2014/main" id="{E79EC9FC-DA21-4036-9F79-0AFE7C0F66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400" y="2133600"/>
              <a:ext cx="1981200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prstClr val="black"/>
                  </a:solidFill>
                </a:rPr>
                <a:t>Address 4 =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7E0DF76-ED26-43DE-8AB1-98DEC21597E7}"/>
                </a:ext>
              </a:extLst>
            </p:cNvPr>
            <p:cNvGrpSpPr/>
            <p:nvPr/>
          </p:nvGrpSpPr>
          <p:grpSpPr>
            <a:xfrm>
              <a:off x="2895600" y="1828800"/>
              <a:ext cx="5410198" cy="762000"/>
              <a:chOff x="2209801" y="914400"/>
              <a:chExt cx="5410198" cy="762000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164E2DD-845D-4A79-8736-19443774086E}"/>
                  </a:ext>
                </a:extLst>
              </p:cNvPr>
              <p:cNvSpPr/>
              <p:nvPr/>
            </p:nvSpPr>
            <p:spPr>
              <a:xfrm>
                <a:off x="2209801" y="1295400"/>
                <a:ext cx="38862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C00000"/>
                    </a:solidFill>
                  </a:rPr>
                  <a:t>00000000000000000000000000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8F90C51-0698-4B9B-8440-CD17A23649EB}"/>
                  </a:ext>
                </a:extLst>
              </p:cNvPr>
              <p:cNvSpPr/>
              <p:nvPr/>
            </p:nvSpPr>
            <p:spPr>
              <a:xfrm>
                <a:off x="6705600" y="1295400"/>
                <a:ext cx="838200" cy="381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rgbClr val="00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6600"/>
                    </a:solidFill>
                  </a:rPr>
                  <a:t>100</a:t>
                </a:r>
              </a:p>
            </p:txBody>
          </p:sp>
          <p:sp>
            <p:nvSpPr>
              <p:cNvPr id="41" name="Text Box 75">
                <a:extLst>
                  <a:ext uri="{FF2B5EF4-FFF2-40B4-BE49-F238E27FC236}">
                    <a16:creationId xmlns:a16="http://schemas.microsoft.com/office/drawing/2014/main" id="{419D3ED1-122D-4844-B8A3-DE0968C1A0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9000" y="914400"/>
                <a:ext cx="726226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Tag</a:t>
                </a:r>
              </a:p>
            </p:txBody>
          </p:sp>
          <p:sp>
            <p:nvSpPr>
              <p:cNvPr id="42" name="Text Box 75">
                <a:extLst>
                  <a:ext uri="{FF2B5EF4-FFF2-40B4-BE49-F238E27FC236}">
                    <a16:creationId xmlns:a16="http://schemas.microsoft.com/office/drawing/2014/main" id="{74FB0A91-21B0-4B1E-B593-81EEB78FBF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05600" y="914400"/>
                <a:ext cx="914399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006600"/>
                    </a:solidFill>
                  </a:rPr>
                  <a:t>Offset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AE3D3FC-923B-46DE-95C5-39A6F7901E87}"/>
                  </a:ext>
                </a:extLst>
              </p:cNvPr>
              <p:cNvSpPr/>
              <p:nvPr/>
            </p:nvSpPr>
            <p:spPr>
              <a:xfrm>
                <a:off x="6096001" y="1295400"/>
                <a:ext cx="609598" cy="381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D19049">
                        <a:lumMod val="50000"/>
                      </a:srgbClr>
                    </a:solidFill>
                  </a:rPr>
                  <a:t>00</a:t>
                </a:r>
              </a:p>
            </p:txBody>
          </p:sp>
          <p:sp>
            <p:nvSpPr>
              <p:cNvPr id="44" name="Text Box 75">
                <a:extLst>
                  <a:ext uri="{FF2B5EF4-FFF2-40B4-BE49-F238E27FC236}">
                    <a16:creationId xmlns:a16="http://schemas.microsoft.com/office/drawing/2014/main" id="{89CABAF2-C030-468D-B78C-E306848005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7024" y="914400"/>
                <a:ext cx="997177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D19049">
                        <a:lumMod val="50000"/>
                      </a:srgbClr>
                    </a:solidFill>
                  </a:rPr>
                  <a:t>Index</a:t>
                </a:r>
              </a:p>
            </p:txBody>
          </p:sp>
        </p:grpSp>
      </p:grpSp>
      <p:sp>
        <p:nvSpPr>
          <p:cNvPr id="45" name="Oval 77">
            <a:extLst>
              <a:ext uri="{FF2B5EF4-FFF2-40B4-BE49-F238E27FC236}">
                <a16:creationId xmlns:a16="http://schemas.microsoft.com/office/drawing/2014/main" id="{DA7259E4-EEB6-46E2-BC44-A756C2B36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042" y="1444125"/>
            <a:ext cx="457200" cy="600446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square" anchor="ctr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</a:endParaRPr>
          </a:p>
        </p:txBody>
      </p:sp>
      <p:grpSp>
        <p:nvGrpSpPr>
          <p:cNvPr id="20" name="Group 78">
            <a:extLst>
              <a:ext uri="{FF2B5EF4-FFF2-40B4-BE49-F238E27FC236}">
                <a16:creationId xmlns:a16="http://schemas.microsoft.com/office/drawing/2014/main" id="{102A8DE0-45AB-4452-B7BD-E39D5D2C7F0F}"/>
              </a:ext>
            </a:extLst>
          </p:cNvPr>
          <p:cNvGrpSpPr>
            <a:grpSpLocks/>
          </p:cNvGrpSpPr>
          <p:nvPr/>
        </p:nvGrpSpPr>
        <p:grpSpPr bwMode="auto">
          <a:xfrm>
            <a:off x="2286001" y="4214363"/>
            <a:ext cx="5540375" cy="457200"/>
            <a:chOff x="1344" y="2256"/>
            <a:chExt cx="3490" cy="288"/>
          </a:xfrm>
        </p:grpSpPr>
        <p:sp>
          <p:nvSpPr>
            <p:cNvPr id="21" name="Text Box 79">
              <a:extLst>
                <a:ext uri="{FF2B5EF4-FFF2-40B4-BE49-F238E27FC236}">
                  <a16:creationId xmlns:a16="http://schemas.microsoft.com/office/drawing/2014/main" id="{A8B99DBE-1F76-4798-9F74-2BD38EF96D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9" y="2256"/>
              <a:ext cx="2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Verdana" pitchFamily="34" charset="0"/>
                </a:rPr>
                <a:t>A</a:t>
              </a:r>
            </a:p>
          </p:txBody>
        </p:sp>
        <p:sp>
          <p:nvSpPr>
            <p:cNvPr id="22" name="Text Box 80">
              <a:extLst>
                <a:ext uri="{FF2B5EF4-FFF2-40B4-BE49-F238E27FC236}">
                  <a16:creationId xmlns:a16="http://schemas.microsoft.com/office/drawing/2014/main" id="{BF2E22C4-7EC1-4ABB-8395-FF846F9709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7" y="2256"/>
              <a:ext cx="2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B</a:t>
              </a:r>
            </a:p>
          </p:txBody>
        </p:sp>
        <p:sp>
          <p:nvSpPr>
            <p:cNvPr id="23" name="Text Box 81">
              <a:extLst>
                <a:ext uri="{FF2B5EF4-FFF2-40B4-BE49-F238E27FC236}">
                  <a16:creationId xmlns:a16="http://schemas.microsoft.com/office/drawing/2014/main" id="{F36BA5F4-39F6-4591-85D3-F2453C8CDB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3" y="2256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0</a:t>
              </a:r>
            </a:p>
          </p:txBody>
        </p:sp>
        <p:grpSp>
          <p:nvGrpSpPr>
            <p:cNvPr id="24" name="Group 82">
              <a:extLst>
                <a:ext uri="{FF2B5EF4-FFF2-40B4-BE49-F238E27FC236}">
                  <a16:creationId xmlns:a16="http://schemas.microsoft.com/office/drawing/2014/main" id="{CD26741C-8134-426B-B9F5-37FA34377D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256"/>
              <a:ext cx="478" cy="288"/>
              <a:chOff x="1344" y="2256"/>
              <a:chExt cx="478" cy="288"/>
            </a:xfrm>
          </p:grpSpPr>
          <p:sp>
            <p:nvSpPr>
              <p:cNvPr id="25" name="Text Box 83">
                <a:extLst>
                  <a:ext uri="{FF2B5EF4-FFF2-40B4-BE49-F238E27FC236}">
                    <a16:creationId xmlns:a16="http://schemas.microsoft.com/office/drawing/2014/main" id="{51502AD0-88F2-4C0C-98A3-E3BECEC764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4" y="2256"/>
                <a:ext cx="23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>
                    <a:latin typeface="Verdana" pitchFamily="34" charset="0"/>
                  </a:rPr>
                  <a:t>1</a:t>
                </a:r>
              </a:p>
            </p:txBody>
          </p:sp>
          <p:sp>
            <p:nvSpPr>
              <p:cNvPr id="26" name="Line 84">
                <a:extLst>
                  <a:ext uri="{FF2B5EF4-FFF2-40B4-BE49-F238E27FC236}">
                    <a16:creationId xmlns:a16="http://schemas.microsoft.com/office/drawing/2014/main" id="{E6DC6F85-8E9F-4306-8C52-988D4B42A1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44" y="2304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27" name="Oval 86">
            <a:extLst>
              <a:ext uri="{FF2B5EF4-FFF2-40B4-BE49-F238E27FC236}">
                <a16:creationId xmlns:a16="http://schemas.microsoft.com/office/drawing/2014/main" id="{874B5110-AC4B-4B38-9A43-2B8D95C96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4264" y="4138163"/>
            <a:ext cx="381000" cy="533400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Text Box 95">
            <a:extLst>
              <a:ext uri="{FF2B5EF4-FFF2-40B4-BE49-F238E27FC236}">
                <a16:creationId xmlns:a16="http://schemas.microsoft.com/office/drawing/2014/main" id="{3A82A8D8-F191-40B4-9108-E0348BBD2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9383" y="1169233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CC3300"/>
                </a:solidFill>
                <a:latin typeface="Comic Sans MS" pitchFamily="66" charset="0"/>
              </a:rPr>
              <a:t>Miss</a:t>
            </a:r>
          </a:p>
        </p:txBody>
      </p:sp>
    </p:spTree>
    <p:extLst>
      <p:ext uri="{BB962C8B-B14F-4D97-AF65-F5344CB8AC3E}">
        <p14:creationId xmlns:p14="http://schemas.microsoft.com/office/powerpoint/2010/main" val="24462679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27" grpId="0" animBg="1"/>
      <p:bldP spid="2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Exercise #2: Load #2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C7FA1301-FFB8-409A-ADC1-D5DA8DD8A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sym typeface="Wingdings 2" pitchFamily="18" charset="2"/>
              </a:rPr>
              <a:t>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705BC8A-A59C-4461-B1F3-AAB8428B74C4}"/>
              </a:ext>
            </a:extLst>
          </p:cNvPr>
          <p:cNvGraphicFramePr>
            <a:graphicFrameLocks noGrp="1"/>
          </p:cNvGraphicFramePr>
          <p:nvPr/>
        </p:nvGraphicFramePr>
        <p:xfrm>
          <a:off x="7620000" y="228600"/>
          <a:ext cx="1356431" cy="25389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Addr</a:t>
                      </a:r>
                      <a:r>
                        <a:rPr lang="en-US" sz="1400" b="1" dirty="0"/>
                        <a:t>.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Data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36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9" name="Rectangle 75">
            <a:extLst>
              <a:ext uri="{FF2B5EF4-FFF2-40B4-BE49-F238E27FC236}">
                <a16:creationId xmlns:a16="http://schemas.microsoft.com/office/drawing/2014/main" id="{5A2ABB94-9E51-4CE5-92BF-BEF2F83B5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242" y="1447798"/>
            <a:ext cx="576311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</a:rPr>
              <a:t>Addresses: 4, 0, 8, 12, 36, 0, 4</a:t>
            </a:r>
          </a:p>
        </p:txBody>
      </p:sp>
      <p:sp>
        <p:nvSpPr>
          <p:cNvPr id="30" name="Oval 77">
            <a:extLst>
              <a:ext uri="{FF2B5EF4-FFF2-40B4-BE49-F238E27FC236}">
                <a16:creationId xmlns:a16="http://schemas.microsoft.com/office/drawing/2014/main" id="{C1745891-953E-4F00-9EB7-ED070854F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042" y="1447799"/>
            <a:ext cx="457200" cy="600446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square" anchor="ctr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</a:endParaRPr>
          </a:p>
        </p:txBody>
      </p:sp>
      <p:graphicFrame>
        <p:nvGraphicFramePr>
          <p:cNvPr id="31" name="Group 56">
            <a:extLst>
              <a:ext uri="{FF2B5EF4-FFF2-40B4-BE49-F238E27FC236}">
                <a16:creationId xmlns:a16="http://schemas.microsoft.com/office/drawing/2014/main" id="{6C062387-EE22-47A2-AA69-DF381B2B8E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742877"/>
              </p:ext>
            </p:extLst>
          </p:nvPr>
        </p:nvGraphicFramePr>
        <p:xfrm>
          <a:off x="418642" y="3581398"/>
          <a:ext cx="8229600" cy="2819402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Valid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Word0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Word1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2" name="Group 31">
            <a:extLst>
              <a:ext uri="{FF2B5EF4-FFF2-40B4-BE49-F238E27FC236}">
                <a16:creationId xmlns:a16="http://schemas.microsoft.com/office/drawing/2014/main" id="{94530646-8238-4A9D-9314-B9FEE864D90D}"/>
              </a:ext>
            </a:extLst>
          </p:cNvPr>
          <p:cNvGrpSpPr/>
          <p:nvPr/>
        </p:nvGrpSpPr>
        <p:grpSpPr>
          <a:xfrm>
            <a:off x="214101" y="2209798"/>
            <a:ext cx="7391398" cy="762000"/>
            <a:chOff x="914400" y="1828800"/>
            <a:chExt cx="7391398" cy="762000"/>
          </a:xfrm>
        </p:grpSpPr>
        <p:sp>
          <p:nvSpPr>
            <p:cNvPr id="33" name="Text Box 76">
              <a:extLst>
                <a:ext uri="{FF2B5EF4-FFF2-40B4-BE49-F238E27FC236}">
                  <a16:creationId xmlns:a16="http://schemas.microsoft.com/office/drawing/2014/main" id="{25967737-932A-4869-A436-58311E9826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400" y="2133600"/>
              <a:ext cx="1981200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prstClr val="black"/>
                  </a:solidFill>
                </a:rPr>
                <a:t>Address 0 =</a:t>
              </a:r>
            </a:p>
          </p:txBody>
        </p:sp>
        <p:grpSp>
          <p:nvGrpSpPr>
            <p:cNvPr id="55" name="Group 11">
              <a:extLst>
                <a:ext uri="{FF2B5EF4-FFF2-40B4-BE49-F238E27FC236}">
                  <a16:creationId xmlns:a16="http://schemas.microsoft.com/office/drawing/2014/main" id="{7E19600F-AA95-4545-B4AC-10D1E03BAE28}"/>
                </a:ext>
              </a:extLst>
            </p:cNvPr>
            <p:cNvGrpSpPr/>
            <p:nvPr/>
          </p:nvGrpSpPr>
          <p:grpSpPr>
            <a:xfrm>
              <a:off x="2895600" y="1828800"/>
              <a:ext cx="5410198" cy="762000"/>
              <a:chOff x="2209801" y="914400"/>
              <a:chExt cx="5410198" cy="762000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E65005C-139C-4FE4-98D5-C24996B62B3E}"/>
                  </a:ext>
                </a:extLst>
              </p:cNvPr>
              <p:cNvSpPr/>
              <p:nvPr/>
            </p:nvSpPr>
            <p:spPr>
              <a:xfrm>
                <a:off x="2209801" y="1295400"/>
                <a:ext cx="38862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C00000"/>
                    </a:solidFill>
                  </a:rPr>
                  <a:t>00000000000000000000000000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CAB4635-8D4A-46A1-B521-359D07026517}"/>
                  </a:ext>
                </a:extLst>
              </p:cNvPr>
              <p:cNvSpPr/>
              <p:nvPr/>
            </p:nvSpPr>
            <p:spPr>
              <a:xfrm>
                <a:off x="6705600" y="1295400"/>
                <a:ext cx="838200" cy="381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rgbClr val="00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6600"/>
                    </a:solidFill>
                  </a:rPr>
                  <a:t>000</a:t>
                </a:r>
              </a:p>
            </p:txBody>
          </p:sp>
          <p:sp>
            <p:nvSpPr>
              <p:cNvPr id="58" name="Text Box 75">
                <a:extLst>
                  <a:ext uri="{FF2B5EF4-FFF2-40B4-BE49-F238E27FC236}">
                    <a16:creationId xmlns:a16="http://schemas.microsoft.com/office/drawing/2014/main" id="{30683306-B2B9-4E37-8A44-61EAD326B9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9000" y="914400"/>
                <a:ext cx="726226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Tag</a:t>
                </a:r>
              </a:p>
            </p:txBody>
          </p:sp>
          <p:sp>
            <p:nvSpPr>
              <p:cNvPr id="59" name="Text Box 75">
                <a:extLst>
                  <a:ext uri="{FF2B5EF4-FFF2-40B4-BE49-F238E27FC236}">
                    <a16:creationId xmlns:a16="http://schemas.microsoft.com/office/drawing/2014/main" id="{1659EBC9-50BC-4833-8D95-8CDFCD0DAB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05600" y="914400"/>
                <a:ext cx="914399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006600"/>
                    </a:solidFill>
                  </a:rPr>
                  <a:t>Offset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9A2E107-0B68-4A94-B036-67F2699D5783}"/>
                  </a:ext>
                </a:extLst>
              </p:cNvPr>
              <p:cNvSpPr/>
              <p:nvPr/>
            </p:nvSpPr>
            <p:spPr>
              <a:xfrm>
                <a:off x="6096001" y="1295400"/>
                <a:ext cx="609598" cy="381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D19049">
                        <a:lumMod val="50000"/>
                      </a:srgbClr>
                    </a:solidFill>
                  </a:rPr>
                  <a:t>00</a:t>
                </a:r>
              </a:p>
            </p:txBody>
          </p:sp>
          <p:sp>
            <p:nvSpPr>
              <p:cNvPr id="61" name="Text Box 75">
                <a:extLst>
                  <a:ext uri="{FF2B5EF4-FFF2-40B4-BE49-F238E27FC236}">
                    <a16:creationId xmlns:a16="http://schemas.microsoft.com/office/drawing/2014/main" id="{A4E5DA10-ED61-46AC-A1C8-FA0DE49B89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7024" y="914400"/>
                <a:ext cx="997177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D19049">
                        <a:lumMod val="50000"/>
                      </a:srgbClr>
                    </a:solidFill>
                  </a:rPr>
                  <a:t>Index</a:t>
                </a:r>
              </a:p>
            </p:txBody>
          </p:sp>
        </p:grpSp>
      </p:grpSp>
      <p:sp>
        <p:nvSpPr>
          <p:cNvPr id="20" name="Text Box 95">
            <a:extLst>
              <a:ext uri="{FF2B5EF4-FFF2-40B4-BE49-F238E27FC236}">
                <a16:creationId xmlns:a16="http://schemas.microsoft.com/office/drawing/2014/main" id="{7C35E1CD-DF40-4775-8C1F-2934635B5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1641" y="1156737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CC3300"/>
                </a:solidFill>
                <a:latin typeface="Comic Sans MS" pitchFamily="66" charset="0"/>
              </a:rPr>
              <a:t>Miss</a:t>
            </a:r>
          </a:p>
        </p:txBody>
      </p:sp>
      <p:sp>
        <p:nvSpPr>
          <p:cNvPr id="21" name="Text Box 97">
            <a:extLst>
              <a:ext uri="{FF2B5EF4-FFF2-40B4-BE49-F238E27FC236}">
                <a16:creationId xmlns:a16="http://schemas.microsoft.com/office/drawing/2014/main" id="{1DDBFFF1-5E8D-4D78-8767-0C53A321F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8830" y="1169233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3333FF"/>
                </a:solidFill>
                <a:latin typeface="Comic Sans MS" pitchFamily="66" charset="0"/>
              </a:rPr>
              <a:t>Hit</a:t>
            </a:r>
          </a:p>
        </p:txBody>
      </p:sp>
      <p:sp>
        <p:nvSpPr>
          <p:cNvPr id="22" name="Oval 101">
            <a:extLst>
              <a:ext uri="{FF2B5EF4-FFF2-40B4-BE49-F238E27FC236}">
                <a16:creationId xmlns:a16="http://schemas.microsoft.com/office/drawing/2014/main" id="{B9C172C6-AB7B-4069-8360-0E622E8AC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5745" y="4138137"/>
            <a:ext cx="381000" cy="533400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63306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1" grpId="0"/>
      <p:bldP spid="2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Exercise #2: Load #3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C7FA1301-FFB8-409A-ADC1-D5DA8DD8A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sym typeface="Wingdings 2" pitchFamily="18" charset="2"/>
              </a:rPr>
              <a:t>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705BC8A-A59C-4461-B1F3-AAB8428B74C4}"/>
              </a:ext>
            </a:extLst>
          </p:cNvPr>
          <p:cNvGraphicFramePr>
            <a:graphicFrameLocks noGrp="1"/>
          </p:cNvGraphicFramePr>
          <p:nvPr/>
        </p:nvGraphicFramePr>
        <p:xfrm>
          <a:off x="7620000" y="228600"/>
          <a:ext cx="1356431" cy="25389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Addr</a:t>
                      </a:r>
                      <a:r>
                        <a:rPr lang="en-US" sz="1400" b="1" dirty="0"/>
                        <a:t>.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Data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36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4" name="Rectangle 75">
            <a:extLst>
              <a:ext uri="{FF2B5EF4-FFF2-40B4-BE49-F238E27FC236}">
                <a16:creationId xmlns:a16="http://schemas.microsoft.com/office/drawing/2014/main" id="{6ED705EC-47FA-4079-9A0E-B85E7DBEA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268" y="1447857"/>
            <a:ext cx="576311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</a:rPr>
              <a:t>Addresses: 4, 0, 8, 12, 36, 0, 4</a:t>
            </a:r>
          </a:p>
        </p:txBody>
      </p:sp>
      <p:sp>
        <p:nvSpPr>
          <p:cNvPr id="35" name="Oval 77">
            <a:extLst>
              <a:ext uri="{FF2B5EF4-FFF2-40B4-BE49-F238E27FC236}">
                <a16:creationId xmlns:a16="http://schemas.microsoft.com/office/drawing/2014/main" id="{D191E096-6D6C-4065-8778-AE0969D39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268" y="1447858"/>
            <a:ext cx="457200" cy="600446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square" anchor="ctr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</a:endParaRPr>
          </a:p>
        </p:txBody>
      </p:sp>
      <p:graphicFrame>
        <p:nvGraphicFramePr>
          <p:cNvPr id="36" name="Group 56">
            <a:extLst>
              <a:ext uri="{FF2B5EF4-FFF2-40B4-BE49-F238E27FC236}">
                <a16:creationId xmlns:a16="http://schemas.microsoft.com/office/drawing/2014/main" id="{45B5A491-EBBA-4792-B8BB-14703E6EEC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7808183"/>
              </p:ext>
            </p:extLst>
          </p:nvPr>
        </p:nvGraphicFramePr>
        <p:xfrm>
          <a:off x="410668" y="3581457"/>
          <a:ext cx="8229600" cy="2819402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Valid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Word0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Word1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7" name="Group 36">
            <a:extLst>
              <a:ext uri="{FF2B5EF4-FFF2-40B4-BE49-F238E27FC236}">
                <a16:creationId xmlns:a16="http://schemas.microsoft.com/office/drawing/2014/main" id="{6397DD03-4F12-4368-8E9F-01EACEA86544}"/>
              </a:ext>
            </a:extLst>
          </p:cNvPr>
          <p:cNvGrpSpPr/>
          <p:nvPr/>
        </p:nvGrpSpPr>
        <p:grpSpPr>
          <a:xfrm>
            <a:off x="206127" y="2209857"/>
            <a:ext cx="7391398" cy="762000"/>
            <a:chOff x="914400" y="1828800"/>
            <a:chExt cx="7391398" cy="762000"/>
          </a:xfrm>
        </p:grpSpPr>
        <p:sp>
          <p:nvSpPr>
            <p:cNvPr id="38" name="Text Box 76">
              <a:extLst>
                <a:ext uri="{FF2B5EF4-FFF2-40B4-BE49-F238E27FC236}">
                  <a16:creationId xmlns:a16="http://schemas.microsoft.com/office/drawing/2014/main" id="{517FEBD3-37C9-4BE2-A874-0D3D31FE8B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400" y="2133600"/>
              <a:ext cx="1981200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prstClr val="black"/>
                  </a:solidFill>
                </a:rPr>
                <a:t>Address 8 =</a:t>
              </a:r>
            </a:p>
          </p:txBody>
        </p:sp>
        <p:grpSp>
          <p:nvGrpSpPr>
            <p:cNvPr id="39" name="Group 11">
              <a:extLst>
                <a:ext uri="{FF2B5EF4-FFF2-40B4-BE49-F238E27FC236}">
                  <a16:creationId xmlns:a16="http://schemas.microsoft.com/office/drawing/2014/main" id="{E0EA11A8-4FFC-480E-9DC8-3FB9633830BD}"/>
                </a:ext>
              </a:extLst>
            </p:cNvPr>
            <p:cNvGrpSpPr/>
            <p:nvPr/>
          </p:nvGrpSpPr>
          <p:grpSpPr>
            <a:xfrm>
              <a:off x="2895600" y="1828800"/>
              <a:ext cx="5410198" cy="762000"/>
              <a:chOff x="2209801" y="914400"/>
              <a:chExt cx="5410198" cy="762000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BC6AB46-C33C-4C63-85F2-939F352ABE24}"/>
                  </a:ext>
                </a:extLst>
              </p:cNvPr>
              <p:cNvSpPr/>
              <p:nvPr/>
            </p:nvSpPr>
            <p:spPr>
              <a:xfrm>
                <a:off x="2209801" y="1295400"/>
                <a:ext cx="38862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C00000"/>
                    </a:solidFill>
                  </a:rPr>
                  <a:t>00000000000000000000000000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619F947-43DC-4DE1-9E25-481BC7D3E7A7}"/>
                  </a:ext>
                </a:extLst>
              </p:cNvPr>
              <p:cNvSpPr/>
              <p:nvPr/>
            </p:nvSpPr>
            <p:spPr>
              <a:xfrm>
                <a:off x="6705600" y="1295400"/>
                <a:ext cx="838200" cy="381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rgbClr val="00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6600"/>
                    </a:solidFill>
                  </a:rPr>
                  <a:t>000</a:t>
                </a:r>
              </a:p>
            </p:txBody>
          </p:sp>
          <p:sp>
            <p:nvSpPr>
              <p:cNvPr id="42" name="Text Box 75">
                <a:extLst>
                  <a:ext uri="{FF2B5EF4-FFF2-40B4-BE49-F238E27FC236}">
                    <a16:creationId xmlns:a16="http://schemas.microsoft.com/office/drawing/2014/main" id="{626309FF-896F-41A5-B94A-24DF377212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9000" y="914400"/>
                <a:ext cx="726226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Tag</a:t>
                </a:r>
              </a:p>
            </p:txBody>
          </p:sp>
          <p:sp>
            <p:nvSpPr>
              <p:cNvPr id="43" name="Text Box 75">
                <a:extLst>
                  <a:ext uri="{FF2B5EF4-FFF2-40B4-BE49-F238E27FC236}">
                    <a16:creationId xmlns:a16="http://schemas.microsoft.com/office/drawing/2014/main" id="{6C7A044E-A2DB-44DA-B0E2-38A45AAA31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05600" y="914400"/>
                <a:ext cx="914399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006600"/>
                    </a:solidFill>
                  </a:rPr>
                  <a:t>Offset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1F9033F-F29F-4448-92D4-6BF5D60538D8}"/>
                  </a:ext>
                </a:extLst>
              </p:cNvPr>
              <p:cNvSpPr/>
              <p:nvPr/>
            </p:nvSpPr>
            <p:spPr>
              <a:xfrm>
                <a:off x="6096001" y="1295400"/>
                <a:ext cx="609598" cy="381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D19049">
                        <a:lumMod val="50000"/>
                      </a:srgbClr>
                    </a:solidFill>
                  </a:rPr>
                  <a:t>01</a:t>
                </a:r>
              </a:p>
            </p:txBody>
          </p:sp>
          <p:sp>
            <p:nvSpPr>
              <p:cNvPr id="45" name="Text Box 75">
                <a:extLst>
                  <a:ext uri="{FF2B5EF4-FFF2-40B4-BE49-F238E27FC236}">
                    <a16:creationId xmlns:a16="http://schemas.microsoft.com/office/drawing/2014/main" id="{3489CCDE-407F-4713-9D2D-469EE96BB9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7024" y="914400"/>
                <a:ext cx="997177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D19049">
                        <a:lumMod val="50000"/>
                      </a:srgbClr>
                    </a:solidFill>
                  </a:rPr>
                  <a:t>Index</a:t>
                </a:r>
              </a:p>
            </p:txBody>
          </p:sp>
        </p:grpSp>
      </p:grpSp>
      <p:sp>
        <p:nvSpPr>
          <p:cNvPr id="20" name="Text Box 95">
            <a:extLst>
              <a:ext uri="{FF2B5EF4-FFF2-40B4-BE49-F238E27FC236}">
                <a16:creationId xmlns:a16="http://schemas.microsoft.com/office/drawing/2014/main" id="{A5FEC670-3C51-4CDF-A681-ED4EB31C8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55" y="1169233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CC3300"/>
                </a:solidFill>
                <a:latin typeface="Comic Sans MS" pitchFamily="66" charset="0"/>
              </a:rPr>
              <a:t>Miss</a:t>
            </a:r>
          </a:p>
        </p:txBody>
      </p:sp>
      <p:sp>
        <p:nvSpPr>
          <p:cNvPr id="21" name="Text Box 97">
            <a:extLst>
              <a:ext uri="{FF2B5EF4-FFF2-40B4-BE49-F238E27FC236}">
                <a16:creationId xmlns:a16="http://schemas.microsoft.com/office/drawing/2014/main" id="{C4D6DCE2-71E0-46DE-9AEF-918152FB4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2844" y="1181729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3333FF"/>
                </a:solidFill>
                <a:latin typeface="Comic Sans MS" pitchFamily="66" charset="0"/>
              </a:rPr>
              <a:t>Hit</a:t>
            </a:r>
          </a:p>
        </p:txBody>
      </p:sp>
      <p:grpSp>
        <p:nvGrpSpPr>
          <p:cNvPr id="22" name="Group 94">
            <a:extLst>
              <a:ext uri="{FF2B5EF4-FFF2-40B4-BE49-F238E27FC236}">
                <a16:creationId xmlns:a16="http://schemas.microsoft.com/office/drawing/2014/main" id="{017F7932-C0F2-43D3-8C5D-64BC36E5817C}"/>
              </a:ext>
            </a:extLst>
          </p:cNvPr>
          <p:cNvGrpSpPr>
            <a:grpSpLocks/>
          </p:cNvGrpSpPr>
          <p:nvPr/>
        </p:nvGrpSpPr>
        <p:grpSpPr bwMode="auto">
          <a:xfrm>
            <a:off x="2232273" y="4785971"/>
            <a:ext cx="5664201" cy="461963"/>
            <a:chOff x="1344" y="2256"/>
            <a:chExt cx="3568" cy="291"/>
          </a:xfrm>
        </p:grpSpPr>
        <p:sp>
          <p:nvSpPr>
            <p:cNvPr id="23" name="Text Box 95">
              <a:extLst>
                <a:ext uri="{FF2B5EF4-FFF2-40B4-BE49-F238E27FC236}">
                  <a16:creationId xmlns:a16="http://schemas.microsoft.com/office/drawing/2014/main" id="{DCC2150A-F714-4CE5-A699-13C1A0272C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8" y="2256"/>
              <a:ext cx="2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C</a:t>
              </a:r>
            </a:p>
          </p:txBody>
        </p:sp>
        <p:sp>
          <p:nvSpPr>
            <p:cNvPr id="24" name="Text Box 96">
              <a:extLst>
                <a:ext uri="{FF2B5EF4-FFF2-40B4-BE49-F238E27FC236}">
                  <a16:creationId xmlns:a16="http://schemas.microsoft.com/office/drawing/2014/main" id="{55E05D66-8FE5-4E7D-B788-7B840BDAA3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9" y="2256"/>
              <a:ext cx="40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  D</a:t>
              </a:r>
            </a:p>
          </p:txBody>
        </p:sp>
        <p:sp>
          <p:nvSpPr>
            <p:cNvPr id="25" name="Text Box 97">
              <a:extLst>
                <a:ext uri="{FF2B5EF4-FFF2-40B4-BE49-F238E27FC236}">
                  <a16:creationId xmlns:a16="http://schemas.microsoft.com/office/drawing/2014/main" id="{BBDD48B8-C343-4199-B28E-D8B98ED37D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3" y="2256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0</a:t>
              </a:r>
            </a:p>
          </p:txBody>
        </p:sp>
        <p:grpSp>
          <p:nvGrpSpPr>
            <p:cNvPr id="26" name="Group 98">
              <a:extLst>
                <a:ext uri="{FF2B5EF4-FFF2-40B4-BE49-F238E27FC236}">
                  <a16:creationId xmlns:a16="http://schemas.microsoft.com/office/drawing/2014/main" id="{9BF29154-A3C1-43C1-8D0A-95CCF62A5D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256"/>
              <a:ext cx="478" cy="288"/>
              <a:chOff x="1344" y="2256"/>
              <a:chExt cx="478" cy="288"/>
            </a:xfrm>
          </p:grpSpPr>
          <p:sp>
            <p:nvSpPr>
              <p:cNvPr id="27" name="Text Box 99">
                <a:extLst>
                  <a:ext uri="{FF2B5EF4-FFF2-40B4-BE49-F238E27FC236}">
                    <a16:creationId xmlns:a16="http://schemas.microsoft.com/office/drawing/2014/main" id="{F2176FE4-113B-4F61-ADE6-2A65C1C8CC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4" y="2256"/>
                <a:ext cx="23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>
                    <a:latin typeface="Verdana" pitchFamily="34" charset="0"/>
                  </a:rPr>
                  <a:t>1</a:t>
                </a:r>
              </a:p>
            </p:txBody>
          </p:sp>
          <p:sp>
            <p:nvSpPr>
              <p:cNvPr id="28" name="Line 100">
                <a:extLst>
                  <a:ext uri="{FF2B5EF4-FFF2-40B4-BE49-F238E27FC236}">
                    <a16:creationId xmlns:a16="http://schemas.microsoft.com/office/drawing/2014/main" id="{007FC78D-9E56-492A-8D85-FB0575054C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44" y="2304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29" name="Oval 104">
            <a:extLst>
              <a:ext uri="{FF2B5EF4-FFF2-40B4-BE49-F238E27FC236}">
                <a16:creationId xmlns:a16="http://schemas.microsoft.com/office/drawing/2014/main" id="{34097D83-BDE8-4B65-A006-ED0272E43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623" y="4709767"/>
            <a:ext cx="381000" cy="533400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" name="Text Box 93">
            <a:extLst>
              <a:ext uri="{FF2B5EF4-FFF2-40B4-BE49-F238E27FC236}">
                <a16:creationId xmlns:a16="http://schemas.microsoft.com/office/drawing/2014/main" id="{2225DA73-97CB-4801-9EB2-3172DA5B0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4845" y="1181729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CC3300"/>
                </a:solidFill>
                <a:latin typeface="Comic Sans MS" pitchFamily="66" charset="0"/>
              </a:rPr>
              <a:t>Miss</a:t>
            </a:r>
          </a:p>
        </p:txBody>
      </p:sp>
    </p:spTree>
    <p:extLst>
      <p:ext uri="{BB962C8B-B14F-4D97-AF65-F5344CB8AC3E}">
        <p14:creationId xmlns:p14="http://schemas.microsoft.com/office/powerpoint/2010/main" val="20386548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9" grpId="0" animBg="1"/>
      <p:bldP spid="3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Exercise #2: Load #4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C7FA1301-FFB8-409A-ADC1-D5DA8DD8A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sym typeface="Wingdings 2" pitchFamily="18" charset="2"/>
              </a:rPr>
              <a:t>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705BC8A-A59C-4461-B1F3-AAB8428B74C4}"/>
              </a:ext>
            </a:extLst>
          </p:cNvPr>
          <p:cNvGraphicFramePr>
            <a:graphicFrameLocks noGrp="1"/>
          </p:cNvGraphicFramePr>
          <p:nvPr/>
        </p:nvGraphicFramePr>
        <p:xfrm>
          <a:off x="7620000" y="228600"/>
          <a:ext cx="1356431" cy="25389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Addr</a:t>
                      </a:r>
                      <a:r>
                        <a:rPr lang="en-US" sz="1400" b="1" dirty="0"/>
                        <a:t>.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Data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36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" name="Rectangle 75">
            <a:extLst>
              <a:ext uri="{FF2B5EF4-FFF2-40B4-BE49-F238E27FC236}">
                <a16:creationId xmlns:a16="http://schemas.microsoft.com/office/drawing/2014/main" id="{29F20F8F-E2D3-4914-A9C8-A4B391516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242" y="1447798"/>
            <a:ext cx="576311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</a:rPr>
              <a:t>Addresses: 4, 0, 8, 12, 36, 0, 4</a:t>
            </a:r>
          </a:p>
        </p:txBody>
      </p:sp>
      <p:sp>
        <p:nvSpPr>
          <p:cNvPr id="56" name="Oval 77">
            <a:extLst>
              <a:ext uri="{FF2B5EF4-FFF2-40B4-BE49-F238E27FC236}">
                <a16:creationId xmlns:a16="http://schemas.microsoft.com/office/drawing/2014/main" id="{900CA38F-9618-4FF5-9ECA-31C8EA28F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5842" y="1447799"/>
            <a:ext cx="457200" cy="600446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square" anchor="ctr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</a:endParaRPr>
          </a:p>
        </p:txBody>
      </p:sp>
      <p:graphicFrame>
        <p:nvGraphicFramePr>
          <p:cNvPr id="57" name="Group 56">
            <a:extLst>
              <a:ext uri="{FF2B5EF4-FFF2-40B4-BE49-F238E27FC236}">
                <a16:creationId xmlns:a16="http://schemas.microsoft.com/office/drawing/2014/main" id="{F7ADC4F5-17FF-4D7A-B7C5-0A8BC59E29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6881902"/>
              </p:ext>
            </p:extLst>
          </p:nvPr>
        </p:nvGraphicFramePr>
        <p:xfrm>
          <a:off x="418642" y="3581398"/>
          <a:ext cx="8229600" cy="2819402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Valid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Word0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Word1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8" name="Group 57">
            <a:extLst>
              <a:ext uri="{FF2B5EF4-FFF2-40B4-BE49-F238E27FC236}">
                <a16:creationId xmlns:a16="http://schemas.microsoft.com/office/drawing/2014/main" id="{7C0FE789-6964-4116-B8DC-91D14C80F89F}"/>
              </a:ext>
            </a:extLst>
          </p:cNvPr>
          <p:cNvGrpSpPr/>
          <p:nvPr/>
        </p:nvGrpSpPr>
        <p:grpSpPr>
          <a:xfrm>
            <a:off x="113844" y="2209798"/>
            <a:ext cx="7467598" cy="766465"/>
            <a:chOff x="838200" y="1828800"/>
            <a:chExt cx="7467598" cy="766465"/>
          </a:xfrm>
        </p:grpSpPr>
        <p:sp>
          <p:nvSpPr>
            <p:cNvPr id="59" name="Text Box 76">
              <a:extLst>
                <a:ext uri="{FF2B5EF4-FFF2-40B4-BE49-F238E27FC236}">
                  <a16:creationId xmlns:a16="http://schemas.microsoft.com/office/drawing/2014/main" id="{5D99DD10-CC57-4EC9-B3CC-A3B07056A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200" y="2133600"/>
              <a:ext cx="2057400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prstClr val="black"/>
                  </a:solidFill>
                </a:rPr>
                <a:t>Address 12 =</a:t>
              </a:r>
            </a:p>
          </p:txBody>
        </p:sp>
        <p:grpSp>
          <p:nvGrpSpPr>
            <p:cNvPr id="60" name="Group 11">
              <a:extLst>
                <a:ext uri="{FF2B5EF4-FFF2-40B4-BE49-F238E27FC236}">
                  <a16:creationId xmlns:a16="http://schemas.microsoft.com/office/drawing/2014/main" id="{3AF5DE58-F017-441D-BC3C-B37435FF595D}"/>
                </a:ext>
              </a:extLst>
            </p:cNvPr>
            <p:cNvGrpSpPr/>
            <p:nvPr/>
          </p:nvGrpSpPr>
          <p:grpSpPr>
            <a:xfrm>
              <a:off x="2895600" y="1828800"/>
              <a:ext cx="5410198" cy="762000"/>
              <a:chOff x="2209801" y="914400"/>
              <a:chExt cx="5410198" cy="762000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0E3537D-AE62-400D-AB64-56C78A9AF0BC}"/>
                  </a:ext>
                </a:extLst>
              </p:cNvPr>
              <p:cNvSpPr/>
              <p:nvPr/>
            </p:nvSpPr>
            <p:spPr>
              <a:xfrm>
                <a:off x="2209801" y="1295400"/>
                <a:ext cx="38862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C00000"/>
                    </a:solidFill>
                  </a:rPr>
                  <a:t>00000000000000000000000000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AE640524-3A10-46B7-AA31-E781F5852CCD}"/>
                  </a:ext>
                </a:extLst>
              </p:cNvPr>
              <p:cNvSpPr/>
              <p:nvPr/>
            </p:nvSpPr>
            <p:spPr>
              <a:xfrm>
                <a:off x="6705600" y="1295400"/>
                <a:ext cx="838200" cy="381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rgbClr val="00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6600"/>
                    </a:solidFill>
                  </a:rPr>
                  <a:t>100</a:t>
                </a:r>
              </a:p>
            </p:txBody>
          </p:sp>
          <p:sp>
            <p:nvSpPr>
              <p:cNvPr id="63" name="Text Box 75">
                <a:extLst>
                  <a:ext uri="{FF2B5EF4-FFF2-40B4-BE49-F238E27FC236}">
                    <a16:creationId xmlns:a16="http://schemas.microsoft.com/office/drawing/2014/main" id="{E8E353F3-8785-448D-9AB1-006EC2806B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9000" y="914400"/>
                <a:ext cx="726226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Tag</a:t>
                </a:r>
              </a:p>
            </p:txBody>
          </p:sp>
          <p:sp>
            <p:nvSpPr>
              <p:cNvPr id="64" name="Text Box 75">
                <a:extLst>
                  <a:ext uri="{FF2B5EF4-FFF2-40B4-BE49-F238E27FC236}">
                    <a16:creationId xmlns:a16="http://schemas.microsoft.com/office/drawing/2014/main" id="{6DF7901A-3304-4BAF-A151-AA5A5F97CC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05600" y="914400"/>
                <a:ext cx="914399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006600"/>
                    </a:solidFill>
                  </a:rPr>
                  <a:t>Offset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7B1C953D-6C47-478F-84D4-CD2546A7DED0}"/>
                  </a:ext>
                </a:extLst>
              </p:cNvPr>
              <p:cNvSpPr/>
              <p:nvPr/>
            </p:nvSpPr>
            <p:spPr>
              <a:xfrm>
                <a:off x="6096001" y="1295400"/>
                <a:ext cx="609598" cy="381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D19049">
                        <a:lumMod val="50000"/>
                      </a:srgbClr>
                    </a:solidFill>
                  </a:rPr>
                  <a:t>01</a:t>
                </a:r>
              </a:p>
            </p:txBody>
          </p:sp>
          <p:sp>
            <p:nvSpPr>
              <p:cNvPr id="66" name="Text Box 75">
                <a:extLst>
                  <a:ext uri="{FF2B5EF4-FFF2-40B4-BE49-F238E27FC236}">
                    <a16:creationId xmlns:a16="http://schemas.microsoft.com/office/drawing/2014/main" id="{C231BC12-D4CE-4D31-9EBB-755594C5CB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7024" y="914400"/>
                <a:ext cx="997177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D19049">
                        <a:lumMod val="50000"/>
                      </a:srgbClr>
                    </a:solidFill>
                  </a:rPr>
                  <a:t>Index</a:t>
                </a:r>
              </a:p>
            </p:txBody>
          </p:sp>
        </p:grpSp>
      </p:grpSp>
      <p:sp>
        <p:nvSpPr>
          <p:cNvPr id="20" name="Text Box 95">
            <a:extLst>
              <a:ext uri="{FF2B5EF4-FFF2-40B4-BE49-F238E27FC236}">
                <a16:creationId xmlns:a16="http://schemas.microsoft.com/office/drawing/2014/main" id="{B3264871-BA99-421B-ACA5-C5770E29A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0772" y="1157966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CC3300"/>
                </a:solidFill>
                <a:latin typeface="Comic Sans MS" pitchFamily="66" charset="0"/>
              </a:rPr>
              <a:t>Miss</a:t>
            </a:r>
          </a:p>
        </p:txBody>
      </p:sp>
      <p:sp>
        <p:nvSpPr>
          <p:cNvPr id="21" name="Text Box 97">
            <a:extLst>
              <a:ext uri="{FF2B5EF4-FFF2-40B4-BE49-F238E27FC236}">
                <a16:creationId xmlns:a16="http://schemas.microsoft.com/office/drawing/2014/main" id="{666B240A-9657-4EED-AC2C-A18D6DF55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7961" y="1170462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3333FF"/>
                </a:solidFill>
                <a:latin typeface="Comic Sans MS" pitchFamily="66" charset="0"/>
              </a:rPr>
              <a:t>Hit</a:t>
            </a:r>
          </a:p>
        </p:txBody>
      </p:sp>
      <p:sp>
        <p:nvSpPr>
          <p:cNvPr id="22" name="Text Box 93">
            <a:extLst>
              <a:ext uri="{FF2B5EF4-FFF2-40B4-BE49-F238E27FC236}">
                <a16:creationId xmlns:a16="http://schemas.microsoft.com/office/drawing/2014/main" id="{DBD2A24A-177A-49BB-9B35-8449DA1EC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9962" y="1170462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CC3300"/>
                </a:solidFill>
                <a:latin typeface="Comic Sans MS" pitchFamily="66" charset="0"/>
              </a:rPr>
              <a:t>Miss</a:t>
            </a:r>
          </a:p>
        </p:txBody>
      </p:sp>
      <p:sp>
        <p:nvSpPr>
          <p:cNvPr id="23" name="Oval 106">
            <a:extLst>
              <a:ext uri="{FF2B5EF4-FFF2-40B4-BE49-F238E27FC236}">
                <a16:creationId xmlns:a16="http://schemas.microsoft.com/office/drawing/2014/main" id="{F23488B7-806B-4498-8030-9E798A5ED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5243" y="4708333"/>
            <a:ext cx="381000" cy="533400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Text Box 100">
            <a:extLst>
              <a:ext uri="{FF2B5EF4-FFF2-40B4-BE49-F238E27FC236}">
                <a16:creationId xmlns:a16="http://schemas.microsoft.com/office/drawing/2014/main" id="{6E6F3CE0-4311-4441-AC90-F91220BFE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2603" y="1170462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>
                <a:solidFill>
                  <a:srgbClr val="3333FF"/>
                </a:solidFill>
                <a:latin typeface="Comic Sans MS" pitchFamily="66" charset="0"/>
              </a:rPr>
              <a:t>Hit</a:t>
            </a:r>
          </a:p>
        </p:txBody>
      </p:sp>
    </p:spTree>
    <p:extLst>
      <p:ext uri="{BB962C8B-B14F-4D97-AF65-F5344CB8AC3E}">
        <p14:creationId xmlns:p14="http://schemas.microsoft.com/office/powerpoint/2010/main" val="14220122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23" grpId="0" animBg="1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1. Memory Technology Today: </a:t>
            </a:r>
            <a:r>
              <a:rPr lang="en-GB" sz="3600" b="1" dirty="0">
                <a:solidFill>
                  <a:srgbClr val="0000FF"/>
                </a:solidFill>
              </a:rPr>
              <a:t>DRAM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31" name="Content Placeholder 4">
            <a:extLst>
              <a:ext uri="{FF2B5EF4-FFF2-40B4-BE49-F238E27FC236}">
                <a16:creationId xmlns:a16="http://schemas.microsoft.com/office/drawing/2014/main" id="{7F6268AF-8611-4D17-AFE1-684DAA63B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642" y="1346417"/>
            <a:ext cx="8229600" cy="4911725"/>
          </a:xfrm>
        </p:spPr>
        <p:txBody>
          <a:bodyPr>
            <a:normAutofit lnSpcReduction="10000"/>
          </a:bodyPr>
          <a:lstStyle/>
          <a:p>
            <a:pPr marL="266700" indent="-2667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C00000"/>
                </a:solidFill>
              </a:rPr>
              <a:t>DDR SDRAM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</a:p>
          <a:p>
            <a:pPr marL="625475" lvl="1" indent="-2667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D</a:t>
            </a:r>
            <a:r>
              <a:rPr lang="en-US" sz="2400" dirty="0"/>
              <a:t>ouble </a:t>
            </a:r>
            <a:r>
              <a:rPr lang="en-US" sz="2400" b="1" dirty="0"/>
              <a:t>D</a:t>
            </a:r>
            <a:r>
              <a:rPr lang="en-US" sz="2400" dirty="0"/>
              <a:t>ata </a:t>
            </a:r>
            <a:r>
              <a:rPr lang="en-US" sz="2400" b="1" dirty="0"/>
              <a:t>R</a:t>
            </a:r>
            <a:r>
              <a:rPr lang="en-US" sz="2400" dirty="0"/>
              <a:t>ate </a:t>
            </a:r>
          </a:p>
          <a:p>
            <a:pPr lvl="1">
              <a:spcBef>
                <a:spcPts val="600"/>
              </a:spcBef>
              <a:buNone/>
            </a:pPr>
            <a:r>
              <a:rPr lang="en-US" sz="2400" dirty="0"/>
              <a:t>          – </a:t>
            </a:r>
            <a:r>
              <a:rPr lang="en-US" sz="2400" b="1" dirty="0"/>
              <a:t>S</a:t>
            </a:r>
            <a:r>
              <a:rPr lang="en-US" sz="2400" dirty="0"/>
              <a:t>ynchronous </a:t>
            </a:r>
            <a:r>
              <a:rPr lang="en-US" sz="2400" b="1" dirty="0"/>
              <a:t>D</a:t>
            </a:r>
            <a:r>
              <a:rPr lang="en-US" sz="2400" dirty="0"/>
              <a:t>ynamic </a:t>
            </a:r>
            <a:r>
              <a:rPr lang="en-US" sz="2400" b="1" dirty="0"/>
              <a:t>RAM</a:t>
            </a:r>
          </a:p>
          <a:p>
            <a:pPr marL="625475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The dominant memory technology in PC market</a:t>
            </a:r>
          </a:p>
          <a:p>
            <a:pPr marL="625475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Delivers memory on the positive and negative edge of a clock (double rate)</a:t>
            </a:r>
          </a:p>
          <a:p>
            <a:pPr marL="625475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Generations:</a:t>
            </a:r>
          </a:p>
          <a:p>
            <a:pPr marL="984250" lvl="2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DDR    (</a:t>
            </a:r>
            <a:r>
              <a:rPr lang="en-US" sz="2000" dirty="0" err="1"/>
              <a:t>MemClkFreq</a:t>
            </a:r>
            <a:r>
              <a:rPr lang="en-US" sz="2000" dirty="0"/>
              <a:t> x 2(double rate) x 8 words)</a:t>
            </a:r>
          </a:p>
          <a:p>
            <a:pPr marL="984250" lvl="2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 err="1"/>
              <a:t>DDR2</a:t>
            </a:r>
            <a:r>
              <a:rPr lang="en-US" sz="2000" dirty="0"/>
              <a:t>  (</a:t>
            </a:r>
            <a:r>
              <a:rPr lang="en-US" sz="2000" dirty="0" err="1"/>
              <a:t>MemClkFreq</a:t>
            </a:r>
            <a:r>
              <a:rPr lang="en-US" sz="2000" dirty="0"/>
              <a:t> x 2(multiplier) x 2 x 8 words)</a:t>
            </a:r>
          </a:p>
          <a:p>
            <a:pPr marL="984250" lvl="2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 err="1"/>
              <a:t>DDR3</a:t>
            </a:r>
            <a:r>
              <a:rPr lang="en-US" sz="2000" dirty="0"/>
              <a:t>  (</a:t>
            </a:r>
            <a:r>
              <a:rPr lang="en-US" sz="2000" dirty="0" err="1"/>
              <a:t>MemClkFreq</a:t>
            </a:r>
            <a:r>
              <a:rPr lang="en-US" sz="2000" dirty="0"/>
              <a:t> x 4(multiplier) x 2 x 8 words)</a:t>
            </a:r>
          </a:p>
          <a:p>
            <a:pPr marL="984250" lvl="2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 err="1"/>
              <a:t>DDR4</a:t>
            </a:r>
            <a:r>
              <a:rPr lang="en-US" sz="2000" dirty="0"/>
              <a:t>  (released in 2014)</a:t>
            </a:r>
          </a:p>
          <a:p>
            <a:pPr marL="984250" lvl="2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 err="1"/>
              <a:t>DDR5</a:t>
            </a:r>
            <a:r>
              <a:rPr lang="en-US" sz="2000" dirty="0"/>
              <a:t> 	(in </a:t>
            </a:r>
            <a:r>
              <a:rPr lang="en-US" sz="2000" dirty="0" err="1"/>
              <a:t>Q3</a:t>
            </a:r>
            <a:r>
              <a:rPr lang="en-US" sz="2000" dirty="0"/>
              <a:t> 2021)</a:t>
            </a:r>
          </a:p>
        </p:txBody>
      </p:sp>
      <p:pic>
        <p:nvPicPr>
          <p:cNvPr id="132" name="Picture 3">
            <a:extLst>
              <a:ext uri="{FF2B5EF4-FFF2-40B4-BE49-F238E27FC236}">
                <a16:creationId xmlns:a16="http://schemas.microsoft.com/office/drawing/2014/main" id="{0534EE82-E2DD-4AF8-93FD-740AC2B71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7042" y="1346417"/>
            <a:ext cx="2133600" cy="128298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3573184917"/>
      </p:ext>
    </p:extLst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Exercise #2: Load #5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C7FA1301-FFB8-409A-ADC1-D5DA8DD8A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sym typeface="Wingdings 2" pitchFamily="18" charset="2"/>
              </a:rPr>
              <a:t>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705BC8A-A59C-4461-B1F3-AAB8428B74C4}"/>
              </a:ext>
            </a:extLst>
          </p:cNvPr>
          <p:cNvGraphicFramePr>
            <a:graphicFrameLocks noGrp="1"/>
          </p:cNvGraphicFramePr>
          <p:nvPr/>
        </p:nvGraphicFramePr>
        <p:xfrm>
          <a:off x="7620000" y="228600"/>
          <a:ext cx="1356431" cy="25389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Addr</a:t>
                      </a:r>
                      <a:r>
                        <a:rPr lang="en-US" sz="1400" b="1" dirty="0"/>
                        <a:t>.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Data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36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9" name="Rectangle 75">
            <a:extLst>
              <a:ext uri="{FF2B5EF4-FFF2-40B4-BE49-F238E27FC236}">
                <a16:creationId xmlns:a16="http://schemas.microsoft.com/office/drawing/2014/main" id="{92DC143D-7DB6-4A5E-94B7-B0AB35397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242" y="1447798"/>
            <a:ext cx="576311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</a:rPr>
              <a:t>Addresses: 4, 0, 8, 12, 36, 0, 4</a:t>
            </a:r>
          </a:p>
        </p:txBody>
      </p:sp>
      <p:sp>
        <p:nvSpPr>
          <p:cNvPr id="40" name="Oval 77">
            <a:extLst>
              <a:ext uri="{FF2B5EF4-FFF2-40B4-BE49-F238E27FC236}">
                <a16:creationId xmlns:a16="http://schemas.microsoft.com/office/drawing/2014/main" id="{5E9E0CFC-FD10-45B9-AE27-91D771F31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5442" y="1447799"/>
            <a:ext cx="535858" cy="600446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square" anchor="ctr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</a:endParaRPr>
          </a:p>
        </p:txBody>
      </p:sp>
      <p:graphicFrame>
        <p:nvGraphicFramePr>
          <p:cNvPr id="41" name="Group 56">
            <a:extLst>
              <a:ext uri="{FF2B5EF4-FFF2-40B4-BE49-F238E27FC236}">
                <a16:creationId xmlns:a16="http://schemas.microsoft.com/office/drawing/2014/main" id="{17CBB235-5AD2-4980-AB44-E455BF7AEE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6226150"/>
              </p:ext>
            </p:extLst>
          </p:nvPr>
        </p:nvGraphicFramePr>
        <p:xfrm>
          <a:off x="418642" y="3581398"/>
          <a:ext cx="8229600" cy="2819402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Valid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Word0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Word1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2" name="Group 41">
            <a:extLst>
              <a:ext uri="{FF2B5EF4-FFF2-40B4-BE49-F238E27FC236}">
                <a16:creationId xmlns:a16="http://schemas.microsoft.com/office/drawing/2014/main" id="{14C56B69-FD2C-4744-B20F-7EF30BD3B02C}"/>
              </a:ext>
            </a:extLst>
          </p:cNvPr>
          <p:cNvGrpSpPr/>
          <p:nvPr/>
        </p:nvGrpSpPr>
        <p:grpSpPr>
          <a:xfrm>
            <a:off x="113842" y="2209798"/>
            <a:ext cx="7467598" cy="766465"/>
            <a:chOff x="838200" y="1828800"/>
            <a:chExt cx="7467598" cy="766465"/>
          </a:xfrm>
        </p:grpSpPr>
        <p:sp>
          <p:nvSpPr>
            <p:cNvPr id="43" name="Text Box 76">
              <a:extLst>
                <a:ext uri="{FF2B5EF4-FFF2-40B4-BE49-F238E27FC236}">
                  <a16:creationId xmlns:a16="http://schemas.microsoft.com/office/drawing/2014/main" id="{6CA3665D-1510-45D0-9BE3-F4CE12F71A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200" y="2133600"/>
              <a:ext cx="2057400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prstClr val="black"/>
                  </a:solidFill>
                </a:rPr>
                <a:t>Address 36 =</a:t>
              </a:r>
            </a:p>
          </p:txBody>
        </p:sp>
        <p:grpSp>
          <p:nvGrpSpPr>
            <p:cNvPr id="44" name="Group 11">
              <a:extLst>
                <a:ext uri="{FF2B5EF4-FFF2-40B4-BE49-F238E27FC236}">
                  <a16:creationId xmlns:a16="http://schemas.microsoft.com/office/drawing/2014/main" id="{6291F2B3-074A-41DB-AF67-92A052840823}"/>
                </a:ext>
              </a:extLst>
            </p:cNvPr>
            <p:cNvGrpSpPr/>
            <p:nvPr/>
          </p:nvGrpSpPr>
          <p:grpSpPr>
            <a:xfrm>
              <a:off x="2895600" y="1828800"/>
              <a:ext cx="5410198" cy="762000"/>
              <a:chOff x="2209801" y="914400"/>
              <a:chExt cx="5410198" cy="762000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09CD662-42B1-4D54-8BAA-86AE8DD11C8B}"/>
                  </a:ext>
                </a:extLst>
              </p:cNvPr>
              <p:cNvSpPr/>
              <p:nvPr/>
            </p:nvSpPr>
            <p:spPr>
              <a:xfrm>
                <a:off x="2209801" y="1295400"/>
                <a:ext cx="38862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C00000"/>
                    </a:solidFill>
                  </a:rPr>
                  <a:t>00000000000000000000000001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22C2D8E-079B-4498-A269-3B55A39548F5}"/>
                  </a:ext>
                </a:extLst>
              </p:cNvPr>
              <p:cNvSpPr/>
              <p:nvPr/>
            </p:nvSpPr>
            <p:spPr>
              <a:xfrm>
                <a:off x="6705600" y="1295400"/>
                <a:ext cx="838200" cy="381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rgbClr val="00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6600"/>
                    </a:solidFill>
                  </a:rPr>
                  <a:t>100</a:t>
                </a:r>
              </a:p>
            </p:txBody>
          </p:sp>
          <p:sp>
            <p:nvSpPr>
              <p:cNvPr id="47" name="Text Box 75">
                <a:extLst>
                  <a:ext uri="{FF2B5EF4-FFF2-40B4-BE49-F238E27FC236}">
                    <a16:creationId xmlns:a16="http://schemas.microsoft.com/office/drawing/2014/main" id="{424A99AA-D650-4BED-8B0F-4754CB16AC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9000" y="914400"/>
                <a:ext cx="726226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Tag</a:t>
                </a:r>
              </a:p>
            </p:txBody>
          </p:sp>
          <p:sp>
            <p:nvSpPr>
              <p:cNvPr id="48" name="Text Box 75">
                <a:extLst>
                  <a:ext uri="{FF2B5EF4-FFF2-40B4-BE49-F238E27FC236}">
                    <a16:creationId xmlns:a16="http://schemas.microsoft.com/office/drawing/2014/main" id="{3F6D4431-43DB-49EB-9B11-CF048D4DB7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05600" y="914400"/>
                <a:ext cx="914399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006600"/>
                    </a:solidFill>
                  </a:rPr>
                  <a:t>Offset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D1A20E2-2AD8-4327-8179-8F9BB0529D06}"/>
                  </a:ext>
                </a:extLst>
              </p:cNvPr>
              <p:cNvSpPr/>
              <p:nvPr/>
            </p:nvSpPr>
            <p:spPr>
              <a:xfrm>
                <a:off x="6096001" y="1295400"/>
                <a:ext cx="609598" cy="381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D19049">
                        <a:lumMod val="50000"/>
                      </a:srgbClr>
                    </a:solidFill>
                  </a:rPr>
                  <a:t>00</a:t>
                </a:r>
              </a:p>
            </p:txBody>
          </p:sp>
          <p:sp>
            <p:nvSpPr>
              <p:cNvPr id="50" name="Text Box 75">
                <a:extLst>
                  <a:ext uri="{FF2B5EF4-FFF2-40B4-BE49-F238E27FC236}">
                    <a16:creationId xmlns:a16="http://schemas.microsoft.com/office/drawing/2014/main" id="{BFDD63CA-4C57-46DB-B460-6993DDFE19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7024" y="914400"/>
                <a:ext cx="997177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D19049">
                        <a:lumMod val="50000"/>
                      </a:srgbClr>
                    </a:solidFill>
                  </a:rPr>
                  <a:t>Index</a:t>
                </a:r>
              </a:p>
            </p:txBody>
          </p:sp>
        </p:grpSp>
      </p:grpSp>
      <p:sp>
        <p:nvSpPr>
          <p:cNvPr id="20" name="Text Box 95">
            <a:extLst>
              <a:ext uri="{FF2B5EF4-FFF2-40B4-BE49-F238E27FC236}">
                <a16:creationId xmlns:a16="http://schemas.microsoft.com/office/drawing/2014/main" id="{B5BCFC7E-C43B-4D68-B4E0-EB853E0E7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3128" y="1156777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CC3300"/>
                </a:solidFill>
                <a:latin typeface="Comic Sans MS" pitchFamily="66" charset="0"/>
              </a:rPr>
              <a:t>Miss</a:t>
            </a:r>
          </a:p>
        </p:txBody>
      </p:sp>
      <p:sp>
        <p:nvSpPr>
          <p:cNvPr id="21" name="Text Box 97">
            <a:extLst>
              <a:ext uri="{FF2B5EF4-FFF2-40B4-BE49-F238E27FC236}">
                <a16:creationId xmlns:a16="http://schemas.microsoft.com/office/drawing/2014/main" id="{B3875FAB-FA99-436A-9963-AD143460D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0317" y="1169273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3333FF"/>
                </a:solidFill>
                <a:latin typeface="Comic Sans MS" pitchFamily="66" charset="0"/>
              </a:rPr>
              <a:t>Hit</a:t>
            </a:r>
          </a:p>
        </p:txBody>
      </p:sp>
      <p:sp>
        <p:nvSpPr>
          <p:cNvPr id="22" name="Text Box 93">
            <a:extLst>
              <a:ext uri="{FF2B5EF4-FFF2-40B4-BE49-F238E27FC236}">
                <a16:creationId xmlns:a16="http://schemas.microsoft.com/office/drawing/2014/main" id="{0B1169BF-1077-4253-99A2-BB6515AB6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318" y="1169273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CC3300"/>
                </a:solidFill>
                <a:latin typeface="Comic Sans MS" pitchFamily="66" charset="0"/>
              </a:rPr>
              <a:t>Miss</a:t>
            </a:r>
          </a:p>
        </p:txBody>
      </p:sp>
      <p:sp>
        <p:nvSpPr>
          <p:cNvPr id="23" name="Text Box 100">
            <a:extLst>
              <a:ext uri="{FF2B5EF4-FFF2-40B4-BE49-F238E27FC236}">
                <a16:creationId xmlns:a16="http://schemas.microsoft.com/office/drawing/2014/main" id="{83C40925-83BD-4331-B68B-CFDF6A3A1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4959" y="1169273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>
                <a:solidFill>
                  <a:srgbClr val="3333FF"/>
                </a:solidFill>
                <a:latin typeface="Comic Sans MS" pitchFamily="66" charset="0"/>
              </a:rPr>
              <a:t>Hit</a:t>
            </a:r>
          </a:p>
        </p:txBody>
      </p:sp>
      <p:sp>
        <p:nvSpPr>
          <p:cNvPr id="24" name="Oval 103">
            <a:extLst>
              <a:ext uri="{FF2B5EF4-FFF2-40B4-BE49-F238E27FC236}">
                <a16:creationId xmlns:a16="http://schemas.microsoft.com/office/drawing/2014/main" id="{361A204F-3AE5-4E80-A893-9E6A0E2D4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4578" y="4186597"/>
            <a:ext cx="381000" cy="533400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5" name="Group 105">
            <a:extLst>
              <a:ext uri="{FF2B5EF4-FFF2-40B4-BE49-F238E27FC236}">
                <a16:creationId xmlns:a16="http://schemas.microsoft.com/office/drawing/2014/main" id="{75DE4E31-B17E-4E28-B6B3-FCC6A766C162}"/>
              </a:ext>
            </a:extLst>
          </p:cNvPr>
          <p:cNvGrpSpPr>
            <a:grpSpLocks/>
          </p:cNvGrpSpPr>
          <p:nvPr/>
        </p:nvGrpSpPr>
        <p:grpSpPr bwMode="auto">
          <a:xfrm>
            <a:off x="3754546" y="4224697"/>
            <a:ext cx="4410076" cy="457200"/>
            <a:chOff x="2448" y="2242"/>
            <a:chExt cx="2778" cy="288"/>
          </a:xfrm>
        </p:grpSpPr>
        <p:sp>
          <p:nvSpPr>
            <p:cNvPr id="26" name="Line 106">
              <a:extLst>
                <a:ext uri="{FF2B5EF4-FFF2-40B4-BE49-F238E27FC236}">
                  <a16:creationId xmlns:a16="http://schemas.microsoft.com/office/drawing/2014/main" id="{66990B2B-D9F9-47C9-BFF4-97F04B44A2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15" y="2256"/>
              <a:ext cx="24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7" name="Line 107">
              <a:extLst>
                <a:ext uri="{FF2B5EF4-FFF2-40B4-BE49-F238E27FC236}">
                  <a16:creationId xmlns:a16="http://schemas.microsoft.com/office/drawing/2014/main" id="{55721D3E-B632-4DCC-AA38-512421069A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85" y="2278"/>
              <a:ext cx="24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8" name="Text Box 108">
              <a:extLst>
                <a:ext uri="{FF2B5EF4-FFF2-40B4-BE49-F238E27FC236}">
                  <a16:creationId xmlns:a16="http://schemas.microsoft.com/office/drawing/2014/main" id="{9A708A22-3920-4725-AB2A-879C257F9D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3" y="224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>
                  <a:latin typeface="Verdana" pitchFamily="34" charset="0"/>
                </a:rPr>
                <a:t>I</a:t>
              </a:r>
            </a:p>
          </p:txBody>
        </p:sp>
        <p:sp>
          <p:nvSpPr>
            <p:cNvPr id="29" name="Rectangle 109">
              <a:extLst>
                <a:ext uri="{FF2B5EF4-FFF2-40B4-BE49-F238E27FC236}">
                  <a16:creationId xmlns:a16="http://schemas.microsoft.com/office/drawing/2014/main" id="{C1BB50DC-EB53-4376-B4F0-AB3ED3605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3" y="2242"/>
              <a:ext cx="2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dirty="0">
                  <a:latin typeface="Verdana" pitchFamily="34" charset="0"/>
                </a:rPr>
                <a:t>J</a:t>
              </a:r>
            </a:p>
          </p:txBody>
        </p:sp>
        <p:sp>
          <p:nvSpPr>
            <p:cNvPr id="30" name="Line 110">
              <a:extLst>
                <a:ext uri="{FF2B5EF4-FFF2-40B4-BE49-F238E27FC236}">
                  <a16:creationId xmlns:a16="http://schemas.microsoft.com/office/drawing/2014/main" id="{23E985BA-C535-40F6-801C-E736E8730E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8" y="2256"/>
              <a:ext cx="24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1" name="Text Box 111">
              <a:extLst>
                <a:ext uri="{FF2B5EF4-FFF2-40B4-BE49-F238E27FC236}">
                  <a16:creationId xmlns:a16="http://schemas.microsoft.com/office/drawing/2014/main" id="{EE77ADD0-DA4C-4C4E-B1D9-D690AF331C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0" y="224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dirty="0">
                  <a:latin typeface="Verdana" pitchFamily="34" charset="0"/>
                </a:rPr>
                <a:t>1</a:t>
              </a:r>
            </a:p>
          </p:txBody>
        </p:sp>
      </p:grpSp>
      <p:sp>
        <p:nvSpPr>
          <p:cNvPr id="32" name="Text Box 104">
            <a:extLst>
              <a:ext uri="{FF2B5EF4-FFF2-40B4-BE49-F238E27FC236}">
                <a16:creationId xmlns:a16="http://schemas.microsoft.com/office/drawing/2014/main" id="{2AA1E5CF-EA73-46BA-98FE-9F3E586CB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3888" y="1156777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CC3300"/>
                </a:solidFill>
                <a:latin typeface="Comic Sans MS" pitchFamily="66" charset="0"/>
              </a:rPr>
              <a:t>Miss</a:t>
            </a:r>
          </a:p>
        </p:txBody>
      </p:sp>
    </p:spTree>
    <p:extLst>
      <p:ext uri="{BB962C8B-B14F-4D97-AF65-F5344CB8AC3E}">
        <p14:creationId xmlns:p14="http://schemas.microsoft.com/office/powerpoint/2010/main" val="36115279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24" grpId="0" animBg="1"/>
      <p:bldP spid="3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Exercise #2: Load #6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C7FA1301-FFB8-409A-ADC1-D5DA8DD8A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sym typeface="Wingdings 2" pitchFamily="18" charset="2"/>
              </a:rPr>
              <a:t>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705BC8A-A59C-4461-B1F3-AAB8428B74C4}"/>
              </a:ext>
            </a:extLst>
          </p:cNvPr>
          <p:cNvGraphicFramePr>
            <a:graphicFrameLocks noGrp="1"/>
          </p:cNvGraphicFramePr>
          <p:nvPr/>
        </p:nvGraphicFramePr>
        <p:xfrm>
          <a:off x="7620000" y="228600"/>
          <a:ext cx="1356431" cy="25389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Addr</a:t>
                      </a:r>
                      <a:r>
                        <a:rPr lang="en-US" sz="1400" b="1" dirty="0"/>
                        <a:t>.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Data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36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" name="Rectangle 75">
            <a:extLst>
              <a:ext uri="{FF2B5EF4-FFF2-40B4-BE49-F238E27FC236}">
                <a16:creationId xmlns:a16="http://schemas.microsoft.com/office/drawing/2014/main" id="{EEE76C03-BA6D-433F-967D-382A84201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242" y="1447798"/>
            <a:ext cx="576311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</a:rPr>
              <a:t>Addresses: 4, 0, 8, 12, 36, 0, 4</a:t>
            </a:r>
          </a:p>
        </p:txBody>
      </p:sp>
      <p:sp>
        <p:nvSpPr>
          <p:cNvPr id="56" name="Oval 77">
            <a:extLst>
              <a:ext uri="{FF2B5EF4-FFF2-40B4-BE49-F238E27FC236}">
                <a16:creationId xmlns:a16="http://schemas.microsoft.com/office/drawing/2014/main" id="{8EDC3A04-72A6-4A60-86BB-27C1E5770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042" y="1447799"/>
            <a:ext cx="457200" cy="600446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square" anchor="ctr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</a:endParaRPr>
          </a:p>
        </p:txBody>
      </p:sp>
      <p:graphicFrame>
        <p:nvGraphicFramePr>
          <p:cNvPr id="57" name="Group 56">
            <a:extLst>
              <a:ext uri="{FF2B5EF4-FFF2-40B4-BE49-F238E27FC236}">
                <a16:creationId xmlns:a16="http://schemas.microsoft.com/office/drawing/2014/main" id="{DBFD8BA9-27D1-4486-9161-34DE953FFF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6228864"/>
              </p:ext>
            </p:extLst>
          </p:nvPr>
        </p:nvGraphicFramePr>
        <p:xfrm>
          <a:off x="418642" y="3581398"/>
          <a:ext cx="8229600" cy="2819402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Valid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Word0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Word1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8" name="Group 57">
            <a:extLst>
              <a:ext uri="{FF2B5EF4-FFF2-40B4-BE49-F238E27FC236}">
                <a16:creationId xmlns:a16="http://schemas.microsoft.com/office/drawing/2014/main" id="{7990B34B-3DBD-49A9-B7F4-346044B07885}"/>
              </a:ext>
            </a:extLst>
          </p:cNvPr>
          <p:cNvGrpSpPr/>
          <p:nvPr/>
        </p:nvGrpSpPr>
        <p:grpSpPr>
          <a:xfrm>
            <a:off x="99802" y="2209798"/>
            <a:ext cx="7467598" cy="766465"/>
            <a:chOff x="838200" y="1828800"/>
            <a:chExt cx="7467598" cy="766465"/>
          </a:xfrm>
        </p:grpSpPr>
        <p:sp>
          <p:nvSpPr>
            <p:cNvPr id="59" name="Text Box 76">
              <a:extLst>
                <a:ext uri="{FF2B5EF4-FFF2-40B4-BE49-F238E27FC236}">
                  <a16:creationId xmlns:a16="http://schemas.microsoft.com/office/drawing/2014/main" id="{DF9A914C-83E4-46F7-A027-1744065E63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200" y="2133600"/>
              <a:ext cx="2057400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prstClr val="black"/>
                  </a:solidFill>
                </a:rPr>
                <a:t>Address 0 =</a:t>
              </a:r>
            </a:p>
          </p:txBody>
        </p:sp>
        <p:grpSp>
          <p:nvGrpSpPr>
            <p:cNvPr id="60" name="Group 11">
              <a:extLst>
                <a:ext uri="{FF2B5EF4-FFF2-40B4-BE49-F238E27FC236}">
                  <a16:creationId xmlns:a16="http://schemas.microsoft.com/office/drawing/2014/main" id="{88201F94-58B8-4327-A168-FB610C624097}"/>
                </a:ext>
              </a:extLst>
            </p:cNvPr>
            <p:cNvGrpSpPr/>
            <p:nvPr/>
          </p:nvGrpSpPr>
          <p:grpSpPr>
            <a:xfrm>
              <a:off x="2895600" y="1828800"/>
              <a:ext cx="5410198" cy="762000"/>
              <a:chOff x="2209801" y="914400"/>
              <a:chExt cx="5410198" cy="762000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99CE57E-8EC7-456C-8337-2DF6226EAC47}"/>
                  </a:ext>
                </a:extLst>
              </p:cNvPr>
              <p:cNvSpPr/>
              <p:nvPr/>
            </p:nvSpPr>
            <p:spPr>
              <a:xfrm>
                <a:off x="2209801" y="1295400"/>
                <a:ext cx="38862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C00000"/>
                    </a:solidFill>
                  </a:rPr>
                  <a:t>00000000000000000000000000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4E387CD-9F35-4B0E-AE42-AFF6FE8A3CDD}"/>
                  </a:ext>
                </a:extLst>
              </p:cNvPr>
              <p:cNvSpPr/>
              <p:nvPr/>
            </p:nvSpPr>
            <p:spPr>
              <a:xfrm>
                <a:off x="6705600" y="1295400"/>
                <a:ext cx="838200" cy="381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rgbClr val="00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6600"/>
                    </a:solidFill>
                  </a:rPr>
                  <a:t>000</a:t>
                </a:r>
              </a:p>
            </p:txBody>
          </p:sp>
          <p:sp>
            <p:nvSpPr>
              <p:cNvPr id="63" name="Text Box 75">
                <a:extLst>
                  <a:ext uri="{FF2B5EF4-FFF2-40B4-BE49-F238E27FC236}">
                    <a16:creationId xmlns:a16="http://schemas.microsoft.com/office/drawing/2014/main" id="{03C43D14-D1E8-4D83-A04D-E8C21B205A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9000" y="914400"/>
                <a:ext cx="726226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Tag</a:t>
                </a:r>
              </a:p>
            </p:txBody>
          </p:sp>
          <p:sp>
            <p:nvSpPr>
              <p:cNvPr id="64" name="Text Box 75">
                <a:extLst>
                  <a:ext uri="{FF2B5EF4-FFF2-40B4-BE49-F238E27FC236}">
                    <a16:creationId xmlns:a16="http://schemas.microsoft.com/office/drawing/2014/main" id="{BF843D18-A2D2-4833-A6AC-081C2D5205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05600" y="914400"/>
                <a:ext cx="914399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006600"/>
                    </a:solidFill>
                  </a:rPr>
                  <a:t>Offset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14BA9C39-FC0F-404F-8BDF-8A5FB165692F}"/>
                  </a:ext>
                </a:extLst>
              </p:cNvPr>
              <p:cNvSpPr/>
              <p:nvPr/>
            </p:nvSpPr>
            <p:spPr>
              <a:xfrm>
                <a:off x="6096001" y="1295400"/>
                <a:ext cx="609598" cy="381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D19049">
                        <a:lumMod val="50000"/>
                      </a:srgbClr>
                    </a:solidFill>
                  </a:rPr>
                  <a:t>00</a:t>
                </a:r>
              </a:p>
            </p:txBody>
          </p:sp>
          <p:sp>
            <p:nvSpPr>
              <p:cNvPr id="66" name="Text Box 75">
                <a:extLst>
                  <a:ext uri="{FF2B5EF4-FFF2-40B4-BE49-F238E27FC236}">
                    <a16:creationId xmlns:a16="http://schemas.microsoft.com/office/drawing/2014/main" id="{1E7B446A-3FF2-41A7-9E6E-56AF377370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7024" y="914400"/>
                <a:ext cx="997177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D19049">
                        <a:lumMod val="50000"/>
                      </a:srgbClr>
                    </a:solidFill>
                  </a:rPr>
                  <a:t>Index</a:t>
                </a:r>
              </a:p>
            </p:txBody>
          </p:sp>
        </p:grpSp>
      </p:grpSp>
      <p:grpSp>
        <p:nvGrpSpPr>
          <p:cNvPr id="20" name="Group 105">
            <a:extLst>
              <a:ext uri="{FF2B5EF4-FFF2-40B4-BE49-F238E27FC236}">
                <a16:creationId xmlns:a16="http://schemas.microsoft.com/office/drawing/2014/main" id="{A3E1CFCC-7AEB-45B6-95F7-AD8FEAF09989}"/>
              </a:ext>
            </a:extLst>
          </p:cNvPr>
          <p:cNvGrpSpPr>
            <a:grpSpLocks/>
          </p:cNvGrpSpPr>
          <p:nvPr/>
        </p:nvGrpSpPr>
        <p:grpSpPr bwMode="auto">
          <a:xfrm>
            <a:off x="3754546" y="4224697"/>
            <a:ext cx="4410076" cy="457200"/>
            <a:chOff x="2448" y="2242"/>
            <a:chExt cx="2778" cy="288"/>
          </a:xfrm>
        </p:grpSpPr>
        <p:sp>
          <p:nvSpPr>
            <p:cNvPr id="21" name="Line 106">
              <a:extLst>
                <a:ext uri="{FF2B5EF4-FFF2-40B4-BE49-F238E27FC236}">
                  <a16:creationId xmlns:a16="http://schemas.microsoft.com/office/drawing/2014/main" id="{B14322D3-31AF-4657-A15E-ACE79BBB60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15" y="2256"/>
              <a:ext cx="24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2" name="Line 107">
              <a:extLst>
                <a:ext uri="{FF2B5EF4-FFF2-40B4-BE49-F238E27FC236}">
                  <a16:creationId xmlns:a16="http://schemas.microsoft.com/office/drawing/2014/main" id="{AD4C788C-F09F-4A43-907B-63C6E5E383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85" y="2278"/>
              <a:ext cx="24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3" name="Text Box 108">
              <a:extLst>
                <a:ext uri="{FF2B5EF4-FFF2-40B4-BE49-F238E27FC236}">
                  <a16:creationId xmlns:a16="http://schemas.microsoft.com/office/drawing/2014/main" id="{AEA96B6E-861E-42D7-B7F9-C83E2E3E4A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3" y="224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dirty="0">
                  <a:latin typeface="Verdana" pitchFamily="34" charset="0"/>
                </a:rPr>
                <a:t>I</a:t>
              </a:r>
            </a:p>
          </p:txBody>
        </p:sp>
        <p:sp>
          <p:nvSpPr>
            <p:cNvPr id="24" name="Rectangle 109">
              <a:extLst>
                <a:ext uri="{FF2B5EF4-FFF2-40B4-BE49-F238E27FC236}">
                  <a16:creationId xmlns:a16="http://schemas.microsoft.com/office/drawing/2014/main" id="{67BA1F7D-68D9-4B4F-8301-0B9418B62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3" y="2242"/>
              <a:ext cx="2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dirty="0">
                  <a:latin typeface="Verdana" pitchFamily="34" charset="0"/>
                </a:rPr>
                <a:t>J</a:t>
              </a:r>
            </a:p>
          </p:txBody>
        </p:sp>
        <p:sp>
          <p:nvSpPr>
            <p:cNvPr id="25" name="Line 110">
              <a:extLst>
                <a:ext uri="{FF2B5EF4-FFF2-40B4-BE49-F238E27FC236}">
                  <a16:creationId xmlns:a16="http://schemas.microsoft.com/office/drawing/2014/main" id="{D3A64A35-C8E0-4F0E-9CAA-36EF4C00F4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8" y="2256"/>
              <a:ext cx="24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6" name="Text Box 111">
              <a:extLst>
                <a:ext uri="{FF2B5EF4-FFF2-40B4-BE49-F238E27FC236}">
                  <a16:creationId xmlns:a16="http://schemas.microsoft.com/office/drawing/2014/main" id="{B8906DC9-D501-46A7-B097-9ED1B51314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0" y="224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dirty="0">
                  <a:latin typeface="Verdana" pitchFamily="34" charset="0"/>
                </a:rPr>
                <a:t>1</a:t>
              </a:r>
            </a:p>
          </p:txBody>
        </p:sp>
      </p:grpSp>
      <p:sp>
        <p:nvSpPr>
          <p:cNvPr id="27" name="Text Box 95">
            <a:extLst>
              <a:ext uri="{FF2B5EF4-FFF2-40B4-BE49-F238E27FC236}">
                <a16:creationId xmlns:a16="http://schemas.microsoft.com/office/drawing/2014/main" id="{2E18733A-0F91-44C9-9D97-523DADA27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8251" y="1155873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CC3300"/>
                </a:solidFill>
                <a:latin typeface="Comic Sans MS" pitchFamily="66" charset="0"/>
              </a:rPr>
              <a:t>Miss</a:t>
            </a:r>
          </a:p>
        </p:txBody>
      </p:sp>
      <p:sp>
        <p:nvSpPr>
          <p:cNvPr id="28" name="Text Box 97">
            <a:extLst>
              <a:ext uri="{FF2B5EF4-FFF2-40B4-BE49-F238E27FC236}">
                <a16:creationId xmlns:a16="http://schemas.microsoft.com/office/drawing/2014/main" id="{305B4934-02AF-4D53-8921-65EA5995D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440" y="1168369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3333FF"/>
                </a:solidFill>
                <a:latin typeface="Comic Sans MS" pitchFamily="66" charset="0"/>
              </a:rPr>
              <a:t>Hit</a:t>
            </a:r>
          </a:p>
        </p:txBody>
      </p:sp>
      <p:sp>
        <p:nvSpPr>
          <p:cNvPr id="29" name="Text Box 93">
            <a:extLst>
              <a:ext uri="{FF2B5EF4-FFF2-40B4-BE49-F238E27FC236}">
                <a16:creationId xmlns:a16="http://schemas.microsoft.com/office/drawing/2014/main" id="{62F2F896-221E-4469-8EA9-12B7AEA44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7441" y="1168369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CC3300"/>
                </a:solidFill>
                <a:latin typeface="Comic Sans MS" pitchFamily="66" charset="0"/>
              </a:rPr>
              <a:t>Miss</a:t>
            </a:r>
          </a:p>
        </p:txBody>
      </p:sp>
      <p:sp>
        <p:nvSpPr>
          <p:cNvPr id="30" name="Text Box 100">
            <a:extLst>
              <a:ext uri="{FF2B5EF4-FFF2-40B4-BE49-F238E27FC236}">
                <a16:creationId xmlns:a16="http://schemas.microsoft.com/office/drawing/2014/main" id="{AFFCA75A-3987-4C42-8FAC-244E6119F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0082" y="1168369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>
                <a:solidFill>
                  <a:srgbClr val="3333FF"/>
                </a:solidFill>
                <a:latin typeface="Comic Sans MS" pitchFamily="66" charset="0"/>
              </a:rPr>
              <a:t>Hit</a:t>
            </a:r>
          </a:p>
        </p:txBody>
      </p:sp>
      <p:sp>
        <p:nvSpPr>
          <p:cNvPr id="31" name="Text Box 104">
            <a:extLst>
              <a:ext uri="{FF2B5EF4-FFF2-40B4-BE49-F238E27FC236}">
                <a16:creationId xmlns:a16="http://schemas.microsoft.com/office/drawing/2014/main" id="{FADF27F9-C9A0-471B-BF1E-1EBF4B6B1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011" y="1155873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CC3300"/>
                </a:solidFill>
                <a:latin typeface="Comic Sans MS" pitchFamily="66" charset="0"/>
              </a:rPr>
              <a:t>Miss</a:t>
            </a:r>
          </a:p>
        </p:txBody>
      </p:sp>
      <p:grpSp>
        <p:nvGrpSpPr>
          <p:cNvPr id="32" name="Group 113">
            <a:extLst>
              <a:ext uri="{FF2B5EF4-FFF2-40B4-BE49-F238E27FC236}">
                <a16:creationId xmlns:a16="http://schemas.microsoft.com/office/drawing/2014/main" id="{8EE9DA62-D654-47B6-AD5E-A847BEAB9C7C}"/>
              </a:ext>
            </a:extLst>
          </p:cNvPr>
          <p:cNvGrpSpPr>
            <a:grpSpLocks/>
          </p:cNvGrpSpPr>
          <p:nvPr/>
        </p:nvGrpSpPr>
        <p:grpSpPr bwMode="auto">
          <a:xfrm>
            <a:off x="4030332" y="4242850"/>
            <a:ext cx="4384675" cy="466725"/>
            <a:chOff x="2206" y="2244"/>
            <a:chExt cx="2762" cy="294"/>
          </a:xfrm>
        </p:grpSpPr>
        <p:sp>
          <p:nvSpPr>
            <p:cNvPr id="33" name="Line 114">
              <a:extLst>
                <a:ext uri="{FF2B5EF4-FFF2-40B4-BE49-F238E27FC236}">
                  <a16:creationId xmlns:a16="http://schemas.microsoft.com/office/drawing/2014/main" id="{28B169FD-6065-40F1-9593-465E3D0FEC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2" y="2269"/>
              <a:ext cx="24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 dirty="0"/>
            </a:p>
          </p:txBody>
        </p:sp>
        <p:sp>
          <p:nvSpPr>
            <p:cNvPr id="34" name="Line 115">
              <a:extLst>
                <a:ext uri="{FF2B5EF4-FFF2-40B4-BE49-F238E27FC236}">
                  <a16:creationId xmlns:a16="http://schemas.microsoft.com/office/drawing/2014/main" id="{6B347077-DADE-49A7-B0E1-454E14003B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86" y="2256"/>
              <a:ext cx="24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5" name="Text Box 116">
              <a:extLst>
                <a:ext uri="{FF2B5EF4-FFF2-40B4-BE49-F238E27FC236}">
                  <a16:creationId xmlns:a16="http://schemas.microsoft.com/office/drawing/2014/main" id="{D0E52B4B-2957-4BD9-B305-86FB6C4A0F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4" y="224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dirty="0">
                  <a:latin typeface="Verdana" pitchFamily="34" charset="0"/>
                </a:rPr>
                <a:t>A</a:t>
              </a:r>
            </a:p>
          </p:txBody>
        </p:sp>
        <p:sp>
          <p:nvSpPr>
            <p:cNvPr id="36" name="Rectangle 117">
              <a:extLst>
                <a:ext uri="{FF2B5EF4-FFF2-40B4-BE49-F238E27FC236}">
                  <a16:creationId xmlns:a16="http://schemas.microsoft.com/office/drawing/2014/main" id="{1728693A-8CBB-4C00-B40E-D589220B6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0" y="2250"/>
              <a:ext cx="2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dirty="0">
                  <a:latin typeface="Verdana" pitchFamily="34" charset="0"/>
                </a:rPr>
                <a:t>B</a:t>
              </a:r>
            </a:p>
          </p:txBody>
        </p:sp>
        <p:sp>
          <p:nvSpPr>
            <p:cNvPr id="37" name="Line 118">
              <a:extLst>
                <a:ext uri="{FF2B5EF4-FFF2-40B4-BE49-F238E27FC236}">
                  <a16:creationId xmlns:a16="http://schemas.microsoft.com/office/drawing/2014/main" id="{15A57BFF-9DB8-496F-82AC-38625E1ABC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6" y="2281"/>
              <a:ext cx="24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8" name="Text Box 119">
              <a:extLst>
                <a:ext uri="{FF2B5EF4-FFF2-40B4-BE49-F238E27FC236}">
                  <a16:creationId xmlns:a16="http://schemas.microsoft.com/office/drawing/2014/main" id="{F8AC7716-FFAF-4AC8-B0F1-67F002356E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4" y="224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dirty="0">
                  <a:latin typeface="Verdana" pitchFamily="34" charset="0"/>
                </a:rPr>
                <a:t>0</a:t>
              </a:r>
            </a:p>
          </p:txBody>
        </p:sp>
      </p:grpSp>
      <p:sp>
        <p:nvSpPr>
          <p:cNvPr id="39" name="Text Box 112">
            <a:extLst>
              <a:ext uri="{FF2B5EF4-FFF2-40B4-BE49-F238E27FC236}">
                <a16:creationId xmlns:a16="http://schemas.microsoft.com/office/drawing/2014/main" id="{0951E00B-C122-4458-A2CB-12E3C4827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9821" y="1145326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CC3300"/>
                </a:solidFill>
                <a:latin typeface="Comic Sans MS" pitchFamily="66" charset="0"/>
              </a:rPr>
              <a:t>Miss</a:t>
            </a:r>
          </a:p>
        </p:txBody>
      </p:sp>
      <p:sp>
        <p:nvSpPr>
          <p:cNvPr id="40" name="Oval 111">
            <a:extLst>
              <a:ext uri="{FF2B5EF4-FFF2-40B4-BE49-F238E27FC236}">
                <a16:creationId xmlns:a16="http://schemas.microsoft.com/office/drawing/2014/main" id="{5862BFD1-8035-4136-834B-21E77ED0E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3267" y="4223800"/>
            <a:ext cx="381000" cy="533400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55646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39" grpId="0"/>
      <p:bldP spid="4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Exercise #2: Load #7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705BC8A-A59C-4461-B1F3-AAB8428B74C4}"/>
              </a:ext>
            </a:extLst>
          </p:cNvPr>
          <p:cNvGraphicFramePr>
            <a:graphicFrameLocks noGrp="1"/>
          </p:cNvGraphicFramePr>
          <p:nvPr/>
        </p:nvGraphicFramePr>
        <p:xfrm>
          <a:off x="7620000" y="228600"/>
          <a:ext cx="1356431" cy="25389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Addr</a:t>
                      </a:r>
                      <a:r>
                        <a:rPr lang="en-US" sz="1400" b="1" dirty="0"/>
                        <a:t>.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Data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36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2" name="Rectangle 75">
            <a:extLst>
              <a:ext uri="{FF2B5EF4-FFF2-40B4-BE49-F238E27FC236}">
                <a16:creationId xmlns:a16="http://schemas.microsoft.com/office/drawing/2014/main" id="{078D2617-9274-4E26-9657-0BEE3B4E8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242" y="1462556"/>
            <a:ext cx="576311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</a:rPr>
              <a:t>Addresses: 4, 0, 8, 12, 36, 0, 4</a:t>
            </a:r>
          </a:p>
        </p:txBody>
      </p:sp>
      <p:sp>
        <p:nvSpPr>
          <p:cNvPr id="73" name="Oval 77">
            <a:extLst>
              <a:ext uri="{FF2B5EF4-FFF2-40B4-BE49-F238E27FC236}">
                <a16:creationId xmlns:a16="http://schemas.microsoft.com/office/drawing/2014/main" id="{7537C417-0703-4A5E-BC77-78B2A6B70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2242" y="1462557"/>
            <a:ext cx="457200" cy="600446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square" anchor="ctr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</a:endParaRPr>
          </a:p>
        </p:txBody>
      </p:sp>
      <p:graphicFrame>
        <p:nvGraphicFramePr>
          <p:cNvPr id="74" name="Group 56">
            <a:extLst>
              <a:ext uri="{FF2B5EF4-FFF2-40B4-BE49-F238E27FC236}">
                <a16:creationId xmlns:a16="http://schemas.microsoft.com/office/drawing/2014/main" id="{06D91ED0-102B-4E35-95A5-71701EDFE7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3509314"/>
              </p:ext>
            </p:extLst>
          </p:nvPr>
        </p:nvGraphicFramePr>
        <p:xfrm>
          <a:off x="418642" y="3596156"/>
          <a:ext cx="8229600" cy="2819402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Valid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Word0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Word1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75" name="Group 74">
            <a:extLst>
              <a:ext uri="{FF2B5EF4-FFF2-40B4-BE49-F238E27FC236}">
                <a16:creationId xmlns:a16="http://schemas.microsoft.com/office/drawing/2014/main" id="{9A7F77E6-2CC7-4A72-AE42-E335E8A3F16D}"/>
              </a:ext>
            </a:extLst>
          </p:cNvPr>
          <p:cNvGrpSpPr/>
          <p:nvPr/>
        </p:nvGrpSpPr>
        <p:grpSpPr>
          <a:xfrm>
            <a:off x="113842" y="2224556"/>
            <a:ext cx="7467598" cy="766465"/>
            <a:chOff x="838200" y="1828800"/>
            <a:chExt cx="7467598" cy="766465"/>
          </a:xfrm>
        </p:grpSpPr>
        <p:sp>
          <p:nvSpPr>
            <p:cNvPr id="76" name="Text Box 76">
              <a:extLst>
                <a:ext uri="{FF2B5EF4-FFF2-40B4-BE49-F238E27FC236}">
                  <a16:creationId xmlns:a16="http://schemas.microsoft.com/office/drawing/2014/main" id="{571C89C5-2BF6-4FCC-BAAC-BC56A3A75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200" y="2133600"/>
              <a:ext cx="2057400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prstClr val="black"/>
                  </a:solidFill>
                </a:rPr>
                <a:t>Address 4 =</a:t>
              </a:r>
            </a:p>
          </p:txBody>
        </p:sp>
        <p:grpSp>
          <p:nvGrpSpPr>
            <p:cNvPr id="77" name="Group 11">
              <a:extLst>
                <a:ext uri="{FF2B5EF4-FFF2-40B4-BE49-F238E27FC236}">
                  <a16:creationId xmlns:a16="http://schemas.microsoft.com/office/drawing/2014/main" id="{44FE4B2D-BDDB-4976-8E36-6172E9C8C17D}"/>
                </a:ext>
              </a:extLst>
            </p:cNvPr>
            <p:cNvGrpSpPr/>
            <p:nvPr/>
          </p:nvGrpSpPr>
          <p:grpSpPr>
            <a:xfrm>
              <a:off x="2895600" y="1828800"/>
              <a:ext cx="5410198" cy="762000"/>
              <a:chOff x="2209801" y="914400"/>
              <a:chExt cx="5410198" cy="762000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A472C979-4AF1-4A34-B157-2E2F8BFFD2CE}"/>
                  </a:ext>
                </a:extLst>
              </p:cNvPr>
              <p:cNvSpPr/>
              <p:nvPr/>
            </p:nvSpPr>
            <p:spPr>
              <a:xfrm>
                <a:off x="2209801" y="1295400"/>
                <a:ext cx="38862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C00000"/>
                    </a:solidFill>
                  </a:rPr>
                  <a:t>00000000000000000000000000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63E299A8-B723-4F61-B21C-2339AFD9C9AC}"/>
                  </a:ext>
                </a:extLst>
              </p:cNvPr>
              <p:cNvSpPr/>
              <p:nvPr/>
            </p:nvSpPr>
            <p:spPr>
              <a:xfrm>
                <a:off x="6705600" y="1295400"/>
                <a:ext cx="838200" cy="381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rgbClr val="00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6600"/>
                    </a:solidFill>
                  </a:rPr>
                  <a:t>100</a:t>
                </a:r>
              </a:p>
            </p:txBody>
          </p:sp>
          <p:sp>
            <p:nvSpPr>
              <p:cNvPr id="80" name="Text Box 75">
                <a:extLst>
                  <a:ext uri="{FF2B5EF4-FFF2-40B4-BE49-F238E27FC236}">
                    <a16:creationId xmlns:a16="http://schemas.microsoft.com/office/drawing/2014/main" id="{15B80E1C-1959-4423-9E71-984B6671F2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9000" y="914400"/>
                <a:ext cx="726226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Tag</a:t>
                </a:r>
              </a:p>
            </p:txBody>
          </p:sp>
          <p:sp>
            <p:nvSpPr>
              <p:cNvPr id="95" name="Text Box 75">
                <a:extLst>
                  <a:ext uri="{FF2B5EF4-FFF2-40B4-BE49-F238E27FC236}">
                    <a16:creationId xmlns:a16="http://schemas.microsoft.com/office/drawing/2014/main" id="{C6BE1F35-26AC-4025-A504-86ABF903B2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05600" y="914400"/>
                <a:ext cx="914399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006600"/>
                    </a:solidFill>
                  </a:rPr>
                  <a:t>Offset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69FEEE93-6EA6-4FA4-AA07-3990C3EFE577}"/>
                  </a:ext>
                </a:extLst>
              </p:cNvPr>
              <p:cNvSpPr/>
              <p:nvPr/>
            </p:nvSpPr>
            <p:spPr>
              <a:xfrm>
                <a:off x="6096001" y="1295400"/>
                <a:ext cx="609598" cy="381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D19049">
                        <a:lumMod val="50000"/>
                      </a:srgbClr>
                    </a:solidFill>
                  </a:rPr>
                  <a:t>00</a:t>
                </a:r>
              </a:p>
            </p:txBody>
          </p:sp>
          <p:sp>
            <p:nvSpPr>
              <p:cNvPr id="97" name="Text Box 75">
                <a:extLst>
                  <a:ext uri="{FF2B5EF4-FFF2-40B4-BE49-F238E27FC236}">
                    <a16:creationId xmlns:a16="http://schemas.microsoft.com/office/drawing/2014/main" id="{7400E6A0-96A5-4E55-BE4D-BBE75C677E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7024" y="914400"/>
                <a:ext cx="997177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D19049">
                        <a:lumMod val="50000"/>
                      </a:srgbClr>
                    </a:solidFill>
                  </a:rPr>
                  <a:t>Index</a:t>
                </a:r>
              </a:p>
            </p:txBody>
          </p:sp>
        </p:grpSp>
      </p:grpSp>
      <p:grpSp>
        <p:nvGrpSpPr>
          <p:cNvPr id="35" name="Group 105">
            <a:extLst>
              <a:ext uri="{FF2B5EF4-FFF2-40B4-BE49-F238E27FC236}">
                <a16:creationId xmlns:a16="http://schemas.microsoft.com/office/drawing/2014/main" id="{65C6221C-FDDE-4156-BC12-0D4273271402}"/>
              </a:ext>
            </a:extLst>
          </p:cNvPr>
          <p:cNvGrpSpPr>
            <a:grpSpLocks/>
          </p:cNvGrpSpPr>
          <p:nvPr/>
        </p:nvGrpSpPr>
        <p:grpSpPr bwMode="auto">
          <a:xfrm>
            <a:off x="3754546" y="4224697"/>
            <a:ext cx="4410076" cy="457200"/>
            <a:chOff x="2448" y="2242"/>
            <a:chExt cx="2778" cy="288"/>
          </a:xfrm>
        </p:grpSpPr>
        <p:sp>
          <p:nvSpPr>
            <p:cNvPr id="36" name="Line 106">
              <a:extLst>
                <a:ext uri="{FF2B5EF4-FFF2-40B4-BE49-F238E27FC236}">
                  <a16:creationId xmlns:a16="http://schemas.microsoft.com/office/drawing/2014/main" id="{21016707-1F2E-41E5-9713-D0F738C0D0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15" y="2256"/>
              <a:ext cx="24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7" name="Line 107">
              <a:extLst>
                <a:ext uri="{FF2B5EF4-FFF2-40B4-BE49-F238E27FC236}">
                  <a16:creationId xmlns:a16="http://schemas.microsoft.com/office/drawing/2014/main" id="{2FD13ED9-318A-45D6-AA60-4720036E21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85" y="2278"/>
              <a:ext cx="24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8" name="Text Box 108">
              <a:extLst>
                <a:ext uri="{FF2B5EF4-FFF2-40B4-BE49-F238E27FC236}">
                  <a16:creationId xmlns:a16="http://schemas.microsoft.com/office/drawing/2014/main" id="{478EDA22-4274-4469-91A9-21DAE92E89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3" y="224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dirty="0">
                  <a:latin typeface="Verdana" pitchFamily="34" charset="0"/>
                </a:rPr>
                <a:t>I</a:t>
              </a:r>
            </a:p>
          </p:txBody>
        </p:sp>
        <p:sp>
          <p:nvSpPr>
            <p:cNvPr id="39" name="Rectangle 109">
              <a:extLst>
                <a:ext uri="{FF2B5EF4-FFF2-40B4-BE49-F238E27FC236}">
                  <a16:creationId xmlns:a16="http://schemas.microsoft.com/office/drawing/2014/main" id="{5FE47836-FBAE-43BF-91F7-8800101C6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3" y="2242"/>
              <a:ext cx="2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dirty="0">
                  <a:latin typeface="Verdana" pitchFamily="34" charset="0"/>
                </a:rPr>
                <a:t>J</a:t>
              </a:r>
            </a:p>
          </p:txBody>
        </p:sp>
        <p:sp>
          <p:nvSpPr>
            <p:cNvPr id="40" name="Line 110">
              <a:extLst>
                <a:ext uri="{FF2B5EF4-FFF2-40B4-BE49-F238E27FC236}">
                  <a16:creationId xmlns:a16="http://schemas.microsoft.com/office/drawing/2014/main" id="{E1F705AF-A362-4C59-AE6A-5DEBE1E3BA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8" y="2256"/>
              <a:ext cx="24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1" name="Text Box 111">
              <a:extLst>
                <a:ext uri="{FF2B5EF4-FFF2-40B4-BE49-F238E27FC236}">
                  <a16:creationId xmlns:a16="http://schemas.microsoft.com/office/drawing/2014/main" id="{232E0F32-F633-4670-854F-911B985A13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0" y="224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dirty="0">
                  <a:latin typeface="Verdana" pitchFamily="34" charset="0"/>
                </a:rPr>
                <a:t>1</a:t>
              </a:r>
            </a:p>
          </p:txBody>
        </p:sp>
      </p:grpSp>
      <p:grpSp>
        <p:nvGrpSpPr>
          <p:cNvPr id="42" name="Group 113">
            <a:extLst>
              <a:ext uri="{FF2B5EF4-FFF2-40B4-BE49-F238E27FC236}">
                <a16:creationId xmlns:a16="http://schemas.microsoft.com/office/drawing/2014/main" id="{EBC9EABB-B12A-4390-8D55-05F88B8537CA}"/>
              </a:ext>
            </a:extLst>
          </p:cNvPr>
          <p:cNvGrpSpPr>
            <a:grpSpLocks/>
          </p:cNvGrpSpPr>
          <p:nvPr/>
        </p:nvGrpSpPr>
        <p:grpSpPr bwMode="auto">
          <a:xfrm>
            <a:off x="4030332" y="4242850"/>
            <a:ext cx="4384675" cy="466725"/>
            <a:chOff x="2206" y="2244"/>
            <a:chExt cx="2762" cy="294"/>
          </a:xfrm>
        </p:grpSpPr>
        <p:sp>
          <p:nvSpPr>
            <p:cNvPr id="43" name="Line 114">
              <a:extLst>
                <a:ext uri="{FF2B5EF4-FFF2-40B4-BE49-F238E27FC236}">
                  <a16:creationId xmlns:a16="http://schemas.microsoft.com/office/drawing/2014/main" id="{CB65A64C-0AAE-4600-B9EA-191F8EE6F0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2" y="2269"/>
              <a:ext cx="24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 dirty="0"/>
            </a:p>
          </p:txBody>
        </p:sp>
        <p:sp>
          <p:nvSpPr>
            <p:cNvPr id="44" name="Line 115">
              <a:extLst>
                <a:ext uri="{FF2B5EF4-FFF2-40B4-BE49-F238E27FC236}">
                  <a16:creationId xmlns:a16="http://schemas.microsoft.com/office/drawing/2014/main" id="{1D20BBD8-1B9D-4033-A361-8B098851A2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86" y="2256"/>
              <a:ext cx="24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5" name="Text Box 116">
              <a:extLst>
                <a:ext uri="{FF2B5EF4-FFF2-40B4-BE49-F238E27FC236}">
                  <a16:creationId xmlns:a16="http://schemas.microsoft.com/office/drawing/2014/main" id="{715434D6-4067-4BD5-A22C-3DDAF47960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4" y="224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dirty="0">
                  <a:latin typeface="Verdana" pitchFamily="34" charset="0"/>
                </a:rPr>
                <a:t>A</a:t>
              </a:r>
            </a:p>
          </p:txBody>
        </p:sp>
        <p:sp>
          <p:nvSpPr>
            <p:cNvPr id="46" name="Rectangle 117">
              <a:extLst>
                <a:ext uri="{FF2B5EF4-FFF2-40B4-BE49-F238E27FC236}">
                  <a16:creationId xmlns:a16="http://schemas.microsoft.com/office/drawing/2014/main" id="{88A347E2-B5E0-43D9-AB1B-95563BA84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0" y="2250"/>
              <a:ext cx="2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dirty="0">
                  <a:latin typeface="Verdana" pitchFamily="34" charset="0"/>
                </a:rPr>
                <a:t>B</a:t>
              </a:r>
            </a:p>
          </p:txBody>
        </p:sp>
        <p:sp>
          <p:nvSpPr>
            <p:cNvPr id="47" name="Line 118">
              <a:extLst>
                <a:ext uri="{FF2B5EF4-FFF2-40B4-BE49-F238E27FC236}">
                  <a16:creationId xmlns:a16="http://schemas.microsoft.com/office/drawing/2014/main" id="{D4397F42-9DAD-4210-A9C4-01EAFC1AE8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6" y="2281"/>
              <a:ext cx="24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8" name="Text Box 119">
              <a:extLst>
                <a:ext uri="{FF2B5EF4-FFF2-40B4-BE49-F238E27FC236}">
                  <a16:creationId xmlns:a16="http://schemas.microsoft.com/office/drawing/2014/main" id="{8D026CB0-1B4F-4C8E-A746-7AD9D14745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4" y="224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dirty="0">
                  <a:latin typeface="Verdana" pitchFamily="34" charset="0"/>
                </a:rPr>
                <a:t>0</a:t>
              </a:r>
            </a:p>
          </p:txBody>
        </p:sp>
      </p:grpSp>
      <p:sp>
        <p:nvSpPr>
          <p:cNvPr id="50" name="Text Box 95">
            <a:extLst>
              <a:ext uri="{FF2B5EF4-FFF2-40B4-BE49-F238E27FC236}">
                <a16:creationId xmlns:a16="http://schemas.microsoft.com/office/drawing/2014/main" id="{F6BC3D11-F35F-4FF9-BA53-3B15ED924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601" y="1232926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CC3300"/>
                </a:solidFill>
                <a:latin typeface="Comic Sans MS" pitchFamily="66" charset="0"/>
              </a:rPr>
              <a:t>Miss</a:t>
            </a:r>
          </a:p>
        </p:txBody>
      </p:sp>
      <p:sp>
        <p:nvSpPr>
          <p:cNvPr id="51" name="Text Box 97">
            <a:extLst>
              <a:ext uri="{FF2B5EF4-FFF2-40B4-BE49-F238E27FC236}">
                <a16:creationId xmlns:a16="http://schemas.microsoft.com/office/drawing/2014/main" id="{74A7014A-D0AD-4DCB-9455-6F05FFAF9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790" y="1245422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3333FF"/>
                </a:solidFill>
                <a:latin typeface="Comic Sans MS" pitchFamily="66" charset="0"/>
              </a:rPr>
              <a:t>Hit</a:t>
            </a:r>
          </a:p>
        </p:txBody>
      </p:sp>
      <p:sp>
        <p:nvSpPr>
          <p:cNvPr id="52" name="Text Box 93">
            <a:extLst>
              <a:ext uri="{FF2B5EF4-FFF2-40B4-BE49-F238E27FC236}">
                <a16:creationId xmlns:a16="http://schemas.microsoft.com/office/drawing/2014/main" id="{CBBDF746-AFF0-4086-9AEB-5A1AA800E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7791" y="1245422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CC3300"/>
                </a:solidFill>
                <a:latin typeface="Comic Sans MS" pitchFamily="66" charset="0"/>
              </a:rPr>
              <a:t>Miss</a:t>
            </a:r>
          </a:p>
        </p:txBody>
      </p:sp>
      <p:sp>
        <p:nvSpPr>
          <p:cNvPr id="53" name="Text Box 100">
            <a:extLst>
              <a:ext uri="{FF2B5EF4-FFF2-40B4-BE49-F238E27FC236}">
                <a16:creationId xmlns:a16="http://schemas.microsoft.com/office/drawing/2014/main" id="{342D24F0-3097-4D1C-846C-2A07E89B3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0432" y="1245422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>
                <a:solidFill>
                  <a:srgbClr val="3333FF"/>
                </a:solidFill>
                <a:latin typeface="Comic Sans MS" pitchFamily="66" charset="0"/>
              </a:rPr>
              <a:t>Hit</a:t>
            </a:r>
          </a:p>
        </p:txBody>
      </p:sp>
      <p:sp>
        <p:nvSpPr>
          <p:cNvPr id="54" name="Text Box 104">
            <a:extLst>
              <a:ext uri="{FF2B5EF4-FFF2-40B4-BE49-F238E27FC236}">
                <a16:creationId xmlns:a16="http://schemas.microsoft.com/office/drawing/2014/main" id="{6844BE88-F632-42B8-8D92-45B3E94CC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9361" y="1232926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CC3300"/>
                </a:solidFill>
                <a:latin typeface="Comic Sans MS" pitchFamily="66" charset="0"/>
              </a:rPr>
              <a:t>Miss</a:t>
            </a:r>
          </a:p>
        </p:txBody>
      </p:sp>
      <p:sp>
        <p:nvSpPr>
          <p:cNvPr id="55" name="Text Box 112">
            <a:extLst>
              <a:ext uri="{FF2B5EF4-FFF2-40B4-BE49-F238E27FC236}">
                <a16:creationId xmlns:a16="http://schemas.microsoft.com/office/drawing/2014/main" id="{2EDE19F5-C26A-46A2-B387-20854FD3A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171" y="1222379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CC3300"/>
                </a:solidFill>
                <a:latin typeface="Comic Sans MS" pitchFamily="66" charset="0"/>
              </a:rPr>
              <a:t>Miss</a:t>
            </a:r>
          </a:p>
        </p:txBody>
      </p:sp>
      <p:sp>
        <p:nvSpPr>
          <p:cNvPr id="56" name="Oval 112">
            <a:extLst>
              <a:ext uri="{FF2B5EF4-FFF2-40B4-BE49-F238E27FC236}">
                <a16:creationId xmlns:a16="http://schemas.microsoft.com/office/drawing/2014/main" id="{53A5EC00-6675-4C40-8AF5-4C3574D4E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9864" y="4261900"/>
            <a:ext cx="381000" cy="533400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" name="Text Box 115">
            <a:extLst>
              <a:ext uri="{FF2B5EF4-FFF2-40B4-BE49-F238E27FC236}">
                <a16:creationId xmlns:a16="http://schemas.microsoft.com/office/drawing/2014/main" id="{5E6B384A-2668-44E2-AD32-8B617A3B4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1091" y="1218285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>
                <a:solidFill>
                  <a:srgbClr val="3333FF"/>
                </a:solidFill>
                <a:latin typeface="Comic Sans MS" pitchFamily="66" charset="0"/>
              </a:rPr>
              <a:t>Hit</a:t>
            </a:r>
          </a:p>
        </p:txBody>
      </p:sp>
    </p:spTree>
    <p:extLst>
      <p:ext uri="{BB962C8B-B14F-4D97-AF65-F5344CB8AC3E}">
        <p14:creationId xmlns:p14="http://schemas.microsoft.com/office/powerpoint/2010/main" val="17085808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56" grpId="0" animBg="1"/>
      <p:bldP spid="5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7. Writing Data: Store #1-1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84BA02AD-EC0F-45CF-AB16-FDB30274A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032" y="1550233"/>
            <a:ext cx="8534400" cy="947182"/>
          </a:xfrm>
        </p:spPr>
        <p:txBody>
          <a:bodyPr>
            <a:no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Store </a:t>
            </a:r>
            <a:r>
              <a:rPr lang="en-SG" b="1" dirty="0">
                <a:solidFill>
                  <a:srgbClr val="660066"/>
                </a:solidFill>
              </a:rPr>
              <a:t>X</a:t>
            </a:r>
            <a:r>
              <a:rPr lang="en-SG" dirty="0"/>
              <a:t> to</a:t>
            </a:r>
          </a:p>
          <a:p>
            <a:pPr>
              <a:buNone/>
            </a:pPr>
            <a:r>
              <a:rPr lang="en-US" b="1" dirty="0"/>
              <a:t>Step 1</a:t>
            </a:r>
            <a:r>
              <a:rPr lang="en-US" dirty="0"/>
              <a:t>. </a:t>
            </a:r>
            <a:r>
              <a:rPr lang="en-US" sz="2200" dirty="0"/>
              <a:t>Check Cache Block </a:t>
            </a:r>
            <a:r>
              <a:rPr lang="en-US" sz="2200" b="1" dirty="0"/>
              <a:t>1</a:t>
            </a:r>
            <a:endParaRPr lang="en-SG" sz="2200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C6D3CFF-7F3C-4CC6-8244-604BBAFF5E1D}"/>
              </a:ext>
            </a:extLst>
          </p:cNvPr>
          <p:cNvGrpSpPr/>
          <p:nvPr/>
        </p:nvGrpSpPr>
        <p:grpSpPr>
          <a:xfrm>
            <a:off x="213592" y="2576236"/>
            <a:ext cx="8686800" cy="3568700"/>
            <a:chOff x="164432" y="2737683"/>
            <a:chExt cx="8686800" cy="3568700"/>
          </a:xfrm>
        </p:grpSpPr>
        <p:sp>
          <p:nvSpPr>
            <p:cNvPr id="56" name="Text Box 62">
              <a:extLst>
                <a:ext uri="{FF2B5EF4-FFF2-40B4-BE49-F238E27FC236}">
                  <a16:creationId xmlns:a16="http://schemas.microsoft.com/office/drawing/2014/main" id="{E72AEA28-042B-4A0C-81E5-1049F9E79D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305" y="3836233"/>
              <a:ext cx="29848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</a:t>
              </a:r>
            </a:p>
          </p:txBody>
        </p:sp>
        <p:sp>
          <p:nvSpPr>
            <p:cNvPr id="58" name="Rectangle 12">
              <a:extLst>
                <a:ext uri="{FF2B5EF4-FFF2-40B4-BE49-F238E27FC236}">
                  <a16:creationId xmlns:a16="http://schemas.microsoft.com/office/drawing/2014/main" id="{3D68790D-A695-4431-9EA4-775BC5E16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3531433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59" name="Rectangle 13">
              <a:extLst>
                <a:ext uri="{FF2B5EF4-FFF2-40B4-BE49-F238E27FC236}">
                  <a16:creationId xmlns:a16="http://schemas.microsoft.com/office/drawing/2014/main" id="{AF23D503-C887-4531-A6BC-B7BA53FE8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3531433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60" name="Rectangle 14">
              <a:extLst>
                <a:ext uri="{FF2B5EF4-FFF2-40B4-BE49-F238E27FC236}">
                  <a16:creationId xmlns:a16="http://schemas.microsoft.com/office/drawing/2014/main" id="{165E7130-C48A-4400-87B7-418FF5B91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3531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61" name="Rectangle 15">
              <a:extLst>
                <a:ext uri="{FF2B5EF4-FFF2-40B4-BE49-F238E27FC236}">
                  <a16:creationId xmlns:a16="http://schemas.microsoft.com/office/drawing/2014/main" id="{217FBC0B-8400-4043-8320-CD9748C3D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3531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62" name="Rectangle 16">
              <a:extLst>
                <a:ext uri="{FF2B5EF4-FFF2-40B4-BE49-F238E27FC236}">
                  <a16:creationId xmlns:a16="http://schemas.microsoft.com/office/drawing/2014/main" id="{990BA61F-9AEF-495E-A96C-BA8ADA032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3531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63" name="Rectangle 17">
              <a:extLst>
                <a:ext uri="{FF2B5EF4-FFF2-40B4-BE49-F238E27FC236}">
                  <a16:creationId xmlns:a16="http://schemas.microsoft.com/office/drawing/2014/main" id="{A936D0D7-F0BA-407F-8E3D-0A5CA8B00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3531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64" name="Rectangle 18">
              <a:extLst>
                <a:ext uri="{FF2B5EF4-FFF2-40B4-BE49-F238E27FC236}">
                  <a16:creationId xmlns:a16="http://schemas.microsoft.com/office/drawing/2014/main" id="{29DB4DC9-819B-4257-99A3-1C1225598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3836233"/>
              <a:ext cx="990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65" name="Rectangle 19">
              <a:extLst>
                <a:ext uri="{FF2B5EF4-FFF2-40B4-BE49-F238E27FC236}">
                  <a16:creationId xmlns:a16="http://schemas.microsoft.com/office/drawing/2014/main" id="{46DA6485-5799-43DB-A5B9-584FD626D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3836233"/>
              <a:ext cx="228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66" name="Rectangle 20">
              <a:extLst>
                <a:ext uri="{FF2B5EF4-FFF2-40B4-BE49-F238E27FC236}">
                  <a16:creationId xmlns:a16="http://schemas.microsoft.com/office/drawing/2014/main" id="{774CC872-4638-4AD7-8CA9-412A5B5B9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38362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A</a:t>
              </a:r>
            </a:p>
          </p:txBody>
        </p:sp>
        <p:sp>
          <p:nvSpPr>
            <p:cNvPr id="67" name="Rectangle 21">
              <a:extLst>
                <a:ext uri="{FF2B5EF4-FFF2-40B4-BE49-F238E27FC236}">
                  <a16:creationId xmlns:a16="http://schemas.microsoft.com/office/drawing/2014/main" id="{375D44EC-BA78-44EA-9BBF-F59D80489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38362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B</a:t>
              </a:r>
            </a:p>
          </p:txBody>
        </p:sp>
        <p:sp>
          <p:nvSpPr>
            <p:cNvPr id="68" name="Rectangle 22">
              <a:extLst>
                <a:ext uri="{FF2B5EF4-FFF2-40B4-BE49-F238E27FC236}">
                  <a16:creationId xmlns:a16="http://schemas.microsoft.com/office/drawing/2014/main" id="{C825E0D9-836D-4926-B220-B100DAD64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38362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C</a:t>
              </a:r>
            </a:p>
          </p:txBody>
        </p:sp>
        <p:sp>
          <p:nvSpPr>
            <p:cNvPr id="69" name="Rectangle 23">
              <a:extLst>
                <a:ext uri="{FF2B5EF4-FFF2-40B4-BE49-F238E27FC236}">
                  <a16:creationId xmlns:a16="http://schemas.microsoft.com/office/drawing/2014/main" id="{113B811D-030B-4FC6-AC6B-1232E022B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38362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D</a:t>
              </a:r>
            </a:p>
          </p:txBody>
        </p:sp>
        <p:sp>
          <p:nvSpPr>
            <p:cNvPr id="70" name="Rectangle 24">
              <a:extLst>
                <a:ext uri="{FF2B5EF4-FFF2-40B4-BE49-F238E27FC236}">
                  <a16:creationId xmlns:a16="http://schemas.microsoft.com/office/drawing/2014/main" id="{E70B3614-2D98-42CC-B693-C857A63FE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4141033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71" name="Rectangle 25">
              <a:extLst>
                <a:ext uri="{FF2B5EF4-FFF2-40B4-BE49-F238E27FC236}">
                  <a16:creationId xmlns:a16="http://schemas.microsoft.com/office/drawing/2014/main" id="{E8400644-7203-4A8E-AB82-0C4F58F7B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4141033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81" name="Rectangle 26">
              <a:extLst>
                <a:ext uri="{FF2B5EF4-FFF2-40B4-BE49-F238E27FC236}">
                  <a16:creationId xmlns:a16="http://schemas.microsoft.com/office/drawing/2014/main" id="{8A120950-960C-4AEC-827C-DD9C5AF7C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4141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2" name="Rectangle 27">
              <a:extLst>
                <a:ext uri="{FF2B5EF4-FFF2-40B4-BE49-F238E27FC236}">
                  <a16:creationId xmlns:a16="http://schemas.microsoft.com/office/drawing/2014/main" id="{D71B955D-8AC0-4484-8488-919A39F84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4141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3" name="Rectangle 28">
              <a:extLst>
                <a:ext uri="{FF2B5EF4-FFF2-40B4-BE49-F238E27FC236}">
                  <a16:creationId xmlns:a16="http://schemas.microsoft.com/office/drawing/2014/main" id="{0641C931-9FC3-41F6-B831-7FAC481E2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4141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4" name="Rectangle 29">
              <a:extLst>
                <a:ext uri="{FF2B5EF4-FFF2-40B4-BE49-F238E27FC236}">
                  <a16:creationId xmlns:a16="http://schemas.microsoft.com/office/drawing/2014/main" id="{FF65CB4A-D11E-43DC-BB24-B652C26D5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4141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5" name="Rectangle 30">
              <a:extLst>
                <a:ext uri="{FF2B5EF4-FFF2-40B4-BE49-F238E27FC236}">
                  <a16:creationId xmlns:a16="http://schemas.microsoft.com/office/drawing/2014/main" id="{17365241-9320-45F6-9A51-0593F641D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4445833"/>
              <a:ext cx="990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86" name="Rectangle 31">
              <a:extLst>
                <a:ext uri="{FF2B5EF4-FFF2-40B4-BE49-F238E27FC236}">
                  <a16:creationId xmlns:a16="http://schemas.microsoft.com/office/drawing/2014/main" id="{C457DDEC-E7C3-4013-92B9-CD6FF0525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4445833"/>
              <a:ext cx="228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87" name="Rectangle 32">
              <a:extLst>
                <a:ext uri="{FF2B5EF4-FFF2-40B4-BE49-F238E27FC236}">
                  <a16:creationId xmlns:a16="http://schemas.microsoft.com/office/drawing/2014/main" id="{A5B4AFD6-F3C3-46F6-BFEF-DF0155858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44458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I</a:t>
              </a:r>
            </a:p>
          </p:txBody>
        </p:sp>
        <p:sp>
          <p:nvSpPr>
            <p:cNvPr id="88" name="Rectangle 33">
              <a:extLst>
                <a:ext uri="{FF2B5EF4-FFF2-40B4-BE49-F238E27FC236}">
                  <a16:creationId xmlns:a16="http://schemas.microsoft.com/office/drawing/2014/main" id="{D6B2E737-5AAE-4522-BA2A-1E0254BE4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44458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J</a:t>
              </a:r>
            </a:p>
          </p:txBody>
        </p:sp>
        <p:sp>
          <p:nvSpPr>
            <p:cNvPr id="89" name="Rectangle 34">
              <a:extLst>
                <a:ext uri="{FF2B5EF4-FFF2-40B4-BE49-F238E27FC236}">
                  <a16:creationId xmlns:a16="http://schemas.microsoft.com/office/drawing/2014/main" id="{E850C76F-2F71-433F-95AC-E3B31B203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44458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K</a:t>
              </a:r>
            </a:p>
          </p:txBody>
        </p:sp>
        <p:sp>
          <p:nvSpPr>
            <p:cNvPr id="90" name="Rectangle 35">
              <a:extLst>
                <a:ext uri="{FF2B5EF4-FFF2-40B4-BE49-F238E27FC236}">
                  <a16:creationId xmlns:a16="http://schemas.microsoft.com/office/drawing/2014/main" id="{1E9DF5BC-022F-4AC6-9AAC-C702F9674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44458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L</a:t>
              </a:r>
            </a:p>
          </p:txBody>
        </p:sp>
        <p:sp>
          <p:nvSpPr>
            <p:cNvPr id="91" name="Rectangle 36">
              <a:extLst>
                <a:ext uri="{FF2B5EF4-FFF2-40B4-BE49-F238E27FC236}">
                  <a16:creationId xmlns:a16="http://schemas.microsoft.com/office/drawing/2014/main" id="{335E6F18-5E25-4BF2-8F42-04F8C705B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4750633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2" name="Rectangle 37">
              <a:extLst>
                <a:ext uri="{FF2B5EF4-FFF2-40B4-BE49-F238E27FC236}">
                  <a16:creationId xmlns:a16="http://schemas.microsoft.com/office/drawing/2014/main" id="{7F4CDA5F-34BF-4BDE-BF4F-72DC9B48E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4750633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3" name="Rectangle 38">
              <a:extLst>
                <a:ext uri="{FF2B5EF4-FFF2-40B4-BE49-F238E27FC236}">
                  <a16:creationId xmlns:a16="http://schemas.microsoft.com/office/drawing/2014/main" id="{55560679-6C91-4954-8675-207B6DB4D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47506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4" name="Rectangle 39">
              <a:extLst>
                <a:ext uri="{FF2B5EF4-FFF2-40B4-BE49-F238E27FC236}">
                  <a16:creationId xmlns:a16="http://schemas.microsoft.com/office/drawing/2014/main" id="{BCAB1C7C-D0DA-4DA9-81F0-7AE865084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47506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09" name="Rectangle 40">
              <a:extLst>
                <a:ext uri="{FF2B5EF4-FFF2-40B4-BE49-F238E27FC236}">
                  <a16:creationId xmlns:a16="http://schemas.microsoft.com/office/drawing/2014/main" id="{DA355B2E-05F4-45E0-8561-FE543F91F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47506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0" name="Rectangle 41">
              <a:extLst>
                <a:ext uri="{FF2B5EF4-FFF2-40B4-BE49-F238E27FC236}">
                  <a16:creationId xmlns:a16="http://schemas.microsoft.com/office/drawing/2014/main" id="{8C55A16C-4933-4318-B34F-B4FAC8817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47506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1" name="Rectangle 42">
              <a:extLst>
                <a:ext uri="{FF2B5EF4-FFF2-40B4-BE49-F238E27FC236}">
                  <a16:creationId xmlns:a16="http://schemas.microsoft.com/office/drawing/2014/main" id="{1F86A00F-E189-45C8-B030-CCCC0A9B4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5055433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2" name="Rectangle 43">
              <a:extLst>
                <a:ext uri="{FF2B5EF4-FFF2-40B4-BE49-F238E27FC236}">
                  <a16:creationId xmlns:a16="http://schemas.microsoft.com/office/drawing/2014/main" id="{F33B1147-4D76-4475-8ED6-E55FFB085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5055433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13" name="Rectangle 44">
              <a:extLst>
                <a:ext uri="{FF2B5EF4-FFF2-40B4-BE49-F238E27FC236}">
                  <a16:creationId xmlns:a16="http://schemas.microsoft.com/office/drawing/2014/main" id="{C3F2F05E-1F19-4D3B-906F-90BF33BE5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5055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4" name="Rectangle 45">
              <a:extLst>
                <a:ext uri="{FF2B5EF4-FFF2-40B4-BE49-F238E27FC236}">
                  <a16:creationId xmlns:a16="http://schemas.microsoft.com/office/drawing/2014/main" id="{F0AA03A3-AAF9-4658-B9DC-92D31639E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5055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5" name="Rectangle 46">
              <a:extLst>
                <a:ext uri="{FF2B5EF4-FFF2-40B4-BE49-F238E27FC236}">
                  <a16:creationId xmlns:a16="http://schemas.microsoft.com/office/drawing/2014/main" id="{00A73A0A-5345-4DF6-A7DB-270B2F71B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5055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6" name="Rectangle 47">
              <a:extLst>
                <a:ext uri="{FF2B5EF4-FFF2-40B4-BE49-F238E27FC236}">
                  <a16:creationId xmlns:a16="http://schemas.microsoft.com/office/drawing/2014/main" id="{F8AFF3DB-6B3D-4D7E-96D1-6803A3E76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5055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7" name="Rectangle 48">
              <a:extLst>
                <a:ext uri="{FF2B5EF4-FFF2-40B4-BE49-F238E27FC236}">
                  <a16:creationId xmlns:a16="http://schemas.microsoft.com/office/drawing/2014/main" id="{1978869B-120D-4F08-8CC3-D1CCD471E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5665033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8" name="Rectangle 49">
              <a:extLst>
                <a:ext uri="{FF2B5EF4-FFF2-40B4-BE49-F238E27FC236}">
                  <a16:creationId xmlns:a16="http://schemas.microsoft.com/office/drawing/2014/main" id="{DB6FA6A2-B3A6-4F72-9665-94EC52452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5665033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19" name="Rectangle 50">
              <a:extLst>
                <a:ext uri="{FF2B5EF4-FFF2-40B4-BE49-F238E27FC236}">
                  <a16:creationId xmlns:a16="http://schemas.microsoft.com/office/drawing/2014/main" id="{A9576607-7257-47E2-A71B-247F5BB56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5665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20" name="Rectangle 51">
              <a:extLst>
                <a:ext uri="{FF2B5EF4-FFF2-40B4-BE49-F238E27FC236}">
                  <a16:creationId xmlns:a16="http://schemas.microsoft.com/office/drawing/2014/main" id="{578FD33C-D85D-4C7C-9526-3BBC51BDE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5665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21" name="Rectangle 52">
              <a:extLst>
                <a:ext uri="{FF2B5EF4-FFF2-40B4-BE49-F238E27FC236}">
                  <a16:creationId xmlns:a16="http://schemas.microsoft.com/office/drawing/2014/main" id="{C435BC5D-84FF-4811-849B-412B0EE7F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5665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22" name="Rectangle 53">
              <a:extLst>
                <a:ext uri="{FF2B5EF4-FFF2-40B4-BE49-F238E27FC236}">
                  <a16:creationId xmlns:a16="http://schemas.microsoft.com/office/drawing/2014/main" id="{8C5F6FD0-AA19-4819-ACEE-DFFD1C788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5665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23" name="Rectangle 54">
              <a:extLst>
                <a:ext uri="{FF2B5EF4-FFF2-40B4-BE49-F238E27FC236}">
                  <a16:creationId xmlns:a16="http://schemas.microsoft.com/office/drawing/2014/main" id="{A7746765-3F99-45EF-AB31-7BE38D8C3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5969833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24" name="Rectangle 55">
              <a:extLst>
                <a:ext uri="{FF2B5EF4-FFF2-40B4-BE49-F238E27FC236}">
                  <a16:creationId xmlns:a16="http://schemas.microsoft.com/office/drawing/2014/main" id="{FD722E10-425A-4418-815A-FED41FCB4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5969833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50" name="Rectangle 56">
              <a:extLst>
                <a:ext uri="{FF2B5EF4-FFF2-40B4-BE49-F238E27FC236}">
                  <a16:creationId xmlns:a16="http://schemas.microsoft.com/office/drawing/2014/main" id="{79F4B921-7147-46FB-8834-822998F1E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59698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51" name="Rectangle 57">
              <a:extLst>
                <a:ext uri="{FF2B5EF4-FFF2-40B4-BE49-F238E27FC236}">
                  <a16:creationId xmlns:a16="http://schemas.microsoft.com/office/drawing/2014/main" id="{4F05DF69-10C8-4FAB-B322-BDEE9E29A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59698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52" name="Rectangle 58">
              <a:extLst>
                <a:ext uri="{FF2B5EF4-FFF2-40B4-BE49-F238E27FC236}">
                  <a16:creationId xmlns:a16="http://schemas.microsoft.com/office/drawing/2014/main" id="{9268E5CA-1237-46B5-BB80-E6CF151F2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59698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53" name="Rectangle 59">
              <a:extLst>
                <a:ext uri="{FF2B5EF4-FFF2-40B4-BE49-F238E27FC236}">
                  <a16:creationId xmlns:a16="http://schemas.microsoft.com/office/drawing/2014/main" id="{3ED14612-5E03-4D0C-958D-57DBDDA24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59698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54" name="Text Box 60">
              <a:extLst>
                <a:ext uri="{FF2B5EF4-FFF2-40B4-BE49-F238E27FC236}">
                  <a16:creationId xmlns:a16="http://schemas.microsoft.com/office/drawing/2014/main" id="{9626BF1C-9CB7-4408-9600-428D5A7E9D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8032" y="5215036"/>
              <a:ext cx="5029200" cy="7386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b="1" dirty="0">
                  <a:latin typeface="+mn-lt"/>
                </a:rPr>
                <a:t>...    </a:t>
              </a:r>
              <a:r>
                <a:rPr lang="en-US" sz="2400" b="1" dirty="0"/>
                <a:t>...    ...    …   …   …   …   …</a:t>
              </a:r>
              <a:endParaRPr lang="en-US" sz="2400" dirty="0"/>
            </a:p>
            <a:p>
              <a:pPr eaLnBrk="0" hangingPunct="0"/>
              <a:endParaRPr lang="en-US" dirty="0"/>
            </a:p>
          </p:txBody>
        </p:sp>
        <p:sp>
          <p:nvSpPr>
            <p:cNvPr id="155" name="Text Box 61">
              <a:extLst>
                <a:ext uri="{FF2B5EF4-FFF2-40B4-BE49-F238E27FC236}">
                  <a16:creationId xmlns:a16="http://schemas.microsoft.com/office/drawing/2014/main" id="{BB51337A-111E-4616-A8A7-B17AC306A5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432" y="3531433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156" name="Text Box 63">
              <a:extLst>
                <a:ext uri="{FF2B5EF4-FFF2-40B4-BE49-F238E27FC236}">
                  <a16:creationId xmlns:a16="http://schemas.microsoft.com/office/drawing/2014/main" id="{98CA5649-D4D7-463B-808F-6F763310DF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432" y="4141033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2</a:t>
              </a:r>
            </a:p>
          </p:txBody>
        </p:sp>
        <p:sp>
          <p:nvSpPr>
            <p:cNvPr id="157" name="Text Box 64">
              <a:extLst>
                <a:ext uri="{FF2B5EF4-FFF2-40B4-BE49-F238E27FC236}">
                  <a16:creationId xmlns:a16="http://schemas.microsoft.com/office/drawing/2014/main" id="{A631EBF8-B582-4529-9E49-F3716B3183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432" y="4445833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3</a:t>
              </a:r>
            </a:p>
          </p:txBody>
        </p:sp>
        <p:sp>
          <p:nvSpPr>
            <p:cNvPr id="158" name="Text Box 65">
              <a:extLst>
                <a:ext uri="{FF2B5EF4-FFF2-40B4-BE49-F238E27FC236}">
                  <a16:creationId xmlns:a16="http://schemas.microsoft.com/office/drawing/2014/main" id="{68BAC990-C962-4F7F-93AC-DD25EE6CCD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432" y="4750633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4</a:t>
              </a:r>
            </a:p>
          </p:txBody>
        </p:sp>
        <p:sp>
          <p:nvSpPr>
            <p:cNvPr id="159" name="Text Box 66">
              <a:extLst>
                <a:ext uri="{FF2B5EF4-FFF2-40B4-BE49-F238E27FC236}">
                  <a16:creationId xmlns:a16="http://schemas.microsoft.com/office/drawing/2014/main" id="{6DA77D37-8FDE-41C5-AEED-C3DC95F77D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432" y="5055433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5</a:t>
              </a:r>
            </a:p>
          </p:txBody>
        </p:sp>
        <p:sp>
          <p:nvSpPr>
            <p:cNvPr id="160" name="Text Box 67">
              <a:extLst>
                <a:ext uri="{FF2B5EF4-FFF2-40B4-BE49-F238E27FC236}">
                  <a16:creationId xmlns:a16="http://schemas.microsoft.com/office/drawing/2014/main" id="{C2A8FE03-12CA-4082-8758-27E07B0993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32" y="5665033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1022</a:t>
              </a:r>
            </a:p>
          </p:txBody>
        </p:sp>
        <p:sp>
          <p:nvSpPr>
            <p:cNvPr id="161" name="Text Box 68">
              <a:extLst>
                <a:ext uri="{FF2B5EF4-FFF2-40B4-BE49-F238E27FC236}">
                  <a16:creationId xmlns:a16="http://schemas.microsoft.com/office/drawing/2014/main" id="{A2A3F7D6-72B9-4910-B894-B8792B5789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32" y="5969833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1023</a:t>
              </a:r>
            </a:p>
          </p:txBody>
        </p:sp>
        <p:sp>
          <p:nvSpPr>
            <p:cNvPr id="162" name="Text Box 69">
              <a:extLst>
                <a:ext uri="{FF2B5EF4-FFF2-40B4-BE49-F238E27FC236}">
                  <a16:creationId xmlns:a16="http://schemas.microsoft.com/office/drawing/2014/main" id="{569A3F92-6CB6-41F7-9341-B5349D4593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432" y="3226633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  <p:sp>
          <p:nvSpPr>
            <p:cNvPr id="163" name="Text Box 70">
              <a:extLst>
                <a:ext uri="{FF2B5EF4-FFF2-40B4-BE49-F238E27FC236}">
                  <a16:creationId xmlns:a16="http://schemas.microsoft.com/office/drawing/2014/main" id="{9BFB6900-5B7C-4870-8A91-FAF268307D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346" y="3226633"/>
              <a:ext cx="66383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Valid</a:t>
              </a:r>
            </a:p>
          </p:txBody>
        </p:sp>
        <p:sp>
          <p:nvSpPr>
            <p:cNvPr id="164" name="Text Box 71">
              <a:extLst>
                <a:ext uri="{FF2B5EF4-FFF2-40B4-BE49-F238E27FC236}">
                  <a16:creationId xmlns:a16="http://schemas.microsoft.com/office/drawing/2014/main" id="{4EF7BE1D-E25D-4475-B992-2B01333D28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9832" y="3226633"/>
              <a:ext cx="5349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Tag</a:t>
              </a:r>
            </a:p>
          </p:txBody>
        </p: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A40AB974-53A0-4130-96DF-2098F2AA4EB2}"/>
                </a:ext>
              </a:extLst>
            </p:cNvPr>
            <p:cNvGrpSpPr/>
            <p:nvPr/>
          </p:nvGrpSpPr>
          <p:grpSpPr>
            <a:xfrm>
              <a:off x="2145632" y="2737683"/>
              <a:ext cx="6629400" cy="336550"/>
              <a:chOff x="2209800" y="2438400"/>
              <a:chExt cx="6629400" cy="336550"/>
            </a:xfrm>
          </p:grpSpPr>
          <p:sp>
            <p:nvSpPr>
              <p:cNvPr id="166" name="Text Box 72">
                <a:extLst>
                  <a:ext uri="{FF2B5EF4-FFF2-40B4-BE49-F238E27FC236}">
                    <a16:creationId xmlns:a16="http://schemas.microsoft.com/office/drawing/2014/main" id="{B0004786-8CAF-48E5-8E2B-F56A0D8F27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2438400"/>
                <a:ext cx="6350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Data</a:t>
                </a:r>
              </a:p>
            </p:txBody>
          </p:sp>
          <p:sp>
            <p:nvSpPr>
              <p:cNvPr id="167" name="Line 73">
                <a:extLst>
                  <a:ext uri="{FF2B5EF4-FFF2-40B4-BE49-F238E27FC236}">
                    <a16:creationId xmlns:a16="http://schemas.microsoft.com/office/drawing/2014/main" id="{7E0B55C4-2C1C-4FA9-B183-899928443F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9800" y="2590800"/>
                <a:ext cx="2438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68" name="Line 74">
                <a:extLst>
                  <a:ext uri="{FF2B5EF4-FFF2-40B4-BE49-F238E27FC236}">
                    <a16:creationId xmlns:a16="http://schemas.microsoft.com/office/drawing/2014/main" id="{F451D903-8698-4BCD-B004-B424992870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2590800"/>
                <a:ext cx="3581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169" name="Text Box 75">
              <a:extLst>
                <a:ext uri="{FF2B5EF4-FFF2-40B4-BE49-F238E27FC236}">
                  <a16:creationId xmlns:a16="http://schemas.microsoft.com/office/drawing/2014/main" id="{FCCEBDD7-703D-45B6-9CA1-2FBEC1DD2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6104" y="2998033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Word0</a:t>
              </a:r>
            </a:p>
          </p:txBody>
        </p:sp>
        <p:sp>
          <p:nvSpPr>
            <p:cNvPr id="170" name="Text Box 76">
              <a:extLst>
                <a:ext uri="{FF2B5EF4-FFF2-40B4-BE49-F238E27FC236}">
                  <a16:creationId xmlns:a16="http://schemas.microsoft.com/office/drawing/2014/main" id="{7504B038-F0A4-41D5-8D4D-90FC84EC5B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2894" y="2998033"/>
              <a:ext cx="8112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Word1</a:t>
              </a:r>
            </a:p>
          </p:txBody>
        </p:sp>
        <p:sp>
          <p:nvSpPr>
            <p:cNvPr id="171" name="Text Box 77">
              <a:extLst>
                <a:ext uri="{FF2B5EF4-FFF2-40B4-BE49-F238E27FC236}">
                  <a16:creationId xmlns:a16="http://schemas.microsoft.com/office/drawing/2014/main" id="{0F358C8E-3897-421F-805E-2A883317F5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1304" y="2998033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Word2</a:t>
              </a:r>
            </a:p>
          </p:txBody>
        </p:sp>
        <p:sp>
          <p:nvSpPr>
            <p:cNvPr id="172" name="Text Box 78">
              <a:extLst>
                <a:ext uri="{FF2B5EF4-FFF2-40B4-BE49-F238E27FC236}">
                  <a16:creationId xmlns:a16="http://schemas.microsoft.com/office/drawing/2014/main" id="{251D656D-EAD7-47C5-B382-9C94629FC5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61504" y="2998033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Word3</a:t>
              </a:r>
            </a:p>
          </p:txBody>
        </p:sp>
        <p:sp>
          <p:nvSpPr>
            <p:cNvPr id="173" name="Text Box 79">
              <a:extLst>
                <a:ext uri="{FF2B5EF4-FFF2-40B4-BE49-F238E27FC236}">
                  <a16:creationId xmlns:a16="http://schemas.microsoft.com/office/drawing/2014/main" id="{0BCE0774-B692-4B4C-A797-D790AB1C2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0580" y="3226633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0-3</a:t>
              </a:r>
            </a:p>
          </p:txBody>
        </p:sp>
        <p:sp>
          <p:nvSpPr>
            <p:cNvPr id="174" name="Text Box 80">
              <a:extLst>
                <a:ext uri="{FF2B5EF4-FFF2-40B4-BE49-F238E27FC236}">
                  <a16:creationId xmlns:a16="http://schemas.microsoft.com/office/drawing/2014/main" id="{5B202FFB-4E14-4FBB-9081-B8DBB21CE0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9380" y="3226633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4-7</a:t>
              </a:r>
            </a:p>
          </p:txBody>
        </p:sp>
        <p:sp>
          <p:nvSpPr>
            <p:cNvPr id="175" name="Text Box 81">
              <a:extLst>
                <a:ext uri="{FF2B5EF4-FFF2-40B4-BE49-F238E27FC236}">
                  <a16:creationId xmlns:a16="http://schemas.microsoft.com/office/drawing/2014/main" id="{5C3FDDE9-4228-4012-809A-3C92B45D89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0629" y="3226633"/>
              <a:ext cx="1150444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8-11</a:t>
              </a:r>
            </a:p>
          </p:txBody>
        </p:sp>
        <p:sp>
          <p:nvSpPr>
            <p:cNvPr id="176" name="Text Box 82">
              <a:extLst>
                <a:ext uri="{FF2B5EF4-FFF2-40B4-BE49-F238E27FC236}">
                  <a16:creationId xmlns:a16="http://schemas.microsoft.com/office/drawing/2014/main" id="{98BA2363-479D-4B91-8242-4E06B053AE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8205" y="3226633"/>
              <a:ext cx="1279517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12-15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9AF7BEAD-1B80-4160-ACE6-22D5E783AE9A}"/>
              </a:ext>
            </a:extLst>
          </p:cNvPr>
          <p:cNvGrpSpPr/>
          <p:nvPr/>
        </p:nvGrpSpPr>
        <p:grpSpPr>
          <a:xfrm>
            <a:off x="2374233" y="1169233"/>
            <a:ext cx="5257799" cy="762000"/>
            <a:chOff x="2362201" y="914400"/>
            <a:chExt cx="5257799" cy="762000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DDEEB0E6-84BC-4A81-AA2D-47DC2EB0546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61F0F657-24BD-4039-A3F8-8E29802DD06C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1000</a:t>
              </a:r>
            </a:p>
          </p:txBody>
        </p:sp>
        <p:sp>
          <p:nvSpPr>
            <p:cNvPr id="180" name="Text Box 75">
              <a:extLst>
                <a:ext uri="{FF2B5EF4-FFF2-40B4-BE49-F238E27FC236}">
                  <a16:creationId xmlns:a16="http://schemas.microsoft.com/office/drawing/2014/main" id="{8EC93C69-4ED6-4261-8C3A-0C52CE1522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81" name="Text Box 75">
              <a:extLst>
                <a:ext uri="{FF2B5EF4-FFF2-40B4-BE49-F238E27FC236}">
                  <a16:creationId xmlns:a16="http://schemas.microsoft.com/office/drawing/2014/main" id="{66BF98EC-2F2B-4077-9260-44854338FB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AED064EF-7BAC-4CD7-8AB3-C7AC1104BBB2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83" name="Text Box 75">
              <a:extLst>
                <a:ext uri="{FF2B5EF4-FFF2-40B4-BE49-F238E27FC236}">
                  <a16:creationId xmlns:a16="http://schemas.microsoft.com/office/drawing/2014/main" id="{70E684A5-F46F-47AB-BCEA-FC2FDF25DF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sp>
        <p:nvSpPr>
          <p:cNvPr id="184" name="Left Arrow 90">
            <a:extLst>
              <a:ext uri="{FF2B5EF4-FFF2-40B4-BE49-F238E27FC236}">
                <a16:creationId xmlns:a16="http://schemas.microsoft.com/office/drawing/2014/main" id="{BA6EE7BB-C144-43BD-A112-62519991A0FA}"/>
              </a:ext>
            </a:extLst>
          </p:cNvPr>
          <p:cNvSpPr/>
          <p:nvPr/>
        </p:nvSpPr>
        <p:spPr>
          <a:xfrm rot="5400000">
            <a:off x="5841332" y="1816933"/>
            <a:ext cx="228600" cy="304800"/>
          </a:xfrm>
          <a:prstGeom prst="leftArrow">
            <a:avLst/>
          </a:prstGeom>
          <a:solidFill>
            <a:srgbClr val="FF00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BCDB6CA9-3016-4DA3-A0F7-2CB032D55858}"/>
              </a:ext>
            </a:extLst>
          </p:cNvPr>
          <p:cNvSpPr/>
          <p:nvPr/>
        </p:nvSpPr>
        <p:spPr>
          <a:xfrm>
            <a:off x="573626" y="3691663"/>
            <a:ext cx="304800" cy="304800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634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animBg="1"/>
      <p:bldP spid="18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7. Writing Data: Store #1-2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84BA02AD-EC0F-45CF-AB16-FDB30274A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032" y="1550233"/>
            <a:ext cx="8534400" cy="947182"/>
          </a:xfrm>
        </p:spPr>
        <p:txBody>
          <a:bodyPr>
            <a:no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Store </a:t>
            </a:r>
            <a:r>
              <a:rPr lang="en-SG" b="1" dirty="0">
                <a:solidFill>
                  <a:srgbClr val="660066"/>
                </a:solidFill>
              </a:rPr>
              <a:t>X</a:t>
            </a:r>
            <a:r>
              <a:rPr lang="en-SG" dirty="0"/>
              <a:t> to</a:t>
            </a:r>
          </a:p>
          <a:p>
            <a:pPr>
              <a:buNone/>
            </a:pPr>
            <a:r>
              <a:rPr lang="en-US" b="1" dirty="0"/>
              <a:t>Step 2</a:t>
            </a:r>
            <a:r>
              <a:rPr lang="en-US" dirty="0"/>
              <a:t>. </a:t>
            </a:r>
            <a:r>
              <a:rPr lang="en-US" sz="2200" dirty="0"/>
              <a:t>[Cache Block is Valid] AND [Tags match] </a:t>
            </a:r>
            <a:r>
              <a:rPr lang="en-US" dirty="0">
                <a:sym typeface="Wingdings" pitchFamily="2" charset="2"/>
              </a:rPr>
              <a:t> Cache hit!</a:t>
            </a:r>
            <a:endParaRPr lang="en-SG" sz="2200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C6D3CFF-7F3C-4CC6-8244-604BBAFF5E1D}"/>
              </a:ext>
            </a:extLst>
          </p:cNvPr>
          <p:cNvGrpSpPr/>
          <p:nvPr/>
        </p:nvGrpSpPr>
        <p:grpSpPr>
          <a:xfrm>
            <a:off x="213592" y="2576236"/>
            <a:ext cx="8686800" cy="3568700"/>
            <a:chOff x="164432" y="2737683"/>
            <a:chExt cx="8686800" cy="3568700"/>
          </a:xfrm>
        </p:grpSpPr>
        <p:sp>
          <p:nvSpPr>
            <p:cNvPr id="56" name="Text Box 62">
              <a:extLst>
                <a:ext uri="{FF2B5EF4-FFF2-40B4-BE49-F238E27FC236}">
                  <a16:creationId xmlns:a16="http://schemas.microsoft.com/office/drawing/2014/main" id="{E72AEA28-042B-4A0C-81E5-1049F9E79D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305" y="3836233"/>
              <a:ext cx="29848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</a:t>
              </a:r>
            </a:p>
          </p:txBody>
        </p:sp>
        <p:sp>
          <p:nvSpPr>
            <p:cNvPr id="58" name="Rectangle 12">
              <a:extLst>
                <a:ext uri="{FF2B5EF4-FFF2-40B4-BE49-F238E27FC236}">
                  <a16:creationId xmlns:a16="http://schemas.microsoft.com/office/drawing/2014/main" id="{3D68790D-A695-4431-9EA4-775BC5E16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3531433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59" name="Rectangle 13">
              <a:extLst>
                <a:ext uri="{FF2B5EF4-FFF2-40B4-BE49-F238E27FC236}">
                  <a16:creationId xmlns:a16="http://schemas.microsoft.com/office/drawing/2014/main" id="{AF23D503-C887-4531-A6BC-B7BA53FE8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3531433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60" name="Rectangle 14">
              <a:extLst>
                <a:ext uri="{FF2B5EF4-FFF2-40B4-BE49-F238E27FC236}">
                  <a16:creationId xmlns:a16="http://schemas.microsoft.com/office/drawing/2014/main" id="{165E7130-C48A-4400-87B7-418FF5B91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3531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61" name="Rectangle 15">
              <a:extLst>
                <a:ext uri="{FF2B5EF4-FFF2-40B4-BE49-F238E27FC236}">
                  <a16:creationId xmlns:a16="http://schemas.microsoft.com/office/drawing/2014/main" id="{217FBC0B-8400-4043-8320-CD9748C3D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3531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62" name="Rectangle 16">
              <a:extLst>
                <a:ext uri="{FF2B5EF4-FFF2-40B4-BE49-F238E27FC236}">
                  <a16:creationId xmlns:a16="http://schemas.microsoft.com/office/drawing/2014/main" id="{990BA61F-9AEF-495E-A96C-BA8ADA032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3531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63" name="Rectangle 17">
              <a:extLst>
                <a:ext uri="{FF2B5EF4-FFF2-40B4-BE49-F238E27FC236}">
                  <a16:creationId xmlns:a16="http://schemas.microsoft.com/office/drawing/2014/main" id="{A936D0D7-F0BA-407F-8E3D-0A5CA8B00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3531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64" name="Rectangle 18">
              <a:extLst>
                <a:ext uri="{FF2B5EF4-FFF2-40B4-BE49-F238E27FC236}">
                  <a16:creationId xmlns:a16="http://schemas.microsoft.com/office/drawing/2014/main" id="{29DB4DC9-819B-4257-99A3-1C1225598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3836233"/>
              <a:ext cx="990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65" name="Rectangle 19">
              <a:extLst>
                <a:ext uri="{FF2B5EF4-FFF2-40B4-BE49-F238E27FC236}">
                  <a16:creationId xmlns:a16="http://schemas.microsoft.com/office/drawing/2014/main" id="{46DA6485-5799-43DB-A5B9-584FD626D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3836233"/>
              <a:ext cx="228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66" name="Rectangle 20">
              <a:extLst>
                <a:ext uri="{FF2B5EF4-FFF2-40B4-BE49-F238E27FC236}">
                  <a16:creationId xmlns:a16="http://schemas.microsoft.com/office/drawing/2014/main" id="{774CC872-4638-4AD7-8CA9-412A5B5B9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38362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A</a:t>
              </a:r>
            </a:p>
          </p:txBody>
        </p:sp>
        <p:sp>
          <p:nvSpPr>
            <p:cNvPr id="67" name="Rectangle 21">
              <a:extLst>
                <a:ext uri="{FF2B5EF4-FFF2-40B4-BE49-F238E27FC236}">
                  <a16:creationId xmlns:a16="http://schemas.microsoft.com/office/drawing/2014/main" id="{375D44EC-BA78-44EA-9BBF-F59D80489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38362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B</a:t>
              </a:r>
            </a:p>
          </p:txBody>
        </p:sp>
        <p:sp>
          <p:nvSpPr>
            <p:cNvPr id="68" name="Rectangle 22">
              <a:extLst>
                <a:ext uri="{FF2B5EF4-FFF2-40B4-BE49-F238E27FC236}">
                  <a16:creationId xmlns:a16="http://schemas.microsoft.com/office/drawing/2014/main" id="{C825E0D9-836D-4926-B220-B100DAD64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38362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C</a:t>
              </a:r>
            </a:p>
          </p:txBody>
        </p:sp>
        <p:sp>
          <p:nvSpPr>
            <p:cNvPr id="69" name="Rectangle 23">
              <a:extLst>
                <a:ext uri="{FF2B5EF4-FFF2-40B4-BE49-F238E27FC236}">
                  <a16:creationId xmlns:a16="http://schemas.microsoft.com/office/drawing/2014/main" id="{113B811D-030B-4FC6-AC6B-1232E022B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38362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D</a:t>
              </a:r>
            </a:p>
          </p:txBody>
        </p:sp>
        <p:sp>
          <p:nvSpPr>
            <p:cNvPr id="70" name="Rectangle 24">
              <a:extLst>
                <a:ext uri="{FF2B5EF4-FFF2-40B4-BE49-F238E27FC236}">
                  <a16:creationId xmlns:a16="http://schemas.microsoft.com/office/drawing/2014/main" id="{E70B3614-2D98-42CC-B693-C857A63FE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4141033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71" name="Rectangle 25">
              <a:extLst>
                <a:ext uri="{FF2B5EF4-FFF2-40B4-BE49-F238E27FC236}">
                  <a16:creationId xmlns:a16="http://schemas.microsoft.com/office/drawing/2014/main" id="{E8400644-7203-4A8E-AB82-0C4F58F7B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4141033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81" name="Rectangle 26">
              <a:extLst>
                <a:ext uri="{FF2B5EF4-FFF2-40B4-BE49-F238E27FC236}">
                  <a16:creationId xmlns:a16="http://schemas.microsoft.com/office/drawing/2014/main" id="{8A120950-960C-4AEC-827C-DD9C5AF7C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4141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2" name="Rectangle 27">
              <a:extLst>
                <a:ext uri="{FF2B5EF4-FFF2-40B4-BE49-F238E27FC236}">
                  <a16:creationId xmlns:a16="http://schemas.microsoft.com/office/drawing/2014/main" id="{D71B955D-8AC0-4484-8488-919A39F84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4141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3" name="Rectangle 28">
              <a:extLst>
                <a:ext uri="{FF2B5EF4-FFF2-40B4-BE49-F238E27FC236}">
                  <a16:creationId xmlns:a16="http://schemas.microsoft.com/office/drawing/2014/main" id="{0641C931-9FC3-41F6-B831-7FAC481E2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4141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4" name="Rectangle 29">
              <a:extLst>
                <a:ext uri="{FF2B5EF4-FFF2-40B4-BE49-F238E27FC236}">
                  <a16:creationId xmlns:a16="http://schemas.microsoft.com/office/drawing/2014/main" id="{FF65CB4A-D11E-43DC-BB24-B652C26D5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4141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5" name="Rectangle 30">
              <a:extLst>
                <a:ext uri="{FF2B5EF4-FFF2-40B4-BE49-F238E27FC236}">
                  <a16:creationId xmlns:a16="http://schemas.microsoft.com/office/drawing/2014/main" id="{17365241-9320-45F6-9A51-0593F641D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4445833"/>
              <a:ext cx="990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86" name="Rectangle 31">
              <a:extLst>
                <a:ext uri="{FF2B5EF4-FFF2-40B4-BE49-F238E27FC236}">
                  <a16:creationId xmlns:a16="http://schemas.microsoft.com/office/drawing/2014/main" id="{C457DDEC-E7C3-4013-92B9-CD6FF0525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4445833"/>
              <a:ext cx="228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87" name="Rectangle 32">
              <a:extLst>
                <a:ext uri="{FF2B5EF4-FFF2-40B4-BE49-F238E27FC236}">
                  <a16:creationId xmlns:a16="http://schemas.microsoft.com/office/drawing/2014/main" id="{A5B4AFD6-F3C3-46F6-BFEF-DF0155858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44458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I</a:t>
              </a:r>
            </a:p>
          </p:txBody>
        </p:sp>
        <p:sp>
          <p:nvSpPr>
            <p:cNvPr id="88" name="Rectangle 33">
              <a:extLst>
                <a:ext uri="{FF2B5EF4-FFF2-40B4-BE49-F238E27FC236}">
                  <a16:creationId xmlns:a16="http://schemas.microsoft.com/office/drawing/2014/main" id="{D6B2E737-5AAE-4522-BA2A-1E0254BE4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44458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J</a:t>
              </a:r>
            </a:p>
          </p:txBody>
        </p:sp>
        <p:sp>
          <p:nvSpPr>
            <p:cNvPr id="89" name="Rectangle 34">
              <a:extLst>
                <a:ext uri="{FF2B5EF4-FFF2-40B4-BE49-F238E27FC236}">
                  <a16:creationId xmlns:a16="http://schemas.microsoft.com/office/drawing/2014/main" id="{E850C76F-2F71-433F-95AC-E3B31B203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44458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K</a:t>
              </a:r>
            </a:p>
          </p:txBody>
        </p:sp>
        <p:sp>
          <p:nvSpPr>
            <p:cNvPr id="90" name="Rectangle 35">
              <a:extLst>
                <a:ext uri="{FF2B5EF4-FFF2-40B4-BE49-F238E27FC236}">
                  <a16:creationId xmlns:a16="http://schemas.microsoft.com/office/drawing/2014/main" id="{1E9DF5BC-022F-4AC6-9AAC-C702F9674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44458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L</a:t>
              </a:r>
            </a:p>
          </p:txBody>
        </p:sp>
        <p:sp>
          <p:nvSpPr>
            <p:cNvPr id="91" name="Rectangle 36">
              <a:extLst>
                <a:ext uri="{FF2B5EF4-FFF2-40B4-BE49-F238E27FC236}">
                  <a16:creationId xmlns:a16="http://schemas.microsoft.com/office/drawing/2014/main" id="{335E6F18-5E25-4BF2-8F42-04F8C705B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4750633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2" name="Rectangle 37">
              <a:extLst>
                <a:ext uri="{FF2B5EF4-FFF2-40B4-BE49-F238E27FC236}">
                  <a16:creationId xmlns:a16="http://schemas.microsoft.com/office/drawing/2014/main" id="{7F4CDA5F-34BF-4BDE-BF4F-72DC9B48E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4750633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3" name="Rectangle 38">
              <a:extLst>
                <a:ext uri="{FF2B5EF4-FFF2-40B4-BE49-F238E27FC236}">
                  <a16:creationId xmlns:a16="http://schemas.microsoft.com/office/drawing/2014/main" id="{55560679-6C91-4954-8675-207B6DB4D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47506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4" name="Rectangle 39">
              <a:extLst>
                <a:ext uri="{FF2B5EF4-FFF2-40B4-BE49-F238E27FC236}">
                  <a16:creationId xmlns:a16="http://schemas.microsoft.com/office/drawing/2014/main" id="{BCAB1C7C-D0DA-4DA9-81F0-7AE865084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47506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09" name="Rectangle 40">
              <a:extLst>
                <a:ext uri="{FF2B5EF4-FFF2-40B4-BE49-F238E27FC236}">
                  <a16:creationId xmlns:a16="http://schemas.microsoft.com/office/drawing/2014/main" id="{DA355B2E-05F4-45E0-8561-FE543F91F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47506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0" name="Rectangle 41">
              <a:extLst>
                <a:ext uri="{FF2B5EF4-FFF2-40B4-BE49-F238E27FC236}">
                  <a16:creationId xmlns:a16="http://schemas.microsoft.com/office/drawing/2014/main" id="{8C55A16C-4933-4318-B34F-B4FAC8817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47506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1" name="Rectangle 42">
              <a:extLst>
                <a:ext uri="{FF2B5EF4-FFF2-40B4-BE49-F238E27FC236}">
                  <a16:creationId xmlns:a16="http://schemas.microsoft.com/office/drawing/2014/main" id="{1F86A00F-E189-45C8-B030-CCCC0A9B4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5055433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2" name="Rectangle 43">
              <a:extLst>
                <a:ext uri="{FF2B5EF4-FFF2-40B4-BE49-F238E27FC236}">
                  <a16:creationId xmlns:a16="http://schemas.microsoft.com/office/drawing/2014/main" id="{F33B1147-4D76-4475-8ED6-E55FFB085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5055433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13" name="Rectangle 44">
              <a:extLst>
                <a:ext uri="{FF2B5EF4-FFF2-40B4-BE49-F238E27FC236}">
                  <a16:creationId xmlns:a16="http://schemas.microsoft.com/office/drawing/2014/main" id="{C3F2F05E-1F19-4D3B-906F-90BF33BE5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5055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4" name="Rectangle 45">
              <a:extLst>
                <a:ext uri="{FF2B5EF4-FFF2-40B4-BE49-F238E27FC236}">
                  <a16:creationId xmlns:a16="http://schemas.microsoft.com/office/drawing/2014/main" id="{F0AA03A3-AAF9-4658-B9DC-92D31639E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5055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5" name="Rectangle 46">
              <a:extLst>
                <a:ext uri="{FF2B5EF4-FFF2-40B4-BE49-F238E27FC236}">
                  <a16:creationId xmlns:a16="http://schemas.microsoft.com/office/drawing/2014/main" id="{00A73A0A-5345-4DF6-A7DB-270B2F71B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5055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6" name="Rectangle 47">
              <a:extLst>
                <a:ext uri="{FF2B5EF4-FFF2-40B4-BE49-F238E27FC236}">
                  <a16:creationId xmlns:a16="http://schemas.microsoft.com/office/drawing/2014/main" id="{F8AFF3DB-6B3D-4D7E-96D1-6803A3E76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5055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7" name="Rectangle 48">
              <a:extLst>
                <a:ext uri="{FF2B5EF4-FFF2-40B4-BE49-F238E27FC236}">
                  <a16:creationId xmlns:a16="http://schemas.microsoft.com/office/drawing/2014/main" id="{1978869B-120D-4F08-8CC3-D1CCD471E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5665033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8" name="Rectangle 49">
              <a:extLst>
                <a:ext uri="{FF2B5EF4-FFF2-40B4-BE49-F238E27FC236}">
                  <a16:creationId xmlns:a16="http://schemas.microsoft.com/office/drawing/2014/main" id="{DB6FA6A2-B3A6-4F72-9665-94EC52452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5665033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19" name="Rectangle 50">
              <a:extLst>
                <a:ext uri="{FF2B5EF4-FFF2-40B4-BE49-F238E27FC236}">
                  <a16:creationId xmlns:a16="http://schemas.microsoft.com/office/drawing/2014/main" id="{A9576607-7257-47E2-A71B-247F5BB56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5665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20" name="Rectangle 51">
              <a:extLst>
                <a:ext uri="{FF2B5EF4-FFF2-40B4-BE49-F238E27FC236}">
                  <a16:creationId xmlns:a16="http://schemas.microsoft.com/office/drawing/2014/main" id="{578FD33C-D85D-4C7C-9526-3BBC51BDE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5665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21" name="Rectangle 52">
              <a:extLst>
                <a:ext uri="{FF2B5EF4-FFF2-40B4-BE49-F238E27FC236}">
                  <a16:creationId xmlns:a16="http://schemas.microsoft.com/office/drawing/2014/main" id="{C435BC5D-84FF-4811-849B-412B0EE7F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5665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22" name="Rectangle 53">
              <a:extLst>
                <a:ext uri="{FF2B5EF4-FFF2-40B4-BE49-F238E27FC236}">
                  <a16:creationId xmlns:a16="http://schemas.microsoft.com/office/drawing/2014/main" id="{8C5F6FD0-AA19-4819-ACEE-DFFD1C788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5665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23" name="Rectangle 54">
              <a:extLst>
                <a:ext uri="{FF2B5EF4-FFF2-40B4-BE49-F238E27FC236}">
                  <a16:creationId xmlns:a16="http://schemas.microsoft.com/office/drawing/2014/main" id="{A7746765-3F99-45EF-AB31-7BE38D8C3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5969833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24" name="Rectangle 55">
              <a:extLst>
                <a:ext uri="{FF2B5EF4-FFF2-40B4-BE49-F238E27FC236}">
                  <a16:creationId xmlns:a16="http://schemas.microsoft.com/office/drawing/2014/main" id="{FD722E10-425A-4418-815A-FED41FCB4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5969833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50" name="Rectangle 56">
              <a:extLst>
                <a:ext uri="{FF2B5EF4-FFF2-40B4-BE49-F238E27FC236}">
                  <a16:creationId xmlns:a16="http://schemas.microsoft.com/office/drawing/2014/main" id="{79F4B921-7147-46FB-8834-822998F1E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59698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51" name="Rectangle 57">
              <a:extLst>
                <a:ext uri="{FF2B5EF4-FFF2-40B4-BE49-F238E27FC236}">
                  <a16:creationId xmlns:a16="http://schemas.microsoft.com/office/drawing/2014/main" id="{4F05DF69-10C8-4FAB-B322-BDEE9E29A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59698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52" name="Rectangle 58">
              <a:extLst>
                <a:ext uri="{FF2B5EF4-FFF2-40B4-BE49-F238E27FC236}">
                  <a16:creationId xmlns:a16="http://schemas.microsoft.com/office/drawing/2014/main" id="{9268E5CA-1237-46B5-BB80-E6CF151F2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59698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53" name="Rectangle 59">
              <a:extLst>
                <a:ext uri="{FF2B5EF4-FFF2-40B4-BE49-F238E27FC236}">
                  <a16:creationId xmlns:a16="http://schemas.microsoft.com/office/drawing/2014/main" id="{3ED14612-5E03-4D0C-958D-57DBDDA24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59698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54" name="Text Box 60">
              <a:extLst>
                <a:ext uri="{FF2B5EF4-FFF2-40B4-BE49-F238E27FC236}">
                  <a16:creationId xmlns:a16="http://schemas.microsoft.com/office/drawing/2014/main" id="{9626BF1C-9CB7-4408-9600-428D5A7E9D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8032" y="5215036"/>
              <a:ext cx="5029200" cy="7386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b="1" dirty="0">
                  <a:latin typeface="+mn-lt"/>
                </a:rPr>
                <a:t>...    </a:t>
              </a:r>
              <a:r>
                <a:rPr lang="en-US" sz="2400" b="1" dirty="0"/>
                <a:t>...    ...    …   …   …   …   …</a:t>
              </a:r>
              <a:endParaRPr lang="en-US" sz="2400" dirty="0"/>
            </a:p>
            <a:p>
              <a:pPr eaLnBrk="0" hangingPunct="0"/>
              <a:endParaRPr lang="en-US" dirty="0"/>
            </a:p>
          </p:txBody>
        </p:sp>
        <p:sp>
          <p:nvSpPr>
            <p:cNvPr id="155" name="Text Box 61">
              <a:extLst>
                <a:ext uri="{FF2B5EF4-FFF2-40B4-BE49-F238E27FC236}">
                  <a16:creationId xmlns:a16="http://schemas.microsoft.com/office/drawing/2014/main" id="{BB51337A-111E-4616-A8A7-B17AC306A5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432" y="3531433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156" name="Text Box 63">
              <a:extLst>
                <a:ext uri="{FF2B5EF4-FFF2-40B4-BE49-F238E27FC236}">
                  <a16:creationId xmlns:a16="http://schemas.microsoft.com/office/drawing/2014/main" id="{98CA5649-D4D7-463B-808F-6F763310DF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432" y="4141033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2</a:t>
              </a:r>
            </a:p>
          </p:txBody>
        </p:sp>
        <p:sp>
          <p:nvSpPr>
            <p:cNvPr id="157" name="Text Box 64">
              <a:extLst>
                <a:ext uri="{FF2B5EF4-FFF2-40B4-BE49-F238E27FC236}">
                  <a16:creationId xmlns:a16="http://schemas.microsoft.com/office/drawing/2014/main" id="{A631EBF8-B582-4529-9E49-F3716B3183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432" y="4445833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3</a:t>
              </a:r>
            </a:p>
          </p:txBody>
        </p:sp>
        <p:sp>
          <p:nvSpPr>
            <p:cNvPr id="158" name="Text Box 65">
              <a:extLst>
                <a:ext uri="{FF2B5EF4-FFF2-40B4-BE49-F238E27FC236}">
                  <a16:creationId xmlns:a16="http://schemas.microsoft.com/office/drawing/2014/main" id="{68BAC990-C962-4F7F-93AC-DD25EE6CCD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432" y="4750633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4</a:t>
              </a:r>
            </a:p>
          </p:txBody>
        </p:sp>
        <p:sp>
          <p:nvSpPr>
            <p:cNvPr id="159" name="Text Box 66">
              <a:extLst>
                <a:ext uri="{FF2B5EF4-FFF2-40B4-BE49-F238E27FC236}">
                  <a16:creationId xmlns:a16="http://schemas.microsoft.com/office/drawing/2014/main" id="{6DA77D37-8FDE-41C5-AEED-C3DC95F77D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432" y="5055433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5</a:t>
              </a:r>
            </a:p>
          </p:txBody>
        </p:sp>
        <p:sp>
          <p:nvSpPr>
            <p:cNvPr id="160" name="Text Box 67">
              <a:extLst>
                <a:ext uri="{FF2B5EF4-FFF2-40B4-BE49-F238E27FC236}">
                  <a16:creationId xmlns:a16="http://schemas.microsoft.com/office/drawing/2014/main" id="{C2A8FE03-12CA-4082-8758-27E07B0993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32" y="5665033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1022</a:t>
              </a:r>
            </a:p>
          </p:txBody>
        </p:sp>
        <p:sp>
          <p:nvSpPr>
            <p:cNvPr id="161" name="Text Box 68">
              <a:extLst>
                <a:ext uri="{FF2B5EF4-FFF2-40B4-BE49-F238E27FC236}">
                  <a16:creationId xmlns:a16="http://schemas.microsoft.com/office/drawing/2014/main" id="{A2A3F7D6-72B9-4910-B894-B8792B5789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32" y="5969833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1023</a:t>
              </a:r>
            </a:p>
          </p:txBody>
        </p:sp>
        <p:sp>
          <p:nvSpPr>
            <p:cNvPr id="162" name="Text Box 69">
              <a:extLst>
                <a:ext uri="{FF2B5EF4-FFF2-40B4-BE49-F238E27FC236}">
                  <a16:creationId xmlns:a16="http://schemas.microsoft.com/office/drawing/2014/main" id="{569A3F92-6CB6-41F7-9341-B5349D4593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432" y="3226633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  <p:sp>
          <p:nvSpPr>
            <p:cNvPr id="163" name="Text Box 70">
              <a:extLst>
                <a:ext uri="{FF2B5EF4-FFF2-40B4-BE49-F238E27FC236}">
                  <a16:creationId xmlns:a16="http://schemas.microsoft.com/office/drawing/2014/main" id="{9BFB6900-5B7C-4870-8A91-FAF268307D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346" y="3226633"/>
              <a:ext cx="66383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Valid</a:t>
              </a:r>
            </a:p>
          </p:txBody>
        </p:sp>
        <p:sp>
          <p:nvSpPr>
            <p:cNvPr id="164" name="Text Box 71">
              <a:extLst>
                <a:ext uri="{FF2B5EF4-FFF2-40B4-BE49-F238E27FC236}">
                  <a16:creationId xmlns:a16="http://schemas.microsoft.com/office/drawing/2014/main" id="{4EF7BE1D-E25D-4475-B992-2B01333D28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9832" y="3226633"/>
              <a:ext cx="5349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Tag</a:t>
              </a:r>
            </a:p>
          </p:txBody>
        </p: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A40AB974-53A0-4130-96DF-2098F2AA4EB2}"/>
                </a:ext>
              </a:extLst>
            </p:cNvPr>
            <p:cNvGrpSpPr/>
            <p:nvPr/>
          </p:nvGrpSpPr>
          <p:grpSpPr>
            <a:xfrm>
              <a:off x="2145632" y="2737683"/>
              <a:ext cx="6629400" cy="336550"/>
              <a:chOff x="2209800" y="2438400"/>
              <a:chExt cx="6629400" cy="336550"/>
            </a:xfrm>
          </p:grpSpPr>
          <p:sp>
            <p:nvSpPr>
              <p:cNvPr id="166" name="Text Box 72">
                <a:extLst>
                  <a:ext uri="{FF2B5EF4-FFF2-40B4-BE49-F238E27FC236}">
                    <a16:creationId xmlns:a16="http://schemas.microsoft.com/office/drawing/2014/main" id="{B0004786-8CAF-48E5-8E2B-F56A0D8F27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2438400"/>
                <a:ext cx="6350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Data</a:t>
                </a:r>
              </a:p>
            </p:txBody>
          </p:sp>
          <p:sp>
            <p:nvSpPr>
              <p:cNvPr id="167" name="Line 73">
                <a:extLst>
                  <a:ext uri="{FF2B5EF4-FFF2-40B4-BE49-F238E27FC236}">
                    <a16:creationId xmlns:a16="http://schemas.microsoft.com/office/drawing/2014/main" id="{7E0B55C4-2C1C-4FA9-B183-899928443F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9800" y="2590800"/>
                <a:ext cx="2438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68" name="Line 74">
                <a:extLst>
                  <a:ext uri="{FF2B5EF4-FFF2-40B4-BE49-F238E27FC236}">
                    <a16:creationId xmlns:a16="http://schemas.microsoft.com/office/drawing/2014/main" id="{F451D903-8698-4BCD-B004-B424992870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2590800"/>
                <a:ext cx="3581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169" name="Text Box 75">
              <a:extLst>
                <a:ext uri="{FF2B5EF4-FFF2-40B4-BE49-F238E27FC236}">
                  <a16:creationId xmlns:a16="http://schemas.microsoft.com/office/drawing/2014/main" id="{FCCEBDD7-703D-45B6-9CA1-2FBEC1DD2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6104" y="2998033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Word0</a:t>
              </a:r>
            </a:p>
          </p:txBody>
        </p:sp>
        <p:sp>
          <p:nvSpPr>
            <p:cNvPr id="170" name="Text Box 76">
              <a:extLst>
                <a:ext uri="{FF2B5EF4-FFF2-40B4-BE49-F238E27FC236}">
                  <a16:creationId xmlns:a16="http://schemas.microsoft.com/office/drawing/2014/main" id="{7504B038-F0A4-41D5-8D4D-90FC84EC5B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2894" y="2998033"/>
              <a:ext cx="8112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Word1</a:t>
              </a:r>
            </a:p>
          </p:txBody>
        </p:sp>
        <p:sp>
          <p:nvSpPr>
            <p:cNvPr id="171" name="Text Box 77">
              <a:extLst>
                <a:ext uri="{FF2B5EF4-FFF2-40B4-BE49-F238E27FC236}">
                  <a16:creationId xmlns:a16="http://schemas.microsoft.com/office/drawing/2014/main" id="{0F358C8E-3897-421F-805E-2A883317F5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1304" y="2998033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Word2</a:t>
              </a:r>
            </a:p>
          </p:txBody>
        </p:sp>
        <p:sp>
          <p:nvSpPr>
            <p:cNvPr id="172" name="Text Box 78">
              <a:extLst>
                <a:ext uri="{FF2B5EF4-FFF2-40B4-BE49-F238E27FC236}">
                  <a16:creationId xmlns:a16="http://schemas.microsoft.com/office/drawing/2014/main" id="{251D656D-EAD7-47C5-B382-9C94629FC5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61504" y="2998033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Word3</a:t>
              </a:r>
            </a:p>
          </p:txBody>
        </p:sp>
        <p:sp>
          <p:nvSpPr>
            <p:cNvPr id="173" name="Text Box 79">
              <a:extLst>
                <a:ext uri="{FF2B5EF4-FFF2-40B4-BE49-F238E27FC236}">
                  <a16:creationId xmlns:a16="http://schemas.microsoft.com/office/drawing/2014/main" id="{0BCE0774-B692-4B4C-A797-D790AB1C2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0580" y="3226633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0-3</a:t>
              </a:r>
            </a:p>
          </p:txBody>
        </p:sp>
        <p:sp>
          <p:nvSpPr>
            <p:cNvPr id="174" name="Text Box 80">
              <a:extLst>
                <a:ext uri="{FF2B5EF4-FFF2-40B4-BE49-F238E27FC236}">
                  <a16:creationId xmlns:a16="http://schemas.microsoft.com/office/drawing/2014/main" id="{5B202FFB-4E14-4FBB-9081-B8DBB21CE0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9380" y="3226633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4-7</a:t>
              </a:r>
            </a:p>
          </p:txBody>
        </p:sp>
        <p:sp>
          <p:nvSpPr>
            <p:cNvPr id="175" name="Text Box 81">
              <a:extLst>
                <a:ext uri="{FF2B5EF4-FFF2-40B4-BE49-F238E27FC236}">
                  <a16:creationId xmlns:a16="http://schemas.microsoft.com/office/drawing/2014/main" id="{5C3FDDE9-4228-4012-809A-3C92B45D89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0629" y="3226633"/>
              <a:ext cx="1150444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8-11</a:t>
              </a:r>
            </a:p>
          </p:txBody>
        </p:sp>
        <p:sp>
          <p:nvSpPr>
            <p:cNvPr id="176" name="Text Box 82">
              <a:extLst>
                <a:ext uri="{FF2B5EF4-FFF2-40B4-BE49-F238E27FC236}">
                  <a16:creationId xmlns:a16="http://schemas.microsoft.com/office/drawing/2014/main" id="{98BA2363-479D-4B91-8242-4E06B053AE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8205" y="3226633"/>
              <a:ext cx="1279517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12-15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9AF7BEAD-1B80-4160-ACE6-22D5E783AE9A}"/>
              </a:ext>
            </a:extLst>
          </p:cNvPr>
          <p:cNvGrpSpPr/>
          <p:nvPr/>
        </p:nvGrpSpPr>
        <p:grpSpPr>
          <a:xfrm>
            <a:off x="2374233" y="1169233"/>
            <a:ext cx="5257799" cy="762000"/>
            <a:chOff x="2362201" y="914400"/>
            <a:chExt cx="5257799" cy="762000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DDEEB0E6-84BC-4A81-AA2D-47DC2EB0546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61F0F657-24BD-4039-A3F8-8E29802DD06C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1000</a:t>
              </a:r>
            </a:p>
          </p:txBody>
        </p:sp>
        <p:sp>
          <p:nvSpPr>
            <p:cNvPr id="180" name="Text Box 75">
              <a:extLst>
                <a:ext uri="{FF2B5EF4-FFF2-40B4-BE49-F238E27FC236}">
                  <a16:creationId xmlns:a16="http://schemas.microsoft.com/office/drawing/2014/main" id="{8EC93C69-4ED6-4261-8C3A-0C52CE1522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81" name="Text Box 75">
              <a:extLst>
                <a:ext uri="{FF2B5EF4-FFF2-40B4-BE49-F238E27FC236}">
                  <a16:creationId xmlns:a16="http://schemas.microsoft.com/office/drawing/2014/main" id="{66BF98EC-2F2B-4077-9260-44854338FB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AED064EF-7BAC-4CD7-8AB3-C7AC1104BBB2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83" name="Text Box 75">
              <a:extLst>
                <a:ext uri="{FF2B5EF4-FFF2-40B4-BE49-F238E27FC236}">
                  <a16:creationId xmlns:a16="http://schemas.microsoft.com/office/drawing/2014/main" id="{70E684A5-F46F-47AB-BCEA-FC2FDF25DF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sp>
        <p:nvSpPr>
          <p:cNvPr id="184" name="Left Arrow 90">
            <a:extLst>
              <a:ext uri="{FF2B5EF4-FFF2-40B4-BE49-F238E27FC236}">
                <a16:creationId xmlns:a16="http://schemas.microsoft.com/office/drawing/2014/main" id="{BA6EE7BB-C144-43BD-A112-62519991A0FA}"/>
              </a:ext>
            </a:extLst>
          </p:cNvPr>
          <p:cNvSpPr/>
          <p:nvPr/>
        </p:nvSpPr>
        <p:spPr>
          <a:xfrm rot="5400000">
            <a:off x="3759869" y="1816933"/>
            <a:ext cx="228600" cy="304800"/>
          </a:xfrm>
          <a:prstGeom prst="leftArrow">
            <a:avLst/>
          </a:prstGeom>
          <a:solidFill>
            <a:srgbClr val="FF00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9FA6EDCA-7CBD-4182-B060-67BD18D3DA13}"/>
              </a:ext>
            </a:extLst>
          </p:cNvPr>
          <p:cNvSpPr/>
          <p:nvPr/>
        </p:nvSpPr>
        <p:spPr>
          <a:xfrm>
            <a:off x="1187116" y="3619783"/>
            <a:ext cx="990600" cy="457200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38129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animBg="1"/>
      <p:bldP spid="9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7. Writing Data: Store #1-3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84BA02AD-EC0F-45CF-AB16-FDB30274A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032" y="1550233"/>
            <a:ext cx="8534400" cy="947182"/>
          </a:xfrm>
        </p:spPr>
        <p:txBody>
          <a:bodyPr>
            <a:no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Store </a:t>
            </a:r>
            <a:r>
              <a:rPr lang="en-SG" b="1" dirty="0">
                <a:solidFill>
                  <a:srgbClr val="660066"/>
                </a:solidFill>
              </a:rPr>
              <a:t>X</a:t>
            </a:r>
            <a:r>
              <a:rPr lang="en-SG" dirty="0"/>
              <a:t> to</a:t>
            </a:r>
          </a:p>
          <a:p>
            <a:pPr>
              <a:buNone/>
            </a:pPr>
            <a:r>
              <a:rPr lang="en-US" b="1" dirty="0"/>
              <a:t>Step 2</a:t>
            </a:r>
            <a:r>
              <a:rPr lang="en-US" dirty="0"/>
              <a:t>. </a:t>
            </a:r>
            <a:r>
              <a:rPr lang="en-US" sz="2200" dirty="0"/>
              <a:t>Replace Word2 (offset = 8) with </a:t>
            </a:r>
            <a:r>
              <a:rPr lang="en-US" sz="2200" b="1" dirty="0"/>
              <a:t>X</a:t>
            </a:r>
            <a:r>
              <a:rPr lang="en-US" sz="2200" dirty="0"/>
              <a:t> </a:t>
            </a:r>
            <a:endParaRPr lang="en-SG" sz="2200" dirty="0">
              <a:solidFill>
                <a:srgbClr val="C0000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C6D3CFF-7F3C-4CC6-8244-604BBAFF5E1D}"/>
              </a:ext>
            </a:extLst>
          </p:cNvPr>
          <p:cNvGrpSpPr/>
          <p:nvPr/>
        </p:nvGrpSpPr>
        <p:grpSpPr>
          <a:xfrm>
            <a:off x="213592" y="2576236"/>
            <a:ext cx="8686800" cy="3568700"/>
            <a:chOff x="164432" y="2737683"/>
            <a:chExt cx="8686800" cy="3568700"/>
          </a:xfrm>
        </p:grpSpPr>
        <p:sp>
          <p:nvSpPr>
            <p:cNvPr id="56" name="Text Box 62">
              <a:extLst>
                <a:ext uri="{FF2B5EF4-FFF2-40B4-BE49-F238E27FC236}">
                  <a16:creationId xmlns:a16="http://schemas.microsoft.com/office/drawing/2014/main" id="{E72AEA28-042B-4A0C-81E5-1049F9E79D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305" y="3836233"/>
              <a:ext cx="29848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</a:t>
              </a:r>
            </a:p>
          </p:txBody>
        </p:sp>
        <p:sp>
          <p:nvSpPr>
            <p:cNvPr id="58" name="Rectangle 12">
              <a:extLst>
                <a:ext uri="{FF2B5EF4-FFF2-40B4-BE49-F238E27FC236}">
                  <a16:creationId xmlns:a16="http://schemas.microsoft.com/office/drawing/2014/main" id="{3D68790D-A695-4431-9EA4-775BC5E16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3531433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59" name="Rectangle 13">
              <a:extLst>
                <a:ext uri="{FF2B5EF4-FFF2-40B4-BE49-F238E27FC236}">
                  <a16:creationId xmlns:a16="http://schemas.microsoft.com/office/drawing/2014/main" id="{AF23D503-C887-4531-A6BC-B7BA53FE8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3531433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60" name="Rectangle 14">
              <a:extLst>
                <a:ext uri="{FF2B5EF4-FFF2-40B4-BE49-F238E27FC236}">
                  <a16:creationId xmlns:a16="http://schemas.microsoft.com/office/drawing/2014/main" id="{165E7130-C48A-4400-87B7-418FF5B91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3531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61" name="Rectangle 15">
              <a:extLst>
                <a:ext uri="{FF2B5EF4-FFF2-40B4-BE49-F238E27FC236}">
                  <a16:creationId xmlns:a16="http://schemas.microsoft.com/office/drawing/2014/main" id="{217FBC0B-8400-4043-8320-CD9748C3D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3531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62" name="Rectangle 16">
              <a:extLst>
                <a:ext uri="{FF2B5EF4-FFF2-40B4-BE49-F238E27FC236}">
                  <a16:creationId xmlns:a16="http://schemas.microsoft.com/office/drawing/2014/main" id="{990BA61F-9AEF-495E-A96C-BA8ADA032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3531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63" name="Rectangle 17">
              <a:extLst>
                <a:ext uri="{FF2B5EF4-FFF2-40B4-BE49-F238E27FC236}">
                  <a16:creationId xmlns:a16="http://schemas.microsoft.com/office/drawing/2014/main" id="{A936D0D7-F0BA-407F-8E3D-0A5CA8B00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3531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64" name="Rectangle 18">
              <a:extLst>
                <a:ext uri="{FF2B5EF4-FFF2-40B4-BE49-F238E27FC236}">
                  <a16:creationId xmlns:a16="http://schemas.microsoft.com/office/drawing/2014/main" id="{29DB4DC9-819B-4257-99A3-1C1225598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3836233"/>
              <a:ext cx="990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65" name="Rectangle 19">
              <a:extLst>
                <a:ext uri="{FF2B5EF4-FFF2-40B4-BE49-F238E27FC236}">
                  <a16:creationId xmlns:a16="http://schemas.microsoft.com/office/drawing/2014/main" id="{46DA6485-5799-43DB-A5B9-584FD626D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3836233"/>
              <a:ext cx="228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66" name="Rectangle 20">
              <a:extLst>
                <a:ext uri="{FF2B5EF4-FFF2-40B4-BE49-F238E27FC236}">
                  <a16:creationId xmlns:a16="http://schemas.microsoft.com/office/drawing/2014/main" id="{774CC872-4638-4AD7-8CA9-412A5B5B9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38362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A</a:t>
              </a:r>
            </a:p>
          </p:txBody>
        </p:sp>
        <p:sp>
          <p:nvSpPr>
            <p:cNvPr id="67" name="Rectangle 21">
              <a:extLst>
                <a:ext uri="{FF2B5EF4-FFF2-40B4-BE49-F238E27FC236}">
                  <a16:creationId xmlns:a16="http://schemas.microsoft.com/office/drawing/2014/main" id="{375D44EC-BA78-44EA-9BBF-F59D80489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38362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B</a:t>
              </a:r>
            </a:p>
          </p:txBody>
        </p:sp>
        <p:sp>
          <p:nvSpPr>
            <p:cNvPr id="68" name="Rectangle 22">
              <a:extLst>
                <a:ext uri="{FF2B5EF4-FFF2-40B4-BE49-F238E27FC236}">
                  <a16:creationId xmlns:a16="http://schemas.microsoft.com/office/drawing/2014/main" id="{C825E0D9-836D-4926-B220-B100DAD64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38362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C</a:t>
              </a:r>
            </a:p>
          </p:txBody>
        </p:sp>
        <p:sp>
          <p:nvSpPr>
            <p:cNvPr id="69" name="Rectangle 23">
              <a:extLst>
                <a:ext uri="{FF2B5EF4-FFF2-40B4-BE49-F238E27FC236}">
                  <a16:creationId xmlns:a16="http://schemas.microsoft.com/office/drawing/2014/main" id="{113B811D-030B-4FC6-AC6B-1232E022B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38362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D</a:t>
              </a:r>
            </a:p>
          </p:txBody>
        </p:sp>
        <p:sp>
          <p:nvSpPr>
            <p:cNvPr id="70" name="Rectangle 24">
              <a:extLst>
                <a:ext uri="{FF2B5EF4-FFF2-40B4-BE49-F238E27FC236}">
                  <a16:creationId xmlns:a16="http://schemas.microsoft.com/office/drawing/2014/main" id="{E70B3614-2D98-42CC-B693-C857A63FE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4141033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71" name="Rectangle 25">
              <a:extLst>
                <a:ext uri="{FF2B5EF4-FFF2-40B4-BE49-F238E27FC236}">
                  <a16:creationId xmlns:a16="http://schemas.microsoft.com/office/drawing/2014/main" id="{E8400644-7203-4A8E-AB82-0C4F58F7B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4141033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81" name="Rectangle 26">
              <a:extLst>
                <a:ext uri="{FF2B5EF4-FFF2-40B4-BE49-F238E27FC236}">
                  <a16:creationId xmlns:a16="http://schemas.microsoft.com/office/drawing/2014/main" id="{8A120950-960C-4AEC-827C-DD9C5AF7C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4141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2" name="Rectangle 27">
              <a:extLst>
                <a:ext uri="{FF2B5EF4-FFF2-40B4-BE49-F238E27FC236}">
                  <a16:creationId xmlns:a16="http://schemas.microsoft.com/office/drawing/2014/main" id="{D71B955D-8AC0-4484-8488-919A39F84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4141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3" name="Rectangle 28">
              <a:extLst>
                <a:ext uri="{FF2B5EF4-FFF2-40B4-BE49-F238E27FC236}">
                  <a16:creationId xmlns:a16="http://schemas.microsoft.com/office/drawing/2014/main" id="{0641C931-9FC3-41F6-B831-7FAC481E2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4141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4" name="Rectangle 29">
              <a:extLst>
                <a:ext uri="{FF2B5EF4-FFF2-40B4-BE49-F238E27FC236}">
                  <a16:creationId xmlns:a16="http://schemas.microsoft.com/office/drawing/2014/main" id="{FF65CB4A-D11E-43DC-BB24-B652C26D5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4141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5" name="Rectangle 30">
              <a:extLst>
                <a:ext uri="{FF2B5EF4-FFF2-40B4-BE49-F238E27FC236}">
                  <a16:creationId xmlns:a16="http://schemas.microsoft.com/office/drawing/2014/main" id="{17365241-9320-45F6-9A51-0593F641D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4445833"/>
              <a:ext cx="990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86" name="Rectangle 31">
              <a:extLst>
                <a:ext uri="{FF2B5EF4-FFF2-40B4-BE49-F238E27FC236}">
                  <a16:creationId xmlns:a16="http://schemas.microsoft.com/office/drawing/2014/main" id="{C457DDEC-E7C3-4013-92B9-CD6FF0525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4445833"/>
              <a:ext cx="228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1</a:t>
              </a:r>
            </a:p>
          </p:txBody>
        </p:sp>
        <p:sp>
          <p:nvSpPr>
            <p:cNvPr id="87" name="Rectangle 32">
              <a:extLst>
                <a:ext uri="{FF2B5EF4-FFF2-40B4-BE49-F238E27FC236}">
                  <a16:creationId xmlns:a16="http://schemas.microsoft.com/office/drawing/2014/main" id="{A5B4AFD6-F3C3-46F6-BFEF-DF0155858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44458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I</a:t>
              </a:r>
            </a:p>
          </p:txBody>
        </p:sp>
        <p:sp>
          <p:nvSpPr>
            <p:cNvPr id="88" name="Rectangle 33">
              <a:extLst>
                <a:ext uri="{FF2B5EF4-FFF2-40B4-BE49-F238E27FC236}">
                  <a16:creationId xmlns:a16="http://schemas.microsoft.com/office/drawing/2014/main" id="{D6B2E737-5AAE-4522-BA2A-1E0254BE4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44458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J</a:t>
              </a:r>
            </a:p>
          </p:txBody>
        </p:sp>
        <p:sp>
          <p:nvSpPr>
            <p:cNvPr id="89" name="Rectangle 34">
              <a:extLst>
                <a:ext uri="{FF2B5EF4-FFF2-40B4-BE49-F238E27FC236}">
                  <a16:creationId xmlns:a16="http://schemas.microsoft.com/office/drawing/2014/main" id="{E850C76F-2F71-433F-95AC-E3B31B203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44458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K</a:t>
              </a:r>
            </a:p>
          </p:txBody>
        </p:sp>
        <p:sp>
          <p:nvSpPr>
            <p:cNvPr id="90" name="Rectangle 35">
              <a:extLst>
                <a:ext uri="{FF2B5EF4-FFF2-40B4-BE49-F238E27FC236}">
                  <a16:creationId xmlns:a16="http://schemas.microsoft.com/office/drawing/2014/main" id="{1E9DF5BC-022F-4AC6-9AAC-C702F9674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4445833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L</a:t>
              </a:r>
            </a:p>
          </p:txBody>
        </p:sp>
        <p:sp>
          <p:nvSpPr>
            <p:cNvPr id="91" name="Rectangle 36">
              <a:extLst>
                <a:ext uri="{FF2B5EF4-FFF2-40B4-BE49-F238E27FC236}">
                  <a16:creationId xmlns:a16="http://schemas.microsoft.com/office/drawing/2014/main" id="{335E6F18-5E25-4BF2-8F42-04F8C705B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4750633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2" name="Rectangle 37">
              <a:extLst>
                <a:ext uri="{FF2B5EF4-FFF2-40B4-BE49-F238E27FC236}">
                  <a16:creationId xmlns:a16="http://schemas.microsoft.com/office/drawing/2014/main" id="{7F4CDA5F-34BF-4BDE-BF4F-72DC9B48E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4750633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93" name="Rectangle 38">
              <a:extLst>
                <a:ext uri="{FF2B5EF4-FFF2-40B4-BE49-F238E27FC236}">
                  <a16:creationId xmlns:a16="http://schemas.microsoft.com/office/drawing/2014/main" id="{55560679-6C91-4954-8675-207B6DB4D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47506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4" name="Rectangle 39">
              <a:extLst>
                <a:ext uri="{FF2B5EF4-FFF2-40B4-BE49-F238E27FC236}">
                  <a16:creationId xmlns:a16="http://schemas.microsoft.com/office/drawing/2014/main" id="{BCAB1C7C-D0DA-4DA9-81F0-7AE865084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47506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09" name="Rectangle 40">
              <a:extLst>
                <a:ext uri="{FF2B5EF4-FFF2-40B4-BE49-F238E27FC236}">
                  <a16:creationId xmlns:a16="http://schemas.microsoft.com/office/drawing/2014/main" id="{DA355B2E-05F4-45E0-8561-FE543F91F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47506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0" name="Rectangle 41">
              <a:extLst>
                <a:ext uri="{FF2B5EF4-FFF2-40B4-BE49-F238E27FC236}">
                  <a16:creationId xmlns:a16="http://schemas.microsoft.com/office/drawing/2014/main" id="{8C55A16C-4933-4318-B34F-B4FAC8817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47506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1" name="Rectangle 42">
              <a:extLst>
                <a:ext uri="{FF2B5EF4-FFF2-40B4-BE49-F238E27FC236}">
                  <a16:creationId xmlns:a16="http://schemas.microsoft.com/office/drawing/2014/main" id="{1F86A00F-E189-45C8-B030-CCCC0A9B4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5055433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2" name="Rectangle 43">
              <a:extLst>
                <a:ext uri="{FF2B5EF4-FFF2-40B4-BE49-F238E27FC236}">
                  <a16:creationId xmlns:a16="http://schemas.microsoft.com/office/drawing/2014/main" id="{F33B1147-4D76-4475-8ED6-E55FFB085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5055433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13" name="Rectangle 44">
              <a:extLst>
                <a:ext uri="{FF2B5EF4-FFF2-40B4-BE49-F238E27FC236}">
                  <a16:creationId xmlns:a16="http://schemas.microsoft.com/office/drawing/2014/main" id="{C3F2F05E-1F19-4D3B-906F-90BF33BE5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5055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4" name="Rectangle 45">
              <a:extLst>
                <a:ext uri="{FF2B5EF4-FFF2-40B4-BE49-F238E27FC236}">
                  <a16:creationId xmlns:a16="http://schemas.microsoft.com/office/drawing/2014/main" id="{F0AA03A3-AAF9-4658-B9DC-92D31639E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5055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5" name="Rectangle 46">
              <a:extLst>
                <a:ext uri="{FF2B5EF4-FFF2-40B4-BE49-F238E27FC236}">
                  <a16:creationId xmlns:a16="http://schemas.microsoft.com/office/drawing/2014/main" id="{00A73A0A-5345-4DF6-A7DB-270B2F71B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5055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6" name="Rectangle 47">
              <a:extLst>
                <a:ext uri="{FF2B5EF4-FFF2-40B4-BE49-F238E27FC236}">
                  <a16:creationId xmlns:a16="http://schemas.microsoft.com/office/drawing/2014/main" id="{F8AFF3DB-6B3D-4D7E-96D1-6803A3E76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50554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7" name="Rectangle 48">
              <a:extLst>
                <a:ext uri="{FF2B5EF4-FFF2-40B4-BE49-F238E27FC236}">
                  <a16:creationId xmlns:a16="http://schemas.microsoft.com/office/drawing/2014/main" id="{1978869B-120D-4F08-8CC3-D1CCD471E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5665033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18" name="Rectangle 49">
              <a:extLst>
                <a:ext uri="{FF2B5EF4-FFF2-40B4-BE49-F238E27FC236}">
                  <a16:creationId xmlns:a16="http://schemas.microsoft.com/office/drawing/2014/main" id="{DB6FA6A2-B3A6-4F72-9665-94EC52452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5665033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19" name="Rectangle 50">
              <a:extLst>
                <a:ext uri="{FF2B5EF4-FFF2-40B4-BE49-F238E27FC236}">
                  <a16:creationId xmlns:a16="http://schemas.microsoft.com/office/drawing/2014/main" id="{A9576607-7257-47E2-A71B-247F5BB56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5665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20" name="Rectangle 51">
              <a:extLst>
                <a:ext uri="{FF2B5EF4-FFF2-40B4-BE49-F238E27FC236}">
                  <a16:creationId xmlns:a16="http://schemas.microsoft.com/office/drawing/2014/main" id="{578FD33C-D85D-4C7C-9526-3BBC51BDE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5665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21" name="Rectangle 52">
              <a:extLst>
                <a:ext uri="{FF2B5EF4-FFF2-40B4-BE49-F238E27FC236}">
                  <a16:creationId xmlns:a16="http://schemas.microsoft.com/office/drawing/2014/main" id="{C435BC5D-84FF-4811-849B-412B0EE7F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5665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22" name="Rectangle 53">
              <a:extLst>
                <a:ext uri="{FF2B5EF4-FFF2-40B4-BE49-F238E27FC236}">
                  <a16:creationId xmlns:a16="http://schemas.microsoft.com/office/drawing/2014/main" id="{8C5F6FD0-AA19-4819-ACEE-DFFD1C788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56650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23" name="Rectangle 54">
              <a:extLst>
                <a:ext uri="{FF2B5EF4-FFF2-40B4-BE49-F238E27FC236}">
                  <a16:creationId xmlns:a16="http://schemas.microsoft.com/office/drawing/2014/main" id="{A7746765-3F99-45EF-AB31-7BE38D8C3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032" y="5969833"/>
              <a:ext cx="990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24" name="Rectangle 55">
              <a:extLst>
                <a:ext uri="{FF2B5EF4-FFF2-40B4-BE49-F238E27FC236}">
                  <a16:creationId xmlns:a16="http://schemas.microsoft.com/office/drawing/2014/main" id="{FD722E10-425A-4418-815A-FED41FCB4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32" y="5969833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latin typeface="+mn-lt"/>
                </a:rPr>
                <a:t>0</a:t>
              </a:r>
            </a:p>
          </p:txBody>
        </p:sp>
        <p:sp>
          <p:nvSpPr>
            <p:cNvPr id="150" name="Rectangle 56">
              <a:extLst>
                <a:ext uri="{FF2B5EF4-FFF2-40B4-BE49-F238E27FC236}">
                  <a16:creationId xmlns:a16="http://schemas.microsoft.com/office/drawing/2014/main" id="{79F4B921-7147-46FB-8834-822998F1E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632" y="59698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51" name="Rectangle 57">
              <a:extLst>
                <a:ext uri="{FF2B5EF4-FFF2-40B4-BE49-F238E27FC236}">
                  <a16:creationId xmlns:a16="http://schemas.microsoft.com/office/drawing/2014/main" id="{4F05DF69-10C8-4FAB-B322-BDEE9E29A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032" y="59698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52" name="Rectangle 58">
              <a:extLst>
                <a:ext uri="{FF2B5EF4-FFF2-40B4-BE49-F238E27FC236}">
                  <a16:creationId xmlns:a16="http://schemas.microsoft.com/office/drawing/2014/main" id="{9268E5CA-1237-46B5-BB80-E6CF151F2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432" y="59698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53" name="Rectangle 59">
              <a:extLst>
                <a:ext uri="{FF2B5EF4-FFF2-40B4-BE49-F238E27FC236}">
                  <a16:creationId xmlns:a16="http://schemas.microsoft.com/office/drawing/2014/main" id="{3ED14612-5E03-4D0C-958D-57DBDDA24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832" y="5969833"/>
              <a:ext cx="16764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154" name="Text Box 60">
              <a:extLst>
                <a:ext uri="{FF2B5EF4-FFF2-40B4-BE49-F238E27FC236}">
                  <a16:creationId xmlns:a16="http://schemas.microsoft.com/office/drawing/2014/main" id="{9626BF1C-9CB7-4408-9600-428D5A7E9D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8032" y="5215036"/>
              <a:ext cx="5029200" cy="7386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b="1" dirty="0">
                  <a:latin typeface="+mn-lt"/>
                </a:rPr>
                <a:t>...    </a:t>
              </a:r>
              <a:r>
                <a:rPr lang="en-US" sz="2400" b="1" dirty="0"/>
                <a:t>...    ...    …   …   …   …   …</a:t>
              </a:r>
              <a:endParaRPr lang="en-US" sz="2400" dirty="0"/>
            </a:p>
            <a:p>
              <a:pPr eaLnBrk="0" hangingPunct="0"/>
              <a:endParaRPr lang="en-US" dirty="0"/>
            </a:p>
          </p:txBody>
        </p:sp>
        <p:sp>
          <p:nvSpPr>
            <p:cNvPr id="155" name="Text Box 61">
              <a:extLst>
                <a:ext uri="{FF2B5EF4-FFF2-40B4-BE49-F238E27FC236}">
                  <a16:creationId xmlns:a16="http://schemas.microsoft.com/office/drawing/2014/main" id="{BB51337A-111E-4616-A8A7-B17AC306A5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432" y="3531433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156" name="Text Box 63">
              <a:extLst>
                <a:ext uri="{FF2B5EF4-FFF2-40B4-BE49-F238E27FC236}">
                  <a16:creationId xmlns:a16="http://schemas.microsoft.com/office/drawing/2014/main" id="{98CA5649-D4D7-463B-808F-6F763310DF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432" y="4141033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2</a:t>
              </a:r>
            </a:p>
          </p:txBody>
        </p:sp>
        <p:sp>
          <p:nvSpPr>
            <p:cNvPr id="157" name="Text Box 64">
              <a:extLst>
                <a:ext uri="{FF2B5EF4-FFF2-40B4-BE49-F238E27FC236}">
                  <a16:creationId xmlns:a16="http://schemas.microsoft.com/office/drawing/2014/main" id="{A631EBF8-B582-4529-9E49-F3716B3183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432" y="4445833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3</a:t>
              </a:r>
            </a:p>
          </p:txBody>
        </p:sp>
        <p:sp>
          <p:nvSpPr>
            <p:cNvPr id="158" name="Text Box 65">
              <a:extLst>
                <a:ext uri="{FF2B5EF4-FFF2-40B4-BE49-F238E27FC236}">
                  <a16:creationId xmlns:a16="http://schemas.microsoft.com/office/drawing/2014/main" id="{68BAC990-C962-4F7F-93AC-DD25EE6CCD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432" y="4750633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4</a:t>
              </a:r>
            </a:p>
          </p:txBody>
        </p:sp>
        <p:sp>
          <p:nvSpPr>
            <p:cNvPr id="159" name="Text Box 66">
              <a:extLst>
                <a:ext uri="{FF2B5EF4-FFF2-40B4-BE49-F238E27FC236}">
                  <a16:creationId xmlns:a16="http://schemas.microsoft.com/office/drawing/2014/main" id="{6DA77D37-8FDE-41C5-AEED-C3DC95F77D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432" y="5055433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5</a:t>
              </a:r>
            </a:p>
          </p:txBody>
        </p:sp>
        <p:sp>
          <p:nvSpPr>
            <p:cNvPr id="160" name="Text Box 67">
              <a:extLst>
                <a:ext uri="{FF2B5EF4-FFF2-40B4-BE49-F238E27FC236}">
                  <a16:creationId xmlns:a16="http://schemas.microsoft.com/office/drawing/2014/main" id="{C2A8FE03-12CA-4082-8758-27E07B0993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32" y="5665033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1022</a:t>
              </a:r>
            </a:p>
          </p:txBody>
        </p:sp>
        <p:sp>
          <p:nvSpPr>
            <p:cNvPr id="161" name="Text Box 68">
              <a:extLst>
                <a:ext uri="{FF2B5EF4-FFF2-40B4-BE49-F238E27FC236}">
                  <a16:creationId xmlns:a16="http://schemas.microsoft.com/office/drawing/2014/main" id="{A2A3F7D6-72B9-4910-B894-B8792B5789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32" y="5969833"/>
              <a:ext cx="6477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1023</a:t>
              </a:r>
            </a:p>
          </p:txBody>
        </p:sp>
        <p:sp>
          <p:nvSpPr>
            <p:cNvPr id="162" name="Text Box 69">
              <a:extLst>
                <a:ext uri="{FF2B5EF4-FFF2-40B4-BE49-F238E27FC236}">
                  <a16:creationId xmlns:a16="http://schemas.microsoft.com/office/drawing/2014/main" id="{569A3F92-6CB6-41F7-9341-B5349D4593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432" y="3226633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  <p:sp>
          <p:nvSpPr>
            <p:cNvPr id="163" name="Text Box 70">
              <a:extLst>
                <a:ext uri="{FF2B5EF4-FFF2-40B4-BE49-F238E27FC236}">
                  <a16:creationId xmlns:a16="http://schemas.microsoft.com/office/drawing/2014/main" id="{9BFB6900-5B7C-4870-8A91-FAF268307D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346" y="3226633"/>
              <a:ext cx="66383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Valid</a:t>
              </a:r>
            </a:p>
          </p:txBody>
        </p:sp>
        <p:sp>
          <p:nvSpPr>
            <p:cNvPr id="164" name="Text Box 71">
              <a:extLst>
                <a:ext uri="{FF2B5EF4-FFF2-40B4-BE49-F238E27FC236}">
                  <a16:creationId xmlns:a16="http://schemas.microsoft.com/office/drawing/2014/main" id="{4EF7BE1D-E25D-4475-B992-2B01333D28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9832" y="3226633"/>
              <a:ext cx="5349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Tag</a:t>
              </a:r>
            </a:p>
          </p:txBody>
        </p: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A40AB974-53A0-4130-96DF-2098F2AA4EB2}"/>
                </a:ext>
              </a:extLst>
            </p:cNvPr>
            <p:cNvGrpSpPr/>
            <p:nvPr/>
          </p:nvGrpSpPr>
          <p:grpSpPr>
            <a:xfrm>
              <a:off x="2145632" y="2737683"/>
              <a:ext cx="6629400" cy="336550"/>
              <a:chOff x="2209800" y="2438400"/>
              <a:chExt cx="6629400" cy="336550"/>
            </a:xfrm>
          </p:grpSpPr>
          <p:sp>
            <p:nvSpPr>
              <p:cNvPr id="166" name="Text Box 72">
                <a:extLst>
                  <a:ext uri="{FF2B5EF4-FFF2-40B4-BE49-F238E27FC236}">
                    <a16:creationId xmlns:a16="http://schemas.microsoft.com/office/drawing/2014/main" id="{B0004786-8CAF-48E5-8E2B-F56A0D8F27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2438400"/>
                <a:ext cx="6350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+mn-lt"/>
                  </a:rPr>
                  <a:t>Data</a:t>
                </a:r>
              </a:p>
            </p:txBody>
          </p:sp>
          <p:sp>
            <p:nvSpPr>
              <p:cNvPr id="167" name="Line 73">
                <a:extLst>
                  <a:ext uri="{FF2B5EF4-FFF2-40B4-BE49-F238E27FC236}">
                    <a16:creationId xmlns:a16="http://schemas.microsoft.com/office/drawing/2014/main" id="{7E0B55C4-2C1C-4FA9-B183-899928443F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9800" y="2590800"/>
                <a:ext cx="2438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68" name="Line 74">
                <a:extLst>
                  <a:ext uri="{FF2B5EF4-FFF2-40B4-BE49-F238E27FC236}">
                    <a16:creationId xmlns:a16="http://schemas.microsoft.com/office/drawing/2014/main" id="{F451D903-8698-4BCD-B004-B424992870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2590800"/>
                <a:ext cx="3581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169" name="Text Box 75">
              <a:extLst>
                <a:ext uri="{FF2B5EF4-FFF2-40B4-BE49-F238E27FC236}">
                  <a16:creationId xmlns:a16="http://schemas.microsoft.com/office/drawing/2014/main" id="{FCCEBDD7-703D-45B6-9CA1-2FBEC1DD2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6104" y="2998033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Word0</a:t>
              </a:r>
            </a:p>
          </p:txBody>
        </p:sp>
        <p:sp>
          <p:nvSpPr>
            <p:cNvPr id="170" name="Text Box 76">
              <a:extLst>
                <a:ext uri="{FF2B5EF4-FFF2-40B4-BE49-F238E27FC236}">
                  <a16:creationId xmlns:a16="http://schemas.microsoft.com/office/drawing/2014/main" id="{7504B038-F0A4-41D5-8D4D-90FC84EC5B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2894" y="2998033"/>
              <a:ext cx="8112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Word1</a:t>
              </a:r>
            </a:p>
          </p:txBody>
        </p:sp>
        <p:sp>
          <p:nvSpPr>
            <p:cNvPr id="171" name="Text Box 77">
              <a:extLst>
                <a:ext uri="{FF2B5EF4-FFF2-40B4-BE49-F238E27FC236}">
                  <a16:creationId xmlns:a16="http://schemas.microsoft.com/office/drawing/2014/main" id="{0F358C8E-3897-421F-805E-2A883317F5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1304" y="2998033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Word2</a:t>
              </a:r>
            </a:p>
          </p:txBody>
        </p:sp>
        <p:sp>
          <p:nvSpPr>
            <p:cNvPr id="172" name="Text Box 78">
              <a:extLst>
                <a:ext uri="{FF2B5EF4-FFF2-40B4-BE49-F238E27FC236}">
                  <a16:creationId xmlns:a16="http://schemas.microsoft.com/office/drawing/2014/main" id="{251D656D-EAD7-47C5-B382-9C94629FC5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61504" y="2998033"/>
              <a:ext cx="8189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Word3</a:t>
              </a:r>
            </a:p>
          </p:txBody>
        </p:sp>
        <p:sp>
          <p:nvSpPr>
            <p:cNvPr id="173" name="Text Box 79">
              <a:extLst>
                <a:ext uri="{FF2B5EF4-FFF2-40B4-BE49-F238E27FC236}">
                  <a16:creationId xmlns:a16="http://schemas.microsoft.com/office/drawing/2014/main" id="{0BCE0774-B692-4B4C-A797-D790AB1C2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0580" y="3226633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0-3</a:t>
              </a:r>
            </a:p>
          </p:txBody>
        </p:sp>
        <p:sp>
          <p:nvSpPr>
            <p:cNvPr id="174" name="Text Box 80">
              <a:extLst>
                <a:ext uri="{FF2B5EF4-FFF2-40B4-BE49-F238E27FC236}">
                  <a16:creationId xmlns:a16="http://schemas.microsoft.com/office/drawing/2014/main" id="{5B202FFB-4E14-4FBB-9081-B8DBB21CE0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9380" y="3226633"/>
              <a:ext cx="1051891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4-7</a:t>
              </a:r>
            </a:p>
          </p:txBody>
        </p:sp>
        <p:sp>
          <p:nvSpPr>
            <p:cNvPr id="175" name="Text Box 81">
              <a:extLst>
                <a:ext uri="{FF2B5EF4-FFF2-40B4-BE49-F238E27FC236}">
                  <a16:creationId xmlns:a16="http://schemas.microsoft.com/office/drawing/2014/main" id="{5C3FDDE9-4228-4012-809A-3C92B45D89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0629" y="3226633"/>
              <a:ext cx="1150444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8-11</a:t>
              </a:r>
            </a:p>
          </p:txBody>
        </p:sp>
        <p:sp>
          <p:nvSpPr>
            <p:cNvPr id="176" name="Text Box 82">
              <a:extLst>
                <a:ext uri="{FF2B5EF4-FFF2-40B4-BE49-F238E27FC236}">
                  <a16:creationId xmlns:a16="http://schemas.microsoft.com/office/drawing/2014/main" id="{98BA2363-479D-4B91-8242-4E06B053AE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8205" y="3226633"/>
              <a:ext cx="1279517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12-15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9AF7BEAD-1B80-4160-ACE6-22D5E783AE9A}"/>
              </a:ext>
            </a:extLst>
          </p:cNvPr>
          <p:cNvGrpSpPr/>
          <p:nvPr/>
        </p:nvGrpSpPr>
        <p:grpSpPr>
          <a:xfrm>
            <a:off x="2374233" y="1169233"/>
            <a:ext cx="5257799" cy="762000"/>
            <a:chOff x="2362201" y="914400"/>
            <a:chExt cx="5257799" cy="762000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DDEEB0E6-84BC-4A81-AA2D-47DC2EB0546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61F0F657-24BD-4039-A3F8-8E29802DD06C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1000</a:t>
              </a:r>
            </a:p>
          </p:txBody>
        </p:sp>
        <p:sp>
          <p:nvSpPr>
            <p:cNvPr id="180" name="Text Box 75">
              <a:extLst>
                <a:ext uri="{FF2B5EF4-FFF2-40B4-BE49-F238E27FC236}">
                  <a16:creationId xmlns:a16="http://schemas.microsoft.com/office/drawing/2014/main" id="{8EC93C69-4ED6-4261-8C3A-0C52CE1522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81" name="Text Box 75">
              <a:extLst>
                <a:ext uri="{FF2B5EF4-FFF2-40B4-BE49-F238E27FC236}">
                  <a16:creationId xmlns:a16="http://schemas.microsoft.com/office/drawing/2014/main" id="{66BF98EC-2F2B-4077-9260-44854338FB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AED064EF-7BAC-4CD7-8AB3-C7AC1104BBB2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83" name="Text Box 75">
              <a:extLst>
                <a:ext uri="{FF2B5EF4-FFF2-40B4-BE49-F238E27FC236}">
                  <a16:creationId xmlns:a16="http://schemas.microsoft.com/office/drawing/2014/main" id="{70E684A5-F46F-47AB-BCEA-FC2FDF25DF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sp>
        <p:nvSpPr>
          <p:cNvPr id="184" name="Left Arrow 90">
            <a:extLst>
              <a:ext uri="{FF2B5EF4-FFF2-40B4-BE49-F238E27FC236}">
                <a16:creationId xmlns:a16="http://schemas.microsoft.com/office/drawing/2014/main" id="{BA6EE7BB-C144-43BD-A112-62519991A0FA}"/>
              </a:ext>
            </a:extLst>
          </p:cNvPr>
          <p:cNvSpPr/>
          <p:nvPr/>
        </p:nvSpPr>
        <p:spPr>
          <a:xfrm rot="5400000">
            <a:off x="7058589" y="1816933"/>
            <a:ext cx="228600" cy="304800"/>
          </a:xfrm>
          <a:prstGeom prst="leftArrow">
            <a:avLst/>
          </a:prstGeom>
          <a:solidFill>
            <a:srgbClr val="FF00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6" name="Rectangle 22">
            <a:extLst>
              <a:ext uri="{FF2B5EF4-FFF2-40B4-BE49-F238E27FC236}">
                <a16:creationId xmlns:a16="http://schemas.microsoft.com/office/drawing/2014/main" id="{B6A5C5DF-8CAB-4BBA-8ADC-CFDEE4C91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7592" y="3674786"/>
            <a:ext cx="16764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 b="1" dirty="0">
                <a:solidFill>
                  <a:srgbClr val="C00000"/>
                </a:solidFill>
                <a:latin typeface="+mn-lt"/>
              </a:rPr>
              <a:t>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DF0B9D-459E-4996-97E9-8A0E7675F4F0}"/>
              </a:ext>
            </a:extLst>
          </p:cNvPr>
          <p:cNvSpPr txBox="1"/>
          <p:nvPr/>
        </p:nvSpPr>
        <p:spPr>
          <a:xfrm>
            <a:off x="5467685" y="2408675"/>
            <a:ext cx="3427966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See any problem here?</a:t>
            </a:r>
          </a:p>
        </p:txBody>
      </p:sp>
    </p:spTree>
    <p:extLst>
      <p:ext uri="{BB962C8B-B14F-4D97-AF65-F5344CB8AC3E}">
        <p14:creationId xmlns:p14="http://schemas.microsoft.com/office/powerpoint/2010/main" val="21917687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animBg="1"/>
      <p:bldP spid="96" grpId="0" animBg="1"/>
      <p:bldP spid="3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8. Changing Cache Content: </a:t>
            </a:r>
            <a:r>
              <a:rPr lang="en-GB" sz="3600" b="1" dirty="0">
                <a:solidFill>
                  <a:srgbClr val="0000FF"/>
                </a:solidFill>
              </a:rPr>
              <a:t>Write Policy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5" name="Rectangle 3">
            <a:extLst>
              <a:ext uri="{FF2B5EF4-FFF2-40B4-BE49-F238E27FC236}">
                <a16:creationId xmlns:a16="http://schemas.microsoft.com/office/drawing/2014/main" id="{A96E4067-3EBA-4B70-9383-7A939B18428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540042"/>
            <a:ext cx="8229600" cy="4784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Clr>
                <a:srgbClr val="6633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Verdana"/>
              </a:rPr>
              <a:t>Cache and main memory are inconsistent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Clr>
                <a:srgbClr val="CC33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Verdana"/>
              </a:rPr>
              <a:t>Modified data only in cache, not in memory!</a:t>
            </a:r>
          </a:p>
          <a:p>
            <a:pPr marL="265113" indent="-265113" fontAlgn="auto">
              <a:spcBef>
                <a:spcPts val="1800"/>
              </a:spcBef>
              <a:spcAft>
                <a:spcPts val="0"/>
              </a:spcAft>
              <a:buClr>
                <a:srgbClr val="6633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0000"/>
                </a:solidFill>
                <a:latin typeface="Verdana"/>
              </a:rPr>
              <a:t>Solution 1: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2800" b="1" dirty="0">
                <a:solidFill>
                  <a:srgbClr val="660066"/>
                </a:solidFill>
                <a:latin typeface="Verdana"/>
              </a:rPr>
              <a:t>Write-through</a:t>
            </a:r>
            <a:r>
              <a:rPr lang="en-US" sz="2800" dirty="0">
                <a:solidFill>
                  <a:srgbClr val="FF0000"/>
                </a:solidFill>
                <a:latin typeface="Verdana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cache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Clr>
                <a:srgbClr val="CC33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Verdana"/>
              </a:rPr>
              <a:t>Write data both to cache and to main memory</a:t>
            </a:r>
          </a:p>
          <a:p>
            <a:pPr marL="265113" indent="-265113" fontAlgn="auto">
              <a:spcBef>
                <a:spcPts val="1800"/>
              </a:spcBef>
              <a:spcAft>
                <a:spcPts val="0"/>
              </a:spcAft>
              <a:buClr>
                <a:srgbClr val="6633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0000"/>
                </a:solidFill>
                <a:latin typeface="Verdana"/>
              </a:rPr>
              <a:t>Solution 2: </a:t>
            </a:r>
            <a:r>
              <a:rPr lang="en-US" sz="2800" b="1" dirty="0">
                <a:solidFill>
                  <a:srgbClr val="660066"/>
                </a:solidFill>
                <a:latin typeface="Verdana"/>
              </a:rPr>
              <a:t>Write-back</a:t>
            </a:r>
            <a:r>
              <a:rPr lang="en-US" sz="2800" dirty="0">
                <a:solidFill>
                  <a:srgbClr val="FF0000"/>
                </a:solidFill>
                <a:latin typeface="Verdana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cache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Clr>
                <a:srgbClr val="CC33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Verdana"/>
              </a:rPr>
              <a:t>Only write to cache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Clr>
                <a:srgbClr val="CC33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Verdana"/>
              </a:rPr>
              <a:t>Write to main memory only when cache block is replaced (evicted)</a:t>
            </a:r>
          </a:p>
        </p:txBody>
      </p:sp>
    </p:spTree>
    <p:extLst>
      <p:ext uri="{BB962C8B-B14F-4D97-AF65-F5344CB8AC3E}">
        <p14:creationId xmlns:p14="http://schemas.microsoft.com/office/powerpoint/2010/main" val="3077169039"/>
      </p:ext>
    </p:extLst>
  </p:cSld>
  <p:clrMapOvr>
    <a:masterClrMapping/>
  </p:clrMapOvr>
  <p:transition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8. Write-Through Cache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B77C862-D1AD-4A9E-A9FE-5981BFD1F3E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946481"/>
            <a:ext cx="8229600" cy="3184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C00000"/>
                </a:solidFill>
              </a:rPr>
              <a:t>Problem: 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Write will operate at the speed of main memory!</a:t>
            </a:r>
            <a:endParaRPr lang="en-US" sz="2400" dirty="0">
              <a:sym typeface="Wingdings" pitchFamily="2" charset="2"/>
            </a:endParaRPr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6600"/>
                </a:solidFill>
                <a:sym typeface="Wingdings" pitchFamily="2" charset="2"/>
              </a:rPr>
              <a:t>Solution: 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ym typeface="Wingdings" pitchFamily="2" charset="2"/>
              </a:rPr>
              <a:t>Put a write buffer between cache and main memory</a:t>
            </a:r>
          </a:p>
          <a:p>
            <a:pPr marL="985838" lvl="2" indent="-263525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200" dirty="0"/>
              <a:t>Processor: writes data to cache + write buffer</a:t>
            </a:r>
          </a:p>
          <a:p>
            <a:pPr marL="985838" lvl="2" indent="-263525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200" dirty="0"/>
              <a:t>Memory controller: write contents of the buffer to memory</a:t>
            </a:r>
          </a:p>
        </p:txBody>
      </p:sp>
      <p:grpSp>
        <p:nvGrpSpPr>
          <p:cNvPr id="9" name="Group 21">
            <a:extLst>
              <a:ext uri="{FF2B5EF4-FFF2-40B4-BE49-F238E27FC236}">
                <a16:creationId xmlns:a16="http://schemas.microsoft.com/office/drawing/2014/main" id="{86B96033-2149-4009-8F72-B3A26413F3C2}"/>
              </a:ext>
            </a:extLst>
          </p:cNvPr>
          <p:cNvGrpSpPr>
            <a:grpSpLocks/>
          </p:cNvGrpSpPr>
          <p:nvPr/>
        </p:nvGrpSpPr>
        <p:grpSpPr bwMode="auto">
          <a:xfrm>
            <a:off x="1725862" y="1542608"/>
            <a:ext cx="5348705" cy="1572316"/>
            <a:chOff x="776" y="632"/>
            <a:chExt cx="3152" cy="823"/>
          </a:xfrm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1F288B1C-C514-494A-83BA-12CD88B57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" y="632"/>
              <a:ext cx="800" cy="6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B36F8A5A-DAEB-4179-ABEC-F8B2D55EF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" y="815"/>
              <a:ext cx="78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spAutoFit/>
            </a:bodyPr>
            <a:lstStyle/>
            <a:p>
              <a:pPr eaLnBrk="0" hangingPunct="0"/>
              <a:r>
                <a:rPr lang="en-US" sz="2000" b="1" dirty="0">
                  <a:latin typeface="Times New Roman" pitchFamily="18" charset="0"/>
                </a:rPr>
                <a:t>Processor</a:t>
              </a:r>
            </a:p>
          </p:txBody>
        </p:sp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C0DF42E7-5D04-4A75-8289-1C093AA95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2" y="632"/>
              <a:ext cx="560" cy="3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263B4897-367E-4FCA-9A37-249F4244C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2" y="719"/>
              <a:ext cx="54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Times New Roman" pitchFamily="18" charset="0"/>
                </a:rPr>
                <a:t>Cache</a:t>
              </a:r>
            </a:p>
          </p:txBody>
        </p:sp>
        <p:sp>
          <p:nvSpPr>
            <p:cNvPr id="15" name="Rectangle 9">
              <a:extLst>
                <a:ext uri="{FF2B5EF4-FFF2-40B4-BE49-F238E27FC236}">
                  <a16:creationId xmlns:a16="http://schemas.microsoft.com/office/drawing/2014/main" id="{25C81BEA-A6E0-4BCE-BCD6-1A7351CCB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2" y="1064"/>
              <a:ext cx="560" cy="17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0">
              <a:extLst>
                <a:ext uri="{FF2B5EF4-FFF2-40B4-BE49-F238E27FC236}">
                  <a16:creationId xmlns:a16="http://schemas.microsoft.com/office/drawing/2014/main" id="{A5B9F5A8-7E0D-4737-B057-086CCADF58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05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1">
              <a:extLst>
                <a:ext uri="{FF2B5EF4-FFF2-40B4-BE49-F238E27FC236}">
                  <a16:creationId xmlns:a16="http://schemas.microsoft.com/office/drawing/2014/main" id="{2FC4D5AD-9475-48B7-AE5A-B94993EF87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105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2">
              <a:extLst>
                <a:ext uri="{FF2B5EF4-FFF2-40B4-BE49-F238E27FC236}">
                  <a16:creationId xmlns:a16="http://schemas.microsoft.com/office/drawing/2014/main" id="{1976B47F-D180-47EE-BFF6-C5F0A5A7FD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05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3">
              <a:extLst>
                <a:ext uri="{FF2B5EF4-FFF2-40B4-BE49-F238E27FC236}">
                  <a16:creationId xmlns:a16="http://schemas.microsoft.com/office/drawing/2014/main" id="{53A37ECA-9673-432B-B9CA-E4F9900C6E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152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4">
              <a:extLst>
                <a:ext uri="{FF2B5EF4-FFF2-40B4-BE49-F238E27FC236}">
                  <a16:creationId xmlns:a16="http://schemas.microsoft.com/office/drawing/2014/main" id="{3694D5C0-4804-43DD-B144-1BFC8F3430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816"/>
              <a:ext cx="7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15">
              <a:extLst>
                <a:ext uri="{FF2B5EF4-FFF2-40B4-BE49-F238E27FC236}">
                  <a16:creationId xmlns:a16="http://schemas.microsoft.com/office/drawing/2014/main" id="{E6B9A2CF-8822-4841-A706-93491A92B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247"/>
              <a:ext cx="94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spAutoFit/>
            </a:bodyPr>
            <a:lstStyle/>
            <a:p>
              <a:pPr eaLnBrk="0" hangingPunct="0"/>
              <a:r>
                <a:rPr lang="en-US" sz="2000" b="1" dirty="0">
                  <a:solidFill>
                    <a:srgbClr val="C00000"/>
                  </a:solidFill>
                  <a:latin typeface="Times New Roman" pitchFamily="18" charset="0"/>
                </a:rPr>
                <a:t>Write Buffer</a:t>
              </a:r>
            </a:p>
          </p:txBody>
        </p:sp>
        <p:sp>
          <p:nvSpPr>
            <p:cNvPr id="22" name="Rectangle 16">
              <a:extLst>
                <a:ext uri="{FF2B5EF4-FFF2-40B4-BE49-F238E27FC236}">
                  <a16:creationId xmlns:a16="http://schemas.microsoft.com/office/drawing/2014/main" id="{A494754B-86B5-4EEE-BDEE-8A4677071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2" y="632"/>
              <a:ext cx="656" cy="6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17">
              <a:extLst>
                <a:ext uri="{FF2B5EF4-FFF2-40B4-BE49-F238E27FC236}">
                  <a16:creationId xmlns:a16="http://schemas.microsoft.com/office/drawing/2014/main" id="{EECAC072-8D64-4117-A727-E89C3BE27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815"/>
              <a:ext cx="579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 dirty="0">
                  <a:latin typeface="Times New Roman" pitchFamily="18" charset="0"/>
                </a:rPr>
                <a:t>DRAM</a:t>
              </a:r>
            </a:p>
          </p:txBody>
        </p:sp>
        <p:sp>
          <p:nvSpPr>
            <p:cNvPr id="24" name="Line 18">
              <a:extLst>
                <a:ext uri="{FF2B5EF4-FFF2-40B4-BE49-F238E27FC236}">
                  <a16:creationId xmlns:a16="http://schemas.microsoft.com/office/drawing/2014/main" id="{1739F9EB-74CA-4ED7-B954-D2A26DBCF4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15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9">
              <a:extLst>
                <a:ext uri="{FF2B5EF4-FFF2-40B4-BE49-F238E27FC236}">
                  <a16:creationId xmlns:a16="http://schemas.microsoft.com/office/drawing/2014/main" id="{0E23CF84-FDA0-45B8-9EB8-DE916FE2F1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816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0">
              <a:extLst>
                <a:ext uri="{FF2B5EF4-FFF2-40B4-BE49-F238E27FC236}">
                  <a16:creationId xmlns:a16="http://schemas.microsoft.com/office/drawing/2014/main" id="{330AE603-E16E-42BE-A626-471599FA72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816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0845254"/>
      </p:ext>
    </p:extLst>
  </p:cSld>
  <p:clrMapOvr>
    <a:masterClrMapping/>
  </p:clrMapOvr>
  <p:transition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8. Write-Back Cache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242891C6-C19F-4D54-96C5-23A11583C34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46417"/>
            <a:ext cx="8229600" cy="4784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C00000"/>
                </a:solidFill>
              </a:rPr>
              <a:t>Problem: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Quite wasteful if we write back every evicted cache blocks</a:t>
            </a:r>
          </a:p>
          <a:p>
            <a:pPr marL="265113" indent="-265113" fontAlgn="auto"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6600"/>
                </a:solidFill>
              </a:rPr>
              <a:t>Solution: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Add an additional bit (</a:t>
            </a:r>
            <a:r>
              <a:rPr lang="en-US" sz="2400" b="1" dirty="0">
                <a:solidFill>
                  <a:srgbClr val="660066"/>
                </a:solidFill>
              </a:rPr>
              <a:t>Dirty bit</a:t>
            </a:r>
            <a:r>
              <a:rPr lang="en-US" sz="2400" dirty="0"/>
              <a:t>) to each cache block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Write operation will change dirty bit to 1</a:t>
            </a:r>
          </a:p>
          <a:p>
            <a:pPr marL="985838" lvl="2" indent="-27146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200" dirty="0"/>
              <a:t>Only cache block is updated, no write to memory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When a cache block is replaced:</a:t>
            </a:r>
          </a:p>
          <a:p>
            <a:pPr marL="985838" lvl="2" indent="-263525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200" dirty="0"/>
              <a:t>Only write back to memory if dirty bit is 1</a:t>
            </a:r>
          </a:p>
        </p:txBody>
      </p:sp>
    </p:spTree>
    <p:extLst>
      <p:ext uri="{BB962C8B-B14F-4D97-AF65-F5344CB8AC3E}">
        <p14:creationId xmlns:p14="http://schemas.microsoft.com/office/powerpoint/2010/main" val="1154336042"/>
      </p:ext>
    </p:extLst>
  </p:cSld>
  <p:clrMapOvr>
    <a:masterClrMapping/>
  </p:clrMapOvr>
  <p:transition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8. Handling Cache Misses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60EA7FF-B6D6-4F18-9BB5-F42395F6C3D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66472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On a </a:t>
            </a:r>
            <a:r>
              <a:rPr lang="en-US" sz="2800" b="1" dirty="0">
                <a:solidFill>
                  <a:srgbClr val="C00000"/>
                </a:solidFill>
              </a:rPr>
              <a:t>Read Miss</a:t>
            </a:r>
            <a:r>
              <a:rPr lang="en-US" sz="2800" b="1" dirty="0">
                <a:solidFill>
                  <a:srgbClr val="006600"/>
                </a:solidFill>
              </a:rPr>
              <a:t>:</a:t>
            </a:r>
            <a:endParaRPr lang="en-US" sz="2800" dirty="0"/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Data loaded into cache and then load from there to register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C00000"/>
                </a:solidFill>
              </a:rPr>
              <a:t>Write Miss </a:t>
            </a:r>
            <a:r>
              <a:rPr lang="en-US" sz="2800" dirty="0"/>
              <a:t>option 1: </a:t>
            </a:r>
            <a:r>
              <a:rPr lang="en-US" sz="2800" b="1" dirty="0">
                <a:solidFill>
                  <a:srgbClr val="660066"/>
                </a:solidFill>
              </a:rPr>
              <a:t>Write allocate 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Load the complete block into cache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Change only the required word in cache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Write to main memory depends on write policy</a:t>
            </a:r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C00000"/>
                </a:solidFill>
              </a:rPr>
              <a:t>Write Miss </a:t>
            </a:r>
            <a:r>
              <a:rPr lang="en-US" sz="2800" dirty="0"/>
              <a:t>option 2: </a:t>
            </a:r>
            <a:r>
              <a:rPr lang="en-US" sz="2800" b="1" dirty="0">
                <a:solidFill>
                  <a:srgbClr val="006600"/>
                </a:solidFill>
              </a:rPr>
              <a:t>Write around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Do not load the block to cache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Write directly to </a:t>
            </a:r>
            <a:r>
              <a:rPr lang="en-US" sz="2400" b="1" dirty="0">
                <a:solidFill>
                  <a:srgbClr val="C00000"/>
                </a:solidFill>
              </a:rPr>
              <a:t>main memory only</a:t>
            </a:r>
            <a:endParaRPr lang="en-US" sz="2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3D66A2-EFC4-4668-9FEF-A40BB53F23AC}"/>
              </a:ext>
            </a:extLst>
          </p:cNvPr>
          <p:cNvCxnSpPr/>
          <p:nvPr/>
        </p:nvCxnSpPr>
        <p:spPr>
          <a:xfrm>
            <a:off x="304800" y="2814272"/>
            <a:ext cx="845820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552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1. DRAM Capacity Growth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8CBFC40-5244-4DAC-B9B7-E514CFAA3D26}"/>
              </a:ext>
            </a:extLst>
          </p:cNvPr>
          <p:cNvSpPr txBox="1">
            <a:spLocks noChangeArrowheads="1"/>
          </p:cNvSpPr>
          <p:nvPr/>
        </p:nvSpPr>
        <p:spPr>
          <a:xfrm>
            <a:off x="478564" y="4851617"/>
            <a:ext cx="8229600" cy="92415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Unprecedented growth in density, but we still have a problem</a:t>
            </a:r>
          </a:p>
          <a:p>
            <a:pPr fontAlgn="auto">
              <a:spcAft>
                <a:spcPts val="0"/>
              </a:spcAft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FDA933-F474-4B98-9DD8-877B6C3C6F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9" r="2111"/>
          <a:stretch/>
        </p:blipFill>
        <p:spPr>
          <a:xfrm>
            <a:off x="457200" y="1422617"/>
            <a:ext cx="3913974" cy="3086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199993-E5F2-465F-BCDF-9CE3939B2C7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2" r="13656"/>
          <a:stretch/>
        </p:blipFill>
        <p:spPr>
          <a:xfrm>
            <a:off x="4534256" y="1346417"/>
            <a:ext cx="37338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24763"/>
      </p:ext>
    </p:extLst>
  </p:cSld>
  <p:clrMapOvr>
    <a:masterClrMapping/>
  </p:clrMapOvr>
  <p:transition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8. Writing Data: Summary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F7D86E9-1047-4278-9C1B-6B689CD795CE}"/>
              </a:ext>
            </a:extLst>
          </p:cNvPr>
          <p:cNvGrpSpPr/>
          <p:nvPr/>
        </p:nvGrpSpPr>
        <p:grpSpPr>
          <a:xfrm>
            <a:off x="713874" y="1346417"/>
            <a:ext cx="7620000" cy="5097190"/>
            <a:chOff x="713874" y="1346417"/>
            <a:chExt cx="7620000" cy="5097190"/>
          </a:xfrm>
        </p:grpSpPr>
        <p:sp>
          <p:nvSpPr>
            <p:cNvPr id="10" name="Oval 3">
              <a:extLst>
                <a:ext uri="{FF2B5EF4-FFF2-40B4-BE49-F238E27FC236}">
                  <a16:creationId xmlns:a16="http://schemas.microsoft.com/office/drawing/2014/main" id="{8817E91E-E1B6-41D3-B869-84627FAE4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892" y="1662204"/>
              <a:ext cx="304800" cy="3048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4">
              <a:extLst>
                <a:ext uri="{FF2B5EF4-FFF2-40B4-BE49-F238E27FC236}">
                  <a16:creationId xmlns:a16="http://schemas.microsoft.com/office/drawing/2014/main" id="{FA659255-2F46-4253-A935-51988C1C09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346417"/>
              <a:ext cx="3047999" cy="101566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Write address (</a:t>
              </a:r>
              <a:r>
                <a:rPr lang="en-US" sz="2000" b="1" dirty="0"/>
                <a:t>WA</a:t>
              </a:r>
              <a:r>
                <a:rPr lang="en-US" sz="2000" dirty="0"/>
                <a:t>) and </a:t>
              </a:r>
              <a:r>
                <a:rPr lang="en-US" sz="2000" b="1" dirty="0"/>
                <a:t>value</a:t>
              </a:r>
              <a:r>
                <a:rPr lang="en-US" sz="2000" dirty="0"/>
                <a:t> sent from processor </a:t>
              </a:r>
              <a:r>
                <a:rPr lang="en-US" sz="2000" dirty="0">
                  <a:sym typeface="Wingdings" pitchFamily="2" charset="2"/>
                </a:rPr>
                <a:t> cache</a:t>
              </a:r>
              <a:endParaRPr lang="en-US" sz="2000" dirty="0"/>
            </a:p>
          </p:txBody>
        </p:sp>
        <p:sp>
          <p:nvSpPr>
            <p:cNvPr id="13" name="AutoShape 5">
              <a:extLst>
                <a:ext uri="{FF2B5EF4-FFF2-40B4-BE49-F238E27FC236}">
                  <a16:creationId xmlns:a16="http://schemas.microsoft.com/office/drawing/2014/main" id="{1FB60512-080C-4226-AD1F-E7E278407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244" y="2673551"/>
              <a:ext cx="1524000" cy="762000"/>
            </a:xfrm>
            <a:prstGeom prst="diamond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In cache?</a:t>
              </a:r>
            </a:p>
          </p:txBody>
        </p:sp>
        <p:sp>
          <p:nvSpPr>
            <p:cNvPr id="14" name="Text Box 6">
              <a:extLst>
                <a:ext uri="{FF2B5EF4-FFF2-40B4-BE49-F238E27FC236}">
                  <a16:creationId xmlns:a16="http://schemas.microsoft.com/office/drawing/2014/main" id="{3B658953-68A4-4717-92C7-E2CCD03F3F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8274" y="2439746"/>
              <a:ext cx="2895600" cy="132343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i="1" dirty="0"/>
                <a:t>Depends on</a:t>
              </a:r>
            </a:p>
            <a:p>
              <a:pPr algn="ctr"/>
              <a:r>
                <a:rPr lang="en-US" sz="2000" b="1" i="1" dirty="0">
                  <a:solidFill>
                    <a:srgbClr val="660066"/>
                  </a:solidFill>
                </a:rPr>
                <a:t>Write Miss Policy</a:t>
              </a:r>
            </a:p>
            <a:p>
              <a:pPr algn="ctr"/>
              <a:r>
                <a:rPr lang="en-US" sz="2000" dirty="0"/>
                <a:t>(Write Allocate) </a:t>
              </a:r>
              <a:br>
                <a:rPr lang="en-US" sz="2000" dirty="0"/>
              </a:br>
              <a:r>
                <a:rPr lang="en-US" sz="2000" dirty="0"/>
                <a:t>or (Write Around)</a:t>
              </a:r>
            </a:p>
          </p:txBody>
        </p:sp>
        <p:sp>
          <p:nvSpPr>
            <p:cNvPr id="15" name="Text Box 7">
              <a:extLst>
                <a:ext uri="{FF2B5EF4-FFF2-40B4-BE49-F238E27FC236}">
                  <a16:creationId xmlns:a16="http://schemas.microsoft.com/office/drawing/2014/main" id="{A256FB74-7171-4B47-AC2E-86621A7154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9244" y="4421701"/>
              <a:ext cx="2286000" cy="132343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i="1" dirty="0"/>
                <a:t>Depends on</a:t>
              </a:r>
            </a:p>
            <a:p>
              <a:pPr algn="ctr"/>
              <a:r>
                <a:rPr lang="en-US" sz="2000" b="1" i="1" dirty="0">
                  <a:solidFill>
                    <a:srgbClr val="660066"/>
                  </a:solidFill>
                </a:rPr>
                <a:t>Write Policy</a:t>
              </a:r>
            </a:p>
            <a:p>
              <a:pPr algn="ctr"/>
              <a:r>
                <a:rPr lang="en-US" sz="2000" dirty="0"/>
                <a:t>(Write Back)</a:t>
              </a:r>
            </a:p>
            <a:p>
              <a:pPr algn="ctr"/>
              <a:r>
                <a:rPr lang="en-US" sz="2000" dirty="0"/>
                <a:t>or (Write Through)</a:t>
              </a:r>
              <a:endParaRPr lang="en-US" sz="1600" dirty="0"/>
            </a:p>
          </p:txBody>
        </p:sp>
        <p:sp>
          <p:nvSpPr>
            <p:cNvPr id="16" name="Oval 9">
              <a:extLst>
                <a:ext uri="{FF2B5EF4-FFF2-40B4-BE49-F238E27FC236}">
                  <a16:creationId xmlns:a16="http://schemas.microsoft.com/office/drawing/2014/main" id="{815AEFD0-D390-4AE0-B9D1-48F30D37E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844" y="6138807"/>
              <a:ext cx="304800" cy="3048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0">
              <a:extLst>
                <a:ext uri="{FF2B5EF4-FFF2-40B4-BE49-F238E27FC236}">
                  <a16:creationId xmlns:a16="http://schemas.microsoft.com/office/drawing/2014/main" id="{5D11FA2F-8EEC-4B17-9F66-334B99BC49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10652" y="1803615"/>
              <a:ext cx="3609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18" name="Line 11">
              <a:extLst>
                <a:ext uri="{FF2B5EF4-FFF2-40B4-BE49-F238E27FC236}">
                  <a16:creationId xmlns:a16="http://schemas.microsoft.com/office/drawing/2014/main" id="{02182CFC-708B-40B3-92CD-8F4ADD5D92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2274" y="3054551"/>
              <a:ext cx="2286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19" name="Line 12">
              <a:extLst>
                <a:ext uri="{FF2B5EF4-FFF2-40B4-BE49-F238E27FC236}">
                  <a16:creationId xmlns:a16="http://schemas.microsoft.com/office/drawing/2014/main" id="{EDE65673-6F5D-46D4-BD61-CB72A0F663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0274" y="2362080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0" name="Line 13">
              <a:extLst>
                <a:ext uri="{FF2B5EF4-FFF2-40B4-BE49-F238E27FC236}">
                  <a16:creationId xmlns:a16="http://schemas.microsoft.com/office/drawing/2014/main" id="{0F7AA387-9996-4D58-8F22-55EECADA61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0244" y="3436670"/>
              <a:ext cx="0" cy="9850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1" name="Line 16">
              <a:extLst>
                <a:ext uri="{FF2B5EF4-FFF2-40B4-BE49-F238E27FC236}">
                  <a16:creationId xmlns:a16="http://schemas.microsoft.com/office/drawing/2014/main" id="{AA613D97-607D-4086-A3C1-F5B6047CCB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90474" y="3964501"/>
              <a:ext cx="2971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2" name="Line 17">
              <a:extLst>
                <a:ext uri="{FF2B5EF4-FFF2-40B4-BE49-F238E27FC236}">
                  <a16:creationId xmlns:a16="http://schemas.microsoft.com/office/drawing/2014/main" id="{CB4BABDC-AAAA-4377-AFFE-BA71DC5DF8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0474" y="3964501"/>
              <a:ext cx="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3" name="Line 18">
              <a:extLst>
                <a:ext uri="{FF2B5EF4-FFF2-40B4-BE49-F238E27FC236}">
                  <a16:creationId xmlns:a16="http://schemas.microsoft.com/office/drawing/2014/main" id="{4570A272-4B3F-46D6-976B-0C50DEF772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2274" y="3763185"/>
              <a:ext cx="0" cy="2013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4" name="Line 20">
              <a:extLst>
                <a:ext uri="{FF2B5EF4-FFF2-40B4-BE49-F238E27FC236}">
                  <a16:creationId xmlns:a16="http://schemas.microsoft.com/office/drawing/2014/main" id="{C9A4E190-CB9A-4D53-A7E7-79135BEE35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2244" y="5768908"/>
              <a:ext cx="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5" name="Text Box 26">
              <a:extLst>
                <a:ext uri="{FF2B5EF4-FFF2-40B4-BE49-F238E27FC236}">
                  <a16:creationId xmlns:a16="http://schemas.microsoft.com/office/drawing/2014/main" id="{FBDE9944-4271-40A8-A999-9E20D8603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874" y="3364110"/>
              <a:ext cx="1523999" cy="10310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Write Hit</a:t>
              </a:r>
            </a:p>
            <a:p>
              <a:pPr algn="ctr">
                <a:spcBef>
                  <a:spcPts val="600"/>
                </a:spcBef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[Tags Match] AND [Valid]</a:t>
              </a:r>
            </a:p>
          </p:txBody>
        </p:sp>
        <p:sp>
          <p:nvSpPr>
            <p:cNvPr id="26" name="Text Box 27">
              <a:extLst>
                <a:ext uri="{FF2B5EF4-FFF2-40B4-BE49-F238E27FC236}">
                  <a16:creationId xmlns:a16="http://schemas.microsoft.com/office/drawing/2014/main" id="{BF51B8A3-172D-46C7-B9D9-13F06761B3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0319" y="2692183"/>
              <a:ext cx="1981200" cy="10310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Write Miss</a:t>
              </a:r>
            </a:p>
            <a:p>
              <a:pPr algn="ctr">
                <a:spcBef>
                  <a:spcPts val="600"/>
                </a:spcBef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[Tags Mismatch] </a:t>
              </a:r>
              <a:b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OR [!Valid]</a:t>
              </a:r>
            </a:p>
          </p:txBody>
        </p:sp>
      </p:grpSp>
      <p:sp>
        <p:nvSpPr>
          <p:cNvPr id="27" name="Text Box 27">
            <a:extLst>
              <a:ext uri="{FF2B5EF4-FFF2-40B4-BE49-F238E27FC236}">
                <a16:creationId xmlns:a16="http://schemas.microsoft.com/office/drawing/2014/main" id="{1D79F3EA-4049-49F0-94C1-8DAEE8F9A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0104" y="4027238"/>
            <a:ext cx="1981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Write Allocate</a:t>
            </a:r>
          </a:p>
        </p:txBody>
      </p:sp>
    </p:spTree>
    <p:extLst>
      <p:ext uri="{BB962C8B-B14F-4D97-AF65-F5344CB8AC3E}">
        <p14:creationId xmlns:p14="http://schemas.microsoft.com/office/powerpoint/2010/main" val="54710297"/>
      </p:ext>
    </p:extLst>
  </p:cSld>
  <p:clrMapOvr>
    <a:masterClrMapping/>
  </p:clrMapOvr>
  <p:transition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Summary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7C8D2BBB-89EA-4CF1-A382-919CF9E9A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C1106C6-73C5-4A7C-84AD-610BE43E6A2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503946"/>
            <a:ext cx="8229600" cy="3777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Memory hierarchy gives the illusion of a fast and big memory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Hardware-managed cache is an integral component of today’s processors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Next lecture: How to improve cache performance</a:t>
            </a:r>
          </a:p>
        </p:txBody>
      </p:sp>
    </p:spTree>
    <p:extLst>
      <p:ext uri="{BB962C8B-B14F-4D97-AF65-F5344CB8AC3E}">
        <p14:creationId xmlns:p14="http://schemas.microsoft.com/office/powerpoint/2010/main" val="2896366886"/>
      </p:ext>
    </p:extLst>
  </p:cSld>
  <p:clrMapOvr>
    <a:masterClrMapping/>
  </p:clrMapOvr>
  <p:transition>
    <p:fad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Reading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7C8D2BBB-89EA-4CF1-A382-919CF9E9A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9A23A2F-6F7E-4671-B425-4B8379B4357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79883"/>
            <a:ext cx="8229600" cy="1949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Large and Fast: Exploiting Memory Hierarchy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Chapter 7 sections 7.1 – 7.2 (3</a:t>
            </a:r>
            <a:r>
              <a:rPr lang="en-US" sz="2400" baseline="30000" dirty="0"/>
              <a:t>rd</a:t>
            </a:r>
            <a:r>
              <a:rPr lang="en-US" sz="2400" dirty="0"/>
              <a:t> edition)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Chapter 5 sections 5.1 – 5.2 (4</a:t>
            </a:r>
            <a:r>
              <a:rPr lang="en-US" sz="2400" baseline="30000" dirty="0"/>
              <a:t>th</a:t>
            </a:r>
            <a:r>
              <a:rPr lang="en-US" sz="2400" dirty="0"/>
              <a:t> edition)</a:t>
            </a:r>
          </a:p>
        </p:txBody>
      </p:sp>
      <p:pic>
        <p:nvPicPr>
          <p:cNvPr id="9" name="Picture 4" descr="MCj04123960000[1]">
            <a:extLst>
              <a:ext uri="{FF2B5EF4-FFF2-40B4-BE49-F238E27FC236}">
                <a16:creationId xmlns:a16="http://schemas.microsoft.com/office/drawing/2014/main" id="{1DF62D9D-DFC7-4184-9109-0C633A23D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93044" y="4995081"/>
            <a:ext cx="1561831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58780848"/>
      </p:ext>
    </p:extLst>
  </p:cSld>
  <p:clrMapOvr>
    <a:masterClrMapping/>
  </p:clrMapOvr>
  <p:transition>
    <p:fad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73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916" y="2185657"/>
            <a:ext cx="4461347" cy="334601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69" y="518876"/>
            <a:ext cx="4208196" cy="285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442904"/>
      </p:ext>
    </p:extLst>
  </p:cSld>
  <p:clrMapOvr>
    <a:masterClrMapping/>
  </p:clrMapOvr>
  <p:transition>
    <p:fad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91" y="956369"/>
            <a:ext cx="4816444" cy="23394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256" y="3526302"/>
            <a:ext cx="3777087" cy="28020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8" t="10826" r="11525" b="15511"/>
          <a:stretch/>
        </p:blipFill>
        <p:spPr>
          <a:xfrm>
            <a:off x="5667470" y="4381613"/>
            <a:ext cx="2196974" cy="188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23100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1. Processor-DRAM Performance Gap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3C10BC6-CB35-45D0-BD04-E7283B9A58C7}"/>
              </a:ext>
            </a:extLst>
          </p:cNvPr>
          <p:cNvGrpSpPr/>
          <p:nvPr/>
        </p:nvGrpSpPr>
        <p:grpSpPr>
          <a:xfrm>
            <a:off x="517525" y="2489417"/>
            <a:ext cx="7788275" cy="3838575"/>
            <a:chOff x="381000" y="2508250"/>
            <a:chExt cx="7788275" cy="3838575"/>
          </a:xfrm>
        </p:grpSpPr>
        <p:sp>
          <p:nvSpPr>
            <p:cNvPr id="14" name="Line 6">
              <a:extLst>
                <a:ext uri="{FF2B5EF4-FFF2-40B4-BE49-F238E27FC236}">
                  <a16:creationId xmlns:a16="http://schemas.microsoft.com/office/drawing/2014/main" id="{A61327C3-BE53-4F05-AFEA-A9CCFB9270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92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7">
              <a:extLst>
                <a:ext uri="{FF2B5EF4-FFF2-40B4-BE49-F238E27FC236}">
                  <a16:creationId xmlns:a16="http://schemas.microsoft.com/office/drawing/2014/main" id="{170AFC52-211F-4086-8B26-D9A18D10B9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54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8">
              <a:extLst>
                <a:ext uri="{FF2B5EF4-FFF2-40B4-BE49-F238E27FC236}">
                  <a16:creationId xmlns:a16="http://schemas.microsoft.com/office/drawing/2014/main" id="{4B8ED799-F786-4668-9694-D1E10E25FA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16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9">
              <a:extLst>
                <a:ext uri="{FF2B5EF4-FFF2-40B4-BE49-F238E27FC236}">
                  <a16:creationId xmlns:a16="http://schemas.microsoft.com/office/drawing/2014/main" id="{63E17059-7002-4642-AF5D-41929A3BC4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78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0">
              <a:extLst>
                <a:ext uri="{FF2B5EF4-FFF2-40B4-BE49-F238E27FC236}">
                  <a16:creationId xmlns:a16="http://schemas.microsoft.com/office/drawing/2014/main" id="{25AA933A-AD9A-4DDC-89F9-55F2FE8BAC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0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1">
              <a:extLst>
                <a:ext uri="{FF2B5EF4-FFF2-40B4-BE49-F238E27FC236}">
                  <a16:creationId xmlns:a16="http://schemas.microsoft.com/office/drawing/2014/main" id="{239BE144-6948-426F-B94D-7F64EFAFBF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02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2">
              <a:extLst>
                <a:ext uri="{FF2B5EF4-FFF2-40B4-BE49-F238E27FC236}">
                  <a16:creationId xmlns:a16="http://schemas.microsoft.com/office/drawing/2014/main" id="{E0CAA776-7FF1-4333-85E4-3DE8E8F137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64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3">
              <a:extLst>
                <a:ext uri="{FF2B5EF4-FFF2-40B4-BE49-F238E27FC236}">
                  <a16:creationId xmlns:a16="http://schemas.microsoft.com/office/drawing/2014/main" id="{421599EB-DD60-42A0-B9A2-8C8A367C46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26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4">
              <a:extLst>
                <a:ext uri="{FF2B5EF4-FFF2-40B4-BE49-F238E27FC236}">
                  <a16:creationId xmlns:a16="http://schemas.microsoft.com/office/drawing/2014/main" id="{2E9C8672-7B98-4706-8FFA-6264B8E254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88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5">
              <a:extLst>
                <a:ext uri="{FF2B5EF4-FFF2-40B4-BE49-F238E27FC236}">
                  <a16:creationId xmlns:a16="http://schemas.microsoft.com/office/drawing/2014/main" id="{DFC75CEF-579B-43B6-83A7-73A27C6492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50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3AA12DBC-323D-4B7B-9713-8278EB3E48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2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7">
              <a:extLst>
                <a:ext uri="{FF2B5EF4-FFF2-40B4-BE49-F238E27FC236}">
                  <a16:creationId xmlns:a16="http://schemas.microsoft.com/office/drawing/2014/main" id="{06755E6A-EC6C-41B0-89D4-E77228D648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74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8">
              <a:extLst>
                <a:ext uri="{FF2B5EF4-FFF2-40B4-BE49-F238E27FC236}">
                  <a16:creationId xmlns:a16="http://schemas.microsoft.com/office/drawing/2014/main" id="{E44172BC-D6CA-4286-9696-927B6A20D2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36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9">
              <a:extLst>
                <a:ext uri="{FF2B5EF4-FFF2-40B4-BE49-F238E27FC236}">
                  <a16:creationId xmlns:a16="http://schemas.microsoft.com/office/drawing/2014/main" id="{A21F942B-6BBD-432D-B3B0-ACE4D3C094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98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0">
              <a:extLst>
                <a:ext uri="{FF2B5EF4-FFF2-40B4-BE49-F238E27FC236}">
                  <a16:creationId xmlns:a16="http://schemas.microsoft.com/office/drawing/2014/main" id="{763074B7-2F34-4BC6-B613-568FC3C5E1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60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1">
              <a:extLst>
                <a:ext uri="{FF2B5EF4-FFF2-40B4-BE49-F238E27FC236}">
                  <a16:creationId xmlns:a16="http://schemas.microsoft.com/office/drawing/2014/main" id="{06C6DFE3-BBD6-4930-B72C-30F9E95679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22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2">
              <a:extLst>
                <a:ext uri="{FF2B5EF4-FFF2-40B4-BE49-F238E27FC236}">
                  <a16:creationId xmlns:a16="http://schemas.microsoft.com/office/drawing/2014/main" id="{6D785C6C-8899-46D3-90E0-22CA61BFBE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84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1A6383AE-9523-4988-A3CE-8543B66220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46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D4DF871B-0E73-48FD-BBAE-CAB0255EC0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08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8D1B2E36-1B29-41CC-8FC0-31A51E1411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70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847C32F8-774B-46D5-8759-AC6B9D7FFB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32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7">
              <a:extLst>
                <a:ext uri="{FF2B5EF4-FFF2-40B4-BE49-F238E27FC236}">
                  <a16:creationId xmlns:a16="http://schemas.microsoft.com/office/drawing/2014/main" id="{8BCB9151-D420-4F65-B632-8F30D58260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94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8">
              <a:extLst>
                <a:ext uri="{FF2B5EF4-FFF2-40B4-BE49-F238E27FC236}">
                  <a16:creationId xmlns:a16="http://schemas.microsoft.com/office/drawing/2014/main" id="{E4D67066-1C1F-4715-9497-4ECEE90BD0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56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9">
              <a:extLst>
                <a:ext uri="{FF2B5EF4-FFF2-40B4-BE49-F238E27FC236}">
                  <a16:creationId xmlns:a16="http://schemas.microsoft.com/office/drawing/2014/main" id="{81D4A677-6EEF-4A32-86A1-C3F2CA4901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18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30">
              <a:extLst>
                <a:ext uri="{FF2B5EF4-FFF2-40B4-BE49-F238E27FC236}">
                  <a16:creationId xmlns:a16="http://schemas.microsoft.com/office/drawing/2014/main" id="{DC8818EE-A16E-45B6-9243-173CFFD624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80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31">
              <a:extLst>
                <a:ext uri="{FF2B5EF4-FFF2-40B4-BE49-F238E27FC236}">
                  <a16:creationId xmlns:a16="http://schemas.microsoft.com/office/drawing/2014/main" id="{19408B95-14C0-4A63-9DA0-34CC49CF62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42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32">
              <a:extLst>
                <a:ext uri="{FF2B5EF4-FFF2-40B4-BE49-F238E27FC236}">
                  <a16:creationId xmlns:a16="http://schemas.microsoft.com/office/drawing/2014/main" id="{2217EB0D-2629-4216-847E-BE3F44F788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4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33">
              <a:extLst>
                <a:ext uri="{FF2B5EF4-FFF2-40B4-BE49-F238E27FC236}">
                  <a16:creationId xmlns:a16="http://schemas.microsoft.com/office/drawing/2014/main" id="{BD687E1D-7703-4AB9-A65D-CD2EB4DBF7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66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34">
              <a:extLst>
                <a:ext uri="{FF2B5EF4-FFF2-40B4-BE49-F238E27FC236}">
                  <a16:creationId xmlns:a16="http://schemas.microsoft.com/office/drawing/2014/main" id="{038C870C-230F-41CE-87ED-8CF376426A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28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35">
              <a:extLst>
                <a:ext uri="{FF2B5EF4-FFF2-40B4-BE49-F238E27FC236}">
                  <a16:creationId xmlns:a16="http://schemas.microsoft.com/office/drawing/2014/main" id="{AEA7203B-EA90-4CBE-9A1A-F4950D82A8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90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36">
              <a:extLst>
                <a:ext uri="{FF2B5EF4-FFF2-40B4-BE49-F238E27FC236}">
                  <a16:creationId xmlns:a16="http://schemas.microsoft.com/office/drawing/2014/main" id="{A4ADB50A-CC02-40FD-BC17-1B821CB132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52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37">
              <a:extLst>
                <a:ext uri="{FF2B5EF4-FFF2-40B4-BE49-F238E27FC236}">
                  <a16:creationId xmlns:a16="http://schemas.microsoft.com/office/drawing/2014/main" id="{334E1CA2-801A-429D-9D99-BD6B273478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14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38">
              <a:extLst>
                <a:ext uri="{FF2B5EF4-FFF2-40B4-BE49-F238E27FC236}">
                  <a16:creationId xmlns:a16="http://schemas.microsoft.com/office/drawing/2014/main" id="{2BB9BB1C-D71B-4A93-83D5-5BAF32632C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76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39">
              <a:extLst>
                <a:ext uri="{FF2B5EF4-FFF2-40B4-BE49-F238E27FC236}">
                  <a16:creationId xmlns:a16="http://schemas.microsoft.com/office/drawing/2014/main" id="{E48B5BD6-C184-4376-8377-86E1E06B6E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38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40">
              <a:extLst>
                <a:ext uri="{FF2B5EF4-FFF2-40B4-BE49-F238E27FC236}">
                  <a16:creationId xmlns:a16="http://schemas.microsoft.com/office/drawing/2014/main" id="{2BB4AF21-0110-4AA6-A95F-FD4FA6C696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00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41">
              <a:extLst>
                <a:ext uri="{FF2B5EF4-FFF2-40B4-BE49-F238E27FC236}">
                  <a16:creationId xmlns:a16="http://schemas.microsoft.com/office/drawing/2014/main" id="{15A3982F-3075-443F-8FC6-97B59AD623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62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42">
              <a:extLst>
                <a:ext uri="{FF2B5EF4-FFF2-40B4-BE49-F238E27FC236}">
                  <a16:creationId xmlns:a16="http://schemas.microsoft.com/office/drawing/2014/main" id="{67BF532A-90A7-422D-A434-75042D9208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24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43">
              <a:extLst>
                <a:ext uri="{FF2B5EF4-FFF2-40B4-BE49-F238E27FC236}">
                  <a16:creationId xmlns:a16="http://schemas.microsoft.com/office/drawing/2014/main" id="{CF56464D-BED2-4734-944F-EC2B1826C1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86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44">
              <a:extLst>
                <a:ext uri="{FF2B5EF4-FFF2-40B4-BE49-F238E27FC236}">
                  <a16:creationId xmlns:a16="http://schemas.microsoft.com/office/drawing/2014/main" id="{41FB4526-2F9F-452E-A95B-671DBA91E4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48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45">
              <a:extLst>
                <a:ext uri="{FF2B5EF4-FFF2-40B4-BE49-F238E27FC236}">
                  <a16:creationId xmlns:a16="http://schemas.microsoft.com/office/drawing/2014/main" id="{8BA3A87D-8C0E-41CC-8F4B-1A798D50CC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10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46">
              <a:extLst>
                <a:ext uri="{FF2B5EF4-FFF2-40B4-BE49-F238E27FC236}">
                  <a16:creationId xmlns:a16="http://schemas.microsoft.com/office/drawing/2014/main" id="{4CE3353C-033B-4C45-88CC-F74335D0D1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72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47">
              <a:extLst>
                <a:ext uri="{FF2B5EF4-FFF2-40B4-BE49-F238E27FC236}">
                  <a16:creationId xmlns:a16="http://schemas.microsoft.com/office/drawing/2014/main" id="{336EDC78-27EA-4162-9041-A46CB7FFA9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34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48">
              <a:extLst>
                <a:ext uri="{FF2B5EF4-FFF2-40B4-BE49-F238E27FC236}">
                  <a16:creationId xmlns:a16="http://schemas.microsoft.com/office/drawing/2014/main" id="{286AD14A-60E5-4157-B488-D28654524A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96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49">
              <a:extLst>
                <a:ext uri="{FF2B5EF4-FFF2-40B4-BE49-F238E27FC236}">
                  <a16:creationId xmlns:a16="http://schemas.microsoft.com/office/drawing/2014/main" id="{934BFA3A-5D9B-4C48-B5CF-3C2AF63CFE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58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50">
              <a:extLst>
                <a:ext uri="{FF2B5EF4-FFF2-40B4-BE49-F238E27FC236}">
                  <a16:creationId xmlns:a16="http://schemas.microsoft.com/office/drawing/2014/main" id="{F65B0C02-793B-4464-81DB-62A7F78546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20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51">
              <a:extLst>
                <a:ext uri="{FF2B5EF4-FFF2-40B4-BE49-F238E27FC236}">
                  <a16:creationId xmlns:a16="http://schemas.microsoft.com/office/drawing/2014/main" id="{B4DC33CA-7C24-41F5-AF5E-C4A61E38A8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82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52">
              <a:extLst>
                <a:ext uri="{FF2B5EF4-FFF2-40B4-BE49-F238E27FC236}">
                  <a16:creationId xmlns:a16="http://schemas.microsoft.com/office/drawing/2014/main" id="{69E014D3-645A-4EB8-89F9-3B2F34268C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44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53">
              <a:extLst>
                <a:ext uri="{FF2B5EF4-FFF2-40B4-BE49-F238E27FC236}">
                  <a16:creationId xmlns:a16="http://schemas.microsoft.com/office/drawing/2014/main" id="{694685A1-48CE-4F25-8900-A21A99807F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06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54">
              <a:extLst>
                <a:ext uri="{FF2B5EF4-FFF2-40B4-BE49-F238E27FC236}">
                  <a16:creationId xmlns:a16="http://schemas.microsoft.com/office/drawing/2014/main" id="{42DC803C-1949-4148-82E0-10C912EC56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68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55">
              <a:extLst>
                <a:ext uri="{FF2B5EF4-FFF2-40B4-BE49-F238E27FC236}">
                  <a16:creationId xmlns:a16="http://schemas.microsoft.com/office/drawing/2014/main" id="{E71E9950-43DD-4463-8DBC-5C7000B41A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30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56">
              <a:extLst>
                <a:ext uri="{FF2B5EF4-FFF2-40B4-BE49-F238E27FC236}">
                  <a16:creationId xmlns:a16="http://schemas.microsoft.com/office/drawing/2014/main" id="{9C6E2030-5CF5-410D-BFA7-6F9353154D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92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57">
              <a:extLst>
                <a:ext uri="{FF2B5EF4-FFF2-40B4-BE49-F238E27FC236}">
                  <a16:creationId xmlns:a16="http://schemas.microsoft.com/office/drawing/2014/main" id="{A43D392C-7DA0-4A4F-8EBA-E5B3EF34CF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054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58">
              <a:extLst>
                <a:ext uri="{FF2B5EF4-FFF2-40B4-BE49-F238E27FC236}">
                  <a16:creationId xmlns:a16="http://schemas.microsoft.com/office/drawing/2014/main" id="{41C9CF1A-3239-45A2-80A1-F05EF931F5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16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59">
              <a:extLst>
                <a:ext uri="{FF2B5EF4-FFF2-40B4-BE49-F238E27FC236}">
                  <a16:creationId xmlns:a16="http://schemas.microsoft.com/office/drawing/2014/main" id="{D73D5DE2-F5FE-4D6C-AADF-E175CFF926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578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60">
              <a:extLst>
                <a:ext uri="{FF2B5EF4-FFF2-40B4-BE49-F238E27FC236}">
                  <a16:creationId xmlns:a16="http://schemas.microsoft.com/office/drawing/2014/main" id="{E8845E85-016E-4E7D-A684-38D47889DB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40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61">
              <a:extLst>
                <a:ext uri="{FF2B5EF4-FFF2-40B4-BE49-F238E27FC236}">
                  <a16:creationId xmlns:a16="http://schemas.microsoft.com/office/drawing/2014/main" id="{98BB8395-85D5-4025-8B6D-443D5F773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102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62">
              <a:extLst>
                <a:ext uri="{FF2B5EF4-FFF2-40B4-BE49-F238E27FC236}">
                  <a16:creationId xmlns:a16="http://schemas.microsoft.com/office/drawing/2014/main" id="{7DCD46AE-A970-41B7-9306-8DE9F46531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864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63">
              <a:extLst>
                <a:ext uri="{FF2B5EF4-FFF2-40B4-BE49-F238E27FC236}">
                  <a16:creationId xmlns:a16="http://schemas.microsoft.com/office/drawing/2014/main" id="{EE00207A-6028-43B3-98A1-437157935D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626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64">
              <a:extLst>
                <a:ext uri="{FF2B5EF4-FFF2-40B4-BE49-F238E27FC236}">
                  <a16:creationId xmlns:a16="http://schemas.microsoft.com/office/drawing/2014/main" id="{955DC0AE-3E7D-4E2A-A1A2-077EBB9EDA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88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65">
              <a:extLst>
                <a:ext uri="{FF2B5EF4-FFF2-40B4-BE49-F238E27FC236}">
                  <a16:creationId xmlns:a16="http://schemas.microsoft.com/office/drawing/2014/main" id="{8C012CF7-6530-48E8-8F66-A9EC8C5D1A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150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66">
              <a:extLst>
                <a:ext uri="{FF2B5EF4-FFF2-40B4-BE49-F238E27FC236}">
                  <a16:creationId xmlns:a16="http://schemas.microsoft.com/office/drawing/2014/main" id="{046AB74C-0FB4-472F-86C8-1C6B1ABCD4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12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67">
              <a:extLst>
                <a:ext uri="{FF2B5EF4-FFF2-40B4-BE49-F238E27FC236}">
                  <a16:creationId xmlns:a16="http://schemas.microsoft.com/office/drawing/2014/main" id="{CF6F637D-C7C2-4CA0-A416-46E88FC5A8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674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68">
              <a:extLst>
                <a:ext uri="{FF2B5EF4-FFF2-40B4-BE49-F238E27FC236}">
                  <a16:creationId xmlns:a16="http://schemas.microsoft.com/office/drawing/2014/main" id="{6B7EA82D-9FB0-4085-B3DC-F5DE79C837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436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69">
              <a:extLst>
                <a:ext uri="{FF2B5EF4-FFF2-40B4-BE49-F238E27FC236}">
                  <a16:creationId xmlns:a16="http://schemas.microsoft.com/office/drawing/2014/main" id="{5C60E65B-1DED-4070-8CBF-7AB0DDFDA4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98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70">
              <a:extLst>
                <a:ext uri="{FF2B5EF4-FFF2-40B4-BE49-F238E27FC236}">
                  <a16:creationId xmlns:a16="http://schemas.microsoft.com/office/drawing/2014/main" id="{C33C345F-77A7-41DF-8387-2197A7CA92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960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71">
              <a:extLst>
                <a:ext uri="{FF2B5EF4-FFF2-40B4-BE49-F238E27FC236}">
                  <a16:creationId xmlns:a16="http://schemas.microsoft.com/office/drawing/2014/main" id="{064CF086-5873-4B6E-93B7-6B8850D159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22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72">
              <a:extLst>
                <a:ext uri="{FF2B5EF4-FFF2-40B4-BE49-F238E27FC236}">
                  <a16:creationId xmlns:a16="http://schemas.microsoft.com/office/drawing/2014/main" id="{8E9017CE-BC81-4A66-B362-FCD7AA10F9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484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73">
              <a:extLst>
                <a:ext uri="{FF2B5EF4-FFF2-40B4-BE49-F238E27FC236}">
                  <a16:creationId xmlns:a16="http://schemas.microsoft.com/office/drawing/2014/main" id="{D8F81905-F934-4F49-A923-602F001D05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46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74">
              <a:extLst>
                <a:ext uri="{FF2B5EF4-FFF2-40B4-BE49-F238E27FC236}">
                  <a16:creationId xmlns:a16="http://schemas.microsoft.com/office/drawing/2014/main" id="{0F32A124-2B7C-4D65-9D09-FB8FBC5A3C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00850" y="46974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75">
              <a:extLst>
                <a:ext uri="{FF2B5EF4-FFF2-40B4-BE49-F238E27FC236}">
                  <a16:creationId xmlns:a16="http://schemas.microsoft.com/office/drawing/2014/main" id="{83EAD75C-9782-4246-A3A9-DCFE88247C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92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76">
              <a:extLst>
                <a:ext uri="{FF2B5EF4-FFF2-40B4-BE49-F238E27FC236}">
                  <a16:creationId xmlns:a16="http://schemas.microsoft.com/office/drawing/2014/main" id="{2A57A562-DEE4-440F-8D3C-3789D69611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54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77">
              <a:extLst>
                <a:ext uri="{FF2B5EF4-FFF2-40B4-BE49-F238E27FC236}">
                  <a16:creationId xmlns:a16="http://schemas.microsoft.com/office/drawing/2014/main" id="{391161A5-6053-4AEE-8B34-B6ECE618D7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16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78">
              <a:extLst>
                <a:ext uri="{FF2B5EF4-FFF2-40B4-BE49-F238E27FC236}">
                  <a16:creationId xmlns:a16="http://schemas.microsoft.com/office/drawing/2014/main" id="{3EBCDBA8-F4F0-496D-94D4-7B22DEFAD5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78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79">
              <a:extLst>
                <a:ext uri="{FF2B5EF4-FFF2-40B4-BE49-F238E27FC236}">
                  <a16:creationId xmlns:a16="http://schemas.microsoft.com/office/drawing/2014/main" id="{F87C45C1-3190-4123-B09E-031B6D2B5E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0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80">
              <a:extLst>
                <a:ext uri="{FF2B5EF4-FFF2-40B4-BE49-F238E27FC236}">
                  <a16:creationId xmlns:a16="http://schemas.microsoft.com/office/drawing/2014/main" id="{2669BD23-16D5-4E9A-9B15-04681AD150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02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81">
              <a:extLst>
                <a:ext uri="{FF2B5EF4-FFF2-40B4-BE49-F238E27FC236}">
                  <a16:creationId xmlns:a16="http://schemas.microsoft.com/office/drawing/2014/main" id="{4C3639FF-6E48-4CCE-A66F-383EAB40FC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64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82">
              <a:extLst>
                <a:ext uri="{FF2B5EF4-FFF2-40B4-BE49-F238E27FC236}">
                  <a16:creationId xmlns:a16="http://schemas.microsoft.com/office/drawing/2014/main" id="{8683791F-0907-4D11-9491-525A5EDA84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26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83">
              <a:extLst>
                <a:ext uri="{FF2B5EF4-FFF2-40B4-BE49-F238E27FC236}">
                  <a16:creationId xmlns:a16="http://schemas.microsoft.com/office/drawing/2014/main" id="{6B67F224-1330-41F2-AE8A-FFB57CDF3D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88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84">
              <a:extLst>
                <a:ext uri="{FF2B5EF4-FFF2-40B4-BE49-F238E27FC236}">
                  <a16:creationId xmlns:a16="http://schemas.microsoft.com/office/drawing/2014/main" id="{6B4855AB-A0B7-4FFC-9320-900E4BEF4C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50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85">
              <a:extLst>
                <a:ext uri="{FF2B5EF4-FFF2-40B4-BE49-F238E27FC236}">
                  <a16:creationId xmlns:a16="http://schemas.microsoft.com/office/drawing/2014/main" id="{C06FEBEA-1251-4DA3-BAE6-5893F3FA32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2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86">
              <a:extLst>
                <a:ext uri="{FF2B5EF4-FFF2-40B4-BE49-F238E27FC236}">
                  <a16:creationId xmlns:a16="http://schemas.microsoft.com/office/drawing/2014/main" id="{0086E9FC-135C-408E-BBA9-0DAB122DDE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74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87">
              <a:extLst>
                <a:ext uri="{FF2B5EF4-FFF2-40B4-BE49-F238E27FC236}">
                  <a16:creationId xmlns:a16="http://schemas.microsoft.com/office/drawing/2014/main" id="{0B3B65F7-FF29-4BEB-B975-ADE3E51818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36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88">
              <a:extLst>
                <a:ext uri="{FF2B5EF4-FFF2-40B4-BE49-F238E27FC236}">
                  <a16:creationId xmlns:a16="http://schemas.microsoft.com/office/drawing/2014/main" id="{70DA8896-4303-49C8-BBA6-70FB46456D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98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89">
              <a:extLst>
                <a:ext uri="{FF2B5EF4-FFF2-40B4-BE49-F238E27FC236}">
                  <a16:creationId xmlns:a16="http://schemas.microsoft.com/office/drawing/2014/main" id="{B8746ABA-9147-42EC-AD5F-6AE9560D40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60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90">
              <a:extLst>
                <a:ext uri="{FF2B5EF4-FFF2-40B4-BE49-F238E27FC236}">
                  <a16:creationId xmlns:a16="http://schemas.microsoft.com/office/drawing/2014/main" id="{F8FA64B1-8E80-42AC-96C8-2DE2D1C71B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22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91">
              <a:extLst>
                <a:ext uri="{FF2B5EF4-FFF2-40B4-BE49-F238E27FC236}">
                  <a16:creationId xmlns:a16="http://schemas.microsoft.com/office/drawing/2014/main" id="{1206D68B-2BD3-49F4-B5F5-E3F7ED696E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84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92">
              <a:extLst>
                <a:ext uri="{FF2B5EF4-FFF2-40B4-BE49-F238E27FC236}">
                  <a16:creationId xmlns:a16="http://schemas.microsoft.com/office/drawing/2014/main" id="{16BC8530-EB96-42AC-9586-95C62842CA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46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93">
              <a:extLst>
                <a:ext uri="{FF2B5EF4-FFF2-40B4-BE49-F238E27FC236}">
                  <a16:creationId xmlns:a16="http://schemas.microsoft.com/office/drawing/2014/main" id="{E959FE86-F1C3-405A-B63B-CF6EC45567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08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94">
              <a:extLst>
                <a:ext uri="{FF2B5EF4-FFF2-40B4-BE49-F238E27FC236}">
                  <a16:creationId xmlns:a16="http://schemas.microsoft.com/office/drawing/2014/main" id="{CD2FAEE9-7F5F-4A84-AE15-C8DA78457B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70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95">
              <a:extLst>
                <a:ext uri="{FF2B5EF4-FFF2-40B4-BE49-F238E27FC236}">
                  <a16:creationId xmlns:a16="http://schemas.microsoft.com/office/drawing/2014/main" id="{A25855E7-B48C-43B8-A091-11006CD4B5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32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96">
              <a:extLst>
                <a:ext uri="{FF2B5EF4-FFF2-40B4-BE49-F238E27FC236}">
                  <a16:creationId xmlns:a16="http://schemas.microsoft.com/office/drawing/2014/main" id="{5AA7DC5C-9B0A-4E24-89BD-FD48BB4D75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94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97">
              <a:extLst>
                <a:ext uri="{FF2B5EF4-FFF2-40B4-BE49-F238E27FC236}">
                  <a16:creationId xmlns:a16="http://schemas.microsoft.com/office/drawing/2014/main" id="{E2875D75-E169-4C45-AE8D-66A2FFA973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56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Line 98">
              <a:extLst>
                <a:ext uri="{FF2B5EF4-FFF2-40B4-BE49-F238E27FC236}">
                  <a16:creationId xmlns:a16="http://schemas.microsoft.com/office/drawing/2014/main" id="{58465977-DEE0-4B77-A19D-B248D46EDA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18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Line 99">
              <a:extLst>
                <a:ext uri="{FF2B5EF4-FFF2-40B4-BE49-F238E27FC236}">
                  <a16:creationId xmlns:a16="http://schemas.microsoft.com/office/drawing/2014/main" id="{5A673620-C4E7-4373-8109-0523F6803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80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Line 100">
              <a:extLst>
                <a:ext uri="{FF2B5EF4-FFF2-40B4-BE49-F238E27FC236}">
                  <a16:creationId xmlns:a16="http://schemas.microsoft.com/office/drawing/2014/main" id="{6B0A6AC1-8F0B-4DB5-AAFE-E9782AA9B0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42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Line 101">
              <a:extLst>
                <a:ext uri="{FF2B5EF4-FFF2-40B4-BE49-F238E27FC236}">
                  <a16:creationId xmlns:a16="http://schemas.microsoft.com/office/drawing/2014/main" id="{4137D522-DA9E-4291-9B59-42785B4C78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4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Line 102">
              <a:extLst>
                <a:ext uri="{FF2B5EF4-FFF2-40B4-BE49-F238E27FC236}">
                  <a16:creationId xmlns:a16="http://schemas.microsoft.com/office/drawing/2014/main" id="{69D8994B-802A-4135-B00B-10038A4E4A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66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Line 103">
              <a:extLst>
                <a:ext uri="{FF2B5EF4-FFF2-40B4-BE49-F238E27FC236}">
                  <a16:creationId xmlns:a16="http://schemas.microsoft.com/office/drawing/2014/main" id="{1D4B6FD3-A17B-4D3B-B07D-331B7B6BC8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28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104">
              <a:extLst>
                <a:ext uri="{FF2B5EF4-FFF2-40B4-BE49-F238E27FC236}">
                  <a16:creationId xmlns:a16="http://schemas.microsoft.com/office/drawing/2014/main" id="{C8D7A6F9-B103-4DC9-8706-9ADC579907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90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Line 105">
              <a:extLst>
                <a:ext uri="{FF2B5EF4-FFF2-40B4-BE49-F238E27FC236}">
                  <a16:creationId xmlns:a16="http://schemas.microsoft.com/office/drawing/2014/main" id="{7F7AF15F-E4E6-47C9-978F-C14331462D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52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Line 106">
              <a:extLst>
                <a:ext uri="{FF2B5EF4-FFF2-40B4-BE49-F238E27FC236}">
                  <a16:creationId xmlns:a16="http://schemas.microsoft.com/office/drawing/2014/main" id="{31C12668-3089-48AE-AE2C-0A05D686E3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14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107">
              <a:extLst>
                <a:ext uri="{FF2B5EF4-FFF2-40B4-BE49-F238E27FC236}">
                  <a16:creationId xmlns:a16="http://schemas.microsoft.com/office/drawing/2014/main" id="{398B6E20-501F-4550-A301-E9C651417C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76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Line 108">
              <a:extLst>
                <a:ext uri="{FF2B5EF4-FFF2-40B4-BE49-F238E27FC236}">
                  <a16:creationId xmlns:a16="http://schemas.microsoft.com/office/drawing/2014/main" id="{4D4E1AC4-EB56-44A9-BA6F-23479D830F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38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Line 109">
              <a:extLst>
                <a:ext uri="{FF2B5EF4-FFF2-40B4-BE49-F238E27FC236}">
                  <a16:creationId xmlns:a16="http://schemas.microsoft.com/office/drawing/2014/main" id="{14459719-438A-4B9F-B2CF-2BD81CED16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00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Line 110">
              <a:extLst>
                <a:ext uri="{FF2B5EF4-FFF2-40B4-BE49-F238E27FC236}">
                  <a16:creationId xmlns:a16="http://schemas.microsoft.com/office/drawing/2014/main" id="{9624B7A3-F409-4813-AD19-2BB15A7BE1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62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11">
              <a:extLst>
                <a:ext uri="{FF2B5EF4-FFF2-40B4-BE49-F238E27FC236}">
                  <a16:creationId xmlns:a16="http://schemas.microsoft.com/office/drawing/2014/main" id="{4BF0D008-BCDD-4260-AF05-829B3B289A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24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112">
              <a:extLst>
                <a:ext uri="{FF2B5EF4-FFF2-40B4-BE49-F238E27FC236}">
                  <a16:creationId xmlns:a16="http://schemas.microsoft.com/office/drawing/2014/main" id="{A164CD22-830D-4794-A11E-578820E29E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86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13">
              <a:extLst>
                <a:ext uri="{FF2B5EF4-FFF2-40B4-BE49-F238E27FC236}">
                  <a16:creationId xmlns:a16="http://schemas.microsoft.com/office/drawing/2014/main" id="{9238A5FC-F45B-4418-BB5D-DDDF8448BB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48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14">
              <a:extLst>
                <a:ext uri="{FF2B5EF4-FFF2-40B4-BE49-F238E27FC236}">
                  <a16:creationId xmlns:a16="http://schemas.microsoft.com/office/drawing/2014/main" id="{0CDBD4DF-3BA8-42CB-8B12-25F29CE503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10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15">
              <a:extLst>
                <a:ext uri="{FF2B5EF4-FFF2-40B4-BE49-F238E27FC236}">
                  <a16:creationId xmlns:a16="http://schemas.microsoft.com/office/drawing/2014/main" id="{3E429023-5213-4737-8A14-69228AE49C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72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16">
              <a:extLst>
                <a:ext uri="{FF2B5EF4-FFF2-40B4-BE49-F238E27FC236}">
                  <a16:creationId xmlns:a16="http://schemas.microsoft.com/office/drawing/2014/main" id="{E999DB51-2E64-45CD-8A0E-80E7B6F5C0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34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Line 117">
              <a:extLst>
                <a:ext uri="{FF2B5EF4-FFF2-40B4-BE49-F238E27FC236}">
                  <a16:creationId xmlns:a16="http://schemas.microsoft.com/office/drawing/2014/main" id="{A69C38FE-89F6-4BF6-960F-92664B6150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96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Line 118">
              <a:extLst>
                <a:ext uri="{FF2B5EF4-FFF2-40B4-BE49-F238E27FC236}">
                  <a16:creationId xmlns:a16="http://schemas.microsoft.com/office/drawing/2014/main" id="{EA19609F-CE41-494E-91BA-F7A2370E18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58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Line 119">
              <a:extLst>
                <a:ext uri="{FF2B5EF4-FFF2-40B4-BE49-F238E27FC236}">
                  <a16:creationId xmlns:a16="http://schemas.microsoft.com/office/drawing/2014/main" id="{9E2A2575-94AA-4110-9139-0164FEFD1C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20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Line 120">
              <a:extLst>
                <a:ext uri="{FF2B5EF4-FFF2-40B4-BE49-F238E27FC236}">
                  <a16:creationId xmlns:a16="http://schemas.microsoft.com/office/drawing/2014/main" id="{D6E875E9-D17D-41E3-B8F7-A1B8A6982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82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121">
              <a:extLst>
                <a:ext uri="{FF2B5EF4-FFF2-40B4-BE49-F238E27FC236}">
                  <a16:creationId xmlns:a16="http://schemas.microsoft.com/office/drawing/2014/main" id="{3922ED03-841B-442D-BD84-3A0F0ECCCA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44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122">
              <a:extLst>
                <a:ext uri="{FF2B5EF4-FFF2-40B4-BE49-F238E27FC236}">
                  <a16:creationId xmlns:a16="http://schemas.microsoft.com/office/drawing/2014/main" id="{B8DD9D0D-F61B-4FED-B458-BA7459B950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06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123">
              <a:extLst>
                <a:ext uri="{FF2B5EF4-FFF2-40B4-BE49-F238E27FC236}">
                  <a16:creationId xmlns:a16="http://schemas.microsoft.com/office/drawing/2014/main" id="{169A8A8D-C120-4745-8E82-E833227938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68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124">
              <a:extLst>
                <a:ext uri="{FF2B5EF4-FFF2-40B4-BE49-F238E27FC236}">
                  <a16:creationId xmlns:a16="http://schemas.microsoft.com/office/drawing/2014/main" id="{D8CC56AD-624A-4FC3-ACA5-F634F10E3A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30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125">
              <a:extLst>
                <a:ext uri="{FF2B5EF4-FFF2-40B4-BE49-F238E27FC236}">
                  <a16:creationId xmlns:a16="http://schemas.microsoft.com/office/drawing/2014/main" id="{500F1A17-AA20-494A-8A8E-4CCEDB2DD2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92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126">
              <a:extLst>
                <a:ext uri="{FF2B5EF4-FFF2-40B4-BE49-F238E27FC236}">
                  <a16:creationId xmlns:a16="http://schemas.microsoft.com/office/drawing/2014/main" id="{53A5481F-71CB-4A7F-A468-BC101CE51E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054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127">
              <a:extLst>
                <a:ext uri="{FF2B5EF4-FFF2-40B4-BE49-F238E27FC236}">
                  <a16:creationId xmlns:a16="http://schemas.microsoft.com/office/drawing/2014/main" id="{B10CA8BE-5F3A-4201-AB8D-187E010B1F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16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128">
              <a:extLst>
                <a:ext uri="{FF2B5EF4-FFF2-40B4-BE49-F238E27FC236}">
                  <a16:creationId xmlns:a16="http://schemas.microsoft.com/office/drawing/2014/main" id="{942F01CA-9C5E-4D59-998B-231484CAA7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578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129">
              <a:extLst>
                <a:ext uri="{FF2B5EF4-FFF2-40B4-BE49-F238E27FC236}">
                  <a16:creationId xmlns:a16="http://schemas.microsoft.com/office/drawing/2014/main" id="{9B98486D-1BE5-4EA1-907E-ECB2E21B89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40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130">
              <a:extLst>
                <a:ext uri="{FF2B5EF4-FFF2-40B4-BE49-F238E27FC236}">
                  <a16:creationId xmlns:a16="http://schemas.microsoft.com/office/drawing/2014/main" id="{F9A9BB9B-2914-4925-AE9B-0152629C9A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102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Line 131">
              <a:extLst>
                <a:ext uri="{FF2B5EF4-FFF2-40B4-BE49-F238E27FC236}">
                  <a16:creationId xmlns:a16="http://schemas.microsoft.com/office/drawing/2014/main" id="{836460C2-7DE7-4DD1-A2FA-2026856A6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864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132">
              <a:extLst>
                <a:ext uri="{FF2B5EF4-FFF2-40B4-BE49-F238E27FC236}">
                  <a16:creationId xmlns:a16="http://schemas.microsoft.com/office/drawing/2014/main" id="{E8E55439-A854-481A-86F9-C55D996B10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626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133">
              <a:extLst>
                <a:ext uri="{FF2B5EF4-FFF2-40B4-BE49-F238E27FC236}">
                  <a16:creationId xmlns:a16="http://schemas.microsoft.com/office/drawing/2014/main" id="{85A4754F-F4F0-4F42-8075-776FD96D25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88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Line 134">
              <a:extLst>
                <a:ext uri="{FF2B5EF4-FFF2-40B4-BE49-F238E27FC236}">
                  <a16:creationId xmlns:a16="http://schemas.microsoft.com/office/drawing/2014/main" id="{432B2B33-4ECA-4CF4-97F4-3550164852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150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135">
              <a:extLst>
                <a:ext uri="{FF2B5EF4-FFF2-40B4-BE49-F238E27FC236}">
                  <a16:creationId xmlns:a16="http://schemas.microsoft.com/office/drawing/2014/main" id="{FC5BCEA2-BA05-4410-ACD3-10E6265F1F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12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Line 136">
              <a:extLst>
                <a:ext uri="{FF2B5EF4-FFF2-40B4-BE49-F238E27FC236}">
                  <a16:creationId xmlns:a16="http://schemas.microsoft.com/office/drawing/2014/main" id="{A67C4583-FECE-4F50-A45A-5B901F5CF1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674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Line 137">
              <a:extLst>
                <a:ext uri="{FF2B5EF4-FFF2-40B4-BE49-F238E27FC236}">
                  <a16:creationId xmlns:a16="http://schemas.microsoft.com/office/drawing/2014/main" id="{04FF32B6-A369-44DA-AB39-7E05B98DB3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436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Line 138">
              <a:extLst>
                <a:ext uri="{FF2B5EF4-FFF2-40B4-BE49-F238E27FC236}">
                  <a16:creationId xmlns:a16="http://schemas.microsoft.com/office/drawing/2014/main" id="{B79359DA-1246-4289-83B6-A1E397C01F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98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Line 139">
              <a:extLst>
                <a:ext uri="{FF2B5EF4-FFF2-40B4-BE49-F238E27FC236}">
                  <a16:creationId xmlns:a16="http://schemas.microsoft.com/office/drawing/2014/main" id="{E6D6E9FC-4C73-4968-A64D-00A48B88AB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960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Line 140">
              <a:extLst>
                <a:ext uri="{FF2B5EF4-FFF2-40B4-BE49-F238E27FC236}">
                  <a16:creationId xmlns:a16="http://schemas.microsoft.com/office/drawing/2014/main" id="{0CC39601-9777-4008-9D92-ABA09ED414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22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Line 141">
              <a:extLst>
                <a:ext uri="{FF2B5EF4-FFF2-40B4-BE49-F238E27FC236}">
                  <a16:creationId xmlns:a16="http://schemas.microsoft.com/office/drawing/2014/main" id="{66F239D2-8C4B-4A3F-A08F-0C60F2B6EC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484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Line 142">
              <a:extLst>
                <a:ext uri="{FF2B5EF4-FFF2-40B4-BE49-F238E27FC236}">
                  <a16:creationId xmlns:a16="http://schemas.microsoft.com/office/drawing/2014/main" id="{3DD28CB6-CE80-4357-8A76-3D2384C9E6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46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Line 143">
              <a:extLst>
                <a:ext uri="{FF2B5EF4-FFF2-40B4-BE49-F238E27FC236}">
                  <a16:creationId xmlns:a16="http://schemas.microsoft.com/office/drawing/2014/main" id="{C2EBA944-3364-418C-9D67-E0A8565BDB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00850" y="37322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Line 144">
              <a:extLst>
                <a:ext uri="{FF2B5EF4-FFF2-40B4-BE49-F238E27FC236}">
                  <a16:creationId xmlns:a16="http://schemas.microsoft.com/office/drawing/2014/main" id="{FA9F3D6E-2CCE-4649-9519-243CC8391B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92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Line 145">
              <a:extLst>
                <a:ext uri="{FF2B5EF4-FFF2-40B4-BE49-F238E27FC236}">
                  <a16:creationId xmlns:a16="http://schemas.microsoft.com/office/drawing/2014/main" id="{51815391-8E18-4E85-A08A-4F78624265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54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Line 146">
              <a:extLst>
                <a:ext uri="{FF2B5EF4-FFF2-40B4-BE49-F238E27FC236}">
                  <a16:creationId xmlns:a16="http://schemas.microsoft.com/office/drawing/2014/main" id="{88C8BE64-C822-4DA0-B5C6-79108CE1D4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16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Line 147">
              <a:extLst>
                <a:ext uri="{FF2B5EF4-FFF2-40B4-BE49-F238E27FC236}">
                  <a16:creationId xmlns:a16="http://schemas.microsoft.com/office/drawing/2014/main" id="{AAEB6F55-6CFB-4D7D-9C11-96547D3446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78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Line 148">
              <a:extLst>
                <a:ext uri="{FF2B5EF4-FFF2-40B4-BE49-F238E27FC236}">
                  <a16:creationId xmlns:a16="http://schemas.microsoft.com/office/drawing/2014/main" id="{96EBC174-11AE-424A-AF58-C0568046BE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0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Line 149">
              <a:extLst>
                <a:ext uri="{FF2B5EF4-FFF2-40B4-BE49-F238E27FC236}">
                  <a16:creationId xmlns:a16="http://schemas.microsoft.com/office/drawing/2014/main" id="{84780D88-CF3B-4F72-B11C-CED15DD2E7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02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Line 150">
              <a:extLst>
                <a:ext uri="{FF2B5EF4-FFF2-40B4-BE49-F238E27FC236}">
                  <a16:creationId xmlns:a16="http://schemas.microsoft.com/office/drawing/2014/main" id="{25463121-15BD-4074-BD7B-83FB54BC42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64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Line 151">
              <a:extLst>
                <a:ext uri="{FF2B5EF4-FFF2-40B4-BE49-F238E27FC236}">
                  <a16:creationId xmlns:a16="http://schemas.microsoft.com/office/drawing/2014/main" id="{AF0A1561-C2A2-41EE-8C35-3217B94BDD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26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Line 152">
              <a:extLst>
                <a:ext uri="{FF2B5EF4-FFF2-40B4-BE49-F238E27FC236}">
                  <a16:creationId xmlns:a16="http://schemas.microsoft.com/office/drawing/2014/main" id="{853E60FA-B04E-44A9-93E4-CF94EAC185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88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Line 153">
              <a:extLst>
                <a:ext uri="{FF2B5EF4-FFF2-40B4-BE49-F238E27FC236}">
                  <a16:creationId xmlns:a16="http://schemas.microsoft.com/office/drawing/2014/main" id="{843D401C-1B83-45F5-B5FC-E7593AD7E5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50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Line 154">
              <a:extLst>
                <a:ext uri="{FF2B5EF4-FFF2-40B4-BE49-F238E27FC236}">
                  <a16:creationId xmlns:a16="http://schemas.microsoft.com/office/drawing/2014/main" id="{C9203E51-6FA8-41AE-9270-BDC9C4BA4C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2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Line 155">
              <a:extLst>
                <a:ext uri="{FF2B5EF4-FFF2-40B4-BE49-F238E27FC236}">
                  <a16:creationId xmlns:a16="http://schemas.microsoft.com/office/drawing/2014/main" id="{2DFA4CCA-3F0D-496D-B610-B17EB7D67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74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Line 156">
              <a:extLst>
                <a:ext uri="{FF2B5EF4-FFF2-40B4-BE49-F238E27FC236}">
                  <a16:creationId xmlns:a16="http://schemas.microsoft.com/office/drawing/2014/main" id="{F20612B8-E4EC-4B4D-A615-044CFF1CE7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36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Line 157">
              <a:extLst>
                <a:ext uri="{FF2B5EF4-FFF2-40B4-BE49-F238E27FC236}">
                  <a16:creationId xmlns:a16="http://schemas.microsoft.com/office/drawing/2014/main" id="{625A4B4A-6E80-4B41-BAB3-870F3BAD42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98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Line 158">
              <a:extLst>
                <a:ext uri="{FF2B5EF4-FFF2-40B4-BE49-F238E27FC236}">
                  <a16:creationId xmlns:a16="http://schemas.microsoft.com/office/drawing/2014/main" id="{0E5C2590-BC98-4811-BEF2-FDE59B02C2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60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Line 159">
              <a:extLst>
                <a:ext uri="{FF2B5EF4-FFF2-40B4-BE49-F238E27FC236}">
                  <a16:creationId xmlns:a16="http://schemas.microsoft.com/office/drawing/2014/main" id="{A46B82F8-EE8D-447B-8211-704D87F735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22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Line 160">
              <a:extLst>
                <a:ext uri="{FF2B5EF4-FFF2-40B4-BE49-F238E27FC236}">
                  <a16:creationId xmlns:a16="http://schemas.microsoft.com/office/drawing/2014/main" id="{F3B3421D-0E84-47D9-89AF-FB753BAB35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84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Line 161">
              <a:extLst>
                <a:ext uri="{FF2B5EF4-FFF2-40B4-BE49-F238E27FC236}">
                  <a16:creationId xmlns:a16="http://schemas.microsoft.com/office/drawing/2014/main" id="{AA5A3C1E-A5AC-4943-86B6-FB76C45BE9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46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Line 162">
              <a:extLst>
                <a:ext uri="{FF2B5EF4-FFF2-40B4-BE49-F238E27FC236}">
                  <a16:creationId xmlns:a16="http://schemas.microsoft.com/office/drawing/2014/main" id="{55591792-E7C8-418E-934A-572D3C389C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08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Line 163">
              <a:extLst>
                <a:ext uri="{FF2B5EF4-FFF2-40B4-BE49-F238E27FC236}">
                  <a16:creationId xmlns:a16="http://schemas.microsoft.com/office/drawing/2014/main" id="{4C43E5D5-50B6-45A9-9735-AA8C9CB70A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70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Line 164">
              <a:extLst>
                <a:ext uri="{FF2B5EF4-FFF2-40B4-BE49-F238E27FC236}">
                  <a16:creationId xmlns:a16="http://schemas.microsoft.com/office/drawing/2014/main" id="{5AAD5B4A-0704-4ACC-8917-D58C1BA71E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32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Line 165">
              <a:extLst>
                <a:ext uri="{FF2B5EF4-FFF2-40B4-BE49-F238E27FC236}">
                  <a16:creationId xmlns:a16="http://schemas.microsoft.com/office/drawing/2014/main" id="{0441E622-18AF-4B44-A919-14B69E4D10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94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166">
              <a:extLst>
                <a:ext uri="{FF2B5EF4-FFF2-40B4-BE49-F238E27FC236}">
                  <a16:creationId xmlns:a16="http://schemas.microsoft.com/office/drawing/2014/main" id="{FE009F9E-E080-49FD-9312-DE3219433A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56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Line 167">
              <a:extLst>
                <a:ext uri="{FF2B5EF4-FFF2-40B4-BE49-F238E27FC236}">
                  <a16:creationId xmlns:a16="http://schemas.microsoft.com/office/drawing/2014/main" id="{8D067B46-DE7E-4A28-BD88-1598BEC2E9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18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Line 168">
              <a:extLst>
                <a:ext uri="{FF2B5EF4-FFF2-40B4-BE49-F238E27FC236}">
                  <a16:creationId xmlns:a16="http://schemas.microsoft.com/office/drawing/2014/main" id="{1C6DC3BB-7A58-439E-8D34-2D3DA3F81D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80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Line 169">
              <a:extLst>
                <a:ext uri="{FF2B5EF4-FFF2-40B4-BE49-F238E27FC236}">
                  <a16:creationId xmlns:a16="http://schemas.microsoft.com/office/drawing/2014/main" id="{09389425-CF72-44FA-88DB-10CDA081EC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42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170">
              <a:extLst>
                <a:ext uri="{FF2B5EF4-FFF2-40B4-BE49-F238E27FC236}">
                  <a16:creationId xmlns:a16="http://schemas.microsoft.com/office/drawing/2014/main" id="{648E5EE6-E834-450C-8F65-C2C49C3BB8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4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Line 171">
              <a:extLst>
                <a:ext uri="{FF2B5EF4-FFF2-40B4-BE49-F238E27FC236}">
                  <a16:creationId xmlns:a16="http://schemas.microsoft.com/office/drawing/2014/main" id="{B402511B-D524-42FA-8980-86218E131A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66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Line 172">
              <a:extLst>
                <a:ext uri="{FF2B5EF4-FFF2-40B4-BE49-F238E27FC236}">
                  <a16:creationId xmlns:a16="http://schemas.microsoft.com/office/drawing/2014/main" id="{9125ACDE-0800-4CE2-ACA3-62F8CBC854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28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Line 173">
              <a:extLst>
                <a:ext uri="{FF2B5EF4-FFF2-40B4-BE49-F238E27FC236}">
                  <a16:creationId xmlns:a16="http://schemas.microsoft.com/office/drawing/2014/main" id="{049B3015-990F-40E6-B51B-E5BC41D53D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90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Line 174">
              <a:extLst>
                <a:ext uri="{FF2B5EF4-FFF2-40B4-BE49-F238E27FC236}">
                  <a16:creationId xmlns:a16="http://schemas.microsoft.com/office/drawing/2014/main" id="{9A84C603-5D2C-494F-A70F-0FF2D1F772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52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Line 175">
              <a:extLst>
                <a:ext uri="{FF2B5EF4-FFF2-40B4-BE49-F238E27FC236}">
                  <a16:creationId xmlns:a16="http://schemas.microsoft.com/office/drawing/2014/main" id="{EF2B86AF-1679-40F9-913D-89EB54DE39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14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Line 176">
              <a:extLst>
                <a:ext uri="{FF2B5EF4-FFF2-40B4-BE49-F238E27FC236}">
                  <a16:creationId xmlns:a16="http://schemas.microsoft.com/office/drawing/2014/main" id="{0C7C73BF-5811-47F4-B10C-35365D4413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76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Line 177">
              <a:extLst>
                <a:ext uri="{FF2B5EF4-FFF2-40B4-BE49-F238E27FC236}">
                  <a16:creationId xmlns:a16="http://schemas.microsoft.com/office/drawing/2014/main" id="{6E689776-0794-4331-8153-068351A561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38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Line 178">
              <a:extLst>
                <a:ext uri="{FF2B5EF4-FFF2-40B4-BE49-F238E27FC236}">
                  <a16:creationId xmlns:a16="http://schemas.microsoft.com/office/drawing/2014/main" id="{2B753A38-DC7C-4FF7-9C29-ABC9A99AA4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00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Line 179">
              <a:extLst>
                <a:ext uri="{FF2B5EF4-FFF2-40B4-BE49-F238E27FC236}">
                  <a16:creationId xmlns:a16="http://schemas.microsoft.com/office/drawing/2014/main" id="{E7AFF429-05E1-4B85-B343-58CAEE4BE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62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Line 180">
              <a:extLst>
                <a:ext uri="{FF2B5EF4-FFF2-40B4-BE49-F238E27FC236}">
                  <a16:creationId xmlns:a16="http://schemas.microsoft.com/office/drawing/2014/main" id="{DF256736-F717-49A3-9115-1194E26AE2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24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Line 181">
              <a:extLst>
                <a:ext uri="{FF2B5EF4-FFF2-40B4-BE49-F238E27FC236}">
                  <a16:creationId xmlns:a16="http://schemas.microsoft.com/office/drawing/2014/main" id="{646BD8BB-B94F-4CA0-949B-D59DB57824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86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Line 182">
              <a:extLst>
                <a:ext uri="{FF2B5EF4-FFF2-40B4-BE49-F238E27FC236}">
                  <a16:creationId xmlns:a16="http://schemas.microsoft.com/office/drawing/2014/main" id="{1D70966A-91E8-4275-98C8-6007F28368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48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Line 183">
              <a:extLst>
                <a:ext uri="{FF2B5EF4-FFF2-40B4-BE49-F238E27FC236}">
                  <a16:creationId xmlns:a16="http://schemas.microsoft.com/office/drawing/2014/main" id="{CAA0B442-92AC-41A5-B591-A7CD955228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10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Line 184">
              <a:extLst>
                <a:ext uri="{FF2B5EF4-FFF2-40B4-BE49-F238E27FC236}">
                  <a16:creationId xmlns:a16="http://schemas.microsoft.com/office/drawing/2014/main" id="{6980DC9D-9B16-427F-B49E-FF02D33E78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72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Line 185">
              <a:extLst>
                <a:ext uri="{FF2B5EF4-FFF2-40B4-BE49-F238E27FC236}">
                  <a16:creationId xmlns:a16="http://schemas.microsoft.com/office/drawing/2014/main" id="{C27BF37C-0444-4BBE-90E8-BA3A330DDD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34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Line 186">
              <a:extLst>
                <a:ext uri="{FF2B5EF4-FFF2-40B4-BE49-F238E27FC236}">
                  <a16:creationId xmlns:a16="http://schemas.microsoft.com/office/drawing/2014/main" id="{49A8A7E0-B504-4414-AF4D-35DE5B3B8D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96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Line 187">
              <a:extLst>
                <a:ext uri="{FF2B5EF4-FFF2-40B4-BE49-F238E27FC236}">
                  <a16:creationId xmlns:a16="http://schemas.microsoft.com/office/drawing/2014/main" id="{62BD9B5C-16E4-4BAE-A7FC-71F1FF6F7D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58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Line 188">
              <a:extLst>
                <a:ext uri="{FF2B5EF4-FFF2-40B4-BE49-F238E27FC236}">
                  <a16:creationId xmlns:a16="http://schemas.microsoft.com/office/drawing/2014/main" id="{E6EC8F01-1890-45A9-9CF5-37752DE1BE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20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Line 189">
              <a:extLst>
                <a:ext uri="{FF2B5EF4-FFF2-40B4-BE49-F238E27FC236}">
                  <a16:creationId xmlns:a16="http://schemas.microsoft.com/office/drawing/2014/main" id="{AD61579A-40C0-428F-AB02-FC38FD051D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82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Line 190">
              <a:extLst>
                <a:ext uri="{FF2B5EF4-FFF2-40B4-BE49-F238E27FC236}">
                  <a16:creationId xmlns:a16="http://schemas.microsoft.com/office/drawing/2014/main" id="{6872BDF1-07AA-44E1-BFA9-5BCBF0F7DE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44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Line 191">
              <a:extLst>
                <a:ext uri="{FF2B5EF4-FFF2-40B4-BE49-F238E27FC236}">
                  <a16:creationId xmlns:a16="http://schemas.microsoft.com/office/drawing/2014/main" id="{1F6366ED-666A-4B31-9EF8-F2A0539FBB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06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Line 192">
              <a:extLst>
                <a:ext uri="{FF2B5EF4-FFF2-40B4-BE49-F238E27FC236}">
                  <a16:creationId xmlns:a16="http://schemas.microsoft.com/office/drawing/2014/main" id="{665BD30E-7FAC-420D-B048-F59FDE27E5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68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Line 193">
              <a:extLst>
                <a:ext uri="{FF2B5EF4-FFF2-40B4-BE49-F238E27FC236}">
                  <a16:creationId xmlns:a16="http://schemas.microsoft.com/office/drawing/2014/main" id="{19B2ACF7-DCA2-4A93-8B35-E86617D637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30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Line 194">
              <a:extLst>
                <a:ext uri="{FF2B5EF4-FFF2-40B4-BE49-F238E27FC236}">
                  <a16:creationId xmlns:a16="http://schemas.microsoft.com/office/drawing/2014/main" id="{56CDEA91-B9CF-49E5-9769-EF56A0FB42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92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Line 195">
              <a:extLst>
                <a:ext uri="{FF2B5EF4-FFF2-40B4-BE49-F238E27FC236}">
                  <a16:creationId xmlns:a16="http://schemas.microsoft.com/office/drawing/2014/main" id="{8EB50357-31D0-4FC9-B5C7-F130782720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054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Line 196">
              <a:extLst>
                <a:ext uri="{FF2B5EF4-FFF2-40B4-BE49-F238E27FC236}">
                  <a16:creationId xmlns:a16="http://schemas.microsoft.com/office/drawing/2014/main" id="{CE7AAA58-D2C0-4D94-A8F6-5FA112D9F2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16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Line 197">
              <a:extLst>
                <a:ext uri="{FF2B5EF4-FFF2-40B4-BE49-F238E27FC236}">
                  <a16:creationId xmlns:a16="http://schemas.microsoft.com/office/drawing/2014/main" id="{982F6AE3-EEE8-426F-A3EA-9938DBF220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578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Line 198">
              <a:extLst>
                <a:ext uri="{FF2B5EF4-FFF2-40B4-BE49-F238E27FC236}">
                  <a16:creationId xmlns:a16="http://schemas.microsoft.com/office/drawing/2014/main" id="{4D2135BE-1FD6-48D0-A943-681E69A455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40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Line 199">
              <a:extLst>
                <a:ext uri="{FF2B5EF4-FFF2-40B4-BE49-F238E27FC236}">
                  <a16:creationId xmlns:a16="http://schemas.microsoft.com/office/drawing/2014/main" id="{4FA347E5-BFD8-432F-A94A-6544056915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102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Line 200">
              <a:extLst>
                <a:ext uri="{FF2B5EF4-FFF2-40B4-BE49-F238E27FC236}">
                  <a16:creationId xmlns:a16="http://schemas.microsoft.com/office/drawing/2014/main" id="{8AEE1FB0-294D-41A4-893F-75B6660DFB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864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Line 201">
              <a:extLst>
                <a:ext uri="{FF2B5EF4-FFF2-40B4-BE49-F238E27FC236}">
                  <a16:creationId xmlns:a16="http://schemas.microsoft.com/office/drawing/2014/main" id="{C390210D-7AD4-40FB-99A4-33A3CE0960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626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Line 202">
              <a:extLst>
                <a:ext uri="{FF2B5EF4-FFF2-40B4-BE49-F238E27FC236}">
                  <a16:creationId xmlns:a16="http://schemas.microsoft.com/office/drawing/2014/main" id="{FC3FEE1F-EC5A-4733-9F73-B02430FAB2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88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Line 203">
              <a:extLst>
                <a:ext uri="{FF2B5EF4-FFF2-40B4-BE49-F238E27FC236}">
                  <a16:creationId xmlns:a16="http://schemas.microsoft.com/office/drawing/2014/main" id="{36F87B8B-C235-41AF-8AB7-5D01E75C9A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150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Line 204">
              <a:extLst>
                <a:ext uri="{FF2B5EF4-FFF2-40B4-BE49-F238E27FC236}">
                  <a16:creationId xmlns:a16="http://schemas.microsoft.com/office/drawing/2014/main" id="{7F8DC628-4218-4EBB-BC25-121090D9E9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12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Line 205">
              <a:extLst>
                <a:ext uri="{FF2B5EF4-FFF2-40B4-BE49-F238E27FC236}">
                  <a16:creationId xmlns:a16="http://schemas.microsoft.com/office/drawing/2014/main" id="{7F2D7D4E-F26A-43E2-A77D-821B1883F6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674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4" name="Line 206">
              <a:extLst>
                <a:ext uri="{FF2B5EF4-FFF2-40B4-BE49-F238E27FC236}">
                  <a16:creationId xmlns:a16="http://schemas.microsoft.com/office/drawing/2014/main" id="{17E6386B-4A25-4A87-8B6F-3969F8F170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436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" name="Line 207">
              <a:extLst>
                <a:ext uri="{FF2B5EF4-FFF2-40B4-BE49-F238E27FC236}">
                  <a16:creationId xmlns:a16="http://schemas.microsoft.com/office/drawing/2014/main" id="{07FA6899-D3EF-4ABC-ABE7-5657B35DE2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98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Line 208">
              <a:extLst>
                <a:ext uri="{FF2B5EF4-FFF2-40B4-BE49-F238E27FC236}">
                  <a16:creationId xmlns:a16="http://schemas.microsoft.com/office/drawing/2014/main" id="{4230B6DA-E6FE-4E0C-BAC4-3DEEB79F0A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960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Line 209">
              <a:extLst>
                <a:ext uri="{FF2B5EF4-FFF2-40B4-BE49-F238E27FC236}">
                  <a16:creationId xmlns:a16="http://schemas.microsoft.com/office/drawing/2014/main" id="{F2448EA2-1676-48A5-B4B0-6DA5779CFB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22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Line 210">
              <a:extLst>
                <a:ext uri="{FF2B5EF4-FFF2-40B4-BE49-F238E27FC236}">
                  <a16:creationId xmlns:a16="http://schemas.microsoft.com/office/drawing/2014/main" id="{99A889C6-DA80-4FA2-88A2-B63E7F5AD2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484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9" name="Line 211">
              <a:extLst>
                <a:ext uri="{FF2B5EF4-FFF2-40B4-BE49-F238E27FC236}">
                  <a16:creationId xmlns:a16="http://schemas.microsoft.com/office/drawing/2014/main" id="{EA6682DE-26F7-4A7C-81AF-CFE722D9FD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46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Line 212">
              <a:extLst>
                <a:ext uri="{FF2B5EF4-FFF2-40B4-BE49-F238E27FC236}">
                  <a16:creationId xmlns:a16="http://schemas.microsoft.com/office/drawing/2014/main" id="{D8F3B040-DCC4-4190-8527-0CF32907C5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00850" y="2767012"/>
              <a:ext cx="25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Line 213">
              <a:extLst>
                <a:ext uri="{FF2B5EF4-FFF2-40B4-BE49-F238E27FC236}">
                  <a16:creationId xmlns:a16="http://schemas.microsoft.com/office/drawing/2014/main" id="{4D79738D-B722-4BA7-8E28-9B555A788F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73200" y="2760662"/>
              <a:ext cx="0" cy="2908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Line 214">
              <a:extLst>
                <a:ext uri="{FF2B5EF4-FFF2-40B4-BE49-F238E27FC236}">
                  <a16:creationId xmlns:a16="http://schemas.microsoft.com/office/drawing/2014/main" id="{30102990-2450-4A32-9230-5EFBE87DCC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750" y="5675312"/>
              <a:ext cx="76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3" name="Line 215">
              <a:extLst>
                <a:ext uri="{FF2B5EF4-FFF2-40B4-BE49-F238E27FC236}">
                  <a16:creationId xmlns:a16="http://schemas.microsoft.com/office/drawing/2014/main" id="{9B82CD12-CABC-4016-AD57-D685CA8350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6850" y="5675312"/>
              <a:ext cx="53721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Line 216">
              <a:extLst>
                <a:ext uri="{FF2B5EF4-FFF2-40B4-BE49-F238E27FC236}">
                  <a16:creationId xmlns:a16="http://schemas.microsoft.com/office/drawing/2014/main" id="{8C83DAA2-1A5C-470D-A200-06AFB0F247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732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Line 217">
              <a:extLst>
                <a:ext uri="{FF2B5EF4-FFF2-40B4-BE49-F238E27FC236}">
                  <a16:creationId xmlns:a16="http://schemas.microsoft.com/office/drawing/2014/main" id="{2CCB30F2-52DB-4CD0-A94F-F7B3EFC347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399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Line 218">
              <a:extLst>
                <a:ext uri="{FF2B5EF4-FFF2-40B4-BE49-F238E27FC236}">
                  <a16:creationId xmlns:a16="http://schemas.microsoft.com/office/drawing/2014/main" id="{DD0A5823-B496-4832-9262-828D2160CB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93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Line 219">
              <a:extLst>
                <a:ext uri="{FF2B5EF4-FFF2-40B4-BE49-F238E27FC236}">
                  <a16:creationId xmlns:a16="http://schemas.microsoft.com/office/drawing/2014/main" id="{42BF6C79-3EAB-4A56-B167-CBBA6D9AF5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860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Line 220">
              <a:extLst>
                <a:ext uri="{FF2B5EF4-FFF2-40B4-BE49-F238E27FC236}">
                  <a16:creationId xmlns:a16="http://schemas.microsoft.com/office/drawing/2014/main" id="{4DC200CB-05BF-4F8F-A9DB-202BBBA896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527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Line 221">
              <a:extLst>
                <a:ext uri="{FF2B5EF4-FFF2-40B4-BE49-F238E27FC236}">
                  <a16:creationId xmlns:a16="http://schemas.microsoft.com/office/drawing/2014/main" id="{28DD214A-9F55-49DA-BFDA-27529F41B3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194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Line 222">
              <a:extLst>
                <a:ext uri="{FF2B5EF4-FFF2-40B4-BE49-F238E27FC236}">
                  <a16:creationId xmlns:a16="http://schemas.microsoft.com/office/drawing/2014/main" id="{1347A94A-0FBA-49ED-A57C-541C1D0D75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861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Line 223">
              <a:extLst>
                <a:ext uri="{FF2B5EF4-FFF2-40B4-BE49-F238E27FC236}">
                  <a16:creationId xmlns:a16="http://schemas.microsoft.com/office/drawing/2014/main" id="{AA6D6DB7-27A2-400A-B2E3-D96D64908D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528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Line 224">
              <a:extLst>
                <a:ext uri="{FF2B5EF4-FFF2-40B4-BE49-F238E27FC236}">
                  <a16:creationId xmlns:a16="http://schemas.microsoft.com/office/drawing/2014/main" id="{3B7BB2BE-448D-4FEE-89FE-5FEB8FCA4C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195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3" name="Line 225">
              <a:extLst>
                <a:ext uri="{FF2B5EF4-FFF2-40B4-BE49-F238E27FC236}">
                  <a16:creationId xmlns:a16="http://schemas.microsoft.com/office/drawing/2014/main" id="{93095801-218B-4A47-A7C4-458D445693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989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Line 226">
              <a:extLst>
                <a:ext uri="{FF2B5EF4-FFF2-40B4-BE49-F238E27FC236}">
                  <a16:creationId xmlns:a16="http://schemas.microsoft.com/office/drawing/2014/main" id="{D83DC53F-A868-4523-B42F-3E86E72D1B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656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5" name="Line 227">
              <a:extLst>
                <a:ext uri="{FF2B5EF4-FFF2-40B4-BE49-F238E27FC236}">
                  <a16:creationId xmlns:a16="http://schemas.microsoft.com/office/drawing/2014/main" id="{5AE230D2-F0B6-4810-870F-494D3BDD21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323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Line 228">
              <a:extLst>
                <a:ext uri="{FF2B5EF4-FFF2-40B4-BE49-F238E27FC236}">
                  <a16:creationId xmlns:a16="http://schemas.microsoft.com/office/drawing/2014/main" id="{C8FECBD3-704F-45A6-849A-0729ED5AA5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990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Line 229">
              <a:extLst>
                <a:ext uri="{FF2B5EF4-FFF2-40B4-BE49-F238E27FC236}">
                  <a16:creationId xmlns:a16="http://schemas.microsoft.com/office/drawing/2014/main" id="{A202EC1A-9172-4F7E-BE83-396486E72F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657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Line 230">
              <a:extLst>
                <a:ext uri="{FF2B5EF4-FFF2-40B4-BE49-F238E27FC236}">
                  <a16:creationId xmlns:a16="http://schemas.microsoft.com/office/drawing/2014/main" id="{93A150B3-DEFD-4643-98C4-4584A3B49E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324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9" name="Line 231">
              <a:extLst>
                <a:ext uri="{FF2B5EF4-FFF2-40B4-BE49-F238E27FC236}">
                  <a16:creationId xmlns:a16="http://schemas.microsoft.com/office/drawing/2014/main" id="{17D52D8A-26C3-43CD-8E9A-899B80F42A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991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Line 232">
              <a:extLst>
                <a:ext uri="{FF2B5EF4-FFF2-40B4-BE49-F238E27FC236}">
                  <a16:creationId xmlns:a16="http://schemas.microsoft.com/office/drawing/2014/main" id="{87B19F71-965A-4967-89AC-5BE2D4C0E4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785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Line 233">
              <a:extLst>
                <a:ext uri="{FF2B5EF4-FFF2-40B4-BE49-F238E27FC236}">
                  <a16:creationId xmlns:a16="http://schemas.microsoft.com/office/drawing/2014/main" id="{11D1F05A-8803-44D1-871B-27F2900BA3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452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Line 234">
              <a:extLst>
                <a:ext uri="{FF2B5EF4-FFF2-40B4-BE49-F238E27FC236}">
                  <a16:creationId xmlns:a16="http://schemas.microsoft.com/office/drawing/2014/main" id="{4072403C-929C-45AB-AB18-00A4AC0DC6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119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3" name="Line 235">
              <a:extLst>
                <a:ext uri="{FF2B5EF4-FFF2-40B4-BE49-F238E27FC236}">
                  <a16:creationId xmlns:a16="http://schemas.microsoft.com/office/drawing/2014/main" id="{47F868E1-BC24-46C0-8858-C2480D1A38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786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4" name="Line 236">
              <a:extLst>
                <a:ext uri="{FF2B5EF4-FFF2-40B4-BE49-F238E27FC236}">
                  <a16:creationId xmlns:a16="http://schemas.microsoft.com/office/drawing/2014/main" id="{5E70C702-4CD5-4203-BEA4-16895B64CA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45300" y="5621337"/>
              <a:ext cx="0" cy="95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" name="Freeform 237">
              <a:extLst>
                <a:ext uri="{FF2B5EF4-FFF2-40B4-BE49-F238E27FC236}">
                  <a16:creationId xmlns:a16="http://schemas.microsoft.com/office/drawing/2014/main" id="{B9C829D8-5F2C-49BF-BC4D-C6732E9774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6850" y="2786062"/>
              <a:ext cx="5373688" cy="2884488"/>
            </a:xfrm>
            <a:custGeom>
              <a:avLst/>
              <a:gdLst/>
              <a:ahLst/>
              <a:cxnLst>
                <a:cxn ang="0">
                  <a:pos x="0" y="1816"/>
                </a:cxn>
                <a:cxn ang="0">
                  <a:pos x="189" y="1752"/>
                </a:cxn>
                <a:cxn ang="0">
                  <a:pos x="387" y="1696"/>
                </a:cxn>
                <a:cxn ang="0">
                  <a:pos x="576" y="1640"/>
                </a:cxn>
                <a:cxn ang="0">
                  <a:pos x="765" y="1576"/>
                </a:cxn>
                <a:cxn ang="0">
                  <a:pos x="954" y="1520"/>
                </a:cxn>
                <a:cxn ang="0">
                  <a:pos x="1143" y="1456"/>
                </a:cxn>
                <a:cxn ang="0">
                  <a:pos x="1332" y="1400"/>
                </a:cxn>
                <a:cxn ang="0">
                  <a:pos x="1521" y="1296"/>
                </a:cxn>
                <a:cxn ang="0">
                  <a:pos x="1719" y="1184"/>
                </a:cxn>
                <a:cxn ang="0">
                  <a:pos x="1908" y="1080"/>
                </a:cxn>
                <a:cxn ang="0">
                  <a:pos x="2097" y="968"/>
                </a:cxn>
                <a:cxn ang="0">
                  <a:pos x="2286" y="864"/>
                </a:cxn>
                <a:cxn ang="0">
                  <a:pos x="2475" y="752"/>
                </a:cxn>
                <a:cxn ang="0">
                  <a:pos x="2664" y="648"/>
                </a:cxn>
                <a:cxn ang="0">
                  <a:pos x="2853" y="536"/>
                </a:cxn>
                <a:cxn ang="0">
                  <a:pos x="3051" y="432"/>
                </a:cxn>
                <a:cxn ang="0">
                  <a:pos x="3240" y="328"/>
                </a:cxn>
                <a:cxn ang="0">
                  <a:pos x="3429" y="216"/>
                </a:cxn>
                <a:cxn ang="0">
                  <a:pos x="3618" y="112"/>
                </a:cxn>
                <a:cxn ang="0">
                  <a:pos x="3807" y="0"/>
                </a:cxn>
              </a:cxnLst>
              <a:rect l="0" t="0" r="r" b="b"/>
              <a:pathLst>
                <a:path w="3808" h="1817">
                  <a:moveTo>
                    <a:pt x="0" y="1816"/>
                  </a:moveTo>
                  <a:lnTo>
                    <a:pt x="189" y="1752"/>
                  </a:lnTo>
                  <a:lnTo>
                    <a:pt x="387" y="1696"/>
                  </a:lnTo>
                  <a:lnTo>
                    <a:pt x="576" y="1640"/>
                  </a:lnTo>
                  <a:lnTo>
                    <a:pt x="765" y="1576"/>
                  </a:lnTo>
                  <a:lnTo>
                    <a:pt x="954" y="1520"/>
                  </a:lnTo>
                  <a:lnTo>
                    <a:pt x="1143" y="1456"/>
                  </a:lnTo>
                  <a:lnTo>
                    <a:pt x="1332" y="1400"/>
                  </a:lnTo>
                  <a:lnTo>
                    <a:pt x="1521" y="1296"/>
                  </a:lnTo>
                  <a:lnTo>
                    <a:pt x="1719" y="1184"/>
                  </a:lnTo>
                  <a:lnTo>
                    <a:pt x="1908" y="1080"/>
                  </a:lnTo>
                  <a:lnTo>
                    <a:pt x="2097" y="968"/>
                  </a:lnTo>
                  <a:lnTo>
                    <a:pt x="2286" y="864"/>
                  </a:lnTo>
                  <a:lnTo>
                    <a:pt x="2475" y="752"/>
                  </a:lnTo>
                  <a:lnTo>
                    <a:pt x="2664" y="648"/>
                  </a:lnTo>
                  <a:lnTo>
                    <a:pt x="2853" y="536"/>
                  </a:lnTo>
                  <a:lnTo>
                    <a:pt x="3051" y="432"/>
                  </a:lnTo>
                  <a:lnTo>
                    <a:pt x="3240" y="328"/>
                  </a:lnTo>
                  <a:lnTo>
                    <a:pt x="3429" y="216"/>
                  </a:lnTo>
                  <a:lnTo>
                    <a:pt x="3618" y="112"/>
                  </a:lnTo>
                  <a:lnTo>
                    <a:pt x="3807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" name="Freeform 238">
              <a:extLst>
                <a:ext uri="{FF2B5EF4-FFF2-40B4-BE49-F238E27FC236}">
                  <a16:creationId xmlns:a16="http://schemas.microsoft.com/office/drawing/2014/main" id="{F91B14F9-8A4B-46A4-99C0-375B7E17D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6850" y="5097462"/>
              <a:ext cx="5373688" cy="573088"/>
            </a:xfrm>
            <a:custGeom>
              <a:avLst/>
              <a:gdLst/>
              <a:ahLst/>
              <a:cxnLst>
                <a:cxn ang="0">
                  <a:pos x="0" y="360"/>
                </a:cxn>
                <a:cxn ang="0">
                  <a:pos x="189" y="344"/>
                </a:cxn>
                <a:cxn ang="0">
                  <a:pos x="387" y="320"/>
                </a:cxn>
                <a:cxn ang="0">
                  <a:pos x="576" y="304"/>
                </a:cxn>
                <a:cxn ang="0">
                  <a:pos x="765" y="288"/>
                </a:cxn>
                <a:cxn ang="0">
                  <a:pos x="954" y="272"/>
                </a:cxn>
                <a:cxn ang="0">
                  <a:pos x="1143" y="248"/>
                </a:cxn>
                <a:cxn ang="0">
                  <a:pos x="1332" y="232"/>
                </a:cxn>
                <a:cxn ang="0">
                  <a:pos x="1521" y="216"/>
                </a:cxn>
                <a:cxn ang="0">
                  <a:pos x="1719" y="200"/>
                </a:cxn>
                <a:cxn ang="0">
                  <a:pos x="1908" y="176"/>
                </a:cxn>
                <a:cxn ang="0">
                  <a:pos x="2097" y="160"/>
                </a:cxn>
                <a:cxn ang="0">
                  <a:pos x="2286" y="144"/>
                </a:cxn>
                <a:cxn ang="0">
                  <a:pos x="2475" y="128"/>
                </a:cxn>
                <a:cxn ang="0">
                  <a:pos x="2664" y="104"/>
                </a:cxn>
                <a:cxn ang="0">
                  <a:pos x="2853" y="88"/>
                </a:cxn>
                <a:cxn ang="0">
                  <a:pos x="3051" y="72"/>
                </a:cxn>
                <a:cxn ang="0">
                  <a:pos x="3240" y="56"/>
                </a:cxn>
                <a:cxn ang="0">
                  <a:pos x="3429" y="32"/>
                </a:cxn>
                <a:cxn ang="0">
                  <a:pos x="3618" y="16"/>
                </a:cxn>
                <a:cxn ang="0">
                  <a:pos x="3807" y="0"/>
                </a:cxn>
              </a:cxnLst>
              <a:rect l="0" t="0" r="r" b="b"/>
              <a:pathLst>
                <a:path w="3808" h="361">
                  <a:moveTo>
                    <a:pt x="0" y="360"/>
                  </a:moveTo>
                  <a:lnTo>
                    <a:pt x="189" y="344"/>
                  </a:lnTo>
                  <a:lnTo>
                    <a:pt x="387" y="320"/>
                  </a:lnTo>
                  <a:lnTo>
                    <a:pt x="576" y="304"/>
                  </a:lnTo>
                  <a:lnTo>
                    <a:pt x="765" y="288"/>
                  </a:lnTo>
                  <a:lnTo>
                    <a:pt x="954" y="272"/>
                  </a:lnTo>
                  <a:lnTo>
                    <a:pt x="1143" y="248"/>
                  </a:lnTo>
                  <a:lnTo>
                    <a:pt x="1332" y="232"/>
                  </a:lnTo>
                  <a:lnTo>
                    <a:pt x="1521" y="216"/>
                  </a:lnTo>
                  <a:lnTo>
                    <a:pt x="1719" y="200"/>
                  </a:lnTo>
                  <a:lnTo>
                    <a:pt x="1908" y="176"/>
                  </a:lnTo>
                  <a:lnTo>
                    <a:pt x="2097" y="160"/>
                  </a:lnTo>
                  <a:lnTo>
                    <a:pt x="2286" y="144"/>
                  </a:lnTo>
                  <a:lnTo>
                    <a:pt x="2475" y="128"/>
                  </a:lnTo>
                  <a:lnTo>
                    <a:pt x="2664" y="104"/>
                  </a:lnTo>
                  <a:lnTo>
                    <a:pt x="2853" y="88"/>
                  </a:lnTo>
                  <a:lnTo>
                    <a:pt x="3051" y="72"/>
                  </a:lnTo>
                  <a:lnTo>
                    <a:pt x="3240" y="56"/>
                  </a:lnTo>
                  <a:lnTo>
                    <a:pt x="3429" y="32"/>
                  </a:lnTo>
                  <a:lnTo>
                    <a:pt x="3618" y="16"/>
                  </a:lnTo>
                  <a:lnTo>
                    <a:pt x="3807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" name="Rectangle 239">
              <a:extLst>
                <a:ext uri="{FF2B5EF4-FFF2-40B4-BE49-F238E27FC236}">
                  <a16:creationId xmlns:a16="http://schemas.microsoft.com/office/drawing/2014/main" id="{DDC1D650-4BF2-439E-8C35-6A8640239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5100" y="5629275"/>
              <a:ext cx="52388" cy="66675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" name="Rectangle 240">
              <a:extLst>
                <a:ext uri="{FF2B5EF4-FFF2-40B4-BE49-F238E27FC236}">
                  <a16:creationId xmlns:a16="http://schemas.microsoft.com/office/drawing/2014/main" id="{BEE64D59-17D6-41E8-977F-5995A2D7C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800" y="5527675"/>
              <a:ext cx="52388" cy="66675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" name="Rectangle 241">
              <a:extLst>
                <a:ext uri="{FF2B5EF4-FFF2-40B4-BE49-F238E27FC236}">
                  <a16:creationId xmlns:a16="http://schemas.microsoft.com/office/drawing/2014/main" id="{824DFB4E-6379-41F8-AE86-B1BA35C2F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54467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" name="Rectangle 242">
              <a:extLst>
                <a:ext uri="{FF2B5EF4-FFF2-40B4-BE49-F238E27FC236}">
                  <a16:creationId xmlns:a16="http://schemas.microsoft.com/office/drawing/2014/main" id="{E8D08B75-D00C-429B-BD44-05916DAA5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900" y="53578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" name="Rectangle 243">
              <a:extLst>
                <a:ext uri="{FF2B5EF4-FFF2-40B4-BE49-F238E27FC236}">
                  <a16:creationId xmlns:a16="http://schemas.microsoft.com/office/drawing/2014/main" id="{7E8DB4E1-994D-48B1-9405-B677253D1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52562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" name="Rectangle 244">
              <a:extLst>
                <a:ext uri="{FF2B5EF4-FFF2-40B4-BE49-F238E27FC236}">
                  <a16:creationId xmlns:a16="http://schemas.microsoft.com/office/drawing/2014/main" id="{7C9122F1-4D66-4D4F-B323-1DC425F4A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1300" y="51673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3" name="Rectangle 245">
              <a:extLst>
                <a:ext uri="{FF2B5EF4-FFF2-40B4-BE49-F238E27FC236}">
                  <a16:creationId xmlns:a16="http://schemas.microsoft.com/office/drawing/2014/main" id="{5978EF0D-7A6C-404D-ACBC-BE49C1988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50657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" name="Rectangle 246">
              <a:extLst>
                <a:ext uri="{FF2B5EF4-FFF2-40B4-BE49-F238E27FC236}">
                  <a16:creationId xmlns:a16="http://schemas.microsoft.com/office/drawing/2014/main" id="{79AF182D-4D61-4187-A2CD-E6C707601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4700" y="49768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" name="Rectangle 247">
              <a:extLst>
                <a:ext uri="{FF2B5EF4-FFF2-40B4-BE49-F238E27FC236}">
                  <a16:creationId xmlns:a16="http://schemas.microsoft.com/office/drawing/2014/main" id="{F6A5CC4F-99C6-47BC-B171-2104D4EA9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48117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" name="Rectangle 248">
              <a:extLst>
                <a:ext uri="{FF2B5EF4-FFF2-40B4-BE49-F238E27FC236}">
                  <a16:creationId xmlns:a16="http://schemas.microsoft.com/office/drawing/2014/main" id="{A4B9EB33-9635-4B8C-B11F-204E8CB9B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800" y="46339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" name="Rectangle 249">
              <a:extLst>
                <a:ext uri="{FF2B5EF4-FFF2-40B4-BE49-F238E27FC236}">
                  <a16:creationId xmlns:a16="http://schemas.microsoft.com/office/drawing/2014/main" id="{3F77C535-0587-42E6-B9D9-909D4FF03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500" y="44688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" name="Rectangle 250">
              <a:extLst>
                <a:ext uri="{FF2B5EF4-FFF2-40B4-BE49-F238E27FC236}">
                  <a16:creationId xmlns:a16="http://schemas.microsoft.com/office/drawing/2014/main" id="{42DEDEC1-A707-4C0B-BF44-617B47ED0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200" y="42910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" name="Rectangle 251">
              <a:extLst>
                <a:ext uri="{FF2B5EF4-FFF2-40B4-BE49-F238E27FC236}">
                  <a16:creationId xmlns:a16="http://schemas.microsoft.com/office/drawing/2014/main" id="{2800F05B-568E-447B-B258-7EB3ACB80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900" y="41259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" name="Rectangle 252">
              <a:extLst>
                <a:ext uri="{FF2B5EF4-FFF2-40B4-BE49-F238E27FC236}">
                  <a16:creationId xmlns:a16="http://schemas.microsoft.com/office/drawing/2014/main" id="{5613BEFC-B007-420B-A44A-BE563929F6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7600" y="39481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" name="Rectangle 253">
              <a:extLst>
                <a:ext uri="{FF2B5EF4-FFF2-40B4-BE49-F238E27FC236}">
                  <a16:creationId xmlns:a16="http://schemas.microsoft.com/office/drawing/2014/main" id="{AF8892BA-3520-43CA-B9FD-2463D7BCA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4300" y="37830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" name="Rectangle 254">
              <a:extLst>
                <a:ext uri="{FF2B5EF4-FFF2-40B4-BE49-F238E27FC236}">
                  <a16:creationId xmlns:a16="http://schemas.microsoft.com/office/drawing/2014/main" id="{2967BAF2-79F7-4F3E-A847-09CA6DCF3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1000" y="36052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" name="Rectangle 255">
              <a:extLst>
                <a:ext uri="{FF2B5EF4-FFF2-40B4-BE49-F238E27FC236}">
                  <a16:creationId xmlns:a16="http://schemas.microsoft.com/office/drawing/2014/main" id="{AC4FDB87-9160-44E9-8CBD-898132844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0400" y="34401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" name="Rectangle 256">
              <a:extLst>
                <a:ext uri="{FF2B5EF4-FFF2-40B4-BE49-F238E27FC236}">
                  <a16:creationId xmlns:a16="http://schemas.microsoft.com/office/drawing/2014/main" id="{40872F63-D093-4C55-94A0-4FA44CFD3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7100" y="32750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" name="Rectangle 257">
              <a:extLst>
                <a:ext uri="{FF2B5EF4-FFF2-40B4-BE49-F238E27FC236}">
                  <a16:creationId xmlns:a16="http://schemas.microsoft.com/office/drawing/2014/main" id="{A8B3FC71-8513-4AD3-9671-CAE74E07B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3800" y="30972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" name="Rectangle 258">
              <a:extLst>
                <a:ext uri="{FF2B5EF4-FFF2-40B4-BE49-F238E27FC236}">
                  <a16:creationId xmlns:a16="http://schemas.microsoft.com/office/drawing/2014/main" id="{86118687-A8CC-403C-9D1D-E5AD7BBE4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500" y="29321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" name="Rectangle 259">
              <a:extLst>
                <a:ext uri="{FF2B5EF4-FFF2-40B4-BE49-F238E27FC236}">
                  <a16:creationId xmlns:a16="http://schemas.microsoft.com/office/drawing/2014/main" id="{FF7C4E51-F6D1-4952-8326-46AB8F956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7200" y="2754312"/>
              <a:ext cx="52388" cy="50800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" name="Rectangle 260">
              <a:extLst>
                <a:ext uri="{FF2B5EF4-FFF2-40B4-BE49-F238E27FC236}">
                  <a16:creationId xmlns:a16="http://schemas.microsoft.com/office/drawing/2014/main" id="{4BF9C0D8-69BB-4709-A113-3033933B1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5100" y="5629275"/>
              <a:ext cx="52388" cy="66675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" name="Rectangle 261">
              <a:extLst>
                <a:ext uri="{FF2B5EF4-FFF2-40B4-BE49-F238E27FC236}">
                  <a16:creationId xmlns:a16="http://schemas.microsoft.com/office/drawing/2014/main" id="{3B60B3A3-881E-484E-98FA-030C14E59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800" y="5603875"/>
              <a:ext cx="52388" cy="66675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" name="Rectangle 262">
              <a:extLst>
                <a:ext uri="{FF2B5EF4-FFF2-40B4-BE49-F238E27FC236}">
                  <a16:creationId xmlns:a16="http://schemas.microsoft.com/office/drawing/2014/main" id="{15ED2341-7D01-402B-A6A9-41366251C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5565775"/>
              <a:ext cx="52388" cy="66675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" name="Rectangle 263">
              <a:extLst>
                <a:ext uri="{FF2B5EF4-FFF2-40B4-BE49-F238E27FC236}">
                  <a16:creationId xmlns:a16="http://schemas.microsoft.com/office/drawing/2014/main" id="{2D0E3647-0836-4153-A3F2-511C4DD31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900" y="5540375"/>
              <a:ext cx="52388" cy="66675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" name="Rectangle 264">
              <a:extLst>
                <a:ext uri="{FF2B5EF4-FFF2-40B4-BE49-F238E27FC236}">
                  <a16:creationId xmlns:a16="http://schemas.microsoft.com/office/drawing/2014/main" id="{A6C497AA-030A-43E9-928A-ABE4209DB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5514975"/>
              <a:ext cx="52388" cy="66675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" name="Rectangle 265">
              <a:extLst>
                <a:ext uri="{FF2B5EF4-FFF2-40B4-BE49-F238E27FC236}">
                  <a16:creationId xmlns:a16="http://schemas.microsoft.com/office/drawing/2014/main" id="{EF9D609E-2963-442B-8DD3-0C21A735F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1300" y="5489575"/>
              <a:ext cx="52388" cy="66675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" name="Rectangle 266">
              <a:extLst>
                <a:ext uri="{FF2B5EF4-FFF2-40B4-BE49-F238E27FC236}">
                  <a16:creationId xmlns:a16="http://schemas.microsoft.com/office/drawing/2014/main" id="{50149E64-7932-416C-BD44-CFBCDC424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5451475"/>
              <a:ext cx="52388" cy="66675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" name="Rectangle 267">
              <a:extLst>
                <a:ext uri="{FF2B5EF4-FFF2-40B4-BE49-F238E27FC236}">
                  <a16:creationId xmlns:a16="http://schemas.microsoft.com/office/drawing/2014/main" id="{3C602B25-627E-481F-8ED1-6EBA0D217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4700" y="5434012"/>
              <a:ext cx="52388" cy="50800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" name="Rectangle 268">
              <a:extLst>
                <a:ext uri="{FF2B5EF4-FFF2-40B4-BE49-F238E27FC236}">
                  <a16:creationId xmlns:a16="http://schemas.microsoft.com/office/drawing/2014/main" id="{90498CF0-77AB-42B4-8B6F-3608CF933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5408612"/>
              <a:ext cx="52388" cy="50800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" name="Rectangle 269">
              <a:extLst>
                <a:ext uri="{FF2B5EF4-FFF2-40B4-BE49-F238E27FC236}">
                  <a16:creationId xmlns:a16="http://schemas.microsoft.com/office/drawing/2014/main" id="{BCC2BF5E-EB85-4DAD-A1DA-7053C638E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800" y="5383212"/>
              <a:ext cx="52388" cy="50800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" name="Rectangle 270">
              <a:extLst>
                <a:ext uri="{FF2B5EF4-FFF2-40B4-BE49-F238E27FC236}">
                  <a16:creationId xmlns:a16="http://schemas.microsoft.com/office/drawing/2014/main" id="{1D840CE5-DB07-49E7-A7B2-8C681C7BF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500" y="5345112"/>
              <a:ext cx="52388" cy="50800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" name="Rectangle 271">
              <a:extLst>
                <a:ext uri="{FF2B5EF4-FFF2-40B4-BE49-F238E27FC236}">
                  <a16:creationId xmlns:a16="http://schemas.microsoft.com/office/drawing/2014/main" id="{47B904D5-C0C1-42B9-925D-E023FC583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200" y="5319712"/>
              <a:ext cx="52388" cy="50800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" name="Rectangle 272">
              <a:extLst>
                <a:ext uri="{FF2B5EF4-FFF2-40B4-BE49-F238E27FC236}">
                  <a16:creationId xmlns:a16="http://schemas.microsoft.com/office/drawing/2014/main" id="{CC9576B9-F878-4BA7-9F60-D33E24292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900" y="5294312"/>
              <a:ext cx="52388" cy="50800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" name="Rectangle 273">
              <a:extLst>
                <a:ext uri="{FF2B5EF4-FFF2-40B4-BE49-F238E27FC236}">
                  <a16:creationId xmlns:a16="http://schemas.microsoft.com/office/drawing/2014/main" id="{2E074279-7221-4A08-836A-9B72F005C1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7600" y="5268912"/>
              <a:ext cx="52388" cy="50800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" name="Rectangle 274">
              <a:extLst>
                <a:ext uri="{FF2B5EF4-FFF2-40B4-BE49-F238E27FC236}">
                  <a16:creationId xmlns:a16="http://schemas.microsoft.com/office/drawing/2014/main" id="{0C83156A-0EDB-4CD2-BC8D-BB846498F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4300" y="5230812"/>
              <a:ext cx="52388" cy="50800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" name="Rectangle 275">
              <a:extLst>
                <a:ext uri="{FF2B5EF4-FFF2-40B4-BE49-F238E27FC236}">
                  <a16:creationId xmlns:a16="http://schemas.microsoft.com/office/drawing/2014/main" id="{6BBF4746-7B99-44EE-AF79-FA501951F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1000" y="5205412"/>
              <a:ext cx="52388" cy="50800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" name="Rectangle 276">
              <a:extLst>
                <a:ext uri="{FF2B5EF4-FFF2-40B4-BE49-F238E27FC236}">
                  <a16:creationId xmlns:a16="http://schemas.microsoft.com/office/drawing/2014/main" id="{BA9D9104-C6F4-4BC1-A4C6-D352E9663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0400" y="5180012"/>
              <a:ext cx="52388" cy="50800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" name="Rectangle 277">
              <a:extLst>
                <a:ext uri="{FF2B5EF4-FFF2-40B4-BE49-F238E27FC236}">
                  <a16:creationId xmlns:a16="http://schemas.microsoft.com/office/drawing/2014/main" id="{3D16CA80-CB5B-41BC-9902-535F687D8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7100" y="5154612"/>
              <a:ext cx="52388" cy="50800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" name="Rectangle 278">
              <a:extLst>
                <a:ext uri="{FF2B5EF4-FFF2-40B4-BE49-F238E27FC236}">
                  <a16:creationId xmlns:a16="http://schemas.microsoft.com/office/drawing/2014/main" id="{538297E6-8710-4D5D-91E7-FA2EA762A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3800" y="5116512"/>
              <a:ext cx="52388" cy="50800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" name="Rectangle 279">
              <a:extLst>
                <a:ext uri="{FF2B5EF4-FFF2-40B4-BE49-F238E27FC236}">
                  <a16:creationId xmlns:a16="http://schemas.microsoft.com/office/drawing/2014/main" id="{B9475951-4529-475C-B46F-ED1571454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500" y="5091112"/>
              <a:ext cx="52388" cy="50800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" name="Rectangle 280">
              <a:extLst>
                <a:ext uri="{FF2B5EF4-FFF2-40B4-BE49-F238E27FC236}">
                  <a16:creationId xmlns:a16="http://schemas.microsoft.com/office/drawing/2014/main" id="{72EB4E32-AC02-472B-8A9D-2882A0533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7200" y="5065712"/>
              <a:ext cx="52388" cy="50800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9" name="Rectangle 281">
              <a:extLst>
                <a:ext uri="{FF2B5EF4-FFF2-40B4-BE49-F238E27FC236}">
                  <a16:creationId xmlns:a16="http://schemas.microsoft.com/office/drawing/2014/main" id="{F754919E-2CD3-4363-BEFD-11337B88FB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800" y="5416550"/>
              <a:ext cx="354265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r" eaLnBrk="0" hangingPunct="0"/>
              <a:r>
                <a:rPr lang="en-US" sz="2400" b="1" dirty="0">
                  <a:latin typeface="Geneva" charset="0"/>
                </a:rPr>
                <a:t>1</a:t>
              </a:r>
            </a:p>
          </p:txBody>
        </p:sp>
        <p:sp>
          <p:nvSpPr>
            <p:cNvPr id="290" name="Rectangle 282">
              <a:extLst>
                <a:ext uri="{FF2B5EF4-FFF2-40B4-BE49-F238E27FC236}">
                  <a16:creationId xmlns:a16="http://schemas.microsoft.com/office/drawing/2014/main" id="{E53942A9-46EF-4A2A-8AC0-E7A66FA5A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435" y="4451350"/>
              <a:ext cx="525786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r" eaLnBrk="0" hangingPunct="0"/>
              <a:r>
                <a:rPr lang="en-US" sz="2400" b="1" dirty="0">
                  <a:latin typeface="Geneva" charset="0"/>
                </a:rPr>
                <a:t>10</a:t>
              </a:r>
            </a:p>
          </p:txBody>
        </p:sp>
        <p:sp>
          <p:nvSpPr>
            <p:cNvPr id="291" name="Rectangle 283">
              <a:extLst>
                <a:ext uri="{FF2B5EF4-FFF2-40B4-BE49-F238E27FC236}">
                  <a16:creationId xmlns:a16="http://schemas.microsoft.com/office/drawing/2014/main" id="{57E5C300-EEB3-47C5-98CF-9B1FF3213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335" y="3562350"/>
              <a:ext cx="697308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r" eaLnBrk="0" hangingPunct="0"/>
              <a:r>
                <a:rPr lang="en-US" sz="2400" b="1" dirty="0">
                  <a:latin typeface="Geneva" charset="0"/>
                </a:rPr>
                <a:t>100</a:t>
              </a:r>
            </a:p>
          </p:txBody>
        </p:sp>
        <p:sp>
          <p:nvSpPr>
            <p:cNvPr id="292" name="Rectangle 284">
              <a:extLst>
                <a:ext uri="{FF2B5EF4-FFF2-40B4-BE49-F238E27FC236}">
                  <a16:creationId xmlns:a16="http://schemas.microsoft.com/office/drawing/2014/main" id="{0A59ED42-92E0-42D0-AC3F-A777F4823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2508250"/>
              <a:ext cx="868829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r" eaLnBrk="0" hangingPunct="0"/>
              <a:r>
                <a:rPr lang="en-US" sz="2400" b="1" dirty="0">
                  <a:latin typeface="Geneva" charset="0"/>
                </a:rPr>
                <a:t>1000</a:t>
              </a:r>
            </a:p>
          </p:txBody>
        </p:sp>
        <p:sp>
          <p:nvSpPr>
            <p:cNvPr id="293" name="Rectangle 285">
              <a:extLst>
                <a:ext uri="{FF2B5EF4-FFF2-40B4-BE49-F238E27FC236}">
                  <a16:creationId xmlns:a16="http://schemas.microsoft.com/office/drawing/2014/main" id="{4A0257D5-F09B-4C90-AF76-779FC78DA1D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652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1980</a:t>
              </a:r>
            </a:p>
          </p:txBody>
        </p:sp>
        <p:sp>
          <p:nvSpPr>
            <p:cNvPr id="294" name="Rectangle 286">
              <a:extLst>
                <a:ext uri="{FF2B5EF4-FFF2-40B4-BE49-F238E27FC236}">
                  <a16:creationId xmlns:a16="http://schemas.microsoft.com/office/drawing/2014/main" id="{CFCC8AAB-3378-49A1-878F-01B69D97E55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4319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1981</a:t>
              </a:r>
            </a:p>
          </p:txBody>
        </p:sp>
        <p:sp>
          <p:nvSpPr>
            <p:cNvPr id="295" name="Rectangle 287">
              <a:extLst>
                <a:ext uri="{FF2B5EF4-FFF2-40B4-BE49-F238E27FC236}">
                  <a16:creationId xmlns:a16="http://schemas.microsoft.com/office/drawing/2014/main" id="{971B04AF-205A-46C7-93F9-D7C1A03DC5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9653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1983</a:t>
              </a:r>
            </a:p>
          </p:txBody>
        </p:sp>
        <p:sp>
          <p:nvSpPr>
            <p:cNvPr id="296" name="Rectangle 288">
              <a:extLst>
                <a:ext uri="{FF2B5EF4-FFF2-40B4-BE49-F238E27FC236}">
                  <a16:creationId xmlns:a16="http://schemas.microsoft.com/office/drawing/2014/main" id="{116E98B7-009C-430F-BBE2-22096D106FD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2320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1984</a:t>
              </a:r>
            </a:p>
          </p:txBody>
        </p:sp>
        <p:sp>
          <p:nvSpPr>
            <p:cNvPr id="297" name="Rectangle 289">
              <a:extLst>
                <a:ext uri="{FF2B5EF4-FFF2-40B4-BE49-F238E27FC236}">
                  <a16:creationId xmlns:a16="http://schemas.microsoft.com/office/drawing/2014/main" id="{A76033DF-1975-4584-AA58-B461EC043AC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4987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1985</a:t>
              </a:r>
            </a:p>
          </p:txBody>
        </p:sp>
        <p:sp>
          <p:nvSpPr>
            <p:cNvPr id="298" name="Rectangle 290">
              <a:extLst>
                <a:ext uri="{FF2B5EF4-FFF2-40B4-BE49-F238E27FC236}">
                  <a16:creationId xmlns:a16="http://schemas.microsoft.com/office/drawing/2014/main" id="{9C8F389C-BAA8-447E-BEFD-4A62409A4FD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7781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1986</a:t>
              </a:r>
            </a:p>
          </p:txBody>
        </p:sp>
        <p:sp>
          <p:nvSpPr>
            <p:cNvPr id="299" name="Rectangle 291">
              <a:extLst>
                <a:ext uri="{FF2B5EF4-FFF2-40B4-BE49-F238E27FC236}">
                  <a16:creationId xmlns:a16="http://schemas.microsoft.com/office/drawing/2014/main" id="{FEF66044-68E2-4DCC-B8A3-53A75683C2E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0448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1987</a:t>
              </a:r>
            </a:p>
          </p:txBody>
        </p:sp>
        <p:sp>
          <p:nvSpPr>
            <p:cNvPr id="300" name="Rectangle 292">
              <a:extLst>
                <a:ext uri="{FF2B5EF4-FFF2-40B4-BE49-F238E27FC236}">
                  <a16:creationId xmlns:a16="http://schemas.microsoft.com/office/drawing/2014/main" id="{A97A5787-6DCF-46BB-8176-ADD8662750D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3115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1988</a:t>
              </a:r>
            </a:p>
          </p:txBody>
        </p:sp>
        <p:sp>
          <p:nvSpPr>
            <p:cNvPr id="301" name="Rectangle 293">
              <a:extLst>
                <a:ext uri="{FF2B5EF4-FFF2-40B4-BE49-F238E27FC236}">
                  <a16:creationId xmlns:a16="http://schemas.microsoft.com/office/drawing/2014/main" id="{78292FF0-0D62-40D1-AA46-C0932AA91B6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5782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1989</a:t>
              </a:r>
            </a:p>
          </p:txBody>
        </p:sp>
        <p:sp>
          <p:nvSpPr>
            <p:cNvPr id="302" name="Rectangle 294">
              <a:extLst>
                <a:ext uri="{FF2B5EF4-FFF2-40B4-BE49-F238E27FC236}">
                  <a16:creationId xmlns:a16="http://schemas.microsoft.com/office/drawing/2014/main" id="{B1C11718-A0C3-4465-B720-09BB8BD5FDE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8449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1990</a:t>
              </a:r>
            </a:p>
          </p:txBody>
        </p:sp>
        <p:sp>
          <p:nvSpPr>
            <p:cNvPr id="303" name="Rectangle 295">
              <a:extLst>
                <a:ext uri="{FF2B5EF4-FFF2-40B4-BE49-F238E27FC236}">
                  <a16:creationId xmlns:a16="http://schemas.microsoft.com/office/drawing/2014/main" id="{AD7B4AA5-0786-4C8E-8321-96CF7C7C164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1116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1991</a:t>
              </a:r>
            </a:p>
          </p:txBody>
        </p:sp>
        <p:sp>
          <p:nvSpPr>
            <p:cNvPr id="304" name="Rectangle 296">
              <a:extLst>
                <a:ext uri="{FF2B5EF4-FFF2-40B4-BE49-F238E27FC236}">
                  <a16:creationId xmlns:a16="http://schemas.microsoft.com/office/drawing/2014/main" id="{FC2D75F9-B96E-482D-80B1-709B90A47B2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3910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1992</a:t>
              </a:r>
            </a:p>
          </p:txBody>
        </p:sp>
        <p:sp>
          <p:nvSpPr>
            <p:cNvPr id="305" name="Rectangle 297">
              <a:extLst>
                <a:ext uri="{FF2B5EF4-FFF2-40B4-BE49-F238E27FC236}">
                  <a16:creationId xmlns:a16="http://schemas.microsoft.com/office/drawing/2014/main" id="{427A8500-AB14-49C6-AB83-B048FAF6950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6577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1993</a:t>
              </a:r>
            </a:p>
          </p:txBody>
        </p:sp>
        <p:sp>
          <p:nvSpPr>
            <p:cNvPr id="306" name="Rectangle 298">
              <a:extLst>
                <a:ext uri="{FF2B5EF4-FFF2-40B4-BE49-F238E27FC236}">
                  <a16:creationId xmlns:a16="http://schemas.microsoft.com/office/drawing/2014/main" id="{4248FCBD-B4D9-467D-B383-5D85979F776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9244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1994</a:t>
              </a:r>
            </a:p>
          </p:txBody>
        </p:sp>
        <p:sp>
          <p:nvSpPr>
            <p:cNvPr id="307" name="Rectangle 299">
              <a:extLst>
                <a:ext uri="{FF2B5EF4-FFF2-40B4-BE49-F238E27FC236}">
                  <a16:creationId xmlns:a16="http://schemas.microsoft.com/office/drawing/2014/main" id="{A34D99EB-E886-4B82-9859-A9951964434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51911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1995</a:t>
              </a:r>
            </a:p>
          </p:txBody>
        </p:sp>
        <p:sp>
          <p:nvSpPr>
            <p:cNvPr id="308" name="Rectangle 300">
              <a:extLst>
                <a:ext uri="{FF2B5EF4-FFF2-40B4-BE49-F238E27FC236}">
                  <a16:creationId xmlns:a16="http://schemas.microsoft.com/office/drawing/2014/main" id="{1DDE313C-B509-4EFB-B595-C64229851F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54578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1996</a:t>
              </a:r>
            </a:p>
          </p:txBody>
        </p:sp>
        <p:sp>
          <p:nvSpPr>
            <p:cNvPr id="309" name="Rectangle 301">
              <a:extLst>
                <a:ext uri="{FF2B5EF4-FFF2-40B4-BE49-F238E27FC236}">
                  <a16:creationId xmlns:a16="http://schemas.microsoft.com/office/drawing/2014/main" id="{8F531F5E-B27B-4B4B-B61F-DFCBB60E804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57245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1997</a:t>
              </a:r>
            </a:p>
          </p:txBody>
        </p:sp>
        <p:sp>
          <p:nvSpPr>
            <p:cNvPr id="310" name="Rectangle 302">
              <a:extLst>
                <a:ext uri="{FF2B5EF4-FFF2-40B4-BE49-F238E27FC236}">
                  <a16:creationId xmlns:a16="http://schemas.microsoft.com/office/drawing/2014/main" id="{62CF3456-F049-439B-B7EB-3DB38511AF1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59912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1998</a:t>
              </a:r>
            </a:p>
          </p:txBody>
        </p:sp>
        <p:sp>
          <p:nvSpPr>
            <p:cNvPr id="311" name="Rectangle 303">
              <a:extLst>
                <a:ext uri="{FF2B5EF4-FFF2-40B4-BE49-F238E27FC236}">
                  <a16:creationId xmlns:a16="http://schemas.microsoft.com/office/drawing/2014/main" id="{F4E794A2-0F30-4D20-AFB4-3727A22E9B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62706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1999</a:t>
              </a:r>
            </a:p>
          </p:txBody>
        </p:sp>
        <p:sp>
          <p:nvSpPr>
            <p:cNvPr id="312" name="Rectangle 304">
              <a:extLst>
                <a:ext uri="{FF2B5EF4-FFF2-40B4-BE49-F238E27FC236}">
                  <a16:creationId xmlns:a16="http://schemas.microsoft.com/office/drawing/2014/main" id="{322BB808-F464-417C-863B-3DD648BEA6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65373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2000</a:t>
              </a:r>
            </a:p>
          </p:txBody>
        </p:sp>
        <p:sp>
          <p:nvSpPr>
            <p:cNvPr id="313" name="Rectangle 305">
              <a:extLst>
                <a:ext uri="{FF2B5EF4-FFF2-40B4-BE49-F238E27FC236}">
                  <a16:creationId xmlns:a16="http://schemas.microsoft.com/office/drawing/2014/main" id="{AF54AF63-FAC7-47E5-AB12-E4C2826D4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2588" y="5191125"/>
              <a:ext cx="495300" cy="2444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sz="1000">
                  <a:solidFill>
                    <a:srgbClr val="000000"/>
                  </a:solidFill>
                  <a:latin typeface="Arial" pitchFamily="34" charset="0"/>
                </a:rPr>
                <a:t>DRAM</a:t>
              </a:r>
            </a:p>
          </p:txBody>
        </p:sp>
        <p:sp>
          <p:nvSpPr>
            <p:cNvPr id="314" name="Rectangle 306">
              <a:extLst>
                <a:ext uri="{FF2B5EF4-FFF2-40B4-BE49-F238E27FC236}">
                  <a16:creationId xmlns:a16="http://schemas.microsoft.com/office/drawing/2014/main" id="{4234159B-24BB-4111-B258-896F10637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6888" y="2714625"/>
              <a:ext cx="377825" cy="2444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sz="1000">
                  <a:solidFill>
                    <a:srgbClr val="000000"/>
                  </a:solidFill>
                  <a:latin typeface="Geneva" charset="0"/>
                </a:rPr>
                <a:t>CPU</a:t>
              </a:r>
            </a:p>
          </p:txBody>
        </p:sp>
        <p:sp>
          <p:nvSpPr>
            <p:cNvPr id="315" name="Rectangle 308">
              <a:extLst>
                <a:ext uri="{FF2B5EF4-FFF2-40B4-BE49-F238E27FC236}">
                  <a16:creationId xmlns:a16="http://schemas.microsoft.com/office/drawing/2014/main" id="{E32D2B35-5A40-4B39-8DC5-F2C64294BEB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736725" y="5740400"/>
              <a:ext cx="887413" cy="325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1">
                  <a:latin typeface="Geneva" charset="0"/>
                </a:rPr>
                <a:t>1982</a:t>
              </a:r>
            </a:p>
          </p:txBody>
        </p:sp>
        <p:sp>
          <p:nvSpPr>
            <p:cNvPr id="316" name="Rectangle 311">
              <a:extLst>
                <a:ext uri="{FF2B5EF4-FFF2-40B4-BE49-F238E27FC236}">
                  <a16:creationId xmlns:a16="http://schemas.microsoft.com/office/drawing/2014/main" id="{24270463-13B9-4363-A5B9-2A8220F550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-566737" y="4000499"/>
              <a:ext cx="2357437" cy="4619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sz="2800" b="1" dirty="0">
                  <a:latin typeface="Arial" pitchFamily="34" charset="0"/>
                </a:rPr>
                <a:t>Performance</a:t>
              </a:r>
            </a:p>
          </p:txBody>
        </p:sp>
        <p:sp>
          <p:nvSpPr>
            <p:cNvPr id="317" name="Rectangle 312">
              <a:extLst>
                <a:ext uri="{FF2B5EF4-FFF2-40B4-BE49-F238E27FC236}">
                  <a16:creationId xmlns:a16="http://schemas.microsoft.com/office/drawing/2014/main" id="{6C29A0CA-290C-4F4E-A922-A72299C9E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719762"/>
              <a:ext cx="1006475" cy="579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sz="3200" b="1" dirty="0">
                  <a:latin typeface="Arial" pitchFamily="34" charset="0"/>
                </a:rPr>
                <a:t>Time</a:t>
              </a:r>
            </a:p>
          </p:txBody>
        </p:sp>
        <p:sp>
          <p:nvSpPr>
            <p:cNvPr id="318" name="Rectangle 313">
              <a:extLst>
                <a:ext uri="{FF2B5EF4-FFF2-40B4-BE49-F238E27FC236}">
                  <a16:creationId xmlns:a16="http://schemas.microsoft.com/office/drawing/2014/main" id="{073DA27C-0C82-41CE-A04C-DFBF8AF15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124200"/>
              <a:ext cx="2129623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sz="2400" dirty="0">
                  <a:solidFill>
                    <a:srgbClr val="0000FF"/>
                  </a:solidFill>
                  <a:latin typeface="Arial" pitchFamily="34" charset="0"/>
                </a:rPr>
                <a:t>“Moore’s Law”</a:t>
              </a:r>
            </a:p>
          </p:txBody>
        </p:sp>
      </p:grpSp>
      <p:sp>
        <p:nvSpPr>
          <p:cNvPr id="319" name="Rectangle 314">
            <a:extLst>
              <a:ext uri="{FF2B5EF4-FFF2-40B4-BE49-F238E27FC236}">
                <a16:creationId xmlns:a16="http://schemas.microsoft.com/office/drawing/2014/main" id="{41D3BADE-551D-42BD-8D43-8F4BD970D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466" y="1231938"/>
            <a:ext cx="8493022" cy="120032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  <a:buClr>
                <a:srgbClr val="3333FF"/>
              </a:buClr>
              <a:buSzPct val="80000"/>
              <a:buFont typeface="Wingdings" pitchFamily="2" charset="2"/>
              <a:buNone/>
            </a:pPr>
            <a:r>
              <a:rPr lang="en-US" sz="2400" b="1" dirty="0">
                <a:solidFill>
                  <a:srgbClr val="C00000"/>
                </a:solidFill>
              </a:rPr>
              <a:t>Memory Wall:</a:t>
            </a:r>
          </a:p>
          <a:p>
            <a:pPr algn="l">
              <a:spcBef>
                <a:spcPct val="20000"/>
              </a:spcBef>
              <a:buClr>
                <a:srgbClr val="3333FF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1GHz Processor </a:t>
            </a:r>
            <a:r>
              <a:rPr lang="en-US" sz="2000" dirty="0">
                <a:sym typeface="Wingdings" pitchFamily="2" charset="2"/>
              </a:rPr>
              <a:t> </a:t>
            </a:r>
            <a:r>
              <a:rPr lang="en-US" sz="2000" dirty="0"/>
              <a:t>1 ns per clock cycle </a:t>
            </a:r>
          </a:p>
          <a:p>
            <a:pPr algn="l">
              <a:spcBef>
                <a:spcPct val="20000"/>
              </a:spcBef>
              <a:buClr>
                <a:srgbClr val="3333FF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50ns for DRAM access </a:t>
            </a:r>
            <a:r>
              <a:rPr lang="en-US" sz="2000" dirty="0">
                <a:sym typeface="Wingdings" pitchFamily="2" charset="2"/>
              </a:rPr>
              <a:t> </a:t>
            </a:r>
            <a:r>
              <a:rPr lang="en-US" sz="2000" dirty="0"/>
              <a:t>50 processor clock cycles per memory access!</a:t>
            </a:r>
            <a:endParaRPr lang="en-US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E9E77D-DD35-4205-9A25-53924195D68B}"/>
              </a:ext>
            </a:extLst>
          </p:cNvPr>
          <p:cNvSpPr txBox="1"/>
          <p:nvPr/>
        </p:nvSpPr>
        <p:spPr>
          <a:xfrm>
            <a:off x="6556375" y="3110348"/>
            <a:ext cx="2342229" cy="18158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1600" dirty="0"/>
              <a:t>Gordon Moore noticed that the number of transistors per square inch on integrated circuits had doubled every year/18 months since their invention.</a:t>
            </a:r>
          </a:p>
        </p:txBody>
      </p:sp>
    </p:spTree>
    <p:extLst>
      <p:ext uri="{BB962C8B-B14F-4D97-AF65-F5344CB8AC3E}">
        <p14:creationId xmlns:p14="http://schemas.microsoft.com/office/powerpoint/2010/main" val="123906377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1. Faster Memory Technology: </a:t>
            </a:r>
            <a:r>
              <a:rPr lang="en-GB" sz="3600" b="1" dirty="0">
                <a:solidFill>
                  <a:srgbClr val="0000FF"/>
                </a:solidFill>
              </a:rPr>
              <a:t>SRAM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320" name="Group 325">
            <a:extLst>
              <a:ext uri="{FF2B5EF4-FFF2-40B4-BE49-F238E27FC236}">
                <a16:creationId xmlns:a16="http://schemas.microsoft.com/office/drawing/2014/main" id="{059382ED-7533-4DB8-97A4-1E3015B77694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1422617"/>
            <a:ext cx="4343400" cy="2438400"/>
            <a:chOff x="96" y="720"/>
            <a:chExt cx="2736" cy="1536"/>
          </a:xfrm>
        </p:grpSpPr>
        <p:pic>
          <p:nvPicPr>
            <p:cNvPr id="321" name="Picture 320" descr="sram">
              <a:extLst>
                <a:ext uri="{FF2B5EF4-FFF2-40B4-BE49-F238E27FC236}">
                  <a16:creationId xmlns:a16="http://schemas.microsoft.com/office/drawing/2014/main" id="{1DBFD24A-33E3-4B80-85E0-5EE2F77A67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4" y="864"/>
              <a:ext cx="2400" cy="1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2" name="Rectangle 323">
              <a:extLst>
                <a:ext uri="{FF2B5EF4-FFF2-40B4-BE49-F238E27FC236}">
                  <a16:creationId xmlns:a16="http://schemas.microsoft.com/office/drawing/2014/main" id="{02E12A1F-ECC5-4C37-BC0A-C8DB4E607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864"/>
              <a:ext cx="2448" cy="13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23" name="Picture 316" descr="j0216858">
              <a:extLst>
                <a:ext uri="{FF2B5EF4-FFF2-40B4-BE49-F238E27FC236}">
                  <a16:creationId xmlns:a16="http://schemas.microsoft.com/office/drawing/2014/main" id="{740795F7-68A1-40EE-A606-B0EC373513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6" y="720"/>
              <a:ext cx="767" cy="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24" name="Group 326">
            <a:extLst>
              <a:ext uri="{FF2B5EF4-FFF2-40B4-BE49-F238E27FC236}">
                <a16:creationId xmlns:a16="http://schemas.microsoft.com/office/drawing/2014/main" id="{2C1592FD-609F-4A3E-B188-8DE0311F5489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1346417"/>
            <a:ext cx="4191000" cy="2514600"/>
            <a:chOff x="3024" y="672"/>
            <a:chExt cx="2640" cy="1584"/>
          </a:xfrm>
        </p:grpSpPr>
        <p:pic>
          <p:nvPicPr>
            <p:cNvPr id="325" name="Picture 321" descr="dramcell">
              <a:extLst>
                <a:ext uri="{FF2B5EF4-FFF2-40B4-BE49-F238E27FC236}">
                  <a16:creationId xmlns:a16="http://schemas.microsoft.com/office/drawing/2014/main" id="{3BF96DEE-D502-4A20-AF54-CA56A13872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312" y="912"/>
              <a:ext cx="1794" cy="1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6" name="Rectangle 324">
              <a:extLst>
                <a:ext uri="{FF2B5EF4-FFF2-40B4-BE49-F238E27FC236}">
                  <a16:creationId xmlns:a16="http://schemas.microsoft.com/office/drawing/2014/main" id="{E0DD38AD-1062-44ED-8412-43389E665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864"/>
              <a:ext cx="2448" cy="13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27" name="Picture 317" descr="MCj03378420000[1]">
              <a:extLst>
                <a:ext uri="{FF2B5EF4-FFF2-40B4-BE49-F238E27FC236}">
                  <a16:creationId xmlns:a16="http://schemas.microsoft.com/office/drawing/2014/main" id="{B12BCEF7-38FE-4F79-9C6A-6D05E3E3EA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800" y="672"/>
              <a:ext cx="864" cy="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28" name="Rectangle 15">
            <a:extLst>
              <a:ext uri="{FF2B5EF4-FFF2-40B4-BE49-F238E27FC236}">
                <a16:creationId xmlns:a16="http://schemas.microsoft.com/office/drawing/2014/main" id="{BDA2E37C-23AE-43F7-8EDD-7FA5B22838F8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4089617"/>
            <a:ext cx="4191000" cy="2286000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en-US" sz="2400" b="1" dirty="0">
                <a:solidFill>
                  <a:srgbClr val="660066"/>
                </a:solidFill>
              </a:rPr>
              <a:t>SRAM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 transistors per memory cell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Low density</a:t>
            </a:r>
            <a:endParaRPr kumimoji="0" lang="en-US" sz="2000" b="0" i="0" u="sng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2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  <a:sym typeface="Wingdings" pitchFamily="2" charset="2"/>
              </a:rPr>
              <a:t>Fast access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latency of 0.5 – 5 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en-US" sz="2000" kern="0" dirty="0">
                <a:latin typeface="+mn-lt"/>
                <a:cs typeface="+mn-cs"/>
                <a:sym typeface="Wingdings" pitchFamily="2" charset="2"/>
              </a:rPr>
              <a:t>More costly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Uses flip-flops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329" name="Rectangle 16">
            <a:extLst>
              <a:ext uri="{FF2B5EF4-FFF2-40B4-BE49-F238E27FC236}">
                <a16:creationId xmlns:a16="http://schemas.microsoft.com/office/drawing/2014/main" id="{8D1E0486-C2A5-4745-8944-2A3325307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089617"/>
            <a:ext cx="403860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3333FF"/>
              </a:buClr>
              <a:buSzPct val="80000"/>
            </a:pPr>
            <a:r>
              <a:rPr lang="en-US" sz="2400" b="1" dirty="0">
                <a:solidFill>
                  <a:srgbClr val="660066"/>
                </a:solidFill>
              </a:rPr>
              <a:t>DRAM</a:t>
            </a:r>
          </a:p>
          <a:p>
            <a:pPr marL="342900" indent="-342900" algn="l">
              <a:spcBef>
                <a:spcPct val="20000"/>
              </a:spcBef>
              <a:buClr>
                <a:srgbClr val="3333FF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1 transistor per memory cell </a:t>
            </a:r>
          </a:p>
          <a:p>
            <a:pPr marL="342900" indent="-342900" algn="l">
              <a:spcBef>
                <a:spcPct val="20000"/>
              </a:spcBef>
              <a:buClr>
                <a:srgbClr val="3333FF"/>
              </a:buClr>
              <a:buSzPct val="80000"/>
              <a:buFont typeface="Wingdings" pitchFamily="2" charset="2"/>
              <a:buNone/>
            </a:pP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b="1" dirty="0">
                <a:solidFill>
                  <a:srgbClr val="006600"/>
                </a:solidFill>
                <a:sym typeface="Wingdings" pitchFamily="2" charset="2"/>
              </a:rPr>
              <a:t>High density</a:t>
            </a:r>
            <a:endParaRPr lang="en-US" sz="2000" u="sng" dirty="0">
              <a:solidFill>
                <a:srgbClr val="FF0000"/>
              </a:solidFill>
              <a:sym typeface="Wingdings" pitchFamily="2" charset="2"/>
            </a:endParaRPr>
          </a:p>
          <a:p>
            <a:pPr marL="342900" indent="-342900" algn="l">
              <a:spcBef>
                <a:spcPct val="20000"/>
              </a:spcBef>
              <a:buClr>
                <a:srgbClr val="3333FF"/>
              </a:buClr>
              <a:buSzPct val="80000"/>
              <a:buFont typeface="Wingdings" pitchFamily="2" charset="2"/>
              <a:buNone/>
            </a:pPr>
            <a:r>
              <a:rPr lang="en-US" sz="2000" b="1" dirty="0">
                <a:solidFill>
                  <a:srgbClr val="C00000"/>
                </a:solidFill>
                <a:cs typeface="+mn-cs"/>
                <a:sym typeface="Wingdings" pitchFamily="2" charset="2"/>
              </a:rPr>
              <a:t>Slow access </a:t>
            </a:r>
            <a:r>
              <a:rPr lang="en-US" sz="2000" dirty="0">
                <a:sym typeface="Wingdings" pitchFamily="2" charset="2"/>
              </a:rPr>
              <a:t>latency of 50-70ns</a:t>
            </a:r>
          </a:p>
          <a:p>
            <a:pPr marL="342900" indent="-342900" algn="l">
              <a:spcBef>
                <a:spcPct val="20000"/>
              </a:spcBef>
              <a:buClr>
                <a:srgbClr val="3333FF"/>
              </a:buClr>
              <a:buSzPct val="80000"/>
              <a:buFont typeface="Wingdings" pitchFamily="2" charset="2"/>
              <a:buNone/>
            </a:pPr>
            <a:r>
              <a:rPr lang="en-US" sz="2000" dirty="0">
                <a:sym typeface="Wingdings" pitchFamily="2" charset="2"/>
              </a:rPr>
              <a:t>Less costly</a:t>
            </a:r>
          </a:p>
          <a:p>
            <a:pPr marL="342900" indent="-342900" algn="l">
              <a:spcBef>
                <a:spcPct val="20000"/>
              </a:spcBef>
              <a:buClr>
                <a:srgbClr val="3333FF"/>
              </a:buClr>
              <a:buSzPct val="80000"/>
              <a:buFont typeface="Wingdings" pitchFamily="2" charset="2"/>
              <a:buNone/>
            </a:pPr>
            <a:r>
              <a:rPr lang="en-US" sz="2000" dirty="0">
                <a:sym typeface="Wingdings" pitchFamily="2" charset="2"/>
              </a:rPr>
              <a:t>Used in main memory</a:t>
            </a:r>
          </a:p>
        </p:txBody>
      </p:sp>
      <p:sp>
        <p:nvSpPr>
          <p:cNvPr id="330" name="Text Box 10">
            <a:extLst>
              <a:ext uri="{FF2B5EF4-FFF2-40B4-BE49-F238E27FC236}">
                <a16:creationId xmlns:a16="http://schemas.microsoft.com/office/drawing/2014/main" id="{B9B0B92E-62F4-4D12-B248-F003CCE56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027" y="3556217"/>
            <a:ext cx="1232773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A SRAM Cell</a:t>
            </a:r>
          </a:p>
        </p:txBody>
      </p:sp>
    </p:spTree>
    <p:extLst>
      <p:ext uri="{BB962C8B-B14F-4D97-AF65-F5344CB8AC3E}">
        <p14:creationId xmlns:p14="http://schemas.microsoft.com/office/powerpoint/2010/main" val="1378067645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20091</TotalTime>
  <Words>6111</Words>
  <Application>Microsoft Office PowerPoint</Application>
  <PresentationFormat>On-screen Show (4:3)</PresentationFormat>
  <Paragraphs>2312</Paragraphs>
  <Slides>75</Slides>
  <Notes>72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6" baseType="lpstr">
      <vt:lpstr>Geneva</vt:lpstr>
      <vt:lpstr>Arial</vt:lpstr>
      <vt:lpstr>Calibri</vt:lpstr>
      <vt:lpstr>Comic Sans MS</vt:lpstr>
      <vt:lpstr>Courier New</vt:lpstr>
      <vt:lpstr>Symbol</vt:lpstr>
      <vt:lpstr>Times New Roman</vt:lpstr>
      <vt:lpstr>Verdana</vt:lpstr>
      <vt:lpstr>Wingdings</vt:lpstr>
      <vt:lpstr>Wingdings 2</vt:lpstr>
      <vt:lpstr>Clarity</vt:lpstr>
      <vt:lpstr>http://www.comp.nus.edu.sg/~cs2100/</vt:lpstr>
      <vt:lpstr>Questions?</vt:lpstr>
      <vt:lpstr>Lecture #22: Cache I: Direct Mapped Cache</vt:lpstr>
      <vt:lpstr>1. Data Transfer: The Big Picture</vt:lpstr>
      <vt:lpstr>1. Memory Technology: 1950s</vt:lpstr>
      <vt:lpstr>1. Memory Technology Today: DRAM</vt:lpstr>
      <vt:lpstr>1. DRAM Capacity Growth</vt:lpstr>
      <vt:lpstr>1. Processor-DRAM Performance Gap</vt:lpstr>
      <vt:lpstr>1. Faster Memory Technology: SRAM</vt:lpstr>
      <vt:lpstr>1. Slow Memory Technology: Magnetic Disk</vt:lpstr>
      <vt:lpstr>1. Quality vs Quantity</vt:lpstr>
      <vt:lpstr>1. Best of Both Worlds</vt:lpstr>
      <vt:lpstr>1. Memory Hierarchy</vt:lpstr>
      <vt:lpstr>2. Cache: The Library Analogy</vt:lpstr>
      <vt:lpstr>2. Solution: Book on the Desk!</vt:lpstr>
      <vt:lpstr>2. Cache: The Basic Idea</vt:lpstr>
      <vt:lpstr>2.1 Cache: Types of Locality</vt:lpstr>
      <vt:lpstr>2.1 Working Set: Definition</vt:lpstr>
      <vt:lpstr>2.2 Two Aspects of Memory Access</vt:lpstr>
      <vt:lpstr>2.2 Memory Access Time: Terminology</vt:lpstr>
      <vt:lpstr>2.2 Memory Access Time: Formula</vt:lpstr>
      <vt:lpstr>3. Memory to Cache Mapping (1/2)</vt:lpstr>
      <vt:lpstr>3. Memory to Cache Mapping (2/2)</vt:lpstr>
      <vt:lpstr>4. Direct Mapping Analogy</vt:lpstr>
      <vt:lpstr>4. Direct Mapped Cache: Cache Index</vt:lpstr>
      <vt:lpstr>4. Direct Mapped Cache: Cache Tag</vt:lpstr>
      <vt:lpstr>4. Direct Mapped Cache: Mapping</vt:lpstr>
      <vt:lpstr>4. Direct Mapped Cache: Cache Structure</vt:lpstr>
      <vt:lpstr>4. Cache Mapping: Example</vt:lpstr>
      <vt:lpstr>4. Cache Circuitry: Example</vt:lpstr>
      <vt:lpstr>5. Reading Data: Setup</vt:lpstr>
      <vt:lpstr>5. Reading Data: Initial State</vt:lpstr>
      <vt:lpstr>5. Reading Data: Load #1-1</vt:lpstr>
      <vt:lpstr>5. Reading Data: Load #1-2</vt:lpstr>
      <vt:lpstr>5. Reading Data: Load #1-3</vt:lpstr>
      <vt:lpstr>5. Reading Data: Load #1-4</vt:lpstr>
      <vt:lpstr>5. Reading Data: Load #2-1</vt:lpstr>
      <vt:lpstr>5. Reading Data: Load #2-2</vt:lpstr>
      <vt:lpstr>5. Reading Data: Load #2-3</vt:lpstr>
      <vt:lpstr>5. Reading Data: Load #3-1</vt:lpstr>
      <vt:lpstr>5. Reading Data: Load #3-2</vt:lpstr>
      <vt:lpstr>5. Reading Data: Load #3-3</vt:lpstr>
      <vt:lpstr>5. Reading Data: Load #3-4</vt:lpstr>
      <vt:lpstr>5. Reading Data: Load #4-1</vt:lpstr>
      <vt:lpstr>5. Reading Data: Load #4-2</vt:lpstr>
      <vt:lpstr>5. Reading Data: Load #4-3</vt:lpstr>
      <vt:lpstr>5. Reading Data: Load #4-4</vt:lpstr>
      <vt:lpstr>5. Reading Data: Load #5-1</vt:lpstr>
      <vt:lpstr>5. Reading Data: Load #5-2</vt:lpstr>
      <vt:lpstr>5. Reading Data: Load #5-3</vt:lpstr>
      <vt:lpstr>5. Reading Data: Load #5-4</vt:lpstr>
      <vt:lpstr>5. Reading Data: Summary</vt:lpstr>
      <vt:lpstr>6. Types of Cache Misses</vt:lpstr>
      <vt:lpstr>Exercise #1: Setup Information</vt:lpstr>
      <vt:lpstr>Exercise #2: Tracing Memory Accesses</vt:lpstr>
      <vt:lpstr>Exercise #2: Load #1</vt:lpstr>
      <vt:lpstr>Exercise #2: Load #2</vt:lpstr>
      <vt:lpstr>Exercise #2: Load #3</vt:lpstr>
      <vt:lpstr>Exercise #2: Load #4</vt:lpstr>
      <vt:lpstr>Exercise #2: Load #5</vt:lpstr>
      <vt:lpstr>Exercise #2: Load #6</vt:lpstr>
      <vt:lpstr>Exercise #2: Load #7</vt:lpstr>
      <vt:lpstr>7. Writing Data: Store #1-1</vt:lpstr>
      <vt:lpstr>7. Writing Data: Store #1-2</vt:lpstr>
      <vt:lpstr>7. Writing Data: Store #1-3</vt:lpstr>
      <vt:lpstr>8. Changing Cache Content: Write Policy</vt:lpstr>
      <vt:lpstr>8. Write-Through Cache</vt:lpstr>
      <vt:lpstr>8. Write-Back Cache</vt:lpstr>
      <vt:lpstr>8. Handling Cache Misses</vt:lpstr>
      <vt:lpstr>8. Writing Data: Summary</vt:lpstr>
      <vt:lpstr>Summary</vt:lpstr>
      <vt:lpstr>Reading</vt:lpstr>
      <vt:lpstr>End of File</vt:lpstr>
      <vt:lpstr>PowerPoint Presentation</vt:lpstr>
      <vt:lpstr>PowerPoint Presentation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Song Kai</cp:lastModifiedBy>
  <cp:revision>2161</cp:revision>
  <cp:lastPrinted>2017-06-30T03:15:07Z</cp:lastPrinted>
  <dcterms:created xsi:type="dcterms:W3CDTF">1998-09-05T15:03:32Z</dcterms:created>
  <dcterms:modified xsi:type="dcterms:W3CDTF">2025-01-08T09:16:27Z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