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5087" r:id="rId1"/>
  </p:sldMasterIdLst>
  <p:notesMasterIdLst>
    <p:notesMasterId r:id="rId18"/>
  </p:notesMasterIdLst>
  <p:handoutMasterIdLst>
    <p:handoutMasterId r:id="rId19"/>
  </p:handoutMasterIdLst>
  <p:sldIdLst>
    <p:sldId id="256" r:id="rId2"/>
    <p:sldId id="620" r:id="rId3"/>
    <p:sldId id="468" r:id="rId4"/>
    <p:sldId id="642" r:id="rId5"/>
    <p:sldId id="600" r:id="rId6"/>
    <p:sldId id="638" r:id="rId7"/>
    <p:sldId id="639" r:id="rId8"/>
    <p:sldId id="601" r:id="rId9"/>
    <p:sldId id="602" r:id="rId10"/>
    <p:sldId id="603" r:id="rId11"/>
    <p:sldId id="664" r:id="rId12"/>
    <p:sldId id="604" r:id="rId13"/>
    <p:sldId id="605" r:id="rId14"/>
    <p:sldId id="606" r:id="rId15"/>
    <p:sldId id="607" r:id="rId16"/>
    <p:sldId id="308" r:id="rId17"/>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00FF"/>
    <a:srgbClr val="006600"/>
    <a:srgbClr val="FFCCFF"/>
    <a:srgbClr val="CCCCFF"/>
    <a:srgbClr val="CCFF99"/>
    <a:srgbClr val="E2FFC5"/>
    <a:srgbClr val="CCFFFF"/>
    <a:srgbClr val="A50021"/>
    <a:srgbClr val="E5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AB64DA-4878-4083-B8F5-A9ED368EE148}" v="2" dt="2025-01-08T08:09:47.3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65" autoAdjust="0"/>
    <p:restoredTop sz="91639" autoAdjust="0"/>
  </p:normalViewPr>
  <p:slideViewPr>
    <p:cSldViewPr snapToGrid="0">
      <p:cViewPr varScale="1">
        <p:scale>
          <a:sx n="101" d="100"/>
          <a:sy n="101" d="100"/>
        </p:scale>
        <p:origin x="128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41"/>
    </p:cViewPr>
  </p:sorterViewPr>
  <p:notesViewPr>
    <p:cSldViewPr snapToGrid="0">
      <p:cViewPr>
        <p:scale>
          <a:sx n="100" d="100"/>
          <a:sy n="100" d="100"/>
        </p:scale>
        <p:origin x="1152" y="78"/>
      </p:cViewPr>
      <p:guideLst>
        <p:guide orient="horz" pos="2929"/>
        <p:guide pos="2209"/>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g Kai" userId="012566e0-30ff-4e17-bc5d-803a8d22ce41" providerId="ADAL" clId="{45AB64DA-4878-4083-B8F5-A9ED368EE148}"/>
    <pc:docChg chg="custSel addSld delSld modSld modMainMaster">
      <pc:chgData name="Song Kai" userId="012566e0-30ff-4e17-bc5d-803a8d22ce41" providerId="ADAL" clId="{45AB64DA-4878-4083-B8F5-A9ED368EE148}" dt="2025-01-08T08:09:47.312" v="6"/>
      <pc:docMkLst>
        <pc:docMk/>
      </pc:docMkLst>
      <pc:sldChg chg="add">
        <pc:chgData name="Song Kai" userId="012566e0-30ff-4e17-bc5d-803a8d22ce41" providerId="ADAL" clId="{45AB64DA-4878-4083-B8F5-A9ED368EE148}" dt="2025-01-08T08:09:47.312" v="6"/>
        <pc:sldMkLst>
          <pc:docMk/>
          <pc:sldMk cId="2980677409" sldId="620"/>
        </pc:sldMkLst>
      </pc:sldChg>
      <pc:sldChg chg="del">
        <pc:chgData name="Song Kai" userId="012566e0-30ff-4e17-bc5d-803a8d22ce41" providerId="ADAL" clId="{45AB64DA-4878-4083-B8F5-A9ED368EE148}" dt="2025-01-08T08:09:39.564" v="5" actId="47"/>
        <pc:sldMkLst>
          <pc:docMk/>
          <pc:sldMk cId="4166130502" sldId="620"/>
        </pc:sldMkLst>
      </pc:sldChg>
      <pc:sldMasterChg chg="addSp delSp modSp mod">
        <pc:chgData name="Song Kai" userId="012566e0-30ff-4e17-bc5d-803a8d22ce41" providerId="ADAL" clId="{45AB64DA-4878-4083-B8F5-A9ED368EE148}" dt="2025-01-08T08:09:34.835" v="4" actId="1076"/>
        <pc:sldMasterMkLst>
          <pc:docMk/>
          <pc:sldMasterMk cId="0" sldId="2147485087"/>
        </pc:sldMasterMkLst>
        <pc:spChg chg="add del mod">
          <ac:chgData name="Song Kai" userId="012566e0-30ff-4e17-bc5d-803a8d22ce41" providerId="ADAL" clId="{45AB64DA-4878-4083-B8F5-A9ED368EE148}" dt="2025-01-08T08:09:20.449" v="2" actId="478"/>
          <ac:spMkLst>
            <pc:docMk/>
            <pc:sldMasterMk cId="0" sldId="2147485087"/>
            <ac:spMk id="8" creationId="{3327FC1B-979E-03E1-F8E4-5CD83E61FC6A}"/>
          </ac:spMkLst>
        </pc:spChg>
        <pc:picChg chg="mod">
          <ac:chgData name="Song Kai" userId="012566e0-30ff-4e17-bc5d-803a8d22ce41" providerId="ADAL" clId="{45AB64DA-4878-4083-B8F5-A9ED368EE148}" dt="2025-01-08T08:09:34.835" v="4" actId="1076"/>
          <ac:picMkLst>
            <pc:docMk/>
            <pc:sldMasterMk cId="0" sldId="2147485087"/>
            <ac:picMk id="11" creationId="{B8EF333B-CCC9-AC86-7751-ECBB89CB855D}"/>
          </ac:picMkLst>
        </pc:pic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dirty="0">
                <a:latin typeface="+mn-lt"/>
              </a:rPr>
              <a:t>CS2100 Computer Organisation</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dirty="0"/>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dirty="0"/>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dirty="0"/>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dirty="0"/>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1/8/2025</a:t>
            </a:fld>
            <a:endParaRPr lang="en-US" dirty="0"/>
          </a:p>
        </p:txBody>
      </p:sp>
      <p:sp>
        <p:nvSpPr>
          <p:cNvPr id="9" name="Slide Image Placeholder 8"/>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dirty="0"/>
              <a:t>CS2100 Computer </a:t>
            </a:r>
            <a:r>
              <a:rPr lang="en-US" dirty="0" err="1"/>
              <a:t>Organisation</a:t>
            </a:r>
            <a:endParaRPr lang="en-US" dirty="0"/>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3491" name="Rectangle 1026"/>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dirty="0"/>
          </a:p>
        </p:txBody>
      </p:sp>
    </p:spTree>
    <p:extLst>
      <p:ext uri="{BB962C8B-B14F-4D97-AF65-F5344CB8AC3E}">
        <p14:creationId xmlns:p14="http://schemas.microsoft.com/office/powerpoint/2010/main" val="1484036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417864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565107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557458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598820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459413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11161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71846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731952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4515"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4516" name="Rectangle 3"/>
          <p:cNvSpPr>
            <a:spLocks noGrp="1" noChangeArrowheads="1"/>
          </p:cNvSpPr>
          <p:nvPr>
            <p:ph type="body" idx="1"/>
          </p:nvPr>
        </p:nvSpPr>
        <p:spPr>
          <a:ln w="9525"/>
        </p:spPr>
        <p:txBody>
          <a:bodyPr/>
          <a:lstStyle/>
          <a:p>
            <a:pPr eaLnBrk="1" hangingPunct="1">
              <a:defRPr/>
            </a:pPr>
            <a:endParaRPr lang="en-US" dirty="0"/>
          </a:p>
        </p:txBody>
      </p:sp>
    </p:spTree>
    <p:extLst>
      <p:ext uri="{BB962C8B-B14F-4D97-AF65-F5344CB8AC3E}">
        <p14:creationId xmlns:p14="http://schemas.microsoft.com/office/powerpoint/2010/main" val="1294330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653401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446449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3151006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1732438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26610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dirty="0"/>
              <a:t>CS1010 Programming Methodology</a:t>
            </a:r>
          </a:p>
        </p:txBody>
      </p:sp>
      <p:sp>
        <p:nvSpPr>
          <p:cNvPr id="65539" name="Rectangle 2"/>
          <p:cNvSpPr>
            <a:spLocks noGrp="1" noRot="1" noChangeAspect="1" noChangeArrowheads="1" noTextEdit="1"/>
          </p:cNvSpPr>
          <p:nvPr>
            <p:ph type="sldImg"/>
          </p:nvPr>
        </p:nvSpPr>
        <p:spPr bwMode="auto">
          <a:xfrm>
            <a:off x="1182688" y="696913"/>
            <a:ext cx="46482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dirty="0"/>
          </a:p>
        </p:txBody>
      </p:sp>
    </p:spTree>
    <p:extLst>
      <p:ext uri="{BB962C8B-B14F-4D97-AF65-F5344CB8AC3E}">
        <p14:creationId xmlns:p14="http://schemas.microsoft.com/office/powerpoint/2010/main" val="2809538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35cce793-99a6-4f28-9e1a-625ba96e3db4]"/>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lvl1pPr>
              <a:defRPr/>
            </a:lvl1pPr>
          </a:lstStyle>
          <a:p>
            <a:pPr algn="l">
              <a:defRPr/>
            </a:pPr>
            <a:r>
              <a:rPr lang="en-SG"/>
              <a:t>Lecture #4: Pointers and Functions</a:t>
            </a:r>
            <a:endParaRPr lang="en-US" dirty="0"/>
          </a:p>
        </p:txBody>
      </p:sp>
      <p:sp>
        <p:nvSpPr>
          <p:cNvPr id="6" name="Slide Number Placeholder 5"/>
          <p:cNvSpPr>
            <a:spLocks noGrp="1"/>
          </p:cNvSpPr>
          <p:nvPr>
            <p:ph type="sldNum" sz="quarter" idx="12"/>
          </p:nvPr>
        </p:nvSpPr>
        <p:spPr>
          <a:xfrm>
            <a:off x="8003458" y="18288"/>
            <a:ext cx="683342" cy="329184"/>
          </a:xfrm>
        </p:spPr>
        <p:txBody>
          <a:bodyPr/>
          <a:lstStyle>
            <a:lvl1pPr>
              <a:defRPr b="0"/>
            </a:lvl1pPr>
          </a:lstStyle>
          <a:p>
            <a:pPr>
              <a:defRPr/>
            </a:pPr>
            <a:r>
              <a:rPr lang="en-US" dirty="0"/>
              <a:t>1 - </a:t>
            </a:r>
            <a:fld id="{2E4790E1-2590-4AEE-892D-AB46A7688113}" type="slidenum">
              <a:rPr lang="en-US" smtClean="0"/>
              <a:pPr>
                <a:defRPr/>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dirty="0"/>
          </a:p>
        </p:txBody>
      </p:sp>
      <p:sp>
        <p:nvSpPr>
          <p:cNvPr id="6" name="Slide Number Placeholder 5"/>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dirty="0"/>
          </a:p>
        </p:txBody>
      </p:sp>
      <p:sp>
        <p:nvSpPr>
          <p:cNvPr id="6" name="Slide Number Placeholder 5"/>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US"/>
              <a:t>Aaron Tan, NUS</a:t>
            </a:r>
            <a:endParaRPr lang="en-US" dirty="0"/>
          </a:p>
        </p:txBody>
      </p:sp>
      <p:sp>
        <p:nvSpPr>
          <p:cNvPr id="5" name="Footer Placeholder 4"/>
          <p:cNvSpPr>
            <a:spLocks noGrp="1"/>
          </p:cNvSpPr>
          <p:nvPr>
            <p:ph type="ftr" sz="quarter" idx="11"/>
          </p:nvPr>
        </p:nvSpPr>
        <p:spPr/>
        <p:txBody>
          <a:bodyPr/>
          <a:lstStyle/>
          <a:p>
            <a:pPr algn="l">
              <a:defRPr/>
            </a:pPr>
            <a:r>
              <a:rPr lang="en-SG"/>
              <a:t>Lecture #4: Pointers and Functions</a:t>
            </a:r>
            <a:endParaRPr lang="en-US" dirty="0"/>
          </a:p>
        </p:txBody>
      </p:sp>
      <p:sp>
        <p:nvSpPr>
          <p:cNvPr id="6" name="Slide Number Placeholder 5"/>
          <p:cNvSpPr>
            <a:spLocks noGrp="1"/>
          </p:cNvSpPr>
          <p:nvPr>
            <p:ph type="sldNum" sz="quarter" idx="12"/>
          </p:nvPr>
        </p:nvSpPr>
        <p:spPr/>
        <p:txBody>
          <a:bodyPr/>
          <a:lstStyle>
            <a:lvl1pPr>
              <a:defRPr sz="1200" b="0"/>
            </a:lvl1pPr>
          </a:lstStyle>
          <a:p>
            <a:pPr>
              <a:defRPr/>
            </a:pPr>
            <a:r>
              <a:rPr lang="en-US" dirty="0"/>
              <a:t>1 - </a:t>
            </a:r>
            <a:fld id="{2E4790E1-2590-4AEE-892D-AB46A7688113}" type="slidenum">
              <a:rPr lang="en-US" smtClean="0"/>
              <a:pPr>
                <a:defRPr/>
              </a:pPr>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US"/>
              <a:t>Aaron Tan, NUS</a:t>
            </a:r>
            <a:endParaRPr lang="en-US" dirty="0"/>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dirty="0"/>
          </a:p>
        </p:txBody>
      </p:sp>
      <p:sp>
        <p:nvSpPr>
          <p:cNvPr id="7" name="Slide Number Placeholder 6"/>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US"/>
              <a:t>Aaron Tan, NUS</a:t>
            </a:r>
            <a:endParaRPr lang="en-US" dirty="0"/>
          </a:p>
        </p:txBody>
      </p:sp>
      <p:sp>
        <p:nvSpPr>
          <p:cNvPr id="8" name="Footer Placeholder 7"/>
          <p:cNvSpPr>
            <a:spLocks noGrp="1"/>
          </p:cNvSpPr>
          <p:nvPr>
            <p:ph type="ftr" sz="quarter" idx="11"/>
          </p:nvPr>
        </p:nvSpPr>
        <p:spPr/>
        <p:txBody>
          <a:bodyPr/>
          <a:lstStyle/>
          <a:p>
            <a:pPr algn="l">
              <a:defRPr/>
            </a:pPr>
            <a:r>
              <a:rPr lang="en-SG"/>
              <a:t>Lecture #4: Pointers and Functions</a:t>
            </a:r>
            <a:endParaRPr lang="en-US" dirty="0"/>
          </a:p>
        </p:txBody>
      </p:sp>
      <p:sp>
        <p:nvSpPr>
          <p:cNvPr id="9" name="Slide Number Placeholder 8"/>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Aaron Tan, NUS</a:t>
            </a:r>
            <a:endParaRPr lang="en-US" dirty="0"/>
          </a:p>
        </p:txBody>
      </p:sp>
      <p:sp>
        <p:nvSpPr>
          <p:cNvPr id="4" name="Footer Placeholder 3"/>
          <p:cNvSpPr>
            <a:spLocks noGrp="1"/>
          </p:cNvSpPr>
          <p:nvPr>
            <p:ph type="ftr" sz="quarter" idx="11"/>
          </p:nvPr>
        </p:nvSpPr>
        <p:spPr/>
        <p:txBody>
          <a:bodyPr/>
          <a:lstStyle/>
          <a:p>
            <a:pPr algn="l">
              <a:defRPr/>
            </a:pPr>
            <a:r>
              <a:rPr lang="en-SG"/>
              <a:t>Lecture #4: Pointers and Functions</a:t>
            </a:r>
            <a:endParaRPr lang="en-US" dirty="0"/>
          </a:p>
        </p:txBody>
      </p:sp>
      <p:sp>
        <p:nvSpPr>
          <p:cNvPr id="5" name="Slide Number Placeholder 4"/>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a:t>Aaron Tan, NUS</a:t>
            </a:r>
            <a:endParaRPr lang="en-US" dirty="0"/>
          </a:p>
        </p:txBody>
      </p:sp>
      <p:sp>
        <p:nvSpPr>
          <p:cNvPr id="3" name="Footer Placeholder 2"/>
          <p:cNvSpPr>
            <a:spLocks noGrp="1"/>
          </p:cNvSpPr>
          <p:nvPr>
            <p:ph type="ftr" sz="quarter" idx="11"/>
          </p:nvPr>
        </p:nvSpPr>
        <p:spPr/>
        <p:txBody>
          <a:bodyPr/>
          <a:lstStyle/>
          <a:p>
            <a:pPr algn="l">
              <a:defRPr/>
            </a:pPr>
            <a:r>
              <a:rPr lang="en-SG"/>
              <a:t>Lecture #4: Pointers and Functions</a:t>
            </a:r>
            <a:endParaRPr lang="en-US" dirty="0"/>
          </a:p>
        </p:txBody>
      </p:sp>
      <p:sp>
        <p:nvSpPr>
          <p:cNvPr id="4" name="Slide Number Placeholder 3"/>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dirty="0"/>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dirty="0"/>
          </a:p>
        </p:txBody>
      </p:sp>
      <p:sp>
        <p:nvSpPr>
          <p:cNvPr id="7" name="Slide Number Placeholder 6"/>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US"/>
              <a:t>Aaron Tan, NUS</a:t>
            </a:r>
            <a:endParaRPr lang="en-US" dirty="0"/>
          </a:p>
        </p:txBody>
      </p:sp>
      <p:sp>
        <p:nvSpPr>
          <p:cNvPr id="6" name="Footer Placeholder 5"/>
          <p:cNvSpPr>
            <a:spLocks noGrp="1"/>
          </p:cNvSpPr>
          <p:nvPr>
            <p:ph type="ftr" sz="quarter" idx="11"/>
          </p:nvPr>
        </p:nvSpPr>
        <p:spPr/>
        <p:txBody>
          <a:bodyPr/>
          <a:lstStyle/>
          <a:p>
            <a:pPr algn="l">
              <a:defRPr/>
            </a:pPr>
            <a:r>
              <a:rPr lang="en-SG"/>
              <a:t>Lecture #4: Pointers and Functions</a:t>
            </a:r>
            <a:endParaRPr lang="en-US" dirty="0"/>
          </a:p>
        </p:txBody>
      </p:sp>
      <p:sp>
        <p:nvSpPr>
          <p:cNvPr id="7" name="Slide Number Placeholder 6"/>
          <p:cNvSpPr>
            <a:spLocks noGrp="1"/>
          </p:cNvSpPr>
          <p:nvPr>
            <p:ph type="sldNum" sz="quarter" idx="12"/>
          </p:nvPr>
        </p:nvSpPr>
        <p:spPr/>
        <p:txBody>
          <a:bodyPr/>
          <a:lstStyle/>
          <a:p>
            <a:pPr>
              <a:defRPr/>
            </a:pPr>
            <a:r>
              <a:rPr lang="en-US" dirty="0"/>
              <a:t>1 - </a:t>
            </a:r>
            <a:fld id="{2E4790E1-2590-4AEE-892D-AB46A7688113}" type="slidenum">
              <a:rPr lang="en-US" smtClean="0"/>
              <a:pPr>
                <a:defRPr/>
              </a:pPr>
              <a:t>‹#›</a:t>
            </a:fld>
            <a:endParaRPr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r>
              <a:rPr lang="en-US"/>
              <a:t>Aaron Tan, NUS</a:t>
            </a:r>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l">
              <a:defRPr/>
            </a:pPr>
            <a:r>
              <a:rPr lang="en-SG"/>
              <a:t>Lecture #4: Pointers and Functions</a:t>
            </a:r>
            <a:endParaRPr lang="en-US" dirty="0"/>
          </a:p>
        </p:txBody>
      </p:sp>
      <p:sp>
        <p:nvSpPr>
          <p:cNvPr id="6" name="Slide Number Placeholder 5"/>
          <p:cNvSpPr>
            <a:spLocks noGrp="1"/>
          </p:cNvSpPr>
          <p:nvPr>
            <p:ph type="sldNum" sz="quarter" idx="4"/>
          </p:nvPr>
        </p:nvSpPr>
        <p:spPr>
          <a:xfrm>
            <a:off x="7973960" y="18288"/>
            <a:ext cx="712839"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dirty="0"/>
              <a:t>1 - </a:t>
            </a:r>
            <a:fld id="{2E4790E1-2590-4AEE-892D-AB46A7688113}" type="slidenum">
              <a:rPr lang="en-US" smtClean="0"/>
              <a:pPr>
                <a:defRPr/>
              </a:pPr>
              <a:t>‹#›</a:t>
            </a:fld>
            <a:endParaRPr lang="en-US" dirty="0"/>
          </a:p>
        </p:txBody>
      </p:sp>
      <p:pic>
        <p:nvPicPr>
          <p:cNvPr id="11" name="Picture 10">
            <a:extLst>
              <a:ext uri="{FF2B5EF4-FFF2-40B4-BE49-F238E27FC236}">
                <a16:creationId xmlns:a16="http://schemas.microsoft.com/office/drawing/2014/main" id="{B8EF333B-CCC9-AC86-7751-ECBB89CB855D}"/>
              </a:ext>
            </a:extLst>
          </p:cNvPr>
          <p:cNvPicPr>
            <a:picLocks noChangeAspect="1"/>
          </p:cNvPicPr>
          <p:nvPr userDrawn="1"/>
        </p:nvPicPr>
        <p:blipFill>
          <a:blip r:embed="rId13" cstate="print">
            <a:extLst>
              <a:ext uri="{28A0092B-C50C-407E-A947-70E740481C1C}">
                <a14:useLocalDpi xmlns:a14="http://schemas.microsoft.com/office/drawing/2010/main" val="0"/>
              </a:ext>
            </a:extLst>
          </a:blip>
          <a:srcRect/>
          <a:stretch/>
        </p:blipFill>
        <p:spPr>
          <a:xfrm>
            <a:off x="0" y="6272784"/>
            <a:ext cx="576072" cy="576072"/>
          </a:xfrm>
          <a:prstGeom prst="rect">
            <a:avLst/>
          </a:prstGeom>
        </p:spPr>
      </p:pic>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www.comp.nus.edu.sg/~cs2100/"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sets.netlify.app/module/676ca3a07d7f5ffc1741dc6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13667" y="2800578"/>
            <a:ext cx="2218267" cy="523220"/>
          </a:xfrm>
          <a:prstGeom prst="rect">
            <a:avLst/>
          </a:prstGeom>
          <a:noFill/>
        </p:spPr>
        <p:txBody>
          <a:bodyPr wrap="square" rtlCol="0">
            <a:spAutoFit/>
          </a:bodyPr>
          <a:lstStyle/>
          <a:p>
            <a:pPr algn="ctr"/>
            <a:r>
              <a:rPr lang="en-US" sz="2800" dirty="0">
                <a:solidFill>
                  <a:srgbClr val="C00000"/>
                </a:solidFill>
                <a:latin typeface="Calibri" panose="020F0502020204030204" pitchFamily="34" charset="0"/>
              </a:rPr>
              <a:t>Lecture #4a</a:t>
            </a:r>
          </a:p>
        </p:txBody>
      </p:sp>
      <p:sp>
        <p:nvSpPr>
          <p:cNvPr id="11" name="[TextBox 7]"/>
          <p:cNvSpPr txBox="1"/>
          <p:nvPr/>
        </p:nvSpPr>
        <p:spPr>
          <a:xfrm>
            <a:off x="1493520" y="3462867"/>
            <a:ext cx="6350000" cy="707886"/>
          </a:xfrm>
          <a:prstGeom prst="rect">
            <a:avLst/>
          </a:prstGeom>
          <a:noFill/>
        </p:spPr>
        <p:txBody>
          <a:bodyPr wrap="square" rtlCol="0">
            <a:spAutoFit/>
          </a:bodyPr>
          <a:lstStyle/>
          <a:p>
            <a:pPr algn="ctr"/>
            <a:r>
              <a:rPr lang="en-SG" sz="4000" dirty="0">
                <a:solidFill>
                  <a:srgbClr val="C00000"/>
                </a:solidFill>
                <a:latin typeface="Calibri" panose="020F0502020204030204" pitchFamily="34" charset="0"/>
              </a:rPr>
              <a:t>Pointers and Functions</a:t>
            </a:r>
            <a:endParaRPr lang="en-US" sz="2400" dirty="0">
              <a:solidFill>
                <a:srgbClr val="C00000"/>
              </a:solidFill>
              <a:latin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541" y="4984151"/>
            <a:ext cx="3735717" cy="122531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958" y="491740"/>
            <a:ext cx="5648858" cy="928216"/>
          </a:xfrm>
          <a:prstGeom prst="rect">
            <a:avLst/>
          </a:prstGeom>
        </p:spPr>
      </p:pic>
      <p:sp>
        <p:nvSpPr>
          <p:cNvPr id="13314" name="Rectangle 2"/>
          <p:cNvSpPr>
            <a:spLocks noGrp="1" noChangeArrowheads="1"/>
          </p:cNvSpPr>
          <p:nvPr>
            <p:ph type="ctrTitle"/>
          </p:nvPr>
        </p:nvSpPr>
        <p:spPr>
          <a:xfrm>
            <a:off x="3513667" y="564500"/>
            <a:ext cx="3448798" cy="313527"/>
          </a:xfrm>
        </p:spPr>
        <p:txBody>
          <a:bodyPr>
            <a:noAutofit/>
          </a:bodyPr>
          <a:lstStyle/>
          <a:p>
            <a:pPr algn="dist" eaLnBrk="1" hangingPunct="1"/>
            <a:r>
              <a:rPr lang="en-GB" sz="1600" cap="none" dirty="0">
                <a:latin typeface="Calibri" panose="020F0502020204030204" pitchFamily="34" charset="0"/>
                <a:hlinkClick r:id="rId5"/>
              </a:rPr>
              <a:t>http://www.comp.nus.edu.sg/~cs2100/</a:t>
            </a:r>
            <a:endParaRPr lang="en-GB" sz="1600" cap="none" dirty="0">
              <a:latin typeface="Calibri" panose="020F0502020204030204" pitchFamily="34"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1.3 Assigning Value to a Pointer</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10</a:t>
            </a:fld>
            <a:endParaRPr dirty="0"/>
          </a:p>
        </p:txBody>
      </p:sp>
      <p:sp>
        <p:nvSpPr>
          <p:cNvPr id="8" name="Content Placeholder 1">
            <a:extLst>
              <a:ext uri="{FF2B5EF4-FFF2-40B4-BE49-F238E27FC236}">
                <a16:creationId xmlns:a16="http://schemas.microsoft.com/office/drawing/2014/main" id="{F4F1AF33-272D-40E6-91A8-E8A7B828D065}"/>
              </a:ext>
            </a:extLst>
          </p:cNvPr>
          <p:cNvSpPr>
            <a:spLocks noGrp="1"/>
          </p:cNvSpPr>
          <p:nvPr>
            <p:ph sz="half" idx="1"/>
          </p:nvPr>
        </p:nvSpPr>
        <p:spPr>
          <a:xfrm>
            <a:off x="457199" y="1191919"/>
            <a:ext cx="8008883" cy="1529255"/>
          </a:xfrm>
        </p:spPr>
        <p:txBody>
          <a:bodyPr>
            <a:normAutofit/>
          </a:bodyPr>
          <a:lstStyle/>
          <a:p>
            <a:pPr marL="352425" indent="-352425">
              <a:spcBef>
                <a:spcPts val="600"/>
              </a:spcBef>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Since a pointer contains an address, only an address may be assigned to a pointer</a:t>
            </a:r>
          </a:p>
          <a:p>
            <a:pPr marL="352425" indent="-352425">
              <a:spcBef>
                <a:spcPts val="600"/>
              </a:spcBef>
              <a:buClr>
                <a:schemeClr val="bg1">
                  <a:lumMod val="50000"/>
                </a:schemeClr>
              </a:buClr>
              <a:buSzPct val="100000"/>
              <a:buFont typeface="Wingdings" panose="05000000000000000000" pitchFamily="2" charset="2"/>
              <a:buChar char="§"/>
            </a:pPr>
            <a:r>
              <a:rPr lang="en-US" sz="2400" dirty="0">
                <a:latin typeface="Arial" pitchFamily="34" charset="0"/>
                <a:cs typeface="Arial" pitchFamily="34" charset="0"/>
              </a:rPr>
              <a:t>Example: Assigning address of </a:t>
            </a:r>
            <a:r>
              <a:rPr lang="en-US" sz="2400" dirty="0">
                <a:solidFill>
                  <a:srgbClr val="0000FF"/>
                </a:solidFill>
                <a:latin typeface="Arial" pitchFamily="34" charset="0"/>
                <a:cs typeface="Arial" pitchFamily="34" charset="0"/>
              </a:rPr>
              <a:t>a</a:t>
            </a:r>
            <a:r>
              <a:rPr lang="en-US" sz="2400" dirty="0">
                <a:latin typeface="Arial" pitchFamily="34" charset="0"/>
                <a:cs typeface="Arial" pitchFamily="34" charset="0"/>
              </a:rPr>
              <a:t> to </a:t>
            </a:r>
            <a:r>
              <a:rPr lang="en-US" dirty="0">
                <a:solidFill>
                  <a:srgbClr val="0000FF"/>
                </a:solidFill>
                <a:latin typeface="Arial" pitchFamily="34" charset="0"/>
                <a:cs typeface="Arial" pitchFamily="34" charset="0"/>
              </a:rPr>
              <a:t>a</a:t>
            </a:r>
            <a:r>
              <a:rPr lang="en-US" sz="2400" dirty="0">
                <a:solidFill>
                  <a:srgbClr val="0000FF"/>
                </a:solidFill>
                <a:latin typeface="Arial" pitchFamily="34" charset="0"/>
                <a:cs typeface="Arial" pitchFamily="34" charset="0"/>
              </a:rPr>
              <a:t>_ptr</a:t>
            </a:r>
          </a:p>
        </p:txBody>
      </p:sp>
      <p:sp>
        <p:nvSpPr>
          <p:cNvPr id="9" name="[TextBox 1]">
            <a:extLst>
              <a:ext uri="{FF2B5EF4-FFF2-40B4-BE49-F238E27FC236}">
                <a16:creationId xmlns:a16="http://schemas.microsoft.com/office/drawing/2014/main" id="{22302BEB-CAD1-4CD4-B6DF-9011531B435A}"/>
              </a:ext>
            </a:extLst>
          </p:cNvPr>
          <p:cNvSpPr txBox="1"/>
          <p:nvPr/>
        </p:nvSpPr>
        <p:spPr>
          <a:xfrm>
            <a:off x="914399" y="2573024"/>
            <a:ext cx="7930055" cy="1354217"/>
          </a:xfrm>
          <a:prstGeom prst="rect">
            <a:avLst/>
          </a:prstGeom>
          <a:solidFill>
            <a:srgbClr val="FFFF99"/>
          </a:solidFill>
          <a:ln>
            <a:solidFill>
              <a:schemeClr val="tx1"/>
            </a:solidFill>
          </a:ln>
        </p:spPr>
        <p:txBody>
          <a:bodyPr wrap="square" rtlCol="0">
            <a:spAutoFit/>
          </a:bodyPr>
          <a:lstStyle/>
          <a:p>
            <a:r>
              <a:rPr lang="en-US" sz="2400" b="1" dirty="0">
                <a:solidFill>
                  <a:srgbClr val="0000FF"/>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 = </a:t>
            </a:r>
            <a:r>
              <a:rPr lang="en-US" sz="2400" b="1" dirty="0">
                <a:solidFill>
                  <a:srgbClr val="008000"/>
                </a:solidFill>
                <a:latin typeface="Courier New" panose="02070309020205020404" pitchFamily="49" charset="0"/>
                <a:cs typeface="Courier New" panose="02070309020205020404" pitchFamily="49" charset="0"/>
              </a:rPr>
              <a:t>123</a:t>
            </a:r>
            <a:r>
              <a:rPr lang="en-US" sz="2400" b="1" dirty="0">
                <a:latin typeface="Courier New" panose="02070309020205020404" pitchFamily="49" charset="0"/>
                <a:cs typeface="Courier New" panose="02070309020205020404" pitchFamily="49" charset="0"/>
              </a:rPr>
              <a:t>;</a:t>
            </a:r>
          </a:p>
          <a:p>
            <a:r>
              <a:rPr lang="en-US" sz="2400" b="1" dirty="0">
                <a:solidFill>
                  <a:srgbClr val="0000FF"/>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*a_ptr; </a:t>
            </a:r>
            <a:r>
              <a:rPr lang="en-US" sz="2400" b="1" dirty="0">
                <a:solidFill>
                  <a:schemeClr val="tx2">
                    <a:lumMod val="50000"/>
                  </a:schemeClr>
                </a:solidFill>
                <a:latin typeface="Courier New" panose="02070309020205020404" pitchFamily="49" charset="0"/>
                <a:cs typeface="Courier New" panose="02070309020205020404" pitchFamily="49" charset="0"/>
              </a:rPr>
              <a:t>// declaring an int pointer</a:t>
            </a:r>
          </a:p>
          <a:p>
            <a:endParaRPr lang="en-US" sz="1000" b="1" dirty="0">
              <a:solidFill>
                <a:schemeClr val="tx2">
                  <a:lumMod val="50000"/>
                </a:schemeClr>
              </a:solidFill>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a_ptr = &amp;a;</a:t>
            </a:r>
          </a:p>
        </p:txBody>
      </p:sp>
      <p:grpSp>
        <p:nvGrpSpPr>
          <p:cNvPr id="10" name="[Group 5]">
            <a:extLst>
              <a:ext uri="{FF2B5EF4-FFF2-40B4-BE49-F238E27FC236}">
                <a16:creationId xmlns:a16="http://schemas.microsoft.com/office/drawing/2014/main" id="{445D4EC2-50BC-4722-B64C-F13FDA1E074D}"/>
              </a:ext>
            </a:extLst>
          </p:cNvPr>
          <p:cNvGrpSpPr/>
          <p:nvPr/>
        </p:nvGrpSpPr>
        <p:grpSpPr>
          <a:xfrm>
            <a:off x="2705755" y="3958638"/>
            <a:ext cx="3539357" cy="1045044"/>
            <a:chOff x="2037693" y="5517932"/>
            <a:chExt cx="3539357" cy="1045044"/>
          </a:xfrm>
        </p:grpSpPr>
        <p:grpSp>
          <p:nvGrpSpPr>
            <p:cNvPr id="12" name="[Group 25]">
              <a:extLst>
                <a:ext uri="{FF2B5EF4-FFF2-40B4-BE49-F238E27FC236}">
                  <a16:creationId xmlns:a16="http://schemas.microsoft.com/office/drawing/2014/main" id="{B44B502D-5DD9-41B3-804E-18A037437CB6}"/>
                </a:ext>
              </a:extLst>
            </p:cNvPr>
            <p:cNvGrpSpPr/>
            <p:nvPr/>
          </p:nvGrpSpPr>
          <p:grpSpPr>
            <a:xfrm>
              <a:off x="4271141" y="5517932"/>
              <a:ext cx="1305909" cy="1045044"/>
              <a:chOff x="6910551" y="3725423"/>
              <a:chExt cx="1305909" cy="1045044"/>
            </a:xfrm>
          </p:grpSpPr>
          <p:sp>
            <p:nvSpPr>
              <p:cNvPr id="18" name="Rectangle 17">
                <a:extLst>
                  <a:ext uri="{FF2B5EF4-FFF2-40B4-BE49-F238E27FC236}">
                    <a16:creationId xmlns:a16="http://schemas.microsoft.com/office/drawing/2014/main" id="{56F09CE9-2937-4129-AFAA-C22D00F63BD5}"/>
                  </a:ext>
                </a:extLst>
              </p:cNvPr>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FDB5D4ED-E789-41FA-971A-48F3E9F20510}"/>
                  </a:ext>
                </a:extLst>
              </p:cNvPr>
              <p:cNvSpPr txBox="1"/>
              <p:nvPr/>
            </p:nvSpPr>
            <p:spPr>
              <a:xfrm>
                <a:off x="6910551" y="3725423"/>
                <a:ext cx="509751" cy="400110"/>
              </a:xfrm>
              <a:prstGeom prst="rect">
                <a:avLst/>
              </a:prstGeom>
              <a:noFill/>
            </p:spPr>
            <p:txBody>
              <a:bodyPr wrap="square" rtlCol="0">
                <a:spAutoFit/>
              </a:bodyPr>
              <a:lstStyle/>
              <a:p>
                <a:r>
                  <a:rPr lang="en-US" sz="2000" dirty="0"/>
                  <a:t>a</a:t>
                </a:r>
              </a:p>
            </p:txBody>
          </p:sp>
          <p:sp>
            <p:nvSpPr>
              <p:cNvPr id="20" name="TextBox 19">
                <a:extLst>
                  <a:ext uri="{FF2B5EF4-FFF2-40B4-BE49-F238E27FC236}">
                    <a16:creationId xmlns:a16="http://schemas.microsoft.com/office/drawing/2014/main" id="{18797A60-762E-4D3E-ABED-FBD7531627CC}"/>
                  </a:ext>
                </a:extLst>
              </p:cNvPr>
              <p:cNvSpPr txBox="1"/>
              <p:nvPr/>
            </p:nvSpPr>
            <p:spPr>
              <a:xfrm>
                <a:off x="7343445" y="4255102"/>
                <a:ext cx="711421" cy="400110"/>
              </a:xfrm>
              <a:prstGeom prst="rect">
                <a:avLst/>
              </a:prstGeom>
              <a:noFill/>
            </p:spPr>
            <p:txBody>
              <a:bodyPr wrap="square" rtlCol="0">
                <a:spAutoFit/>
              </a:bodyPr>
              <a:lstStyle/>
              <a:p>
                <a:r>
                  <a:rPr lang="en-US" sz="2000" dirty="0"/>
                  <a:t>123</a:t>
                </a:r>
              </a:p>
            </p:txBody>
          </p:sp>
        </p:grpSp>
        <p:grpSp>
          <p:nvGrpSpPr>
            <p:cNvPr id="13" name="[Group 25]">
              <a:extLst>
                <a:ext uri="{FF2B5EF4-FFF2-40B4-BE49-F238E27FC236}">
                  <a16:creationId xmlns:a16="http://schemas.microsoft.com/office/drawing/2014/main" id="{99DACD7B-BCEB-4552-8BE3-75A6CDE96E17}"/>
                </a:ext>
              </a:extLst>
            </p:cNvPr>
            <p:cNvGrpSpPr/>
            <p:nvPr/>
          </p:nvGrpSpPr>
          <p:grpSpPr>
            <a:xfrm>
              <a:off x="2037693" y="5517932"/>
              <a:ext cx="1305909" cy="1045044"/>
              <a:chOff x="6910551" y="3725423"/>
              <a:chExt cx="1305909" cy="1045044"/>
            </a:xfrm>
          </p:grpSpPr>
          <p:sp>
            <p:nvSpPr>
              <p:cNvPr id="16" name="Rectangle 15">
                <a:extLst>
                  <a:ext uri="{FF2B5EF4-FFF2-40B4-BE49-F238E27FC236}">
                    <a16:creationId xmlns:a16="http://schemas.microsoft.com/office/drawing/2014/main" id="{7EDD49F9-A2DF-488B-86DB-6E460954465B}"/>
                  </a:ext>
                </a:extLst>
              </p:cNvPr>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21F4D1F4-04A7-4F6F-8732-560644513F93}"/>
                  </a:ext>
                </a:extLst>
              </p:cNvPr>
              <p:cNvSpPr txBox="1"/>
              <p:nvPr/>
            </p:nvSpPr>
            <p:spPr>
              <a:xfrm>
                <a:off x="6910551" y="3725423"/>
                <a:ext cx="789588" cy="400110"/>
              </a:xfrm>
              <a:prstGeom prst="rect">
                <a:avLst/>
              </a:prstGeom>
              <a:noFill/>
            </p:spPr>
            <p:txBody>
              <a:bodyPr wrap="square" rtlCol="0">
                <a:spAutoFit/>
              </a:bodyPr>
              <a:lstStyle/>
              <a:p>
                <a:r>
                  <a:rPr lang="en-US" sz="2000" dirty="0"/>
                  <a:t>a_ptr</a:t>
                </a:r>
              </a:p>
            </p:txBody>
          </p:sp>
        </p:grpSp>
        <p:cxnSp>
          <p:nvCxnSpPr>
            <p:cNvPr id="15" name="Straight Arrow Connector 14">
              <a:extLst>
                <a:ext uri="{FF2B5EF4-FFF2-40B4-BE49-F238E27FC236}">
                  <a16:creationId xmlns:a16="http://schemas.microsoft.com/office/drawing/2014/main" id="{051DEE2B-7346-404B-9F13-4A73C5EB0A74}"/>
                </a:ext>
              </a:extLst>
            </p:cNvPr>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22" name="[TextBox 1]">
            <a:extLst>
              <a:ext uri="{FF2B5EF4-FFF2-40B4-BE49-F238E27FC236}">
                <a16:creationId xmlns:a16="http://schemas.microsoft.com/office/drawing/2014/main" id="{77CD1C53-B5A3-47B6-A8F9-AD346B692D12}"/>
              </a:ext>
            </a:extLst>
          </p:cNvPr>
          <p:cNvSpPr txBox="1"/>
          <p:nvPr/>
        </p:nvSpPr>
        <p:spPr>
          <a:xfrm>
            <a:off x="914399" y="5668271"/>
            <a:ext cx="7930055" cy="830997"/>
          </a:xfrm>
          <a:prstGeom prst="rect">
            <a:avLst/>
          </a:prstGeom>
          <a:solidFill>
            <a:srgbClr val="FFFF99"/>
          </a:solidFill>
          <a:ln>
            <a:solidFill>
              <a:schemeClr val="tx1"/>
            </a:solidFill>
          </a:ln>
        </p:spPr>
        <p:txBody>
          <a:bodyPr wrap="square" rtlCol="0">
            <a:spAutoFit/>
          </a:bodyPr>
          <a:lstStyle/>
          <a:p>
            <a:r>
              <a:rPr lang="en-US" sz="2400" b="1" dirty="0">
                <a:solidFill>
                  <a:srgbClr val="0000FF"/>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 = </a:t>
            </a:r>
            <a:r>
              <a:rPr lang="en-US" sz="2400" b="1" dirty="0">
                <a:solidFill>
                  <a:srgbClr val="008000"/>
                </a:solidFill>
                <a:latin typeface="Courier New" panose="02070309020205020404" pitchFamily="49" charset="0"/>
                <a:cs typeface="Courier New" panose="02070309020205020404" pitchFamily="49" charset="0"/>
              </a:rPr>
              <a:t>123</a:t>
            </a:r>
            <a:r>
              <a:rPr lang="en-US" sz="2400" b="1" dirty="0">
                <a:latin typeface="Courier New" panose="02070309020205020404" pitchFamily="49" charset="0"/>
                <a:cs typeface="Courier New" panose="02070309020205020404" pitchFamily="49" charset="0"/>
              </a:rPr>
              <a:t>;</a:t>
            </a:r>
          </a:p>
          <a:p>
            <a:r>
              <a:rPr lang="en-US" sz="2400" b="1" dirty="0">
                <a:solidFill>
                  <a:srgbClr val="0000FF"/>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*a_ptr = &amp;a; </a:t>
            </a:r>
            <a:r>
              <a:rPr lang="en-US" sz="2400" b="1" dirty="0">
                <a:solidFill>
                  <a:schemeClr val="tx2">
                    <a:lumMod val="50000"/>
                  </a:schemeClr>
                </a:solidFill>
                <a:latin typeface="Courier New" panose="02070309020205020404" pitchFamily="49" charset="0"/>
                <a:cs typeface="Courier New" panose="02070309020205020404" pitchFamily="49" charset="0"/>
              </a:rPr>
              <a:t>// initialising a_ptr</a:t>
            </a:r>
          </a:p>
        </p:txBody>
      </p:sp>
      <p:sp>
        <p:nvSpPr>
          <p:cNvPr id="23" name="TextBox 22">
            <a:extLst>
              <a:ext uri="{FF2B5EF4-FFF2-40B4-BE49-F238E27FC236}">
                <a16:creationId xmlns:a16="http://schemas.microsoft.com/office/drawing/2014/main" id="{F57ACF3C-14A1-49BB-9CEE-984CB1DD7A7D}"/>
              </a:ext>
            </a:extLst>
          </p:cNvPr>
          <p:cNvSpPr txBox="1"/>
          <p:nvPr/>
        </p:nvSpPr>
        <p:spPr>
          <a:xfrm>
            <a:off x="441432" y="5144675"/>
            <a:ext cx="8261133" cy="461665"/>
          </a:xfrm>
          <a:prstGeom prst="rect">
            <a:avLst/>
          </a:prstGeom>
          <a:noFill/>
        </p:spPr>
        <p:txBody>
          <a:bodyPr wrap="square" rtlCol="0">
            <a:spAutoFit/>
          </a:bodyPr>
          <a:lstStyle/>
          <a:p>
            <a:pPr marL="352425" indent="-352425">
              <a:spcBef>
                <a:spcPts val="600"/>
              </a:spcBef>
              <a:buClr>
                <a:schemeClr val="bg1">
                  <a:lumMod val="50000"/>
                </a:schemeClr>
              </a:buClr>
              <a:buSzPct val="100000"/>
              <a:buFont typeface="Wingdings" panose="05000000000000000000" pitchFamily="2" charset="2"/>
              <a:buChar char="§"/>
            </a:pPr>
            <a:r>
              <a:rPr lang="en-US" sz="2400" dirty="0">
                <a:latin typeface="Arial" pitchFamily="34" charset="0"/>
                <a:cs typeface="Arial" pitchFamily="34" charset="0"/>
              </a:rPr>
              <a:t>We may initialise a pointer during its declaration:</a:t>
            </a:r>
          </a:p>
        </p:txBody>
      </p:sp>
    </p:spTree>
    <p:extLst>
      <p:ext uri="{BB962C8B-B14F-4D97-AF65-F5344CB8AC3E}">
        <p14:creationId xmlns:p14="http://schemas.microsoft.com/office/powerpoint/2010/main" val="1333940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dissolve">
                                      <p:cBhvr>
                                        <p:cTn id="16" dur="500"/>
                                        <p:tgtEl>
                                          <p:spTgt spid="23"/>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dissolve">
                                      <p:cBhvr>
                                        <p:cTn id="2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2" grpId="0" animBg="1"/>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Visualization</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11</a:t>
            </a:fld>
            <a:endParaRPr dirty="0"/>
          </a:p>
        </p:txBody>
      </p:sp>
      <p:sp>
        <p:nvSpPr>
          <p:cNvPr id="8" name="Content Placeholder 1">
            <a:extLst>
              <a:ext uri="{FF2B5EF4-FFF2-40B4-BE49-F238E27FC236}">
                <a16:creationId xmlns:a16="http://schemas.microsoft.com/office/drawing/2014/main" id="{F4F1AF33-272D-40E6-91A8-E8A7B828D065}"/>
              </a:ext>
            </a:extLst>
          </p:cNvPr>
          <p:cNvSpPr>
            <a:spLocks noGrp="1"/>
          </p:cNvSpPr>
          <p:nvPr>
            <p:ph sz="half" idx="1"/>
          </p:nvPr>
        </p:nvSpPr>
        <p:spPr>
          <a:xfrm>
            <a:off x="457199" y="1191919"/>
            <a:ext cx="8008883" cy="5185130"/>
          </a:xfrm>
        </p:spPr>
        <p:txBody>
          <a:bodyPr>
            <a:normAutofit/>
          </a:bodyPr>
          <a:lstStyle/>
          <a:p>
            <a:pPr marL="352425" indent="-352425">
              <a:spcBef>
                <a:spcPts val="600"/>
              </a:spcBef>
              <a:buClr>
                <a:schemeClr val="bg1">
                  <a:lumMod val="50000"/>
                </a:schemeClr>
              </a:buClr>
              <a:buSzPct val="100000"/>
              <a:buFont typeface="Wingdings" panose="05000000000000000000" pitchFamily="2" charset="2"/>
              <a:buChar char="§"/>
            </a:pPr>
            <a:r>
              <a:rPr lang="en-US" b="1" dirty="0" err="1">
                <a:solidFill>
                  <a:srgbClr val="0000FF"/>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 = </a:t>
            </a:r>
            <a:r>
              <a:rPr lang="en-US" b="1" dirty="0">
                <a:solidFill>
                  <a:srgbClr val="008000"/>
                </a:solidFill>
                <a:latin typeface="Courier New" panose="02070309020205020404" pitchFamily="49" charset="0"/>
                <a:cs typeface="Courier New" panose="02070309020205020404" pitchFamily="49" charset="0"/>
              </a:rPr>
              <a:t>123</a:t>
            </a:r>
            <a:r>
              <a:rPr lang="en-US" b="1" dirty="0">
                <a:latin typeface="Courier New" panose="02070309020205020404" pitchFamily="49" charset="0"/>
                <a:cs typeface="Courier New" panose="02070309020205020404" pitchFamily="49" charset="0"/>
              </a:rPr>
              <a:t>;</a:t>
            </a:r>
          </a:p>
          <a:p>
            <a:pPr marL="352425" indent="-352425">
              <a:spcBef>
                <a:spcPts val="600"/>
              </a:spcBef>
              <a:buClr>
                <a:schemeClr val="bg1">
                  <a:lumMod val="50000"/>
                </a:schemeClr>
              </a:buClr>
              <a:buSzPct val="100000"/>
              <a:buFont typeface="Wingdings" panose="05000000000000000000" pitchFamily="2" charset="2"/>
              <a:buChar char="§"/>
            </a:pPr>
            <a:r>
              <a:rPr lang="en-US" b="1" dirty="0" err="1">
                <a:solidFill>
                  <a:srgbClr val="0000FF"/>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a_ptr</a:t>
            </a:r>
            <a:r>
              <a:rPr lang="en-US" b="1" dirty="0">
                <a:latin typeface="Courier New" panose="02070309020205020404" pitchFamily="49" charset="0"/>
                <a:cs typeface="Courier New" panose="02070309020205020404" pitchFamily="49" charset="0"/>
              </a:rPr>
              <a:t>;</a:t>
            </a:r>
          </a:p>
          <a:p>
            <a:pPr marL="352425" indent="-352425">
              <a:spcBef>
                <a:spcPts val="600"/>
              </a:spcBef>
              <a:buClr>
                <a:schemeClr val="bg1">
                  <a:lumMod val="50000"/>
                </a:schemeClr>
              </a:buClr>
              <a:buSzPct val="100000"/>
              <a:buFont typeface="Wingdings" panose="05000000000000000000" pitchFamily="2" charset="2"/>
              <a:buChar char="§"/>
            </a:pPr>
            <a:r>
              <a:rPr lang="en-US" b="1" dirty="0" err="1">
                <a:latin typeface="Courier New" panose="02070309020205020404" pitchFamily="49" charset="0"/>
                <a:cs typeface="Courier New" panose="02070309020205020404" pitchFamily="49" charset="0"/>
              </a:rPr>
              <a:t>a_ptr</a:t>
            </a:r>
            <a:r>
              <a:rPr lang="en-US" b="1" dirty="0">
                <a:latin typeface="Courier New" panose="02070309020205020404" pitchFamily="49" charset="0"/>
                <a:cs typeface="Courier New" panose="02070309020205020404" pitchFamily="49" charset="0"/>
              </a:rPr>
              <a:t> = &amp;a;</a:t>
            </a:r>
            <a:r>
              <a:rPr lang="en-US" sz="2400" dirty="0">
                <a:solidFill>
                  <a:srgbClr val="0000FF"/>
                </a:solidFill>
                <a:latin typeface="Consolas" panose="020B0609020204030204" pitchFamily="49" charset="0"/>
                <a:cs typeface="Arial" pitchFamily="34" charset="0"/>
              </a:rPr>
              <a:t> </a:t>
            </a:r>
          </a:p>
        </p:txBody>
      </p:sp>
      <p:sp>
        <p:nvSpPr>
          <p:cNvPr id="24" name="[TextBox 1]">
            <a:extLst>
              <a:ext uri="{FF2B5EF4-FFF2-40B4-BE49-F238E27FC236}">
                <a16:creationId xmlns:a16="http://schemas.microsoft.com/office/drawing/2014/main" id="{62758860-5AB1-40F5-A125-AF960821DE6A}"/>
              </a:ext>
            </a:extLst>
          </p:cNvPr>
          <p:cNvSpPr txBox="1"/>
          <p:nvPr/>
        </p:nvSpPr>
        <p:spPr>
          <a:xfrm>
            <a:off x="5835660" y="1234159"/>
            <a:ext cx="1164321" cy="40011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b="1" dirty="0">
                <a:latin typeface="Courier New" panose="02070309020205020404" pitchFamily="49" charset="0"/>
                <a:cs typeface="Courier New" panose="02070309020205020404" pitchFamily="49" charset="0"/>
              </a:rPr>
              <a:t>name</a:t>
            </a:r>
          </a:p>
        </p:txBody>
      </p:sp>
      <p:sp>
        <p:nvSpPr>
          <p:cNvPr id="25" name="[TextBox 1]">
            <a:extLst>
              <a:ext uri="{FF2B5EF4-FFF2-40B4-BE49-F238E27FC236}">
                <a16:creationId xmlns:a16="http://schemas.microsoft.com/office/drawing/2014/main" id="{62758860-5AB1-40F5-A125-AF960821DE6A}"/>
              </a:ext>
            </a:extLst>
          </p:cNvPr>
          <p:cNvSpPr txBox="1"/>
          <p:nvPr/>
        </p:nvSpPr>
        <p:spPr>
          <a:xfrm>
            <a:off x="3995747" y="1234159"/>
            <a:ext cx="1835261" cy="40011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b="1" dirty="0">
                <a:latin typeface="Courier New" panose="02070309020205020404" pitchFamily="49" charset="0"/>
                <a:cs typeface="Courier New" panose="02070309020205020404" pitchFamily="49" charset="0"/>
              </a:rPr>
              <a:t>address</a:t>
            </a:r>
          </a:p>
        </p:txBody>
      </p:sp>
      <p:sp>
        <p:nvSpPr>
          <p:cNvPr id="26" name="[TextBox 1]">
            <a:extLst>
              <a:ext uri="{FF2B5EF4-FFF2-40B4-BE49-F238E27FC236}">
                <a16:creationId xmlns:a16="http://schemas.microsoft.com/office/drawing/2014/main" id="{62758860-5AB1-40F5-A125-AF960821DE6A}"/>
              </a:ext>
            </a:extLst>
          </p:cNvPr>
          <p:cNvSpPr txBox="1"/>
          <p:nvPr/>
        </p:nvSpPr>
        <p:spPr>
          <a:xfrm>
            <a:off x="7003939" y="1234159"/>
            <a:ext cx="1835261" cy="400110"/>
          </a:xfrm>
          <a:prstGeom prst="rect">
            <a:avLst/>
          </a:prstGeom>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sz="2000" b="1" dirty="0">
                <a:latin typeface="Courier New" panose="02070309020205020404" pitchFamily="49" charset="0"/>
                <a:cs typeface="Courier New" panose="02070309020205020404" pitchFamily="49" charset="0"/>
              </a:rPr>
              <a:t>value</a:t>
            </a:r>
          </a:p>
        </p:txBody>
      </p:sp>
      <p:sp>
        <p:nvSpPr>
          <p:cNvPr id="39" name="[TextBox 1]">
            <a:extLst>
              <a:ext uri="{FF2B5EF4-FFF2-40B4-BE49-F238E27FC236}">
                <a16:creationId xmlns:a16="http://schemas.microsoft.com/office/drawing/2014/main" id="{62758860-5AB1-40F5-A125-AF960821DE6A}"/>
              </a:ext>
            </a:extLst>
          </p:cNvPr>
          <p:cNvSpPr txBox="1"/>
          <p:nvPr/>
        </p:nvSpPr>
        <p:spPr>
          <a:xfrm>
            <a:off x="5835660" y="1634269"/>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40" name="[TextBox 1]">
            <a:extLst>
              <a:ext uri="{FF2B5EF4-FFF2-40B4-BE49-F238E27FC236}">
                <a16:creationId xmlns:a16="http://schemas.microsoft.com/office/drawing/2014/main" id="{62758860-5AB1-40F5-A125-AF960821DE6A}"/>
              </a:ext>
            </a:extLst>
          </p:cNvPr>
          <p:cNvSpPr txBox="1"/>
          <p:nvPr/>
        </p:nvSpPr>
        <p:spPr>
          <a:xfrm>
            <a:off x="3995747" y="163426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41" name="[TextBox 1]">
            <a:extLst>
              <a:ext uri="{FF2B5EF4-FFF2-40B4-BE49-F238E27FC236}">
                <a16:creationId xmlns:a16="http://schemas.microsoft.com/office/drawing/2014/main" id="{62758860-5AB1-40F5-A125-AF960821DE6A}"/>
              </a:ext>
            </a:extLst>
          </p:cNvPr>
          <p:cNvSpPr txBox="1"/>
          <p:nvPr/>
        </p:nvSpPr>
        <p:spPr>
          <a:xfrm>
            <a:off x="7003939" y="163426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42" name="[TextBox 1]">
            <a:extLst>
              <a:ext uri="{FF2B5EF4-FFF2-40B4-BE49-F238E27FC236}">
                <a16:creationId xmlns:a16="http://schemas.microsoft.com/office/drawing/2014/main" id="{62758860-5AB1-40F5-A125-AF960821DE6A}"/>
              </a:ext>
            </a:extLst>
          </p:cNvPr>
          <p:cNvSpPr txBox="1"/>
          <p:nvPr/>
        </p:nvSpPr>
        <p:spPr>
          <a:xfrm>
            <a:off x="5835660" y="2034379"/>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2000" b="1" dirty="0">
              <a:latin typeface="Courier New" panose="02070309020205020404" pitchFamily="49" charset="0"/>
              <a:cs typeface="Courier New" panose="02070309020205020404" pitchFamily="49" charset="0"/>
            </a:endParaRPr>
          </a:p>
        </p:txBody>
      </p:sp>
      <p:sp>
        <p:nvSpPr>
          <p:cNvPr id="43" name="[TextBox 1]">
            <a:extLst>
              <a:ext uri="{FF2B5EF4-FFF2-40B4-BE49-F238E27FC236}">
                <a16:creationId xmlns:a16="http://schemas.microsoft.com/office/drawing/2014/main" id="{62758860-5AB1-40F5-A125-AF960821DE6A}"/>
              </a:ext>
            </a:extLst>
          </p:cNvPr>
          <p:cNvSpPr txBox="1"/>
          <p:nvPr/>
        </p:nvSpPr>
        <p:spPr>
          <a:xfrm>
            <a:off x="3995747" y="203437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2000" b="1" dirty="0">
              <a:latin typeface="Courier New" panose="02070309020205020404" pitchFamily="49" charset="0"/>
              <a:cs typeface="Courier New" panose="02070309020205020404" pitchFamily="49" charset="0"/>
            </a:endParaRPr>
          </a:p>
        </p:txBody>
      </p:sp>
      <p:sp>
        <p:nvSpPr>
          <p:cNvPr id="44" name="[TextBox 1]">
            <a:extLst>
              <a:ext uri="{FF2B5EF4-FFF2-40B4-BE49-F238E27FC236}">
                <a16:creationId xmlns:a16="http://schemas.microsoft.com/office/drawing/2014/main" id="{62758860-5AB1-40F5-A125-AF960821DE6A}"/>
              </a:ext>
            </a:extLst>
          </p:cNvPr>
          <p:cNvSpPr txBox="1"/>
          <p:nvPr/>
        </p:nvSpPr>
        <p:spPr>
          <a:xfrm>
            <a:off x="7003939" y="203437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2000" b="1" dirty="0">
              <a:latin typeface="Courier New" panose="02070309020205020404" pitchFamily="49" charset="0"/>
              <a:cs typeface="Courier New" panose="02070309020205020404" pitchFamily="49" charset="0"/>
            </a:endParaRPr>
          </a:p>
        </p:txBody>
      </p:sp>
      <p:sp>
        <p:nvSpPr>
          <p:cNvPr id="45" name="[TextBox 1]">
            <a:extLst>
              <a:ext uri="{FF2B5EF4-FFF2-40B4-BE49-F238E27FC236}">
                <a16:creationId xmlns:a16="http://schemas.microsoft.com/office/drawing/2014/main" id="{62758860-5AB1-40F5-A125-AF960821DE6A}"/>
              </a:ext>
            </a:extLst>
          </p:cNvPr>
          <p:cNvSpPr txBox="1"/>
          <p:nvPr/>
        </p:nvSpPr>
        <p:spPr>
          <a:xfrm>
            <a:off x="5835660" y="2434489"/>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46" name="[TextBox 1]">
            <a:extLst>
              <a:ext uri="{FF2B5EF4-FFF2-40B4-BE49-F238E27FC236}">
                <a16:creationId xmlns:a16="http://schemas.microsoft.com/office/drawing/2014/main" id="{62758860-5AB1-40F5-A125-AF960821DE6A}"/>
              </a:ext>
            </a:extLst>
          </p:cNvPr>
          <p:cNvSpPr txBox="1"/>
          <p:nvPr/>
        </p:nvSpPr>
        <p:spPr>
          <a:xfrm>
            <a:off x="3995747" y="243448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47" name="[TextBox 1]">
            <a:extLst>
              <a:ext uri="{FF2B5EF4-FFF2-40B4-BE49-F238E27FC236}">
                <a16:creationId xmlns:a16="http://schemas.microsoft.com/office/drawing/2014/main" id="{62758860-5AB1-40F5-A125-AF960821DE6A}"/>
              </a:ext>
            </a:extLst>
          </p:cNvPr>
          <p:cNvSpPr txBox="1"/>
          <p:nvPr/>
        </p:nvSpPr>
        <p:spPr>
          <a:xfrm>
            <a:off x="7003939" y="243448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48" name="[TextBox 1]">
            <a:extLst>
              <a:ext uri="{FF2B5EF4-FFF2-40B4-BE49-F238E27FC236}">
                <a16:creationId xmlns:a16="http://schemas.microsoft.com/office/drawing/2014/main" id="{62758860-5AB1-40F5-A125-AF960821DE6A}"/>
              </a:ext>
            </a:extLst>
          </p:cNvPr>
          <p:cNvSpPr txBox="1"/>
          <p:nvPr/>
        </p:nvSpPr>
        <p:spPr>
          <a:xfrm>
            <a:off x="5835660" y="2838525"/>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49" name="[TextBox 1]">
            <a:extLst>
              <a:ext uri="{FF2B5EF4-FFF2-40B4-BE49-F238E27FC236}">
                <a16:creationId xmlns:a16="http://schemas.microsoft.com/office/drawing/2014/main" id="{62758860-5AB1-40F5-A125-AF960821DE6A}"/>
              </a:ext>
            </a:extLst>
          </p:cNvPr>
          <p:cNvSpPr txBox="1"/>
          <p:nvPr/>
        </p:nvSpPr>
        <p:spPr>
          <a:xfrm>
            <a:off x="3995747" y="2838525"/>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2000" b="1" dirty="0">
              <a:latin typeface="Courier New" panose="02070309020205020404" pitchFamily="49" charset="0"/>
              <a:cs typeface="Courier New" panose="02070309020205020404" pitchFamily="49" charset="0"/>
            </a:endParaRPr>
          </a:p>
        </p:txBody>
      </p:sp>
      <p:sp>
        <p:nvSpPr>
          <p:cNvPr id="50" name="[TextBox 1]">
            <a:extLst>
              <a:ext uri="{FF2B5EF4-FFF2-40B4-BE49-F238E27FC236}">
                <a16:creationId xmlns:a16="http://schemas.microsoft.com/office/drawing/2014/main" id="{62758860-5AB1-40F5-A125-AF960821DE6A}"/>
              </a:ext>
            </a:extLst>
          </p:cNvPr>
          <p:cNvSpPr txBox="1"/>
          <p:nvPr/>
        </p:nvSpPr>
        <p:spPr>
          <a:xfrm>
            <a:off x="7003939" y="2838525"/>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2000" b="1" dirty="0">
              <a:latin typeface="Courier New" panose="02070309020205020404" pitchFamily="49" charset="0"/>
              <a:cs typeface="Courier New" panose="02070309020205020404" pitchFamily="49" charset="0"/>
            </a:endParaRPr>
          </a:p>
        </p:txBody>
      </p:sp>
      <p:sp>
        <p:nvSpPr>
          <p:cNvPr id="52" name="[TextBox 1]">
            <a:extLst>
              <a:ext uri="{FF2B5EF4-FFF2-40B4-BE49-F238E27FC236}">
                <a16:creationId xmlns:a16="http://schemas.microsoft.com/office/drawing/2014/main" id="{62758860-5AB1-40F5-A125-AF960821DE6A}"/>
              </a:ext>
            </a:extLst>
          </p:cNvPr>
          <p:cNvSpPr txBox="1"/>
          <p:nvPr/>
        </p:nvSpPr>
        <p:spPr>
          <a:xfrm>
            <a:off x="5835660" y="3242561"/>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53" name="[TextBox 1]">
            <a:extLst>
              <a:ext uri="{FF2B5EF4-FFF2-40B4-BE49-F238E27FC236}">
                <a16:creationId xmlns:a16="http://schemas.microsoft.com/office/drawing/2014/main" id="{62758860-5AB1-40F5-A125-AF960821DE6A}"/>
              </a:ext>
            </a:extLst>
          </p:cNvPr>
          <p:cNvSpPr txBox="1"/>
          <p:nvPr/>
        </p:nvSpPr>
        <p:spPr>
          <a:xfrm>
            <a:off x="3995747" y="3242561"/>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54" name="[TextBox 1]">
            <a:extLst>
              <a:ext uri="{FF2B5EF4-FFF2-40B4-BE49-F238E27FC236}">
                <a16:creationId xmlns:a16="http://schemas.microsoft.com/office/drawing/2014/main" id="{62758860-5AB1-40F5-A125-AF960821DE6A}"/>
              </a:ext>
            </a:extLst>
          </p:cNvPr>
          <p:cNvSpPr txBox="1"/>
          <p:nvPr/>
        </p:nvSpPr>
        <p:spPr>
          <a:xfrm>
            <a:off x="7003939" y="3242561"/>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t>
            </a:r>
          </a:p>
        </p:txBody>
      </p:sp>
      <p:sp>
        <p:nvSpPr>
          <p:cNvPr id="55" name="[TextBox 1]">
            <a:extLst>
              <a:ext uri="{FF2B5EF4-FFF2-40B4-BE49-F238E27FC236}">
                <a16:creationId xmlns:a16="http://schemas.microsoft.com/office/drawing/2014/main" id="{62758860-5AB1-40F5-A125-AF960821DE6A}"/>
              </a:ext>
            </a:extLst>
          </p:cNvPr>
          <p:cNvSpPr txBox="1"/>
          <p:nvPr/>
        </p:nvSpPr>
        <p:spPr>
          <a:xfrm>
            <a:off x="5835660" y="2842451"/>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err="1">
                <a:latin typeface="Courier New" panose="02070309020205020404" pitchFamily="49" charset="0"/>
                <a:cs typeface="Courier New" panose="02070309020205020404" pitchFamily="49" charset="0"/>
              </a:rPr>
              <a:t>a_ptr</a:t>
            </a:r>
            <a:endParaRPr lang="en-US" sz="2000" b="1" dirty="0">
              <a:latin typeface="Courier New" panose="02070309020205020404" pitchFamily="49" charset="0"/>
              <a:cs typeface="Courier New" panose="02070309020205020404" pitchFamily="49" charset="0"/>
            </a:endParaRPr>
          </a:p>
        </p:txBody>
      </p:sp>
      <p:sp>
        <p:nvSpPr>
          <p:cNvPr id="56" name="[TextBox 1]">
            <a:extLst>
              <a:ext uri="{FF2B5EF4-FFF2-40B4-BE49-F238E27FC236}">
                <a16:creationId xmlns:a16="http://schemas.microsoft.com/office/drawing/2014/main" id="{62758860-5AB1-40F5-A125-AF960821DE6A}"/>
              </a:ext>
            </a:extLst>
          </p:cNvPr>
          <p:cNvSpPr txBox="1"/>
          <p:nvPr/>
        </p:nvSpPr>
        <p:spPr>
          <a:xfrm>
            <a:off x="3995747" y="2842451"/>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ffbff7ff</a:t>
            </a:r>
          </a:p>
        </p:txBody>
      </p:sp>
      <p:sp>
        <p:nvSpPr>
          <p:cNvPr id="57" name="[TextBox 1]">
            <a:extLst>
              <a:ext uri="{FF2B5EF4-FFF2-40B4-BE49-F238E27FC236}">
                <a16:creationId xmlns:a16="http://schemas.microsoft.com/office/drawing/2014/main" id="{62758860-5AB1-40F5-A125-AF960821DE6A}"/>
              </a:ext>
            </a:extLst>
          </p:cNvPr>
          <p:cNvSpPr txBox="1"/>
          <p:nvPr/>
        </p:nvSpPr>
        <p:spPr>
          <a:xfrm>
            <a:off x="7003939" y="2842451"/>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1234567890</a:t>
            </a:r>
          </a:p>
        </p:txBody>
      </p:sp>
      <p:sp>
        <p:nvSpPr>
          <p:cNvPr id="58" name="[TextBox 1]">
            <a:extLst>
              <a:ext uri="{FF2B5EF4-FFF2-40B4-BE49-F238E27FC236}">
                <a16:creationId xmlns:a16="http://schemas.microsoft.com/office/drawing/2014/main" id="{62758860-5AB1-40F5-A125-AF960821DE6A}"/>
              </a:ext>
            </a:extLst>
          </p:cNvPr>
          <p:cNvSpPr txBox="1"/>
          <p:nvPr/>
        </p:nvSpPr>
        <p:spPr>
          <a:xfrm>
            <a:off x="5835660" y="2034379"/>
            <a:ext cx="116432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a</a:t>
            </a:r>
          </a:p>
        </p:txBody>
      </p:sp>
      <p:sp>
        <p:nvSpPr>
          <p:cNvPr id="59" name="[TextBox 1]">
            <a:extLst>
              <a:ext uri="{FF2B5EF4-FFF2-40B4-BE49-F238E27FC236}">
                <a16:creationId xmlns:a16="http://schemas.microsoft.com/office/drawing/2014/main" id="{62758860-5AB1-40F5-A125-AF960821DE6A}"/>
              </a:ext>
            </a:extLst>
          </p:cNvPr>
          <p:cNvSpPr txBox="1"/>
          <p:nvPr/>
        </p:nvSpPr>
        <p:spPr>
          <a:xfrm>
            <a:off x="3995747" y="203437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ffbff7dc</a:t>
            </a:r>
          </a:p>
        </p:txBody>
      </p:sp>
      <p:sp>
        <p:nvSpPr>
          <p:cNvPr id="60" name="[TextBox 1]">
            <a:extLst>
              <a:ext uri="{FF2B5EF4-FFF2-40B4-BE49-F238E27FC236}">
                <a16:creationId xmlns:a16="http://schemas.microsoft.com/office/drawing/2014/main" id="{62758860-5AB1-40F5-A125-AF960821DE6A}"/>
              </a:ext>
            </a:extLst>
          </p:cNvPr>
          <p:cNvSpPr txBox="1"/>
          <p:nvPr/>
        </p:nvSpPr>
        <p:spPr>
          <a:xfrm>
            <a:off x="7003939" y="2034379"/>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123</a:t>
            </a:r>
          </a:p>
        </p:txBody>
      </p:sp>
      <p:sp>
        <p:nvSpPr>
          <p:cNvPr id="62" name="[TextBox 1]">
            <a:extLst>
              <a:ext uri="{FF2B5EF4-FFF2-40B4-BE49-F238E27FC236}">
                <a16:creationId xmlns:a16="http://schemas.microsoft.com/office/drawing/2014/main" id="{62758860-5AB1-40F5-A125-AF960821DE6A}"/>
              </a:ext>
            </a:extLst>
          </p:cNvPr>
          <p:cNvSpPr txBox="1"/>
          <p:nvPr/>
        </p:nvSpPr>
        <p:spPr>
          <a:xfrm>
            <a:off x="7003939" y="2838525"/>
            <a:ext cx="1835261" cy="40011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Courier New" panose="02070309020205020404" pitchFamily="49" charset="0"/>
                <a:cs typeface="Courier New" panose="02070309020205020404" pitchFamily="49" charset="0"/>
              </a:rPr>
              <a:t>ffbff7dc</a:t>
            </a:r>
          </a:p>
        </p:txBody>
      </p:sp>
      <p:cxnSp>
        <p:nvCxnSpPr>
          <p:cNvPr id="3" name="Straight Arrow Connector 2"/>
          <p:cNvCxnSpPr>
            <a:stCxn id="59" idx="1"/>
          </p:cNvCxnSpPr>
          <p:nvPr/>
        </p:nvCxnSpPr>
        <p:spPr>
          <a:xfrm flipH="1">
            <a:off x="3006671" y="2234434"/>
            <a:ext cx="98907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a:endCxn id="62" idx="1"/>
          </p:cNvCxnSpPr>
          <p:nvPr/>
        </p:nvCxnSpPr>
        <p:spPr>
          <a:xfrm>
            <a:off x="3006671" y="2434489"/>
            <a:ext cx="3997268" cy="6040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13967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500"/>
                                        <p:tgtEl>
                                          <p:spTgt spid="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left)">
                                      <p:cBhvr>
                                        <p:cTn id="19" dur="500"/>
                                        <p:tgtEl>
                                          <p:spTgt spid="4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left)">
                                      <p:cBhvr>
                                        <p:cTn id="22" dur="500"/>
                                        <p:tgtEl>
                                          <p:spTgt spid="4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left)">
                                      <p:cBhvr>
                                        <p:cTn id="25" dur="500"/>
                                        <p:tgtEl>
                                          <p:spTgt spid="42"/>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left)">
                                      <p:cBhvr>
                                        <p:cTn id="28" dur="500"/>
                                        <p:tgtEl>
                                          <p:spTgt spid="4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left)">
                                      <p:cBhvr>
                                        <p:cTn id="31" dur="500"/>
                                        <p:tgtEl>
                                          <p:spTgt spid="4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left)">
                                      <p:cBhvr>
                                        <p:cTn id="34" dur="500"/>
                                        <p:tgtEl>
                                          <p:spTgt spid="4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wipe(left)">
                                      <p:cBhvr>
                                        <p:cTn id="37" dur="500"/>
                                        <p:tgtEl>
                                          <p:spTgt spid="4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wipe(left)">
                                      <p:cBhvr>
                                        <p:cTn id="40" dur="500"/>
                                        <p:tgtEl>
                                          <p:spTgt spid="47"/>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wipe(left)">
                                      <p:cBhvr>
                                        <p:cTn id="43" dur="500"/>
                                        <p:tgtEl>
                                          <p:spTgt spid="48"/>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left)">
                                      <p:cBhvr>
                                        <p:cTn id="46" dur="500"/>
                                        <p:tgtEl>
                                          <p:spTgt spid="4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animEffect transition="in" filter="wipe(left)">
                                      <p:cBhvr>
                                        <p:cTn id="49" dur="500"/>
                                        <p:tgtEl>
                                          <p:spTgt spid="50"/>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left)">
                                      <p:cBhvr>
                                        <p:cTn id="52" dur="500"/>
                                        <p:tgtEl>
                                          <p:spTgt spid="52"/>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wipe(left)">
                                      <p:cBhvr>
                                        <p:cTn id="55" dur="500"/>
                                        <p:tgtEl>
                                          <p:spTgt spid="5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wipe(left)">
                                      <p:cBhvr>
                                        <p:cTn id="58" dur="500"/>
                                        <p:tgtEl>
                                          <p:spTgt spid="5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8">
                                            <p:txEl>
                                              <p:pRg st="0" end="0"/>
                                            </p:txEl>
                                          </p:spTgt>
                                        </p:tgtEl>
                                        <p:attrNameLst>
                                          <p:attrName>style.visibility</p:attrName>
                                        </p:attrNameLst>
                                      </p:cBhvr>
                                      <p:to>
                                        <p:strVal val="visible"/>
                                      </p:to>
                                    </p:set>
                                    <p:animEffect transition="in" filter="fade">
                                      <p:cBhvr>
                                        <p:cTn id="63" dur="500"/>
                                        <p:tgtEl>
                                          <p:spTgt spid="8">
                                            <p:txEl>
                                              <p:pRg st="0" end="0"/>
                                            </p:txEl>
                                          </p:spTgt>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fade">
                                      <p:cBhvr>
                                        <p:cTn id="67" dur="500"/>
                                        <p:tgtEl>
                                          <p:spTgt spid="58"/>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fade">
                                      <p:cBhvr>
                                        <p:cTn id="70" dur="500"/>
                                        <p:tgtEl>
                                          <p:spTgt spid="5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fade">
                                      <p:cBhvr>
                                        <p:cTn id="73" dur="500"/>
                                        <p:tgtEl>
                                          <p:spTgt spid="60"/>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8">
                                            <p:txEl>
                                              <p:pRg st="1" end="1"/>
                                            </p:txEl>
                                          </p:spTgt>
                                        </p:tgtEl>
                                        <p:attrNameLst>
                                          <p:attrName>style.visibility</p:attrName>
                                        </p:attrNameLst>
                                      </p:cBhvr>
                                      <p:to>
                                        <p:strVal val="visible"/>
                                      </p:to>
                                    </p:set>
                                    <p:animEffect transition="in" filter="fade">
                                      <p:cBhvr>
                                        <p:cTn id="78" dur="500"/>
                                        <p:tgtEl>
                                          <p:spTgt spid="8">
                                            <p:txEl>
                                              <p:pRg st="1" end="1"/>
                                            </p:txEl>
                                          </p:spTgt>
                                        </p:tgtEl>
                                      </p:cBhvr>
                                    </p:animEffect>
                                  </p:childTnLst>
                                </p:cTn>
                              </p:par>
                            </p:childTnLst>
                          </p:cTn>
                        </p:par>
                        <p:par>
                          <p:cTn id="79" fill="hold">
                            <p:stCondLst>
                              <p:cond delay="500"/>
                            </p:stCondLst>
                            <p:childTnLst>
                              <p:par>
                                <p:cTn id="80" presetID="10" presetClass="entr" presetSubtype="0" fill="hold" grpId="0" nodeType="after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fade">
                                      <p:cBhvr>
                                        <p:cTn id="82" dur="500"/>
                                        <p:tgtEl>
                                          <p:spTgt spid="55"/>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fade">
                                      <p:cBhvr>
                                        <p:cTn id="85" dur="500"/>
                                        <p:tgtEl>
                                          <p:spTgt spid="5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fade">
                                      <p:cBhvr>
                                        <p:cTn id="88" dur="500"/>
                                        <p:tgtEl>
                                          <p:spTgt spid="5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8">
                                            <p:txEl>
                                              <p:pRg st="2" end="2"/>
                                            </p:txEl>
                                          </p:spTgt>
                                        </p:tgtEl>
                                        <p:attrNameLst>
                                          <p:attrName>style.visibility</p:attrName>
                                        </p:attrNameLst>
                                      </p:cBhvr>
                                      <p:to>
                                        <p:strVal val="visible"/>
                                      </p:to>
                                    </p:set>
                                    <p:animEffect transition="in" filter="fade">
                                      <p:cBhvr>
                                        <p:cTn id="93" dur="500"/>
                                        <p:tgtEl>
                                          <p:spTgt spid="8">
                                            <p:txEl>
                                              <p:pRg st="2" end="2"/>
                                            </p:txEl>
                                          </p:spTgt>
                                        </p:tgtEl>
                                      </p:cBhvr>
                                    </p:animEffect>
                                  </p:childTnLst>
                                </p:cTn>
                              </p:par>
                            </p:childTnLst>
                          </p:cTn>
                        </p:par>
                        <p:par>
                          <p:cTn id="94" fill="hold">
                            <p:stCondLst>
                              <p:cond delay="500"/>
                            </p:stCondLst>
                            <p:childTnLst>
                              <p:par>
                                <p:cTn id="95" presetID="22" presetClass="entr" presetSubtype="2" fill="hold" nodeType="afterEffect">
                                  <p:stCondLst>
                                    <p:cond delay="0"/>
                                  </p:stCondLst>
                                  <p:childTnLst>
                                    <p:set>
                                      <p:cBhvr>
                                        <p:cTn id="96" dur="1" fill="hold">
                                          <p:stCondLst>
                                            <p:cond delay="0"/>
                                          </p:stCondLst>
                                        </p:cTn>
                                        <p:tgtEl>
                                          <p:spTgt spid="3"/>
                                        </p:tgtEl>
                                        <p:attrNameLst>
                                          <p:attrName>style.visibility</p:attrName>
                                        </p:attrNameLst>
                                      </p:cBhvr>
                                      <p:to>
                                        <p:strVal val="visible"/>
                                      </p:to>
                                    </p:set>
                                    <p:animEffect transition="in" filter="wipe(right)">
                                      <p:cBhvr>
                                        <p:cTn id="97" dur="500"/>
                                        <p:tgtEl>
                                          <p:spTgt spid="3"/>
                                        </p:tgtEl>
                                      </p:cBhvr>
                                    </p:animEffect>
                                  </p:childTnLst>
                                </p:cTn>
                              </p:par>
                            </p:childTnLst>
                          </p:cTn>
                        </p:par>
                        <p:par>
                          <p:cTn id="98" fill="hold">
                            <p:stCondLst>
                              <p:cond delay="1000"/>
                            </p:stCondLst>
                            <p:childTnLst>
                              <p:par>
                                <p:cTn id="99" presetID="22" presetClass="entr" presetSubtype="8" fill="hold" nodeType="afterEffect">
                                  <p:stCondLst>
                                    <p:cond delay="0"/>
                                  </p:stCondLst>
                                  <p:childTnLst>
                                    <p:set>
                                      <p:cBhvr>
                                        <p:cTn id="100" dur="1" fill="hold">
                                          <p:stCondLst>
                                            <p:cond delay="0"/>
                                          </p:stCondLst>
                                        </p:cTn>
                                        <p:tgtEl>
                                          <p:spTgt spid="5"/>
                                        </p:tgtEl>
                                        <p:attrNameLst>
                                          <p:attrName>style.visibility</p:attrName>
                                        </p:attrNameLst>
                                      </p:cBhvr>
                                      <p:to>
                                        <p:strVal val="visible"/>
                                      </p:to>
                                    </p:set>
                                    <p:animEffect transition="in" filter="wipe(left)">
                                      <p:cBhvr>
                                        <p:cTn id="101" dur="500"/>
                                        <p:tgtEl>
                                          <p:spTgt spid="5"/>
                                        </p:tgtEl>
                                      </p:cBhvr>
                                    </p:animEffect>
                                  </p:childTnLst>
                                </p:cTn>
                              </p:par>
                            </p:childTnLst>
                          </p:cTn>
                        </p:par>
                        <p:par>
                          <p:cTn id="102" fill="hold">
                            <p:stCondLst>
                              <p:cond delay="1500"/>
                            </p:stCondLst>
                            <p:childTnLst>
                              <p:par>
                                <p:cTn id="103" presetID="10" presetClass="entr" presetSubtype="0" fill="hold" grpId="0" nodeType="afterEffect">
                                  <p:stCondLst>
                                    <p:cond delay="0"/>
                                  </p:stCondLst>
                                  <p:childTnLst>
                                    <p:set>
                                      <p:cBhvr>
                                        <p:cTn id="104" dur="1" fill="hold">
                                          <p:stCondLst>
                                            <p:cond delay="0"/>
                                          </p:stCondLst>
                                        </p:cTn>
                                        <p:tgtEl>
                                          <p:spTgt spid="62"/>
                                        </p:tgtEl>
                                        <p:attrNameLst>
                                          <p:attrName>style.visibility</p:attrName>
                                        </p:attrNameLst>
                                      </p:cBhvr>
                                      <p:to>
                                        <p:strVal val="visible"/>
                                      </p:to>
                                    </p:set>
                                    <p:animEffect transition="in" filter="fade">
                                      <p:cBhvr>
                                        <p:cTn id="10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2" grpId="0" animBg="1"/>
      <p:bldP spid="53" grpId="0" animBg="1"/>
      <p:bldP spid="54" grpId="0" animBg="1"/>
      <p:bldP spid="55" grpId="0" animBg="1"/>
      <p:bldP spid="56" grpId="0" animBg="1"/>
      <p:bldP spid="57" grpId="0" animBg="1"/>
      <p:bldP spid="58" grpId="0" animBg="1"/>
      <p:bldP spid="59" grpId="0" animBg="1"/>
      <p:bldP spid="60" grpId="0" animBg="1"/>
      <p:bldP spid="6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1.4 Accessing Variable Through Pointer</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12</a:t>
            </a:fld>
            <a:endParaRPr dirty="0"/>
          </a:p>
        </p:txBody>
      </p:sp>
      <p:sp>
        <p:nvSpPr>
          <p:cNvPr id="24" name="Content Placeholder 1">
            <a:extLst>
              <a:ext uri="{FF2B5EF4-FFF2-40B4-BE49-F238E27FC236}">
                <a16:creationId xmlns:a16="http://schemas.microsoft.com/office/drawing/2014/main" id="{26C1C3E3-FB73-4874-A744-E98285FB4110}"/>
              </a:ext>
            </a:extLst>
          </p:cNvPr>
          <p:cNvSpPr>
            <a:spLocks noGrp="1"/>
          </p:cNvSpPr>
          <p:nvPr>
            <p:ph sz="half" idx="1"/>
          </p:nvPr>
        </p:nvSpPr>
        <p:spPr>
          <a:xfrm>
            <a:off x="457199" y="2203435"/>
            <a:ext cx="8008883" cy="1596054"/>
          </a:xfrm>
        </p:spPr>
        <p:txBody>
          <a:bodyPr>
            <a:normAutofit/>
          </a:bodyPr>
          <a:lstStyle/>
          <a:p>
            <a:pPr marL="352425" indent="-352425">
              <a:spcBef>
                <a:spcPts val="600"/>
              </a:spcBef>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Once we make </a:t>
            </a:r>
            <a:r>
              <a:rPr lang="en-US" dirty="0">
                <a:solidFill>
                  <a:srgbClr val="0000FF"/>
                </a:solidFill>
                <a:latin typeface="Arial" pitchFamily="34" charset="0"/>
                <a:cs typeface="Arial" pitchFamily="34" charset="0"/>
              </a:rPr>
              <a:t>a_ptr</a:t>
            </a:r>
            <a:r>
              <a:rPr lang="en-US" dirty="0">
                <a:latin typeface="Arial" pitchFamily="34" charset="0"/>
                <a:cs typeface="Arial" pitchFamily="34" charset="0"/>
              </a:rPr>
              <a:t> points to </a:t>
            </a:r>
            <a:r>
              <a:rPr lang="en-US" dirty="0">
                <a:solidFill>
                  <a:srgbClr val="0000FF"/>
                </a:solidFill>
                <a:latin typeface="Arial" pitchFamily="34" charset="0"/>
                <a:cs typeface="Arial" pitchFamily="34" charset="0"/>
              </a:rPr>
              <a:t>a</a:t>
            </a:r>
            <a:r>
              <a:rPr lang="en-US" dirty="0">
                <a:latin typeface="Arial" pitchFamily="34" charset="0"/>
                <a:cs typeface="Arial" pitchFamily="34" charset="0"/>
              </a:rPr>
              <a:t> (as shown above), we can now access </a:t>
            </a:r>
            <a:r>
              <a:rPr lang="en-US" dirty="0">
                <a:solidFill>
                  <a:srgbClr val="0000FF"/>
                </a:solidFill>
                <a:latin typeface="Arial" pitchFamily="34" charset="0"/>
                <a:cs typeface="Arial" pitchFamily="34" charset="0"/>
              </a:rPr>
              <a:t>a</a:t>
            </a:r>
            <a:r>
              <a:rPr lang="en-US" dirty="0">
                <a:latin typeface="Arial" pitchFamily="34" charset="0"/>
                <a:cs typeface="Arial" pitchFamily="34" charset="0"/>
              </a:rPr>
              <a:t> directly as usual, or indirectly through </a:t>
            </a:r>
            <a:r>
              <a:rPr lang="en-US" dirty="0">
                <a:solidFill>
                  <a:srgbClr val="0000FF"/>
                </a:solidFill>
                <a:latin typeface="Arial" pitchFamily="34" charset="0"/>
                <a:cs typeface="Arial" pitchFamily="34" charset="0"/>
              </a:rPr>
              <a:t>a_ptr </a:t>
            </a:r>
            <a:r>
              <a:rPr lang="en-US" dirty="0">
                <a:latin typeface="Arial" pitchFamily="34" charset="0"/>
                <a:cs typeface="Arial" pitchFamily="34" charset="0"/>
              </a:rPr>
              <a:t>by using the </a:t>
            </a:r>
            <a:r>
              <a:rPr lang="en-US" dirty="0">
                <a:solidFill>
                  <a:srgbClr val="C00000"/>
                </a:solidFill>
                <a:latin typeface="Arial" pitchFamily="34" charset="0"/>
                <a:cs typeface="Arial" pitchFamily="34" charset="0"/>
              </a:rPr>
              <a:t>indirection operator </a:t>
            </a:r>
            <a:r>
              <a:rPr lang="en-US" dirty="0">
                <a:latin typeface="Arial" pitchFamily="34" charset="0"/>
                <a:cs typeface="Arial" pitchFamily="34" charset="0"/>
              </a:rPr>
              <a:t>(also called </a:t>
            </a:r>
            <a:r>
              <a:rPr lang="en-US" dirty="0">
                <a:solidFill>
                  <a:srgbClr val="C00000"/>
                </a:solidFill>
                <a:latin typeface="Arial" pitchFamily="34" charset="0"/>
                <a:cs typeface="Arial" pitchFamily="34" charset="0"/>
              </a:rPr>
              <a:t>dereferencing operator</a:t>
            </a:r>
            <a:r>
              <a:rPr lang="en-US" dirty="0">
                <a:latin typeface="Arial" pitchFamily="34" charset="0"/>
                <a:cs typeface="Arial" pitchFamily="34" charset="0"/>
              </a:rPr>
              <a:t>) </a:t>
            </a:r>
            <a:r>
              <a:rPr lang="en-US" b="1" dirty="0">
                <a:solidFill>
                  <a:srgbClr val="C00000"/>
                </a:solidFill>
                <a:latin typeface="Arial" pitchFamily="34" charset="0"/>
                <a:cs typeface="Arial" pitchFamily="34" charset="0"/>
              </a:rPr>
              <a:t>*</a:t>
            </a:r>
            <a:endParaRPr lang="en-US" sz="2400" b="1" dirty="0">
              <a:solidFill>
                <a:srgbClr val="C00000"/>
              </a:solidFill>
              <a:latin typeface="Arial" pitchFamily="34" charset="0"/>
              <a:cs typeface="Arial" pitchFamily="34" charset="0"/>
            </a:endParaRPr>
          </a:p>
        </p:txBody>
      </p:sp>
      <p:grpSp>
        <p:nvGrpSpPr>
          <p:cNvPr id="25" name="[Group 5]">
            <a:extLst>
              <a:ext uri="{FF2B5EF4-FFF2-40B4-BE49-F238E27FC236}">
                <a16:creationId xmlns:a16="http://schemas.microsoft.com/office/drawing/2014/main" id="{D2B732BC-D254-48E9-9691-694C00B8F635}"/>
              </a:ext>
            </a:extLst>
          </p:cNvPr>
          <p:cNvGrpSpPr/>
          <p:nvPr/>
        </p:nvGrpSpPr>
        <p:grpSpPr>
          <a:xfrm>
            <a:off x="2705755" y="1138889"/>
            <a:ext cx="3539357" cy="1045044"/>
            <a:chOff x="2037693" y="5517932"/>
            <a:chExt cx="3539357" cy="1045044"/>
          </a:xfrm>
        </p:grpSpPr>
        <p:grpSp>
          <p:nvGrpSpPr>
            <p:cNvPr id="26" name="[Group 25]">
              <a:extLst>
                <a:ext uri="{FF2B5EF4-FFF2-40B4-BE49-F238E27FC236}">
                  <a16:creationId xmlns:a16="http://schemas.microsoft.com/office/drawing/2014/main" id="{4CA529E5-8FF8-46DA-A6DA-CAE512123E7D}"/>
                </a:ext>
              </a:extLst>
            </p:cNvPr>
            <p:cNvGrpSpPr/>
            <p:nvPr/>
          </p:nvGrpSpPr>
          <p:grpSpPr>
            <a:xfrm>
              <a:off x="4271141" y="5517932"/>
              <a:ext cx="1305909" cy="1045044"/>
              <a:chOff x="6910551" y="3725423"/>
              <a:chExt cx="1305909" cy="1045044"/>
            </a:xfrm>
          </p:grpSpPr>
          <p:sp>
            <p:nvSpPr>
              <p:cNvPr id="31" name="Rectangle 30">
                <a:extLst>
                  <a:ext uri="{FF2B5EF4-FFF2-40B4-BE49-F238E27FC236}">
                    <a16:creationId xmlns:a16="http://schemas.microsoft.com/office/drawing/2014/main" id="{13702320-CDEF-4074-8B6B-1EB59D7728EB}"/>
                  </a:ext>
                </a:extLst>
              </p:cNvPr>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172C020B-E5BF-45C2-A410-205CAEAFB194}"/>
                  </a:ext>
                </a:extLst>
              </p:cNvPr>
              <p:cNvSpPr txBox="1"/>
              <p:nvPr/>
            </p:nvSpPr>
            <p:spPr>
              <a:xfrm>
                <a:off x="6910551" y="3725423"/>
                <a:ext cx="509751" cy="400110"/>
              </a:xfrm>
              <a:prstGeom prst="rect">
                <a:avLst/>
              </a:prstGeom>
              <a:noFill/>
            </p:spPr>
            <p:txBody>
              <a:bodyPr wrap="square" rtlCol="0">
                <a:spAutoFit/>
              </a:bodyPr>
              <a:lstStyle/>
              <a:p>
                <a:r>
                  <a:rPr lang="en-US" sz="2000" dirty="0"/>
                  <a:t>a</a:t>
                </a:r>
              </a:p>
            </p:txBody>
          </p:sp>
          <p:sp>
            <p:nvSpPr>
              <p:cNvPr id="33" name="TextBox 32">
                <a:extLst>
                  <a:ext uri="{FF2B5EF4-FFF2-40B4-BE49-F238E27FC236}">
                    <a16:creationId xmlns:a16="http://schemas.microsoft.com/office/drawing/2014/main" id="{A5E193A3-DA76-40C9-AA9B-F537C5AFBC21}"/>
                  </a:ext>
                </a:extLst>
              </p:cNvPr>
              <p:cNvSpPr txBox="1"/>
              <p:nvPr/>
            </p:nvSpPr>
            <p:spPr>
              <a:xfrm>
                <a:off x="7343445" y="4255102"/>
                <a:ext cx="711421" cy="400110"/>
              </a:xfrm>
              <a:prstGeom prst="rect">
                <a:avLst/>
              </a:prstGeom>
              <a:noFill/>
            </p:spPr>
            <p:txBody>
              <a:bodyPr wrap="square" rtlCol="0">
                <a:spAutoFit/>
              </a:bodyPr>
              <a:lstStyle/>
              <a:p>
                <a:r>
                  <a:rPr lang="en-US" sz="2000" dirty="0"/>
                  <a:t>123</a:t>
                </a:r>
              </a:p>
            </p:txBody>
          </p:sp>
        </p:grpSp>
        <p:grpSp>
          <p:nvGrpSpPr>
            <p:cNvPr id="27" name="[Group 25]">
              <a:extLst>
                <a:ext uri="{FF2B5EF4-FFF2-40B4-BE49-F238E27FC236}">
                  <a16:creationId xmlns:a16="http://schemas.microsoft.com/office/drawing/2014/main" id="{ABC444DD-FEB4-4DC3-A435-AC23A329EE18}"/>
                </a:ext>
              </a:extLst>
            </p:cNvPr>
            <p:cNvGrpSpPr/>
            <p:nvPr/>
          </p:nvGrpSpPr>
          <p:grpSpPr>
            <a:xfrm>
              <a:off x="2037693" y="5517932"/>
              <a:ext cx="1305909" cy="1045044"/>
              <a:chOff x="6910551" y="3725423"/>
              <a:chExt cx="1305909" cy="1045044"/>
            </a:xfrm>
          </p:grpSpPr>
          <p:sp>
            <p:nvSpPr>
              <p:cNvPr id="29" name="Rectangle 28">
                <a:extLst>
                  <a:ext uri="{FF2B5EF4-FFF2-40B4-BE49-F238E27FC236}">
                    <a16:creationId xmlns:a16="http://schemas.microsoft.com/office/drawing/2014/main" id="{656B3703-621B-4065-A0EF-12FD27B1B2D7}"/>
                  </a:ext>
                </a:extLst>
              </p:cNvPr>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583335DE-1C79-4B47-BAF2-C4743AD70A6D}"/>
                  </a:ext>
                </a:extLst>
              </p:cNvPr>
              <p:cNvSpPr txBox="1"/>
              <p:nvPr/>
            </p:nvSpPr>
            <p:spPr>
              <a:xfrm>
                <a:off x="6910551" y="3725423"/>
                <a:ext cx="789588" cy="400110"/>
              </a:xfrm>
              <a:prstGeom prst="rect">
                <a:avLst/>
              </a:prstGeom>
              <a:noFill/>
            </p:spPr>
            <p:txBody>
              <a:bodyPr wrap="square" rtlCol="0">
                <a:spAutoFit/>
              </a:bodyPr>
              <a:lstStyle/>
              <a:p>
                <a:r>
                  <a:rPr lang="en-US" sz="2000" dirty="0"/>
                  <a:t>a_ptr</a:t>
                </a:r>
              </a:p>
            </p:txBody>
          </p:sp>
        </p:grpSp>
        <p:cxnSp>
          <p:nvCxnSpPr>
            <p:cNvPr id="28" name="Straight Arrow Connector 27">
              <a:extLst>
                <a:ext uri="{FF2B5EF4-FFF2-40B4-BE49-F238E27FC236}">
                  <a16:creationId xmlns:a16="http://schemas.microsoft.com/office/drawing/2014/main" id="{BF422659-23F8-4184-97D3-5114A50C8AFD}"/>
                </a:ext>
              </a:extLst>
            </p:cNvPr>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34" name="[TextBox 1]">
            <a:extLst>
              <a:ext uri="{FF2B5EF4-FFF2-40B4-BE49-F238E27FC236}">
                <a16:creationId xmlns:a16="http://schemas.microsoft.com/office/drawing/2014/main" id="{62758860-5AB1-40F5-A125-AF960821DE6A}"/>
              </a:ext>
            </a:extLst>
          </p:cNvPr>
          <p:cNvSpPr txBox="1"/>
          <p:nvPr/>
        </p:nvSpPr>
        <p:spPr>
          <a:xfrm>
            <a:off x="2558609" y="3771204"/>
            <a:ext cx="5270937" cy="461665"/>
          </a:xfrm>
          <a:prstGeom prst="rect">
            <a:avLst/>
          </a:prstGeom>
          <a:solidFill>
            <a:srgbClr val="FFFF99"/>
          </a:solidFill>
          <a:ln>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printf(</a:t>
            </a:r>
            <a:r>
              <a:rPr lang="en-US" sz="2400" b="1" dirty="0">
                <a:solidFill>
                  <a:srgbClr val="008000"/>
                </a:solidFill>
                <a:latin typeface="Courier New" panose="02070309020205020404" pitchFamily="49" charset="0"/>
                <a:cs typeface="Courier New" panose="02070309020205020404" pitchFamily="49" charset="0"/>
              </a:rPr>
              <a:t>"a = </a:t>
            </a:r>
            <a:r>
              <a:rPr lang="en-US" sz="2400" b="1" dirty="0">
                <a:solidFill>
                  <a:srgbClr val="C00000"/>
                </a:solidFill>
                <a:latin typeface="Courier New" panose="02070309020205020404" pitchFamily="49" charset="0"/>
                <a:cs typeface="Courier New" panose="02070309020205020404" pitchFamily="49" charset="0"/>
              </a:rPr>
              <a:t>%d\n</a:t>
            </a:r>
            <a:r>
              <a:rPr lang="en-US" sz="2400" b="1" dirty="0">
                <a:solidFill>
                  <a:srgbClr val="00800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*a_ptr); </a:t>
            </a:r>
          </a:p>
        </p:txBody>
      </p:sp>
      <p:sp>
        <p:nvSpPr>
          <p:cNvPr id="35" name="TextBox 34">
            <a:extLst>
              <a:ext uri="{FF2B5EF4-FFF2-40B4-BE49-F238E27FC236}">
                <a16:creationId xmlns:a16="http://schemas.microsoft.com/office/drawing/2014/main" id="{1628F516-A7AE-4952-A5E4-DDBBBBBDEABD}"/>
              </a:ext>
            </a:extLst>
          </p:cNvPr>
          <p:cNvSpPr txBox="1"/>
          <p:nvPr/>
        </p:nvSpPr>
        <p:spPr>
          <a:xfrm>
            <a:off x="1517424" y="4255912"/>
            <a:ext cx="642451" cy="584775"/>
          </a:xfrm>
          <a:prstGeom prst="rect">
            <a:avLst/>
          </a:prstGeom>
          <a:noFill/>
        </p:spPr>
        <p:txBody>
          <a:bodyPr wrap="square" rtlCol="0">
            <a:spAutoFit/>
          </a:bodyPr>
          <a:lstStyle/>
          <a:p>
            <a:pPr algn="ctr"/>
            <a:r>
              <a:rPr lang="en-US" sz="3200" dirty="0">
                <a:sym typeface="Symbol" panose="05050102010706020507" pitchFamily="18" charset="2"/>
              </a:rPr>
              <a:t></a:t>
            </a:r>
            <a:endParaRPr lang="en-US" sz="3200" dirty="0"/>
          </a:p>
        </p:txBody>
      </p:sp>
      <p:sp>
        <p:nvSpPr>
          <p:cNvPr id="36" name="[TextBox 1]">
            <a:extLst>
              <a:ext uri="{FF2B5EF4-FFF2-40B4-BE49-F238E27FC236}">
                <a16:creationId xmlns:a16="http://schemas.microsoft.com/office/drawing/2014/main" id="{17D4758B-31F3-4687-8338-3796DB046BE5}"/>
              </a:ext>
            </a:extLst>
          </p:cNvPr>
          <p:cNvSpPr txBox="1"/>
          <p:nvPr/>
        </p:nvSpPr>
        <p:spPr>
          <a:xfrm>
            <a:off x="2577002" y="4309813"/>
            <a:ext cx="5270937" cy="461665"/>
          </a:xfrm>
          <a:prstGeom prst="rect">
            <a:avLst/>
          </a:prstGeom>
          <a:solidFill>
            <a:srgbClr val="FFFF99"/>
          </a:solidFill>
          <a:ln>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printf(</a:t>
            </a:r>
            <a:r>
              <a:rPr lang="en-US" sz="2400" b="1" dirty="0">
                <a:solidFill>
                  <a:srgbClr val="008000"/>
                </a:solidFill>
                <a:latin typeface="Courier New" panose="02070309020205020404" pitchFamily="49" charset="0"/>
                <a:cs typeface="Courier New" panose="02070309020205020404" pitchFamily="49" charset="0"/>
              </a:rPr>
              <a:t>"a = </a:t>
            </a:r>
            <a:r>
              <a:rPr lang="en-US" sz="2400" b="1" dirty="0">
                <a:solidFill>
                  <a:srgbClr val="C00000"/>
                </a:solidFill>
                <a:latin typeface="Courier New" panose="02070309020205020404" pitchFamily="49" charset="0"/>
                <a:cs typeface="Courier New" panose="02070309020205020404" pitchFamily="49" charset="0"/>
              </a:rPr>
              <a:t>%d\n</a:t>
            </a:r>
            <a:r>
              <a:rPr lang="en-US" sz="2400" b="1" dirty="0">
                <a:solidFill>
                  <a:srgbClr val="00800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 </a:t>
            </a:r>
          </a:p>
        </p:txBody>
      </p:sp>
      <p:cxnSp>
        <p:nvCxnSpPr>
          <p:cNvPr id="37" name="Straight Connector 36">
            <a:extLst>
              <a:ext uri="{FF2B5EF4-FFF2-40B4-BE49-F238E27FC236}">
                <a16:creationId xmlns:a16="http://schemas.microsoft.com/office/drawing/2014/main" id="{C1F07D7A-EA57-4511-923A-D884E3EADAB6}"/>
              </a:ext>
            </a:extLst>
          </p:cNvPr>
          <p:cNvCxnSpPr/>
          <p:nvPr/>
        </p:nvCxnSpPr>
        <p:spPr>
          <a:xfrm>
            <a:off x="819807" y="4894588"/>
            <a:ext cx="788275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8" name="[TextBox 1]">
            <a:extLst>
              <a:ext uri="{FF2B5EF4-FFF2-40B4-BE49-F238E27FC236}">
                <a16:creationId xmlns:a16="http://schemas.microsoft.com/office/drawing/2014/main" id="{8A507CE6-A73E-4884-9F1C-F53D63CA7D4B}"/>
              </a:ext>
            </a:extLst>
          </p:cNvPr>
          <p:cNvSpPr txBox="1"/>
          <p:nvPr/>
        </p:nvSpPr>
        <p:spPr>
          <a:xfrm>
            <a:off x="1378824" y="5106325"/>
            <a:ext cx="2653862" cy="461665"/>
          </a:xfrm>
          <a:prstGeom prst="rect">
            <a:avLst/>
          </a:prstGeom>
          <a:solidFill>
            <a:srgbClr val="FFFF99"/>
          </a:solidFill>
          <a:ln>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*a_ptr = 456; </a:t>
            </a:r>
          </a:p>
        </p:txBody>
      </p:sp>
      <p:sp>
        <p:nvSpPr>
          <p:cNvPr id="39" name="TextBox 38">
            <a:extLst>
              <a:ext uri="{FF2B5EF4-FFF2-40B4-BE49-F238E27FC236}">
                <a16:creationId xmlns:a16="http://schemas.microsoft.com/office/drawing/2014/main" id="{F99FFACB-3646-4C1D-8A2E-100B7E7D8526}"/>
              </a:ext>
            </a:extLst>
          </p:cNvPr>
          <p:cNvSpPr txBox="1"/>
          <p:nvPr/>
        </p:nvSpPr>
        <p:spPr>
          <a:xfrm>
            <a:off x="4280992" y="5044770"/>
            <a:ext cx="642451" cy="584775"/>
          </a:xfrm>
          <a:prstGeom prst="rect">
            <a:avLst/>
          </a:prstGeom>
          <a:noFill/>
        </p:spPr>
        <p:txBody>
          <a:bodyPr wrap="square" rtlCol="0">
            <a:spAutoFit/>
          </a:bodyPr>
          <a:lstStyle/>
          <a:p>
            <a:pPr algn="ctr"/>
            <a:r>
              <a:rPr lang="en-US" sz="3200" dirty="0">
                <a:sym typeface="Symbol" panose="05050102010706020507" pitchFamily="18" charset="2"/>
              </a:rPr>
              <a:t></a:t>
            </a:r>
            <a:endParaRPr lang="en-US" sz="3200" dirty="0"/>
          </a:p>
        </p:txBody>
      </p:sp>
      <p:sp>
        <p:nvSpPr>
          <p:cNvPr id="40" name="[TextBox 1]">
            <a:extLst>
              <a:ext uri="{FF2B5EF4-FFF2-40B4-BE49-F238E27FC236}">
                <a16:creationId xmlns:a16="http://schemas.microsoft.com/office/drawing/2014/main" id="{D5CF8D0E-0C8E-4BA7-BBB5-A6A1F2D8BF4A}"/>
              </a:ext>
            </a:extLst>
          </p:cNvPr>
          <p:cNvSpPr txBox="1"/>
          <p:nvPr/>
        </p:nvSpPr>
        <p:spPr>
          <a:xfrm>
            <a:off x="5212470" y="5106325"/>
            <a:ext cx="2025215" cy="461665"/>
          </a:xfrm>
          <a:prstGeom prst="rect">
            <a:avLst/>
          </a:prstGeom>
          <a:solidFill>
            <a:srgbClr val="FFFF99"/>
          </a:solidFill>
          <a:ln>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a = 456;</a:t>
            </a:r>
          </a:p>
        </p:txBody>
      </p:sp>
      <p:sp>
        <p:nvSpPr>
          <p:cNvPr id="41" name="TextBox 40">
            <a:extLst>
              <a:ext uri="{FF2B5EF4-FFF2-40B4-BE49-F238E27FC236}">
                <a16:creationId xmlns:a16="http://schemas.microsoft.com/office/drawing/2014/main" id="{3CAE937C-5D00-40D2-9F9B-5A76D221E22B}"/>
              </a:ext>
            </a:extLst>
          </p:cNvPr>
          <p:cNvSpPr txBox="1"/>
          <p:nvPr/>
        </p:nvSpPr>
        <p:spPr>
          <a:xfrm>
            <a:off x="2222938" y="5833813"/>
            <a:ext cx="5407572" cy="461665"/>
          </a:xfrm>
          <a:prstGeom prst="rect">
            <a:avLst/>
          </a:prstGeom>
          <a:noFill/>
        </p:spPr>
        <p:txBody>
          <a:bodyPr wrap="square" rtlCol="0">
            <a:spAutoFit/>
          </a:bodyPr>
          <a:lstStyle/>
          <a:p>
            <a:r>
              <a:rPr lang="en-US" sz="2400" dirty="0"/>
              <a:t>Hence, </a:t>
            </a:r>
            <a:r>
              <a:rPr lang="en-US" sz="2400" dirty="0">
                <a:solidFill>
                  <a:srgbClr val="0000FF"/>
                </a:solidFill>
              </a:rPr>
              <a:t>*a_ptr </a:t>
            </a:r>
            <a:r>
              <a:rPr lang="en-US" sz="2400" dirty="0"/>
              <a:t>is synonymous with </a:t>
            </a:r>
            <a:r>
              <a:rPr lang="en-US" sz="2400" dirty="0">
                <a:solidFill>
                  <a:srgbClr val="0000FF"/>
                </a:solidFill>
              </a:rPr>
              <a:t>a </a:t>
            </a:r>
          </a:p>
        </p:txBody>
      </p:sp>
    </p:spTree>
    <p:extLst>
      <p:ext uri="{BB962C8B-B14F-4D97-AF65-F5344CB8AC3E}">
        <p14:creationId xmlns:p14="http://schemas.microsoft.com/office/powerpoint/2010/main" val="3877837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dissolve">
                                      <p:cBhvr>
                                        <p:cTn id="16" dur="500"/>
                                        <p:tgtEl>
                                          <p:spTgt spid="36"/>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dissolve">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dissolve">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dissolve">
                                      <p:cBhvr>
                                        <p:cTn id="30" dur="500"/>
                                        <p:tgtEl>
                                          <p:spTgt spid="39"/>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dissolve">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dissolve">
                                      <p:cBhvr>
                                        <p:cTn id="3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6" grpId="0" animBg="1"/>
      <p:bldP spid="38" grpId="0" animBg="1"/>
      <p:bldP spid="39" grpId="0"/>
      <p:bldP spid="40" grpId="0" animBg="1"/>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dirty="0"/>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1.5 Example #1</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13</a:t>
            </a:fld>
            <a:endParaRPr dirty="0"/>
          </a:p>
        </p:txBody>
      </p:sp>
      <p:sp>
        <p:nvSpPr>
          <p:cNvPr id="7" name="TextBox 6">
            <a:extLst>
              <a:ext uri="{FF2B5EF4-FFF2-40B4-BE49-F238E27FC236}">
                <a16:creationId xmlns:a16="http://schemas.microsoft.com/office/drawing/2014/main" id="{22944770-10D1-402A-9329-37D286B7EB1E}"/>
              </a:ext>
            </a:extLst>
          </p:cNvPr>
          <p:cNvSpPr txBox="1"/>
          <p:nvPr/>
        </p:nvSpPr>
        <p:spPr>
          <a:xfrm>
            <a:off x="492132" y="1313061"/>
            <a:ext cx="6453118" cy="707886"/>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solidFill>
                  <a:srgbClr val="0000FF"/>
                </a:solidFill>
                <a:latin typeface="Courier New" pitchFamily="49" charset="0"/>
                <a:cs typeface="Courier New" pitchFamily="49" charset="0"/>
              </a:rPr>
              <a:t>int</a:t>
            </a:r>
            <a:r>
              <a:rPr lang="en-US" sz="2000" b="1" dirty="0">
                <a:solidFill>
                  <a:srgbClr val="000000"/>
                </a:solidFill>
                <a:latin typeface="Courier New" pitchFamily="49" charset="0"/>
                <a:cs typeface="Courier New" pitchFamily="49" charset="0"/>
              </a:rPr>
              <a:t> i = </a:t>
            </a:r>
            <a:r>
              <a:rPr lang="en-US" sz="2000" b="1" dirty="0">
                <a:solidFill>
                  <a:srgbClr val="008000"/>
                </a:solidFill>
                <a:latin typeface="Courier New" pitchFamily="49" charset="0"/>
                <a:cs typeface="Courier New" pitchFamily="49" charset="0"/>
              </a:rPr>
              <a:t>10</a:t>
            </a:r>
            <a:r>
              <a:rPr lang="en-US" sz="2000" b="1" dirty="0">
                <a:solidFill>
                  <a:srgbClr val="000000"/>
                </a:solidFill>
                <a:latin typeface="Courier New" pitchFamily="49" charset="0"/>
                <a:cs typeface="Courier New" pitchFamily="49" charset="0"/>
              </a:rPr>
              <a:t>, j = </a:t>
            </a:r>
            <a:r>
              <a:rPr lang="en-US" sz="2000" b="1" dirty="0">
                <a:solidFill>
                  <a:srgbClr val="008000"/>
                </a:solidFill>
                <a:latin typeface="Courier New" pitchFamily="49" charset="0"/>
                <a:cs typeface="Courier New" pitchFamily="49" charset="0"/>
              </a:rPr>
              <a:t>20</a:t>
            </a:r>
            <a:r>
              <a:rPr lang="en-US" sz="2000" b="1" dirty="0">
                <a:solidFill>
                  <a:srgbClr val="000000"/>
                </a:solidFill>
                <a:latin typeface="Courier New" pitchFamily="49" charset="0"/>
                <a:cs typeface="Courier New" pitchFamily="49" charset="0"/>
              </a:rPr>
              <a:t>;</a:t>
            </a:r>
          </a:p>
          <a:p>
            <a:pPr>
              <a:defRPr/>
            </a:pPr>
            <a:r>
              <a:rPr lang="en-US" sz="2000" b="1" dirty="0">
                <a:solidFill>
                  <a:srgbClr val="0000FF"/>
                </a:solidFill>
                <a:latin typeface="Courier New" pitchFamily="49" charset="0"/>
                <a:cs typeface="Courier New" pitchFamily="49" charset="0"/>
              </a:rPr>
              <a:t>int</a:t>
            </a:r>
            <a:r>
              <a:rPr lang="en-US" sz="2000" b="1" dirty="0">
                <a:solidFill>
                  <a:srgbClr val="000000"/>
                </a:solidFill>
                <a:latin typeface="Courier New" pitchFamily="49" charset="0"/>
                <a:cs typeface="Courier New" pitchFamily="49" charset="0"/>
              </a:rPr>
              <a:t> </a:t>
            </a:r>
            <a:r>
              <a:rPr lang="en-US" sz="2000" b="1" dirty="0">
                <a:solidFill>
                  <a:schemeClr val="tx1"/>
                </a:solidFill>
                <a:latin typeface="Courier New" pitchFamily="49" charset="0"/>
                <a:cs typeface="Courier New" pitchFamily="49" charset="0"/>
              </a:rPr>
              <a:t>*p</a:t>
            </a:r>
            <a:r>
              <a:rPr lang="en-US" sz="2000" b="1" dirty="0">
                <a:solidFill>
                  <a:srgbClr val="0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p is a pointer to some int variable</a:t>
            </a:r>
            <a:endParaRPr lang="en-US" sz="1400" b="1" dirty="0">
              <a:solidFill>
                <a:srgbClr val="800000"/>
              </a:solidFill>
              <a:latin typeface="Courier New" pitchFamily="49" charset="0"/>
              <a:cs typeface="Courier New" pitchFamily="49" charset="0"/>
            </a:endParaRPr>
          </a:p>
        </p:txBody>
      </p:sp>
      <p:sp>
        <p:nvSpPr>
          <p:cNvPr id="8" name="TextBox 7">
            <a:extLst>
              <a:ext uri="{FF2B5EF4-FFF2-40B4-BE49-F238E27FC236}">
                <a16:creationId xmlns:a16="http://schemas.microsoft.com/office/drawing/2014/main" id="{C92E9CF8-86DC-46E2-8F92-B89EBBC2C2A3}"/>
              </a:ext>
            </a:extLst>
          </p:cNvPr>
          <p:cNvSpPr txBox="1"/>
          <p:nvPr/>
        </p:nvSpPr>
        <p:spPr>
          <a:xfrm>
            <a:off x="492131" y="2246078"/>
            <a:ext cx="6432865" cy="1323439"/>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solidFill>
                  <a:srgbClr val="000000"/>
                </a:solidFill>
                <a:latin typeface="Courier New" pitchFamily="49" charset="0"/>
                <a:cs typeface="Courier New" pitchFamily="49" charset="0"/>
              </a:rPr>
              <a:t>p = </a:t>
            </a:r>
            <a:r>
              <a:rPr lang="en-US" sz="2000" b="1" dirty="0">
                <a:solidFill>
                  <a:schemeClr val="tx1"/>
                </a:solidFill>
                <a:latin typeface="Courier New" pitchFamily="49" charset="0"/>
                <a:cs typeface="Courier New" pitchFamily="49" charset="0"/>
              </a:rPr>
              <a:t>&amp;i</a:t>
            </a:r>
            <a:r>
              <a:rPr lang="en-US" sz="2000" b="1" dirty="0">
                <a:solidFill>
                  <a:srgbClr val="0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p now stores the address of variable i</a:t>
            </a:r>
          </a:p>
          <a:p>
            <a:pPr>
              <a:defRPr/>
            </a:pPr>
            <a:endParaRPr lang="en-US" sz="2000" b="1" dirty="0">
              <a:solidFill>
                <a:srgbClr val="000000"/>
              </a:solidFill>
              <a:latin typeface="Courier New" pitchFamily="49" charset="0"/>
              <a:cs typeface="Courier New" pitchFamily="49" charset="0"/>
            </a:endParaRPr>
          </a:p>
          <a:p>
            <a:pPr>
              <a:defRPr/>
            </a:pPr>
            <a:endParaRPr lang="en-US" sz="2000" b="1" dirty="0">
              <a:solidFill>
                <a:srgbClr val="000000"/>
              </a:solidFill>
              <a:latin typeface="Courier New" pitchFamily="49" charset="0"/>
              <a:cs typeface="Courier New" pitchFamily="49" charset="0"/>
            </a:endParaRPr>
          </a:p>
          <a:p>
            <a:pPr>
              <a:defRPr/>
            </a:pPr>
            <a:r>
              <a:rPr lang="en-US" sz="2000" b="1" dirty="0">
                <a:solidFill>
                  <a:srgbClr val="000000"/>
                </a:solidFill>
                <a:latin typeface="Courier New" pitchFamily="49" charset="0"/>
                <a:cs typeface="Courier New" pitchFamily="49" charset="0"/>
              </a:rPr>
              <a:t>printf(</a:t>
            </a:r>
            <a:r>
              <a:rPr lang="en-US" sz="2000" b="1" dirty="0">
                <a:solidFill>
                  <a:srgbClr val="006600"/>
                </a:solidFill>
                <a:latin typeface="Courier New" pitchFamily="49" charset="0"/>
                <a:cs typeface="Courier New" pitchFamily="49" charset="0"/>
              </a:rPr>
              <a:t>"value of i is </a:t>
            </a:r>
            <a:r>
              <a:rPr lang="en-US" sz="2000" b="1" dirty="0">
                <a:solidFill>
                  <a:srgbClr val="FF0000"/>
                </a:solidFill>
                <a:latin typeface="Courier New" pitchFamily="49" charset="0"/>
                <a:cs typeface="Courier New" pitchFamily="49" charset="0"/>
              </a:rPr>
              <a:t>%d\n</a:t>
            </a:r>
            <a:r>
              <a:rPr lang="en-US" sz="2000" b="1" dirty="0">
                <a:solidFill>
                  <a:srgbClr val="006600"/>
                </a:solidFill>
                <a:latin typeface="Courier New" pitchFamily="49" charset="0"/>
                <a:cs typeface="Courier New" pitchFamily="49" charset="0"/>
              </a:rPr>
              <a:t>"</a:t>
            </a:r>
            <a:r>
              <a:rPr lang="en-US" sz="2000" b="1" dirty="0">
                <a:solidFill>
                  <a:srgbClr val="000000"/>
                </a:solidFill>
                <a:latin typeface="Courier New" pitchFamily="49" charset="0"/>
                <a:cs typeface="Courier New" pitchFamily="49" charset="0"/>
              </a:rPr>
              <a:t>, *p); </a:t>
            </a:r>
            <a:endParaRPr lang="en-US" sz="2000" b="1" dirty="0">
              <a:solidFill>
                <a:srgbClr val="800000"/>
              </a:solidFill>
              <a:latin typeface="Courier New" pitchFamily="49" charset="0"/>
              <a:cs typeface="Courier New" pitchFamily="49" charset="0"/>
            </a:endParaRPr>
          </a:p>
        </p:txBody>
      </p:sp>
      <p:grpSp>
        <p:nvGrpSpPr>
          <p:cNvPr id="9" name="Group 8">
            <a:extLst>
              <a:ext uri="{FF2B5EF4-FFF2-40B4-BE49-F238E27FC236}">
                <a16:creationId xmlns:a16="http://schemas.microsoft.com/office/drawing/2014/main" id="{9B3EE1D9-810A-4DBF-91B4-8D7461C98D6F}"/>
              </a:ext>
            </a:extLst>
          </p:cNvPr>
          <p:cNvGrpSpPr/>
          <p:nvPr/>
        </p:nvGrpSpPr>
        <p:grpSpPr>
          <a:xfrm>
            <a:off x="6391275" y="1253544"/>
            <a:ext cx="2047875" cy="511556"/>
            <a:chOff x="6391275" y="1253544"/>
            <a:chExt cx="2047875" cy="511556"/>
          </a:xfrm>
        </p:grpSpPr>
        <p:grpSp>
          <p:nvGrpSpPr>
            <p:cNvPr id="10" name="Group 13">
              <a:extLst>
                <a:ext uri="{FF2B5EF4-FFF2-40B4-BE49-F238E27FC236}">
                  <a16:creationId xmlns:a16="http://schemas.microsoft.com/office/drawing/2014/main" id="{25046AA6-23AA-418D-B127-356611B01B50}"/>
                </a:ext>
              </a:extLst>
            </p:cNvPr>
            <p:cNvGrpSpPr>
              <a:grpSpLocks/>
            </p:cNvGrpSpPr>
            <p:nvPr/>
          </p:nvGrpSpPr>
          <p:grpSpPr bwMode="auto">
            <a:xfrm>
              <a:off x="6391275" y="1253544"/>
              <a:ext cx="799269" cy="511556"/>
              <a:chOff x="4834756" y="1996965"/>
              <a:chExt cx="798785" cy="511975"/>
            </a:xfrm>
          </p:grpSpPr>
          <p:sp>
            <p:nvSpPr>
              <p:cNvPr id="16" name="TextBox 9">
                <a:extLst>
                  <a:ext uri="{FF2B5EF4-FFF2-40B4-BE49-F238E27FC236}">
                    <a16:creationId xmlns:a16="http://schemas.microsoft.com/office/drawing/2014/main" id="{4C11423F-0F60-4BA4-8415-7C56E6169803}"/>
                  </a:ext>
                </a:extLst>
              </p:cNvPr>
              <p:cNvSpPr txBox="1">
                <a:spLocks noChangeArrowheads="1"/>
              </p:cNvSpPr>
              <p:nvPr/>
            </p:nvSpPr>
            <p:spPr bwMode="auto">
              <a:xfrm>
                <a:off x="4834756" y="1996965"/>
                <a:ext cx="336331" cy="338554"/>
              </a:xfrm>
              <a:prstGeom prst="rect">
                <a:avLst/>
              </a:prstGeom>
              <a:noFill/>
              <a:ln w="9525">
                <a:noFill/>
                <a:miter lim="800000"/>
                <a:headEnd/>
                <a:tailEnd/>
              </a:ln>
            </p:spPr>
            <p:txBody>
              <a:bodyPr>
                <a:spAutoFit/>
              </a:bodyPr>
              <a:lstStyle/>
              <a:p>
                <a:r>
                  <a:rPr lang="en-US" sz="1600" dirty="0">
                    <a:latin typeface="Calibri" pitchFamily="34" charset="0"/>
                  </a:rPr>
                  <a:t>i</a:t>
                </a:r>
                <a:endParaRPr lang="en-SG" sz="1600" dirty="0">
                  <a:latin typeface="Calibri" pitchFamily="34" charset="0"/>
                </a:endParaRPr>
              </a:p>
            </p:txBody>
          </p:sp>
          <p:sp>
            <p:nvSpPr>
              <p:cNvPr id="17" name="TextBox 10">
                <a:extLst>
                  <a:ext uri="{FF2B5EF4-FFF2-40B4-BE49-F238E27FC236}">
                    <a16:creationId xmlns:a16="http://schemas.microsoft.com/office/drawing/2014/main" id="{1EB86B66-49D7-4BBF-B6F4-D59C080B0EF9}"/>
                  </a:ext>
                </a:extLst>
              </p:cNvPr>
              <p:cNvSpPr txBox="1">
                <a:spLocks noChangeArrowheads="1"/>
              </p:cNvSpPr>
              <p:nvPr/>
            </p:nvSpPr>
            <p:spPr bwMode="auto">
              <a:xfrm>
                <a:off x="5102769" y="2170386"/>
                <a:ext cx="530772" cy="338554"/>
              </a:xfrm>
              <a:prstGeom prst="rect">
                <a:avLst/>
              </a:prstGeom>
              <a:solidFill>
                <a:srgbClr val="FFCC66"/>
              </a:solidFill>
              <a:ln w="9525">
                <a:solidFill>
                  <a:schemeClr val="tx1"/>
                </a:solidFill>
                <a:miter lim="800000"/>
                <a:headEnd/>
                <a:tailEnd/>
              </a:ln>
            </p:spPr>
            <p:txBody>
              <a:bodyPr>
                <a:spAutoFit/>
              </a:bodyPr>
              <a:lstStyle/>
              <a:p>
                <a:pPr algn="ctr"/>
                <a:r>
                  <a:rPr lang="en-US" sz="1600" dirty="0">
                    <a:latin typeface="Calibri" pitchFamily="34" charset="0"/>
                  </a:rPr>
                  <a:t>10</a:t>
                </a:r>
                <a:endParaRPr lang="en-SG" sz="1600" dirty="0">
                  <a:latin typeface="Calibri" pitchFamily="34" charset="0"/>
                </a:endParaRPr>
              </a:p>
            </p:txBody>
          </p:sp>
        </p:grpSp>
        <p:grpSp>
          <p:nvGrpSpPr>
            <p:cNvPr id="12" name="Group 14">
              <a:extLst>
                <a:ext uri="{FF2B5EF4-FFF2-40B4-BE49-F238E27FC236}">
                  <a16:creationId xmlns:a16="http://schemas.microsoft.com/office/drawing/2014/main" id="{9A184F7B-0256-4C77-829A-56B92769981F}"/>
                </a:ext>
              </a:extLst>
            </p:cNvPr>
            <p:cNvGrpSpPr>
              <a:grpSpLocks/>
            </p:cNvGrpSpPr>
            <p:nvPr/>
          </p:nvGrpSpPr>
          <p:grpSpPr bwMode="auto">
            <a:xfrm>
              <a:off x="7639879" y="1253544"/>
              <a:ext cx="799271" cy="511556"/>
              <a:chOff x="6027681" y="2023240"/>
              <a:chExt cx="798787" cy="511975"/>
            </a:xfrm>
          </p:grpSpPr>
          <p:sp>
            <p:nvSpPr>
              <p:cNvPr id="13" name="TextBox 11">
                <a:extLst>
                  <a:ext uri="{FF2B5EF4-FFF2-40B4-BE49-F238E27FC236}">
                    <a16:creationId xmlns:a16="http://schemas.microsoft.com/office/drawing/2014/main" id="{4A045FFE-CC45-4CE5-8E23-A21AE0A3FACD}"/>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dirty="0">
                    <a:latin typeface="Calibri" pitchFamily="34" charset="0"/>
                  </a:rPr>
                  <a:t>j</a:t>
                </a:r>
                <a:endParaRPr lang="en-SG" sz="1600" dirty="0">
                  <a:latin typeface="Calibri" pitchFamily="34" charset="0"/>
                </a:endParaRPr>
              </a:p>
            </p:txBody>
          </p:sp>
          <p:sp>
            <p:nvSpPr>
              <p:cNvPr id="15" name="TextBox 12">
                <a:extLst>
                  <a:ext uri="{FF2B5EF4-FFF2-40B4-BE49-F238E27FC236}">
                    <a16:creationId xmlns:a16="http://schemas.microsoft.com/office/drawing/2014/main" id="{E4319F15-85C8-49DE-B80F-39F30E0CA7B5}"/>
                  </a:ext>
                </a:extLst>
              </p:cNvPr>
              <p:cNvSpPr txBox="1">
                <a:spLocks noChangeArrowheads="1"/>
              </p:cNvSpPr>
              <p:nvPr/>
            </p:nvSpPr>
            <p:spPr bwMode="auto">
              <a:xfrm>
                <a:off x="6295695" y="2196661"/>
                <a:ext cx="530773" cy="338554"/>
              </a:xfrm>
              <a:prstGeom prst="rect">
                <a:avLst/>
              </a:prstGeom>
              <a:solidFill>
                <a:srgbClr val="FFCC66"/>
              </a:solidFill>
              <a:ln w="9525">
                <a:solidFill>
                  <a:schemeClr val="tx1"/>
                </a:solidFill>
                <a:miter lim="800000"/>
                <a:headEnd/>
                <a:tailEnd/>
              </a:ln>
            </p:spPr>
            <p:txBody>
              <a:bodyPr>
                <a:spAutoFit/>
              </a:bodyPr>
              <a:lstStyle/>
              <a:p>
                <a:pPr algn="ctr"/>
                <a:r>
                  <a:rPr lang="en-US" sz="1600" dirty="0">
                    <a:latin typeface="Calibri" pitchFamily="34" charset="0"/>
                  </a:rPr>
                  <a:t>20</a:t>
                </a:r>
                <a:endParaRPr lang="en-SG" sz="1600" dirty="0">
                  <a:latin typeface="Calibri" pitchFamily="34" charset="0"/>
                </a:endParaRPr>
              </a:p>
            </p:txBody>
          </p:sp>
        </p:grpSp>
      </p:grpSp>
      <p:grpSp>
        <p:nvGrpSpPr>
          <p:cNvPr id="18" name="Group 15">
            <a:extLst>
              <a:ext uri="{FF2B5EF4-FFF2-40B4-BE49-F238E27FC236}">
                <a16:creationId xmlns:a16="http://schemas.microsoft.com/office/drawing/2014/main" id="{4D3753A2-5AF7-463C-992B-EB8C8B6042AD}"/>
              </a:ext>
            </a:extLst>
          </p:cNvPr>
          <p:cNvGrpSpPr>
            <a:grpSpLocks/>
          </p:cNvGrpSpPr>
          <p:nvPr/>
        </p:nvGrpSpPr>
        <p:grpSpPr bwMode="auto">
          <a:xfrm>
            <a:off x="7032477" y="2019925"/>
            <a:ext cx="799271" cy="511556"/>
            <a:chOff x="6027681" y="2023240"/>
            <a:chExt cx="798787" cy="511975"/>
          </a:xfrm>
        </p:grpSpPr>
        <p:sp>
          <p:nvSpPr>
            <p:cNvPr id="19" name="TextBox 16">
              <a:extLst>
                <a:ext uri="{FF2B5EF4-FFF2-40B4-BE49-F238E27FC236}">
                  <a16:creationId xmlns:a16="http://schemas.microsoft.com/office/drawing/2014/main" id="{678824DE-6346-4DE0-8E38-6453D32F108A}"/>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dirty="0">
                  <a:latin typeface="Calibri" pitchFamily="34" charset="0"/>
                </a:rPr>
                <a:t>p</a:t>
              </a:r>
              <a:endParaRPr lang="en-SG" sz="1600" dirty="0">
                <a:latin typeface="Calibri" pitchFamily="34" charset="0"/>
              </a:endParaRPr>
            </a:p>
          </p:txBody>
        </p:sp>
        <p:sp>
          <p:nvSpPr>
            <p:cNvPr id="20" name="TextBox 17">
              <a:extLst>
                <a:ext uri="{FF2B5EF4-FFF2-40B4-BE49-F238E27FC236}">
                  <a16:creationId xmlns:a16="http://schemas.microsoft.com/office/drawing/2014/main" id="{A9057D10-1448-48CC-89CB-18BB7F3F70AA}"/>
                </a:ext>
              </a:extLst>
            </p:cNvPr>
            <p:cNvSpPr txBox="1">
              <a:spLocks noChangeArrowheads="1"/>
            </p:cNvSpPr>
            <p:nvPr/>
          </p:nvSpPr>
          <p:spPr bwMode="auto">
            <a:xfrm>
              <a:off x="6295954" y="2196801"/>
              <a:ext cx="529904" cy="338414"/>
            </a:xfrm>
            <a:prstGeom prst="rect">
              <a:avLst/>
            </a:prstGeom>
            <a:solidFill>
              <a:srgbClr val="9F9FFF"/>
            </a:solidFill>
            <a:ln w="9525">
              <a:solidFill>
                <a:schemeClr val="tx1"/>
              </a:solidFill>
              <a:miter lim="800000"/>
              <a:headEnd/>
              <a:tailEnd/>
            </a:ln>
          </p:spPr>
          <p:txBody>
            <a:bodyPr>
              <a:spAutoFit/>
            </a:bodyPr>
            <a:lstStyle/>
            <a:p>
              <a:pPr algn="ctr">
                <a:defRPr/>
              </a:pPr>
              <a:endParaRPr lang="en-SG" sz="1600" dirty="0">
                <a:latin typeface="Calibri" pitchFamily="34" charset="0"/>
                <a:cs typeface="Arial" pitchFamily="34" charset="0"/>
              </a:endParaRPr>
            </a:p>
          </p:txBody>
        </p:sp>
      </p:grpSp>
      <p:cxnSp>
        <p:nvCxnSpPr>
          <p:cNvPr id="22" name="Straight Arrow Connector 21">
            <a:extLst>
              <a:ext uri="{FF2B5EF4-FFF2-40B4-BE49-F238E27FC236}">
                <a16:creationId xmlns:a16="http://schemas.microsoft.com/office/drawing/2014/main" id="{D2AACD26-2A55-46D6-B9A6-BE1F70E59DB8}"/>
              </a:ext>
            </a:extLst>
          </p:cNvPr>
          <p:cNvCxnSpPr>
            <a:cxnSpLocks noChangeShapeType="1"/>
          </p:cNvCxnSpPr>
          <p:nvPr/>
        </p:nvCxnSpPr>
        <p:spPr bwMode="auto">
          <a:xfrm rot="16200000" flipV="1">
            <a:off x="7134225" y="1909181"/>
            <a:ext cx="538163" cy="354013"/>
          </a:xfrm>
          <a:prstGeom prst="straightConnector1">
            <a:avLst/>
          </a:prstGeom>
          <a:noFill/>
          <a:ln w="19050" cap="sq" algn="ctr">
            <a:solidFill>
              <a:srgbClr val="0000FF"/>
            </a:solidFill>
            <a:round/>
            <a:headEnd/>
            <a:tailEnd type="triangle" w="med" len="med"/>
          </a:ln>
        </p:spPr>
      </p:cxnSp>
      <p:sp>
        <p:nvSpPr>
          <p:cNvPr id="23" name="TextBox 22">
            <a:extLst>
              <a:ext uri="{FF2B5EF4-FFF2-40B4-BE49-F238E27FC236}">
                <a16:creationId xmlns:a16="http://schemas.microsoft.com/office/drawing/2014/main" id="{1A07656F-DD14-466D-B9B9-D4FDB93B97D6}"/>
              </a:ext>
            </a:extLst>
          </p:cNvPr>
          <p:cNvSpPr txBox="1"/>
          <p:nvPr/>
        </p:nvSpPr>
        <p:spPr>
          <a:xfrm>
            <a:off x="5990897" y="3147537"/>
            <a:ext cx="2752140" cy="400050"/>
          </a:xfrm>
          <a:prstGeom prst="rect">
            <a:avLst/>
          </a:prstGeom>
          <a:solidFill>
            <a:srgbClr val="FFFFCC"/>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latin typeface="Courier New" pitchFamily="49" charset="0"/>
                <a:cs typeface="Courier New" pitchFamily="49" charset="0"/>
              </a:rPr>
              <a:t>value of i is 10</a:t>
            </a:r>
          </a:p>
        </p:txBody>
      </p:sp>
      <p:sp>
        <p:nvSpPr>
          <p:cNvPr id="25" name="TextBox 24">
            <a:extLst>
              <a:ext uri="{FF2B5EF4-FFF2-40B4-BE49-F238E27FC236}">
                <a16:creationId xmlns:a16="http://schemas.microsoft.com/office/drawing/2014/main" id="{2E445E01-E3F3-48C7-820E-C56B89540E64}"/>
              </a:ext>
            </a:extLst>
          </p:cNvPr>
          <p:cNvSpPr txBox="1">
            <a:spLocks noChangeArrowheads="1"/>
          </p:cNvSpPr>
          <p:nvPr/>
        </p:nvSpPr>
        <p:spPr bwMode="auto">
          <a:xfrm>
            <a:off x="3708400" y="2656845"/>
            <a:ext cx="2851142" cy="369332"/>
          </a:xfrm>
          <a:prstGeom prst="rect">
            <a:avLst/>
          </a:prstGeom>
          <a:noFill/>
          <a:ln w="9525">
            <a:noFill/>
            <a:miter lim="800000"/>
            <a:headEnd/>
            <a:tailEnd/>
          </a:ln>
        </p:spPr>
        <p:txBody>
          <a:bodyPr wrap="square">
            <a:spAutoFit/>
          </a:bodyPr>
          <a:lstStyle/>
          <a:p>
            <a:r>
              <a:rPr lang="en-US" dirty="0"/>
              <a:t>Now </a:t>
            </a:r>
            <a:r>
              <a:rPr lang="en-US" b="1" dirty="0">
                <a:latin typeface="Courier New" pitchFamily="49" charset="0"/>
                <a:cs typeface="Courier New" pitchFamily="49" charset="0"/>
              </a:rPr>
              <a:t>*p</a:t>
            </a:r>
            <a:r>
              <a:rPr lang="en-US" dirty="0"/>
              <a:t> is equivalent to </a:t>
            </a:r>
            <a:r>
              <a:rPr lang="en-US" b="1" dirty="0">
                <a:latin typeface="Courier New" pitchFamily="49" charset="0"/>
                <a:cs typeface="Courier New" pitchFamily="49" charset="0"/>
              </a:rPr>
              <a:t>i</a:t>
            </a:r>
          </a:p>
        </p:txBody>
      </p:sp>
      <p:sp>
        <p:nvSpPr>
          <p:cNvPr id="26" name="Oval 44">
            <a:extLst>
              <a:ext uri="{FF2B5EF4-FFF2-40B4-BE49-F238E27FC236}">
                <a16:creationId xmlns:a16="http://schemas.microsoft.com/office/drawing/2014/main" id="{E5A5B8A4-5411-4FAB-9C26-49A357F2E122}"/>
              </a:ext>
            </a:extLst>
          </p:cNvPr>
          <p:cNvSpPr>
            <a:spLocks noChangeArrowheads="1"/>
          </p:cNvSpPr>
          <p:nvPr/>
        </p:nvSpPr>
        <p:spPr bwMode="auto">
          <a:xfrm>
            <a:off x="1133908" y="1625780"/>
            <a:ext cx="447795" cy="436487"/>
          </a:xfrm>
          <a:prstGeom prst="ellipse">
            <a:avLst/>
          </a:prstGeom>
          <a:noFill/>
          <a:ln w="28575" cap="sq" algn="ctr">
            <a:solidFill>
              <a:srgbClr val="C00000"/>
            </a:solidFill>
            <a:round/>
            <a:headEnd type="none" w="sm" len="sm"/>
            <a:tailEnd type="none" w="sm" len="sm"/>
          </a:ln>
        </p:spPr>
        <p:txBody>
          <a:bodyPr/>
          <a:lstStyle/>
          <a:p>
            <a:endParaRPr lang="en-SG" dirty="0">
              <a:solidFill>
                <a:srgbClr val="C00000"/>
              </a:solidFill>
            </a:endParaRPr>
          </a:p>
        </p:txBody>
      </p:sp>
      <p:sp>
        <p:nvSpPr>
          <p:cNvPr id="27" name="Oval 44">
            <a:extLst>
              <a:ext uri="{FF2B5EF4-FFF2-40B4-BE49-F238E27FC236}">
                <a16:creationId xmlns:a16="http://schemas.microsoft.com/office/drawing/2014/main" id="{A22A1B43-F60B-48A3-AB30-2B7B00C14EE0}"/>
              </a:ext>
            </a:extLst>
          </p:cNvPr>
          <p:cNvSpPr>
            <a:spLocks noChangeArrowheads="1"/>
          </p:cNvSpPr>
          <p:nvPr/>
        </p:nvSpPr>
        <p:spPr bwMode="auto">
          <a:xfrm>
            <a:off x="1133908" y="2246078"/>
            <a:ext cx="470848" cy="428512"/>
          </a:xfrm>
          <a:prstGeom prst="ellipse">
            <a:avLst/>
          </a:prstGeom>
          <a:noFill/>
          <a:ln w="28575" cap="sq" algn="ctr">
            <a:solidFill>
              <a:srgbClr val="C00000"/>
            </a:solidFill>
            <a:round/>
            <a:headEnd type="none" w="sm" len="sm"/>
            <a:tailEnd type="none" w="sm" len="sm"/>
          </a:ln>
        </p:spPr>
        <p:txBody>
          <a:bodyPr/>
          <a:lstStyle/>
          <a:p>
            <a:endParaRPr lang="en-SG" dirty="0"/>
          </a:p>
        </p:txBody>
      </p:sp>
      <p:grpSp>
        <p:nvGrpSpPr>
          <p:cNvPr id="28" name="Group 27">
            <a:extLst>
              <a:ext uri="{FF2B5EF4-FFF2-40B4-BE49-F238E27FC236}">
                <a16:creationId xmlns:a16="http://schemas.microsoft.com/office/drawing/2014/main" id="{678DC8AE-0990-4F74-A836-6FC38D86C9A6}"/>
              </a:ext>
            </a:extLst>
          </p:cNvPr>
          <p:cNvGrpSpPr/>
          <p:nvPr/>
        </p:nvGrpSpPr>
        <p:grpSpPr>
          <a:xfrm>
            <a:off x="2267519" y="2548635"/>
            <a:ext cx="1348740" cy="519335"/>
            <a:chOff x="2727960" y="5916003"/>
            <a:chExt cx="1348740" cy="519335"/>
          </a:xfrm>
        </p:grpSpPr>
        <p:sp>
          <p:nvSpPr>
            <p:cNvPr id="29" name="Right Arrow 40">
              <a:extLst>
                <a:ext uri="{FF2B5EF4-FFF2-40B4-BE49-F238E27FC236}">
                  <a16:creationId xmlns:a16="http://schemas.microsoft.com/office/drawing/2014/main" id="{CCF559E0-68CF-48D0-8493-A71101177903}"/>
                </a:ext>
              </a:extLst>
            </p:cNvPr>
            <p:cNvSpPr/>
            <p:nvPr/>
          </p:nvSpPr>
          <p:spPr bwMode="auto">
            <a:xfrm>
              <a:off x="2727960" y="5916003"/>
              <a:ext cx="1348740" cy="519335"/>
            </a:xfrm>
            <a:prstGeom prst="rightArrow">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30" name="TextBox 29">
              <a:extLst>
                <a:ext uri="{FF2B5EF4-FFF2-40B4-BE49-F238E27FC236}">
                  <a16:creationId xmlns:a16="http://schemas.microsoft.com/office/drawing/2014/main" id="{6EC8FFBD-B639-4EA1-9BEE-AB43D90CF6E2}"/>
                </a:ext>
              </a:extLst>
            </p:cNvPr>
            <p:cNvSpPr txBox="1"/>
            <p:nvPr/>
          </p:nvSpPr>
          <p:spPr>
            <a:xfrm>
              <a:off x="2827020" y="6008616"/>
              <a:ext cx="1249680" cy="338554"/>
            </a:xfrm>
            <a:prstGeom prst="rect">
              <a:avLst/>
            </a:prstGeom>
            <a:noFill/>
          </p:spPr>
          <p:txBody>
            <a:bodyPr wrap="square" rtlCol="0">
              <a:spAutoFit/>
            </a:bodyPr>
            <a:lstStyle/>
            <a:p>
              <a:r>
                <a:rPr lang="en-US" sz="1600" dirty="0"/>
                <a:t>Important!</a:t>
              </a:r>
            </a:p>
          </p:txBody>
        </p:sp>
      </p:grpSp>
      <p:sp>
        <p:nvSpPr>
          <p:cNvPr id="31" name="TextBox 30">
            <a:extLst>
              <a:ext uri="{FF2B5EF4-FFF2-40B4-BE49-F238E27FC236}">
                <a16:creationId xmlns:a16="http://schemas.microsoft.com/office/drawing/2014/main" id="{620E4FD3-8FC3-4B21-B481-F8A804D379E5}"/>
              </a:ext>
            </a:extLst>
          </p:cNvPr>
          <p:cNvSpPr txBox="1"/>
          <p:nvPr/>
        </p:nvSpPr>
        <p:spPr>
          <a:xfrm>
            <a:off x="492131" y="3697288"/>
            <a:ext cx="7073894" cy="892552"/>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tabLst>
                <a:tab pos="1889125" algn="l"/>
              </a:tabLst>
              <a:defRPr/>
            </a:pPr>
            <a:r>
              <a:rPr lang="en-US" sz="1600" b="1" dirty="0">
                <a:solidFill>
                  <a:srgbClr val="800000"/>
                </a:solidFill>
                <a:latin typeface="Courier New" pitchFamily="49" charset="0"/>
                <a:cs typeface="Courier New" pitchFamily="49" charset="0"/>
              </a:rPr>
              <a:t>// *p accesses the value of pointed/referred variable </a:t>
            </a:r>
          </a:p>
          <a:p>
            <a:pPr>
              <a:tabLst>
                <a:tab pos="1939925" algn="l"/>
              </a:tabLst>
              <a:defRPr/>
            </a:pPr>
            <a:r>
              <a:rPr lang="en-US" sz="2000" b="1" dirty="0">
                <a:solidFill>
                  <a:srgbClr val="000000"/>
                </a:solidFill>
                <a:latin typeface="Courier New" pitchFamily="49" charset="0"/>
                <a:cs typeface="Courier New" pitchFamily="49" charset="0"/>
              </a:rPr>
              <a:t>*p = *p + </a:t>
            </a:r>
            <a:r>
              <a:rPr lang="en-US" sz="2000" b="1" dirty="0">
                <a:solidFill>
                  <a:srgbClr val="006600"/>
                </a:solidFill>
                <a:latin typeface="Courier New" pitchFamily="49" charset="0"/>
                <a:cs typeface="Courier New" pitchFamily="49" charset="0"/>
              </a:rPr>
              <a:t>2</a:t>
            </a:r>
            <a:r>
              <a:rPr lang="en-US" sz="2000" b="1" dirty="0">
                <a:solidFill>
                  <a:srgbClr val="000000"/>
                </a:solidFill>
                <a:latin typeface="Courier New" pitchFamily="49" charset="0"/>
                <a:cs typeface="Courier New" pitchFamily="49" charset="0"/>
              </a:rPr>
              <a:t>; </a:t>
            </a:r>
            <a:r>
              <a:rPr lang="en-US" sz="1600" b="1" dirty="0">
                <a:solidFill>
                  <a:srgbClr val="800000"/>
                </a:solidFill>
                <a:latin typeface="Courier New" pitchFamily="49" charset="0"/>
                <a:cs typeface="Courier New" pitchFamily="49" charset="0"/>
              </a:rPr>
              <a:t>// increment *p (which is i) by 2</a:t>
            </a:r>
            <a:endParaRPr lang="en-US" sz="1400" b="1" dirty="0">
              <a:solidFill>
                <a:srgbClr val="800000"/>
              </a:solidFill>
              <a:latin typeface="Courier New" pitchFamily="49" charset="0"/>
              <a:cs typeface="Courier New" pitchFamily="49" charset="0"/>
            </a:endParaRPr>
          </a:p>
          <a:p>
            <a:pPr>
              <a:tabLst>
                <a:tab pos="1939925" algn="l"/>
              </a:tabLst>
              <a:defRPr/>
            </a:pPr>
            <a:r>
              <a:rPr lang="en-US" sz="1600" b="1" dirty="0">
                <a:solidFill>
                  <a:srgbClr val="800000"/>
                </a:solidFill>
                <a:latin typeface="Courier New" pitchFamily="49" charset="0"/>
                <a:cs typeface="Courier New" pitchFamily="49" charset="0"/>
              </a:rPr>
              <a:t>	// same effect as: </a:t>
            </a:r>
            <a:r>
              <a:rPr lang="en-US" sz="1600" b="1" dirty="0">
                <a:solidFill>
                  <a:schemeClr val="tx1"/>
                </a:solidFill>
                <a:latin typeface="Courier New" pitchFamily="49" charset="0"/>
                <a:cs typeface="Courier New" pitchFamily="49" charset="0"/>
              </a:rPr>
              <a:t>i = i + </a:t>
            </a:r>
            <a:r>
              <a:rPr lang="en-US" sz="1600" b="1" dirty="0">
                <a:solidFill>
                  <a:srgbClr val="006600"/>
                </a:solidFill>
                <a:latin typeface="Courier New" pitchFamily="49" charset="0"/>
                <a:cs typeface="Courier New" pitchFamily="49" charset="0"/>
              </a:rPr>
              <a:t>2</a:t>
            </a:r>
            <a:r>
              <a:rPr lang="en-US" sz="1600" b="1" dirty="0">
                <a:solidFill>
                  <a:schemeClr val="tx1"/>
                </a:solidFill>
                <a:latin typeface="Courier New" pitchFamily="49" charset="0"/>
                <a:cs typeface="Courier New" pitchFamily="49" charset="0"/>
              </a:rPr>
              <a:t>;</a:t>
            </a:r>
          </a:p>
        </p:txBody>
      </p:sp>
      <p:grpSp>
        <p:nvGrpSpPr>
          <p:cNvPr id="32" name="Group 23">
            <a:extLst>
              <a:ext uri="{FF2B5EF4-FFF2-40B4-BE49-F238E27FC236}">
                <a16:creationId xmlns:a16="http://schemas.microsoft.com/office/drawing/2014/main" id="{34C2AFEA-FAAC-46E0-A6F5-4003443BDB8B}"/>
              </a:ext>
            </a:extLst>
          </p:cNvPr>
          <p:cNvGrpSpPr>
            <a:grpSpLocks/>
          </p:cNvGrpSpPr>
          <p:nvPr/>
        </p:nvGrpSpPr>
        <p:grpSpPr bwMode="auto">
          <a:xfrm>
            <a:off x="6769894" y="1119316"/>
            <a:ext cx="633412" cy="547688"/>
            <a:chOff x="6903720" y="1785098"/>
            <a:chExt cx="633680" cy="546622"/>
          </a:xfrm>
        </p:grpSpPr>
        <p:cxnSp>
          <p:nvCxnSpPr>
            <p:cNvPr id="33" name="Straight Connector 21">
              <a:extLst>
                <a:ext uri="{FF2B5EF4-FFF2-40B4-BE49-F238E27FC236}">
                  <a16:creationId xmlns:a16="http://schemas.microsoft.com/office/drawing/2014/main" id="{4AE19A08-B585-4548-8869-2130B613EC27}"/>
                </a:ext>
              </a:extLst>
            </p:cNvPr>
            <p:cNvCxnSpPr>
              <a:cxnSpLocks noChangeShapeType="1"/>
            </p:cNvCxnSpPr>
            <p:nvPr/>
          </p:nvCxnSpPr>
          <p:spPr bwMode="auto">
            <a:xfrm rot="10800000" flipV="1">
              <a:off x="6903720" y="2137410"/>
              <a:ext cx="297180" cy="194310"/>
            </a:xfrm>
            <a:prstGeom prst="line">
              <a:avLst/>
            </a:prstGeom>
            <a:noFill/>
            <a:ln w="19050" cap="sq" algn="ctr">
              <a:solidFill>
                <a:srgbClr val="FF0000"/>
              </a:solidFill>
              <a:round/>
              <a:headEnd type="none" w="sm" len="sm"/>
              <a:tailEnd type="none" w="sm" len="sm"/>
            </a:ln>
          </p:spPr>
        </p:cxnSp>
        <p:sp>
          <p:nvSpPr>
            <p:cNvPr id="34" name="TextBox 12">
              <a:extLst>
                <a:ext uri="{FF2B5EF4-FFF2-40B4-BE49-F238E27FC236}">
                  <a16:creationId xmlns:a16="http://schemas.microsoft.com/office/drawing/2014/main" id="{636E79D5-895A-4603-8C68-447F5AB92519}"/>
                </a:ext>
              </a:extLst>
            </p:cNvPr>
            <p:cNvSpPr txBox="1">
              <a:spLocks noChangeArrowheads="1"/>
            </p:cNvSpPr>
            <p:nvPr/>
          </p:nvSpPr>
          <p:spPr bwMode="auto">
            <a:xfrm>
              <a:off x="7006648" y="1785098"/>
              <a:ext cx="530752" cy="338025"/>
            </a:xfrm>
            <a:prstGeom prst="rect">
              <a:avLst/>
            </a:prstGeom>
            <a:noFill/>
            <a:ln w="9525">
              <a:noFill/>
              <a:miter lim="800000"/>
              <a:headEnd/>
              <a:tailEnd/>
            </a:ln>
          </p:spPr>
          <p:txBody>
            <a:bodyPr>
              <a:spAutoFit/>
            </a:bodyPr>
            <a:lstStyle/>
            <a:p>
              <a:pPr algn="ctr"/>
              <a:r>
                <a:rPr lang="en-US" sz="1600" dirty="0">
                  <a:latin typeface="Calibri" pitchFamily="34" charset="0"/>
                </a:rPr>
                <a:t>12</a:t>
              </a:r>
              <a:endParaRPr lang="en-SG" sz="1600" dirty="0">
                <a:latin typeface="Calibri" pitchFamily="34" charset="0"/>
              </a:endParaRPr>
            </a:p>
          </p:txBody>
        </p:sp>
      </p:grpSp>
      <p:sp>
        <p:nvSpPr>
          <p:cNvPr id="35" name="TextBox 34">
            <a:extLst>
              <a:ext uri="{FF2B5EF4-FFF2-40B4-BE49-F238E27FC236}">
                <a16:creationId xmlns:a16="http://schemas.microsoft.com/office/drawing/2014/main" id="{34CD14E5-E56B-40D4-997B-5A200F1FC432}"/>
              </a:ext>
            </a:extLst>
          </p:cNvPr>
          <p:cNvSpPr txBox="1"/>
          <p:nvPr/>
        </p:nvSpPr>
        <p:spPr>
          <a:xfrm>
            <a:off x="504824" y="4535488"/>
            <a:ext cx="6864188" cy="400110"/>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a:spAutoFit/>
          </a:bodyPr>
          <a:lstStyle/>
          <a:p>
            <a:pPr>
              <a:defRPr/>
            </a:pPr>
            <a:r>
              <a:rPr lang="en-US" sz="2000" b="1" dirty="0">
                <a:solidFill>
                  <a:srgbClr val="000000"/>
                </a:solidFill>
                <a:latin typeface="Courier New" pitchFamily="49" charset="0"/>
                <a:cs typeface="Courier New" pitchFamily="49" charset="0"/>
              </a:rPr>
              <a:t>p = &amp;j; </a:t>
            </a:r>
            <a:r>
              <a:rPr lang="en-US" sz="1600" b="1" dirty="0">
                <a:solidFill>
                  <a:srgbClr val="800000"/>
                </a:solidFill>
                <a:latin typeface="Courier New" pitchFamily="49" charset="0"/>
                <a:cs typeface="Courier New" pitchFamily="49" charset="0"/>
              </a:rPr>
              <a:t>// p now stores the address of variable j</a:t>
            </a:r>
          </a:p>
        </p:txBody>
      </p:sp>
      <p:cxnSp>
        <p:nvCxnSpPr>
          <p:cNvPr id="36" name="Straight Arrow Connector 35">
            <a:extLst>
              <a:ext uri="{FF2B5EF4-FFF2-40B4-BE49-F238E27FC236}">
                <a16:creationId xmlns:a16="http://schemas.microsoft.com/office/drawing/2014/main" id="{FB7F135E-CAE5-499A-AFCB-56C13551DDA5}"/>
              </a:ext>
            </a:extLst>
          </p:cNvPr>
          <p:cNvCxnSpPr>
            <a:cxnSpLocks noChangeShapeType="1"/>
          </p:cNvCxnSpPr>
          <p:nvPr/>
        </p:nvCxnSpPr>
        <p:spPr bwMode="auto">
          <a:xfrm flipV="1">
            <a:off x="7639881" y="1844024"/>
            <a:ext cx="442667" cy="518388"/>
          </a:xfrm>
          <a:prstGeom prst="straightConnector1">
            <a:avLst/>
          </a:prstGeom>
          <a:noFill/>
          <a:ln w="19050" cap="sq" algn="ctr">
            <a:solidFill>
              <a:srgbClr val="0000FF"/>
            </a:solidFill>
            <a:round/>
            <a:headEnd/>
            <a:tailEnd type="triangle" w="med" len="med"/>
          </a:ln>
        </p:spPr>
      </p:cxnSp>
      <p:sp>
        <p:nvSpPr>
          <p:cNvPr id="37" name="TextBox 36">
            <a:extLst>
              <a:ext uri="{FF2B5EF4-FFF2-40B4-BE49-F238E27FC236}">
                <a16:creationId xmlns:a16="http://schemas.microsoft.com/office/drawing/2014/main" id="{88527B00-D17E-4044-BAE0-B3D2366C982E}"/>
              </a:ext>
            </a:extLst>
          </p:cNvPr>
          <p:cNvSpPr txBox="1">
            <a:spLocks noChangeArrowheads="1"/>
          </p:cNvSpPr>
          <p:nvPr/>
        </p:nvSpPr>
        <p:spPr bwMode="auto">
          <a:xfrm>
            <a:off x="3708400" y="4960766"/>
            <a:ext cx="2851142" cy="369332"/>
          </a:xfrm>
          <a:prstGeom prst="rect">
            <a:avLst/>
          </a:prstGeom>
          <a:noFill/>
          <a:ln w="9525">
            <a:noFill/>
            <a:miter lim="800000"/>
            <a:headEnd/>
            <a:tailEnd/>
          </a:ln>
        </p:spPr>
        <p:txBody>
          <a:bodyPr wrap="square">
            <a:spAutoFit/>
          </a:bodyPr>
          <a:lstStyle/>
          <a:p>
            <a:r>
              <a:rPr lang="en-US" dirty="0"/>
              <a:t>Now </a:t>
            </a:r>
            <a:r>
              <a:rPr lang="en-US" b="1" dirty="0">
                <a:latin typeface="Courier New" pitchFamily="49" charset="0"/>
                <a:cs typeface="Courier New" pitchFamily="49" charset="0"/>
              </a:rPr>
              <a:t>*p</a:t>
            </a:r>
            <a:r>
              <a:rPr lang="en-US" dirty="0"/>
              <a:t> is equivalent to </a:t>
            </a:r>
            <a:r>
              <a:rPr lang="en-US" b="1" dirty="0">
                <a:latin typeface="Courier New" pitchFamily="49" charset="0"/>
                <a:cs typeface="Courier New" pitchFamily="49" charset="0"/>
              </a:rPr>
              <a:t>j</a:t>
            </a:r>
          </a:p>
        </p:txBody>
      </p:sp>
      <p:grpSp>
        <p:nvGrpSpPr>
          <p:cNvPr id="38" name="Group 37">
            <a:extLst>
              <a:ext uri="{FF2B5EF4-FFF2-40B4-BE49-F238E27FC236}">
                <a16:creationId xmlns:a16="http://schemas.microsoft.com/office/drawing/2014/main" id="{5F57654C-9313-4FD8-812C-BE8A36E7A72F}"/>
              </a:ext>
            </a:extLst>
          </p:cNvPr>
          <p:cNvGrpSpPr/>
          <p:nvPr/>
        </p:nvGrpSpPr>
        <p:grpSpPr>
          <a:xfrm>
            <a:off x="2267519" y="4852556"/>
            <a:ext cx="1348740" cy="519335"/>
            <a:chOff x="2727960" y="5916003"/>
            <a:chExt cx="1348740" cy="519335"/>
          </a:xfrm>
        </p:grpSpPr>
        <p:sp>
          <p:nvSpPr>
            <p:cNvPr id="39" name="Right Arrow 53">
              <a:extLst>
                <a:ext uri="{FF2B5EF4-FFF2-40B4-BE49-F238E27FC236}">
                  <a16:creationId xmlns:a16="http://schemas.microsoft.com/office/drawing/2014/main" id="{8439E278-BFD0-4282-8504-EE5FFE7D1226}"/>
                </a:ext>
              </a:extLst>
            </p:cNvPr>
            <p:cNvSpPr/>
            <p:nvPr/>
          </p:nvSpPr>
          <p:spPr bwMode="auto">
            <a:xfrm>
              <a:off x="2727960" y="5916003"/>
              <a:ext cx="1348740" cy="519335"/>
            </a:xfrm>
            <a:prstGeom prst="rightArrow">
              <a:avLst/>
            </a:prstGeom>
            <a:solidFill>
              <a:srgbClr val="FFC000"/>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40" name="TextBox 39">
              <a:extLst>
                <a:ext uri="{FF2B5EF4-FFF2-40B4-BE49-F238E27FC236}">
                  <a16:creationId xmlns:a16="http://schemas.microsoft.com/office/drawing/2014/main" id="{1AFEBD15-973F-4E5A-9972-F38216A3D26B}"/>
                </a:ext>
              </a:extLst>
            </p:cNvPr>
            <p:cNvSpPr txBox="1"/>
            <p:nvPr/>
          </p:nvSpPr>
          <p:spPr>
            <a:xfrm>
              <a:off x="2827020" y="6008616"/>
              <a:ext cx="1249680" cy="338554"/>
            </a:xfrm>
            <a:prstGeom prst="rect">
              <a:avLst/>
            </a:prstGeom>
            <a:noFill/>
          </p:spPr>
          <p:txBody>
            <a:bodyPr wrap="square" rtlCol="0">
              <a:spAutoFit/>
            </a:bodyPr>
            <a:lstStyle/>
            <a:p>
              <a:r>
                <a:rPr lang="en-US" sz="1600" dirty="0"/>
                <a:t>Important!</a:t>
              </a:r>
            </a:p>
          </p:txBody>
        </p:sp>
      </p:grpSp>
      <p:sp>
        <p:nvSpPr>
          <p:cNvPr id="41" name="TextBox 40">
            <a:extLst>
              <a:ext uri="{FF2B5EF4-FFF2-40B4-BE49-F238E27FC236}">
                <a16:creationId xmlns:a16="http://schemas.microsoft.com/office/drawing/2014/main" id="{CA6ED310-068A-4EAA-8397-C11CED788A8C}"/>
              </a:ext>
            </a:extLst>
          </p:cNvPr>
          <p:cNvSpPr txBox="1"/>
          <p:nvPr/>
        </p:nvSpPr>
        <p:spPr>
          <a:xfrm>
            <a:off x="504824" y="5368145"/>
            <a:ext cx="6710363" cy="646331"/>
          </a:xfrm>
          <a:prstGeom prst="rect">
            <a:avLst/>
          </a:prstGeom>
          <a:ln>
            <a:noFill/>
          </a:ln>
        </p:spPr>
        <p:style>
          <a:lnRef idx="2">
            <a:schemeClr val="accent6"/>
          </a:lnRef>
          <a:fillRef idx="1">
            <a:schemeClr val="lt1"/>
          </a:fillRef>
          <a:effectRef idx="0">
            <a:schemeClr val="accent6"/>
          </a:effectRef>
          <a:fontRef idx="minor">
            <a:schemeClr val="dk1"/>
          </a:fontRef>
        </p:style>
        <p:txBody>
          <a:bodyPr>
            <a:spAutoFit/>
          </a:bodyPr>
          <a:lstStyle/>
          <a:p>
            <a:pPr>
              <a:tabLst>
                <a:tab pos="1260475" algn="l"/>
              </a:tabLst>
              <a:defRPr/>
            </a:pPr>
            <a:r>
              <a:rPr lang="en-US" sz="2000" b="1" dirty="0">
                <a:solidFill>
                  <a:srgbClr val="000000"/>
                </a:solidFill>
                <a:latin typeface="Courier New" pitchFamily="49" charset="0"/>
                <a:cs typeface="Courier New" pitchFamily="49" charset="0"/>
              </a:rPr>
              <a:t>*p = i;	</a:t>
            </a:r>
            <a:r>
              <a:rPr lang="en-US" sz="1600" b="1" dirty="0">
                <a:solidFill>
                  <a:srgbClr val="800000"/>
                </a:solidFill>
                <a:latin typeface="Courier New" pitchFamily="49" charset="0"/>
                <a:cs typeface="Courier New" pitchFamily="49" charset="0"/>
              </a:rPr>
              <a:t>// value of *p (which is j now) becomes 12</a:t>
            </a:r>
          </a:p>
          <a:p>
            <a:pPr>
              <a:tabLst>
                <a:tab pos="1260475" algn="l"/>
              </a:tabLst>
              <a:defRPr/>
            </a:pPr>
            <a:r>
              <a:rPr lang="en-US" sz="1600" b="1" dirty="0">
                <a:solidFill>
                  <a:srgbClr val="800000"/>
                </a:solidFill>
                <a:latin typeface="Courier New" pitchFamily="49" charset="0"/>
                <a:cs typeface="Courier New" pitchFamily="49" charset="0"/>
              </a:rPr>
              <a:t>	// same effect as: </a:t>
            </a:r>
            <a:r>
              <a:rPr lang="en-US" sz="1600" b="1" dirty="0">
                <a:solidFill>
                  <a:schemeClr val="tx1"/>
                </a:solidFill>
                <a:latin typeface="Courier New" pitchFamily="49" charset="0"/>
                <a:cs typeface="Courier New" pitchFamily="49" charset="0"/>
              </a:rPr>
              <a:t>j = i;</a:t>
            </a:r>
          </a:p>
        </p:txBody>
      </p:sp>
      <p:grpSp>
        <p:nvGrpSpPr>
          <p:cNvPr id="42" name="Group 33">
            <a:extLst>
              <a:ext uri="{FF2B5EF4-FFF2-40B4-BE49-F238E27FC236}">
                <a16:creationId xmlns:a16="http://schemas.microsoft.com/office/drawing/2014/main" id="{D9C77E58-BADC-456F-87EA-D0FB5A58F065}"/>
              </a:ext>
            </a:extLst>
          </p:cNvPr>
          <p:cNvGrpSpPr>
            <a:grpSpLocks/>
          </p:cNvGrpSpPr>
          <p:nvPr/>
        </p:nvGrpSpPr>
        <p:grpSpPr bwMode="auto">
          <a:xfrm>
            <a:off x="8011589" y="1120904"/>
            <a:ext cx="633412" cy="546100"/>
            <a:chOff x="6903720" y="1785098"/>
            <a:chExt cx="633680" cy="546622"/>
          </a:xfrm>
        </p:grpSpPr>
        <p:cxnSp>
          <p:nvCxnSpPr>
            <p:cNvPr id="43" name="Straight Connector 34">
              <a:extLst>
                <a:ext uri="{FF2B5EF4-FFF2-40B4-BE49-F238E27FC236}">
                  <a16:creationId xmlns:a16="http://schemas.microsoft.com/office/drawing/2014/main" id="{A8047B94-1A50-4C5A-B722-ACC30A366EA6}"/>
                </a:ext>
              </a:extLst>
            </p:cNvPr>
            <p:cNvCxnSpPr>
              <a:cxnSpLocks noChangeShapeType="1"/>
            </p:cNvCxnSpPr>
            <p:nvPr/>
          </p:nvCxnSpPr>
          <p:spPr bwMode="auto">
            <a:xfrm rot="10800000" flipV="1">
              <a:off x="6903720" y="2137410"/>
              <a:ext cx="297180" cy="194310"/>
            </a:xfrm>
            <a:prstGeom prst="line">
              <a:avLst/>
            </a:prstGeom>
            <a:noFill/>
            <a:ln w="19050" cap="sq" algn="ctr">
              <a:solidFill>
                <a:srgbClr val="FF0000"/>
              </a:solidFill>
              <a:round/>
              <a:headEnd type="none" w="sm" len="sm"/>
              <a:tailEnd type="none" w="sm" len="sm"/>
            </a:ln>
          </p:spPr>
        </p:cxnSp>
        <p:sp>
          <p:nvSpPr>
            <p:cNvPr id="44" name="TextBox 12">
              <a:extLst>
                <a:ext uri="{FF2B5EF4-FFF2-40B4-BE49-F238E27FC236}">
                  <a16:creationId xmlns:a16="http://schemas.microsoft.com/office/drawing/2014/main" id="{A9E7DE89-21EE-4C4C-B33C-4299337F8450}"/>
                </a:ext>
              </a:extLst>
            </p:cNvPr>
            <p:cNvSpPr txBox="1">
              <a:spLocks noChangeArrowheads="1"/>
            </p:cNvSpPr>
            <p:nvPr/>
          </p:nvSpPr>
          <p:spPr bwMode="auto">
            <a:xfrm>
              <a:off x="7006648" y="1785098"/>
              <a:ext cx="530752" cy="338025"/>
            </a:xfrm>
            <a:prstGeom prst="rect">
              <a:avLst/>
            </a:prstGeom>
            <a:noFill/>
            <a:ln w="9525">
              <a:noFill/>
              <a:miter lim="800000"/>
              <a:headEnd/>
              <a:tailEnd/>
            </a:ln>
          </p:spPr>
          <p:txBody>
            <a:bodyPr>
              <a:spAutoFit/>
            </a:bodyPr>
            <a:lstStyle/>
            <a:p>
              <a:pPr algn="ctr"/>
              <a:r>
                <a:rPr lang="en-US" sz="1600" dirty="0">
                  <a:latin typeface="Calibri" pitchFamily="34" charset="0"/>
                </a:rPr>
                <a:t>12</a:t>
              </a:r>
              <a:endParaRPr lang="en-SG" sz="1600" dirty="0">
                <a:latin typeface="Calibri" pitchFamily="34" charset="0"/>
              </a:endParaRPr>
            </a:p>
          </p:txBody>
        </p:sp>
      </p:grpSp>
    </p:spTree>
    <p:extLst>
      <p:ext uri="{BB962C8B-B14F-4D97-AF65-F5344CB8AC3E}">
        <p14:creationId xmlns:p14="http://schemas.microsoft.com/office/powerpoint/2010/main" val="25996258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dissolve">
                                      <p:cBhvr>
                                        <p:cTn id="7" dur="500"/>
                                        <p:tgtEl>
                                          <p:spTgt spid="7">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dissolve">
                                      <p:cBhvr>
                                        <p:cTn id="10" dur="500"/>
                                        <p:tgtEl>
                                          <p:spTgt spid="7">
                                            <p:txEl>
                                              <p:pRg st="0" end="0"/>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dissolve">
                                      <p:cBhvr>
                                        <p:cTn id="19" dur="500"/>
                                        <p:tgtEl>
                                          <p:spTgt spid="7">
                                            <p:txEl>
                                              <p:pRg st="1" end="1"/>
                                            </p:txEl>
                                          </p:spTgt>
                                        </p:tgtEl>
                                      </p:cBhvr>
                                    </p:animEffec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dissolve">
                                      <p:cBhvr>
                                        <p:cTn id="23" dur="500"/>
                                        <p:tgtEl>
                                          <p:spTgt spid="1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dissolve">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8">
                                            <p:bg/>
                                          </p:spTgt>
                                        </p:tgtEl>
                                        <p:attrNameLst>
                                          <p:attrName>style.visibility</p:attrName>
                                        </p:attrNameLst>
                                      </p:cBhvr>
                                      <p:to>
                                        <p:strVal val="visible"/>
                                      </p:to>
                                    </p:set>
                                    <p:animEffect transition="in" filter="dissolve">
                                      <p:cBhvr>
                                        <p:cTn id="31" dur="500"/>
                                        <p:tgtEl>
                                          <p:spTgt spid="8">
                                            <p:bg/>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dissolve">
                                      <p:cBhvr>
                                        <p:cTn id="34" dur="500"/>
                                        <p:tgtEl>
                                          <p:spTgt spid="8">
                                            <p:txEl>
                                              <p:pRg st="0" end="0"/>
                                            </p:txEl>
                                          </p:spTgt>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dissolve">
                                      <p:cBhvr>
                                        <p:cTn id="38" dur="500"/>
                                        <p:tgtEl>
                                          <p:spTgt spid="27"/>
                                        </p:tgtEl>
                                      </p:cBhvr>
                                    </p:animEffect>
                                  </p:childTnLst>
                                </p:cTn>
                              </p:par>
                            </p:childTnLst>
                          </p:cTn>
                        </p:par>
                        <p:par>
                          <p:cTn id="39" fill="hold">
                            <p:stCondLst>
                              <p:cond delay="1000"/>
                            </p:stCondLst>
                            <p:childTnLst>
                              <p:par>
                                <p:cTn id="40" presetID="22" presetClass="entr" presetSubtype="4" fill="hold"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childTnLst>
                          </p:cTn>
                        </p:par>
                        <p:par>
                          <p:cTn id="43" fill="hold">
                            <p:stCondLst>
                              <p:cond delay="1500"/>
                            </p:stCondLst>
                            <p:childTnLst>
                              <p:par>
                                <p:cTn id="44" presetID="9" presetClass="entr" presetSubtype="0"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dissolve">
                                      <p:cBhvr>
                                        <p:cTn id="46" dur="500"/>
                                        <p:tgtEl>
                                          <p:spTgt spid="2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dissolve">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8">
                                            <p:txEl>
                                              <p:pRg st="3" end="3"/>
                                            </p:txEl>
                                          </p:spTgt>
                                        </p:tgtEl>
                                        <p:attrNameLst>
                                          <p:attrName>style.visibility</p:attrName>
                                        </p:attrNameLst>
                                      </p:cBhvr>
                                      <p:to>
                                        <p:strVal val="visible"/>
                                      </p:to>
                                    </p:set>
                                    <p:animEffect transition="in" filter="dissolve">
                                      <p:cBhvr>
                                        <p:cTn id="54" dur="500"/>
                                        <p:tgtEl>
                                          <p:spTgt spid="8">
                                            <p:txEl>
                                              <p:pRg st="3" end="3"/>
                                            </p:txEl>
                                          </p:spTgt>
                                        </p:tgtEl>
                                      </p:cBhvr>
                                    </p:animEffect>
                                  </p:childTnLst>
                                </p:cTn>
                              </p:par>
                            </p:childTnLst>
                          </p:cTn>
                        </p:par>
                        <p:par>
                          <p:cTn id="55" fill="hold">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childTnLst>
                          </p:cTn>
                        </p:par>
                        <p:par>
                          <p:cTn id="64" fill="hold">
                            <p:stCondLst>
                              <p:cond delay="500"/>
                            </p:stCondLst>
                            <p:childTnLst>
                              <p:par>
                                <p:cTn id="65" presetID="9" presetClass="entr" presetSubtype="0" fill="hold" nodeType="after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dissolve">
                                      <p:cBhvr>
                                        <p:cTn id="67" dur="500"/>
                                        <p:tgtEl>
                                          <p:spTgt spid="32"/>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dissolve">
                                      <p:cBhvr>
                                        <p:cTn id="72" dur="500"/>
                                        <p:tgtEl>
                                          <p:spTgt spid="35"/>
                                        </p:tgtEl>
                                      </p:cBhvr>
                                    </p:animEffect>
                                  </p:childTnLst>
                                </p:cTn>
                              </p:par>
                            </p:childTnLst>
                          </p:cTn>
                        </p:par>
                        <p:par>
                          <p:cTn id="73" fill="hold">
                            <p:stCondLst>
                              <p:cond delay="500"/>
                            </p:stCondLst>
                            <p:childTnLst>
                              <p:par>
                                <p:cTn id="74" presetID="9" presetClass="exit" presetSubtype="0" fill="hold" nodeType="afterEffect">
                                  <p:stCondLst>
                                    <p:cond delay="0"/>
                                  </p:stCondLst>
                                  <p:childTnLst>
                                    <p:animEffect transition="out" filter="dissolve">
                                      <p:cBhvr>
                                        <p:cTn id="75" dur="500"/>
                                        <p:tgtEl>
                                          <p:spTgt spid="22"/>
                                        </p:tgtEl>
                                      </p:cBhvr>
                                    </p:animEffect>
                                    <p:set>
                                      <p:cBhvr>
                                        <p:cTn id="76" dur="1" fill="hold">
                                          <p:stCondLst>
                                            <p:cond delay="499"/>
                                          </p:stCondLst>
                                        </p:cTn>
                                        <p:tgtEl>
                                          <p:spTgt spid="22"/>
                                        </p:tgtEl>
                                        <p:attrNameLst>
                                          <p:attrName>style.visibility</p:attrName>
                                        </p:attrNameLst>
                                      </p:cBhvr>
                                      <p:to>
                                        <p:strVal val="hidden"/>
                                      </p:to>
                                    </p:set>
                                  </p:childTnLst>
                                </p:cTn>
                              </p:par>
                            </p:childTnLst>
                          </p:cTn>
                        </p:par>
                        <p:par>
                          <p:cTn id="77" fill="hold">
                            <p:stCondLst>
                              <p:cond delay="1000"/>
                            </p:stCondLst>
                            <p:childTnLst>
                              <p:par>
                                <p:cTn id="78" presetID="22" presetClass="entr" presetSubtype="4" fill="hold" nodeType="after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wipe(down)">
                                      <p:cBhvr>
                                        <p:cTn id="80" dur="500"/>
                                        <p:tgtEl>
                                          <p:spTgt spid="36"/>
                                        </p:tgtEl>
                                      </p:cBhvr>
                                    </p:animEffect>
                                  </p:childTnLst>
                                </p:cTn>
                              </p:par>
                            </p:childTnLst>
                          </p:cTn>
                        </p:par>
                        <p:par>
                          <p:cTn id="81" fill="hold">
                            <p:stCondLst>
                              <p:cond delay="1500"/>
                            </p:stCondLst>
                            <p:childTnLst>
                              <p:par>
                                <p:cTn id="82" presetID="9" presetClass="entr" presetSubtype="0" fill="hold" nodeType="after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dissolve">
                                      <p:cBhvr>
                                        <p:cTn id="84" dur="500"/>
                                        <p:tgtEl>
                                          <p:spTgt spid="38"/>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dissolve">
                                      <p:cBhvr>
                                        <p:cTn id="87" dur="500"/>
                                        <p:tgtEl>
                                          <p:spTgt spid="37"/>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childTnLst>
                          </p:cTn>
                        </p:par>
                        <p:par>
                          <p:cTn id="93" fill="hold">
                            <p:stCondLst>
                              <p:cond delay="500"/>
                            </p:stCondLst>
                            <p:childTnLst>
                              <p:par>
                                <p:cTn id="94" presetID="9" presetClass="entr" presetSubtype="0" fill="hold" nodeType="after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dissolve">
                                      <p:cBhvr>
                                        <p:cTn id="9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uiExpand="1" build="p" animBg="1"/>
      <p:bldP spid="23" grpId="0" animBg="1"/>
      <p:bldP spid="25" grpId="0"/>
      <p:bldP spid="26" grpId="0" animBg="1"/>
      <p:bldP spid="27" grpId="0" animBg="1"/>
      <p:bldP spid="31" grpId="0" animBg="1"/>
      <p:bldP spid="35" grpId="0" animBg="1"/>
      <p:bldP spid="37" grpId="0"/>
      <p:bldP spid="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1.6 Example #2 (1/2)</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14</a:t>
            </a:fld>
            <a:endParaRPr dirty="0"/>
          </a:p>
        </p:txBody>
      </p:sp>
      <p:grpSp>
        <p:nvGrpSpPr>
          <p:cNvPr id="9" name="Group 8">
            <a:extLst>
              <a:ext uri="{FF2B5EF4-FFF2-40B4-BE49-F238E27FC236}">
                <a16:creationId xmlns:a16="http://schemas.microsoft.com/office/drawing/2014/main" id="{A9FCDA46-98BC-4649-85C2-FA541DBE0698}"/>
              </a:ext>
            </a:extLst>
          </p:cNvPr>
          <p:cNvGrpSpPr/>
          <p:nvPr/>
        </p:nvGrpSpPr>
        <p:grpSpPr>
          <a:xfrm>
            <a:off x="654145" y="1265343"/>
            <a:ext cx="3664018" cy="3802289"/>
            <a:chOff x="654145" y="1265343"/>
            <a:chExt cx="3664018" cy="3802289"/>
          </a:xfrm>
        </p:grpSpPr>
        <p:sp>
          <p:nvSpPr>
            <p:cNvPr id="10" name="TextBox 9">
              <a:extLst>
                <a:ext uri="{FF2B5EF4-FFF2-40B4-BE49-F238E27FC236}">
                  <a16:creationId xmlns:a16="http://schemas.microsoft.com/office/drawing/2014/main" id="{40FBE1D0-3989-4EF6-B30D-981CD43F60B4}"/>
                </a:ext>
              </a:extLst>
            </p:cNvPr>
            <p:cNvSpPr txBox="1"/>
            <p:nvPr/>
          </p:nvSpPr>
          <p:spPr>
            <a:xfrm>
              <a:off x="654145" y="1589757"/>
              <a:ext cx="3460655" cy="3477875"/>
            </a:xfrm>
            <a:prstGeom prst="rect">
              <a:avLst/>
            </a:prstGeom>
            <a:solidFill>
              <a:srgbClr val="FFFFCC"/>
            </a:solidFill>
            <a:ln w="19050">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a:spAutoFit/>
            </a:bodyPr>
            <a:lstStyle/>
            <a:p>
              <a:pPr>
                <a:tabLst>
                  <a:tab pos="346075" algn="l"/>
                </a:tabLst>
                <a:defRPr/>
              </a:pPr>
              <a:r>
                <a:rPr lang="en-US" sz="2000" b="1" dirty="0">
                  <a:solidFill>
                    <a:srgbClr val="7030A0"/>
                  </a:solidFill>
                  <a:latin typeface="Courier New" pitchFamily="49" charset="0"/>
                  <a:cs typeface="Courier New" pitchFamily="49" charset="0"/>
                </a:rPr>
                <a:t>#include </a:t>
              </a:r>
              <a:r>
                <a:rPr lang="en-US" sz="2000" b="1" dirty="0">
                  <a:solidFill>
                    <a:srgbClr val="006600"/>
                  </a:solidFill>
                  <a:latin typeface="Courier New" pitchFamily="49" charset="0"/>
                  <a:cs typeface="Courier New" pitchFamily="49" charset="0"/>
                </a:rPr>
                <a:t>&lt;stdio.h&gt;</a:t>
              </a:r>
            </a:p>
            <a:p>
              <a:pPr>
                <a:tabLst>
                  <a:tab pos="346075" algn="l"/>
                </a:tabLst>
                <a:defRPr/>
              </a:pPr>
              <a:endParaRPr lang="en-US" sz="2000" b="1" dirty="0">
                <a:latin typeface="Courier New" pitchFamily="49" charset="0"/>
                <a:cs typeface="Courier New" pitchFamily="49" charset="0"/>
              </a:endParaRPr>
            </a:p>
            <a:p>
              <a:pPr>
                <a:tabLst>
                  <a:tab pos="346075" algn="l"/>
                </a:tabLst>
                <a:defRPr/>
              </a:pPr>
              <a:r>
                <a:rPr lang="en-US" sz="2000" b="1" dirty="0">
                  <a:solidFill>
                    <a:srgbClr val="0000FF"/>
                  </a:solidFill>
                  <a:latin typeface="Courier New" pitchFamily="49" charset="0"/>
                  <a:cs typeface="Courier New" pitchFamily="49" charset="0"/>
                </a:rPr>
                <a:t>int</a:t>
              </a:r>
              <a:r>
                <a:rPr lang="en-US" sz="2000" b="1" dirty="0">
                  <a:latin typeface="Courier New" pitchFamily="49" charset="0"/>
                  <a:cs typeface="Courier New" pitchFamily="49" charset="0"/>
                </a:rPr>
                <a:t> main(</a:t>
              </a:r>
              <a:r>
                <a:rPr lang="en-US" sz="2000" b="1" dirty="0">
                  <a:solidFill>
                    <a:srgbClr val="0000FF"/>
                  </a:solidFill>
                  <a:latin typeface="Courier New" pitchFamily="49" charset="0"/>
                  <a:cs typeface="Courier New" pitchFamily="49" charset="0"/>
                </a:rPr>
                <a:t>void</a:t>
              </a:r>
              <a:r>
                <a:rPr lang="en-US" sz="2000" b="1" dirty="0">
                  <a:latin typeface="Courier New" pitchFamily="49" charset="0"/>
                  <a:cs typeface="Courier New" pitchFamily="49" charset="0"/>
                </a:rPr>
                <a:t>) {</a:t>
              </a:r>
            </a:p>
            <a:p>
              <a:pPr>
                <a:tabLst>
                  <a:tab pos="346075"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double</a:t>
              </a:r>
              <a:r>
                <a:rPr lang="en-US" sz="2000" b="1" dirty="0">
                  <a:latin typeface="Courier New" pitchFamily="49" charset="0"/>
                  <a:cs typeface="Courier New" pitchFamily="49" charset="0"/>
                </a:rPr>
                <a:t> a, *b;</a:t>
              </a:r>
            </a:p>
            <a:p>
              <a:pPr>
                <a:tabLst>
                  <a:tab pos="346075" algn="l"/>
                </a:tabLst>
                <a:defRPr/>
              </a:pPr>
              <a:endParaRPr lang="en-US" sz="2000" b="1" dirty="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b = &amp;a;</a:t>
              </a:r>
            </a:p>
            <a:p>
              <a:pPr>
                <a:tabLst>
                  <a:tab pos="346075" algn="l"/>
                </a:tabLst>
                <a:defRPr/>
              </a:pPr>
              <a:r>
                <a:rPr lang="en-US" sz="2000" b="1" dirty="0">
                  <a:latin typeface="Courier New" pitchFamily="49" charset="0"/>
                  <a:cs typeface="Courier New" pitchFamily="49" charset="0"/>
                </a:rPr>
                <a:t>	*b = </a:t>
              </a:r>
              <a:r>
                <a:rPr lang="en-US" sz="2000" b="1" dirty="0">
                  <a:solidFill>
                    <a:srgbClr val="006600"/>
                  </a:solidFill>
                  <a:latin typeface="Courier New" pitchFamily="49" charset="0"/>
                  <a:cs typeface="Courier New" pitchFamily="49" charset="0"/>
                </a:rPr>
                <a:t>12.34</a:t>
              </a:r>
              <a:r>
                <a:rPr lang="en-US" sz="2000" b="1" dirty="0">
                  <a:latin typeface="Courier New" pitchFamily="49" charset="0"/>
                  <a:cs typeface="Courier New" pitchFamily="49" charset="0"/>
                </a:rPr>
                <a:t>;</a:t>
              </a:r>
            </a:p>
            <a:p>
              <a:pPr>
                <a:tabLst>
                  <a:tab pos="346075" algn="l"/>
                </a:tabLst>
                <a:defRPr/>
              </a:pPr>
              <a:r>
                <a:rPr lang="en-US" sz="2000" b="1" dirty="0">
                  <a:latin typeface="Courier New" pitchFamily="49" charset="0"/>
                  <a:cs typeface="Courier New" pitchFamily="49" charset="0"/>
                </a:rPr>
                <a:t>	printf(</a:t>
              </a:r>
              <a:r>
                <a:rPr lang="en-US" sz="2000" b="1" dirty="0">
                  <a:solidFill>
                    <a:srgbClr val="006600"/>
                  </a:solidFill>
                  <a:latin typeface="Courier New" pitchFamily="49" charset="0"/>
                  <a:cs typeface="Courier New" pitchFamily="49" charset="0"/>
                </a:rPr>
                <a:t>"</a:t>
              </a:r>
              <a:r>
                <a:rPr lang="en-US" sz="2000" b="1" dirty="0">
                  <a:solidFill>
                    <a:srgbClr val="FF0000"/>
                  </a:solidFill>
                  <a:latin typeface="Courier New" pitchFamily="49" charset="0"/>
                  <a:cs typeface="Courier New" pitchFamily="49" charset="0"/>
                </a:rPr>
                <a:t>%f\n</a:t>
              </a:r>
              <a:r>
                <a:rPr lang="en-US" sz="2000" b="1" dirty="0">
                  <a:solidFill>
                    <a:srgbClr val="006600"/>
                  </a:solidFill>
                  <a:latin typeface="Courier New" pitchFamily="49" charset="0"/>
                  <a:cs typeface="Courier New" pitchFamily="49" charset="0"/>
                </a:rPr>
                <a:t>"</a:t>
              </a:r>
              <a:r>
                <a:rPr lang="en-US" sz="2000" b="1" dirty="0">
                  <a:latin typeface="Courier New" pitchFamily="49" charset="0"/>
                  <a:cs typeface="Courier New" pitchFamily="49" charset="0"/>
                </a:rPr>
                <a:t>, a);</a:t>
              </a:r>
            </a:p>
            <a:p>
              <a:pPr>
                <a:tabLst>
                  <a:tab pos="346075" algn="l"/>
                </a:tabLst>
                <a:defRPr/>
              </a:pPr>
              <a:endParaRPr lang="en-US" sz="2000" b="1" dirty="0">
                <a:latin typeface="Courier New" pitchFamily="49" charset="0"/>
                <a:cs typeface="Courier New" pitchFamily="49" charset="0"/>
              </a:endParaRPr>
            </a:p>
            <a:p>
              <a:pPr>
                <a:tabLst>
                  <a:tab pos="346075" algn="l"/>
                </a:tabLst>
                <a:defRPr/>
              </a:pPr>
              <a:r>
                <a:rPr lang="en-US" sz="2000" b="1" dirty="0">
                  <a:latin typeface="Courier New" pitchFamily="49" charset="0"/>
                  <a:cs typeface="Courier New" pitchFamily="49" charset="0"/>
                </a:rPr>
                <a:t>	</a:t>
              </a:r>
              <a:r>
                <a:rPr lang="en-US" sz="2000" b="1" dirty="0">
                  <a:solidFill>
                    <a:srgbClr val="0000FF"/>
                  </a:solidFill>
                  <a:latin typeface="Courier New" pitchFamily="49" charset="0"/>
                  <a:cs typeface="Courier New" pitchFamily="49" charset="0"/>
                </a:rPr>
                <a:t>return</a:t>
              </a:r>
              <a:r>
                <a:rPr lang="en-US" sz="2000" b="1" dirty="0">
                  <a:latin typeface="Courier New" pitchFamily="49" charset="0"/>
                  <a:cs typeface="Courier New" pitchFamily="49" charset="0"/>
                </a:rPr>
                <a:t> </a:t>
              </a:r>
              <a:r>
                <a:rPr lang="en-US" sz="2000" b="1" dirty="0">
                  <a:solidFill>
                    <a:srgbClr val="006600"/>
                  </a:solidFill>
                  <a:latin typeface="Courier New" pitchFamily="49" charset="0"/>
                  <a:cs typeface="Courier New" pitchFamily="49" charset="0"/>
                </a:rPr>
                <a:t>0</a:t>
              </a:r>
              <a:r>
                <a:rPr lang="en-US" sz="2000" b="1" dirty="0">
                  <a:latin typeface="Courier New" pitchFamily="49" charset="0"/>
                  <a:cs typeface="Courier New" pitchFamily="49" charset="0"/>
                </a:rPr>
                <a:t>;</a:t>
              </a:r>
            </a:p>
            <a:p>
              <a:pPr>
                <a:tabLst>
                  <a:tab pos="346075" algn="l"/>
                </a:tabLst>
                <a:defRPr/>
              </a:pPr>
              <a:r>
                <a:rPr lang="en-US" sz="2000" b="1" dirty="0">
                  <a:latin typeface="Courier New" pitchFamily="49" charset="0"/>
                  <a:cs typeface="Courier New" pitchFamily="49" charset="0"/>
                </a:rPr>
                <a:t>}</a:t>
              </a:r>
            </a:p>
          </p:txBody>
        </p:sp>
        <p:sp>
          <p:nvSpPr>
            <p:cNvPr id="12" name="TextBox 11">
              <a:extLst>
                <a:ext uri="{FF2B5EF4-FFF2-40B4-BE49-F238E27FC236}">
                  <a16:creationId xmlns:a16="http://schemas.microsoft.com/office/drawing/2014/main" id="{D9909D98-ADD0-4C7D-A627-F32F431DD035}"/>
                </a:ext>
              </a:extLst>
            </p:cNvPr>
            <p:cNvSpPr txBox="1">
              <a:spLocks noChangeArrowheads="1"/>
            </p:cNvSpPr>
            <p:nvPr/>
          </p:nvSpPr>
          <p:spPr bwMode="auto">
            <a:xfrm>
              <a:off x="3095141" y="1265343"/>
              <a:ext cx="1223022" cy="369332"/>
            </a:xfrm>
            <a:prstGeom prst="rect">
              <a:avLst/>
            </a:prstGeom>
            <a:solidFill>
              <a:srgbClr val="FFFF99"/>
            </a:solidFill>
            <a:ln w="9525">
              <a:solidFill>
                <a:schemeClr val="tx1"/>
              </a:solidFill>
              <a:miter lim="800000"/>
              <a:headEnd/>
              <a:tailEnd/>
            </a:ln>
          </p:spPr>
          <p:txBody>
            <a:bodyPr wrap="square">
              <a:spAutoFit/>
            </a:bodyPr>
            <a:lstStyle/>
            <a:p>
              <a:r>
                <a:rPr lang="en-US" dirty="0" err="1"/>
                <a:t>Pointer.c</a:t>
              </a:r>
              <a:endParaRPr lang="en-US" dirty="0"/>
            </a:p>
          </p:txBody>
        </p:sp>
      </p:grpSp>
      <p:sp>
        <p:nvSpPr>
          <p:cNvPr id="13" name="TextBox 12">
            <a:extLst>
              <a:ext uri="{FF2B5EF4-FFF2-40B4-BE49-F238E27FC236}">
                <a16:creationId xmlns:a16="http://schemas.microsoft.com/office/drawing/2014/main" id="{E7FAA938-1438-408C-8CC2-75D541E9AF9F}"/>
              </a:ext>
            </a:extLst>
          </p:cNvPr>
          <p:cNvSpPr txBox="1"/>
          <p:nvPr/>
        </p:nvSpPr>
        <p:spPr>
          <a:xfrm>
            <a:off x="3667373" y="1812474"/>
            <a:ext cx="2943289" cy="646331"/>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Can you draw the picture? </a:t>
            </a:r>
          </a:p>
          <a:p>
            <a:r>
              <a:rPr lang="en-US" dirty="0"/>
              <a:t>What is the output?</a:t>
            </a:r>
            <a:endParaRPr lang="en-SG" dirty="0"/>
          </a:p>
        </p:txBody>
      </p:sp>
      <p:sp>
        <p:nvSpPr>
          <p:cNvPr id="15" name="TextBox 14">
            <a:extLst>
              <a:ext uri="{FF2B5EF4-FFF2-40B4-BE49-F238E27FC236}">
                <a16:creationId xmlns:a16="http://schemas.microsoft.com/office/drawing/2014/main" id="{7B3F056F-1962-48A7-9CB5-1E0CE6387959}"/>
              </a:ext>
            </a:extLst>
          </p:cNvPr>
          <p:cNvSpPr txBox="1"/>
          <p:nvPr/>
        </p:nvSpPr>
        <p:spPr>
          <a:xfrm>
            <a:off x="4240306" y="2786944"/>
            <a:ext cx="4386231" cy="646331"/>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What is the output if the </a:t>
            </a:r>
            <a:r>
              <a:rPr lang="en-US" b="1" dirty="0">
                <a:latin typeface="Courier New" pitchFamily="49" charset="0"/>
                <a:cs typeface="Courier New" pitchFamily="49" charset="0"/>
              </a:rPr>
              <a:t>printf() </a:t>
            </a:r>
            <a:r>
              <a:rPr lang="en-US" dirty="0"/>
              <a:t>statement is changed to the following?</a:t>
            </a:r>
            <a:endParaRPr lang="en-SG" dirty="0"/>
          </a:p>
        </p:txBody>
      </p:sp>
      <p:sp>
        <p:nvSpPr>
          <p:cNvPr id="16" name="TextBox 15">
            <a:extLst>
              <a:ext uri="{FF2B5EF4-FFF2-40B4-BE49-F238E27FC236}">
                <a16:creationId xmlns:a16="http://schemas.microsoft.com/office/drawing/2014/main" id="{0BDDD5D9-5606-4E9C-B3BA-8FCCB2DB8528}"/>
              </a:ext>
            </a:extLst>
          </p:cNvPr>
          <p:cNvSpPr txBox="1"/>
          <p:nvPr/>
        </p:nvSpPr>
        <p:spPr>
          <a:xfrm>
            <a:off x="4240306" y="3526034"/>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printf(</a:t>
            </a:r>
            <a:r>
              <a:rPr lang="en-US" b="1" dirty="0">
                <a:solidFill>
                  <a:srgbClr val="0066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%f\n</a:t>
            </a:r>
            <a:r>
              <a:rPr lang="en-US" b="1" dirty="0">
                <a:solidFill>
                  <a:srgbClr val="006600"/>
                </a:solidFill>
                <a:latin typeface="Courier New" pitchFamily="49" charset="0"/>
                <a:cs typeface="Courier New" pitchFamily="49" charset="0"/>
              </a:rPr>
              <a:t>"</a:t>
            </a:r>
            <a:r>
              <a:rPr lang="en-US" b="1" dirty="0">
                <a:latin typeface="Courier New" pitchFamily="49" charset="0"/>
                <a:cs typeface="Courier New" pitchFamily="49" charset="0"/>
              </a:rPr>
              <a:t>, *b);</a:t>
            </a:r>
            <a:endParaRPr lang="en-SG" b="1" dirty="0">
              <a:latin typeface="Courier New" pitchFamily="49" charset="0"/>
              <a:cs typeface="Courier New" pitchFamily="49" charset="0"/>
            </a:endParaRPr>
          </a:p>
        </p:txBody>
      </p:sp>
      <p:sp>
        <p:nvSpPr>
          <p:cNvPr id="17" name="TextBox 16">
            <a:extLst>
              <a:ext uri="{FF2B5EF4-FFF2-40B4-BE49-F238E27FC236}">
                <a16:creationId xmlns:a16="http://schemas.microsoft.com/office/drawing/2014/main" id="{46F2DC36-F06A-4CE9-B98C-1D191070C4C8}"/>
              </a:ext>
            </a:extLst>
          </p:cNvPr>
          <p:cNvSpPr txBox="1"/>
          <p:nvPr/>
        </p:nvSpPr>
        <p:spPr>
          <a:xfrm>
            <a:off x="4240306" y="4178797"/>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printf(</a:t>
            </a:r>
            <a:r>
              <a:rPr lang="en-US" b="1" dirty="0">
                <a:solidFill>
                  <a:srgbClr val="0066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%f\n</a:t>
            </a:r>
            <a:r>
              <a:rPr lang="en-US" b="1" dirty="0">
                <a:solidFill>
                  <a:srgbClr val="006600"/>
                </a:solidFill>
                <a:latin typeface="Courier New" pitchFamily="49" charset="0"/>
                <a:cs typeface="Courier New" pitchFamily="49" charset="0"/>
              </a:rPr>
              <a:t>"</a:t>
            </a:r>
            <a:r>
              <a:rPr lang="en-US" b="1" dirty="0">
                <a:latin typeface="Courier New" pitchFamily="49" charset="0"/>
                <a:cs typeface="Courier New" pitchFamily="49" charset="0"/>
              </a:rPr>
              <a:t>, b);</a:t>
            </a:r>
            <a:endParaRPr lang="en-SG" b="1" dirty="0">
              <a:latin typeface="Courier New" pitchFamily="49" charset="0"/>
              <a:cs typeface="Courier New" pitchFamily="49" charset="0"/>
            </a:endParaRPr>
          </a:p>
        </p:txBody>
      </p:sp>
      <p:sp>
        <p:nvSpPr>
          <p:cNvPr id="18" name="TextBox 17">
            <a:extLst>
              <a:ext uri="{FF2B5EF4-FFF2-40B4-BE49-F238E27FC236}">
                <a16:creationId xmlns:a16="http://schemas.microsoft.com/office/drawing/2014/main" id="{255CFFE8-7AF7-45B8-AE77-CF3CD0A35502}"/>
              </a:ext>
            </a:extLst>
          </p:cNvPr>
          <p:cNvSpPr txBox="1"/>
          <p:nvPr/>
        </p:nvSpPr>
        <p:spPr>
          <a:xfrm>
            <a:off x="6391835" y="2253875"/>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12.340000</a:t>
            </a:r>
            <a:endParaRPr lang="en-SG" b="1" dirty="0">
              <a:latin typeface="Courier New" pitchFamily="49" charset="0"/>
              <a:cs typeface="Courier New" pitchFamily="49" charset="0"/>
            </a:endParaRPr>
          </a:p>
        </p:txBody>
      </p:sp>
      <p:sp>
        <p:nvSpPr>
          <p:cNvPr id="19" name="TextBox 18">
            <a:extLst>
              <a:ext uri="{FF2B5EF4-FFF2-40B4-BE49-F238E27FC236}">
                <a16:creationId xmlns:a16="http://schemas.microsoft.com/office/drawing/2014/main" id="{8380C029-06BD-453F-BEEF-1EBF4FFD2D32}"/>
              </a:ext>
            </a:extLst>
          </p:cNvPr>
          <p:cNvSpPr txBox="1"/>
          <p:nvPr/>
        </p:nvSpPr>
        <p:spPr>
          <a:xfrm>
            <a:off x="7239000" y="3718276"/>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12.340000</a:t>
            </a:r>
            <a:endParaRPr lang="en-SG" b="1" dirty="0">
              <a:latin typeface="Courier New" pitchFamily="49" charset="0"/>
              <a:cs typeface="Courier New" pitchFamily="49" charset="0"/>
            </a:endParaRPr>
          </a:p>
        </p:txBody>
      </p:sp>
      <p:sp>
        <p:nvSpPr>
          <p:cNvPr id="20" name="TextBox 19">
            <a:extLst>
              <a:ext uri="{FF2B5EF4-FFF2-40B4-BE49-F238E27FC236}">
                <a16:creationId xmlns:a16="http://schemas.microsoft.com/office/drawing/2014/main" id="{79BFD32A-1441-4565-8604-CF4D9DB82477}"/>
              </a:ext>
            </a:extLst>
          </p:cNvPr>
          <p:cNvSpPr txBox="1"/>
          <p:nvPr/>
        </p:nvSpPr>
        <p:spPr>
          <a:xfrm>
            <a:off x="7239000" y="4224963"/>
            <a:ext cx="1541929" cy="646331"/>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i="1" dirty="0">
                <a:cs typeface="Courier New" pitchFamily="49" charset="0"/>
              </a:rPr>
              <a:t>Compile with warning</a:t>
            </a:r>
            <a:endParaRPr lang="en-SG" i="1" dirty="0">
              <a:cs typeface="Courier New" pitchFamily="49" charset="0"/>
            </a:endParaRPr>
          </a:p>
        </p:txBody>
      </p:sp>
      <p:sp>
        <p:nvSpPr>
          <p:cNvPr id="22" name="TextBox 21">
            <a:extLst>
              <a:ext uri="{FF2B5EF4-FFF2-40B4-BE49-F238E27FC236}">
                <a16:creationId xmlns:a16="http://schemas.microsoft.com/office/drawing/2014/main" id="{BF29677F-36CB-4122-A5D5-0D519A450373}"/>
              </a:ext>
            </a:extLst>
          </p:cNvPr>
          <p:cNvSpPr txBox="1"/>
          <p:nvPr/>
        </p:nvSpPr>
        <p:spPr>
          <a:xfrm>
            <a:off x="4240306" y="4771298"/>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printf(</a:t>
            </a:r>
            <a:r>
              <a:rPr lang="en-US" b="1" dirty="0">
                <a:solidFill>
                  <a:srgbClr val="0066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%f\n</a:t>
            </a:r>
            <a:r>
              <a:rPr lang="en-US" b="1" dirty="0">
                <a:solidFill>
                  <a:srgbClr val="006600"/>
                </a:solidFill>
                <a:latin typeface="Courier New" pitchFamily="49" charset="0"/>
                <a:cs typeface="Courier New" pitchFamily="49" charset="0"/>
              </a:rPr>
              <a:t>"</a:t>
            </a:r>
            <a:r>
              <a:rPr lang="en-US" b="1" dirty="0">
                <a:latin typeface="Courier New" pitchFamily="49" charset="0"/>
                <a:cs typeface="Courier New" pitchFamily="49" charset="0"/>
              </a:rPr>
              <a:t>, *a);</a:t>
            </a:r>
            <a:endParaRPr lang="en-SG" b="1" dirty="0">
              <a:latin typeface="Courier New" pitchFamily="49" charset="0"/>
              <a:cs typeface="Courier New" pitchFamily="49" charset="0"/>
            </a:endParaRPr>
          </a:p>
        </p:txBody>
      </p:sp>
      <p:sp>
        <p:nvSpPr>
          <p:cNvPr id="23" name="TextBox 22">
            <a:extLst>
              <a:ext uri="{FF2B5EF4-FFF2-40B4-BE49-F238E27FC236}">
                <a16:creationId xmlns:a16="http://schemas.microsoft.com/office/drawing/2014/main" id="{F7CD3049-6606-49A2-978B-F9AE5920A81D}"/>
              </a:ext>
            </a:extLst>
          </p:cNvPr>
          <p:cNvSpPr txBox="1"/>
          <p:nvPr/>
        </p:nvSpPr>
        <p:spPr>
          <a:xfrm>
            <a:off x="7239000" y="4976989"/>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i="1" dirty="0">
                <a:cs typeface="Courier New" pitchFamily="49" charset="0"/>
              </a:rPr>
              <a:t>Error</a:t>
            </a:r>
            <a:endParaRPr lang="en-SG" i="1" dirty="0">
              <a:cs typeface="Courier New" pitchFamily="49" charset="0"/>
            </a:endParaRPr>
          </a:p>
        </p:txBody>
      </p:sp>
      <p:grpSp>
        <p:nvGrpSpPr>
          <p:cNvPr id="24" name="Group 23">
            <a:extLst>
              <a:ext uri="{FF2B5EF4-FFF2-40B4-BE49-F238E27FC236}">
                <a16:creationId xmlns:a16="http://schemas.microsoft.com/office/drawing/2014/main" id="{7988E29B-8411-4A86-AA74-AD31286A482C}"/>
              </a:ext>
            </a:extLst>
          </p:cNvPr>
          <p:cNvGrpSpPr/>
          <p:nvPr/>
        </p:nvGrpSpPr>
        <p:grpSpPr>
          <a:xfrm>
            <a:off x="6992659" y="942065"/>
            <a:ext cx="1406671" cy="1217976"/>
            <a:chOff x="2749402" y="4966924"/>
            <a:chExt cx="1406671" cy="1217976"/>
          </a:xfrm>
        </p:grpSpPr>
        <p:grpSp>
          <p:nvGrpSpPr>
            <p:cNvPr id="25" name="Group 14">
              <a:extLst>
                <a:ext uri="{FF2B5EF4-FFF2-40B4-BE49-F238E27FC236}">
                  <a16:creationId xmlns:a16="http://schemas.microsoft.com/office/drawing/2014/main" id="{D7EC00CC-66F0-445D-B3E8-B9D1DEDFE333}"/>
                </a:ext>
              </a:extLst>
            </p:cNvPr>
            <p:cNvGrpSpPr>
              <a:grpSpLocks/>
            </p:cNvGrpSpPr>
            <p:nvPr/>
          </p:nvGrpSpPr>
          <p:grpSpPr bwMode="auto">
            <a:xfrm>
              <a:off x="2952068" y="4966924"/>
              <a:ext cx="1204005" cy="511834"/>
              <a:chOff x="5623191" y="2083249"/>
              <a:chExt cx="1203276" cy="512253"/>
            </a:xfrm>
          </p:grpSpPr>
          <p:sp>
            <p:nvSpPr>
              <p:cNvPr id="30" name="TextBox 11">
                <a:extLst>
                  <a:ext uri="{FF2B5EF4-FFF2-40B4-BE49-F238E27FC236}">
                    <a16:creationId xmlns:a16="http://schemas.microsoft.com/office/drawing/2014/main" id="{2951D558-C504-4449-BC9B-D21CE523722D}"/>
                  </a:ext>
                </a:extLst>
              </p:cNvPr>
              <p:cNvSpPr txBox="1">
                <a:spLocks noChangeArrowheads="1"/>
              </p:cNvSpPr>
              <p:nvPr/>
            </p:nvSpPr>
            <p:spPr bwMode="auto">
              <a:xfrm>
                <a:off x="5623191" y="2083249"/>
                <a:ext cx="336331" cy="338554"/>
              </a:xfrm>
              <a:prstGeom prst="rect">
                <a:avLst/>
              </a:prstGeom>
              <a:noFill/>
              <a:ln w="9525">
                <a:noFill/>
                <a:miter lim="800000"/>
                <a:headEnd/>
                <a:tailEnd/>
              </a:ln>
            </p:spPr>
            <p:txBody>
              <a:bodyPr>
                <a:spAutoFit/>
              </a:bodyPr>
              <a:lstStyle/>
              <a:p>
                <a:r>
                  <a:rPr lang="en-US" sz="1600" dirty="0">
                    <a:latin typeface="Calibri" pitchFamily="34" charset="0"/>
                  </a:rPr>
                  <a:t>a</a:t>
                </a:r>
                <a:endParaRPr lang="en-SG" sz="1600" dirty="0">
                  <a:latin typeface="Calibri" pitchFamily="34" charset="0"/>
                </a:endParaRPr>
              </a:p>
            </p:txBody>
          </p:sp>
          <p:sp>
            <p:nvSpPr>
              <p:cNvPr id="31" name="TextBox 12">
                <a:extLst>
                  <a:ext uri="{FF2B5EF4-FFF2-40B4-BE49-F238E27FC236}">
                    <a16:creationId xmlns:a16="http://schemas.microsoft.com/office/drawing/2014/main" id="{E414F0A2-8609-4D32-89B1-819B5F5FF577}"/>
                  </a:ext>
                </a:extLst>
              </p:cNvPr>
              <p:cNvSpPr txBox="1">
                <a:spLocks noChangeArrowheads="1"/>
              </p:cNvSpPr>
              <p:nvPr/>
            </p:nvSpPr>
            <p:spPr bwMode="auto">
              <a:xfrm>
                <a:off x="5877821" y="2256671"/>
                <a:ext cx="948646" cy="338831"/>
              </a:xfrm>
              <a:prstGeom prst="rect">
                <a:avLst/>
              </a:prstGeom>
              <a:noFill/>
              <a:ln w="9525">
                <a:solidFill>
                  <a:schemeClr val="tx1"/>
                </a:solidFill>
                <a:miter lim="800000"/>
                <a:headEnd/>
                <a:tailEnd/>
              </a:ln>
            </p:spPr>
            <p:txBody>
              <a:bodyPr wrap="square">
                <a:spAutoFit/>
              </a:bodyPr>
              <a:lstStyle/>
              <a:p>
                <a:pPr algn="ctr"/>
                <a:endParaRPr lang="en-SG" sz="1600" dirty="0">
                  <a:latin typeface="Calibri" pitchFamily="34" charset="0"/>
                </a:endParaRPr>
              </a:p>
            </p:txBody>
          </p:sp>
        </p:grpSp>
        <p:grpSp>
          <p:nvGrpSpPr>
            <p:cNvPr id="26" name="Group 15">
              <a:extLst>
                <a:ext uri="{FF2B5EF4-FFF2-40B4-BE49-F238E27FC236}">
                  <a16:creationId xmlns:a16="http://schemas.microsoft.com/office/drawing/2014/main" id="{8E9B6F8D-98B0-425B-A811-8ED6C799EF6D}"/>
                </a:ext>
              </a:extLst>
            </p:cNvPr>
            <p:cNvGrpSpPr>
              <a:grpSpLocks/>
            </p:cNvGrpSpPr>
            <p:nvPr/>
          </p:nvGrpSpPr>
          <p:grpSpPr bwMode="auto">
            <a:xfrm>
              <a:off x="2749402" y="5673344"/>
              <a:ext cx="798661" cy="511556"/>
              <a:chOff x="6027681" y="2023240"/>
              <a:chExt cx="798177" cy="511975"/>
            </a:xfrm>
          </p:grpSpPr>
          <p:sp>
            <p:nvSpPr>
              <p:cNvPr id="28" name="TextBox 16">
                <a:extLst>
                  <a:ext uri="{FF2B5EF4-FFF2-40B4-BE49-F238E27FC236}">
                    <a16:creationId xmlns:a16="http://schemas.microsoft.com/office/drawing/2014/main" id="{4A9ABF95-228B-4543-B08E-58AFFBD1779A}"/>
                  </a:ext>
                </a:extLst>
              </p:cNvPr>
              <p:cNvSpPr txBox="1">
                <a:spLocks noChangeArrowheads="1"/>
              </p:cNvSpPr>
              <p:nvPr/>
            </p:nvSpPr>
            <p:spPr bwMode="auto">
              <a:xfrm>
                <a:off x="6027681" y="2023240"/>
                <a:ext cx="336331" cy="338554"/>
              </a:xfrm>
              <a:prstGeom prst="rect">
                <a:avLst/>
              </a:prstGeom>
              <a:noFill/>
              <a:ln w="9525">
                <a:noFill/>
                <a:miter lim="800000"/>
                <a:headEnd/>
                <a:tailEnd/>
              </a:ln>
            </p:spPr>
            <p:txBody>
              <a:bodyPr>
                <a:spAutoFit/>
              </a:bodyPr>
              <a:lstStyle/>
              <a:p>
                <a:r>
                  <a:rPr lang="en-US" sz="1600" dirty="0">
                    <a:latin typeface="Calibri" pitchFamily="34" charset="0"/>
                  </a:rPr>
                  <a:t>b</a:t>
                </a:r>
                <a:endParaRPr lang="en-SG" sz="1600" dirty="0">
                  <a:latin typeface="Calibri" pitchFamily="34" charset="0"/>
                </a:endParaRPr>
              </a:p>
            </p:txBody>
          </p:sp>
          <p:sp>
            <p:nvSpPr>
              <p:cNvPr id="29" name="TextBox 17">
                <a:extLst>
                  <a:ext uri="{FF2B5EF4-FFF2-40B4-BE49-F238E27FC236}">
                    <a16:creationId xmlns:a16="http://schemas.microsoft.com/office/drawing/2014/main" id="{EF99EDAD-B20C-4134-937A-2648DB22858E}"/>
                  </a:ext>
                </a:extLst>
              </p:cNvPr>
              <p:cNvSpPr txBox="1">
                <a:spLocks noChangeArrowheads="1"/>
              </p:cNvSpPr>
              <p:nvPr/>
            </p:nvSpPr>
            <p:spPr bwMode="auto">
              <a:xfrm>
                <a:off x="6295954" y="2196801"/>
                <a:ext cx="529904" cy="338414"/>
              </a:xfrm>
              <a:prstGeom prst="rect">
                <a:avLst/>
              </a:prstGeom>
              <a:solidFill>
                <a:srgbClr val="9F9FFF"/>
              </a:solidFill>
              <a:ln w="9525">
                <a:solidFill>
                  <a:schemeClr val="tx1"/>
                </a:solidFill>
                <a:miter lim="800000"/>
                <a:headEnd/>
                <a:tailEnd/>
              </a:ln>
            </p:spPr>
            <p:txBody>
              <a:bodyPr>
                <a:spAutoFit/>
              </a:bodyPr>
              <a:lstStyle/>
              <a:p>
                <a:pPr algn="ctr">
                  <a:defRPr/>
                </a:pPr>
                <a:endParaRPr lang="en-SG" sz="1600" dirty="0">
                  <a:latin typeface="Calibri" pitchFamily="34" charset="0"/>
                  <a:cs typeface="Arial" pitchFamily="34" charset="0"/>
                </a:endParaRPr>
              </a:p>
            </p:txBody>
          </p:sp>
        </p:grpSp>
        <p:cxnSp>
          <p:nvCxnSpPr>
            <p:cNvPr id="27" name="Straight Arrow Connector 26">
              <a:extLst>
                <a:ext uri="{FF2B5EF4-FFF2-40B4-BE49-F238E27FC236}">
                  <a16:creationId xmlns:a16="http://schemas.microsoft.com/office/drawing/2014/main" id="{331619BA-D559-4CF9-BD51-4E43FC000909}"/>
                </a:ext>
              </a:extLst>
            </p:cNvPr>
            <p:cNvCxnSpPr>
              <a:cxnSpLocks noChangeShapeType="1"/>
            </p:cNvCxnSpPr>
            <p:nvPr/>
          </p:nvCxnSpPr>
          <p:spPr bwMode="auto">
            <a:xfrm rot="5400000" flipH="1" flipV="1">
              <a:off x="3244850" y="5530850"/>
              <a:ext cx="520700" cy="431800"/>
            </a:xfrm>
            <a:prstGeom prst="straightConnector1">
              <a:avLst/>
            </a:prstGeom>
            <a:noFill/>
            <a:ln w="19050" cap="sq" algn="ctr">
              <a:solidFill>
                <a:srgbClr val="0000FF"/>
              </a:solidFill>
              <a:round/>
              <a:headEnd/>
              <a:tailEnd type="triangle" w="med" len="med"/>
            </a:ln>
          </p:spPr>
        </p:cxnSp>
      </p:grpSp>
      <p:sp>
        <p:nvSpPr>
          <p:cNvPr id="32" name="TextBox 31">
            <a:extLst>
              <a:ext uri="{FF2B5EF4-FFF2-40B4-BE49-F238E27FC236}">
                <a16:creationId xmlns:a16="http://schemas.microsoft.com/office/drawing/2014/main" id="{3BDD5399-7F5E-4C2A-B4A9-F5F67ECE707A}"/>
              </a:ext>
            </a:extLst>
          </p:cNvPr>
          <p:cNvSpPr txBox="1"/>
          <p:nvPr/>
        </p:nvSpPr>
        <p:spPr>
          <a:xfrm>
            <a:off x="385590" y="5321300"/>
            <a:ext cx="4412187" cy="646331"/>
          </a:xfrm>
          <a:prstGeom prst="rect">
            <a:avLst/>
          </a:prstGeom>
          <a:solidFill>
            <a:srgbClr val="CC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What is the proper way to print a pointer? (Seldom need to do this.)</a:t>
            </a:r>
            <a:endParaRPr lang="en-SG" dirty="0"/>
          </a:p>
        </p:txBody>
      </p:sp>
      <p:sp>
        <p:nvSpPr>
          <p:cNvPr id="33" name="TextBox 32">
            <a:extLst>
              <a:ext uri="{FF2B5EF4-FFF2-40B4-BE49-F238E27FC236}">
                <a16:creationId xmlns:a16="http://schemas.microsoft.com/office/drawing/2014/main" id="{ACB44F9B-7D53-4555-BBB4-E4B96F3418EB}"/>
              </a:ext>
            </a:extLst>
          </p:cNvPr>
          <p:cNvSpPr txBox="1"/>
          <p:nvPr/>
        </p:nvSpPr>
        <p:spPr>
          <a:xfrm>
            <a:off x="4240306" y="5832620"/>
            <a:ext cx="3115235" cy="369332"/>
          </a:xfrm>
          <a:prstGeom prst="rect">
            <a:avLst/>
          </a:prstGeom>
          <a:solidFill>
            <a:srgbClr val="FFFFCC"/>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printf(</a:t>
            </a:r>
            <a:r>
              <a:rPr lang="en-US" b="1" dirty="0">
                <a:solidFill>
                  <a:srgbClr val="006600"/>
                </a:solidFill>
                <a:latin typeface="Courier New" pitchFamily="49" charset="0"/>
                <a:cs typeface="Courier New" pitchFamily="49" charset="0"/>
              </a:rPr>
              <a:t>"</a:t>
            </a:r>
            <a:r>
              <a:rPr lang="en-US" b="1" dirty="0">
                <a:solidFill>
                  <a:srgbClr val="FF0000"/>
                </a:solidFill>
                <a:latin typeface="Courier New" pitchFamily="49" charset="0"/>
                <a:cs typeface="Courier New" pitchFamily="49" charset="0"/>
              </a:rPr>
              <a:t>%p\n</a:t>
            </a:r>
            <a:r>
              <a:rPr lang="en-US" b="1" dirty="0">
                <a:solidFill>
                  <a:srgbClr val="006600"/>
                </a:solidFill>
                <a:latin typeface="Courier New" pitchFamily="49" charset="0"/>
                <a:cs typeface="Courier New" pitchFamily="49" charset="0"/>
              </a:rPr>
              <a:t>"</a:t>
            </a:r>
            <a:r>
              <a:rPr lang="en-US" b="1" dirty="0">
                <a:latin typeface="Courier New" pitchFamily="49" charset="0"/>
                <a:cs typeface="Courier New" pitchFamily="49" charset="0"/>
              </a:rPr>
              <a:t>, b);</a:t>
            </a:r>
            <a:endParaRPr lang="en-SG" b="1" dirty="0">
              <a:latin typeface="Courier New" pitchFamily="49" charset="0"/>
              <a:cs typeface="Courier New" pitchFamily="49" charset="0"/>
            </a:endParaRPr>
          </a:p>
        </p:txBody>
      </p:sp>
      <p:sp>
        <p:nvSpPr>
          <p:cNvPr id="34" name="Oval 33">
            <a:extLst>
              <a:ext uri="{FF2B5EF4-FFF2-40B4-BE49-F238E27FC236}">
                <a16:creationId xmlns:a16="http://schemas.microsoft.com/office/drawing/2014/main" id="{8F895246-9F50-4AFE-93C1-918B9FF80CE6}"/>
              </a:ext>
            </a:extLst>
          </p:cNvPr>
          <p:cNvSpPr/>
          <p:nvPr/>
        </p:nvSpPr>
        <p:spPr bwMode="auto">
          <a:xfrm>
            <a:off x="5362221" y="5802488"/>
            <a:ext cx="361245" cy="451555"/>
          </a:xfrm>
          <a:prstGeom prst="ellipse">
            <a:avLst/>
          </a:prstGeom>
          <a:noFill/>
          <a:ln w="19050" cap="sq" cmpd="sng" algn="ctr">
            <a:solidFill>
              <a:srgbClr val="0000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G" sz="1800" b="0" i="0" u="none" strike="noStrike" cap="none" normalizeH="0" baseline="0" dirty="0">
              <a:ln>
                <a:noFill/>
              </a:ln>
              <a:solidFill>
                <a:schemeClr val="tx1"/>
              </a:solidFill>
              <a:effectLst/>
              <a:latin typeface="Arial" charset="0"/>
              <a:cs typeface="Arial" charset="0"/>
            </a:endParaRPr>
          </a:p>
        </p:txBody>
      </p:sp>
      <p:sp>
        <p:nvSpPr>
          <p:cNvPr id="35" name="TextBox 34">
            <a:extLst>
              <a:ext uri="{FF2B5EF4-FFF2-40B4-BE49-F238E27FC236}">
                <a16:creationId xmlns:a16="http://schemas.microsoft.com/office/drawing/2014/main" id="{9692B03B-B6A3-4308-90F6-425C55C513B4}"/>
              </a:ext>
            </a:extLst>
          </p:cNvPr>
          <p:cNvSpPr txBox="1"/>
          <p:nvPr/>
        </p:nvSpPr>
        <p:spPr>
          <a:xfrm>
            <a:off x="7239000" y="6032500"/>
            <a:ext cx="1541929" cy="369332"/>
          </a:xfrm>
          <a:prstGeom prst="rect">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latin typeface="Courier New" pitchFamily="49" charset="0"/>
                <a:cs typeface="Courier New" pitchFamily="49" charset="0"/>
              </a:rPr>
              <a:t>ffbff6a0</a:t>
            </a:r>
            <a:endParaRPr lang="en-SG" b="1" dirty="0">
              <a:latin typeface="Courier New" pitchFamily="49" charset="0"/>
              <a:cs typeface="Courier New" pitchFamily="49" charset="0"/>
            </a:endParaRPr>
          </a:p>
        </p:txBody>
      </p:sp>
      <p:sp>
        <p:nvSpPr>
          <p:cNvPr id="36" name="Line Callout 2 (Border and Accent Bar) 80">
            <a:extLst>
              <a:ext uri="{FF2B5EF4-FFF2-40B4-BE49-F238E27FC236}">
                <a16:creationId xmlns:a16="http://schemas.microsoft.com/office/drawing/2014/main" id="{9AD77ACC-7045-41AA-BCC8-410655E09489}"/>
              </a:ext>
            </a:extLst>
          </p:cNvPr>
          <p:cNvSpPr/>
          <p:nvPr/>
        </p:nvSpPr>
        <p:spPr bwMode="auto">
          <a:xfrm flipH="1">
            <a:off x="5046131" y="5271912"/>
            <a:ext cx="1794935" cy="474134"/>
          </a:xfrm>
          <a:prstGeom prst="accentBorderCallout2">
            <a:avLst>
              <a:gd name="adj1" fmla="val 18750"/>
              <a:gd name="adj2" fmla="val -8333"/>
              <a:gd name="adj3" fmla="val 18750"/>
              <a:gd name="adj4" fmla="val -16667"/>
              <a:gd name="adj5" fmla="val 160119"/>
              <a:gd name="adj6" fmla="val -36532"/>
            </a:avLst>
          </a:prstGeom>
          <a:solidFill>
            <a:srgbClr val="FF99FF"/>
          </a:solidFill>
          <a:ln w="1270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cs typeface="Arial" charset="0"/>
              </a:rPr>
              <a:t>Value in hexadecimal; varies from run to run.</a:t>
            </a:r>
            <a:endParaRPr kumimoji="0" lang="en-SG" sz="1200" b="0" i="0" u="none" strike="noStrike" cap="none" normalizeH="0" baseline="0" dirty="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0379179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dissolv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dissolv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dissolv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dissolv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dissolve">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dissolve">
                                      <p:cBhvr>
                                        <p:cTn id="45" dur="5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dissolve">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dissolve">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dissolve">
                                      <p:cBhvr>
                                        <p:cTn id="60" dur="500"/>
                                        <p:tgtEl>
                                          <p:spTgt spid="33"/>
                                        </p:tgtEl>
                                      </p:cBhvr>
                                    </p:animEffect>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dissolve">
                                      <p:cBhvr>
                                        <p:cTn id="64" dur="500"/>
                                        <p:tgtEl>
                                          <p:spTgt spid="34"/>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dissolve">
                                      <p:cBhvr>
                                        <p:cTn id="69" dur="500"/>
                                        <p:tgtEl>
                                          <p:spTgt spid="35"/>
                                        </p:tgtEl>
                                      </p:cBhvr>
                                    </p:animEffect>
                                  </p:childTnLst>
                                </p:cTn>
                              </p:par>
                            </p:childTnLst>
                          </p:cTn>
                        </p:par>
                        <p:par>
                          <p:cTn id="70" fill="hold">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dissolve">
                                      <p:cBhvr>
                                        <p:cTn id="7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P spid="17" grpId="0" animBg="1"/>
      <p:bldP spid="18" grpId="0" animBg="1"/>
      <p:bldP spid="19" grpId="0" animBg="1"/>
      <p:bldP spid="20" grpId="0" animBg="1"/>
      <p:bldP spid="22" grpId="0" animBg="1"/>
      <p:bldP spid="23" grpId="0" animBg="1"/>
      <p:bldP spid="32" grpId="0" animBg="1"/>
      <p:bldP spid="33" grpId="0" animBg="1"/>
      <p:bldP spid="34" grpId="0" animBg="1"/>
      <p:bldP spid="35" grpId="0" animBg="1"/>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1.6 Example #2 (2/2)</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15</a:t>
            </a:fld>
            <a:endParaRPr dirty="0"/>
          </a:p>
        </p:txBody>
      </p:sp>
      <p:sp>
        <p:nvSpPr>
          <p:cNvPr id="8" name="Rectangle 3">
            <a:extLst>
              <a:ext uri="{FF2B5EF4-FFF2-40B4-BE49-F238E27FC236}">
                <a16:creationId xmlns:a16="http://schemas.microsoft.com/office/drawing/2014/main" id="{4E25A03C-AC6D-4BA6-8464-98E0D539ECBF}"/>
              </a:ext>
            </a:extLst>
          </p:cNvPr>
          <p:cNvSpPr txBox="1">
            <a:spLocks noChangeArrowheads="1"/>
          </p:cNvSpPr>
          <p:nvPr/>
        </p:nvSpPr>
        <p:spPr bwMode="auto">
          <a:xfrm>
            <a:off x="471487" y="1162757"/>
            <a:ext cx="8357719" cy="38136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l" defTabSz="914400" rtl="0" eaLnBrk="1" fontAlgn="base" latinLnBrk="0" hangingPunct="1">
              <a:lnSpc>
                <a:spcPct val="100000"/>
              </a:lnSpc>
              <a:spcBef>
                <a:spcPts val="600"/>
              </a:spcBef>
              <a:spcAft>
                <a:spcPct val="0"/>
              </a:spcAft>
              <a:buClr>
                <a:schemeClr val="bg1">
                  <a:lumMod val="50000"/>
                </a:schemeClr>
              </a:buClr>
              <a:buSzPct val="100000"/>
              <a:buFont typeface="Wingdings" pitchFamily="2" charset="2"/>
              <a:buChar char="§"/>
              <a:tabLst/>
              <a:defRPr/>
            </a:pPr>
            <a:r>
              <a:rPr kumimoji="0" lang="en-GB" sz="2400" b="0" i="0" u="none" strike="noStrike" kern="0" cap="none" spc="0" normalizeH="0" baseline="0" noProof="0" dirty="0">
                <a:ln>
                  <a:noFill/>
                </a:ln>
                <a:solidFill>
                  <a:schemeClr val="tx1"/>
                </a:solidFill>
                <a:effectLst/>
                <a:uLnTx/>
                <a:uFillTx/>
                <a:latin typeface="+mn-lt"/>
                <a:ea typeface="+mn-ea"/>
                <a:cs typeface="+mn-cs"/>
              </a:rPr>
              <a:t>How do we interpret the declaration?</a:t>
            </a:r>
          </a:p>
          <a:p>
            <a:pPr marL="857250" marR="0" lvl="1" indent="-457200" algn="l" defTabSz="914400" rtl="0" eaLnBrk="1" fontAlgn="base" latinLnBrk="0" hangingPunct="1">
              <a:lnSpc>
                <a:spcPct val="100000"/>
              </a:lnSpc>
              <a:spcBef>
                <a:spcPts val="300"/>
              </a:spcBef>
              <a:spcAft>
                <a:spcPct val="0"/>
              </a:spcAft>
              <a:buClr>
                <a:schemeClr val="accent2"/>
              </a:buClr>
              <a:buSzPct val="100000"/>
              <a:tabLst/>
              <a:defRPr/>
            </a:pPr>
            <a:r>
              <a:rPr kumimoji="0" lang="en-GB" sz="2000" b="0" i="0" u="none" strike="noStrike" kern="0" cap="none" spc="0" normalizeH="0" baseline="0" noProof="0" dirty="0">
                <a:ln>
                  <a:noFill/>
                </a:ln>
                <a:solidFill>
                  <a:schemeClr val="tx1"/>
                </a:solidFill>
                <a:effectLst/>
                <a:uLnTx/>
                <a:uFillTx/>
                <a:latin typeface="+mn-lt"/>
                <a:cs typeface="+mn-cs"/>
              </a:rPr>
              <a:t>	</a:t>
            </a:r>
            <a:r>
              <a:rPr kumimoji="0" lang="en-GB" sz="2000" b="1" i="0" u="none" strike="noStrike" kern="0" cap="none" spc="0" normalizeH="0" baseline="0" noProof="0" dirty="0">
                <a:ln>
                  <a:noFill/>
                </a:ln>
                <a:solidFill>
                  <a:srgbClr val="0000FF"/>
                </a:solidFill>
                <a:effectLst/>
                <a:uLnTx/>
                <a:uFillTx/>
                <a:latin typeface="Courier New" panose="02070309020205020404" pitchFamily="49" charset="0"/>
                <a:cs typeface="Courier New" panose="02070309020205020404" pitchFamily="49" charset="0"/>
              </a:rPr>
              <a:t>double</a:t>
            </a:r>
            <a:r>
              <a:rPr kumimoji="0" lang="en-GB" sz="2000" b="1" i="0" u="none" strike="noStrike" kern="0" cap="none" spc="0" normalizeH="0" baseline="0" noProof="0" dirty="0">
                <a:ln>
                  <a:noFill/>
                </a:ln>
                <a:solidFill>
                  <a:schemeClr val="tx1"/>
                </a:solidFill>
                <a:effectLst/>
                <a:uLnTx/>
                <a:uFillTx/>
                <a:latin typeface="Courier New" panose="02070309020205020404" pitchFamily="49" charset="0"/>
                <a:cs typeface="Courier New" panose="02070309020205020404" pitchFamily="49" charset="0"/>
              </a:rPr>
              <a:t> a, *b;</a:t>
            </a:r>
          </a:p>
          <a:p>
            <a:pPr marL="457200" marR="0" lvl="0" indent="-457200" algn="l" defTabSz="914400" rtl="0" eaLnBrk="1" fontAlgn="base" latinLnBrk="0" hangingPunct="1">
              <a:lnSpc>
                <a:spcPct val="100000"/>
              </a:lnSpc>
              <a:spcBef>
                <a:spcPts val="600"/>
              </a:spcBef>
              <a:spcAft>
                <a:spcPct val="0"/>
              </a:spcAft>
              <a:buClr>
                <a:schemeClr val="bg1">
                  <a:lumMod val="50000"/>
                </a:schemeClr>
              </a:buClr>
              <a:buSzPct val="100000"/>
              <a:buFont typeface="Wingdings" pitchFamily="2" charset="2"/>
              <a:buChar char="§"/>
              <a:tabLst/>
              <a:defRPr/>
            </a:pPr>
            <a:r>
              <a:rPr kumimoji="0" lang="en-GB" sz="2400" b="0" i="0" u="none" strike="noStrike" kern="0" cap="none" spc="0" normalizeH="0" baseline="0" noProof="0" dirty="0">
                <a:ln>
                  <a:noFill/>
                </a:ln>
                <a:solidFill>
                  <a:schemeClr val="tx1"/>
                </a:solidFill>
                <a:effectLst/>
                <a:uLnTx/>
                <a:uFillTx/>
                <a:latin typeface="+mn-lt"/>
                <a:ea typeface="+mn-ea"/>
                <a:cs typeface="+mn-cs"/>
              </a:rPr>
              <a:t>The above is equivalent to</a:t>
            </a:r>
          </a:p>
          <a:p>
            <a:pPr marL="857250" lvl="1" indent="-457200">
              <a:spcBef>
                <a:spcPts val="300"/>
              </a:spcBef>
              <a:buClr>
                <a:schemeClr val="accent2"/>
              </a:buClr>
              <a:buSzPct val="100000"/>
              <a:defRPr/>
            </a:pPr>
            <a:r>
              <a:rPr lang="en-GB" sz="2000" kern="0" dirty="0">
                <a:latin typeface="Lucida Sans Unicode" pitchFamily="34" charset="0"/>
                <a:cs typeface="Lucida Sans Unicode" pitchFamily="34" charset="0"/>
              </a:rPr>
              <a:t>	</a:t>
            </a:r>
            <a:r>
              <a:rPr lang="en-GB" sz="2000" b="1" kern="0" dirty="0">
                <a:solidFill>
                  <a:srgbClr val="0000FF"/>
                </a:solidFill>
                <a:latin typeface="Courier New" panose="02070309020205020404" pitchFamily="49" charset="0"/>
                <a:cs typeface="Courier New" panose="02070309020205020404" pitchFamily="49" charset="0"/>
              </a:rPr>
              <a:t>double</a:t>
            </a:r>
            <a:r>
              <a:rPr lang="en-GB" sz="2000" b="1" kern="0" dirty="0">
                <a:latin typeface="Courier New" panose="02070309020205020404" pitchFamily="49" charset="0"/>
                <a:cs typeface="Courier New" panose="02070309020205020404" pitchFamily="49" charset="0"/>
              </a:rPr>
              <a:t> a;</a:t>
            </a:r>
            <a:r>
              <a:rPr lang="en-GB" sz="2000" kern="0" dirty="0">
                <a:latin typeface="Courier New" panose="02070309020205020404" pitchFamily="49" charset="0"/>
                <a:cs typeface="Courier New" panose="02070309020205020404" pitchFamily="49" charset="0"/>
              </a:rPr>
              <a:t> </a:t>
            </a:r>
            <a:r>
              <a:rPr lang="en-GB" sz="2000" kern="0" dirty="0">
                <a:solidFill>
                  <a:schemeClr val="tx2">
                    <a:lumMod val="50000"/>
                  </a:schemeClr>
                </a:solidFill>
                <a:latin typeface="+mn-lt"/>
                <a:cs typeface="Lucida Sans Unicode" pitchFamily="34" charset="0"/>
              </a:rPr>
              <a:t>// this is straight-forward: </a:t>
            </a:r>
            <a:r>
              <a:rPr lang="en-GB" sz="2000" kern="0" dirty="0">
                <a:solidFill>
                  <a:srgbClr val="7030A0"/>
                </a:solidFill>
                <a:latin typeface="+mn-lt"/>
                <a:cs typeface="Lucida Sans Unicode" pitchFamily="34" charset="0"/>
              </a:rPr>
              <a:t>a</a:t>
            </a:r>
            <a:r>
              <a:rPr lang="en-GB" sz="2000" kern="0" dirty="0">
                <a:solidFill>
                  <a:srgbClr val="C00000"/>
                </a:solidFill>
                <a:latin typeface="+mn-lt"/>
                <a:cs typeface="Lucida Sans Unicode" pitchFamily="34" charset="0"/>
              </a:rPr>
              <a:t> </a:t>
            </a:r>
            <a:r>
              <a:rPr lang="en-GB" sz="2000" kern="0" dirty="0">
                <a:solidFill>
                  <a:schemeClr val="tx2">
                    <a:lumMod val="50000"/>
                  </a:schemeClr>
                </a:solidFill>
                <a:latin typeface="+mn-lt"/>
                <a:cs typeface="Lucida Sans Unicode" pitchFamily="34" charset="0"/>
              </a:rPr>
              <a:t>is a double variable</a:t>
            </a:r>
          </a:p>
          <a:p>
            <a:pPr marL="857250" lvl="1" indent="-457200">
              <a:spcBef>
                <a:spcPts val="300"/>
              </a:spcBef>
              <a:buClr>
                <a:schemeClr val="accent2"/>
              </a:buClr>
              <a:buSzPct val="100000"/>
              <a:defRPr/>
            </a:pPr>
            <a:r>
              <a:rPr lang="en-GB" sz="2000" kern="0" dirty="0">
                <a:latin typeface="Lucida Sans Unicode" pitchFamily="34" charset="0"/>
                <a:cs typeface="Lucida Sans Unicode" pitchFamily="34" charset="0"/>
              </a:rPr>
              <a:t>	</a:t>
            </a:r>
            <a:r>
              <a:rPr lang="en-GB" sz="2000" b="1" kern="0" dirty="0">
                <a:solidFill>
                  <a:srgbClr val="0000FF"/>
                </a:solidFill>
                <a:latin typeface="Courier New" panose="02070309020205020404" pitchFamily="49" charset="0"/>
                <a:cs typeface="Courier New" panose="02070309020205020404" pitchFamily="49" charset="0"/>
              </a:rPr>
              <a:t>double </a:t>
            </a:r>
            <a:r>
              <a:rPr lang="en-GB" sz="2000" b="1" kern="0" dirty="0">
                <a:latin typeface="Courier New" panose="02070309020205020404" pitchFamily="49" charset="0"/>
                <a:cs typeface="Courier New" panose="02070309020205020404" pitchFamily="49" charset="0"/>
              </a:rPr>
              <a:t>*b;</a:t>
            </a:r>
          </a:p>
          <a:p>
            <a:pPr marL="457200" lvl="0" indent="-457200">
              <a:spcBef>
                <a:spcPts val="600"/>
              </a:spcBef>
              <a:buClr>
                <a:schemeClr val="bg1">
                  <a:lumMod val="50000"/>
                </a:schemeClr>
              </a:buClr>
              <a:buSzPct val="100000"/>
              <a:buFont typeface="Wingdings" pitchFamily="2" charset="2"/>
              <a:buChar char="§"/>
              <a:defRPr/>
            </a:pPr>
            <a:r>
              <a:rPr lang="en-GB" sz="2400" kern="0" dirty="0"/>
              <a:t>We can read the second declaration as</a:t>
            </a:r>
            <a:endParaRPr kumimoji="0" lang="en-GB" sz="2400" b="0" i="0" u="none" strike="noStrike" kern="0" cap="none" spc="0" normalizeH="0" baseline="0" noProof="0" dirty="0">
              <a:ln>
                <a:noFill/>
              </a:ln>
              <a:solidFill>
                <a:schemeClr val="tx1"/>
              </a:solidFill>
              <a:effectLst/>
              <a:uLnTx/>
              <a:uFillTx/>
              <a:latin typeface="+mn-lt"/>
              <a:ea typeface="+mn-ea"/>
              <a:cs typeface="+mn-cs"/>
            </a:endParaRPr>
          </a:p>
          <a:p>
            <a:pPr marL="857250" marR="0" lvl="1" indent="-457200" algn="l" defTabSz="914400" rtl="0" eaLnBrk="1" fontAlgn="base" latinLnBrk="0" hangingPunct="1">
              <a:lnSpc>
                <a:spcPct val="100000"/>
              </a:lnSpc>
              <a:spcBef>
                <a:spcPts val="300"/>
              </a:spcBef>
              <a:spcAft>
                <a:spcPct val="0"/>
              </a:spcAft>
              <a:buClr>
                <a:schemeClr val="bg1">
                  <a:lumMod val="50000"/>
                </a:schemeClr>
              </a:buClr>
              <a:buSzPct val="100000"/>
              <a:buFont typeface="Wingdings" pitchFamily="2" charset="2"/>
              <a:buChar char="§"/>
              <a:tabLst/>
              <a:defRPr/>
            </a:pPr>
            <a:r>
              <a:rPr kumimoji="0" lang="en-GB" sz="2000" b="0" i="0" u="none" strike="noStrike" kern="0" cap="none" spc="0" normalizeH="0" baseline="0" noProof="0" dirty="0">
                <a:ln>
                  <a:noFill/>
                </a:ln>
                <a:solidFill>
                  <a:srgbClr val="C00000"/>
                </a:solidFill>
                <a:effectLst/>
                <a:uLnTx/>
                <a:uFillTx/>
                <a:latin typeface="+mn-lt"/>
                <a:cs typeface="+mn-cs"/>
              </a:rPr>
              <a:t>*b </a:t>
            </a:r>
            <a:r>
              <a:rPr kumimoji="0" lang="en-GB" sz="2000" b="0" i="0" u="none" strike="noStrike" kern="0" cap="none" spc="0" normalizeH="0" baseline="0" noProof="0" dirty="0">
                <a:ln>
                  <a:noFill/>
                </a:ln>
                <a:effectLst/>
                <a:uLnTx/>
                <a:uFillTx/>
                <a:latin typeface="+mn-lt"/>
                <a:cs typeface="+mn-cs"/>
              </a:rPr>
              <a:t>is a double variable, so this implies that ...</a:t>
            </a:r>
          </a:p>
          <a:p>
            <a:pPr marL="857250" marR="0" lvl="1" indent="-457200" algn="l" defTabSz="914400" rtl="0" eaLnBrk="1" fontAlgn="base" latinLnBrk="0" hangingPunct="1">
              <a:lnSpc>
                <a:spcPct val="100000"/>
              </a:lnSpc>
              <a:spcBef>
                <a:spcPts val="300"/>
              </a:spcBef>
              <a:spcAft>
                <a:spcPct val="0"/>
              </a:spcAft>
              <a:buClr>
                <a:schemeClr val="bg1">
                  <a:lumMod val="50000"/>
                </a:schemeClr>
              </a:buClr>
              <a:buSzPct val="100000"/>
              <a:buFont typeface="Wingdings" pitchFamily="2" charset="2"/>
              <a:buChar char="§"/>
              <a:tabLst/>
              <a:defRPr/>
            </a:pPr>
            <a:r>
              <a:rPr kumimoji="0" lang="en-GB" sz="2000" b="0" i="0" u="none" strike="noStrike" kern="0" cap="none" spc="0" normalizeH="0" baseline="0" noProof="0" dirty="0">
                <a:ln>
                  <a:noFill/>
                </a:ln>
                <a:solidFill>
                  <a:srgbClr val="C00000"/>
                </a:solidFill>
                <a:effectLst/>
                <a:uLnTx/>
                <a:uFillTx/>
                <a:latin typeface="+mn-lt"/>
                <a:cs typeface="+mn-cs"/>
              </a:rPr>
              <a:t>b </a:t>
            </a:r>
            <a:r>
              <a:rPr kumimoji="0" lang="en-GB" sz="2000" b="0" i="0" u="none" strike="noStrike" kern="0" cap="none" spc="0" normalizeH="0" baseline="0" noProof="0" dirty="0">
                <a:ln>
                  <a:noFill/>
                </a:ln>
                <a:solidFill>
                  <a:srgbClr val="006600"/>
                </a:solidFill>
                <a:effectLst/>
                <a:uLnTx/>
                <a:uFillTx/>
                <a:latin typeface="+mn-lt"/>
                <a:cs typeface="+mn-cs"/>
              </a:rPr>
              <a:t>is a pointer to some double variable</a:t>
            </a:r>
          </a:p>
          <a:p>
            <a:pPr marL="457200" lvl="0" indent="-457200">
              <a:spcBef>
                <a:spcPts val="600"/>
              </a:spcBef>
              <a:buClr>
                <a:schemeClr val="bg1">
                  <a:lumMod val="50000"/>
                </a:schemeClr>
              </a:buClr>
              <a:buSzPct val="100000"/>
              <a:buFont typeface="Wingdings" pitchFamily="2" charset="2"/>
              <a:buChar char="§"/>
              <a:defRPr/>
            </a:pPr>
            <a:r>
              <a:rPr lang="en-GB" sz="2400" kern="0" dirty="0"/>
              <a:t>The following are equivalent:</a:t>
            </a:r>
            <a:endParaRPr kumimoji="0" lang="en-GB" sz="2400" b="0" i="0" u="none" strike="noStrike" kern="0" cap="none" spc="0" normalizeH="0" baseline="0" noProof="0" dirty="0">
              <a:ln>
                <a:noFill/>
              </a:ln>
              <a:solidFill>
                <a:srgbClr val="006600"/>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400" b="1" i="0" u="none" strike="noStrike" kern="0" cap="none" spc="0" normalizeH="0" baseline="0" noProof="0" dirty="0">
              <a:ln>
                <a:noFill/>
              </a:ln>
              <a:solidFill>
                <a:srgbClr val="0000FF"/>
              </a:solidFill>
              <a:effectLst/>
              <a:uLnTx/>
              <a:uFillTx/>
              <a:latin typeface="+mn-lt"/>
              <a:ea typeface="+mn-ea"/>
              <a:cs typeface="+mn-cs"/>
            </a:endParaRPr>
          </a:p>
          <a:p>
            <a:pPr marL="457200" marR="0" lvl="0" indent="-457200" algn="l" defTabSz="914400" rtl="0" eaLnBrk="1" fontAlgn="base" latinLnBrk="0" hangingPunct="1">
              <a:lnSpc>
                <a:spcPct val="100000"/>
              </a:lnSpc>
              <a:spcBef>
                <a:spcPct val="20000"/>
              </a:spcBef>
              <a:spcAft>
                <a:spcPct val="0"/>
              </a:spcAft>
              <a:buClr>
                <a:schemeClr val="bg2"/>
              </a:buClr>
              <a:buSzPct val="120000"/>
              <a:buFont typeface="Wingdings" pitchFamily="2" charset="2"/>
              <a:buNone/>
              <a:tabLst/>
              <a:defRPr/>
            </a:pPr>
            <a:endParaRPr kumimoji="0" lang="en-GB" sz="2000" b="0" i="0" u="none" strike="noStrike" kern="0" cap="none" spc="0" normalizeH="0" baseline="0" noProof="0" dirty="0">
              <a:ln>
                <a:noFill/>
              </a:ln>
              <a:solidFill>
                <a:srgbClr val="0000FF"/>
              </a:solidFill>
              <a:effectLst/>
              <a:uLnTx/>
              <a:uFillTx/>
              <a:latin typeface="+mn-lt"/>
              <a:ea typeface="+mn-ea"/>
              <a:cs typeface="+mn-cs"/>
            </a:endParaRPr>
          </a:p>
        </p:txBody>
      </p:sp>
      <p:grpSp>
        <p:nvGrpSpPr>
          <p:cNvPr id="12" name="Group 11">
            <a:extLst>
              <a:ext uri="{FF2B5EF4-FFF2-40B4-BE49-F238E27FC236}">
                <a16:creationId xmlns:a16="http://schemas.microsoft.com/office/drawing/2014/main" id="{B12029FD-C188-4870-A30D-5B7E1A52CA8F}"/>
              </a:ext>
            </a:extLst>
          </p:cNvPr>
          <p:cNvGrpSpPr/>
          <p:nvPr/>
        </p:nvGrpSpPr>
        <p:grpSpPr>
          <a:xfrm>
            <a:off x="1493419" y="4765769"/>
            <a:ext cx="4659025" cy="923330"/>
            <a:chOff x="1493419" y="4867369"/>
            <a:chExt cx="4659025" cy="923330"/>
          </a:xfrm>
        </p:grpSpPr>
        <p:sp>
          <p:nvSpPr>
            <p:cNvPr id="13" name="TextBox 12">
              <a:extLst>
                <a:ext uri="{FF2B5EF4-FFF2-40B4-BE49-F238E27FC236}">
                  <a16:creationId xmlns:a16="http://schemas.microsoft.com/office/drawing/2014/main" id="{9A6120D0-7902-4D60-890D-7FA91C85AAFC}"/>
                </a:ext>
              </a:extLst>
            </p:cNvPr>
            <p:cNvSpPr txBox="1"/>
            <p:nvPr/>
          </p:nvSpPr>
          <p:spPr>
            <a:xfrm>
              <a:off x="1493419" y="4867369"/>
              <a:ext cx="1791648" cy="92333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solidFill>
                    <a:srgbClr val="0000FF"/>
                  </a:solidFill>
                  <a:latin typeface="Courier New" pitchFamily="49" charset="0"/>
                  <a:cs typeface="Courier New" pitchFamily="49" charset="0"/>
                </a:rPr>
                <a:t>double</a:t>
              </a:r>
              <a:r>
                <a:rPr lang="en-US" b="1" dirty="0">
                  <a:latin typeface="Courier New" pitchFamily="49" charset="0"/>
                  <a:cs typeface="Courier New" pitchFamily="49" charset="0"/>
                </a:rPr>
                <a:t> a;</a:t>
              </a:r>
            </a:p>
            <a:p>
              <a:r>
                <a:rPr lang="en-US" b="1" dirty="0">
                  <a:solidFill>
                    <a:srgbClr val="0000FF"/>
                  </a:solidFill>
                  <a:latin typeface="Courier New" pitchFamily="49" charset="0"/>
                  <a:cs typeface="Courier New" pitchFamily="49" charset="0"/>
                </a:rPr>
                <a:t>double</a:t>
              </a:r>
              <a:r>
                <a:rPr lang="en-US" b="1" dirty="0">
                  <a:latin typeface="Courier New" pitchFamily="49" charset="0"/>
                  <a:cs typeface="Courier New" pitchFamily="49" charset="0"/>
                </a:rPr>
                <a:t> *b;</a:t>
              </a:r>
            </a:p>
            <a:p>
              <a:r>
                <a:rPr lang="en-US" b="1" dirty="0">
                  <a:latin typeface="Courier New" pitchFamily="49" charset="0"/>
                  <a:cs typeface="Courier New" pitchFamily="49" charset="0"/>
                </a:rPr>
                <a:t>b = &amp;a;</a:t>
              </a:r>
              <a:endParaRPr lang="en-SG" b="1" dirty="0">
                <a:latin typeface="Courier New" pitchFamily="49" charset="0"/>
                <a:cs typeface="Courier New" pitchFamily="49" charset="0"/>
              </a:endParaRPr>
            </a:p>
          </p:txBody>
        </p:sp>
        <p:sp>
          <p:nvSpPr>
            <p:cNvPr id="15" name="TextBox 14">
              <a:extLst>
                <a:ext uri="{FF2B5EF4-FFF2-40B4-BE49-F238E27FC236}">
                  <a16:creationId xmlns:a16="http://schemas.microsoft.com/office/drawing/2014/main" id="{53E08ADD-AFE4-45D3-875F-DAE698703C85}"/>
                </a:ext>
              </a:extLst>
            </p:cNvPr>
            <p:cNvSpPr txBox="1"/>
            <p:nvPr/>
          </p:nvSpPr>
          <p:spPr>
            <a:xfrm>
              <a:off x="3570075" y="4867369"/>
              <a:ext cx="2582369"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solidFill>
                    <a:srgbClr val="0000FF"/>
                  </a:solidFill>
                  <a:latin typeface="Courier New" pitchFamily="49" charset="0"/>
                  <a:cs typeface="Courier New" pitchFamily="49" charset="0"/>
                </a:rPr>
                <a:t>double </a:t>
              </a:r>
              <a:r>
                <a:rPr lang="en-US" b="1" dirty="0">
                  <a:latin typeface="Courier New" pitchFamily="49" charset="0"/>
                  <a:cs typeface="Courier New" pitchFamily="49" charset="0"/>
                </a:rPr>
                <a:t>a;</a:t>
              </a:r>
            </a:p>
            <a:p>
              <a:r>
                <a:rPr lang="en-US" b="1" dirty="0">
                  <a:solidFill>
                    <a:srgbClr val="0000FF"/>
                  </a:solidFill>
                  <a:latin typeface="Courier New" pitchFamily="49" charset="0"/>
                  <a:cs typeface="Courier New" pitchFamily="49" charset="0"/>
                </a:rPr>
                <a:t>double</a:t>
              </a:r>
              <a:r>
                <a:rPr lang="en-US" b="1" dirty="0">
                  <a:latin typeface="Courier New" pitchFamily="49" charset="0"/>
                  <a:cs typeface="Courier New" pitchFamily="49" charset="0"/>
                </a:rPr>
                <a:t> *b = &amp;a;</a:t>
              </a:r>
              <a:endParaRPr lang="en-SG" b="1" dirty="0">
                <a:latin typeface="Courier New" pitchFamily="49" charset="0"/>
                <a:cs typeface="Courier New" pitchFamily="49" charset="0"/>
              </a:endParaRPr>
            </a:p>
          </p:txBody>
        </p:sp>
      </p:grpSp>
      <p:grpSp>
        <p:nvGrpSpPr>
          <p:cNvPr id="16" name="Group 15">
            <a:extLst>
              <a:ext uri="{FF2B5EF4-FFF2-40B4-BE49-F238E27FC236}">
                <a16:creationId xmlns:a16="http://schemas.microsoft.com/office/drawing/2014/main" id="{C5D13F89-46AF-40A8-A721-F68547C4237D}"/>
              </a:ext>
            </a:extLst>
          </p:cNvPr>
          <p:cNvGrpSpPr/>
          <p:nvPr/>
        </p:nvGrpSpPr>
        <p:grpSpPr>
          <a:xfrm>
            <a:off x="1682047" y="5776125"/>
            <a:ext cx="5856343" cy="818314"/>
            <a:chOff x="1682047" y="5776125"/>
            <a:chExt cx="5856343" cy="818314"/>
          </a:xfrm>
        </p:grpSpPr>
        <p:sp>
          <p:nvSpPr>
            <p:cNvPr id="17" name="TextBox 16">
              <a:extLst>
                <a:ext uri="{FF2B5EF4-FFF2-40B4-BE49-F238E27FC236}">
                  <a16:creationId xmlns:a16="http://schemas.microsoft.com/office/drawing/2014/main" id="{4D382A34-BDAD-45C7-AA91-709FE41456B3}"/>
                </a:ext>
              </a:extLst>
            </p:cNvPr>
            <p:cNvSpPr txBox="1"/>
            <p:nvPr/>
          </p:nvSpPr>
          <p:spPr>
            <a:xfrm>
              <a:off x="4738475" y="5776125"/>
              <a:ext cx="2582369"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b="1" dirty="0">
                  <a:solidFill>
                    <a:srgbClr val="0000FF"/>
                  </a:solidFill>
                  <a:latin typeface="Courier New" pitchFamily="49" charset="0"/>
                  <a:cs typeface="Courier New" pitchFamily="49" charset="0"/>
                </a:rPr>
                <a:t>double </a:t>
              </a:r>
              <a:r>
                <a:rPr lang="en-US" b="1" dirty="0">
                  <a:latin typeface="Courier New" pitchFamily="49" charset="0"/>
                  <a:cs typeface="Courier New" pitchFamily="49" charset="0"/>
                </a:rPr>
                <a:t>a;</a:t>
              </a:r>
            </a:p>
            <a:p>
              <a:r>
                <a:rPr lang="en-US" b="1" dirty="0">
                  <a:solidFill>
                    <a:srgbClr val="0000FF"/>
                  </a:solidFill>
                  <a:latin typeface="Courier New" pitchFamily="49" charset="0"/>
                  <a:cs typeface="Courier New" pitchFamily="49" charset="0"/>
                </a:rPr>
                <a:t>double</a:t>
              </a:r>
              <a:r>
                <a:rPr lang="en-US" b="1" dirty="0">
                  <a:latin typeface="Courier New" pitchFamily="49" charset="0"/>
                  <a:cs typeface="Courier New" pitchFamily="49" charset="0"/>
                </a:rPr>
                <a:t> b = &amp;a;</a:t>
              </a:r>
              <a:endParaRPr lang="en-SG" b="1" dirty="0">
                <a:latin typeface="Courier New" pitchFamily="49" charset="0"/>
                <a:cs typeface="Courier New" pitchFamily="49" charset="0"/>
              </a:endParaRPr>
            </a:p>
          </p:txBody>
        </p:sp>
        <p:sp>
          <p:nvSpPr>
            <p:cNvPr id="18" name="TextBox 17">
              <a:extLst>
                <a:ext uri="{FF2B5EF4-FFF2-40B4-BE49-F238E27FC236}">
                  <a16:creationId xmlns:a16="http://schemas.microsoft.com/office/drawing/2014/main" id="{B4C46B99-FD43-4A51-9A39-8D221403F1BB}"/>
                </a:ext>
              </a:extLst>
            </p:cNvPr>
            <p:cNvSpPr txBox="1"/>
            <p:nvPr/>
          </p:nvSpPr>
          <p:spPr>
            <a:xfrm>
              <a:off x="1682047" y="5779910"/>
              <a:ext cx="3138310" cy="646331"/>
            </a:xfrm>
            <a:prstGeom prst="rect">
              <a:avLst/>
            </a:prstGeom>
            <a:noFill/>
          </p:spPr>
          <p:txBody>
            <a:bodyPr wrap="square" rtlCol="0">
              <a:spAutoFit/>
            </a:bodyPr>
            <a:lstStyle/>
            <a:p>
              <a:r>
                <a:rPr lang="en-US" dirty="0"/>
                <a:t>But this is not the same as above (and it is not legal):</a:t>
              </a:r>
              <a:endParaRPr lang="en-SG" dirty="0"/>
            </a:p>
          </p:txBody>
        </p:sp>
        <p:pic>
          <p:nvPicPr>
            <p:cNvPr id="19" name="[Picture 11]">
              <a:extLst>
                <a:ext uri="{FF2B5EF4-FFF2-40B4-BE49-F238E27FC236}">
                  <a16:creationId xmlns:a16="http://schemas.microsoft.com/office/drawing/2014/main" id="{B82C174A-AD22-488D-886F-4825D32CAE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03297" y="6006049"/>
              <a:ext cx="435093" cy="588390"/>
            </a:xfrm>
            <a:prstGeom prst="rect">
              <a:avLst/>
            </a:prstGeom>
          </p:spPr>
        </p:pic>
      </p:grpSp>
    </p:spTree>
    <p:extLst>
      <p:ext uri="{BB962C8B-B14F-4D97-AF65-F5344CB8AC3E}">
        <p14:creationId xmlns:p14="http://schemas.microsoft.com/office/powerpoint/2010/main" val="39717051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dissolve">
                                      <p:cBhvr>
                                        <p:cTn id="13" dur="500"/>
                                        <p:tgtEl>
                                          <p:spTgt spid="8">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dissolve">
                                      <p:cBhvr>
                                        <p:cTn id="16" dur="500"/>
                                        <p:tgtEl>
                                          <p:spTgt spid="8">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dissolve">
                                      <p:cBhvr>
                                        <p:cTn id="19" dur="500"/>
                                        <p:tgtEl>
                                          <p:spTgt spid="8">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dissolve">
                                      <p:cBhvr>
                                        <p:cTn id="24" dur="500"/>
                                        <p:tgtEl>
                                          <p:spTgt spid="8">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dissolve">
                                      <p:cBhvr>
                                        <p:cTn id="27" dur="500"/>
                                        <p:tgtEl>
                                          <p:spTgt spid="8">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dissolve">
                                      <p:cBhvr>
                                        <p:cTn id="30" dur="500"/>
                                        <p:tgtEl>
                                          <p:spTgt spid="8">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dissolve">
                                      <p:cBhvr>
                                        <p:cTn id="35" dur="500"/>
                                        <p:tgtEl>
                                          <p:spTgt spid="8">
                                            <p:txEl>
                                              <p:pRg st="8" end="8"/>
                                            </p:txEl>
                                          </p:spTgt>
                                        </p:tgtEl>
                                      </p:cBhvr>
                                    </p:animEffect>
                                  </p:childTnLst>
                                </p:cTn>
                              </p:par>
                            </p:childTnLst>
                          </p:cTn>
                        </p:par>
                        <p:par>
                          <p:cTn id="36" fill="hold">
                            <p:stCondLst>
                              <p:cond delay="500"/>
                            </p:stCondLst>
                            <p:childTnLst>
                              <p:par>
                                <p:cTn id="37" presetID="9" presetClass="entr" presetSubtype="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dissolve">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73163" y="2964100"/>
            <a:ext cx="6751637" cy="1143000"/>
          </a:xfrm>
        </p:spPr>
        <p:txBody>
          <a:bodyPr/>
          <a:lstStyle/>
          <a:p>
            <a:pPr algn="ctr" eaLnBrk="1" hangingPunct="1"/>
            <a:r>
              <a:rPr lang="en-GB" dirty="0">
                <a:solidFill>
                  <a:srgbClr val="9933FF"/>
                </a:solidFill>
                <a:latin typeface="+mn-lt"/>
              </a:rPr>
              <a:t>End of File</a:t>
            </a:r>
          </a:p>
        </p:txBody>
      </p:sp>
      <p:sp>
        <p:nvSpPr>
          <p:cNvPr id="3" name="[Slide Number Placeholder 8]"/>
          <p:cNvSpPr>
            <a:spLocks noGrp="1"/>
          </p:cNvSpPr>
          <p:nvPr>
            <p:ph type="ftr" sz="quarter" idx="11"/>
          </p:nvPr>
        </p:nvSpPr>
        <p:spPr>
          <a:xfrm>
            <a:off x="3429000" y="18288"/>
            <a:ext cx="4114800" cy="329184"/>
          </a:xfrm>
          <a:noFill/>
        </p:spPr>
        <p:txBody>
          <a:bodyPr/>
          <a:lstStyle/>
          <a:p>
            <a:pPr algn="l"/>
            <a:r>
              <a:rPr lang="en-SG"/>
              <a:t>Lecture #4: Pointers and Functions</a:t>
            </a:r>
            <a:endParaRPr lang="en-US" dirty="0"/>
          </a:p>
        </p:txBody>
      </p:sp>
      <p:sp>
        <p:nvSpPr>
          <p:cNvPr id="5" name="[Footer Placeholder 6]"/>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6" name="Slide Number Placeholder 6">
            <a:extLst>
              <a:ext uri="{FF2B5EF4-FFF2-40B4-BE49-F238E27FC236}">
                <a16:creationId xmlns:a16="http://schemas.microsoft.com/office/drawing/2014/main" id="{CF758DD0-2305-4BC7-8F1A-93F2452B7A73}"/>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16</a:t>
            </a:fld>
            <a:endParaRPr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227AB-2E92-E3C7-A0C6-7F165266D76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1B8C5461-F81C-989D-24C1-6057AF019BFF}"/>
              </a:ext>
            </a:extLst>
          </p:cNvPr>
          <p:cNvSpPr>
            <a:spLocks noGrp="1"/>
          </p:cNvSpPr>
          <p:nvPr>
            <p:ph idx="1"/>
          </p:nvPr>
        </p:nvSpPr>
        <p:spPr>
          <a:xfrm>
            <a:off x="3523008" y="5493609"/>
            <a:ext cx="5244353" cy="830991"/>
          </a:xfrm>
        </p:spPr>
        <p:txBody>
          <a:bodyPr>
            <a:normAutofit/>
          </a:bodyPr>
          <a:lstStyle/>
          <a:p>
            <a:pPr marL="0" indent="0">
              <a:buNone/>
            </a:pPr>
            <a:r>
              <a:rPr lang="en-US" dirty="0">
                <a:solidFill>
                  <a:srgbClr val="0000FF"/>
                </a:solidFill>
              </a:rPr>
              <a:t>Scan</a:t>
            </a:r>
            <a:r>
              <a:rPr lang="en-US" dirty="0"/>
              <a:t> and ask your questions here! (May be obscured in some slides)</a:t>
            </a:r>
          </a:p>
        </p:txBody>
      </p:sp>
      <p:sp>
        <p:nvSpPr>
          <p:cNvPr id="7" name="TextBox 6">
            <a:extLst>
              <a:ext uri="{FF2B5EF4-FFF2-40B4-BE49-F238E27FC236}">
                <a16:creationId xmlns:a16="http://schemas.microsoft.com/office/drawing/2014/main" id="{6364FB51-AE44-1DD8-051F-ECF4BB553A8F}"/>
              </a:ext>
            </a:extLst>
          </p:cNvPr>
          <p:cNvSpPr txBox="1"/>
          <p:nvPr/>
        </p:nvSpPr>
        <p:spPr>
          <a:xfrm>
            <a:off x="578224" y="2918014"/>
            <a:ext cx="8116774" cy="830997"/>
          </a:xfrm>
          <a:prstGeom prst="rect">
            <a:avLst/>
          </a:prstGeom>
          <a:noFill/>
        </p:spPr>
        <p:txBody>
          <a:bodyPr wrap="none" rtlCol="0">
            <a:spAutoFit/>
          </a:bodyPr>
          <a:lstStyle/>
          <a:p>
            <a:r>
              <a:rPr lang="en-US" sz="2400" dirty="0"/>
              <a:t>Ask at</a:t>
            </a:r>
          </a:p>
          <a:p>
            <a:r>
              <a:rPr lang="en-US" sz="2400" dirty="0">
                <a:hlinkClick r:id="rId2"/>
              </a:rPr>
              <a:t>https://sets.netlify.app/module/676ca3a07d7f5ffc1741dc65</a:t>
            </a:r>
            <a:endParaRPr lang="en-US" sz="2400" dirty="0"/>
          </a:p>
        </p:txBody>
      </p:sp>
      <p:sp>
        <p:nvSpPr>
          <p:cNvPr id="8" name="TextBox 7">
            <a:extLst>
              <a:ext uri="{FF2B5EF4-FFF2-40B4-BE49-F238E27FC236}">
                <a16:creationId xmlns:a16="http://schemas.microsoft.com/office/drawing/2014/main" id="{954011FF-7FFB-6F04-59EC-D8C1DA753FF9}"/>
              </a:ext>
            </a:extLst>
          </p:cNvPr>
          <p:cNvSpPr txBox="1"/>
          <p:nvPr/>
        </p:nvSpPr>
        <p:spPr>
          <a:xfrm>
            <a:off x="3909059" y="4412424"/>
            <a:ext cx="877163" cy="646331"/>
          </a:xfrm>
          <a:prstGeom prst="rect">
            <a:avLst/>
          </a:prstGeom>
          <a:noFill/>
        </p:spPr>
        <p:txBody>
          <a:bodyPr wrap="none" rtlCol="0">
            <a:spAutoFit/>
          </a:bodyPr>
          <a:lstStyle/>
          <a:p>
            <a:r>
              <a:rPr lang="en-US" sz="3600" b="1" dirty="0"/>
              <a:t>OR</a:t>
            </a:r>
          </a:p>
        </p:txBody>
      </p:sp>
      <p:cxnSp>
        <p:nvCxnSpPr>
          <p:cNvPr id="10" name="Straight Arrow Connector 9">
            <a:extLst>
              <a:ext uri="{FF2B5EF4-FFF2-40B4-BE49-F238E27FC236}">
                <a16:creationId xmlns:a16="http://schemas.microsoft.com/office/drawing/2014/main" id="{CF3ABB02-DEE7-0BB8-60DE-1B085766E91E}"/>
              </a:ext>
            </a:extLst>
          </p:cNvPr>
          <p:cNvCxnSpPr>
            <a:cxnSpLocks/>
          </p:cNvCxnSpPr>
          <p:nvPr/>
        </p:nvCxnSpPr>
        <p:spPr>
          <a:xfrm flipH="1">
            <a:off x="743361" y="5999517"/>
            <a:ext cx="2697151" cy="473646"/>
          </a:xfrm>
          <a:prstGeom prst="straightConnector1">
            <a:avLst/>
          </a:prstGeom>
          <a:ln w="47625">
            <a:solidFill>
              <a:schemeClr val="tx1"/>
            </a:solidFill>
            <a:headEnd w="lg" len="med"/>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422538A-9DC6-5CB6-BB79-ED8DF1667754}"/>
              </a:ext>
            </a:extLst>
          </p:cNvPr>
          <p:cNvSpPr txBox="1"/>
          <p:nvPr/>
        </p:nvSpPr>
        <p:spPr>
          <a:xfrm>
            <a:off x="578224" y="1659990"/>
            <a:ext cx="7538834" cy="830997"/>
          </a:xfrm>
          <a:prstGeom prst="rect">
            <a:avLst/>
          </a:prstGeom>
          <a:noFill/>
        </p:spPr>
        <p:txBody>
          <a:bodyPr wrap="square" rtlCol="0">
            <a:spAutoFit/>
          </a:bodyPr>
          <a:lstStyle/>
          <a:p>
            <a:pPr algn="ctr"/>
            <a:r>
              <a:rPr lang="en-GB" sz="2400" dirty="0">
                <a:solidFill>
                  <a:srgbClr val="C00000"/>
                </a:solidFill>
              </a:rPr>
              <a:t>IMPORTANT: DO NOT SCAN THE QR CODE IN THE VIDEO RECORDINGS. THEY NO LONGER WORK</a:t>
            </a:r>
          </a:p>
        </p:txBody>
      </p:sp>
    </p:spTree>
    <p:extLst>
      <p:ext uri="{BB962C8B-B14F-4D97-AF65-F5344CB8AC3E}">
        <p14:creationId xmlns:p14="http://schemas.microsoft.com/office/powerpoint/2010/main" val="298067740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name="PPTLabsHighlightBulletsSlide201407010954148589">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990600"/>
          </a:xfrm>
        </p:spPr>
        <p:txBody>
          <a:bodyPr>
            <a:normAutofit/>
          </a:bodyPr>
          <a:lstStyle/>
          <a:p>
            <a:pPr marL="1976438" indent="-1976438" eaLnBrk="1" hangingPunct="1"/>
            <a:r>
              <a:rPr lang="en-GB" sz="3600" dirty="0">
                <a:solidFill>
                  <a:srgbClr val="0000FF"/>
                </a:solidFill>
              </a:rPr>
              <a:t>Lecture #4: Pointers and Functions (1/2)</a:t>
            </a:r>
          </a:p>
        </p:txBody>
      </p:sp>
      <p:sp>
        <p:nvSpPr>
          <p:cNvPr id="14339" name="HighlightTextShape201406201824391195"/>
          <p:cNvSpPr>
            <a:spLocks noGrp="1" noChangeArrowheads="1"/>
          </p:cNvSpPr>
          <p:nvPr>
            <p:ph idx="1"/>
          </p:nvPr>
        </p:nvSpPr>
        <p:spPr>
          <a:xfrm>
            <a:off x="418641" y="1371600"/>
            <a:ext cx="8420559" cy="5105400"/>
          </a:xfrm>
        </p:spPr>
        <p:txBody>
          <a:bodyPr>
            <a:normAutofit/>
          </a:bodyPr>
          <a:lstStyle/>
          <a:p>
            <a:pPr marL="514350" indent="-514350" eaLnBrk="1" hangingPunct="1">
              <a:buClrTx/>
              <a:buSzPct val="100000"/>
              <a:buFont typeface="+mj-lt"/>
              <a:buAutoNum type="arabicPeriod"/>
            </a:pPr>
            <a:r>
              <a:rPr lang="en-GB" sz="2800" dirty="0"/>
              <a:t>Pointers</a:t>
            </a:r>
          </a:p>
          <a:p>
            <a:pPr marL="1344613" lvl="1" indent="-711200">
              <a:buClrTx/>
              <a:buSzPct val="100000"/>
              <a:buNone/>
              <a:tabLst>
                <a:tab pos="1344613" algn="l"/>
              </a:tabLst>
            </a:pPr>
            <a:r>
              <a:rPr lang="en-GB" sz="2400" dirty="0"/>
              <a:t>1.1	Pointer Variable</a:t>
            </a:r>
          </a:p>
          <a:p>
            <a:pPr marL="1344613" lvl="1" indent="-711200">
              <a:buClrTx/>
              <a:buSzPct val="100000"/>
              <a:buNone/>
              <a:tabLst>
                <a:tab pos="1344613" algn="l"/>
              </a:tabLst>
            </a:pPr>
            <a:r>
              <a:rPr lang="en-GB" sz="2400" dirty="0"/>
              <a:t>1.2	Declaring a Pointer</a:t>
            </a:r>
          </a:p>
          <a:p>
            <a:pPr marL="1344613" lvl="1" indent="-711200">
              <a:buClrTx/>
              <a:buSzPct val="100000"/>
              <a:buNone/>
              <a:tabLst>
                <a:tab pos="1344613" algn="l"/>
              </a:tabLst>
            </a:pPr>
            <a:r>
              <a:rPr lang="en-GB" sz="2400" dirty="0"/>
              <a:t>1.3 	Assigning Value to a Pointer</a:t>
            </a:r>
          </a:p>
          <a:p>
            <a:pPr marL="1344613" lvl="1" indent="-711200">
              <a:buClrTx/>
              <a:buSzPct val="100000"/>
              <a:buNone/>
              <a:tabLst>
                <a:tab pos="1344613" algn="l"/>
              </a:tabLst>
            </a:pPr>
            <a:r>
              <a:rPr lang="en-GB" sz="2400" dirty="0"/>
              <a:t>1.4	Accessing Value Through Pointer</a:t>
            </a:r>
          </a:p>
          <a:p>
            <a:pPr marL="1344613" lvl="1" indent="-711200">
              <a:buClrTx/>
              <a:buSzPct val="100000"/>
              <a:buNone/>
              <a:tabLst>
                <a:tab pos="1344613" algn="l"/>
              </a:tabLst>
            </a:pPr>
            <a:r>
              <a:rPr lang="en-GB" sz="2400" dirty="0"/>
              <a:t>1.5	Example #1</a:t>
            </a:r>
          </a:p>
          <a:p>
            <a:pPr marL="1344613" lvl="1" indent="-711200">
              <a:buClrTx/>
              <a:buSzPct val="100000"/>
              <a:buNone/>
              <a:tabLst>
                <a:tab pos="1344613" algn="l"/>
              </a:tabLst>
            </a:pPr>
            <a:r>
              <a:rPr lang="en-GB" sz="2400" dirty="0"/>
              <a:t>1.6	Example #2</a:t>
            </a:r>
          </a:p>
          <a:p>
            <a:pPr marL="1344613" lvl="1" indent="-711200">
              <a:buClrTx/>
              <a:buSzPct val="100000"/>
              <a:buNone/>
              <a:tabLst>
                <a:tab pos="1344613" algn="l"/>
              </a:tabLst>
            </a:pPr>
            <a:r>
              <a:rPr lang="en-GB" sz="2400" dirty="0"/>
              <a:t>1.7	Tracing Pointers</a:t>
            </a:r>
          </a:p>
          <a:p>
            <a:pPr marL="1344613" lvl="1" indent="-711200">
              <a:buClrTx/>
              <a:buSzPct val="100000"/>
              <a:buNone/>
              <a:tabLst>
                <a:tab pos="1344613" algn="l"/>
              </a:tabLst>
            </a:pPr>
            <a:r>
              <a:rPr lang="en-GB" sz="2400" dirty="0"/>
              <a:t>1.8	Incrementing a Pointer</a:t>
            </a:r>
          </a:p>
          <a:p>
            <a:pPr marL="1344613" lvl="1" indent="-711200">
              <a:buClrTx/>
              <a:buSzPct val="100000"/>
              <a:buNone/>
              <a:tabLst>
                <a:tab pos="1344613" algn="l"/>
              </a:tabLst>
            </a:pPr>
            <a:r>
              <a:rPr lang="en-GB" sz="2400" dirty="0"/>
              <a:t>1.9	Common Mistake</a:t>
            </a:r>
            <a:endParaRPr lang="en-GB" sz="2800" dirty="0"/>
          </a:p>
          <a:p>
            <a:pPr marL="1344613" lvl="1" indent="-711200">
              <a:buClrTx/>
              <a:buSzPct val="100000"/>
              <a:buNone/>
              <a:tabLst>
                <a:tab pos="1344613" algn="l"/>
              </a:tabLst>
            </a:pPr>
            <a:r>
              <a:rPr lang="en-GB" sz="2400" dirty="0"/>
              <a:t>1.10	Why Do We Use Pointers?</a:t>
            </a:r>
            <a:endParaRPr lang="en-GB" dirty="0"/>
          </a:p>
        </p:txBody>
      </p:sp>
      <p:sp>
        <p:nvSpPr>
          <p:cNvPr id="14340" name="Footer Placeholder 5"/>
          <p:cNvSpPr>
            <a:spLocks noGrp="1"/>
          </p:cNvSpPr>
          <p:nvPr>
            <p:ph type="ftr" sz="quarter" idx="11"/>
          </p:nvPr>
        </p:nvSpPr>
        <p:spPr>
          <a:noFill/>
        </p:spPr>
        <p:txBody>
          <a:bodyPr/>
          <a:lstStyle/>
          <a:p>
            <a:pPr algn="l"/>
            <a:r>
              <a:rPr lang="en-SG"/>
              <a:t>Lecture #4: Pointers and Functions</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3</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Tree>
    <p:extLst>
      <p:ext uri="{BB962C8B-B14F-4D97-AF65-F5344CB8AC3E}">
        <p14:creationId xmlns:p14="http://schemas.microsoft.com/office/powerpoint/2010/main" val="243860769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381000"/>
            <a:ext cx="8382000" cy="990600"/>
          </a:xfrm>
        </p:spPr>
        <p:txBody>
          <a:bodyPr>
            <a:normAutofit/>
          </a:bodyPr>
          <a:lstStyle/>
          <a:p>
            <a:pPr marL="1976438" indent="-1976438" eaLnBrk="1" hangingPunct="1"/>
            <a:r>
              <a:rPr lang="en-GB" sz="3600" dirty="0">
                <a:solidFill>
                  <a:srgbClr val="0000FF"/>
                </a:solidFill>
              </a:rPr>
              <a:t>Lecture #4: Pointers and Functions (2/2)</a:t>
            </a:r>
          </a:p>
        </p:txBody>
      </p:sp>
      <p:sp>
        <p:nvSpPr>
          <p:cNvPr id="14339" name="HighlightTextShape201406201824391195"/>
          <p:cNvSpPr>
            <a:spLocks noGrp="1" noChangeArrowheads="1"/>
          </p:cNvSpPr>
          <p:nvPr>
            <p:ph idx="1"/>
          </p:nvPr>
        </p:nvSpPr>
        <p:spPr>
          <a:xfrm>
            <a:off x="418641" y="1371600"/>
            <a:ext cx="8420559" cy="5105400"/>
          </a:xfrm>
        </p:spPr>
        <p:txBody>
          <a:bodyPr>
            <a:normAutofit/>
          </a:bodyPr>
          <a:lstStyle/>
          <a:p>
            <a:pPr marL="514350" indent="-514350" eaLnBrk="1" hangingPunct="1">
              <a:buClrTx/>
              <a:buSzPct val="100000"/>
              <a:buFont typeface="+mj-lt"/>
              <a:buAutoNum type="arabicPeriod" startAt="2"/>
            </a:pPr>
            <a:r>
              <a:rPr lang="en-GB" sz="2800" dirty="0"/>
              <a:t>Calling Functions</a:t>
            </a:r>
          </a:p>
          <a:p>
            <a:pPr marL="514350" indent="-514350" eaLnBrk="1" hangingPunct="1">
              <a:buClrTx/>
              <a:buSzPct val="100000"/>
              <a:buFont typeface="+mj-lt"/>
              <a:buAutoNum type="arabicPeriod" startAt="2"/>
            </a:pPr>
            <a:r>
              <a:rPr lang="en-GB" sz="2800" dirty="0"/>
              <a:t>User-Defined Functions</a:t>
            </a:r>
            <a:endParaRPr lang="en-GB" dirty="0"/>
          </a:p>
          <a:p>
            <a:pPr marL="514350" indent="-514350" eaLnBrk="1" hangingPunct="1">
              <a:buClrTx/>
              <a:buSzPct val="100000"/>
              <a:buFont typeface="+mj-lt"/>
              <a:buAutoNum type="arabicPeriod" startAt="2"/>
            </a:pPr>
            <a:r>
              <a:rPr lang="en-GB" sz="2800" dirty="0"/>
              <a:t>Pass-by-Value and Scope Rule</a:t>
            </a:r>
          </a:p>
          <a:p>
            <a:pPr marL="1162050" lvl="1" indent="-531813">
              <a:buClrTx/>
              <a:buSzPct val="100000"/>
              <a:buNone/>
            </a:pPr>
            <a:r>
              <a:rPr lang="en-GB" sz="2400" dirty="0"/>
              <a:t>4.1	Consequence of Pass-by-Value</a:t>
            </a:r>
          </a:p>
          <a:p>
            <a:pPr marL="514350" indent="-514350" eaLnBrk="1" hangingPunct="1">
              <a:buClrTx/>
              <a:buSzPct val="100000"/>
              <a:buFont typeface="+mj-lt"/>
              <a:buAutoNum type="arabicPeriod" startAt="2"/>
            </a:pPr>
            <a:r>
              <a:rPr lang="en-GB" sz="2800" dirty="0"/>
              <a:t>Functions with Pointer Parameters</a:t>
            </a:r>
          </a:p>
          <a:p>
            <a:pPr marL="1162050" lvl="1" indent="-531813">
              <a:buClrTx/>
              <a:buSzPct val="100000"/>
              <a:buNone/>
            </a:pPr>
            <a:r>
              <a:rPr lang="en-GB" sz="2400" dirty="0"/>
              <a:t>5.1	Function to Swap Two Variables</a:t>
            </a:r>
          </a:p>
          <a:p>
            <a:pPr marL="1162050" lvl="1" indent="-531813">
              <a:buClrTx/>
              <a:buSzPct val="100000"/>
              <a:buNone/>
            </a:pPr>
            <a:r>
              <a:rPr lang="en-GB" sz="2400" dirty="0"/>
              <a:t>5.2	Examples</a:t>
            </a:r>
          </a:p>
          <a:p>
            <a:pPr marL="0" indent="0">
              <a:buClrTx/>
              <a:buSzPct val="100000"/>
              <a:buNone/>
            </a:pPr>
            <a:endParaRPr lang="en-GB" sz="2800" dirty="0"/>
          </a:p>
        </p:txBody>
      </p:sp>
      <p:sp>
        <p:nvSpPr>
          <p:cNvPr id="14340" name="Footer Placeholder 5"/>
          <p:cNvSpPr>
            <a:spLocks noGrp="1"/>
          </p:cNvSpPr>
          <p:nvPr>
            <p:ph type="ftr" sz="quarter" idx="11"/>
          </p:nvPr>
        </p:nvSpPr>
        <p:spPr>
          <a:noFill/>
        </p:spPr>
        <p:txBody>
          <a:bodyPr/>
          <a:lstStyle/>
          <a:p>
            <a:pPr algn="l"/>
            <a:r>
              <a:rPr lang="en-SG"/>
              <a:t>Lecture #4: Pointers and Functions</a:t>
            </a:r>
            <a:endParaRPr lang="en-US" dirty="0"/>
          </a:p>
        </p:txBody>
      </p:sp>
      <p:sp>
        <p:nvSpPr>
          <p:cNvPr id="7" name="Slide Number Placeholder 6"/>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4</a:t>
            </a:fld>
            <a:endParaRPr dirty="0"/>
          </a:p>
        </p:txBody>
      </p:sp>
      <p:sp>
        <p:nvSpPr>
          <p:cNvPr id="12"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Tree>
    <p:extLst>
      <p:ext uri="{BB962C8B-B14F-4D97-AF65-F5344CB8AC3E}">
        <p14:creationId xmlns:p14="http://schemas.microsoft.com/office/powerpoint/2010/main" val="26461840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 Pointers (1/3)</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5</a:t>
            </a:fld>
            <a:endParaRPr dirty="0"/>
          </a:p>
        </p:txBody>
      </p:sp>
      <p:sp>
        <p:nvSpPr>
          <p:cNvPr id="3" name="TextBox 2">
            <a:extLst>
              <a:ext uri="{FF2B5EF4-FFF2-40B4-BE49-F238E27FC236}">
                <a16:creationId xmlns:a16="http://schemas.microsoft.com/office/drawing/2014/main" id="{8B35D63D-03D4-4BB9-B3A5-A7D84FCB124B}"/>
              </a:ext>
            </a:extLst>
          </p:cNvPr>
          <p:cNvSpPr txBox="1"/>
          <p:nvPr/>
        </p:nvSpPr>
        <p:spPr>
          <a:xfrm>
            <a:off x="457199" y="1383957"/>
            <a:ext cx="8006081" cy="4601260"/>
          </a:xfrm>
          <a:prstGeom prst="rect">
            <a:avLst/>
          </a:prstGeom>
          <a:noFill/>
        </p:spPr>
        <p:txBody>
          <a:bodyPr wrap="square" rtlCol="0">
            <a:spAutoFit/>
          </a:bodyPr>
          <a:lstStyle/>
          <a:p>
            <a:pPr marL="285750" indent="-285750">
              <a:spcBef>
                <a:spcPts val="600"/>
              </a:spcBef>
              <a:buClr>
                <a:schemeClr val="bg1">
                  <a:lumMod val="50000"/>
                </a:schemeClr>
              </a:buClr>
              <a:buFont typeface="Wingdings" panose="05000000000000000000" pitchFamily="2" charset="2"/>
              <a:buChar char="§"/>
            </a:pPr>
            <a:r>
              <a:rPr lang="en-SG" sz="2600" dirty="0"/>
              <a:t>While C is a high-level programming language, it is usually considered to be at the lower end of the spectrum due to a few reasons, among which are:</a:t>
            </a:r>
          </a:p>
          <a:p>
            <a:pPr marL="742950" lvl="1" indent="-285750">
              <a:spcBef>
                <a:spcPts val="600"/>
              </a:spcBef>
              <a:buClr>
                <a:schemeClr val="bg1">
                  <a:lumMod val="50000"/>
                </a:schemeClr>
              </a:buClr>
              <a:buFont typeface="Wingdings" panose="05000000000000000000" pitchFamily="2" charset="2"/>
              <a:buChar char="§"/>
            </a:pPr>
            <a:r>
              <a:rPr lang="en-SG" sz="2200" dirty="0"/>
              <a:t>It has </a:t>
            </a:r>
            <a:r>
              <a:rPr lang="en-SG" sz="2200" dirty="0">
                <a:solidFill>
                  <a:srgbClr val="C00000"/>
                </a:solidFill>
              </a:rPr>
              <a:t>pointers</a:t>
            </a:r>
            <a:r>
              <a:rPr lang="en-SG" sz="2200" dirty="0"/>
              <a:t> which allow direct manipulation of memory contents</a:t>
            </a:r>
          </a:p>
          <a:p>
            <a:pPr marL="742950" lvl="1" indent="-285750">
              <a:spcBef>
                <a:spcPts val="600"/>
              </a:spcBef>
              <a:buClr>
                <a:schemeClr val="bg1">
                  <a:lumMod val="50000"/>
                </a:schemeClr>
              </a:buClr>
              <a:buFont typeface="Wingdings" panose="05000000000000000000" pitchFamily="2" charset="2"/>
              <a:buChar char="§"/>
            </a:pPr>
            <a:r>
              <a:rPr lang="en-SG" sz="2200" dirty="0"/>
              <a:t>It has a set of </a:t>
            </a:r>
            <a:r>
              <a:rPr lang="en-SG" sz="2200" dirty="0">
                <a:solidFill>
                  <a:srgbClr val="C00000"/>
                </a:solidFill>
              </a:rPr>
              <a:t>bit manipulation operators</a:t>
            </a:r>
            <a:r>
              <a:rPr lang="en-SG" sz="2200" dirty="0"/>
              <a:t>, allowing efficient bitwise operations </a:t>
            </a:r>
          </a:p>
          <a:p>
            <a:pPr marL="285750" indent="-285750">
              <a:spcBef>
                <a:spcPts val="1200"/>
              </a:spcBef>
              <a:buClr>
                <a:schemeClr val="bg1">
                  <a:lumMod val="50000"/>
                </a:schemeClr>
              </a:buClr>
              <a:buFont typeface="Wingdings" panose="05000000000000000000" pitchFamily="2" charset="2"/>
              <a:buChar char="§"/>
            </a:pPr>
            <a:r>
              <a:rPr lang="en-SG" sz="2600" dirty="0"/>
              <a:t>In Lecture </a:t>
            </a:r>
            <a:r>
              <a:rPr lang="en-SG" sz="2600"/>
              <a:t>#2a </a:t>
            </a:r>
            <a:r>
              <a:rPr lang="en-SG" sz="2600" dirty="0"/>
              <a:t>slide 11, we say that a </a:t>
            </a:r>
            <a:r>
              <a:rPr lang="en-SG" sz="2600" dirty="0">
                <a:solidFill>
                  <a:srgbClr val="C00000"/>
                </a:solidFill>
              </a:rPr>
              <a:t>variable</a:t>
            </a:r>
            <a:r>
              <a:rPr lang="en-SG" sz="2600" dirty="0"/>
              <a:t> has</a:t>
            </a:r>
          </a:p>
          <a:p>
            <a:pPr marL="742950" lvl="1" indent="-285750">
              <a:spcBef>
                <a:spcPts val="600"/>
              </a:spcBef>
              <a:buClr>
                <a:schemeClr val="bg1">
                  <a:lumMod val="50000"/>
                </a:schemeClr>
              </a:buClr>
              <a:buFont typeface="Wingdings" panose="05000000000000000000" pitchFamily="2" charset="2"/>
              <a:buChar char="§"/>
            </a:pPr>
            <a:r>
              <a:rPr lang="en-SG" sz="2200" dirty="0"/>
              <a:t>a </a:t>
            </a:r>
            <a:r>
              <a:rPr lang="en-SG" sz="2200" dirty="0">
                <a:solidFill>
                  <a:srgbClr val="7030A0"/>
                </a:solidFill>
              </a:rPr>
              <a:t>name</a:t>
            </a:r>
            <a:r>
              <a:rPr lang="en-SG" sz="2200" dirty="0"/>
              <a:t> (identifier);</a:t>
            </a:r>
          </a:p>
          <a:p>
            <a:pPr marL="742950" lvl="1" indent="-285750">
              <a:spcBef>
                <a:spcPts val="600"/>
              </a:spcBef>
              <a:buClr>
                <a:schemeClr val="bg1">
                  <a:lumMod val="50000"/>
                </a:schemeClr>
              </a:buClr>
              <a:buFont typeface="Wingdings" panose="05000000000000000000" pitchFamily="2" charset="2"/>
              <a:buChar char="§"/>
            </a:pPr>
            <a:r>
              <a:rPr lang="en-SG" sz="2200" dirty="0"/>
              <a:t>a </a:t>
            </a:r>
            <a:r>
              <a:rPr lang="en-SG" sz="2200" dirty="0">
                <a:solidFill>
                  <a:srgbClr val="7030A0"/>
                </a:solidFill>
              </a:rPr>
              <a:t>data type</a:t>
            </a:r>
            <a:r>
              <a:rPr lang="en-SG" sz="2200" dirty="0"/>
              <a:t>; and</a:t>
            </a:r>
          </a:p>
          <a:p>
            <a:pPr marL="742950" lvl="1" indent="-285750">
              <a:spcBef>
                <a:spcPts val="600"/>
              </a:spcBef>
              <a:buClr>
                <a:schemeClr val="bg1">
                  <a:lumMod val="50000"/>
                </a:schemeClr>
              </a:buClr>
              <a:buFont typeface="Wingdings" panose="05000000000000000000" pitchFamily="2" charset="2"/>
              <a:buChar char="§"/>
            </a:pPr>
            <a:r>
              <a:rPr lang="en-SG" sz="2200" dirty="0"/>
              <a:t>an </a:t>
            </a:r>
            <a:r>
              <a:rPr lang="en-SG" sz="2200" dirty="0">
                <a:solidFill>
                  <a:srgbClr val="7030A0"/>
                </a:solidFill>
              </a:rPr>
              <a:t>address</a:t>
            </a:r>
            <a:r>
              <a:rPr lang="en-SG" sz="2200" dirty="0"/>
              <a:t>.</a:t>
            </a:r>
          </a:p>
        </p:txBody>
      </p:sp>
    </p:spTree>
    <p:extLst>
      <p:ext uri="{BB962C8B-B14F-4D97-AF65-F5344CB8AC3E}">
        <p14:creationId xmlns:p14="http://schemas.microsoft.com/office/powerpoint/2010/main" val="319065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 Pointers (2/3)</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6</a:t>
            </a:fld>
            <a:endParaRPr dirty="0"/>
          </a:p>
        </p:txBody>
      </p:sp>
      <p:sp>
        <p:nvSpPr>
          <p:cNvPr id="3" name="TextBox 2">
            <a:extLst>
              <a:ext uri="{FF2B5EF4-FFF2-40B4-BE49-F238E27FC236}">
                <a16:creationId xmlns:a16="http://schemas.microsoft.com/office/drawing/2014/main" id="{8B35D63D-03D4-4BB9-B3A5-A7D84FCB124B}"/>
              </a:ext>
            </a:extLst>
          </p:cNvPr>
          <p:cNvSpPr txBox="1"/>
          <p:nvPr/>
        </p:nvSpPr>
        <p:spPr>
          <a:xfrm>
            <a:off x="457200" y="1383957"/>
            <a:ext cx="4971392" cy="4247317"/>
          </a:xfrm>
          <a:prstGeom prst="rect">
            <a:avLst/>
          </a:prstGeom>
          <a:noFill/>
        </p:spPr>
        <p:txBody>
          <a:bodyPr wrap="square" rtlCol="0">
            <a:spAutoFit/>
          </a:bodyPr>
          <a:lstStyle/>
          <a:p>
            <a:pPr marL="285750" indent="-285750">
              <a:spcBef>
                <a:spcPts val="600"/>
              </a:spcBef>
              <a:buClr>
                <a:schemeClr val="bg1">
                  <a:lumMod val="50000"/>
                </a:schemeClr>
              </a:buClr>
              <a:buFont typeface="Wingdings" panose="05000000000000000000" pitchFamily="2" charset="2"/>
              <a:buChar char="§"/>
            </a:pPr>
            <a:r>
              <a:rPr lang="en-SG" sz="2600" dirty="0"/>
              <a:t>A variable occupies some space in the computer memory, and hence it has an address.</a:t>
            </a:r>
          </a:p>
          <a:p>
            <a:pPr marL="285750" indent="-285750">
              <a:spcBef>
                <a:spcPts val="1200"/>
              </a:spcBef>
              <a:buClr>
                <a:schemeClr val="bg1">
                  <a:lumMod val="50000"/>
                </a:schemeClr>
              </a:buClr>
              <a:buFont typeface="Wingdings" panose="05000000000000000000" pitchFamily="2" charset="2"/>
              <a:buChar char="§"/>
            </a:pPr>
            <a:r>
              <a:rPr lang="en-US" sz="2600" dirty="0">
                <a:latin typeface="Arial" pitchFamily="34" charset="0"/>
                <a:cs typeface="Arial" pitchFamily="34" charset="0"/>
              </a:rPr>
              <a:t>The programmer usually does not need to know the address of the variable (she simply refers to the variable by its name), but the system keeps track of the variable’s address.</a:t>
            </a:r>
            <a:endParaRPr lang="en-SG" sz="2600" dirty="0"/>
          </a:p>
        </p:txBody>
      </p:sp>
      <p:sp>
        <p:nvSpPr>
          <p:cNvPr id="7" name="[TextBox 1]">
            <a:extLst>
              <a:ext uri="{FF2B5EF4-FFF2-40B4-BE49-F238E27FC236}">
                <a16:creationId xmlns:a16="http://schemas.microsoft.com/office/drawing/2014/main" id="{FAE2F09F-7FDA-4F4D-B1E1-EDD2C848BC11}"/>
              </a:ext>
            </a:extLst>
          </p:cNvPr>
          <p:cNvSpPr txBox="1"/>
          <p:nvPr/>
        </p:nvSpPr>
        <p:spPr>
          <a:xfrm>
            <a:off x="6523532" y="1649671"/>
            <a:ext cx="1960180" cy="830997"/>
          </a:xfrm>
          <a:prstGeom prst="rect">
            <a:avLst/>
          </a:prstGeom>
          <a:solidFill>
            <a:srgbClr val="FFFF99"/>
          </a:solidFill>
          <a:ln>
            <a:solidFill>
              <a:schemeClr val="tx1"/>
            </a:solidFill>
          </a:ln>
        </p:spPr>
        <p:txBody>
          <a:bodyPr wrap="square" rtlCol="0">
            <a:spAutoFit/>
          </a:bodyPr>
          <a:lstStyle/>
          <a:p>
            <a:r>
              <a:rPr lang="en-US" sz="2400" b="1" dirty="0">
                <a:solidFill>
                  <a:srgbClr val="0000FF"/>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a:t>
            </a:r>
          </a:p>
          <a:p>
            <a:r>
              <a:rPr lang="en-US" sz="2400" b="1" dirty="0">
                <a:latin typeface="Courier New" panose="02070309020205020404" pitchFamily="49" charset="0"/>
                <a:cs typeface="Courier New" panose="02070309020205020404" pitchFamily="49" charset="0"/>
              </a:rPr>
              <a:t>a = </a:t>
            </a:r>
            <a:r>
              <a:rPr lang="en-US" sz="2400" b="1" dirty="0">
                <a:solidFill>
                  <a:srgbClr val="008000"/>
                </a:solidFill>
                <a:latin typeface="Courier New" panose="02070309020205020404" pitchFamily="49" charset="0"/>
                <a:cs typeface="Courier New" panose="02070309020205020404" pitchFamily="49" charset="0"/>
              </a:rPr>
              <a:t>123</a:t>
            </a:r>
            <a:r>
              <a:rPr lang="en-US" sz="2400" b="1" dirty="0">
                <a:latin typeface="Courier New" panose="02070309020205020404" pitchFamily="49" charset="0"/>
                <a:cs typeface="Courier New" panose="02070309020205020404" pitchFamily="49" charset="0"/>
              </a:rPr>
              <a:t>;</a:t>
            </a:r>
          </a:p>
        </p:txBody>
      </p:sp>
      <p:grpSp>
        <p:nvGrpSpPr>
          <p:cNvPr id="8" name="Group 7">
            <a:extLst>
              <a:ext uri="{FF2B5EF4-FFF2-40B4-BE49-F238E27FC236}">
                <a16:creationId xmlns:a16="http://schemas.microsoft.com/office/drawing/2014/main" id="{8868693F-E66F-4EBE-9B5F-A5F7B51D29CD}"/>
              </a:ext>
            </a:extLst>
          </p:cNvPr>
          <p:cNvGrpSpPr/>
          <p:nvPr/>
        </p:nvGrpSpPr>
        <p:grpSpPr>
          <a:xfrm>
            <a:off x="5840359" y="1004360"/>
            <a:ext cx="1413642" cy="771435"/>
            <a:chOff x="5901558" y="1151958"/>
            <a:chExt cx="1413642" cy="771435"/>
          </a:xfrm>
        </p:grpSpPr>
        <p:cxnSp>
          <p:nvCxnSpPr>
            <p:cNvPr id="9" name="Straight Arrow Connector 8">
              <a:extLst>
                <a:ext uri="{FF2B5EF4-FFF2-40B4-BE49-F238E27FC236}">
                  <a16:creationId xmlns:a16="http://schemas.microsoft.com/office/drawing/2014/main" id="{D3D1FDF0-7A3C-4C00-B676-7C318C0F6627}"/>
                </a:ext>
              </a:extLst>
            </p:cNvPr>
            <p:cNvCxnSpPr/>
            <p:nvPr/>
          </p:nvCxnSpPr>
          <p:spPr>
            <a:xfrm>
              <a:off x="6713482" y="1552068"/>
              <a:ext cx="128752" cy="37132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E01C93-E037-4FA6-8518-D456CD48452D}"/>
                </a:ext>
              </a:extLst>
            </p:cNvPr>
            <p:cNvSpPr txBox="1"/>
            <p:nvPr/>
          </p:nvSpPr>
          <p:spPr>
            <a:xfrm>
              <a:off x="5901558" y="1151958"/>
              <a:ext cx="1413642" cy="400110"/>
            </a:xfrm>
            <a:prstGeom prst="rect">
              <a:avLst/>
            </a:prstGeom>
            <a:noFill/>
          </p:spPr>
          <p:txBody>
            <a:bodyPr wrap="square" rtlCol="0">
              <a:spAutoFit/>
            </a:bodyPr>
            <a:lstStyle/>
            <a:p>
              <a:r>
                <a:rPr lang="en-US" sz="2000" dirty="0">
                  <a:solidFill>
                    <a:srgbClr val="C00000"/>
                  </a:solidFill>
                </a:rPr>
                <a:t>Data type</a:t>
              </a:r>
            </a:p>
          </p:txBody>
        </p:sp>
      </p:grpSp>
      <p:grpSp>
        <p:nvGrpSpPr>
          <p:cNvPr id="12" name="Group 11">
            <a:extLst>
              <a:ext uri="{FF2B5EF4-FFF2-40B4-BE49-F238E27FC236}">
                <a16:creationId xmlns:a16="http://schemas.microsoft.com/office/drawing/2014/main" id="{62798C83-8C47-4047-B538-A179838E19DE}"/>
              </a:ext>
            </a:extLst>
          </p:cNvPr>
          <p:cNvGrpSpPr/>
          <p:nvPr/>
        </p:nvGrpSpPr>
        <p:grpSpPr>
          <a:xfrm>
            <a:off x="7464207" y="992118"/>
            <a:ext cx="1019505" cy="783677"/>
            <a:chOff x="7525406" y="1139716"/>
            <a:chExt cx="1019505" cy="783677"/>
          </a:xfrm>
        </p:grpSpPr>
        <p:cxnSp>
          <p:nvCxnSpPr>
            <p:cNvPr id="13" name="Straight Arrow Connector 12">
              <a:extLst>
                <a:ext uri="{FF2B5EF4-FFF2-40B4-BE49-F238E27FC236}">
                  <a16:creationId xmlns:a16="http://schemas.microsoft.com/office/drawing/2014/main" id="{0B4BD894-9816-49E7-8447-5E3E1D91311B}"/>
                </a:ext>
              </a:extLst>
            </p:cNvPr>
            <p:cNvCxnSpPr/>
            <p:nvPr/>
          </p:nvCxnSpPr>
          <p:spPr>
            <a:xfrm flipH="1">
              <a:off x="7525406" y="1487274"/>
              <a:ext cx="349469" cy="436119"/>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FE020E1-C1DE-488B-99A8-E936E95429CA}"/>
                </a:ext>
              </a:extLst>
            </p:cNvPr>
            <p:cNvSpPr txBox="1"/>
            <p:nvPr/>
          </p:nvSpPr>
          <p:spPr>
            <a:xfrm>
              <a:off x="7564821" y="1139716"/>
              <a:ext cx="980090" cy="400110"/>
            </a:xfrm>
            <a:prstGeom prst="rect">
              <a:avLst/>
            </a:prstGeom>
            <a:noFill/>
          </p:spPr>
          <p:txBody>
            <a:bodyPr wrap="square" rtlCol="0">
              <a:spAutoFit/>
            </a:bodyPr>
            <a:lstStyle/>
            <a:p>
              <a:r>
                <a:rPr lang="en-US" sz="2000" dirty="0">
                  <a:solidFill>
                    <a:srgbClr val="C00000"/>
                  </a:solidFill>
                </a:rPr>
                <a:t>Name</a:t>
              </a:r>
            </a:p>
          </p:txBody>
        </p:sp>
      </p:grpSp>
      <p:grpSp>
        <p:nvGrpSpPr>
          <p:cNvPr id="16" name="Group 15">
            <a:extLst>
              <a:ext uri="{FF2B5EF4-FFF2-40B4-BE49-F238E27FC236}">
                <a16:creationId xmlns:a16="http://schemas.microsoft.com/office/drawing/2014/main" id="{D9740EB8-F0D8-4E09-8E57-439792A84C73}"/>
              </a:ext>
            </a:extLst>
          </p:cNvPr>
          <p:cNvGrpSpPr/>
          <p:nvPr/>
        </p:nvGrpSpPr>
        <p:grpSpPr>
          <a:xfrm>
            <a:off x="5283311" y="2381500"/>
            <a:ext cx="3641835" cy="673284"/>
            <a:chOff x="5344510" y="2529098"/>
            <a:chExt cx="3641835" cy="673284"/>
          </a:xfrm>
        </p:grpSpPr>
        <p:cxnSp>
          <p:nvCxnSpPr>
            <p:cNvPr id="17" name="Straight Arrow Connector 16">
              <a:extLst>
                <a:ext uri="{FF2B5EF4-FFF2-40B4-BE49-F238E27FC236}">
                  <a16:creationId xmlns:a16="http://schemas.microsoft.com/office/drawing/2014/main" id="{828165F6-A1D8-41C1-9671-600E28865A78}"/>
                </a:ext>
              </a:extLst>
            </p:cNvPr>
            <p:cNvCxnSpPr/>
            <p:nvPr/>
          </p:nvCxnSpPr>
          <p:spPr>
            <a:xfrm flipV="1">
              <a:off x="7315200" y="2529098"/>
              <a:ext cx="240423" cy="34096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B11AE08-57F6-4BA4-A3DF-77308070C8F8}"/>
                </a:ext>
              </a:extLst>
            </p:cNvPr>
            <p:cNvSpPr txBox="1"/>
            <p:nvPr/>
          </p:nvSpPr>
          <p:spPr>
            <a:xfrm>
              <a:off x="5344510" y="2802272"/>
              <a:ext cx="3641835" cy="400110"/>
            </a:xfrm>
            <a:prstGeom prst="rect">
              <a:avLst/>
            </a:prstGeom>
            <a:noFill/>
          </p:spPr>
          <p:txBody>
            <a:bodyPr wrap="square" rtlCol="0">
              <a:spAutoFit/>
            </a:bodyPr>
            <a:lstStyle/>
            <a:p>
              <a:r>
                <a:rPr lang="en-US" sz="2000" dirty="0">
                  <a:solidFill>
                    <a:srgbClr val="C00000"/>
                  </a:solidFill>
                </a:rPr>
                <a:t>May only contain integer value</a:t>
              </a:r>
            </a:p>
          </p:txBody>
        </p:sp>
      </p:grpSp>
      <p:grpSp>
        <p:nvGrpSpPr>
          <p:cNvPr id="19" name="[Group 25]">
            <a:extLst>
              <a:ext uri="{FF2B5EF4-FFF2-40B4-BE49-F238E27FC236}">
                <a16:creationId xmlns:a16="http://schemas.microsoft.com/office/drawing/2014/main" id="{F7358AB0-9853-46CC-A426-71DAAAB72A63}"/>
              </a:ext>
            </a:extLst>
          </p:cNvPr>
          <p:cNvGrpSpPr/>
          <p:nvPr/>
        </p:nvGrpSpPr>
        <p:grpSpPr>
          <a:xfrm>
            <a:off x="6495638" y="3620459"/>
            <a:ext cx="1305909" cy="1045044"/>
            <a:chOff x="6910551" y="3725423"/>
            <a:chExt cx="1305909" cy="1045044"/>
          </a:xfrm>
        </p:grpSpPr>
        <p:sp>
          <p:nvSpPr>
            <p:cNvPr id="20" name="Rectangle 19">
              <a:extLst>
                <a:ext uri="{FF2B5EF4-FFF2-40B4-BE49-F238E27FC236}">
                  <a16:creationId xmlns:a16="http://schemas.microsoft.com/office/drawing/2014/main" id="{D68504CF-550E-4A59-B877-5A0CB63CBD15}"/>
                </a:ext>
              </a:extLst>
            </p:cNvPr>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CE35DB0B-B155-4070-868E-1F01BBE77712}"/>
                </a:ext>
              </a:extLst>
            </p:cNvPr>
            <p:cNvSpPr txBox="1"/>
            <p:nvPr/>
          </p:nvSpPr>
          <p:spPr>
            <a:xfrm>
              <a:off x="6910551" y="3725423"/>
              <a:ext cx="509751" cy="400110"/>
            </a:xfrm>
            <a:prstGeom prst="rect">
              <a:avLst/>
            </a:prstGeom>
            <a:noFill/>
          </p:spPr>
          <p:txBody>
            <a:bodyPr wrap="square" rtlCol="0">
              <a:spAutoFit/>
            </a:bodyPr>
            <a:lstStyle/>
            <a:p>
              <a:r>
                <a:rPr lang="en-US" sz="2000" dirty="0">
                  <a:solidFill>
                    <a:srgbClr val="0000FF"/>
                  </a:solidFill>
                </a:rPr>
                <a:t>a</a:t>
              </a:r>
            </a:p>
          </p:txBody>
        </p:sp>
        <p:sp>
          <p:nvSpPr>
            <p:cNvPr id="23" name="TextBox 22">
              <a:extLst>
                <a:ext uri="{FF2B5EF4-FFF2-40B4-BE49-F238E27FC236}">
                  <a16:creationId xmlns:a16="http://schemas.microsoft.com/office/drawing/2014/main" id="{5D29894C-B705-48DA-B245-F76530EA8E56}"/>
                </a:ext>
              </a:extLst>
            </p:cNvPr>
            <p:cNvSpPr txBox="1"/>
            <p:nvPr/>
          </p:nvSpPr>
          <p:spPr>
            <a:xfrm>
              <a:off x="7343445" y="4255102"/>
              <a:ext cx="711421" cy="400110"/>
            </a:xfrm>
            <a:prstGeom prst="rect">
              <a:avLst/>
            </a:prstGeom>
            <a:noFill/>
          </p:spPr>
          <p:txBody>
            <a:bodyPr wrap="square" rtlCol="0">
              <a:spAutoFit/>
            </a:bodyPr>
            <a:lstStyle/>
            <a:p>
              <a:r>
                <a:rPr lang="en-US" sz="2000" dirty="0"/>
                <a:t>123</a:t>
              </a:r>
            </a:p>
          </p:txBody>
        </p:sp>
      </p:grpSp>
      <p:sp>
        <p:nvSpPr>
          <p:cNvPr id="24" name="[TextBox 28]">
            <a:extLst>
              <a:ext uri="{FF2B5EF4-FFF2-40B4-BE49-F238E27FC236}">
                <a16:creationId xmlns:a16="http://schemas.microsoft.com/office/drawing/2014/main" id="{9FB84B0C-CCAA-49DE-BEA2-FF2DFD0AC6F8}"/>
              </a:ext>
            </a:extLst>
          </p:cNvPr>
          <p:cNvSpPr txBox="1"/>
          <p:nvPr/>
        </p:nvSpPr>
        <p:spPr>
          <a:xfrm>
            <a:off x="6334467" y="4821478"/>
            <a:ext cx="2259479" cy="1015663"/>
          </a:xfrm>
          <a:prstGeom prst="rect">
            <a:avLst/>
          </a:prstGeom>
          <a:noFill/>
        </p:spPr>
        <p:txBody>
          <a:bodyPr wrap="square" rtlCol="0">
            <a:spAutoFit/>
          </a:bodyPr>
          <a:lstStyle/>
          <a:p>
            <a:r>
              <a:rPr lang="en-US" sz="2000" i="1" dirty="0"/>
              <a:t>Where is variable </a:t>
            </a:r>
            <a:r>
              <a:rPr lang="en-US" sz="2000" dirty="0">
                <a:solidFill>
                  <a:srgbClr val="0000FF"/>
                </a:solidFill>
              </a:rPr>
              <a:t>a</a:t>
            </a:r>
            <a:r>
              <a:rPr lang="en-US" sz="2000" i="1" dirty="0"/>
              <a:t> located in the memory?</a:t>
            </a:r>
          </a:p>
        </p:txBody>
      </p:sp>
    </p:spTree>
    <p:extLst>
      <p:ext uri="{BB962C8B-B14F-4D97-AF65-F5344CB8AC3E}">
        <p14:creationId xmlns:p14="http://schemas.microsoft.com/office/powerpoint/2010/main" val="16652025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ssolv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childTnLst>
                          </p:cTn>
                        </p:par>
                        <p:par>
                          <p:cTn id="25" fill="hold">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 Pointers (3/3)</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7</a:t>
            </a:fld>
            <a:endParaRPr dirty="0"/>
          </a:p>
        </p:txBody>
      </p:sp>
      <p:sp>
        <p:nvSpPr>
          <p:cNvPr id="3" name="TextBox 2">
            <a:extLst>
              <a:ext uri="{FF2B5EF4-FFF2-40B4-BE49-F238E27FC236}">
                <a16:creationId xmlns:a16="http://schemas.microsoft.com/office/drawing/2014/main" id="{8B35D63D-03D4-4BB9-B3A5-A7D84FCB124B}"/>
              </a:ext>
            </a:extLst>
          </p:cNvPr>
          <p:cNvSpPr txBox="1"/>
          <p:nvPr/>
        </p:nvSpPr>
        <p:spPr>
          <a:xfrm>
            <a:off x="457199" y="1383957"/>
            <a:ext cx="8143103" cy="830997"/>
          </a:xfrm>
          <a:prstGeom prst="rect">
            <a:avLst/>
          </a:prstGeom>
          <a:noFill/>
        </p:spPr>
        <p:txBody>
          <a:bodyPr wrap="square" rtlCol="0">
            <a:spAutoFit/>
          </a:bodyPr>
          <a:lstStyle/>
          <a:p>
            <a:pPr marL="285750" indent="-285750">
              <a:spcBef>
                <a:spcPts val="600"/>
              </a:spcBef>
              <a:buClr>
                <a:schemeClr val="bg1">
                  <a:lumMod val="50000"/>
                </a:schemeClr>
              </a:buClr>
              <a:buFont typeface="Wingdings" panose="05000000000000000000" pitchFamily="2" charset="2"/>
              <a:buChar char="§"/>
            </a:pPr>
            <a:r>
              <a:rPr lang="en-US" sz="2400" dirty="0">
                <a:latin typeface="Arial" pitchFamily="34" charset="0"/>
                <a:cs typeface="Arial" pitchFamily="34" charset="0"/>
              </a:rPr>
              <a:t>You may refer to the address of a variable by using the </a:t>
            </a:r>
            <a:r>
              <a:rPr lang="en-US" sz="2400" dirty="0">
                <a:solidFill>
                  <a:srgbClr val="C00000"/>
                </a:solidFill>
                <a:latin typeface="Arial" pitchFamily="34" charset="0"/>
                <a:cs typeface="Arial" pitchFamily="34" charset="0"/>
              </a:rPr>
              <a:t>address operator</a:t>
            </a:r>
            <a:r>
              <a:rPr lang="en-US" sz="2400" dirty="0">
                <a:latin typeface="Arial" pitchFamily="34" charset="0"/>
                <a:cs typeface="Arial" pitchFamily="34" charset="0"/>
              </a:rPr>
              <a:t> </a:t>
            </a:r>
            <a:r>
              <a:rPr lang="en-US" sz="2400" dirty="0">
                <a:solidFill>
                  <a:srgbClr val="C00000"/>
                </a:solidFill>
                <a:latin typeface="Arial" pitchFamily="34" charset="0"/>
                <a:cs typeface="Arial" pitchFamily="34" charset="0"/>
              </a:rPr>
              <a:t>&amp; </a:t>
            </a:r>
            <a:r>
              <a:rPr lang="en-US" sz="2400" dirty="0">
                <a:latin typeface="Arial" pitchFamily="34" charset="0"/>
                <a:cs typeface="Arial" pitchFamily="34" charset="0"/>
              </a:rPr>
              <a:t>(ampersand)</a:t>
            </a:r>
            <a:endParaRPr lang="en-SG" sz="2400" dirty="0"/>
          </a:p>
        </p:txBody>
      </p:sp>
      <p:sp>
        <p:nvSpPr>
          <p:cNvPr id="25" name="Content Placeholder 1">
            <a:extLst>
              <a:ext uri="{FF2B5EF4-FFF2-40B4-BE49-F238E27FC236}">
                <a16:creationId xmlns:a16="http://schemas.microsoft.com/office/drawing/2014/main" id="{A413D7C6-B17B-4FC9-B08D-CE0E047FE85A}"/>
              </a:ext>
            </a:extLst>
          </p:cNvPr>
          <p:cNvSpPr txBox="1">
            <a:spLocks/>
          </p:cNvSpPr>
          <p:nvPr/>
        </p:nvSpPr>
        <p:spPr>
          <a:xfrm>
            <a:off x="457199" y="3742022"/>
            <a:ext cx="8334704" cy="256418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solidFill>
                  <a:srgbClr val="C00000"/>
                </a:solidFill>
                <a:latin typeface="Arial" pitchFamily="34" charset="0"/>
                <a:cs typeface="Arial" pitchFamily="34" charset="0"/>
              </a:rPr>
              <a:t>%p </a:t>
            </a:r>
            <a:r>
              <a:rPr lang="en-US" dirty="0">
                <a:latin typeface="Arial" pitchFamily="34" charset="0"/>
                <a:cs typeface="Arial" pitchFamily="34" charset="0"/>
              </a:rPr>
              <a:t>is used as the format specifier for addresses</a:t>
            </a:r>
          </a:p>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Addresses are printed out in </a:t>
            </a:r>
            <a:r>
              <a:rPr lang="en-US" dirty="0">
                <a:solidFill>
                  <a:srgbClr val="0000FF"/>
                </a:solidFill>
                <a:latin typeface="Arial" pitchFamily="34" charset="0"/>
                <a:cs typeface="Arial" pitchFamily="34" charset="0"/>
              </a:rPr>
              <a:t>hexadecimal</a:t>
            </a:r>
            <a:r>
              <a:rPr lang="en-US" dirty="0">
                <a:latin typeface="Arial" pitchFamily="34" charset="0"/>
                <a:cs typeface="Arial" pitchFamily="34" charset="0"/>
              </a:rPr>
              <a:t> (base 16) format</a:t>
            </a:r>
          </a:p>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The address of a variable </a:t>
            </a:r>
            <a:r>
              <a:rPr lang="en-US" u="sng" dirty="0">
                <a:latin typeface="Arial" pitchFamily="34" charset="0"/>
                <a:cs typeface="Arial" pitchFamily="34" charset="0"/>
              </a:rPr>
              <a:t>varies from run to run</a:t>
            </a:r>
            <a:r>
              <a:rPr lang="en-US" dirty="0">
                <a:latin typeface="Arial" pitchFamily="34" charset="0"/>
                <a:cs typeface="Arial" pitchFamily="34" charset="0"/>
              </a:rPr>
              <a:t>, as the system allocates any free memory to the variable</a:t>
            </a:r>
          </a:p>
        </p:txBody>
      </p:sp>
      <p:sp>
        <p:nvSpPr>
          <p:cNvPr id="27" name="[TextBox 1]">
            <a:extLst>
              <a:ext uri="{FF2B5EF4-FFF2-40B4-BE49-F238E27FC236}">
                <a16:creationId xmlns:a16="http://schemas.microsoft.com/office/drawing/2014/main" id="{68203413-0B9D-44DE-BEC7-902D2A1CE75D}"/>
              </a:ext>
            </a:extLst>
          </p:cNvPr>
          <p:cNvSpPr txBox="1"/>
          <p:nvPr/>
        </p:nvSpPr>
        <p:spPr>
          <a:xfrm>
            <a:off x="5772604" y="2312809"/>
            <a:ext cx="2866899" cy="830997"/>
          </a:xfrm>
          <a:prstGeom prst="rect">
            <a:avLst/>
          </a:prstGeom>
          <a:solidFill>
            <a:srgbClr val="CCFF99"/>
          </a:solidFill>
          <a:ln>
            <a:solidFill>
              <a:schemeClr val="tx1"/>
            </a:solidFill>
          </a:ln>
        </p:spPr>
        <p:txBody>
          <a:bodyPr wrap="square" rtlCol="0">
            <a:spAutoFit/>
          </a:bodyPr>
          <a:lstStyle/>
          <a:p>
            <a:r>
              <a:rPr lang="en-US" sz="2400" b="1" dirty="0">
                <a:latin typeface="Courier New" panose="02070309020205020404" pitchFamily="49" charset="0"/>
                <a:cs typeface="Courier New" panose="02070309020205020404" pitchFamily="49" charset="0"/>
              </a:rPr>
              <a:t>a = 123</a:t>
            </a:r>
          </a:p>
          <a:p>
            <a:r>
              <a:rPr lang="en-US" sz="2400" b="1" dirty="0">
                <a:latin typeface="Courier New" panose="02070309020205020404" pitchFamily="49" charset="0"/>
                <a:cs typeface="Courier New" panose="02070309020205020404" pitchFamily="49" charset="0"/>
              </a:rPr>
              <a:t>&amp;a = ffbff7dc</a:t>
            </a:r>
          </a:p>
        </p:txBody>
      </p:sp>
      <p:grpSp>
        <p:nvGrpSpPr>
          <p:cNvPr id="2" name="Group 1"/>
          <p:cNvGrpSpPr/>
          <p:nvPr/>
        </p:nvGrpSpPr>
        <p:grpSpPr>
          <a:xfrm>
            <a:off x="685800" y="2153382"/>
            <a:ext cx="4904288" cy="1342452"/>
            <a:chOff x="685800" y="2153382"/>
            <a:chExt cx="4904288" cy="1342452"/>
          </a:xfrm>
        </p:grpSpPr>
        <p:sp>
          <p:nvSpPr>
            <p:cNvPr id="26" name="[TextBox 1]">
              <a:extLst>
                <a:ext uri="{FF2B5EF4-FFF2-40B4-BE49-F238E27FC236}">
                  <a16:creationId xmlns:a16="http://schemas.microsoft.com/office/drawing/2014/main" id="{2CC8E3DA-6FCF-4CAE-852E-697EC506265F}"/>
                </a:ext>
              </a:extLst>
            </p:cNvPr>
            <p:cNvSpPr txBox="1"/>
            <p:nvPr/>
          </p:nvSpPr>
          <p:spPr>
            <a:xfrm>
              <a:off x="685800" y="2295505"/>
              <a:ext cx="4721772" cy="1200329"/>
            </a:xfrm>
            <a:prstGeom prst="rect">
              <a:avLst/>
            </a:prstGeom>
            <a:solidFill>
              <a:srgbClr val="FFFF99"/>
            </a:solidFill>
            <a:ln>
              <a:solidFill>
                <a:schemeClr val="tx1"/>
              </a:solidFill>
            </a:ln>
          </p:spPr>
          <p:txBody>
            <a:bodyPr wrap="square" rtlCol="0">
              <a:spAutoFit/>
            </a:bodyPr>
            <a:lstStyle/>
            <a:p>
              <a:r>
                <a:rPr lang="en-US" sz="2400" b="1" dirty="0">
                  <a:solidFill>
                    <a:srgbClr val="0000FF"/>
                  </a:solidFill>
                  <a:latin typeface="Courier New" panose="02070309020205020404" pitchFamily="49" charset="0"/>
                  <a:cs typeface="Courier New" panose="02070309020205020404" pitchFamily="49" charset="0"/>
                </a:rPr>
                <a:t>int</a:t>
              </a:r>
              <a:r>
                <a:rPr lang="en-US" sz="2400" b="1" dirty="0">
                  <a:latin typeface="Courier New" panose="02070309020205020404" pitchFamily="49" charset="0"/>
                  <a:cs typeface="Courier New" panose="02070309020205020404" pitchFamily="49" charset="0"/>
                </a:rPr>
                <a:t> a = </a:t>
              </a:r>
              <a:r>
                <a:rPr lang="en-US" sz="2400" b="1" dirty="0">
                  <a:solidFill>
                    <a:srgbClr val="008000"/>
                  </a:solidFill>
                  <a:latin typeface="Courier New" panose="02070309020205020404" pitchFamily="49" charset="0"/>
                  <a:cs typeface="Courier New" panose="02070309020205020404" pitchFamily="49" charset="0"/>
                </a:rPr>
                <a:t>123</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printf(</a:t>
              </a:r>
              <a:r>
                <a:rPr lang="en-US" sz="2400" b="1" dirty="0">
                  <a:solidFill>
                    <a:srgbClr val="008000"/>
                  </a:solidFill>
                  <a:latin typeface="Courier New" panose="02070309020205020404" pitchFamily="49" charset="0"/>
                  <a:cs typeface="Courier New" panose="02070309020205020404" pitchFamily="49" charset="0"/>
                </a:rPr>
                <a:t>"a = </a:t>
              </a:r>
              <a:r>
                <a:rPr lang="en-US" sz="2400" b="1" dirty="0">
                  <a:solidFill>
                    <a:srgbClr val="FF0000"/>
                  </a:solidFill>
                  <a:latin typeface="Courier New" panose="02070309020205020404" pitchFamily="49" charset="0"/>
                  <a:cs typeface="Courier New" panose="02070309020205020404" pitchFamily="49" charset="0"/>
                </a:rPr>
                <a:t>%d\n</a:t>
              </a:r>
              <a:r>
                <a:rPr lang="en-US" sz="2400" b="1" dirty="0">
                  <a:solidFill>
                    <a:srgbClr val="00800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a:t>
              </a:r>
            </a:p>
            <a:p>
              <a:r>
                <a:rPr lang="en-US" sz="2400" b="1" dirty="0">
                  <a:latin typeface="Courier New" panose="02070309020205020404" pitchFamily="49" charset="0"/>
                  <a:cs typeface="Courier New" panose="02070309020205020404" pitchFamily="49" charset="0"/>
                </a:rPr>
                <a:t>printf(</a:t>
              </a:r>
              <a:r>
                <a:rPr lang="en-US" sz="2400" b="1" dirty="0">
                  <a:solidFill>
                    <a:srgbClr val="008000"/>
                  </a:solidFill>
                  <a:latin typeface="Courier New" panose="02070309020205020404" pitchFamily="49" charset="0"/>
                  <a:cs typeface="Courier New" panose="02070309020205020404" pitchFamily="49" charset="0"/>
                </a:rPr>
                <a:t>"&amp;a = </a:t>
              </a:r>
              <a:r>
                <a:rPr lang="en-US" sz="2400" b="1" dirty="0">
                  <a:solidFill>
                    <a:srgbClr val="FF0000"/>
                  </a:solidFill>
                  <a:latin typeface="Courier New" panose="02070309020205020404" pitchFamily="49" charset="0"/>
                  <a:cs typeface="Courier New" panose="02070309020205020404" pitchFamily="49" charset="0"/>
                </a:rPr>
                <a:t>%p\n</a:t>
              </a:r>
              <a:r>
                <a:rPr lang="en-US" sz="2400" b="1" dirty="0">
                  <a:solidFill>
                    <a:srgbClr val="00800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&amp;a); </a:t>
              </a:r>
            </a:p>
          </p:txBody>
        </p:sp>
        <p:sp>
          <p:nvSpPr>
            <p:cNvPr id="10" name="TextBox 9">
              <a:extLst>
                <a:ext uri="{FF2B5EF4-FFF2-40B4-BE49-F238E27FC236}">
                  <a16:creationId xmlns:a16="http://schemas.microsoft.com/office/drawing/2014/main" id="{21EBD7C8-693C-4C9B-9888-74D52A384C2B}"/>
                </a:ext>
              </a:extLst>
            </p:cNvPr>
            <p:cNvSpPr txBox="1"/>
            <p:nvPr/>
          </p:nvSpPr>
          <p:spPr>
            <a:xfrm>
              <a:off x="4298396" y="2153382"/>
              <a:ext cx="1291692" cy="369332"/>
            </a:xfrm>
            <a:prstGeom prst="rect">
              <a:avLst/>
            </a:prstGeom>
            <a:solidFill>
              <a:srgbClr val="FFFF00"/>
            </a:solidFill>
            <a:ln>
              <a:solidFill>
                <a:schemeClr val="tx1"/>
              </a:solidFill>
            </a:ln>
          </p:spPr>
          <p:txBody>
            <a:bodyPr wrap="square" rtlCol="0">
              <a:spAutoFit/>
            </a:bodyPr>
            <a:lstStyle/>
            <a:p>
              <a:r>
                <a:rPr lang="en-US" dirty="0" err="1"/>
                <a:t>Address.c</a:t>
              </a:r>
              <a:endParaRPr lang="en-SG" dirty="0"/>
            </a:p>
          </p:txBody>
        </p:sp>
      </p:grpSp>
    </p:spTree>
    <p:extLst>
      <p:ext uri="{BB962C8B-B14F-4D97-AF65-F5344CB8AC3E}">
        <p14:creationId xmlns:p14="http://schemas.microsoft.com/office/powerpoint/2010/main" val="3976272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dissolv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1.1 Pointer Variable</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8</a:t>
            </a:fld>
            <a:endParaRPr dirty="0"/>
          </a:p>
        </p:txBody>
      </p:sp>
      <p:sp>
        <p:nvSpPr>
          <p:cNvPr id="9" name="Content Placeholder 1">
            <a:extLst>
              <a:ext uri="{FF2B5EF4-FFF2-40B4-BE49-F238E27FC236}">
                <a16:creationId xmlns:a16="http://schemas.microsoft.com/office/drawing/2014/main" id="{DA6645B7-1432-40C2-9BF3-3E4E9C12AAFA}"/>
              </a:ext>
            </a:extLst>
          </p:cNvPr>
          <p:cNvSpPr>
            <a:spLocks noGrp="1"/>
          </p:cNvSpPr>
          <p:nvPr>
            <p:ph sz="half" idx="1"/>
          </p:nvPr>
        </p:nvSpPr>
        <p:spPr>
          <a:xfrm>
            <a:off x="457199" y="1213945"/>
            <a:ext cx="8008883" cy="1970689"/>
          </a:xfrm>
        </p:spPr>
        <p:txBody>
          <a:bodyPr>
            <a:normAutofit/>
          </a:bodyPr>
          <a:lstStyle/>
          <a:p>
            <a:pPr marL="352425" indent="-352425">
              <a:spcBef>
                <a:spcPts val="600"/>
              </a:spcBef>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A variable that contains the address of another variable is called a </a:t>
            </a:r>
            <a:r>
              <a:rPr lang="en-US" dirty="0">
                <a:solidFill>
                  <a:srgbClr val="0000FF"/>
                </a:solidFill>
                <a:latin typeface="Arial" pitchFamily="34" charset="0"/>
                <a:cs typeface="Arial" pitchFamily="34" charset="0"/>
              </a:rPr>
              <a:t>pointer variable</a:t>
            </a:r>
            <a:r>
              <a:rPr lang="en-US" dirty="0">
                <a:latin typeface="Arial" pitchFamily="34" charset="0"/>
                <a:cs typeface="Arial" pitchFamily="34" charset="0"/>
              </a:rPr>
              <a:t>, or simply, a </a:t>
            </a:r>
            <a:r>
              <a:rPr lang="en-US" dirty="0">
                <a:solidFill>
                  <a:srgbClr val="0000FF"/>
                </a:solidFill>
                <a:latin typeface="Arial" pitchFamily="34" charset="0"/>
                <a:cs typeface="Arial" pitchFamily="34" charset="0"/>
              </a:rPr>
              <a:t>pointer</a:t>
            </a:r>
            <a:r>
              <a:rPr lang="en-US" dirty="0">
                <a:latin typeface="Arial" pitchFamily="34" charset="0"/>
                <a:cs typeface="Arial" pitchFamily="34" charset="0"/>
              </a:rPr>
              <a:t>.</a:t>
            </a:r>
          </a:p>
          <a:p>
            <a:pPr marL="352425" indent="-352425">
              <a:spcBef>
                <a:spcPts val="600"/>
              </a:spcBef>
              <a:buClr>
                <a:schemeClr val="bg1">
                  <a:lumMod val="50000"/>
                </a:schemeClr>
              </a:buClr>
              <a:buSzPct val="100000"/>
              <a:buFont typeface="Wingdings" panose="05000000000000000000" pitchFamily="2" charset="2"/>
              <a:buChar char="§"/>
            </a:pPr>
            <a:r>
              <a:rPr lang="en-US" sz="2400" dirty="0">
                <a:latin typeface="Arial" pitchFamily="34" charset="0"/>
                <a:cs typeface="Arial" pitchFamily="34" charset="0"/>
              </a:rPr>
              <a:t>Example: a pointer variable </a:t>
            </a:r>
            <a:r>
              <a:rPr lang="en-US" sz="2400" dirty="0">
                <a:solidFill>
                  <a:srgbClr val="C00000"/>
                </a:solidFill>
                <a:latin typeface="Arial" pitchFamily="34" charset="0"/>
                <a:cs typeface="Arial" pitchFamily="34" charset="0"/>
              </a:rPr>
              <a:t>a_ptr</a:t>
            </a:r>
            <a:r>
              <a:rPr lang="en-US" sz="2400" dirty="0">
                <a:latin typeface="Arial" pitchFamily="34" charset="0"/>
                <a:cs typeface="Arial" pitchFamily="34" charset="0"/>
              </a:rPr>
              <a:t> is shown as a blue box below. It contains the address of variable </a:t>
            </a:r>
            <a:r>
              <a:rPr lang="en-US" sz="2400" dirty="0">
                <a:solidFill>
                  <a:srgbClr val="C00000"/>
                </a:solidFill>
                <a:latin typeface="Arial" pitchFamily="34" charset="0"/>
                <a:cs typeface="Arial" pitchFamily="34" charset="0"/>
              </a:rPr>
              <a:t>a</a:t>
            </a:r>
            <a:r>
              <a:rPr lang="en-US" sz="2400" dirty="0">
                <a:latin typeface="Arial" pitchFamily="34" charset="0"/>
                <a:cs typeface="Arial" pitchFamily="34" charset="0"/>
              </a:rPr>
              <a:t>. </a:t>
            </a:r>
          </a:p>
        </p:txBody>
      </p:sp>
      <p:sp>
        <p:nvSpPr>
          <p:cNvPr id="10" name="Content Placeholder 1">
            <a:extLst>
              <a:ext uri="{FF2B5EF4-FFF2-40B4-BE49-F238E27FC236}">
                <a16:creationId xmlns:a16="http://schemas.microsoft.com/office/drawing/2014/main" id="{25BB3CA6-10B5-46AB-B55F-4F3CAEB3E068}"/>
              </a:ext>
            </a:extLst>
          </p:cNvPr>
          <p:cNvSpPr txBox="1">
            <a:spLocks/>
          </p:cNvSpPr>
          <p:nvPr/>
        </p:nvSpPr>
        <p:spPr>
          <a:xfrm>
            <a:off x="457199" y="4147409"/>
            <a:ext cx="8334704" cy="129277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Variable </a:t>
            </a:r>
            <a:r>
              <a:rPr lang="en-US" dirty="0">
                <a:solidFill>
                  <a:srgbClr val="C00000"/>
                </a:solidFill>
                <a:latin typeface="Arial" pitchFamily="34" charset="0"/>
                <a:cs typeface="Arial" pitchFamily="34" charset="0"/>
              </a:rPr>
              <a:t>a_ptr</a:t>
            </a:r>
            <a:r>
              <a:rPr lang="en-US" dirty="0">
                <a:latin typeface="Arial" pitchFamily="34" charset="0"/>
                <a:cs typeface="Arial" pitchFamily="34" charset="0"/>
              </a:rPr>
              <a:t> is said to be </a:t>
            </a:r>
            <a:r>
              <a:rPr lang="en-US" dirty="0">
                <a:solidFill>
                  <a:srgbClr val="0000FF"/>
                </a:solidFill>
                <a:latin typeface="Arial" pitchFamily="34" charset="0"/>
                <a:cs typeface="Arial" pitchFamily="34" charset="0"/>
              </a:rPr>
              <a:t>pointing to </a:t>
            </a:r>
            <a:r>
              <a:rPr lang="en-US" dirty="0">
                <a:latin typeface="Arial" pitchFamily="34" charset="0"/>
                <a:cs typeface="Arial" pitchFamily="34" charset="0"/>
              </a:rPr>
              <a:t>variable </a:t>
            </a:r>
            <a:r>
              <a:rPr lang="en-US" dirty="0">
                <a:solidFill>
                  <a:srgbClr val="C00000"/>
                </a:solidFill>
                <a:latin typeface="Arial" pitchFamily="34" charset="0"/>
                <a:cs typeface="Arial" pitchFamily="34" charset="0"/>
              </a:rPr>
              <a:t>a</a:t>
            </a:r>
            <a:r>
              <a:rPr lang="en-US" dirty="0">
                <a:latin typeface="Arial" pitchFamily="34" charset="0"/>
                <a:cs typeface="Arial" pitchFamily="34" charset="0"/>
              </a:rPr>
              <a:t>. </a:t>
            </a:r>
          </a:p>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If the address of </a:t>
            </a:r>
            <a:r>
              <a:rPr lang="en-US" dirty="0">
                <a:solidFill>
                  <a:srgbClr val="C00000"/>
                </a:solidFill>
                <a:latin typeface="Arial" pitchFamily="34" charset="0"/>
                <a:cs typeface="Arial" pitchFamily="34" charset="0"/>
              </a:rPr>
              <a:t>a</a:t>
            </a:r>
            <a:r>
              <a:rPr lang="en-US" dirty="0">
                <a:latin typeface="Arial" pitchFamily="34" charset="0"/>
                <a:cs typeface="Arial" pitchFamily="34" charset="0"/>
              </a:rPr>
              <a:t> is immaterial, we simply draw an arrow from the blue box to the variable it points to.</a:t>
            </a:r>
          </a:p>
        </p:txBody>
      </p:sp>
      <p:grpSp>
        <p:nvGrpSpPr>
          <p:cNvPr id="12" name="Group 11">
            <a:extLst>
              <a:ext uri="{FF2B5EF4-FFF2-40B4-BE49-F238E27FC236}">
                <a16:creationId xmlns:a16="http://schemas.microsoft.com/office/drawing/2014/main" id="{D75674F4-50FC-451D-B936-3B6028A25472}"/>
              </a:ext>
            </a:extLst>
          </p:cNvPr>
          <p:cNvGrpSpPr/>
          <p:nvPr/>
        </p:nvGrpSpPr>
        <p:grpSpPr>
          <a:xfrm>
            <a:off x="2037693" y="2838176"/>
            <a:ext cx="6580787" cy="1215718"/>
            <a:chOff x="2037693" y="2864158"/>
            <a:chExt cx="6580787" cy="1215718"/>
          </a:xfrm>
        </p:grpSpPr>
        <p:grpSp>
          <p:nvGrpSpPr>
            <p:cNvPr id="13" name="[Group 25]">
              <a:extLst>
                <a:ext uri="{FF2B5EF4-FFF2-40B4-BE49-F238E27FC236}">
                  <a16:creationId xmlns:a16="http://schemas.microsoft.com/office/drawing/2014/main" id="{D3EE171A-5F17-4697-892C-192DA4F315BF}"/>
                </a:ext>
              </a:extLst>
            </p:cNvPr>
            <p:cNvGrpSpPr/>
            <p:nvPr/>
          </p:nvGrpSpPr>
          <p:grpSpPr>
            <a:xfrm>
              <a:off x="4271141" y="2864158"/>
              <a:ext cx="1305909" cy="1045044"/>
              <a:chOff x="6910551" y="3725423"/>
              <a:chExt cx="1305909" cy="1045044"/>
            </a:xfrm>
          </p:grpSpPr>
          <p:sp>
            <p:nvSpPr>
              <p:cNvPr id="20" name="Rectangle 19">
                <a:extLst>
                  <a:ext uri="{FF2B5EF4-FFF2-40B4-BE49-F238E27FC236}">
                    <a16:creationId xmlns:a16="http://schemas.microsoft.com/office/drawing/2014/main" id="{0444416D-99F9-41E1-90B1-76DAE881439B}"/>
                  </a:ext>
                </a:extLst>
              </p:cNvPr>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F76287F8-CA1F-4D76-8A91-C7423010E86B}"/>
                  </a:ext>
                </a:extLst>
              </p:cNvPr>
              <p:cNvSpPr txBox="1"/>
              <p:nvPr/>
            </p:nvSpPr>
            <p:spPr>
              <a:xfrm>
                <a:off x="6910551" y="3725423"/>
                <a:ext cx="509751" cy="400110"/>
              </a:xfrm>
              <a:prstGeom prst="rect">
                <a:avLst/>
              </a:prstGeom>
              <a:noFill/>
            </p:spPr>
            <p:txBody>
              <a:bodyPr wrap="square" rtlCol="0">
                <a:spAutoFit/>
              </a:bodyPr>
              <a:lstStyle/>
              <a:p>
                <a:r>
                  <a:rPr lang="en-US" sz="2000" dirty="0"/>
                  <a:t>a</a:t>
                </a:r>
              </a:p>
            </p:txBody>
          </p:sp>
          <p:sp>
            <p:nvSpPr>
              <p:cNvPr id="23" name="TextBox 22">
                <a:extLst>
                  <a:ext uri="{FF2B5EF4-FFF2-40B4-BE49-F238E27FC236}">
                    <a16:creationId xmlns:a16="http://schemas.microsoft.com/office/drawing/2014/main" id="{EE1D5D78-9E41-48D6-BCD7-EC81ADECA9D8}"/>
                  </a:ext>
                </a:extLst>
              </p:cNvPr>
              <p:cNvSpPr txBox="1"/>
              <p:nvPr/>
            </p:nvSpPr>
            <p:spPr>
              <a:xfrm>
                <a:off x="7343445" y="4255102"/>
                <a:ext cx="711421" cy="400110"/>
              </a:xfrm>
              <a:prstGeom prst="rect">
                <a:avLst/>
              </a:prstGeom>
              <a:noFill/>
            </p:spPr>
            <p:txBody>
              <a:bodyPr wrap="square" rtlCol="0">
                <a:spAutoFit/>
              </a:bodyPr>
              <a:lstStyle/>
              <a:p>
                <a:r>
                  <a:rPr lang="en-US" sz="2000" dirty="0"/>
                  <a:t>123</a:t>
                </a:r>
              </a:p>
            </p:txBody>
          </p:sp>
        </p:grpSp>
        <p:grpSp>
          <p:nvGrpSpPr>
            <p:cNvPr id="15" name="[Group 25]">
              <a:extLst>
                <a:ext uri="{FF2B5EF4-FFF2-40B4-BE49-F238E27FC236}">
                  <a16:creationId xmlns:a16="http://schemas.microsoft.com/office/drawing/2014/main" id="{12ED5D56-6D0E-477F-BBC9-5F94AEF8B050}"/>
                </a:ext>
              </a:extLst>
            </p:cNvPr>
            <p:cNvGrpSpPr/>
            <p:nvPr/>
          </p:nvGrpSpPr>
          <p:grpSpPr>
            <a:xfrm>
              <a:off x="2037693" y="2864158"/>
              <a:ext cx="1305909" cy="1045044"/>
              <a:chOff x="6910551" y="3725423"/>
              <a:chExt cx="1305909" cy="1045044"/>
            </a:xfrm>
          </p:grpSpPr>
          <p:sp>
            <p:nvSpPr>
              <p:cNvPr id="17" name="Rectangle 16">
                <a:extLst>
                  <a:ext uri="{FF2B5EF4-FFF2-40B4-BE49-F238E27FC236}">
                    <a16:creationId xmlns:a16="http://schemas.microsoft.com/office/drawing/2014/main" id="{19DB9AEF-01E9-431A-83C8-5A6BD1647AB1}"/>
                  </a:ext>
                </a:extLst>
              </p:cNvPr>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8B757472-E858-4D04-9442-6CCC30FA9A94}"/>
                  </a:ext>
                </a:extLst>
              </p:cNvPr>
              <p:cNvSpPr txBox="1"/>
              <p:nvPr/>
            </p:nvSpPr>
            <p:spPr>
              <a:xfrm>
                <a:off x="6910551" y="3725423"/>
                <a:ext cx="789588" cy="400110"/>
              </a:xfrm>
              <a:prstGeom prst="rect">
                <a:avLst/>
              </a:prstGeom>
              <a:noFill/>
            </p:spPr>
            <p:txBody>
              <a:bodyPr wrap="square" rtlCol="0">
                <a:spAutoFit/>
              </a:bodyPr>
              <a:lstStyle/>
              <a:p>
                <a:r>
                  <a:rPr lang="en-US" sz="2000" dirty="0"/>
                  <a:t>a_ptr</a:t>
                </a:r>
              </a:p>
            </p:txBody>
          </p:sp>
          <p:sp>
            <p:nvSpPr>
              <p:cNvPr id="19" name="TextBox 18">
                <a:extLst>
                  <a:ext uri="{FF2B5EF4-FFF2-40B4-BE49-F238E27FC236}">
                    <a16:creationId xmlns:a16="http://schemas.microsoft.com/office/drawing/2014/main" id="{1705C5D8-EDFA-4A1A-8286-6B7E8933562F}"/>
                  </a:ext>
                </a:extLst>
              </p:cNvPr>
              <p:cNvSpPr txBox="1"/>
              <p:nvPr/>
            </p:nvSpPr>
            <p:spPr>
              <a:xfrm>
                <a:off x="7183819" y="4255102"/>
                <a:ext cx="1032641" cy="400110"/>
              </a:xfrm>
              <a:prstGeom prst="rect">
                <a:avLst/>
              </a:prstGeom>
              <a:noFill/>
            </p:spPr>
            <p:txBody>
              <a:bodyPr wrap="square" rtlCol="0">
                <a:spAutoFit/>
              </a:bodyPr>
              <a:lstStyle/>
              <a:p>
                <a:pPr algn="ctr"/>
                <a:r>
                  <a:rPr lang="en-US" sz="2000" dirty="0"/>
                  <a:t>ffbff7dc</a:t>
                </a:r>
              </a:p>
            </p:txBody>
          </p:sp>
        </p:grpSp>
        <p:sp>
          <p:nvSpPr>
            <p:cNvPr id="16" name="[TextBox 28]">
              <a:extLst>
                <a:ext uri="{FF2B5EF4-FFF2-40B4-BE49-F238E27FC236}">
                  <a16:creationId xmlns:a16="http://schemas.microsoft.com/office/drawing/2014/main" id="{4BB5A1F7-9A65-45D8-B836-68FFD7BBD9B0}"/>
                </a:ext>
              </a:extLst>
            </p:cNvPr>
            <p:cNvSpPr txBox="1"/>
            <p:nvPr/>
          </p:nvSpPr>
          <p:spPr>
            <a:xfrm>
              <a:off x="5959363" y="3064213"/>
              <a:ext cx="2659117" cy="1015663"/>
            </a:xfrm>
            <a:prstGeom prst="rect">
              <a:avLst/>
            </a:prstGeom>
            <a:noFill/>
          </p:spPr>
          <p:txBody>
            <a:bodyPr wrap="square" rtlCol="0">
              <a:spAutoFit/>
            </a:bodyPr>
            <a:lstStyle/>
            <a:p>
              <a:r>
                <a:rPr lang="en-US" sz="2000" i="1" dirty="0"/>
                <a:t>Assuming that variable </a:t>
              </a:r>
              <a:r>
                <a:rPr lang="en-US" sz="2000" dirty="0">
                  <a:solidFill>
                    <a:srgbClr val="C00000"/>
                  </a:solidFill>
                </a:rPr>
                <a:t>a</a:t>
              </a:r>
              <a:r>
                <a:rPr lang="en-US" sz="2000" i="1" dirty="0"/>
                <a:t> is located at address </a:t>
              </a:r>
              <a:r>
                <a:rPr lang="en-US" sz="2000" dirty="0"/>
                <a:t>ffbff7dc.</a:t>
              </a:r>
            </a:p>
          </p:txBody>
        </p:sp>
      </p:grpSp>
      <p:grpSp>
        <p:nvGrpSpPr>
          <p:cNvPr id="24" name="[Group 5]">
            <a:extLst>
              <a:ext uri="{FF2B5EF4-FFF2-40B4-BE49-F238E27FC236}">
                <a16:creationId xmlns:a16="http://schemas.microsoft.com/office/drawing/2014/main" id="{B5C84CFE-D48B-4466-9714-0B76EEE62678}"/>
              </a:ext>
            </a:extLst>
          </p:cNvPr>
          <p:cNvGrpSpPr/>
          <p:nvPr/>
        </p:nvGrpSpPr>
        <p:grpSpPr>
          <a:xfrm>
            <a:off x="2037693" y="5398483"/>
            <a:ext cx="3539357" cy="1045044"/>
            <a:chOff x="2037693" y="5517932"/>
            <a:chExt cx="3539357" cy="1045044"/>
          </a:xfrm>
        </p:grpSpPr>
        <p:grpSp>
          <p:nvGrpSpPr>
            <p:cNvPr id="25" name="[Group 25]">
              <a:extLst>
                <a:ext uri="{FF2B5EF4-FFF2-40B4-BE49-F238E27FC236}">
                  <a16:creationId xmlns:a16="http://schemas.microsoft.com/office/drawing/2014/main" id="{54C6CAA7-AA30-4691-A849-A6F915A651CF}"/>
                </a:ext>
              </a:extLst>
            </p:cNvPr>
            <p:cNvGrpSpPr/>
            <p:nvPr/>
          </p:nvGrpSpPr>
          <p:grpSpPr>
            <a:xfrm>
              <a:off x="4271141" y="5517932"/>
              <a:ext cx="1305909" cy="1045044"/>
              <a:chOff x="6910551" y="3725423"/>
              <a:chExt cx="1305909" cy="1045044"/>
            </a:xfrm>
          </p:grpSpPr>
          <p:sp>
            <p:nvSpPr>
              <p:cNvPr id="30" name="Rectangle 29">
                <a:extLst>
                  <a:ext uri="{FF2B5EF4-FFF2-40B4-BE49-F238E27FC236}">
                    <a16:creationId xmlns:a16="http://schemas.microsoft.com/office/drawing/2014/main" id="{BAA023B6-F73E-42B9-A0ED-848B399B403A}"/>
                  </a:ext>
                </a:extLst>
              </p:cNvPr>
              <p:cNvSpPr/>
              <p:nvPr/>
            </p:nvSpPr>
            <p:spPr>
              <a:xfrm>
                <a:off x="7183819" y="4139847"/>
                <a:ext cx="1032641" cy="6306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9E6A8B27-5E36-42A7-B712-47B7A55B5739}"/>
                  </a:ext>
                </a:extLst>
              </p:cNvPr>
              <p:cNvSpPr txBox="1"/>
              <p:nvPr/>
            </p:nvSpPr>
            <p:spPr>
              <a:xfrm>
                <a:off x="6910551" y="3725423"/>
                <a:ext cx="509751" cy="400110"/>
              </a:xfrm>
              <a:prstGeom prst="rect">
                <a:avLst/>
              </a:prstGeom>
              <a:noFill/>
            </p:spPr>
            <p:txBody>
              <a:bodyPr wrap="square" rtlCol="0">
                <a:spAutoFit/>
              </a:bodyPr>
              <a:lstStyle/>
              <a:p>
                <a:r>
                  <a:rPr lang="en-US" sz="2000" dirty="0"/>
                  <a:t>a</a:t>
                </a:r>
              </a:p>
            </p:txBody>
          </p:sp>
          <p:sp>
            <p:nvSpPr>
              <p:cNvPr id="32" name="TextBox 31">
                <a:extLst>
                  <a:ext uri="{FF2B5EF4-FFF2-40B4-BE49-F238E27FC236}">
                    <a16:creationId xmlns:a16="http://schemas.microsoft.com/office/drawing/2014/main" id="{05D19F09-9D9D-4C5D-92F3-502A074BB9C9}"/>
                  </a:ext>
                </a:extLst>
              </p:cNvPr>
              <p:cNvSpPr txBox="1"/>
              <p:nvPr/>
            </p:nvSpPr>
            <p:spPr>
              <a:xfrm>
                <a:off x="7343445" y="4255102"/>
                <a:ext cx="711421" cy="400110"/>
              </a:xfrm>
              <a:prstGeom prst="rect">
                <a:avLst/>
              </a:prstGeom>
              <a:noFill/>
            </p:spPr>
            <p:txBody>
              <a:bodyPr wrap="square" rtlCol="0">
                <a:spAutoFit/>
              </a:bodyPr>
              <a:lstStyle/>
              <a:p>
                <a:r>
                  <a:rPr lang="en-US" sz="2000" dirty="0"/>
                  <a:t>123</a:t>
                </a:r>
              </a:p>
            </p:txBody>
          </p:sp>
        </p:grpSp>
        <p:grpSp>
          <p:nvGrpSpPr>
            <p:cNvPr id="26" name="[Group 25]">
              <a:extLst>
                <a:ext uri="{FF2B5EF4-FFF2-40B4-BE49-F238E27FC236}">
                  <a16:creationId xmlns:a16="http://schemas.microsoft.com/office/drawing/2014/main" id="{5D4CCDA3-0B1A-4302-9B66-5B0F4E98B608}"/>
                </a:ext>
              </a:extLst>
            </p:cNvPr>
            <p:cNvGrpSpPr/>
            <p:nvPr/>
          </p:nvGrpSpPr>
          <p:grpSpPr>
            <a:xfrm>
              <a:off x="2037693" y="5517932"/>
              <a:ext cx="1305909" cy="1045044"/>
              <a:chOff x="6910551" y="3725423"/>
              <a:chExt cx="1305909" cy="1045044"/>
            </a:xfrm>
          </p:grpSpPr>
          <p:sp>
            <p:nvSpPr>
              <p:cNvPr id="28" name="Rectangle 27">
                <a:extLst>
                  <a:ext uri="{FF2B5EF4-FFF2-40B4-BE49-F238E27FC236}">
                    <a16:creationId xmlns:a16="http://schemas.microsoft.com/office/drawing/2014/main" id="{1F600842-0A95-49F7-8994-59E281096332}"/>
                  </a:ext>
                </a:extLst>
              </p:cNvPr>
              <p:cNvSpPr/>
              <p:nvPr/>
            </p:nvSpPr>
            <p:spPr>
              <a:xfrm>
                <a:off x="7183819" y="4139847"/>
                <a:ext cx="1032641" cy="630620"/>
              </a:xfrm>
              <a:prstGeom prst="rect">
                <a:avLst/>
              </a:prstGeom>
              <a:solidFill>
                <a:srgbClr val="CDCD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B7123D2C-6295-480A-A8CF-B24614D2A1F3}"/>
                  </a:ext>
                </a:extLst>
              </p:cNvPr>
              <p:cNvSpPr txBox="1"/>
              <p:nvPr/>
            </p:nvSpPr>
            <p:spPr>
              <a:xfrm>
                <a:off x="6910551" y="3725423"/>
                <a:ext cx="789588" cy="400110"/>
              </a:xfrm>
              <a:prstGeom prst="rect">
                <a:avLst/>
              </a:prstGeom>
              <a:noFill/>
            </p:spPr>
            <p:txBody>
              <a:bodyPr wrap="square" rtlCol="0">
                <a:spAutoFit/>
              </a:bodyPr>
              <a:lstStyle/>
              <a:p>
                <a:r>
                  <a:rPr lang="en-US" sz="2000" dirty="0"/>
                  <a:t>a_ptr</a:t>
                </a:r>
              </a:p>
            </p:txBody>
          </p:sp>
        </p:grpSp>
        <p:cxnSp>
          <p:nvCxnSpPr>
            <p:cNvPr id="27" name="Straight Arrow Connector 26">
              <a:extLst>
                <a:ext uri="{FF2B5EF4-FFF2-40B4-BE49-F238E27FC236}">
                  <a16:creationId xmlns:a16="http://schemas.microsoft.com/office/drawing/2014/main" id="{8DC345D7-F993-4ADB-81CF-324FDDDC896A}"/>
                </a:ext>
              </a:extLst>
            </p:cNvPr>
            <p:cNvCxnSpPr/>
            <p:nvPr/>
          </p:nvCxnSpPr>
          <p:spPr>
            <a:xfrm>
              <a:off x="2827281" y="6247666"/>
              <a:ext cx="157129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19284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dissolve">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#4: Pointers and Functions</a:t>
            </a:r>
            <a:endParaRPr lang="en-US" dirty="0"/>
          </a:p>
        </p:txBody>
      </p:sp>
      <p:sp>
        <p:nvSpPr>
          <p:cNvPr id="21" name="[Date Placeholder 3]"/>
          <p:cNvSpPr>
            <a:spLocks noGrp="1"/>
          </p:cNvSpPr>
          <p:nvPr>
            <p:ph type="dt" sz="half" idx="10"/>
          </p:nvPr>
        </p:nvSpPr>
        <p:spPr>
          <a:xfrm>
            <a:off x="457200" y="18288"/>
            <a:ext cx="2895600" cy="329184"/>
          </a:xfrm>
        </p:spPr>
        <p:txBody>
          <a:bodyPr/>
          <a:lstStyle/>
          <a:p>
            <a:pPr>
              <a:defRPr/>
            </a:pPr>
            <a:r>
              <a:rPr lang="en-US"/>
              <a:t>Aaron Tan, NUS</a:t>
            </a:r>
            <a:endParaRPr lang="en-US" dirty="0"/>
          </a:p>
        </p:txBody>
      </p:sp>
      <p:sp>
        <p:nvSpPr>
          <p:cNvPr id="11" name="TextBox 10">
            <a:extLst>
              <a:ext uri="{FF2B5EF4-FFF2-40B4-BE49-F238E27FC236}">
                <a16:creationId xmlns:a16="http://schemas.microsoft.com/office/drawing/2014/main" id="{1248BEBB-8CA1-4054-A38D-C28888EEEA8B}"/>
              </a:ext>
            </a:extLst>
          </p:cNvPr>
          <p:cNvSpPr txBox="1"/>
          <p:nvPr/>
        </p:nvSpPr>
        <p:spPr>
          <a:xfrm>
            <a:off x="457200" y="587828"/>
            <a:ext cx="8229600" cy="646331"/>
          </a:xfrm>
          <a:prstGeom prst="rect">
            <a:avLst/>
          </a:prstGeom>
          <a:noFill/>
        </p:spPr>
        <p:txBody>
          <a:bodyPr wrap="square" rtlCol="0">
            <a:spAutoFit/>
          </a:bodyPr>
          <a:lstStyle/>
          <a:p>
            <a:r>
              <a:rPr lang="en-SG" sz="3600" dirty="0">
                <a:solidFill>
                  <a:srgbClr val="0000FF"/>
                </a:solidFill>
                <a:latin typeface="+mn-lt"/>
              </a:rPr>
              <a:t>1.2 Declaring a Pointer</a:t>
            </a:r>
            <a:endParaRPr lang="en-US" sz="3600" dirty="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7973960" y="18288"/>
            <a:ext cx="865240" cy="329184"/>
          </a:xfrm>
        </p:spPr>
        <p:txBody>
          <a:bodyPr>
            <a:noAutofit/>
          </a:bodyPr>
          <a:lstStyle/>
          <a:p>
            <a:pPr algn="r">
              <a:defRPr/>
            </a:pPr>
            <a:fld id="{F7EC234A-9094-4BB8-9EA4-75ECDA8A365B}" type="slidenum">
              <a:rPr smtClean="0"/>
              <a:pPr algn="r">
                <a:defRPr/>
              </a:pPr>
              <a:t>9</a:t>
            </a:fld>
            <a:endParaRPr dirty="0"/>
          </a:p>
        </p:txBody>
      </p:sp>
      <p:sp>
        <p:nvSpPr>
          <p:cNvPr id="7" name="Content Placeholder 1">
            <a:extLst>
              <a:ext uri="{FF2B5EF4-FFF2-40B4-BE49-F238E27FC236}">
                <a16:creationId xmlns:a16="http://schemas.microsoft.com/office/drawing/2014/main" id="{87AE191E-D5A5-4CB0-84E4-5D229B208DE5}"/>
              </a:ext>
            </a:extLst>
          </p:cNvPr>
          <p:cNvSpPr>
            <a:spLocks noGrp="1"/>
          </p:cNvSpPr>
          <p:nvPr>
            <p:ph sz="half" idx="1"/>
          </p:nvPr>
        </p:nvSpPr>
        <p:spPr>
          <a:xfrm>
            <a:off x="457199" y="2349063"/>
            <a:ext cx="8008883" cy="1387366"/>
          </a:xfrm>
        </p:spPr>
        <p:txBody>
          <a:bodyPr>
            <a:normAutofit/>
          </a:bodyPr>
          <a:lstStyle/>
          <a:p>
            <a:pPr marL="352425" indent="-352425">
              <a:spcBef>
                <a:spcPts val="600"/>
              </a:spcBef>
              <a:buClr>
                <a:schemeClr val="bg1">
                  <a:lumMod val="50000"/>
                </a:schemeClr>
              </a:buClr>
              <a:buSzPct val="100000"/>
              <a:buFont typeface="Wingdings" panose="05000000000000000000" pitchFamily="2" charset="2"/>
              <a:buChar char="§"/>
            </a:pPr>
            <a:r>
              <a:rPr lang="en-US" dirty="0">
                <a:solidFill>
                  <a:srgbClr val="C00000"/>
                </a:solidFill>
                <a:latin typeface="Arial" pitchFamily="34" charset="0"/>
                <a:cs typeface="Arial" pitchFamily="34" charset="0"/>
              </a:rPr>
              <a:t>pointer_name</a:t>
            </a:r>
            <a:r>
              <a:rPr lang="en-US" dirty="0">
                <a:latin typeface="Arial" pitchFamily="34" charset="0"/>
                <a:cs typeface="Arial" pitchFamily="34" charset="0"/>
              </a:rPr>
              <a:t> is the name (identifier) of the pointer</a:t>
            </a:r>
          </a:p>
          <a:p>
            <a:pPr marL="352425" indent="-352425">
              <a:spcBef>
                <a:spcPts val="600"/>
              </a:spcBef>
              <a:buClr>
                <a:schemeClr val="bg1">
                  <a:lumMod val="50000"/>
                </a:schemeClr>
              </a:buClr>
              <a:buSzPct val="100000"/>
              <a:buFont typeface="Wingdings" panose="05000000000000000000" pitchFamily="2" charset="2"/>
              <a:buChar char="§"/>
            </a:pPr>
            <a:r>
              <a:rPr lang="en-US" sz="2400" dirty="0">
                <a:solidFill>
                  <a:srgbClr val="C00000"/>
                </a:solidFill>
                <a:latin typeface="Arial" pitchFamily="34" charset="0"/>
                <a:cs typeface="Arial" pitchFamily="34" charset="0"/>
              </a:rPr>
              <a:t>type</a:t>
            </a:r>
            <a:r>
              <a:rPr lang="en-US" sz="2400" dirty="0">
                <a:latin typeface="Arial" pitchFamily="34" charset="0"/>
                <a:cs typeface="Arial" pitchFamily="34" charset="0"/>
              </a:rPr>
              <a:t> is  the data type of the variable this pointer may point to</a:t>
            </a:r>
          </a:p>
        </p:txBody>
      </p:sp>
      <p:sp>
        <p:nvSpPr>
          <p:cNvPr id="8" name="TextBox 7">
            <a:extLst>
              <a:ext uri="{FF2B5EF4-FFF2-40B4-BE49-F238E27FC236}">
                <a16:creationId xmlns:a16="http://schemas.microsoft.com/office/drawing/2014/main" id="{4C82083E-CC63-4B13-B137-B600F7FED7CB}"/>
              </a:ext>
            </a:extLst>
          </p:cNvPr>
          <p:cNvSpPr txBox="1"/>
          <p:nvPr/>
        </p:nvSpPr>
        <p:spPr>
          <a:xfrm>
            <a:off x="2435772" y="1528069"/>
            <a:ext cx="3988676" cy="461665"/>
          </a:xfrm>
          <a:prstGeom prst="rect">
            <a:avLst/>
          </a:prstGeom>
          <a:solidFill>
            <a:srgbClr val="CCFF99"/>
          </a:solidFill>
        </p:spPr>
        <p:txBody>
          <a:bodyPr wrap="square" rtlCol="0">
            <a:spAutoFit/>
          </a:bodyPr>
          <a:lstStyle/>
          <a:p>
            <a:pPr algn="ctr"/>
            <a:r>
              <a:rPr lang="en-US" sz="2400" dirty="0">
                <a:latin typeface="Lucida Console" panose="020B0609040504020204" pitchFamily="49" charset="0"/>
              </a:rPr>
              <a:t>type *pointer_name;</a:t>
            </a:r>
          </a:p>
        </p:txBody>
      </p:sp>
      <p:sp>
        <p:nvSpPr>
          <p:cNvPr id="9" name="TextBox 8">
            <a:extLst>
              <a:ext uri="{FF2B5EF4-FFF2-40B4-BE49-F238E27FC236}">
                <a16:creationId xmlns:a16="http://schemas.microsoft.com/office/drawing/2014/main" id="{179FE223-DF73-4CAE-837F-68C80280B0F9}"/>
              </a:ext>
            </a:extLst>
          </p:cNvPr>
          <p:cNvSpPr txBox="1"/>
          <p:nvPr/>
        </p:nvSpPr>
        <p:spPr>
          <a:xfrm>
            <a:off x="2995448" y="5186855"/>
            <a:ext cx="3226676" cy="461665"/>
          </a:xfrm>
          <a:prstGeom prst="rect">
            <a:avLst/>
          </a:prstGeom>
          <a:noFill/>
        </p:spPr>
        <p:txBody>
          <a:bodyPr wrap="square" rtlCol="0">
            <a:spAutoFit/>
          </a:bodyPr>
          <a:lstStyle/>
          <a:p>
            <a:r>
              <a:rPr lang="en-US" sz="2400" dirty="0">
                <a:solidFill>
                  <a:srgbClr val="0000FF"/>
                </a:solidFill>
                <a:latin typeface="Lucida Console" panose="020B0609040504020204" pitchFamily="49" charset="0"/>
              </a:rPr>
              <a:t>int</a:t>
            </a:r>
            <a:r>
              <a:rPr lang="en-US" sz="2400" dirty="0">
                <a:latin typeface="Lucida Console" panose="020B0609040504020204" pitchFamily="49" charset="0"/>
              </a:rPr>
              <a:t> *a_ptr;</a:t>
            </a:r>
          </a:p>
        </p:txBody>
      </p:sp>
      <p:sp>
        <p:nvSpPr>
          <p:cNvPr id="10" name="Content Placeholder 1">
            <a:extLst>
              <a:ext uri="{FF2B5EF4-FFF2-40B4-BE49-F238E27FC236}">
                <a16:creationId xmlns:a16="http://schemas.microsoft.com/office/drawing/2014/main" id="{D235C63A-61A3-49D0-9C49-5E228638B5F0}"/>
              </a:ext>
            </a:extLst>
          </p:cNvPr>
          <p:cNvSpPr txBox="1">
            <a:spLocks/>
          </p:cNvSpPr>
          <p:nvPr/>
        </p:nvSpPr>
        <p:spPr>
          <a:xfrm>
            <a:off x="425669" y="3752193"/>
            <a:ext cx="8008883" cy="1434662"/>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Example: The following statement declares a pointer variable </a:t>
            </a:r>
            <a:r>
              <a:rPr lang="en-US" dirty="0">
                <a:solidFill>
                  <a:srgbClr val="C00000"/>
                </a:solidFill>
                <a:latin typeface="Arial" pitchFamily="34" charset="0"/>
                <a:cs typeface="Arial" pitchFamily="34" charset="0"/>
              </a:rPr>
              <a:t>a_ptr</a:t>
            </a:r>
            <a:r>
              <a:rPr lang="en-US" dirty="0">
                <a:latin typeface="Arial" pitchFamily="34" charset="0"/>
                <a:cs typeface="Arial" pitchFamily="34" charset="0"/>
              </a:rPr>
              <a:t> which may point to any </a:t>
            </a:r>
            <a:r>
              <a:rPr lang="en-US" dirty="0">
                <a:solidFill>
                  <a:srgbClr val="0000FF"/>
                </a:solidFill>
                <a:latin typeface="Arial" pitchFamily="34" charset="0"/>
                <a:cs typeface="Arial" pitchFamily="34" charset="0"/>
              </a:rPr>
              <a:t>int</a:t>
            </a:r>
            <a:r>
              <a:rPr lang="en-US" dirty="0">
                <a:latin typeface="Arial" pitchFamily="34" charset="0"/>
                <a:cs typeface="Arial" pitchFamily="34" charset="0"/>
              </a:rPr>
              <a:t> variable</a:t>
            </a:r>
          </a:p>
          <a:p>
            <a:pPr marL="352425" indent="-352425" fontAlgn="auto">
              <a:spcBef>
                <a:spcPts val="600"/>
              </a:spcBef>
              <a:spcAft>
                <a:spcPts val="0"/>
              </a:spcAft>
              <a:buClr>
                <a:schemeClr val="bg1">
                  <a:lumMod val="50000"/>
                </a:schemeClr>
              </a:buClr>
              <a:buSzPct val="100000"/>
              <a:buFont typeface="Wingdings" panose="05000000000000000000" pitchFamily="2" charset="2"/>
              <a:buChar char="§"/>
            </a:pPr>
            <a:r>
              <a:rPr lang="en-US" dirty="0">
                <a:latin typeface="Arial" pitchFamily="34" charset="0"/>
                <a:cs typeface="Arial" pitchFamily="34" charset="0"/>
              </a:rPr>
              <a:t>Good practice to name a pointer with suffix </a:t>
            </a:r>
            <a:r>
              <a:rPr lang="en-US" dirty="0">
                <a:solidFill>
                  <a:srgbClr val="C00000"/>
                </a:solidFill>
                <a:latin typeface="Arial" pitchFamily="34" charset="0"/>
                <a:cs typeface="Arial" pitchFamily="34" charset="0"/>
              </a:rPr>
              <a:t>_ptr </a:t>
            </a:r>
            <a:r>
              <a:rPr lang="en-US" dirty="0">
                <a:latin typeface="Arial" pitchFamily="34" charset="0"/>
                <a:cs typeface="Arial" pitchFamily="34" charset="0"/>
              </a:rPr>
              <a:t>or </a:t>
            </a:r>
            <a:r>
              <a:rPr lang="en-US" dirty="0">
                <a:solidFill>
                  <a:srgbClr val="C00000"/>
                </a:solidFill>
                <a:latin typeface="Arial" pitchFamily="34" charset="0"/>
                <a:cs typeface="Arial" pitchFamily="34" charset="0"/>
              </a:rPr>
              <a:t>_p</a:t>
            </a:r>
          </a:p>
        </p:txBody>
      </p:sp>
      <p:sp>
        <p:nvSpPr>
          <p:cNvPr id="12" name="TextBox 11">
            <a:extLst>
              <a:ext uri="{FF2B5EF4-FFF2-40B4-BE49-F238E27FC236}">
                <a16:creationId xmlns:a16="http://schemas.microsoft.com/office/drawing/2014/main" id="{85EDF671-5EAF-4F7A-A895-5A212CFD6948}"/>
              </a:ext>
            </a:extLst>
          </p:cNvPr>
          <p:cNvSpPr txBox="1"/>
          <p:nvPr/>
        </p:nvSpPr>
        <p:spPr>
          <a:xfrm>
            <a:off x="882870" y="1277007"/>
            <a:ext cx="1371600" cy="461665"/>
          </a:xfrm>
          <a:prstGeom prst="rect">
            <a:avLst/>
          </a:prstGeom>
          <a:noFill/>
        </p:spPr>
        <p:txBody>
          <a:bodyPr wrap="square" rtlCol="0">
            <a:spAutoFit/>
          </a:bodyPr>
          <a:lstStyle/>
          <a:p>
            <a:r>
              <a:rPr lang="en-US" sz="2400" i="1" dirty="0"/>
              <a:t>Syntax:</a:t>
            </a:r>
          </a:p>
        </p:txBody>
      </p:sp>
    </p:spTree>
    <p:extLst>
      <p:ext uri="{BB962C8B-B14F-4D97-AF65-F5344CB8AC3E}">
        <p14:creationId xmlns:p14="http://schemas.microsoft.com/office/powerpoint/2010/main" val="5257079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18356</TotalTime>
  <Words>1511</Words>
  <Application>Microsoft Office PowerPoint</Application>
  <PresentationFormat>On-screen Show (4:3)</PresentationFormat>
  <Paragraphs>262</Paragraphs>
  <Slides>16</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Consolas</vt:lpstr>
      <vt:lpstr>Courier New</vt:lpstr>
      <vt:lpstr>Lucida Console</vt:lpstr>
      <vt:lpstr>Lucida Sans Unicode</vt:lpstr>
      <vt:lpstr>Symbol</vt:lpstr>
      <vt:lpstr>Times New Roman</vt:lpstr>
      <vt:lpstr>Wingdings</vt:lpstr>
      <vt:lpstr>Clarity</vt:lpstr>
      <vt:lpstr>http://www.comp.nus.edu.sg/~cs2100/</vt:lpstr>
      <vt:lpstr>Questions?</vt:lpstr>
      <vt:lpstr>Lecture #4: Pointers and Functions (1/2)</vt:lpstr>
      <vt:lpstr>Lecture #4: Pointers and Functions (2/2)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of File</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CS2100 Computer Organisation</dc:title>
  <dc:subject>Week 1</dc:subject>
  <dc:creator>Aaron Tan</dc:creator>
  <cp:lastModifiedBy>Song Kai</cp:lastModifiedBy>
  <cp:revision>1575</cp:revision>
  <cp:lastPrinted>2017-06-30T03:15:07Z</cp:lastPrinted>
  <dcterms:created xsi:type="dcterms:W3CDTF">1998-09-05T15:03:32Z</dcterms:created>
  <dcterms:modified xsi:type="dcterms:W3CDTF">2025-01-08T08:09:47Z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ies>
</file>