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672" r:id="rId3"/>
    <p:sldId id="608" r:id="rId4"/>
    <p:sldId id="640" r:id="rId5"/>
    <p:sldId id="609" r:id="rId6"/>
    <p:sldId id="641" r:id="rId7"/>
    <p:sldId id="610" r:id="rId8"/>
    <p:sldId id="671" r:id="rId9"/>
    <p:sldId id="308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FFCCFF"/>
    <a:srgbClr val="CCCCFF"/>
    <a:srgbClr val="CCFF99"/>
    <a:srgbClr val="E2FFC5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FC4B2-B8D2-4157-8613-7A176E40398A}" v="2" dt="2025-01-08T08:11:53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05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99CFC4B2-B8D2-4157-8613-7A176E40398A}"/>
    <pc:docChg chg="custSel addSld delSld modSld modMainMaster">
      <pc:chgData name="Song Kai" userId="012566e0-30ff-4e17-bc5d-803a8d22ce41" providerId="ADAL" clId="{99CFC4B2-B8D2-4157-8613-7A176E40398A}" dt="2025-01-08T08:11:55.804" v="7" actId="47"/>
      <pc:docMkLst>
        <pc:docMk/>
      </pc:docMkLst>
      <pc:sldChg chg="del">
        <pc:chgData name="Song Kai" userId="012566e0-30ff-4e17-bc5d-803a8d22ce41" providerId="ADAL" clId="{99CFC4B2-B8D2-4157-8613-7A176E40398A}" dt="2025-01-08T08:11:55.804" v="7" actId="47"/>
        <pc:sldMkLst>
          <pc:docMk/>
          <pc:sldMk cId="633851281" sldId="620"/>
        </pc:sldMkLst>
      </pc:sldChg>
      <pc:sldChg chg="add">
        <pc:chgData name="Song Kai" userId="012566e0-30ff-4e17-bc5d-803a8d22ce41" providerId="ADAL" clId="{99CFC4B2-B8D2-4157-8613-7A176E40398A}" dt="2025-01-08T08:11:53.157" v="6"/>
        <pc:sldMkLst>
          <pc:docMk/>
          <pc:sldMk cId="2980677409" sldId="672"/>
        </pc:sldMkLst>
      </pc:sldChg>
      <pc:sldMasterChg chg="addSp delSp modSp mod">
        <pc:chgData name="Song Kai" userId="012566e0-30ff-4e17-bc5d-803a8d22ce41" providerId="ADAL" clId="{99CFC4B2-B8D2-4157-8613-7A176E40398A}" dt="2025-01-08T08:11:46.276" v="5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99CFC4B2-B8D2-4157-8613-7A176E40398A}" dt="2025-01-08T08:11:46.276" v="5" actId="478"/>
          <ac:spMkLst>
            <pc:docMk/>
            <pc:sldMasterMk cId="0" sldId="2147485087"/>
            <ac:spMk id="8" creationId="{5B44A7F2-01B3-83CE-89C3-00854A3A2308}"/>
          </ac:spMkLst>
        </pc:spChg>
        <pc:picChg chg="mod">
          <ac:chgData name="Song Kai" userId="012566e0-30ff-4e17-bc5d-803a8d22ce41" providerId="ADAL" clId="{99CFC4B2-B8D2-4157-8613-7A176E40398A}" dt="2025-01-08T08:11:40.780" v="4" actId="1076"/>
          <ac:picMkLst>
            <pc:docMk/>
            <pc:sldMasterMk cId="0" sldId="2147485087"/>
            <ac:picMk id="11" creationId="{6D4D1A16-5619-88C4-B732-27632C95C75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7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D1A16-5619-88C4-B732-27632C95C75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#4b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Pointers and Functions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1.7 	Tracing Pointers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235825"/>
            <a:ext cx="7948612" cy="903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Trace the code below manually to obtain the outputs.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Compare your outputs with your neighbours.</a:t>
            </a:r>
          </a:p>
        </p:txBody>
      </p:sp>
      <p:sp>
        <p:nvSpPr>
          <p:cNvPr id="9" name="[TextBox 1]">
            <a:extLst>
              <a:ext uri="{FF2B5EF4-FFF2-40B4-BE49-F238E27FC236}">
                <a16:creationId xmlns:a16="http://schemas.microsoft.com/office/drawing/2014/main" id="{008067C8-9705-43AC-B458-2CE9E3C0C2E9}"/>
              </a:ext>
            </a:extLst>
          </p:cNvPr>
          <p:cNvSpPr txBox="1"/>
          <p:nvPr/>
        </p:nvSpPr>
        <p:spPr>
          <a:xfrm>
            <a:off x="261257" y="2122715"/>
            <a:ext cx="6270172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*p1, *p2, *p3;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&amp;b;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 = &amp;c;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 = p2;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 *=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(*p2 &gt;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*p2 -=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(*p1)++;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"3: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a, b, c);</a:t>
            </a:r>
          </a:p>
        </p:txBody>
      </p:sp>
      <p:sp>
        <p:nvSpPr>
          <p:cNvPr id="10" name="[TextBox 15]">
            <a:extLst>
              <a:ext uri="{FF2B5EF4-FFF2-40B4-BE49-F238E27FC236}">
                <a16:creationId xmlns:a16="http://schemas.microsoft.com/office/drawing/2014/main" id="{055B943B-C1F3-4554-B060-12CED00712CE}"/>
              </a:ext>
            </a:extLst>
          </p:cNvPr>
          <p:cNvSpPr txBox="1"/>
          <p:nvPr/>
        </p:nvSpPr>
        <p:spPr>
          <a:xfrm>
            <a:off x="4813738" y="1985912"/>
            <a:ext cx="192792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TracePointers.c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1.7 	Tracing Pointers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420B36-658B-4216-96C5-8D19EA953AD6}"/>
              </a:ext>
            </a:extLst>
          </p:cNvPr>
          <p:cNvSpPr txBox="1"/>
          <p:nvPr/>
        </p:nvSpPr>
        <p:spPr>
          <a:xfrm>
            <a:off x="500741" y="2177739"/>
            <a:ext cx="6270172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*p1, *p2, *p3;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&amp;b;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 = &amp;c;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p3 = p2;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*p1 *=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(*p2 &gt;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*p2 -= a;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(*p1)++;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*p1, *p2, *p3);</a:t>
            </a:r>
          </a:p>
          <a:p>
            <a:pPr>
              <a:tabLst>
                <a:tab pos="293688" algn="l"/>
                <a:tab pos="571500" algn="l"/>
              </a:tabLst>
            </a:pP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"3: </a:t>
            </a:r>
            <a:r>
              <a:rPr lang="pt-BR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%d %d\n</a:t>
            </a:r>
            <a:r>
              <a:rPr lang="pt-BR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, a, b, c);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B25D23-230A-48F8-9CE3-BDCFA2350DFB}"/>
              </a:ext>
            </a:extLst>
          </p:cNvPr>
          <p:cNvGrpSpPr/>
          <p:nvPr/>
        </p:nvGrpSpPr>
        <p:grpSpPr>
          <a:xfrm>
            <a:off x="3684813" y="1408249"/>
            <a:ext cx="4857751" cy="698137"/>
            <a:chOff x="3684813" y="1408249"/>
            <a:chExt cx="4857751" cy="69813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5B4619C-BD89-4E8F-96AF-6E65AA937613}"/>
                </a:ext>
              </a:extLst>
            </p:cNvPr>
            <p:cNvGrpSpPr/>
            <p:nvPr/>
          </p:nvGrpSpPr>
          <p:grpSpPr>
            <a:xfrm>
              <a:off x="3684813" y="1408249"/>
              <a:ext cx="1273629" cy="698137"/>
              <a:chOff x="3684813" y="1408249"/>
              <a:chExt cx="1273629" cy="69813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FEC21D3-C10C-45A8-BCEB-C94C7BE88789}"/>
                  </a:ext>
                </a:extLst>
              </p:cNvPr>
              <p:cNvGrpSpPr/>
              <p:nvPr/>
            </p:nvGrpSpPr>
            <p:grpSpPr>
              <a:xfrm>
                <a:off x="4027713" y="1583871"/>
                <a:ext cx="930729" cy="522515"/>
                <a:chOff x="4343400" y="1355271"/>
                <a:chExt cx="930729" cy="522515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164DEF9-1A26-4307-8268-C741F565ACCF}"/>
                    </a:ext>
                  </a:extLst>
                </p:cNvPr>
                <p:cNvSpPr/>
                <p:nvPr/>
              </p:nvSpPr>
              <p:spPr>
                <a:xfrm>
                  <a:off x="4343400" y="1355271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515D222-4E0A-44D7-9697-EBB8FA6A3812}"/>
                    </a:ext>
                  </a:extLst>
                </p:cNvPr>
                <p:cNvSpPr txBox="1"/>
                <p:nvPr/>
              </p:nvSpPr>
              <p:spPr>
                <a:xfrm>
                  <a:off x="4433207" y="1404257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8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756AB2-1B8F-4225-899F-197B1AC05ABF}"/>
                  </a:ext>
                </a:extLst>
              </p:cNvPr>
              <p:cNvSpPr txBox="1"/>
              <p:nvPr/>
            </p:nvSpPr>
            <p:spPr>
              <a:xfrm>
                <a:off x="3684813" y="140824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5C688F6-5135-4AC3-A9AB-87A7C0AE0005}"/>
                </a:ext>
              </a:extLst>
            </p:cNvPr>
            <p:cNvGrpSpPr/>
            <p:nvPr/>
          </p:nvGrpSpPr>
          <p:grpSpPr>
            <a:xfrm>
              <a:off x="5529942" y="1432802"/>
              <a:ext cx="1240971" cy="673584"/>
              <a:chOff x="5529942" y="1432802"/>
              <a:chExt cx="1240971" cy="67358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2B5D44A-870B-43F8-9B81-4352B914AE23}"/>
                  </a:ext>
                </a:extLst>
              </p:cNvPr>
              <p:cNvGrpSpPr/>
              <p:nvPr/>
            </p:nvGrpSpPr>
            <p:grpSpPr>
              <a:xfrm>
                <a:off x="5840184" y="1583871"/>
                <a:ext cx="930729" cy="522515"/>
                <a:chOff x="6066064" y="1404257"/>
                <a:chExt cx="930729" cy="522515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81199C5E-820C-40DA-8AD4-9A946752243A}"/>
                    </a:ext>
                  </a:extLst>
                </p:cNvPr>
                <p:cNvSpPr/>
                <p:nvPr/>
              </p:nvSpPr>
              <p:spPr>
                <a:xfrm>
                  <a:off x="6066064" y="1404257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1CD8705-3B33-49BC-BAA3-855ADC946D59}"/>
                    </a:ext>
                  </a:extLst>
                </p:cNvPr>
                <p:cNvSpPr txBox="1"/>
                <p:nvPr/>
              </p:nvSpPr>
              <p:spPr>
                <a:xfrm>
                  <a:off x="6155871" y="1453243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15</a:t>
                  </a: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93F6B7-7344-451B-AF99-826C6E1A20B6}"/>
                  </a:ext>
                </a:extLst>
              </p:cNvPr>
              <p:cNvSpPr txBox="1"/>
              <p:nvPr/>
            </p:nvSpPr>
            <p:spPr>
              <a:xfrm>
                <a:off x="5529942" y="1432802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AA84043-29B4-4BDE-AF65-406264BD4D1A}"/>
                </a:ext>
              </a:extLst>
            </p:cNvPr>
            <p:cNvGrpSpPr/>
            <p:nvPr/>
          </p:nvGrpSpPr>
          <p:grpSpPr>
            <a:xfrm>
              <a:off x="7236277" y="1432802"/>
              <a:ext cx="1306287" cy="673584"/>
              <a:chOff x="7236277" y="1432802"/>
              <a:chExt cx="1306287" cy="67358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7D82C76-1370-49C2-BED6-DCEFA8A5A8FD}"/>
                  </a:ext>
                </a:extLst>
              </p:cNvPr>
              <p:cNvGrpSpPr/>
              <p:nvPr/>
            </p:nvGrpSpPr>
            <p:grpSpPr>
              <a:xfrm>
                <a:off x="7611835" y="1583871"/>
                <a:ext cx="930729" cy="522515"/>
                <a:chOff x="7614557" y="1404257"/>
                <a:chExt cx="930729" cy="522515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8AE5675-B2E7-4AA0-B17D-B84615BB934F}"/>
                    </a:ext>
                  </a:extLst>
                </p:cNvPr>
                <p:cNvSpPr/>
                <p:nvPr/>
              </p:nvSpPr>
              <p:spPr>
                <a:xfrm>
                  <a:off x="7614557" y="1404257"/>
                  <a:ext cx="930729" cy="5225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6775B6-B92B-4A0B-8969-75DFAD92FDDB}"/>
                    </a:ext>
                  </a:extLst>
                </p:cNvPr>
                <p:cNvSpPr txBox="1"/>
                <p:nvPr/>
              </p:nvSpPr>
              <p:spPr>
                <a:xfrm>
                  <a:off x="7704364" y="1453243"/>
                  <a:ext cx="7511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23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D846DD5-1293-4018-B07F-1469DDB31F00}"/>
                  </a:ext>
                </a:extLst>
              </p:cNvPr>
              <p:cNvSpPr txBox="1"/>
              <p:nvPr/>
            </p:nvSpPr>
            <p:spPr>
              <a:xfrm>
                <a:off x="7236277" y="1432802"/>
                <a:ext cx="375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18DF169-18AF-4F31-8118-58FDA34F2112}"/>
              </a:ext>
            </a:extLst>
          </p:cNvPr>
          <p:cNvGrpSpPr/>
          <p:nvPr/>
        </p:nvGrpSpPr>
        <p:grpSpPr>
          <a:xfrm>
            <a:off x="5538105" y="405041"/>
            <a:ext cx="3501121" cy="922625"/>
            <a:chOff x="5538105" y="405041"/>
            <a:chExt cx="3501121" cy="92262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013FB3E-DEE5-4CD5-8C78-98F57E49A80C}"/>
                </a:ext>
              </a:extLst>
            </p:cNvPr>
            <p:cNvGrpSpPr/>
            <p:nvPr/>
          </p:nvGrpSpPr>
          <p:grpSpPr>
            <a:xfrm>
              <a:off x="5538105" y="405041"/>
              <a:ext cx="993324" cy="922625"/>
              <a:chOff x="6711040" y="2168919"/>
              <a:chExt cx="993324" cy="92262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47C013E-D4D2-44F3-A36C-C592763C79C3}"/>
                  </a:ext>
                </a:extLst>
              </p:cNvPr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DBE7B5F-B151-4995-A447-6CA9A44044E2}"/>
                  </a:ext>
                </a:extLst>
              </p:cNvPr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5C8DCC5-CC40-49B7-BA94-B71EEE1C3C03}"/>
                </a:ext>
              </a:extLst>
            </p:cNvPr>
            <p:cNvGrpSpPr/>
            <p:nvPr/>
          </p:nvGrpSpPr>
          <p:grpSpPr>
            <a:xfrm>
              <a:off x="6783161" y="405041"/>
              <a:ext cx="993324" cy="922625"/>
              <a:chOff x="6711040" y="2168919"/>
              <a:chExt cx="993324" cy="92262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209BF7-7C5C-4FA9-9851-192194774B74}"/>
                  </a:ext>
                </a:extLst>
              </p:cNvPr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B41796-5ED0-40DE-8872-224B34EC9166}"/>
                  </a:ext>
                </a:extLst>
              </p:cNvPr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8E964FE-1695-4965-9C6C-7EB2E9A03D6D}"/>
                </a:ext>
              </a:extLst>
            </p:cNvPr>
            <p:cNvGrpSpPr/>
            <p:nvPr/>
          </p:nvGrpSpPr>
          <p:grpSpPr>
            <a:xfrm>
              <a:off x="8045902" y="405041"/>
              <a:ext cx="993324" cy="922625"/>
              <a:chOff x="6711040" y="2168919"/>
              <a:chExt cx="993324" cy="922625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9F44260-0B48-4AC0-B56A-4BF808232088}"/>
                  </a:ext>
                </a:extLst>
              </p:cNvPr>
              <p:cNvSpPr/>
              <p:nvPr/>
            </p:nvSpPr>
            <p:spPr>
              <a:xfrm>
                <a:off x="6773635" y="2569029"/>
                <a:ext cx="930729" cy="522515"/>
              </a:xfrm>
              <a:prstGeom prst="rect">
                <a:avLst/>
              </a:prstGeom>
              <a:solidFill>
                <a:srgbClr val="CCCCFF"/>
              </a:solidFill>
              <a:ln>
                <a:solidFill>
                  <a:srgbClr val="99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8E9C88F-7237-4737-A439-A0259B59EF43}"/>
                  </a:ext>
                </a:extLst>
              </p:cNvPr>
              <p:cNvSpPr txBox="1"/>
              <p:nvPr/>
            </p:nvSpPr>
            <p:spPr>
              <a:xfrm>
                <a:off x="6711040" y="2168919"/>
                <a:ext cx="527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p3</a:t>
                </a:r>
              </a:p>
            </p:txBody>
          </p: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8931C93-1C17-4EBA-A38E-8D4C5F09C056}"/>
              </a:ext>
            </a:extLst>
          </p:cNvPr>
          <p:cNvCxnSpPr/>
          <p:nvPr/>
        </p:nvCxnSpPr>
        <p:spPr>
          <a:xfrm>
            <a:off x="7369625" y="1053132"/>
            <a:ext cx="332017" cy="53073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047555B-82C0-41F5-A349-2EC88FDD3F87}"/>
              </a:ext>
            </a:extLst>
          </p:cNvPr>
          <p:cNvCxnSpPr/>
          <p:nvPr/>
        </p:nvCxnSpPr>
        <p:spPr>
          <a:xfrm flipH="1">
            <a:off x="8309881" y="1016363"/>
            <a:ext cx="263980" cy="567508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F553EB-E66E-4F75-A465-B30F15328F75}"/>
              </a:ext>
            </a:extLst>
          </p:cNvPr>
          <p:cNvCxnSpPr/>
          <p:nvPr/>
        </p:nvCxnSpPr>
        <p:spPr>
          <a:xfrm>
            <a:off x="115105" y="241662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F140C2E-BDCB-4312-90F1-0A1A350C7040}"/>
              </a:ext>
            </a:extLst>
          </p:cNvPr>
          <p:cNvCxnSpPr/>
          <p:nvPr/>
        </p:nvCxnSpPr>
        <p:spPr>
          <a:xfrm>
            <a:off x="115105" y="2666999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2C06A9D-7C73-4ABF-A821-602C563BEFAE}"/>
              </a:ext>
            </a:extLst>
          </p:cNvPr>
          <p:cNvCxnSpPr/>
          <p:nvPr/>
        </p:nvCxnSpPr>
        <p:spPr>
          <a:xfrm>
            <a:off x="115105" y="3143190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989EFB-8752-4206-9CA6-357E66FFDFC5}"/>
              </a:ext>
            </a:extLst>
          </p:cNvPr>
          <p:cNvCxnSpPr/>
          <p:nvPr/>
        </p:nvCxnSpPr>
        <p:spPr>
          <a:xfrm>
            <a:off x="115105" y="3442546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7C09E-39D2-4FC2-8256-1394DA36E27E}"/>
              </a:ext>
            </a:extLst>
          </p:cNvPr>
          <p:cNvCxnSpPr/>
          <p:nvPr/>
        </p:nvCxnSpPr>
        <p:spPr>
          <a:xfrm>
            <a:off x="115105" y="3758232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DA91B5-ABC0-4D08-995A-891D691CD685}"/>
              </a:ext>
            </a:extLst>
          </p:cNvPr>
          <p:cNvCxnSpPr/>
          <p:nvPr/>
        </p:nvCxnSpPr>
        <p:spPr>
          <a:xfrm>
            <a:off x="115105" y="4059070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102119-637F-42D7-A9FC-284BD88B7D22}"/>
              </a:ext>
            </a:extLst>
          </p:cNvPr>
          <p:cNvCxnSpPr/>
          <p:nvPr/>
        </p:nvCxnSpPr>
        <p:spPr>
          <a:xfrm>
            <a:off x="115105" y="4464115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4D1086-9F66-4563-8EA1-B2B82C387A9E}"/>
              </a:ext>
            </a:extLst>
          </p:cNvPr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3A9BBAA-42F9-4679-8063-D59CE7850476}"/>
              </a:ext>
            </a:extLst>
          </p:cNvPr>
          <p:cNvCxnSpPr/>
          <p:nvPr/>
        </p:nvCxnSpPr>
        <p:spPr>
          <a:xfrm>
            <a:off x="432707" y="5094393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FA15D36-21B4-4F9F-B385-426505496A02}"/>
              </a:ext>
            </a:extLst>
          </p:cNvPr>
          <p:cNvCxnSpPr/>
          <p:nvPr/>
        </p:nvCxnSpPr>
        <p:spPr>
          <a:xfrm>
            <a:off x="6066064" y="1053290"/>
            <a:ext cx="0" cy="53058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[TextBox 55]">
            <a:extLst>
              <a:ext uri="{FF2B5EF4-FFF2-40B4-BE49-F238E27FC236}">
                <a16:creationId xmlns:a16="http://schemas.microsoft.com/office/drawing/2014/main" id="{0245A2BA-A189-45FE-8937-AA77D094072F}"/>
              </a:ext>
            </a:extLst>
          </p:cNvPr>
          <p:cNvSpPr txBox="1"/>
          <p:nvPr/>
        </p:nvSpPr>
        <p:spPr>
          <a:xfrm>
            <a:off x="6845756" y="3758232"/>
            <a:ext cx="219347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1: 15 23 23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B4B7B3-8E96-475B-AB6B-C524B3C9EF25}"/>
              </a:ext>
            </a:extLst>
          </p:cNvPr>
          <p:cNvCxnSpPr/>
          <p:nvPr/>
        </p:nvCxnSpPr>
        <p:spPr>
          <a:xfrm flipV="1">
            <a:off x="6151789" y="1718612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BD59A7A-4628-47CB-B2B8-408D781BE133}"/>
              </a:ext>
            </a:extLst>
          </p:cNvPr>
          <p:cNvCxnSpPr/>
          <p:nvPr/>
        </p:nvCxnSpPr>
        <p:spPr>
          <a:xfrm flipV="1">
            <a:off x="7881255" y="1730828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44B85B6-F4E2-4832-8996-579199A88E76}"/>
              </a:ext>
            </a:extLst>
          </p:cNvPr>
          <p:cNvCxnSpPr/>
          <p:nvPr/>
        </p:nvCxnSpPr>
        <p:spPr>
          <a:xfrm flipV="1">
            <a:off x="6283779" y="2192141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0C3A342-B7CC-4A2C-A557-964C1EDF3DF9}"/>
              </a:ext>
            </a:extLst>
          </p:cNvPr>
          <p:cNvCxnSpPr/>
          <p:nvPr/>
        </p:nvCxnSpPr>
        <p:spPr>
          <a:xfrm flipV="1">
            <a:off x="8123463" y="2211679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F28320A-0F4E-4D2C-B311-BC5B834668AD}"/>
              </a:ext>
            </a:extLst>
          </p:cNvPr>
          <p:cNvSpPr txBox="1"/>
          <p:nvPr/>
        </p:nvSpPr>
        <p:spPr>
          <a:xfrm>
            <a:off x="6072869" y="210638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9229A9-01B2-465F-9A98-B18A7B8F3B66}"/>
              </a:ext>
            </a:extLst>
          </p:cNvPr>
          <p:cNvSpPr txBox="1"/>
          <p:nvPr/>
        </p:nvSpPr>
        <p:spPr>
          <a:xfrm>
            <a:off x="6088002" y="307662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123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66174B3-FC5A-4B1E-B4EF-A32531B5A8A0}"/>
              </a:ext>
            </a:extLst>
          </p:cNvPr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3102E92-50D9-4AB7-BA39-BFEC79DE1F0C}"/>
              </a:ext>
            </a:extLst>
          </p:cNvPr>
          <p:cNvCxnSpPr/>
          <p:nvPr/>
        </p:nvCxnSpPr>
        <p:spPr>
          <a:xfrm>
            <a:off x="115105" y="6370683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EECAAB-46E8-4C21-8055-BED5E0ED69EE}"/>
              </a:ext>
            </a:extLst>
          </p:cNvPr>
          <p:cNvCxnSpPr/>
          <p:nvPr/>
        </p:nvCxnSpPr>
        <p:spPr>
          <a:xfrm>
            <a:off x="115105" y="4792678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7CFFA94-0DCB-4E5F-B7ED-AE55AEC19A01}"/>
              </a:ext>
            </a:extLst>
          </p:cNvPr>
          <p:cNvSpPr txBox="1"/>
          <p:nvPr/>
        </p:nvSpPr>
        <p:spPr>
          <a:xfrm>
            <a:off x="7892833" y="2090056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D3571ED-6571-4B23-9209-84ECFCD9A534}"/>
              </a:ext>
            </a:extLst>
          </p:cNvPr>
          <p:cNvSpPr txBox="1"/>
          <p:nvPr/>
        </p:nvSpPr>
        <p:spPr>
          <a:xfrm>
            <a:off x="6094642" y="2426732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9F724CD-1100-459D-B0DD-C4F70A726DA3}"/>
              </a:ext>
            </a:extLst>
          </p:cNvPr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68CD25-8419-452D-94C9-A7CA1693D053}"/>
              </a:ext>
            </a:extLst>
          </p:cNvPr>
          <p:cNvCxnSpPr/>
          <p:nvPr/>
        </p:nvCxnSpPr>
        <p:spPr>
          <a:xfrm>
            <a:off x="432707" y="5109150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CA3D3D7-5B28-4D4C-8B28-E53069286D0E}"/>
              </a:ext>
            </a:extLst>
          </p:cNvPr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9900CC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35DB303-7C26-4BE8-A148-9070594863A7}"/>
              </a:ext>
            </a:extLst>
          </p:cNvPr>
          <p:cNvCxnSpPr/>
          <p:nvPr/>
        </p:nvCxnSpPr>
        <p:spPr>
          <a:xfrm flipV="1">
            <a:off x="6316435" y="2485933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A856B3-D947-41D8-9C3B-52EF55750663}"/>
              </a:ext>
            </a:extLst>
          </p:cNvPr>
          <p:cNvCxnSpPr/>
          <p:nvPr/>
        </p:nvCxnSpPr>
        <p:spPr>
          <a:xfrm flipV="1">
            <a:off x="8123462" y="2459268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9D26671-D821-43D1-AC8F-A2038C9C15BC}"/>
              </a:ext>
            </a:extLst>
          </p:cNvPr>
          <p:cNvSpPr txBox="1"/>
          <p:nvPr/>
        </p:nvSpPr>
        <p:spPr>
          <a:xfrm>
            <a:off x="7937045" y="2400178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AA5A90B-0A6B-4DF2-BA0B-C43F0E7F5A63}"/>
              </a:ext>
            </a:extLst>
          </p:cNvPr>
          <p:cNvSpPr txBox="1"/>
          <p:nvPr/>
        </p:nvSpPr>
        <p:spPr>
          <a:xfrm>
            <a:off x="6085795" y="2743080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122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B56F6EF-85F6-41B8-AECD-12DD7B21BC0B}"/>
              </a:ext>
            </a:extLst>
          </p:cNvPr>
          <p:cNvCxnSpPr/>
          <p:nvPr/>
        </p:nvCxnSpPr>
        <p:spPr>
          <a:xfrm>
            <a:off x="115105" y="4791982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DD1EC6A-3132-4C62-A1AD-A49CBE6A5126}"/>
              </a:ext>
            </a:extLst>
          </p:cNvPr>
          <p:cNvCxnSpPr/>
          <p:nvPr/>
        </p:nvCxnSpPr>
        <p:spPr>
          <a:xfrm>
            <a:off x="432707" y="5109150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DCE582C-1083-4576-95BF-20CFDEAC01A1}"/>
              </a:ext>
            </a:extLst>
          </p:cNvPr>
          <p:cNvCxnSpPr/>
          <p:nvPr/>
        </p:nvCxnSpPr>
        <p:spPr>
          <a:xfrm>
            <a:off x="432707" y="5410078"/>
            <a:ext cx="401410" cy="0"/>
          </a:xfrm>
          <a:prstGeom prst="straightConnector1">
            <a:avLst/>
          </a:prstGeom>
          <a:ln w="28575">
            <a:solidFill>
              <a:srgbClr val="0066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3DD8267-7E50-4359-82EE-496651F92887}"/>
              </a:ext>
            </a:extLst>
          </p:cNvPr>
          <p:cNvSpPr txBox="1"/>
          <p:nvPr/>
        </p:nvSpPr>
        <p:spPr>
          <a:xfrm>
            <a:off x="7937045" y="2723967"/>
            <a:ext cx="751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-1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BEDFF20-AA40-4715-8404-41AB14D1C3D9}"/>
              </a:ext>
            </a:extLst>
          </p:cNvPr>
          <p:cNvCxnSpPr/>
          <p:nvPr/>
        </p:nvCxnSpPr>
        <p:spPr>
          <a:xfrm flipV="1">
            <a:off x="6335484" y="2828835"/>
            <a:ext cx="329293" cy="228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417C59-4226-432D-AD17-C6B9DCF1C231}"/>
              </a:ext>
            </a:extLst>
          </p:cNvPr>
          <p:cNvCxnSpPr/>
          <p:nvPr/>
        </p:nvCxnSpPr>
        <p:spPr>
          <a:xfrm>
            <a:off x="115105" y="6033225"/>
            <a:ext cx="40141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BF05696-F206-4B34-B5A9-83EAE114A37D}"/>
              </a:ext>
            </a:extLst>
          </p:cNvPr>
          <p:cNvSpPr txBox="1"/>
          <p:nvPr/>
        </p:nvSpPr>
        <p:spPr>
          <a:xfrm>
            <a:off x="6836909" y="5744737"/>
            <a:ext cx="2202317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2: 123 -1 -1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8825C5-4395-43F6-9ACF-57408F18D9A5}"/>
              </a:ext>
            </a:extLst>
          </p:cNvPr>
          <p:cNvSpPr txBox="1"/>
          <p:nvPr/>
        </p:nvSpPr>
        <p:spPr>
          <a:xfrm>
            <a:off x="6845756" y="6173634"/>
            <a:ext cx="2193470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3: 8 123 -1</a:t>
            </a:r>
          </a:p>
        </p:txBody>
      </p:sp>
    </p:spTree>
    <p:extLst>
      <p:ext uri="{BB962C8B-B14F-4D97-AF65-F5344CB8AC3E}">
        <p14:creationId xmlns:p14="http://schemas.microsoft.com/office/powerpoint/2010/main" val="3607514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4" grpId="0"/>
      <p:bldP spid="125" grpId="0"/>
      <p:bldP spid="129" grpId="0"/>
      <p:bldP spid="130" grpId="0"/>
      <p:bldP spid="136" grpId="0"/>
      <p:bldP spid="137" grpId="0"/>
      <p:bldP spid="141" grpId="0"/>
      <p:bldP spid="144" grpId="0" animBg="1"/>
      <p:bldP spid="1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1.8 	Incrementing a Pointer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7F3D24C-37EB-4212-9A57-7159B14DEEF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98021"/>
            <a:ext cx="8149998" cy="7837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p is a pointer variable, what does </a:t>
            </a:r>
            <a:r>
              <a:rPr lang="en-GB" dirty="0">
                <a:solidFill>
                  <a:srgbClr val="C00000"/>
                </a:solidFill>
              </a:rPr>
              <a:t>p = p + 1 </a:t>
            </a:r>
            <a:r>
              <a:rPr lang="en-GB" dirty="0"/>
              <a:t>(or </a:t>
            </a:r>
            <a:r>
              <a:rPr lang="en-GB" dirty="0">
                <a:solidFill>
                  <a:srgbClr val="C00000"/>
                </a:solidFill>
              </a:rPr>
              <a:t>p++</a:t>
            </a:r>
            <a:r>
              <a:rPr lang="en-GB" dirty="0"/>
              <a:t>) mean?</a:t>
            </a:r>
          </a:p>
        </p:txBody>
      </p:sp>
      <p:sp>
        <p:nvSpPr>
          <p:cNvPr id="24" name="[TextBox 1]">
            <a:extLst>
              <a:ext uri="{FF2B5EF4-FFF2-40B4-BE49-F238E27FC236}">
                <a16:creationId xmlns:a16="http://schemas.microsoft.com/office/drawing/2014/main" id="{47CDD73F-FA49-4A42-A299-F14FF420FDB5}"/>
              </a:ext>
            </a:extLst>
          </p:cNvPr>
          <p:cNvSpPr txBox="1"/>
          <p:nvPr/>
        </p:nvSpPr>
        <p:spPr>
          <a:xfrm>
            <a:off x="261257" y="2065461"/>
            <a:ext cx="6596743" cy="38779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= &amp;a; bp = &amp;b; cp = &amp;c; dp = &amp;d;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ap++; bp++; cp++; dp++;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 %p %p %p\n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ap, bp, cp, dp);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 +=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ap);</a:t>
            </a:r>
            <a:endParaRPr lang="pt-B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[TextBox 15]">
            <a:extLst>
              <a:ext uri="{FF2B5EF4-FFF2-40B4-BE49-F238E27FC236}">
                <a16:creationId xmlns:a16="http://schemas.microsoft.com/office/drawing/2014/main" id="{783EA823-8C9C-4C3F-B0D6-4CF30C70C9F9}"/>
              </a:ext>
            </a:extLst>
          </p:cNvPr>
          <p:cNvSpPr txBox="1"/>
          <p:nvPr/>
        </p:nvSpPr>
        <p:spPr>
          <a:xfrm>
            <a:off x="5401002" y="5758780"/>
            <a:ext cx="2334985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IncrementPointers.c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C5AEC8-B40E-4187-803A-BB6C1F421F43}"/>
              </a:ext>
            </a:extLst>
          </p:cNvPr>
          <p:cNvSpPr txBox="1"/>
          <p:nvPr/>
        </p:nvSpPr>
        <p:spPr>
          <a:xfrm>
            <a:off x="6188529" y="1726756"/>
            <a:ext cx="2710542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 Lect#2a slide 16:</a:t>
            </a:r>
          </a:p>
          <a:p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float</a:t>
            </a:r>
            <a:r>
              <a:rPr lang="en-US" dirty="0"/>
              <a:t> takes up 4 bytes</a:t>
            </a:r>
          </a:p>
          <a:p>
            <a:r>
              <a:rPr lang="en-US" dirty="0">
                <a:solidFill>
                  <a:srgbClr val="0000FF"/>
                </a:solidFill>
              </a:rPr>
              <a:t>char </a:t>
            </a:r>
            <a:r>
              <a:rPr lang="en-US" dirty="0"/>
              <a:t>takes up 1 byte</a:t>
            </a:r>
          </a:p>
          <a:p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takes up 8 bytes</a:t>
            </a:r>
          </a:p>
        </p:txBody>
      </p:sp>
      <p:sp>
        <p:nvSpPr>
          <p:cNvPr id="27" name="[TextBox 55]">
            <a:extLst>
              <a:ext uri="{FF2B5EF4-FFF2-40B4-BE49-F238E27FC236}">
                <a16:creationId xmlns:a16="http://schemas.microsoft.com/office/drawing/2014/main" id="{38BEC5BD-52D6-4314-9FFD-43C2D7975AE4}"/>
              </a:ext>
            </a:extLst>
          </p:cNvPr>
          <p:cNvSpPr txBox="1"/>
          <p:nvPr/>
        </p:nvSpPr>
        <p:spPr>
          <a:xfrm>
            <a:off x="2997319" y="3833146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ffbff0a4 ffbff0a0 ffbff09f ffbff090</a:t>
            </a:r>
          </a:p>
        </p:txBody>
      </p:sp>
      <p:sp>
        <p:nvSpPr>
          <p:cNvPr id="28" name="[TextBox 55]">
            <a:extLst>
              <a:ext uri="{FF2B5EF4-FFF2-40B4-BE49-F238E27FC236}">
                <a16:creationId xmlns:a16="http://schemas.microsoft.com/office/drawing/2014/main" id="{0115728D-2F26-4B31-8FC3-29DC5E09A239}"/>
              </a:ext>
            </a:extLst>
          </p:cNvPr>
          <p:cNvSpPr txBox="1"/>
          <p:nvPr/>
        </p:nvSpPr>
        <p:spPr>
          <a:xfrm>
            <a:off x="2997319" y="4860308"/>
            <a:ext cx="5662154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ffbff0a8 ffbff0a4 ffbff0a0 ffbff098</a:t>
            </a:r>
          </a:p>
        </p:txBody>
      </p:sp>
      <p:sp>
        <p:nvSpPr>
          <p:cNvPr id="29" name="[TextBox 55]">
            <a:extLst>
              <a:ext uri="{FF2B5EF4-FFF2-40B4-BE49-F238E27FC236}">
                <a16:creationId xmlns:a16="http://schemas.microsoft.com/office/drawing/2014/main" id="{86848DE7-ED49-4BAE-8EA3-3C8BE55BF460}"/>
              </a:ext>
            </a:extLst>
          </p:cNvPr>
          <p:cNvSpPr txBox="1"/>
          <p:nvPr/>
        </p:nvSpPr>
        <p:spPr>
          <a:xfrm>
            <a:off x="3429000" y="5487360"/>
            <a:ext cx="1643659" cy="400110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ffbff0b4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36569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67391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14882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7964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+4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2182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53004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70253" y="4233256"/>
            <a:ext cx="0" cy="627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01075" y="426699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+8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36569" y="5260418"/>
            <a:ext cx="0" cy="223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36569" y="52134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+12</a:t>
            </a:r>
            <a:endParaRPr lang="en-GB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" grpId="0"/>
      <p:bldP spid="17" grpId="0"/>
      <p:bldP spid="19" grpId="0"/>
      <p:bldP spid="22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1.9 	Common Mistake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654145" y="1411523"/>
            <a:ext cx="4593716" cy="1432388"/>
            <a:chOff x="654145" y="1411523"/>
            <a:chExt cx="4593716" cy="1432388"/>
          </a:xfrm>
        </p:grpSpPr>
        <p:sp>
          <p:nvSpPr>
            <p:cNvPr id="15" name="TextBox 14"/>
            <p:cNvSpPr txBox="1"/>
            <p:nvPr/>
          </p:nvSpPr>
          <p:spPr>
            <a:xfrm>
              <a:off x="654145" y="1643582"/>
              <a:ext cx="4025432" cy="1200329"/>
            </a:xfrm>
            <a:prstGeom prst="rect">
              <a:avLst/>
            </a:prstGeom>
            <a:solidFill>
              <a:srgbClr val="FFFFCC"/>
            </a:solidFill>
            <a:ln w="1270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*n;</a:t>
              </a:r>
            </a:p>
            <a:p>
              <a:pPr>
                <a:tabLst>
                  <a:tab pos="346075" algn="l"/>
                </a:tabLst>
                <a:defRPr/>
              </a:pPr>
              <a:endParaRPr lang="en-US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*n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6075" algn="l"/>
                </a:tabLst>
                <a:defRPr/>
              </a:pP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, *n);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2994068" y="1411523"/>
              <a:ext cx="225379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/>
                <a:t>CommonMistake.c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445794" y="1888146"/>
            <a:ext cx="4078517" cy="83099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What’s wrong with this?</a:t>
            </a:r>
          </a:p>
          <a:p>
            <a:r>
              <a:rPr lang="en-US" sz="2400" dirty="0"/>
              <a:t>Can you draw the  picture?</a:t>
            </a:r>
            <a:endParaRPr lang="en-SG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37639" y="4129375"/>
            <a:ext cx="8042807" cy="1446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Where is the pointer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pointing to?</a:t>
            </a:r>
          </a:p>
          <a:p>
            <a:pPr marL="360363" indent="-360363">
              <a:spcAft>
                <a:spcPts val="600"/>
              </a:spcAft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Where is the value </a:t>
            </a:r>
            <a:r>
              <a:rPr lang="en-US" sz="2000" dirty="0">
                <a:solidFill>
                  <a:srgbClr val="008000"/>
                </a:solidFill>
              </a:rPr>
              <a:t>123</a:t>
            </a:r>
            <a:r>
              <a:rPr lang="en-US" sz="2000" dirty="0"/>
              <a:t> assigned to?</a:t>
            </a:r>
          </a:p>
          <a:p>
            <a:pPr marL="360363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sz="2000" dirty="0"/>
              <a:t>Result: Segmentation Fault (core dumped)</a:t>
            </a:r>
          </a:p>
          <a:p>
            <a:pPr marL="817563" lvl="1" indent="-360363">
              <a:buFont typeface="Wingdings" pitchFamily="2" charset="2"/>
              <a:buChar char="§"/>
              <a:tabLst>
                <a:tab pos="360363" algn="l"/>
              </a:tabLst>
            </a:pPr>
            <a:r>
              <a:rPr lang="en-US" dirty="0">
                <a:solidFill>
                  <a:srgbClr val="0000FF"/>
                </a:solidFill>
              </a:rPr>
              <a:t>Remove the file “core” from your directory. </a:t>
            </a:r>
            <a:r>
              <a:rPr lang="en-US" dirty="0"/>
              <a:t>It takes up a lot of space!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62234" y="2900658"/>
            <a:ext cx="1326533" cy="912313"/>
            <a:chOff x="5831012" y="2964750"/>
            <a:chExt cx="1326533" cy="912313"/>
          </a:xfrm>
        </p:grpSpPr>
        <p:grpSp>
          <p:nvGrpSpPr>
            <p:cNvPr id="22" name="Group 21"/>
            <p:cNvGrpSpPr/>
            <p:nvPr/>
          </p:nvGrpSpPr>
          <p:grpSpPr>
            <a:xfrm>
              <a:off x="5831012" y="3324267"/>
              <a:ext cx="960497" cy="552796"/>
              <a:chOff x="6168199" y="3600938"/>
              <a:chExt cx="960497" cy="552796"/>
            </a:xfrm>
          </p:grpSpPr>
          <p:grpSp>
            <p:nvGrpSpPr>
              <p:cNvPr id="31" name="Group 15"/>
              <p:cNvGrpSpPr>
                <a:grpSpLocks/>
              </p:cNvGrpSpPr>
              <p:nvPr/>
            </p:nvGrpSpPr>
            <p:grpSpPr bwMode="auto">
              <a:xfrm>
                <a:off x="6168199" y="3606602"/>
                <a:ext cx="798662" cy="547132"/>
                <a:chOff x="6027680" y="1987635"/>
                <a:chExt cx="798178" cy="547580"/>
              </a:xfrm>
            </p:grpSpPr>
            <p:sp>
              <p:nvSpPr>
                <p:cNvPr id="3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6027680" y="1987635"/>
                  <a:ext cx="336331" cy="3696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>
                      <a:latin typeface="Calibri" pitchFamily="34" charset="0"/>
                    </a:rPr>
                    <a:t>n</a:t>
                  </a:r>
                  <a:endParaRPr lang="en-SG" dirty="0">
                    <a:latin typeface="Calibri" pitchFamily="34" charset="0"/>
                  </a:endParaRPr>
                </a:p>
              </p:txBody>
            </p:sp>
            <p:sp>
              <p:nvSpPr>
                <p:cNvPr id="34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295954" y="2196801"/>
                  <a:ext cx="529904" cy="338414"/>
                </a:xfrm>
                <a:prstGeom prst="rect">
                  <a:avLst/>
                </a:prstGeom>
                <a:solidFill>
                  <a:srgbClr val="9F9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SG" sz="1600" dirty="0">
                    <a:latin typeface="Calibri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 flipV="1">
                <a:off x="6708098" y="3600938"/>
                <a:ext cx="420598" cy="374995"/>
              </a:xfrm>
              <a:prstGeom prst="straightConnector1">
                <a:avLst/>
              </a:prstGeom>
              <a:noFill/>
              <a:ln w="19050" cap="sq" algn="ctr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0" name="TextBox 16"/>
            <p:cNvSpPr txBox="1">
              <a:spLocks noChangeArrowheads="1"/>
            </p:cNvSpPr>
            <p:nvPr/>
          </p:nvSpPr>
          <p:spPr bwMode="auto">
            <a:xfrm>
              <a:off x="6784924" y="2964750"/>
              <a:ext cx="37262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?</a:t>
              </a:r>
              <a:endParaRPr lang="en-SG" sz="2400" dirty="0">
                <a:latin typeface="Calibri" pitchFamily="34" charset="0"/>
              </a:endParaRPr>
            </a:p>
          </p:txBody>
        </p:sp>
      </p:grpSp>
      <p:pic>
        <p:nvPicPr>
          <p:cNvPr id="35" name="Picture 34" descr="alert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99352" y="396137"/>
            <a:ext cx="681094" cy="6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12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6813" indent="-1166813"/>
            <a:r>
              <a:rPr lang="en-SG" sz="3600" dirty="0">
                <a:solidFill>
                  <a:srgbClr val="0000FF"/>
                </a:solidFill>
                <a:latin typeface="+mn-lt"/>
              </a:rPr>
              <a:t>1.10 	Why Do We Use Pointers?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2645AFC4-678D-4609-B08A-85B9C41E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It might appear that having a pointer to point to a variable is redundant since we can access the variable directly</a:t>
            </a:r>
          </a:p>
          <a:p>
            <a:pPr marL="342900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purpose of pointers is apparent later when we pass the address of a variable into a function, for example, in the following scenarios:</a:t>
            </a:r>
          </a:p>
          <a:p>
            <a:pPr marL="800100" lvl="1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pass the addresses of two or more variables to a function so that the function can pass back to its caller new values for the variables</a:t>
            </a:r>
          </a:p>
          <a:p>
            <a:pPr marL="800100" lvl="1" indent="-342900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pass the address of the first element of an array to a function so that the function can access all elements in the array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complete Pointers and Functions Quiz 1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563CD-7136-641F-567D-42987618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635"/>
            <a:ext cx="9144000" cy="8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18329</TotalTime>
  <Words>882</Words>
  <Application>Microsoft Office PowerPoint</Application>
  <PresentationFormat>On-screen Show (4:3)</PresentationFormat>
  <Paragraphs>141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1575</cp:revision>
  <cp:lastPrinted>2017-06-30T03:15:07Z</cp:lastPrinted>
  <dcterms:created xsi:type="dcterms:W3CDTF">1998-09-05T15:03:32Z</dcterms:created>
  <dcterms:modified xsi:type="dcterms:W3CDTF">2025-01-08T08:12:01Z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