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4"/>
  </p:notesMasterIdLst>
  <p:handoutMasterIdLst>
    <p:handoutMasterId r:id="rId15"/>
  </p:handoutMasterIdLst>
  <p:sldIdLst>
    <p:sldId id="256" r:id="rId2"/>
    <p:sldId id="651" r:id="rId3"/>
    <p:sldId id="613" r:id="rId4"/>
    <p:sldId id="643" r:id="rId5"/>
    <p:sldId id="644" r:id="rId6"/>
    <p:sldId id="645" r:id="rId7"/>
    <p:sldId id="646" r:id="rId8"/>
    <p:sldId id="647" r:id="rId9"/>
    <p:sldId id="648" r:id="rId10"/>
    <p:sldId id="649" r:id="rId11"/>
    <p:sldId id="650" r:id="rId12"/>
    <p:sldId id="308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006600"/>
    <a:srgbClr val="FFCCFF"/>
    <a:srgbClr val="CCCCFF"/>
    <a:srgbClr val="CCFF99"/>
    <a:srgbClr val="E2FFC5"/>
    <a:srgbClr val="CCFF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02DDAE-2CE0-4772-98D8-848D0A9ACFCC}" v="2" dt="2025-01-08T08:12:44.8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5" autoAdjust="0"/>
    <p:restoredTop sz="91639" autoAdjust="0"/>
  </p:normalViewPr>
  <p:slideViewPr>
    <p:cSldViewPr snapToGrid="0">
      <p:cViewPr varScale="1">
        <p:scale>
          <a:sx n="73" d="100"/>
          <a:sy n="73" d="100"/>
        </p:scale>
        <p:origin x="105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Kai" userId="012566e0-30ff-4e17-bc5d-803a8d22ce41" providerId="ADAL" clId="{1A02DDAE-2CE0-4772-98D8-848D0A9ACFCC}"/>
    <pc:docChg chg="custSel addSld delSld modSld modMainMaster">
      <pc:chgData name="Song Kai" userId="012566e0-30ff-4e17-bc5d-803a8d22ce41" providerId="ADAL" clId="{1A02DDAE-2CE0-4772-98D8-848D0A9ACFCC}" dt="2025-01-08T08:12:46.549" v="7" actId="47"/>
      <pc:docMkLst>
        <pc:docMk/>
      </pc:docMkLst>
      <pc:sldChg chg="del">
        <pc:chgData name="Song Kai" userId="012566e0-30ff-4e17-bc5d-803a8d22ce41" providerId="ADAL" clId="{1A02DDAE-2CE0-4772-98D8-848D0A9ACFCC}" dt="2025-01-08T08:12:46.549" v="7" actId="47"/>
        <pc:sldMkLst>
          <pc:docMk/>
          <pc:sldMk cId="307127205" sldId="620"/>
        </pc:sldMkLst>
      </pc:sldChg>
      <pc:sldChg chg="add">
        <pc:chgData name="Song Kai" userId="012566e0-30ff-4e17-bc5d-803a8d22ce41" providerId="ADAL" clId="{1A02DDAE-2CE0-4772-98D8-848D0A9ACFCC}" dt="2025-01-08T08:12:44.872" v="6"/>
        <pc:sldMkLst>
          <pc:docMk/>
          <pc:sldMk cId="2980677409" sldId="651"/>
        </pc:sldMkLst>
      </pc:sldChg>
      <pc:sldMasterChg chg="addSp delSp modSp mod">
        <pc:chgData name="Song Kai" userId="012566e0-30ff-4e17-bc5d-803a8d22ce41" providerId="ADAL" clId="{1A02DDAE-2CE0-4772-98D8-848D0A9ACFCC}" dt="2025-01-08T08:12:40.950" v="5" actId="478"/>
        <pc:sldMasterMkLst>
          <pc:docMk/>
          <pc:sldMasterMk cId="0" sldId="2147485087"/>
        </pc:sldMasterMkLst>
        <pc:spChg chg="add del mod">
          <ac:chgData name="Song Kai" userId="012566e0-30ff-4e17-bc5d-803a8d22ce41" providerId="ADAL" clId="{1A02DDAE-2CE0-4772-98D8-848D0A9ACFCC}" dt="2025-01-08T08:12:40.950" v="5" actId="478"/>
          <ac:spMkLst>
            <pc:docMk/>
            <pc:sldMasterMk cId="0" sldId="2147485087"/>
            <ac:spMk id="8" creationId="{4C0B2D4C-0958-E267-68BF-031A8A3C74C0}"/>
          </ac:spMkLst>
        </pc:spChg>
        <pc:picChg chg="mod">
          <ac:chgData name="Song Kai" userId="012566e0-30ff-4e17-bc5d-803a8d22ce41" providerId="ADAL" clId="{1A02DDAE-2CE0-4772-98D8-848D0A9ACFCC}" dt="2025-01-08T08:12:35.670" v="4" actId="1076"/>
          <ac:picMkLst>
            <pc:docMk/>
            <pc:sldMasterMk cId="0" sldId="2147485087"/>
            <ac:picMk id="11" creationId="{4C644BA5-B3D0-4FDE-F855-2C5304021620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1/8/2025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4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47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04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01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19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040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15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09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644BA5-B3D0-4FDE-F855-2C530402162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72784"/>
            <a:ext cx="621792" cy="6217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76ca3a07d7f5ffc1741dc6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#4c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Pointers and Functions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User-Defined Functions (5/6)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CCCA9F3-B190-41AE-8530-8B5380A3D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361439"/>
            <a:ext cx="8229600" cy="4587947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It is a good practice to put </a:t>
            </a:r>
            <a:r>
              <a:rPr lang="en-US" dirty="0">
                <a:solidFill>
                  <a:srgbClr val="0000FF"/>
                </a:solidFill>
              </a:rPr>
              <a:t>function prototypes </a:t>
            </a:r>
            <a:r>
              <a:rPr lang="en-US" dirty="0"/>
              <a:t>at the top of the program, </a:t>
            </a:r>
            <a:r>
              <a:rPr lang="en-US" u="sng" dirty="0"/>
              <a:t>before</a:t>
            </a:r>
            <a:r>
              <a:rPr lang="en-US" dirty="0"/>
              <a:t> the main() function, to inform the compiler of the functions that your program may use and their return types and parameter types.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function prototype includes only the function’s return type, the function’s name, and the data types of the parameters (names of parameters are optional).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Function definitions to follow </a:t>
            </a:r>
            <a:r>
              <a:rPr lang="en-US" u="sng" dirty="0"/>
              <a:t>after</a:t>
            </a:r>
            <a:r>
              <a:rPr lang="en-US" dirty="0"/>
              <a:t> the main() function.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Without function prototypes, you will get error/warning messages from the compiler.</a:t>
            </a:r>
          </a:p>
        </p:txBody>
      </p:sp>
    </p:spTree>
    <p:extLst>
      <p:ext uri="{BB962C8B-B14F-4D97-AF65-F5344CB8AC3E}">
        <p14:creationId xmlns:p14="http://schemas.microsoft.com/office/powerpoint/2010/main" val="129299597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User-Defined Functions (6/6)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0916B710-8834-4C6F-B7DF-15EC2D508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2"/>
            <a:ext cx="8229600" cy="1231658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Let’s remove (or comment off) the function prototype for </a:t>
            </a:r>
            <a:r>
              <a:rPr lang="en-US" sz="2000" dirty="0" err="1">
                <a:solidFill>
                  <a:srgbClr val="0000FF"/>
                </a:solidFill>
              </a:rPr>
              <a:t>circle_area</a:t>
            </a:r>
            <a:r>
              <a:rPr lang="en-US" sz="2000" dirty="0">
                <a:solidFill>
                  <a:srgbClr val="0000FF"/>
                </a:solidFill>
              </a:rPr>
              <a:t>()</a:t>
            </a:r>
            <a:r>
              <a:rPr lang="en-US" sz="2000" dirty="0"/>
              <a:t> in WashersV2.c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Messages from compiler: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D35B31-F7F2-45DB-943B-69FBD895ED9B}"/>
              </a:ext>
            </a:extLst>
          </p:cNvPr>
          <p:cNvSpPr txBox="1"/>
          <p:nvPr/>
        </p:nvSpPr>
        <p:spPr>
          <a:xfrm>
            <a:off x="682908" y="2404789"/>
            <a:ext cx="8218024" cy="209288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WashersV2.c: In function ‘main’: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WashersV2.c:19:2: warning: implicit declaration of function ‘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circle_area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 [-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Wimplicit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-function-declaration]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rim_area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circle_area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(d2) –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circle_area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(d1);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^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WasherV2.c: At top level: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WashersV2.c:27:8: error: conflicting types for ‘circle-area’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AC2F416-06F9-47E5-B305-9FFEEFC9C7F1}"/>
              </a:ext>
            </a:extLst>
          </p:cNvPr>
          <p:cNvSpPr txBox="1">
            <a:spLocks/>
          </p:cNvSpPr>
          <p:nvPr/>
        </p:nvSpPr>
        <p:spPr>
          <a:xfrm>
            <a:off x="587375" y="4820328"/>
            <a:ext cx="8229600" cy="1449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Without function prototype, compiler assumes the default (implicit) return type of </a:t>
            </a:r>
            <a:r>
              <a:rPr lang="en-US" sz="2000" dirty="0" err="1">
                <a:solidFill>
                  <a:srgbClr val="C00000"/>
                </a:solidFill>
              </a:rPr>
              <a:t>int</a:t>
            </a:r>
            <a:r>
              <a:rPr lang="en-US" sz="2000" dirty="0"/>
              <a:t> for </a:t>
            </a:r>
            <a:r>
              <a:rPr lang="en-US" sz="2000" dirty="0" err="1"/>
              <a:t>circle_area</a:t>
            </a:r>
            <a:r>
              <a:rPr lang="en-US" sz="2000" dirty="0"/>
              <a:t>() when the function is used in line 19, which conflicts with the function header of </a:t>
            </a:r>
            <a:r>
              <a:rPr lang="en-US" sz="2000" dirty="0" err="1"/>
              <a:t>circle_area</a:t>
            </a:r>
            <a:r>
              <a:rPr lang="en-US" sz="2000" dirty="0"/>
              <a:t>() when the compiler encounters the function definition later in line 27.</a:t>
            </a:r>
          </a:p>
        </p:txBody>
      </p:sp>
    </p:spTree>
    <p:extLst>
      <p:ext uri="{BB962C8B-B14F-4D97-AF65-F5344CB8AC3E}">
        <p14:creationId xmlns:p14="http://schemas.microsoft.com/office/powerpoint/2010/main" val="31199620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008" y="5493609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4"/>
            <a:ext cx="8116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</a:t>
            </a:r>
          </a:p>
          <a:p>
            <a:r>
              <a:rPr lang="en-US" sz="2400" dirty="0">
                <a:hlinkClick r:id="rId2"/>
              </a:rPr>
              <a:t>https://sets.netlify.app/module/676ca3a07d7f5ffc1741dc65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3909059" y="441242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>
            <a:cxnSpLocks/>
          </p:cNvCxnSpPr>
          <p:nvPr/>
        </p:nvCxnSpPr>
        <p:spPr>
          <a:xfrm flipH="1">
            <a:off x="743361" y="5999517"/>
            <a:ext cx="2697151" cy="473646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22538A-9DC6-5CB6-BB79-ED8DF1667754}"/>
              </a:ext>
            </a:extLst>
          </p:cNvPr>
          <p:cNvSpPr txBox="1"/>
          <p:nvPr/>
        </p:nvSpPr>
        <p:spPr>
          <a:xfrm>
            <a:off x="578224" y="1659990"/>
            <a:ext cx="753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IMPORTANT: DO NOT SCAN THE QR CODE IN THE VIDEO RECORDINGS. THEY NO LONGER WORK</a:t>
            </a:r>
          </a:p>
        </p:txBody>
      </p:sp>
    </p:spTree>
    <p:extLst>
      <p:ext uri="{BB962C8B-B14F-4D97-AF65-F5344CB8AC3E}">
        <p14:creationId xmlns:p14="http://schemas.microsoft.com/office/powerpoint/2010/main" val="298067740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 Calling Functions (1/3)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58897"/>
            <a:ext cx="8382000" cy="5252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C, there are many libraries offering functions for you to use.</a:t>
            </a:r>
          </a:p>
          <a:p>
            <a:pPr marL="357188" indent="-357188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>
                <a:solidFill>
                  <a:srgbClr val="800000"/>
                </a:solidFill>
              </a:rPr>
              <a:t>scanf</a:t>
            </a:r>
            <a:r>
              <a:rPr lang="en-US" dirty="0">
                <a:solidFill>
                  <a:srgbClr val="800000"/>
                </a:solidFill>
              </a:rPr>
              <a:t>() </a:t>
            </a:r>
            <a:r>
              <a:rPr lang="en-US" dirty="0"/>
              <a:t>and </a:t>
            </a:r>
            <a:r>
              <a:rPr lang="en-US" dirty="0" err="1">
                <a:solidFill>
                  <a:srgbClr val="800000"/>
                </a:solidFill>
              </a:rPr>
              <a:t>printf</a:t>
            </a:r>
            <a:r>
              <a:rPr lang="en-US" dirty="0">
                <a:solidFill>
                  <a:srgbClr val="800000"/>
                </a:solidFill>
              </a:rPr>
              <a:t>() </a:t>
            </a:r>
            <a:r>
              <a:rPr lang="en-US" dirty="0"/>
              <a:t>– requires to include </a:t>
            </a:r>
            <a:r>
              <a:rPr lang="en-US" dirty="0">
                <a:solidFill>
                  <a:srgbClr val="800000"/>
                </a:solidFill>
              </a:rPr>
              <a:t>&lt;</a:t>
            </a:r>
            <a:r>
              <a:rPr lang="en-US" dirty="0" err="1">
                <a:solidFill>
                  <a:srgbClr val="800000"/>
                </a:solidFill>
              </a:rPr>
              <a:t>stdio.h</a:t>
            </a:r>
            <a:r>
              <a:rPr lang="en-US" dirty="0">
                <a:solidFill>
                  <a:srgbClr val="800000"/>
                </a:solidFill>
              </a:rPr>
              <a:t>&gt;</a:t>
            </a:r>
          </a:p>
          <a:p>
            <a:pPr marL="357188" indent="-357188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 provides many libraries, for example, the math library</a:t>
            </a:r>
            <a:endParaRPr lang="en-US" dirty="0">
              <a:solidFill>
                <a:srgbClr val="006600"/>
              </a:solidFill>
            </a:endParaRPr>
          </a:p>
          <a:p>
            <a:pPr marL="357188" indent="-357188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To use math functions, you need to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Include </a:t>
            </a:r>
            <a:r>
              <a:rPr lang="en-US" dirty="0">
                <a:solidFill>
                  <a:srgbClr val="800000"/>
                </a:solidFill>
              </a:rPr>
              <a:t>&lt;</a:t>
            </a:r>
            <a:r>
              <a:rPr lang="en-US" dirty="0" err="1">
                <a:solidFill>
                  <a:srgbClr val="800000"/>
                </a:solidFill>
              </a:rPr>
              <a:t>math.h</a:t>
            </a:r>
            <a:r>
              <a:rPr lang="en-US" dirty="0">
                <a:solidFill>
                  <a:srgbClr val="800000"/>
                </a:solidFill>
              </a:rPr>
              <a:t>&gt; </a:t>
            </a:r>
            <a:r>
              <a:rPr lang="en-US" dirty="0"/>
              <a:t>AND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Compile your program with </a:t>
            </a:r>
            <a:r>
              <a:rPr lang="en-US" dirty="0">
                <a:solidFill>
                  <a:srgbClr val="C00000"/>
                </a:solidFill>
              </a:rPr>
              <a:t>–lm </a:t>
            </a:r>
            <a:r>
              <a:rPr lang="en-US" dirty="0"/>
              <a:t>option (i.e. </a:t>
            </a:r>
            <a:r>
              <a:rPr lang="en-US" dirty="0" err="1">
                <a:solidFill>
                  <a:srgbClr val="C00000"/>
                </a:solidFill>
              </a:rPr>
              <a:t>gcc</a:t>
            </a:r>
            <a:r>
              <a:rPr lang="en-US" dirty="0">
                <a:solidFill>
                  <a:srgbClr val="C00000"/>
                </a:solidFill>
              </a:rPr>
              <a:t> –</a:t>
            </a:r>
            <a:r>
              <a:rPr lang="en-US" dirty="0" err="1">
                <a:solidFill>
                  <a:srgbClr val="C00000"/>
                </a:solidFill>
              </a:rPr>
              <a:t>lm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…) in </a:t>
            </a:r>
            <a:r>
              <a:rPr lang="en-US" dirty="0" err="1"/>
              <a:t>sunfire</a:t>
            </a:r>
            <a:endParaRPr lang="en-US" dirty="0"/>
          </a:p>
          <a:p>
            <a:pPr marL="357188" indent="-357188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See table (next slide) for some math functions</a:t>
            </a:r>
          </a:p>
        </p:txBody>
      </p:sp>
    </p:spTree>
    <p:extLst>
      <p:ext uri="{BB962C8B-B14F-4D97-AF65-F5344CB8AC3E}">
        <p14:creationId xmlns:p14="http://schemas.microsoft.com/office/powerpoint/2010/main" val="37642031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 Calling Functions (2/3)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49" y="1613415"/>
            <a:ext cx="4865232" cy="459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/>
          <p:cNvGrpSpPr/>
          <p:nvPr/>
        </p:nvGrpSpPr>
        <p:grpSpPr>
          <a:xfrm>
            <a:off x="5184574" y="4176058"/>
            <a:ext cx="3654626" cy="738664"/>
            <a:chOff x="5143165" y="2205660"/>
            <a:chExt cx="3654626" cy="738664"/>
          </a:xfrm>
        </p:grpSpPr>
        <p:sp>
          <p:nvSpPr>
            <p:cNvPr id="9" name="TextBox 8"/>
            <p:cNvSpPr txBox="1"/>
            <p:nvPr/>
          </p:nvSpPr>
          <p:spPr>
            <a:xfrm>
              <a:off x="5143165" y="2205660"/>
              <a:ext cx="2313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Function prototype: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89982" y="2574992"/>
              <a:ext cx="3407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double pow(double x, double y)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80857" y="4913497"/>
            <a:ext cx="2834839" cy="495916"/>
            <a:chOff x="6022268" y="2944324"/>
            <a:chExt cx="2834839" cy="495916"/>
          </a:xfrm>
        </p:grpSpPr>
        <p:sp>
          <p:nvSpPr>
            <p:cNvPr id="13" name="TextBox 12"/>
            <p:cNvSpPr txBox="1"/>
            <p:nvPr/>
          </p:nvSpPr>
          <p:spPr>
            <a:xfrm>
              <a:off x="6511265" y="3070908"/>
              <a:ext cx="2345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function return type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6022268" y="2944324"/>
              <a:ext cx="424052" cy="246733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6354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 Calling Functions (3/3)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grpSp>
        <p:nvGrpSpPr>
          <p:cNvPr id="3" name="Group 2"/>
          <p:cNvGrpSpPr/>
          <p:nvPr/>
        </p:nvGrpSpPr>
        <p:grpSpPr>
          <a:xfrm>
            <a:off x="238360" y="1534510"/>
            <a:ext cx="6234136" cy="4538354"/>
            <a:chOff x="261258" y="2194084"/>
            <a:chExt cx="6234136" cy="4538354"/>
          </a:xfrm>
        </p:grpSpPr>
        <p:sp>
          <p:nvSpPr>
            <p:cNvPr id="16" name="[TextBox 1]">
              <a:extLst>
                <a:ext uri="{FF2B5EF4-FFF2-40B4-BE49-F238E27FC236}">
                  <a16:creationId xmlns:a16="http://schemas.microsoft.com/office/drawing/2014/main" id="{47CDD73F-FA49-4A42-A299-F14FF420FDB5}"/>
                </a:ext>
              </a:extLst>
            </p:cNvPr>
            <p:cNvSpPr txBox="1"/>
            <p:nvPr/>
          </p:nvSpPr>
          <p:spPr>
            <a:xfrm>
              <a:off x="261258" y="2454344"/>
              <a:ext cx="6234136" cy="4278094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SG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math.h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endPara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x, y;</a:t>
              </a:r>
            </a:p>
            <a:p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float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"Enter x and y: "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scanf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 %d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&amp;x, &amp;y);</a:t>
              </a:r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"pow(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%d</a:t>
              </a:r>
              <a:r>
                <a:rPr lang="en-US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= 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%f\n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", x, y, pow(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x,y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"Enter value: "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scanf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%f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&amp;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%f</a:t>
              </a:r>
              <a:r>
                <a:rPr lang="en-US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= </a:t>
              </a: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%f\n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",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[TextBox 15]">
              <a:extLst>
                <a:ext uri="{FF2B5EF4-FFF2-40B4-BE49-F238E27FC236}">
                  <a16:creationId xmlns:a16="http://schemas.microsoft.com/office/drawing/2014/main" id="{783EA823-8C9C-4C3F-B0D6-4CF30C70C9F9}"/>
                </a:ext>
              </a:extLst>
            </p:cNvPr>
            <p:cNvSpPr txBox="1"/>
            <p:nvPr/>
          </p:nvSpPr>
          <p:spPr>
            <a:xfrm>
              <a:off x="2607826" y="2194084"/>
              <a:ext cx="1977260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MathFunctions.c</a:t>
              </a:r>
              <a:endParaRPr lang="en-SG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DC3467A-68AD-400C-AC4F-4383FFB355AD}"/>
              </a:ext>
            </a:extLst>
          </p:cNvPr>
          <p:cNvSpPr txBox="1"/>
          <p:nvPr/>
        </p:nvSpPr>
        <p:spPr>
          <a:xfrm>
            <a:off x="4743728" y="3206007"/>
            <a:ext cx="4209393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(65.400002) = 8.087027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C3467A-68AD-400C-AC4F-4383FFB355AD}"/>
              </a:ext>
            </a:extLst>
          </p:cNvPr>
          <p:cNvSpPr txBox="1"/>
          <p:nvPr/>
        </p:nvSpPr>
        <p:spPr>
          <a:xfrm>
            <a:off x="4743729" y="1591448"/>
            <a:ext cx="4209393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SG" sz="2000" b="1" dirty="0">
                <a:solidFill>
                  <a:srgbClr val="FF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2000" b="1" dirty="0" err="1">
                <a:solidFill>
                  <a:srgbClr val="FF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SG" sz="2000" b="1" dirty="0">
                <a:solidFill>
                  <a:srgbClr val="FF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–lm </a:t>
            </a:r>
            <a:r>
              <a:rPr lang="en-SG" sz="2000" b="1" dirty="0" err="1">
                <a:solidFill>
                  <a:srgbClr val="FF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MathFunctions.c</a:t>
            </a:r>
            <a:endParaRPr lang="en-SG" sz="2000" b="1" dirty="0">
              <a:solidFill>
                <a:srgbClr val="FFCC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SG" sz="2000" b="1" dirty="0" err="1">
                <a:solidFill>
                  <a:srgbClr val="FF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SG" sz="2000" b="1" dirty="0">
              <a:solidFill>
                <a:srgbClr val="FFCC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x and y: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78110" y="2214643"/>
            <a:ext cx="757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3 4</a:t>
            </a:r>
            <a:endParaRPr lang="en-US" sz="2000" b="1" dirty="0">
              <a:solidFill>
                <a:srgbClr val="FFCC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C3467A-68AD-400C-AC4F-4383FFB355AD}"/>
              </a:ext>
            </a:extLst>
          </p:cNvPr>
          <p:cNvSpPr txBox="1"/>
          <p:nvPr/>
        </p:nvSpPr>
        <p:spPr>
          <a:xfrm>
            <a:off x="4743729" y="2539932"/>
            <a:ext cx="4209393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pow(3,4) = 81.000000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value: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95933" y="2851238"/>
            <a:ext cx="847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65.4</a:t>
            </a:r>
            <a:endParaRPr lang="en-US" sz="2000" b="1" dirty="0">
              <a:solidFill>
                <a:srgbClr val="FFCC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75586" y="861848"/>
            <a:ext cx="2921876" cy="1156138"/>
            <a:chOff x="5675586" y="861848"/>
            <a:chExt cx="2921876" cy="1156138"/>
          </a:xfrm>
        </p:grpSpPr>
        <p:sp>
          <p:nvSpPr>
            <p:cNvPr id="4" name="Oval 3"/>
            <p:cNvSpPr/>
            <p:nvPr/>
          </p:nvSpPr>
          <p:spPr>
            <a:xfrm>
              <a:off x="5675586" y="1534510"/>
              <a:ext cx="651642" cy="48347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6201103" y="1234159"/>
              <a:ext cx="620111" cy="30035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821214" y="861848"/>
              <a:ext cx="1776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To link to Math library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044749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3" grpId="0"/>
      <p:bldP spid="24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User-Defined Functions (1/6)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58897"/>
            <a:ext cx="8382000" cy="551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can define and use our own functions</a:t>
            </a:r>
          </a:p>
        </p:txBody>
      </p:sp>
      <p:sp>
        <p:nvSpPr>
          <p:cNvPr id="26" name="Content Placeholder 5"/>
          <p:cNvSpPr>
            <a:spLocks noGrp="1"/>
          </p:cNvSpPr>
          <p:nvPr>
            <p:ph idx="1"/>
          </p:nvPr>
        </p:nvSpPr>
        <p:spPr>
          <a:xfrm>
            <a:off x="587375" y="2035425"/>
            <a:ext cx="6372172" cy="1209163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Example: </a:t>
            </a:r>
            <a:r>
              <a:rPr lang="en-SG" sz="2000" dirty="0"/>
              <a:t>Compute the volume of a flat washer</a:t>
            </a:r>
            <a:r>
              <a:rPr lang="en-GB" sz="2000" dirty="0"/>
              <a:t>. Dimensions of a flat washer are usually given as an inner diameter, an outer diameter, and a thickness.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4756412" y="3812141"/>
            <a:ext cx="3564870" cy="40011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i="1" dirty="0"/>
              <a:t>rim area </a:t>
            </a:r>
            <a:r>
              <a:rPr lang="en-US" sz="2000" dirty="0"/>
              <a:t>= </a:t>
            </a:r>
            <a:r>
              <a:rPr lang="en-US" sz="2000" dirty="0">
                <a:sym typeface="Symbol"/>
              </a:rPr>
              <a:t></a:t>
            </a:r>
            <a:r>
              <a:rPr lang="en-US" sz="2000" dirty="0"/>
              <a:t>(</a:t>
            </a:r>
            <a:r>
              <a:rPr lang="en-US" sz="2000" i="1" dirty="0"/>
              <a:t>d</a:t>
            </a:r>
            <a:r>
              <a:rPr lang="en-US" sz="2000" baseline="-25000" dirty="0"/>
              <a:t>2</a:t>
            </a:r>
            <a:r>
              <a:rPr lang="en-US" sz="2000" dirty="0"/>
              <a:t>/2)</a:t>
            </a:r>
            <a:r>
              <a:rPr lang="en-US" sz="2000" baseline="30000" dirty="0"/>
              <a:t>2</a:t>
            </a:r>
            <a:r>
              <a:rPr lang="en-US" sz="2000" dirty="0"/>
              <a:t> – </a:t>
            </a:r>
            <a:r>
              <a:rPr lang="en-US" sz="2000" dirty="0">
                <a:sym typeface="Symbol"/>
              </a:rPr>
              <a:t></a:t>
            </a:r>
            <a:r>
              <a:rPr lang="en-US" sz="2000" dirty="0"/>
              <a:t>(</a:t>
            </a:r>
            <a:r>
              <a:rPr lang="en-US" sz="2000" i="1" dirty="0"/>
              <a:t>d</a:t>
            </a:r>
            <a:r>
              <a:rPr lang="en-US" sz="2000" baseline="-25000" dirty="0"/>
              <a:t>1</a:t>
            </a:r>
            <a:r>
              <a:rPr lang="en-US" sz="2000" dirty="0"/>
              <a:t>/2)</a:t>
            </a:r>
            <a:r>
              <a:rPr lang="en-US" sz="2000" baseline="30000" dirty="0"/>
              <a:t>2</a:t>
            </a:r>
            <a:endParaRPr lang="en-SG" sz="2000" baseline="30000" dirty="0"/>
          </a:p>
        </p:txBody>
      </p:sp>
      <p:pic>
        <p:nvPicPr>
          <p:cNvPr id="28" name="Picture 2" descr="fig0304"/>
          <p:cNvPicPr preferRelativeResize="0">
            <a:picLocks noChangeAspect="1" noChangeArrowheads="1"/>
          </p:cNvPicPr>
          <p:nvPr/>
        </p:nvPicPr>
        <p:blipFill rotWithShape="1">
          <a:blip r:embed="rId3" cstate="print">
            <a:grayscl/>
          </a:blip>
          <a:srcRect l="-1" r="41629"/>
          <a:stretch/>
        </p:blipFill>
        <p:spPr bwMode="auto">
          <a:xfrm>
            <a:off x="1381858" y="3369758"/>
            <a:ext cx="3062478" cy="290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1DAD3D-6A18-4B9A-B6C6-4F673255D6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4" b="14027"/>
          <a:stretch/>
        </p:blipFill>
        <p:spPr>
          <a:xfrm>
            <a:off x="6810375" y="1450702"/>
            <a:ext cx="2028825" cy="170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02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User-Defined Functions (2/6)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A8E8AE-A939-4697-8B86-A6E1E2321702}"/>
              </a:ext>
            </a:extLst>
          </p:cNvPr>
          <p:cNvGrpSpPr/>
          <p:nvPr/>
        </p:nvGrpSpPr>
        <p:grpSpPr>
          <a:xfrm>
            <a:off x="339960" y="1145846"/>
            <a:ext cx="8153800" cy="5447645"/>
            <a:chOff x="261258" y="2269678"/>
            <a:chExt cx="8153800" cy="5447645"/>
          </a:xfrm>
        </p:grpSpPr>
        <p:sp>
          <p:nvSpPr>
            <p:cNvPr id="15" name="[TextBox 1]">
              <a:extLst>
                <a:ext uri="{FF2B5EF4-FFF2-40B4-BE49-F238E27FC236}">
                  <a16:creationId xmlns:a16="http://schemas.microsoft.com/office/drawing/2014/main" id="{816F0054-ECB9-4E04-B1F7-DA79F64B59D4}"/>
                </a:ext>
              </a:extLst>
            </p:cNvPr>
            <p:cNvSpPr txBox="1"/>
            <p:nvPr/>
          </p:nvSpPr>
          <p:spPr>
            <a:xfrm>
              <a:off x="261258" y="2454344"/>
              <a:ext cx="8153800" cy="5262979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SG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math.h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SG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#define PI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3.14159</a:t>
              </a:r>
              <a:endPara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d1, </a:t>
              </a:r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inner diameter</a:t>
              </a: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d2, </a:t>
              </a:r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outer diameter</a:t>
              </a: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thickness,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outer_area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inner_area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rim_area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volume;      </a:t>
              </a:r>
            </a:p>
            <a:p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// read input data</a:t>
              </a: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"Enter inner diameter, outer diameter, thickness: "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scanf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SG" sz="16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lf</a:t>
              </a:r>
              <a:r>
                <a:rPr lang="en-SG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%</a:t>
              </a:r>
              <a:r>
                <a:rPr lang="en-SG" sz="16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lf</a:t>
              </a:r>
              <a:r>
                <a:rPr lang="en-SG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%</a:t>
              </a:r>
              <a:r>
                <a:rPr lang="en-SG" sz="16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lf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&amp;d1, &amp;d2, &amp;thickness);</a:t>
              </a:r>
            </a:p>
            <a:p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compute volume of a washer</a:t>
              </a: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outer_area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PI * pow(d2/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inner_area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PI * pow(d1/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rim_area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outer_area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inner_area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volume =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rim_area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 thickness;</a:t>
              </a:r>
            </a:p>
            <a:p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"Volume of washer = </a:t>
              </a:r>
              <a:r>
                <a:rPr lang="en-SG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%.2f\n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volume);</a:t>
              </a: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[TextBox 15]">
              <a:extLst>
                <a:ext uri="{FF2B5EF4-FFF2-40B4-BE49-F238E27FC236}">
                  <a16:creationId xmlns:a16="http://schemas.microsoft.com/office/drawing/2014/main" id="{1CC3D6BB-3064-410C-B38D-3918D9AF39B8}"/>
                </a:ext>
              </a:extLst>
            </p:cNvPr>
            <p:cNvSpPr txBox="1"/>
            <p:nvPr/>
          </p:nvSpPr>
          <p:spPr>
            <a:xfrm>
              <a:off x="2684644" y="2269678"/>
              <a:ext cx="1382108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Washer.c</a:t>
              </a:r>
              <a:endParaRPr lang="en-SG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5D6D4FD-9F21-455F-9A51-5768D995BA2E}"/>
              </a:ext>
            </a:extLst>
          </p:cNvPr>
          <p:cNvSpPr txBox="1"/>
          <p:nvPr/>
        </p:nvSpPr>
        <p:spPr>
          <a:xfrm>
            <a:off x="4416860" y="1474515"/>
            <a:ext cx="4209393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…: </a:t>
            </a:r>
            <a:r>
              <a:rPr lang="en-SG" sz="2000" b="1" dirty="0">
                <a:solidFill>
                  <a:srgbClr val="FF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8.2 10.5 2.2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 of washer = 74.32</a:t>
            </a:r>
          </a:p>
        </p:txBody>
      </p:sp>
    </p:spTree>
    <p:extLst>
      <p:ext uri="{BB962C8B-B14F-4D97-AF65-F5344CB8AC3E}">
        <p14:creationId xmlns:p14="http://schemas.microsoft.com/office/powerpoint/2010/main" val="29136765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User-Defined Functions (3/6)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4D37247-D524-44F0-ABED-E6407D169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77720"/>
            <a:ext cx="8229600" cy="1290279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Note that area of circle is computed twice. For code reusability, it is better to define a function to compute area of a circle.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628291-6CFA-4E0C-ABFA-1736E1650D25}"/>
              </a:ext>
            </a:extLst>
          </p:cNvPr>
          <p:cNvSpPr txBox="1"/>
          <p:nvPr/>
        </p:nvSpPr>
        <p:spPr>
          <a:xfrm>
            <a:off x="1450634" y="2611560"/>
            <a:ext cx="6874500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diameter) {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PI * pow(diameter/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851EBDFA-B85A-4D93-A2EE-8C86D8D5EEC6}"/>
              </a:ext>
            </a:extLst>
          </p:cNvPr>
          <p:cNvSpPr txBox="1">
            <a:spLocks/>
          </p:cNvSpPr>
          <p:nvPr/>
        </p:nvSpPr>
        <p:spPr>
          <a:xfrm>
            <a:off x="587375" y="3861825"/>
            <a:ext cx="8229600" cy="946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kern="0" dirty="0"/>
              <a:t>We can then call/invoke this function whenever we need it</a:t>
            </a:r>
            <a:r>
              <a:rPr lang="en-US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EF2760-460D-4E58-B591-D1FB15A20812}"/>
              </a:ext>
            </a:extLst>
          </p:cNvPr>
          <p:cNvSpPr txBox="1"/>
          <p:nvPr/>
        </p:nvSpPr>
        <p:spPr>
          <a:xfrm>
            <a:off x="916386" y="4807975"/>
            <a:ext cx="7942996" cy="8925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(d2)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to compute area of circle with diameter 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d2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endParaRPr lang="en-US" sz="12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(d1)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to compute area of circle with diameter 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d1</a:t>
            </a:r>
          </a:p>
        </p:txBody>
      </p:sp>
    </p:spTree>
    <p:extLst>
      <p:ext uri="{BB962C8B-B14F-4D97-AF65-F5344CB8AC3E}">
        <p14:creationId xmlns:p14="http://schemas.microsoft.com/office/powerpoint/2010/main" val="31292003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User-Defined Functions (4/6)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A8E8AE-A939-4697-8B86-A6E1E2321702}"/>
              </a:ext>
            </a:extLst>
          </p:cNvPr>
          <p:cNvGrpSpPr/>
          <p:nvPr/>
        </p:nvGrpSpPr>
        <p:grpSpPr>
          <a:xfrm>
            <a:off x="339960" y="1145846"/>
            <a:ext cx="8153800" cy="5447645"/>
            <a:chOff x="261258" y="2269678"/>
            <a:chExt cx="8153800" cy="5447645"/>
          </a:xfrm>
        </p:grpSpPr>
        <p:sp>
          <p:nvSpPr>
            <p:cNvPr id="15" name="[TextBox 1]">
              <a:extLst>
                <a:ext uri="{FF2B5EF4-FFF2-40B4-BE49-F238E27FC236}">
                  <a16:creationId xmlns:a16="http://schemas.microsoft.com/office/drawing/2014/main" id="{816F0054-ECB9-4E04-B1F7-DA79F64B59D4}"/>
                </a:ext>
              </a:extLst>
            </p:cNvPr>
            <p:cNvSpPr txBox="1"/>
            <p:nvPr/>
          </p:nvSpPr>
          <p:spPr>
            <a:xfrm>
              <a:off x="261258" y="2454344"/>
              <a:ext cx="8153800" cy="5262979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SG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math.h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SG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#define PI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3.14159</a:t>
              </a:r>
            </a:p>
            <a:p>
              <a:endParaRPr lang="en-SG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circle_area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endPara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code similar to </a:t>
              </a:r>
              <a:r>
                <a:rPr lang="en-SG" sz="1600" b="1" dirty="0" err="1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Washer.c</a:t>
              </a:r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omitted here </a:t>
              </a:r>
            </a:p>
            <a:p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compute volume of a washer</a:t>
              </a: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rim_area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circle_area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(d2) –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circle_area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(d1);</a:t>
              </a: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volume =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rim_area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 thickness;</a:t>
              </a:r>
            </a:p>
            <a:p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"Volume of washer = </a:t>
              </a:r>
              <a:r>
                <a:rPr lang="en-SG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%.2f\n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volume);</a:t>
              </a: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This function returns the area of a circle</a:t>
              </a:r>
            </a:p>
            <a:p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circle_area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diameter) {</a:t>
              </a: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PI * pow(diameter/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[TextBox 15]">
              <a:extLst>
                <a:ext uri="{FF2B5EF4-FFF2-40B4-BE49-F238E27FC236}">
                  <a16:creationId xmlns:a16="http://schemas.microsoft.com/office/drawing/2014/main" id="{1CC3D6BB-3064-410C-B38D-3918D9AF39B8}"/>
                </a:ext>
              </a:extLst>
            </p:cNvPr>
            <p:cNvSpPr txBox="1"/>
            <p:nvPr/>
          </p:nvSpPr>
          <p:spPr>
            <a:xfrm>
              <a:off x="2684644" y="2269678"/>
              <a:ext cx="1585134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WasherV2.c</a:t>
              </a:r>
              <a:endParaRPr lang="en-SG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7DCACD-4F6A-40BB-B6A4-8BB15AB6378A}"/>
              </a:ext>
            </a:extLst>
          </p:cNvPr>
          <p:cNvSpPr/>
          <p:nvPr/>
        </p:nvSpPr>
        <p:spPr>
          <a:xfrm>
            <a:off x="2194560" y="3789680"/>
            <a:ext cx="1889760" cy="27432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C809267-C06D-4A3D-BDCF-238E878BAC3F}"/>
              </a:ext>
            </a:extLst>
          </p:cNvPr>
          <p:cNvSpPr/>
          <p:nvPr/>
        </p:nvSpPr>
        <p:spPr>
          <a:xfrm>
            <a:off x="4467660" y="3789680"/>
            <a:ext cx="1801060" cy="27432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Line Callout 2 15">
            <a:extLst>
              <a:ext uri="{FF2B5EF4-FFF2-40B4-BE49-F238E27FC236}">
                <a16:creationId xmlns:a16="http://schemas.microsoft.com/office/drawing/2014/main" id="{AF39DDFA-7864-4134-98A8-1DB2299DD52F}"/>
              </a:ext>
            </a:extLst>
          </p:cNvPr>
          <p:cNvSpPr/>
          <p:nvPr/>
        </p:nvSpPr>
        <p:spPr bwMode="auto">
          <a:xfrm>
            <a:off x="4348480" y="2073196"/>
            <a:ext cx="2236119" cy="349518"/>
          </a:xfrm>
          <a:prstGeom prst="borderCallout2">
            <a:avLst>
              <a:gd name="adj1" fmla="val 21941"/>
              <a:gd name="adj2" fmla="val 144"/>
              <a:gd name="adj3" fmla="val 21941"/>
              <a:gd name="adj4" fmla="val -8189"/>
              <a:gd name="adj5" fmla="val 88909"/>
              <a:gd name="adj6" fmla="val -24297"/>
            </a:avLst>
          </a:prstGeom>
          <a:solidFill>
            <a:srgbClr val="CCFFCC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Function prototype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Line Callout 2 12">
            <a:extLst>
              <a:ext uri="{FF2B5EF4-FFF2-40B4-BE49-F238E27FC236}">
                <a16:creationId xmlns:a16="http://schemas.microsoft.com/office/drawing/2014/main" id="{7BAEAD8B-FCB2-4478-A664-660173A2D74E}"/>
              </a:ext>
            </a:extLst>
          </p:cNvPr>
          <p:cNvSpPr/>
          <p:nvPr/>
        </p:nvSpPr>
        <p:spPr bwMode="auto">
          <a:xfrm>
            <a:off x="5789312" y="5801669"/>
            <a:ext cx="2184648" cy="334370"/>
          </a:xfrm>
          <a:prstGeom prst="borderCallout2">
            <a:avLst>
              <a:gd name="adj1" fmla="val 18750"/>
              <a:gd name="adj2" fmla="val 309"/>
              <a:gd name="adj3" fmla="val 18750"/>
              <a:gd name="adj4" fmla="val -16667"/>
              <a:gd name="adj5" fmla="val 69879"/>
              <a:gd name="adj6" fmla="val -30438"/>
            </a:avLst>
          </a:prstGeom>
          <a:solidFill>
            <a:srgbClr val="CCFFCC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Function definition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149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22" grpId="0" animBg="1"/>
      <p:bldP spid="2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18324</TotalTime>
  <Words>1238</Words>
  <Application>Microsoft Office PowerPoint</Application>
  <PresentationFormat>On-screen Show (4:3)</PresentationFormat>
  <Paragraphs>170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Symbol</vt:lpstr>
      <vt:lpstr>Times New Roman</vt:lpstr>
      <vt:lpstr>Wingdings</vt:lpstr>
      <vt:lpstr>Clarity</vt:lpstr>
      <vt:lpstr>http://www.comp.nus.edu.sg/~cs2100/</vt:lpstr>
      <vt:lpstr>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Song Kai</cp:lastModifiedBy>
  <cp:revision>1574</cp:revision>
  <cp:lastPrinted>2017-06-30T03:15:07Z</cp:lastPrinted>
  <dcterms:created xsi:type="dcterms:W3CDTF">1998-09-05T15:03:32Z</dcterms:created>
  <dcterms:modified xsi:type="dcterms:W3CDTF">2025-01-08T08:12:48Z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