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8"/>
  </p:notesMasterIdLst>
  <p:handoutMasterIdLst>
    <p:handoutMasterId r:id="rId19"/>
  </p:handoutMasterIdLst>
  <p:sldIdLst>
    <p:sldId id="256" r:id="rId2"/>
    <p:sldId id="697" r:id="rId3"/>
    <p:sldId id="613" r:id="rId4"/>
    <p:sldId id="643" r:id="rId5"/>
    <p:sldId id="661" r:id="rId6"/>
    <p:sldId id="664" r:id="rId7"/>
    <p:sldId id="665" r:id="rId8"/>
    <p:sldId id="666" r:id="rId9"/>
    <p:sldId id="667" r:id="rId10"/>
    <p:sldId id="668" r:id="rId11"/>
    <p:sldId id="669" r:id="rId12"/>
    <p:sldId id="670" r:id="rId13"/>
    <p:sldId id="662" r:id="rId14"/>
    <p:sldId id="671" r:id="rId15"/>
    <p:sldId id="696" r:id="rId16"/>
    <p:sldId id="308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0000FF"/>
    <a:srgbClr val="CCFF99"/>
    <a:srgbClr val="006600"/>
    <a:srgbClr val="E2FFC5"/>
    <a:srgbClr val="FFCCFF"/>
    <a:srgbClr val="CCCCFF"/>
    <a:srgbClr val="CCFF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AF305-CB0A-4982-B63A-0FD07789F267}" v="2" dt="2025-01-08T08:15:07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 snapToGrid="0">
      <p:cViewPr varScale="1">
        <p:scale>
          <a:sx n="76" d="100"/>
          <a:sy n="76" d="100"/>
        </p:scale>
        <p:origin x="88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139AF305-CB0A-4982-B63A-0FD07789F267}"/>
    <pc:docChg chg="custSel addSld delSld modSld modMainMaster">
      <pc:chgData name="Song Kai" userId="012566e0-30ff-4e17-bc5d-803a8d22ce41" providerId="ADAL" clId="{139AF305-CB0A-4982-B63A-0FD07789F267}" dt="2025-01-08T08:15:09.573" v="5" actId="47"/>
      <pc:docMkLst>
        <pc:docMk/>
      </pc:docMkLst>
      <pc:sldChg chg="del">
        <pc:chgData name="Song Kai" userId="012566e0-30ff-4e17-bc5d-803a8d22ce41" providerId="ADAL" clId="{139AF305-CB0A-4982-B63A-0FD07789F267}" dt="2025-01-08T08:15:09.573" v="5" actId="47"/>
        <pc:sldMkLst>
          <pc:docMk/>
          <pc:sldMk cId="3142460404" sldId="620"/>
        </pc:sldMkLst>
      </pc:sldChg>
      <pc:sldChg chg="add">
        <pc:chgData name="Song Kai" userId="012566e0-30ff-4e17-bc5d-803a8d22ce41" providerId="ADAL" clId="{139AF305-CB0A-4982-B63A-0FD07789F267}" dt="2025-01-08T08:15:07.287" v="4"/>
        <pc:sldMkLst>
          <pc:docMk/>
          <pc:sldMk cId="2980677409" sldId="697"/>
        </pc:sldMkLst>
      </pc:sldChg>
      <pc:sldMasterChg chg="addSp delSp modSp mod">
        <pc:chgData name="Song Kai" userId="012566e0-30ff-4e17-bc5d-803a8d22ce41" providerId="ADAL" clId="{139AF305-CB0A-4982-B63A-0FD07789F267}" dt="2025-01-08T08:15:01.836" v="3" actId="478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139AF305-CB0A-4982-B63A-0FD07789F267}" dt="2025-01-08T08:15:01.836" v="3" actId="478"/>
          <ac:spMkLst>
            <pc:docMk/>
            <pc:sldMasterMk cId="0" sldId="2147485087"/>
            <ac:spMk id="8" creationId="{CF9DBAFD-2C66-E53A-1F5B-7C8B4280FCC0}"/>
          </ac:spMkLst>
        </pc:spChg>
        <pc:picChg chg="mod">
          <ac:chgData name="Song Kai" userId="012566e0-30ff-4e17-bc5d-803a8d22ce41" providerId="ADAL" clId="{139AF305-CB0A-4982-B63A-0FD07789F267}" dt="2025-01-08T08:14:57.838" v="2" actId="1076"/>
          <ac:picMkLst>
            <pc:docMk/>
            <pc:sldMasterMk cId="0" sldId="2147485087"/>
            <ac:picMk id="11" creationId="{AC3D76D1-0244-8A5C-1CA0-092827ADB6D0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3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0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3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3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CS2100 Computer </a:t>
            </a:r>
            <a:r>
              <a:rPr lang="en-US" err="1"/>
              <a:t>Organisation</a:t>
            </a:r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1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3D76D1-0244-8A5C-1CA0-092827ADB6D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698" cy="57669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#5b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>
                <a:solidFill>
                  <a:srgbClr val="C00000"/>
                </a:solidFill>
                <a:latin typeface="Calibri" panose="020F0502020204030204" pitchFamily="34" charset="0"/>
              </a:rPr>
              <a:t>Arrays, Strings and Structures</a:t>
            </a:r>
            <a:endParaRPr lang="en-US" sz="240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381330"/>
            <a:ext cx="615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rgbClr val="0000FF"/>
                </a:solidFill>
                <a:latin typeface="+mn-lt"/>
              </a:rPr>
              <a:t>3.3 Example: Remove Vowels (2/2)</a:t>
            </a:r>
            <a:endParaRPr lang="en-US" sz="20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A49B37-CBCD-47EA-BA07-3FBA4430D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" y="748815"/>
            <a:ext cx="8377555" cy="5996065"/>
          </a:xfrm>
          <a:prstGeom prst="rect">
            <a:avLst/>
          </a:prstGeom>
          <a:solidFill>
            <a:srgbClr val="FFFFCC"/>
          </a:solidFill>
          <a:ln w="25400" algn="ctr">
            <a:solidFill>
              <a:srgbClr val="8A8AB9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/>
          <a:lstStyle/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#include &lt;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stdio.h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#include 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&lt;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string.h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#include 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&lt;</a:t>
            </a:r>
            <a:r>
              <a:rPr lang="en-US" sz="1600" b="1" err="1">
                <a:solidFill>
                  <a:srgbClr val="7030A0"/>
                </a:solidFill>
                <a:latin typeface="Courier New" pitchFamily="49" charset="0"/>
              </a:rPr>
              <a:t>ctype.h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&gt;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main(void)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, count =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char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[101],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[101];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("Enter a string (at most 100 characters): ");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fgets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, 101,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stdin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);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//what happens if you use </a:t>
            </a:r>
            <a:r>
              <a:rPr lang="en-US" sz="1600" b="1" err="1">
                <a:solidFill>
                  <a:srgbClr val="0000FF"/>
                </a:solidFill>
                <a:latin typeface="Courier New" pitchFamily="49" charset="0"/>
              </a:rPr>
              <a:t>scanf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() here?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sz="1600" b="1" err="1">
                <a:solidFill>
                  <a:srgbClr val="0000FF"/>
                </a:solidFill>
                <a:latin typeface="Courier New" pitchFamily="49" charset="0"/>
              </a:rPr>
              <a:t>strlen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() returns number of char in string</a:t>
            </a:r>
            <a:endParaRPr lang="en-US" sz="16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if (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– 1] == '\n')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– 1]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= 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strlen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(</a:t>
            </a:r>
            <a:r>
              <a:rPr lang="en-US" sz="1600" b="1" err="1">
                <a:solidFill>
                  <a:srgbClr val="C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)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// check length again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endParaRPr lang="en-US" sz="1000" b="1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for (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=0;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len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;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++)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switch (</a:t>
            </a:r>
            <a:r>
              <a:rPr lang="en-US" sz="1600" b="1" err="1">
                <a:solidFill>
                  <a:srgbClr val="7030A0"/>
                </a:solidFill>
                <a:latin typeface="Courier New" pitchFamily="49" charset="0"/>
              </a:rPr>
              <a:t>toupper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(</a:t>
            </a:r>
            <a:r>
              <a:rPr lang="en-US" sz="1600" b="1" err="1">
                <a:solidFill>
                  <a:srgbClr val="7030A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[</a:t>
            </a:r>
            <a:r>
              <a:rPr lang="en-US" sz="1600" b="1" err="1">
                <a:solidFill>
                  <a:srgbClr val="7030A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])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) {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	case 'A': case 'E':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	case 'I': case 'O': case 'U': break; 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	default: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[count++] =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}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[count] = '\0';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printf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("New string: %s\n", </a:t>
            </a:r>
            <a:r>
              <a:rPr lang="en-US" sz="1600" b="1" err="1">
                <a:solidFill>
                  <a:srgbClr val="000000"/>
                </a:solidFill>
                <a:latin typeface="Courier New" pitchFamily="49" charset="0"/>
              </a:rPr>
              <a:t>newstr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);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	return 0;</a:t>
            </a:r>
          </a:p>
          <a:p>
            <a:pPr>
              <a:tabLst>
                <a:tab pos="354013" algn="l"/>
                <a:tab pos="719138" algn="l"/>
                <a:tab pos="1073150" algn="l"/>
                <a:tab pos="1438275" algn="l"/>
                <a:tab pos="1792288" algn="l"/>
                <a:tab pos="2157413" algn="l"/>
              </a:tabLst>
              <a:defRPr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3740F0-2141-4179-850D-DE4ECE675090}"/>
              </a:ext>
            </a:extLst>
          </p:cNvPr>
          <p:cNvSpPr txBox="1"/>
          <p:nvPr/>
        </p:nvSpPr>
        <p:spPr>
          <a:xfrm>
            <a:off x="6845644" y="619948"/>
            <a:ext cx="2081824" cy="369332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err="1"/>
              <a:t>RemoveVowels.c</a:t>
            </a:r>
            <a:endParaRPr lang="en-SG"/>
          </a:p>
        </p:txBody>
      </p:sp>
      <p:sp>
        <p:nvSpPr>
          <p:cNvPr id="12" name="Line Callout 2 (Border and Accent Bar) 12">
            <a:extLst>
              <a:ext uri="{FF2B5EF4-FFF2-40B4-BE49-F238E27FC236}">
                <a16:creationId xmlns:a16="http://schemas.microsoft.com/office/drawing/2014/main" id="{BD11011C-8AAA-47F0-A2A2-9F6E9F38AC01}"/>
              </a:ext>
            </a:extLst>
          </p:cNvPr>
          <p:cNvSpPr/>
          <p:nvPr/>
        </p:nvSpPr>
        <p:spPr bwMode="auto">
          <a:xfrm>
            <a:off x="3891620" y="900761"/>
            <a:ext cx="2776538" cy="815012"/>
          </a:xfrm>
          <a:prstGeom prst="accentBorderCallout2">
            <a:avLst>
              <a:gd name="adj1" fmla="val 18750"/>
              <a:gd name="adj2" fmla="val -3266"/>
              <a:gd name="adj3" fmla="val 18750"/>
              <a:gd name="adj4" fmla="val -16667"/>
              <a:gd name="adj5" fmla="val 31620"/>
              <a:gd name="adj6" fmla="val -36289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/>
              <a:t>Need to include </a:t>
            </a:r>
            <a:r>
              <a:rPr lang="en-US" sz="1600">
                <a:solidFill>
                  <a:srgbClr val="C00000"/>
                </a:solidFill>
              </a:rPr>
              <a:t>&lt;</a:t>
            </a:r>
            <a:r>
              <a:rPr lang="en-US" sz="1600" err="1">
                <a:solidFill>
                  <a:srgbClr val="C00000"/>
                </a:solidFill>
              </a:rPr>
              <a:t>string.h</a:t>
            </a:r>
            <a:r>
              <a:rPr lang="en-US" sz="1600">
                <a:solidFill>
                  <a:srgbClr val="C00000"/>
                </a:solidFill>
              </a:rPr>
              <a:t>&gt;</a:t>
            </a:r>
            <a:r>
              <a:rPr lang="en-SG" sz="1600">
                <a:solidFill>
                  <a:srgbClr val="C00000"/>
                </a:solidFill>
              </a:rPr>
              <a:t> </a:t>
            </a:r>
            <a:r>
              <a:rPr lang="en-SG" sz="1600"/>
              <a:t>to use string functions such as </a:t>
            </a:r>
            <a:r>
              <a:rPr lang="en-SG" sz="1600" err="1">
                <a:solidFill>
                  <a:srgbClr val="C00000"/>
                </a:solidFill>
              </a:rPr>
              <a:t>strlen</a:t>
            </a:r>
            <a:r>
              <a:rPr lang="en-SG" sz="1600">
                <a:solidFill>
                  <a:srgbClr val="C00000"/>
                </a:solidFill>
              </a:rPr>
              <a:t>()</a:t>
            </a:r>
            <a:r>
              <a:rPr lang="en-SG" sz="1600"/>
              <a:t>.</a:t>
            </a:r>
            <a:endParaRPr lang="en-US" sz="16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1AB8E-E876-4DD2-BB16-BC0DFA4806EF}"/>
              </a:ext>
            </a:extLst>
          </p:cNvPr>
          <p:cNvSpPr/>
          <p:nvPr/>
        </p:nvSpPr>
        <p:spPr bwMode="auto">
          <a:xfrm>
            <a:off x="2578532" y="4991031"/>
            <a:ext cx="3282845" cy="299804"/>
          </a:xfrm>
          <a:prstGeom prst="rect">
            <a:avLst/>
          </a:prstGeom>
          <a:noFill/>
          <a:ln w="19050" cap="sq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Line Callout 2 (Border and Accent Bar) 12">
            <a:extLst>
              <a:ext uri="{FF2B5EF4-FFF2-40B4-BE49-F238E27FC236}">
                <a16:creationId xmlns:a16="http://schemas.microsoft.com/office/drawing/2014/main" id="{416F44D6-718B-459F-B8BF-6F22C4605479}"/>
              </a:ext>
            </a:extLst>
          </p:cNvPr>
          <p:cNvSpPr/>
          <p:nvPr/>
        </p:nvSpPr>
        <p:spPr bwMode="auto">
          <a:xfrm>
            <a:off x="5486400" y="1459463"/>
            <a:ext cx="2776538" cy="815012"/>
          </a:xfrm>
          <a:prstGeom prst="accentBorderCallout2">
            <a:avLst>
              <a:gd name="adj1" fmla="val 73331"/>
              <a:gd name="adj2" fmla="val -1931"/>
              <a:gd name="adj3" fmla="val 73331"/>
              <a:gd name="adj4" fmla="val -34024"/>
              <a:gd name="adj5" fmla="val -219"/>
              <a:gd name="adj6" fmla="val -98595"/>
            </a:avLst>
          </a:prstGeom>
          <a:solidFill>
            <a:schemeClr val="accent2">
              <a:lumMod val="20000"/>
              <a:lumOff val="80000"/>
            </a:schemeClr>
          </a:solidFill>
          <a:ln w="12700" cap="sq" cmpd="sng" algn="ctr">
            <a:solidFill>
              <a:srgbClr val="8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r>
              <a:rPr lang="en-US" sz="1600"/>
              <a:t>Need to include </a:t>
            </a:r>
            <a:r>
              <a:rPr lang="en-US" sz="1600">
                <a:solidFill>
                  <a:srgbClr val="7030A0"/>
                </a:solidFill>
              </a:rPr>
              <a:t>&lt;</a:t>
            </a:r>
            <a:r>
              <a:rPr lang="en-US" sz="1600" err="1">
                <a:solidFill>
                  <a:srgbClr val="7030A0"/>
                </a:solidFill>
              </a:rPr>
              <a:t>ctype.h</a:t>
            </a:r>
            <a:r>
              <a:rPr lang="en-US" sz="1600">
                <a:solidFill>
                  <a:srgbClr val="7030A0"/>
                </a:solidFill>
              </a:rPr>
              <a:t>&gt;</a:t>
            </a:r>
            <a:r>
              <a:rPr lang="en-SG" sz="1600">
                <a:solidFill>
                  <a:srgbClr val="7030A0"/>
                </a:solidFill>
              </a:rPr>
              <a:t> </a:t>
            </a:r>
            <a:r>
              <a:rPr lang="en-SG" sz="1600"/>
              <a:t>to use character functions such as </a:t>
            </a:r>
            <a:r>
              <a:rPr lang="en-SG" sz="1600" err="1">
                <a:solidFill>
                  <a:srgbClr val="7030A0"/>
                </a:solidFill>
              </a:rPr>
              <a:t>toupper</a:t>
            </a:r>
            <a:r>
              <a:rPr lang="en-SG" sz="1600">
                <a:solidFill>
                  <a:srgbClr val="7030A0"/>
                </a:solidFill>
              </a:rPr>
              <a:t>()</a:t>
            </a:r>
            <a:r>
              <a:rPr lang="en-SG" sz="1600"/>
              <a:t>.</a:t>
            </a:r>
            <a:endParaRPr lang="en-US" sz="160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E3C6B435-2A75-44C3-8C66-0CE222EFE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5980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3.4 String Functions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[Content Placeholder 5]">
            <a:extLst>
              <a:ext uri="{FF2B5EF4-FFF2-40B4-BE49-F238E27FC236}">
                <a16:creationId xmlns:a16="http://schemas.microsoft.com/office/drawing/2014/main" id="{9846555D-0A97-42AB-B549-DF5D4D97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 provides a library of string functions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Must include &lt;</a:t>
            </a:r>
            <a:r>
              <a:rPr lang="en-US" err="1"/>
              <a:t>string.h</a:t>
            </a:r>
            <a:r>
              <a:rPr lang="en-US"/>
              <a:t>&gt;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Here are a few commonly used string functions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strlen</a:t>
            </a:r>
            <a:r>
              <a:rPr lang="en-US">
                <a:solidFill>
                  <a:srgbClr val="800000"/>
                </a:solidFill>
              </a:rPr>
              <a:t>(s)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Return the number of characters in s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strcmp</a:t>
            </a:r>
            <a:r>
              <a:rPr lang="en-US">
                <a:solidFill>
                  <a:srgbClr val="800000"/>
                </a:solidFill>
              </a:rPr>
              <a:t>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Compare the ASCII values of the corresponding characters in strings s1 and s2.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Return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a negative integer if s1 is lexicographically less than s2, or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a positive integer if s1 is lexicographically greater than s2, or </a:t>
            </a:r>
          </a:p>
          <a:p>
            <a:pPr marL="1257300" lvl="2" indent="-342900">
              <a:buClr>
                <a:schemeClr val="bg1">
                  <a:lumMod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/>
              <a:t>0 if s1 and s2 are equal. </a:t>
            </a:r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strncmp</a:t>
            </a:r>
            <a:r>
              <a:rPr lang="en-US">
                <a:solidFill>
                  <a:srgbClr val="800000"/>
                </a:solidFill>
              </a:rPr>
              <a:t>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Compare first n characters of s1 and s2.</a:t>
            </a:r>
            <a:endParaRPr lang="en-US">
              <a:latin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697CA-B74C-4876-B3F0-D2B07C54B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41960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3.4 String Functions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[Content Placeholder 5]">
            <a:extLst>
              <a:ext uri="{FF2B5EF4-FFF2-40B4-BE49-F238E27FC236}">
                <a16:creationId xmlns:a16="http://schemas.microsoft.com/office/drawing/2014/main" id="{DCA10F01-0C41-44EC-8927-95E3F02F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363308"/>
          </a:xfrm>
        </p:spPr>
        <p:txBody>
          <a:bodyPr>
            <a:noAutofit/>
          </a:bodyPr>
          <a:lstStyle/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strcpy</a:t>
            </a:r>
            <a:r>
              <a:rPr lang="en-US">
                <a:solidFill>
                  <a:srgbClr val="800000"/>
                </a:solidFill>
              </a:rPr>
              <a:t>(s1, s2)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Copy the string pointed to by s2 into array pointed to by s1. 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Function returns s1.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Example:</a:t>
            </a:r>
            <a:endParaRPr lang="en-US">
              <a:latin typeface="Courier New" pitchFamily="49" charset="0"/>
            </a:endParaRPr>
          </a:p>
          <a:p>
            <a:pPr marL="1143000" lvl="2" indent="-2286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char name[10];</a:t>
            </a:r>
          </a:p>
          <a:p>
            <a:pPr marL="1143000" lvl="2" indent="-228600">
              <a:spcBef>
                <a:spcPts val="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2000" b="1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sz="2000" b="1">
                <a:solidFill>
                  <a:srgbClr val="0000FF"/>
                </a:solidFill>
                <a:latin typeface="Courier New" pitchFamily="49" charset="0"/>
              </a:rPr>
              <a:t>(name, "Matthew");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The following assignment statement </a:t>
            </a:r>
            <a:r>
              <a:rPr lang="en-US" u="sng">
                <a:solidFill>
                  <a:srgbClr val="0000FF"/>
                </a:solidFill>
              </a:rPr>
              <a:t>does not work</a:t>
            </a:r>
            <a:r>
              <a:rPr lang="en-US">
                <a:solidFill>
                  <a:srgbClr val="0000FF"/>
                </a:solidFill>
              </a:rPr>
              <a:t>:</a:t>
            </a: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None/>
            </a:pPr>
            <a:r>
              <a:rPr lang="en-US"/>
              <a:t>	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name = "Matthew";</a:t>
            </a:r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What happens when string to be copied is too long?</a:t>
            </a:r>
            <a:endParaRPr lang="en-US">
              <a:latin typeface="Courier New" pitchFamily="49" charset="0"/>
            </a:endParaRPr>
          </a:p>
          <a:p>
            <a:pPr marL="800100" lvl="1" indent="-342900">
              <a:spcBef>
                <a:spcPts val="3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>
                <a:latin typeface="Courier New" pitchFamily="49" charset="0"/>
              </a:rPr>
              <a:t>	 </a:t>
            </a:r>
            <a:r>
              <a:rPr lang="en-US" b="1" err="1">
                <a:solidFill>
                  <a:srgbClr val="0000FF"/>
                </a:solidFill>
                <a:latin typeface="Courier New" pitchFamily="49" charset="0"/>
              </a:rPr>
              <a:t>strcpy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(name, "A very long name");</a:t>
            </a: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b="1">
              <a:solidFill>
                <a:srgbClr val="0000FF"/>
              </a:solidFill>
              <a:latin typeface="Courier New" pitchFamily="49" charset="0"/>
            </a:endParaRPr>
          </a:p>
          <a:p>
            <a:pPr marL="800100" lvl="1" indent="-342900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/>
          </a:p>
          <a:p>
            <a:pPr marL="352425" indent="-352425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err="1">
                <a:solidFill>
                  <a:srgbClr val="800000"/>
                </a:solidFill>
              </a:rPr>
              <a:t>strncpy</a:t>
            </a:r>
            <a:r>
              <a:rPr lang="en-US">
                <a:solidFill>
                  <a:srgbClr val="800000"/>
                </a:solidFill>
              </a:rPr>
              <a:t>(s1, s2, n)</a:t>
            </a:r>
          </a:p>
          <a:p>
            <a:pPr marL="800100" lvl="1" indent="-342900">
              <a:spcBef>
                <a:spcPts val="3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Copy first n characters of string pointed to by s2 to s1.</a:t>
            </a:r>
            <a:endParaRPr lang="en-US">
              <a:latin typeface="Courier New" pitchFamily="49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467C4A56-6FA6-489F-B403-BCBB5B1F1549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2538680"/>
            <a:ext cx="4137025" cy="371475"/>
            <a:chOff x="4495801" y="2786744"/>
            <a:chExt cx="4136571" cy="370114"/>
          </a:xfrm>
        </p:grpSpPr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AD2A8C4C-72A9-42F0-93B1-92D524E1C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1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13" name="TextBox 6">
              <a:extLst>
                <a:ext uri="{FF2B5EF4-FFF2-40B4-BE49-F238E27FC236}">
                  <a16:creationId xmlns:a16="http://schemas.microsoft.com/office/drawing/2014/main" id="{98EF0E46-1B3A-40AE-88C9-DC1DDA146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94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72EB3AF0-7657-4772-842A-00D346177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3116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632A3D69-E78E-43C2-97CE-9BFC18C20C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3677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6" name="TextBox 10">
              <a:extLst>
                <a:ext uri="{FF2B5EF4-FFF2-40B4-BE49-F238E27FC236}">
                  <a16:creationId xmlns:a16="http://schemas.microsoft.com/office/drawing/2014/main" id="{D6E5657A-0D97-4B90-9C50-0D9470B146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043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h</a:t>
              </a:r>
            </a:p>
          </p:txBody>
        </p:sp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30F184D2-95C4-47B1-8B2D-61156F1E2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08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FDCEC68C-9277-4F72-B798-E8A6060A8C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7743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30B00602-2959-417C-A7FF-621CA8876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1400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5525CB78-9C6C-48A7-AF9F-9BD0870A6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5058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270F973C-5A30-400A-ACAC-0A5C7FFC92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715" y="2786744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?</a:t>
              </a:r>
            </a:p>
          </p:txBody>
        </p:sp>
      </p:grpSp>
      <p:grpSp>
        <p:nvGrpSpPr>
          <p:cNvPr id="23" name="Group 36">
            <a:extLst>
              <a:ext uri="{FF2B5EF4-FFF2-40B4-BE49-F238E27FC236}">
                <a16:creationId xmlns:a16="http://schemas.microsoft.com/office/drawing/2014/main" id="{F2EFBF63-DE3E-4D4D-946A-B4D695663CA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851935"/>
            <a:ext cx="7032625" cy="369888"/>
            <a:chOff x="968830" y="5399316"/>
            <a:chExt cx="7032171" cy="370114"/>
          </a:xfrm>
        </p:grpSpPr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6FF6F98E-A146-4ACA-9FEA-D17884C338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8830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25" name="TextBox 20">
              <a:extLst>
                <a:ext uri="{FF2B5EF4-FFF2-40B4-BE49-F238E27FC236}">
                  <a16:creationId xmlns:a16="http://schemas.microsoft.com/office/drawing/2014/main" id="{D6B67CE5-C749-4F4C-B1EF-84989F012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24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TextBox 21">
              <a:extLst>
                <a:ext uri="{FF2B5EF4-FFF2-40B4-BE49-F238E27FC236}">
                  <a16:creationId xmlns:a16="http://schemas.microsoft.com/office/drawing/2014/main" id="{A0F04EC0-5395-4AFA-8A4D-8C098613D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6145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7" name="TextBox 22">
              <a:extLst>
                <a:ext uri="{FF2B5EF4-FFF2-40B4-BE49-F238E27FC236}">
                  <a16:creationId xmlns:a16="http://schemas.microsoft.com/office/drawing/2014/main" id="{6D0B1068-4847-494E-B5D9-7CA97ED9AE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80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117EC41F-81EA-4019-8B1A-9003B677A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45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r</a:t>
              </a:r>
            </a:p>
          </p:txBody>
        </p:sp>
        <p:sp>
          <p:nvSpPr>
            <p:cNvPr id="29" name="TextBox 24">
              <a:extLst>
                <a:ext uri="{FF2B5EF4-FFF2-40B4-BE49-F238E27FC236}">
                  <a16:creationId xmlns:a16="http://schemas.microsoft.com/office/drawing/2014/main" id="{CCF4EF1E-DC8E-41B5-9964-E1B850AC2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711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30" name="TextBox 25">
              <a:extLst>
                <a:ext uri="{FF2B5EF4-FFF2-40B4-BE49-F238E27FC236}">
                  <a16:creationId xmlns:a16="http://schemas.microsoft.com/office/drawing/2014/main" id="{053AB9C2-FA97-45C6-A3B4-F2E338F71E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0772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TextBox 26">
              <a:extLst>
                <a:ext uri="{FF2B5EF4-FFF2-40B4-BE49-F238E27FC236}">
                  <a16:creationId xmlns:a16="http://schemas.microsoft.com/office/drawing/2014/main" id="{B50B053E-DC89-42BC-991A-958B3FEDC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4429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32" name="TextBox 27">
              <a:extLst>
                <a:ext uri="{FF2B5EF4-FFF2-40B4-BE49-F238E27FC236}">
                  <a16:creationId xmlns:a16="http://schemas.microsoft.com/office/drawing/2014/main" id="{F517D686-EC88-45B0-BD04-FC431C58FD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087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33" name="TextBox 28">
              <a:extLst>
                <a:ext uri="{FF2B5EF4-FFF2-40B4-BE49-F238E27FC236}">
                  <a16:creationId xmlns:a16="http://schemas.microsoft.com/office/drawing/2014/main" id="{B5874118-161E-4E6D-A120-3104E4714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1744" y="5399316"/>
              <a:ext cx="413657" cy="37011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4" name="TextBox 29">
              <a:extLst>
                <a:ext uri="{FF2B5EF4-FFF2-40B4-BE49-F238E27FC236}">
                  <a16:creationId xmlns:a16="http://schemas.microsoft.com/office/drawing/2014/main" id="{098C3235-1E70-4908-89EC-2581FA759A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540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g</a:t>
              </a:r>
            </a:p>
          </p:txBody>
        </p:sp>
        <p:sp>
          <p:nvSpPr>
            <p:cNvPr id="35" name="TextBox 30">
              <a:extLst>
                <a:ext uri="{FF2B5EF4-FFF2-40B4-BE49-F238E27FC236}">
                  <a16:creationId xmlns:a16="http://schemas.microsoft.com/office/drawing/2014/main" id="{18682889-B2C4-40F3-99F4-F703A04EF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059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TextBox 31">
              <a:extLst>
                <a:ext uri="{FF2B5EF4-FFF2-40B4-BE49-F238E27FC236}">
                  <a16:creationId xmlns:a16="http://schemas.microsoft.com/office/drawing/2014/main" id="{4CCB40DF-3A23-42E9-A2AA-27A05BF68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271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37" name="TextBox 32">
              <a:extLst>
                <a:ext uri="{FF2B5EF4-FFF2-40B4-BE49-F238E27FC236}">
                  <a16:creationId xmlns:a16="http://schemas.microsoft.com/office/drawing/2014/main" id="{D7C0F321-D075-40BC-B8F3-303BBE60A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6372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38" name="TextBox 33">
              <a:extLst>
                <a:ext uri="{FF2B5EF4-FFF2-40B4-BE49-F238E27FC236}">
                  <a16:creationId xmlns:a16="http://schemas.microsoft.com/office/drawing/2014/main" id="{B1C7ABC0-04AB-44D6-9557-BDD0A444A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0029" y="5399316"/>
              <a:ext cx="413657" cy="3693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m</a:t>
              </a:r>
            </a:p>
          </p:txBody>
        </p:sp>
        <p:sp>
          <p:nvSpPr>
            <p:cNvPr id="39" name="TextBox 34">
              <a:extLst>
                <a:ext uri="{FF2B5EF4-FFF2-40B4-BE49-F238E27FC236}">
                  <a16:creationId xmlns:a16="http://schemas.microsoft.com/office/drawing/2014/main" id="{7AC243B6-4DC7-4103-8E83-A19AD6DB1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687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e</a:t>
              </a:r>
            </a:p>
          </p:txBody>
        </p:sp>
        <p:sp>
          <p:nvSpPr>
            <p:cNvPr id="40" name="TextBox 35">
              <a:extLst>
                <a:ext uri="{FF2B5EF4-FFF2-40B4-BE49-F238E27FC236}">
                  <a16:creationId xmlns:a16="http://schemas.microsoft.com/office/drawing/2014/main" id="{F0CAEA9D-6EDE-4044-9B02-AF5B66C96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7344" y="5399316"/>
              <a:ext cx="413657" cy="37011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/>
                <a:t>\0</a:t>
              </a:r>
            </a:p>
          </p:txBody>
        </p:sp>
      </p:grpSp>
      <p:sp>
        <p:nvSpPr>
          <p:cNvPr id="41" name="Slide Number Placeholder 6">
            <a:extLst>
              <a:ext uri="{FF2B5EF4-FFF2-40B4-BE49-F238E27FC236}">
                <a16:creationId xmlns:a16="http://schemas.microsoft.com/office/drawing/2014/main" id="{2AE2406D-8269-43BC-9BF7-05A72865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41165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3.5 Importance of ‘\0’ in a String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[Content Placeholder 5]">
            <a:extLst>
              <a:ext uri="{FF2B5EF4-FFF2-40B4-BE49-F238E27FC236}">
                <a16:creationId xmlns:a16="http://schemas.microsoft.com/office/drawing/2014/main" id="{8B79D611-E53D-456E-8611-145548CFA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4"/>
            <a:ext cx="8229600" cy="5102131"/>
          </a:xfrm>
        </p:spPr>
        <p:txBody>
          <a:bodyPr>
            <a:no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To be treated as a string, the array of characters must be terminated with the null character '\0'.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Otherwise, string functions will not work properly on it.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For instance, the </a:t>
            </a:r>
            <a:r>
              <a:rPr lang="en-US" err="1">
                <a:solidFill>
                  <a:srgbClr val="0000FF"/>
                </a:solidFill>
              </a:rPr>
              <a:t>printf</a:t>
            </a:r>
            <a:r>
              <a:rPr lang="en-US">
                <a:solidFill>
                  <a:srgbClr val="0000FF"/>
                </a:solidFill>
              </a:rPr>
              <a:t>(“%s”, </a:t>
            </a:r>
            <a:r>
              <a:rPr lang="en-US" err="1">
                <a:solidFill>
                  <a:srgbClr val="0000FF"/>
                </a:solidFill>
              </a:rPr>
              <a:t>str</a:t>
            </a:r>
            <a:r>
              <a:rPr lang="en-US">
                <a:solidFill>
                  <a:srgbClr val="0000FF"/>
                </a:solidFill>
              </a:rPr>
              <a:t>) </a:t>
            </a:r>
            <a:r>
              <a:rPr lang="en-US"/>
              <a:t>statement will print until it encounters a null character in </a:t>
            </a:r>
            <a:r>
              <a:rPr lang="en-US">
                <a:solidFill>
                  <a:srgbClr val="0000FF"/>
                </a:solidFill>
              </a:rPr>
              <a:t>str</a:t>
            </a:r>
            <a:r>
              <a:rPr lang="en-US"/>
              <a:t>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Likewise, </a:t>
            </a:r>
            <a:r>
              <a:rPr lang="en-US" err="1">
                <a:solidFill>
                  <a:srgbClr val="0000FF"/>
                </a:solidFill>
              </a:rPr>
              <a:t>strlen</a:t>
            </a:r>
            <a:r>
              <a:rPr lang="en-US">
                <a:solidFill>
                  <a:srgbClr val="0000FF"/>
                </a:solidFill>
              </a:rPr>
              <a:t>(</a:t>
            </a:r>
            <a:r>
              <a:rPr lang="en-US" err="1">
                <a:solidFill>
                  <a:srgbClr val="0000FF"/>
                </a:solidFill>
              </a:rPr>
              <a:t>str</a:t>
            </a:r>
            <a:r>
              <a:rPr lang="en-US">
                <a:solidFill>
                  <a:srgbClr val="0000FF"/>
                </a:solidFill>
              </a:rPr>
              <a:t>) </a:t>
            </a:r>
            <a:r>
              <a:rPr lang="en-US"/>
              <a:t>will count the number of characters up to (but not including) the null character.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In many cases, a string that is not properly terminated with '\0’ will result in illegal access of memory.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425CA-287C-4B6B-ABBA-F84C55C4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58571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3.5 Importance of ‘\0’ in a String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[Content Placeholder 5]">
            <a:extLst>
              <a:ext uri="{FF2B5EF4-FFF2-40B4-BE49-F238E27FC236}">
                <a16:creationId xmlns:a16="http://schemas.microsoft.com/office/drawing/2014/main" id="{09AFAED0-D913-4B64-BA6E-4C856E92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09954"/>
          </a:xfrm>
        </p:spPr>
        <p:txBody>
          <a:bodyPr>
            <a:normAutofit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/>
              <a:t>What is the output of this code?</a:t>
            </a:r>
          </a:p>
        </p:txBody>
      </p:sp>
      <p:grpSp>
        <p:nvGrpSpPr>
          <p:cNvPr id="9" name="[Group 8]">
            <a:extLst>
              <a:ext uri="{FF2B5EF4-FFF2-40B4-BE49-F238E27FC236}">
                <a16:creationId xmlns:a16="http://schemas.microsoft.com/office/drawing/2014/main" id="{914C7F66-56DF-4590-97CC-DC61DDAE0E84}"/>
              </a:ext>
            </a:extLst>
          </p:cNvPr>
          <p:cNvGrpSpPr/>
          <p:nvPr/>
        </p:nvGrpSpPr>
        <p:grpSpPr>
          <a:xfrm>
            <a:off x="739787" y="1713582"/>
            <a:ext cx="5507660" cy="4462760"/>
            <a:chOff x="739787" y="1713582"/>
            <a:chExt cx="5507660" cy="44627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FB3E6B-368C-42D7-8B45-9B1D954459E6}"/>
                </a:ext>
              </a:extLst>
            </p:cNvPr>
            <p:cNvSpPr txBox="1"/>
            <p:nvPr/>
          </p:nvSpPr>
          <p:spPr>
            <a:xfrm>
              <a:off x="739787" y="1898248"/>
              <a:ext cx="5162309" cy="4278094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SG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string.h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char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'a'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'p'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'l'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[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'e'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"Length =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%d\n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SG" sz="1600" b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%s\n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SG" sz="1600" b="1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); 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endParaRPr lang="en-SG" sz="1600" b="1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SG" sz="1600" b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266700" algn="l"/>
                  <a:tab pos="531813" algn="l"/>
                  <a:tab pos="809625" algn="l"/>
                  <a:tab pos="1076325" algn="l"/>
                </a:tabLst>
              </a:pPr>
              <a:r>
                <a:rPr lang="en-SG" sz="1600" b="1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96410A-A877-4F50-9F04-7568E6F40D51}"/>
                </a:ext>
              </a:extLst>
            </p:cNvPr>
            <p:cNvSpPr txBox="1"/>
            <p:nvPr/>
          </p:nvSpPr>
          <p:spPr>
            <a:xfrm>
              <a:off x="4154199" y="1713582"/>
              <a:ext cx="2093248" cy="3693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err="1"/>
                <a:t>WithoutNullChar.c</a:t>
              </a:r>
              <a:endParaRPr lang="en-SG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5E31087-1AD8-484A-AC57-EF0C071CE163}"/>
              </a:ext>
            </a:extLst>
          </p:cNvPr>
          <p:cNvSpPr txBox="1"/>
          <p:nvPr/>
        </p:nvSpPr>
        <p:spPr>
          <a:xfrm>
            <a:off x="4154199" y="2329168"/>
            <a:ext cx="2738971" cy="923330"/>
          </a:xfrm>
          <a:prstGeom prst="rect">
            <a:avLst/>
          </a:prstGeom>
          <a:solidFill>
            <a:srgbClr val="CCFFFF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One possible output:</a:t>
            </a:r>
          </a:p>
          <a:p>
            <a:r>
              <a:rPr lang="en-SG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Length = 8</a:t>
            </a:r>
          </a:p>
          <a:p>
            <a:r>
              <a:rPr lang="en-SG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SG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SG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apple¿ø</a:t>
            </a:r>
            <a:r>
              <a:rPr lang="en-SG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061256-77D3-4E5F-9675-F1DBC8DEF615}"/>
              </a:ext>
            </a:extLst>
          </p:cNvPr>
          <p:cNvSpPr txBox="1"/>
          <p:nvPr/>
        </p:nvSpPr>
        <p:spPr>
          <a:xfrm>
            <a:off x="3205076" y="3320416"/>
            <a:ext cx="3688094" cy="1384995"/>
          </a:xfrm>
          <a:prstGeom prst="rect">
            <a:avLst/>
          </a:prstGeom>
          <a:solidFill>
            <a:srgbClr val="CCFFCC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Compare the output if you add:</a:t>
            </a:r>
          </a:p>
          <a:p>
            <a:r>
              <a:rPr lang="en-US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[5] = '\0';</a:t>
            </a:r>
          </a:p>
          <a:p>
            <a:endParaRPr lang="en-US" sz="1000"/>
          </a:p>
          <a:p>
            <a:r>
              <a:rPr lang="en-US"/>
              <a:t>or, you have:</a:t>
            </a:r>
          </a:p>
          <a:p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b="1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[10] = "apple";</a:t>
            </a:r>
            <a:endParaRPr lang="en-SG" b="1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B4E5BD-BC86-458F-A6E7-C21FA6BD7E3A}"/>
              </a:ext>
            </a:extLst>
          </p:cNvPr>
          <p:cNvSpPr txBox="1"/>
          <p:nvPr/>
        </p:nvSpPr>
        <p:spPr>
          <a:xfrm>
            <a:off x="3194614" y="5564419"/>
            <a:ext cx="5326284" cy="923330"/>
          </a:xfrm>
          <a:prstGeom prst="rect">
            <a:avLst/>
          </a:prstGeom>
          <a:solidFill>
            <a:srgbClr val="FFC000"/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%s and string functions work only on “true” strings. Without the terminating null character ‘\0’, string functions will not work properly.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809735-8F66-43B4-8108-DD1E55461F2F}"/>
              </a:ext>
            </a:extLst>
          </p:cNvPr>
          <p:cNvSpPr txBox="1"/>
          <p:nvPr/>
        </p:nvSpPr>
        <p:spPr>
          <a:xfrm>
            <a:off x="7051432" y="2082914"/>
            <a:ext cx="177604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printf() will print %s from the starting address of str until it encounters the ‘\0’ character.</a:t>
            </a:r>
          </a:p>
        </p:txBody>
      </p:sp>
      <p:pic>
        <p:nvPicPr>
          <p:cNvPr id="18" name="Picture 2" descr="C:\Users\tantc\Pictures\cliparts\exlamation-hi.png">
            <a:extLst>
              <a:ext uri="{FF2B5EF4-FFF2-40B4-BE49-F238E27FC236}">
                <a16:creationId xmlns:a16="http://schemas.microsoft.com/office/drawing/2014/main" id="{79257AB0-51D3-4F53-9BAC-68FE5E5B4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950" y="5603730"/>
            <a:ext cx="174122" cy="62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31316D-7EF3-4CB2-B902-3739EE3AB9C3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ym typeface="Wingdings" panose="05000000000000000000" pitchFamily="2" charset="2"/>
              </a:rPr>
              <a:t></a:t>
            </a:r>
            <a:endParaRPr lang="en-US" sz="160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4D7CB83-C755-4395-9EC0-591E7C671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94970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F8D6-306C-3B28-CA2E-3A431BD4E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3E6F0-2CB5-DBA7-222E-C42624403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Arrays, Strings and Structures Quiz 1 before 3 pm on 23 August 2022.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72469-6BE2-5022-2A55-C0295685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7735E-4432-4E82-010B-55BDCADA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#4: Pointers and Functions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3F19-0EE8-E513-B0DB-226F1C452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790E1-2590-4AEE-892D-AB46A768811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C48B10-863E-4A3D-BF10-DD92A239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4383"/>
            <a:ext cx="9144000" cy="90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5794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2538A-9DC6-5CB6-BB79-ED8DF1667754}"/>
              </a:ext>
            </a:extLst>
          </p:cNvPr>
          <p:cNvSpPr txBox="1"/>
          <p:nvPr/>
        </p:nvSpPr>
        <p:spPr>
          <a:xfrm>
            <a:off x="578224" y="1659990"/>
            <a:ext cx="753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IMPORTANT: DO NOT SCAN THE QR CODE IN THE VIDEO RECORDINGS. THEY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 Strings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497F0-D58D-4C94-A9B9-6378B32969E6}"/>
              </a:ext>
            </a:extLst>
          </p:cNvPr>
          <p:cNvSpPr txBox="1"/>
          <p:nvPr/>
        </p:nvSpPr>
        <p:spPr>
          <a:xfrm>
            <a:off x="5465538" y="2201142"/>
            <a:ext cx="3386851" cy="132343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/>
              <a:t>The following code is very similar to </a:t>
            </a:r>
            <a:r>
              <a:rPr lang="en-SG" sz="2000" err="1">
                <a:solidFill>
                  <a:srgbClr val="7030A0"/>
                </a:solidFill>
              </a:rPr>
              <a:t>ArrayModify.c</a:t>
            </a:r>
            <a:r>
              <a:rPr lang="en-SG" sz="2000"/>
              <a:t>. What does it do?</a:t>
            </a:r>
          </a:p>
          <a:p>
            <a:r>
              <a:rPr lang="en-SG" sz="2000"/>
              <a:t>What is the output?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FAFE96E-50CE-4E7C-9F82-F93D2E9EDCC9}"/>
              </a:ext>
            </a:extLst>
          </p:cNvPr>
          <p:cNvGrpSpPr/>
          <p:nvPr/>
        </p:nvGrpSpPr>
        <p:grpSpPr>
          <a:xfrm>
            <a:off x="203606" y="1185600"/>
            <a:ext cx="5196076" cy="2909824"/>
            <a:chOff x="184729" y="1622680"/>
            <a:chExt cx="3018226" cy="2909824"/>
          </a:xfrm>
        </p:grpSpPr>
        <p:sp>
          <p:nvSpPr>
            <p:cNvPr id="9" name="[TextBox 1]">
              <a:extLst>
                <a:ext uri="{FF2B5EF4-FFF2-40B4-BE49-F238E27FC236}">
                  <a16:creationId xmlns:a16="http://schemas.microsoft.com/office/drawing/2014/main" id="{427C1560-E4A6-4189-8B60-35671FA8D124}"/>
                </a:ext>
              </a:extLst>
            </p:cNvPr>
            <p:cNvSpPr txBox="1"/>
            <p:nvPr/>
          </p:nvSpPr>
          <p:spPr>
            <a:xfrm>
              <a:off x="184729" y="1731737"/>
              <a:ext cx="2960934" cy="2800767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endParaRPr lang="en-SG" sz="1600" b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modifyArray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[], 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printArray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[], </a:t>
              </a: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endPara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char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chars[4] = {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'C'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'h'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'a'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'r'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modifyArray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(chars,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SG" sz="1600" b="1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printArray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(chars,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);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return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271463" algn="l"/>
                  <a:tab pos="542925" algn="l"/>
                  <a:tab pos="803275" algn="l"/>
                  <a:tab pos="1074738" algn="l"/>
                </a:tabLst>
              </a:pPr>
              <a:r>
                <a:rPr lang="en-SG" sz="1600" b="1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0" name="[TextBox 15]">
              <a:extLst>
                <a:ext uri="{FF2B5EF4-FFF2-40B4-BE49-F238E27FC236}">
                  <a16:creationId xmlns:a16="http://schemas.microsoft.com/office/drawing/2014/main" id="{68728ABA-8B35-4FF2-B6DC-047F9907C3BF}"/>
                </a:ext>
              </a:extLst>
            </p:cNvPr>
            <p:cNvSpPr txBox="1"/>
            <p:nvPr/>
          </p:nvSpPr>
          <p:spPr>
            <a:xfrm>
              <a:off x="2241409" y="1622680"/>
              <a:ext cx="961546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err="1"/>
                <a:t>ArrayOfChar.c</a:t>
              </a:r>
              <a:endParaRPr lang="en-SG"/>
            </a:p>
          </p:txBody>
        </p:sp>
      </p:grpSp>
      <p:sp>
        <p:nvSpPr>
          <p:cNvPr id="12" name="[TextBox 1]">
            <a:extLst>
              <a:ext uri="{FF2B5EF4-FFF2-40B4-BE49-F238E27FC236}">
                <a16:creationId xmlns:a16="http://schemas.microsoft.com/office/drawing/2014/main" id="{3DDEAE7C-5D71-4647-A74A-F8630E6B24CD}"/>
              </a:ext>
            </a:extLst>
          </p:cNvPr>
          <p:cNvSpPr txBox="1"/>
          <p:nvPr/>
        </p:nvSpPr>
        <p:spPr>
          <a:xfrm>
            <a:off x="295810" y="4016196"/>
            <a:ext cx="5371365" cy="184665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modifyArray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nn-NO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[TextBox 1]">
            <a:extLst>
              <a:ext uri="{FF2B5EF4-FFF2-40B4-BE49-F238E27FC236}">
                <a16:creationId xmlns:a16="http://schemas.microsoft.com/office/drawing/2014/main" id="{F6DFD9E1-701F-4C37-883D-C2F13186D5C8}"/>
              </a:ext>
            </a:extLst>
          </p:cNvPr>
          <p:cNvSpPr txBox="1"/>
          <p:nvPr/>
        </p:nvSpPr>
        <p:spPr>
          <a:xfrm>
            <a:off x="3745093" y="4476219"/>
            <a:ext cx="5124083" cy="21236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printArray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SG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size)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1600" b="1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n-NO" sz="16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 (i=</a:t>
            </a:r>
            <a:r>
              <a:rPr lang="nn-NO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nn-NO" sz="1600" b="1">
                <a:latin typeface="Courier New" panose="02070309020205020404" pitchFamily="49" charset="0"/>
                <a:cs typeface="Courier New" panose="02070309020205020404" pitchFamily="49" charset="0"/>
              </a:rPr>
              <a:t>; i&lt;size; i++) {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	}</a:t>
            </a: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sz="16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SG" sz="1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SG" sz="1600" b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SG" sz="16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71463" algn="l"/>
                <a:tab pos="542925" algn="l"/>
                <a:tab pos="803275" algn="l"/>
                <a:tab pos="1074738" algn="l"/>
              </a:tabLst>
            </a:pPr>
            <a:r>
              <a:rPr lang="en-SG" sz="16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9AB402-AE63-42BD-96E7-2F19E5579241}"/>
              </a:ext>
            </a:extLst>
          </p:cNvPr>
          <p:cNvSpPr txBox="1"/>
          <p:nvPr/>
        </p:nvSpPr>
        <p:spPr>
          <a:xfrm>
            <a:off x="322025" y="6400169"/>
            <a:ext cx="315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ym typeface="Wingdings" panose="05000000000000000000" pitchFamily="2" charset="2"/>
              </a:rPr>
              <a:t></a:t>
            </a:r>
            <a:endParaRPr lang="en-US" sz="1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ECFAE-D9C5-4C51-B1D8-9737518D971D}"/>
              </a:ext>
            </a:extLst>
          </p:cNvPr>
          <p:cNvSpPr txBox="1"/>
          <p:nvPr/>
        </p:nvSpPr>
        <p:spPr>
          <a:xfrm>
            <a:off x="6176742" y="3716876"/>
            <a:ext cx="1450616" cy="4001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Dibs</a:t>
            </a:r>
          </a:p>
        </p:txBody>
      </p:sp>
      <p:sp>
        <p:nvSpPr>
          <p:cNvPr id="17" name="HighlightTextShape201406241503265130">
            <a:extLst>
              <a:ext uri="{FF2B5EF4-FFF2-40B4-BE49-F238E27FC236}">
                <a16:creationId xmlns:a16="http://schemas.microsoft.com/office/drawing/2014/main" id="{6183F712-86FE-451D-8618-191B7C99A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538" y="1219202"/>
            <a:ext cx="3153168" cy="545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GB" sz="2400"/>
              <a:t>Array of characters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 Strings (2/2)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/>
          </a:p>
        </p:txBody>
      </p:sp>
      <p:sp>
        <p:nvSpPr>
          <p:cNvPr id="16" name="[Rectangle 3]">
            <a:extLst>
              <a:ext uri="{FF2B5EF4-FFF2-40B4-BE49-F238E27FC236}">
                <a16:creationId xmlns:a16="http://schemas.microsoft.com/office/drawing/2014/main" id="{9DCF148C-EDAE-46F3-88AD-A7B88E53CAF1}"/>
              </a:ext>
            </a:extLst>
          </p:cNvPr>
          <p:cNvSpPr txBox="1">
            <a:spLocks noChangeArrowheads="1"/>
          </p:cNvSpPr>
          <p:nvPr/>
        </p:nvSpPr>
        <p:spPr>
          <a:xfrm>
            <a:off x="471488" y="1381759"/>
            <a:ext cx="7948612" cy="3004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We can turn an array of characters into a </a:t>
            </a:r>
            <a:r>
              <a:rPr lang="en-GB">
                <a:solidFill>
                  <a:srgbClr val="C00000"/>
                </a:solidFill>
              </a:rPr>
              <a:t>string</a:t>
            </a:r>
            <a:r>
              <a:rPr lang="en-GB"/>
              <a:t> by adding a </a:t>
            </a:r>
            <a:r>
              <a:rPr lang="en-GB">
                <a:solidFill>
                  <a:srgbClr val="C00000"/>
                </a:solidFill>
              </a:rPr>
              <a:t>null character '\0’</a:t>
            </a:r>
            <a:r>
              <a:rPr lang="en-GB"/>
              <a:t> at the end of the array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A </a:t>
            </a:r>
            <a:r>
              <a:rPr lang="en-GB">
                <a:solidFill>
                  <a:srgbClr val="C00000"/>
                </a:solidFill>
              </a:rPr>
              <a:t>string</a:t>
            </a:r>
            <a:r>
              <a:rPr lang="en-GB"/>
              <a:t> is an array of characters, terminated by a null character ‘\0’ (which has an ASCII value of zero)</a:t>
            </a:r>
          </a:p>
          <a:p>
            <a:pPr marL="352425" indent="-352425" fontAlgn="auto">
              <a:spcBef>
                <a:spcPts val="12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GB"/>
              <a:t>We can use </a:t>
            </a:r>
            <a:r>
              <a:rPr lang="en-GB">
                <a:solidFill>
                  <a:srgbClr val="C00000"/>
                </a:solidFill>
              </a:rPr>
              <a:t>string functions</a:t>
            </a:r>
            <a:r>
              <a:rPr lang="en-GB"/>
              <a:t> (include &lt;</a:t>
            </a:r>
            <a:r>
              <a:rPr lang="en-GB" err="1"/>
              <a:t>string.h</a:t>
            </a:r>
            <a:r>
              <a:rPr lang="en-GB"/>
              <a:t>&gt;) to manipulate strings.</a:t>
            </a:r>
          </a:p>
        </p:txBody>
      </p:sp>
      <p:graphicFrame>
        <p:nvGraphicFramePr>
          <p:cNvPr id="17" name="Group 38">
            <a:extLst>
              <a:ext uri="{FF2B5EF4-FFF2-40B4-BE49-F238E27FC236}">
                <a16:creationId xmlns:a16="http://schemas.microsoft.com/office/drawing/2014/main" id="{FC453E99-2F1C-461D-8D79-29DEBA61A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578865"/>
              </p:ext>
            </p:extLst>
          </p:nvPr>
        </p:nvGraphicFramePr>
        <p:xfrm>
          <a:off x="2622747" y="4794421"/>
          <a:ext cx="4214506" cy="578066"/>
        </p:xfrm>
        <a:graphic>
          <a:graphicData uri="http://schemas.openxmlformats.org/drawingml/2006/table">
            <a:tbl>
              <a:tblPr/>
              <a:tblGrid>
                <a:gridCol w="601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1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27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11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806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951AA56-E0B2-4B08-8518-5FE0B5C3C7A3}"/>
              </a:ext>
            </a:extLst>
          </p:cNvPr>
          <p:cNvSpPr txBox="1"/>
          <p:nvPr/>
        </p:nvSpPr>
        <p:spPr>
          <a:xfrm>
            <a:off x="963827" y="4386649"/>
            <a:ext cx="213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/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3.1 Strings: Basic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6" name="Content Placeholder 5">
            <a:extLst>
              <a:ext uri="{FF2B5EF4-FFF2-40B4-BE49-F238E27FC236}">
                <a16:creationId xmlns:a16="http://schemas.microsoft.com/office/drawing/2014/main" id="{58ABE20A-6475-400D-9583-D38831E25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8"/>
            <a:ext cx="8229600" cy="5134708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Declaration of an array of characters</a:t>
            </a:r>
            <a:endParaRPr lang="en-US" sz="2000" b="1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char 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[6];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Assigning character to an element of an array of characters</a:t>
            </a:r>
            <a:endParaRPr lang="en-US" sz="2000" b="1">
              <a:solidFill>
                <a:srgbClr val="800000"/>
              </a:solidFill>
              <a:latin typeface="Courier New" pitchFamily="49" charset="0"/>
            </a:endParaRP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[0] = 'e';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[1]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[2] = 'g';</a:t>
            </a:r>
          </a:p>
          <a:p>
            <a:pPr lvl="1"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[3] = '\0';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/>
              <a:t>Initializer for string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/>
              <a:t>Two ways: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  char 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fruit_name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[] = "apple";</a:t>
            </a:r>
          </a:p>
          <a:p>
            <a:pPr marL="342900" lvl="1" indent="4763">
              <a:spcBef>
                <a:spcPts val="0"/>
              </a:spcBef>
              <a:buClr>
                <a:schemeClr val="bg2"/>
              </a:buClr>
              <a:buSzPct val="75000"/>
              <a:tabLst>
                <a:tab pos="914400" algn="l"/>
              </a:tabLst>
              <a:defRPr/>
            </a:pP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  char 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fruit_name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[] = {'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a','p','p','l','e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','\0'}; </a:t>
            </a:r>
            <a:endParaRPr lang="en-US" b="1">
              <a:solidFill>
                <a:srgbClr val="800000"/>
              </a:solidFill>
            </a:endParaRPr>
          </a:p>
        </p:txBody>
      </p:sp>
      <p:graphicFrame>
        <p:nvGraphicFramePr>
          <p:cNvPr id="67" name="Group 23">
            <a:extLst>
              <a:ext uri="{FF2B5EF4-FFF2-40B4-BE49-F238E27FC236}">
                <a16:creationId xmlns:a16="http://schemas.microsoft.com/office/drawing/2014/main" id="{2CF1DDFC-24A2-43F7-85B4-0C7920255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25964"/>
              </p:ext>
            </p:extLst>
          </p:nvPr>
        </p:nvGraphicFramePr>
        <p:xfrm>
          <a:off x="4561712" y="2935533"/>
          <a:ext cx="3554413" cy="518160"/>
        </p:xfrm>
        <a:graphic>
          <a:graphicData uri="http://schemas.openxmlformats.org/drawingml/2006/table">
            <a:tbl>
              <a:tblPr/>
              <a:tblGrid>
                <a:gridCol w="592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3CA5C347-C3E1-46DE-B3DF-6D059BC6A4CA}"/>
              </a:ext>
            </a:extLst>
          </p:cNvPr>
          <p:cNvGrpSpPr/>
          <p:nvPr/>
        </p:nvGrpSpPr>
        <p:grpSpPr>
          <a:xfrm>
            <a:off x="5081954" y="3494655"/>
            <a:ext cx="3541185" cy="1066702"/>
            <a:chOff x="5081954" y="3194613"/>
            <a:chExt cx="3541185" cy="106670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043E7F5-A3D3-457C-BA11-6ED57BC36967}"/>
                </a:ext>
              </a:extLst>
            </p:cNvPr>
            <p:cNvSpPr txBox="1"/>
            <p:nvPr/>
          </p:nvSpPr>
          <p:spPr>
            <a:xfrm>
              <a:off x="5081954" y="3553429"/>
              <a:ext cx="3541185" cy="707886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40000"/>
                  <a:lumOff val="6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/>
                <a:t>Without ‘\0’, it is just an array of character, </a:t>
              </a:r>
              <a:r>
                <a:rPr lang="en-US" sz="2000" u="sng">
                  <a:solidFill>
                    <a:srgbClr val="C00000"/>
                  </a:solidFill>
                </a:rPr>
                <a:t>not</a:t>
              </a:r>
              <a:r>
                <a:rPr lang="en-US" sz="2000"/>
                <a:t> a string. </a:t>
              </a:r>
              <a:endParaRPr lang="en-SG" sz="20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57BAF4A0-9FC4-4CF5-92B0-A0AEE9E89ED5}"/>
                </a:ext>
              </a:extLst>
            </p:cNvPr>
            <p:cNvCxnSpPr>
              <a:stCxn id="69" idx="0"/>
            </p:cNvCxnSpPr>
            <p:nvPr/>
          </p:nvCxnSpPr>
          <p:spPr bwMode="auto">
            <a:xfrm flipH="1" flipV="1">
              <a:off x="6794341" y="3194613"/>
              <a:ext cx="58206" cy="358816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B4A4AB6-567D-4776-BCDB-C3B10C430E9C}"/>
              </a:ext>
            </a:extLst>
          </p:cNvPr>
          <p:cNvCxnSpPr/>
          <p:nvPr/>
        </p:nvCxnSpPr>
        <p:spPr bwMode="auto">
          <a:xfrm flipH="1">
            <a:off x="8044405" y="4524801"/>
            <a:ext cx="1" cy="1238492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rgbClr val="0000FF"/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D0BE5B7-E041-4228-B5F1-E6B899DDE295}"/>
              </a:ext>
            </a:extLst>
          </p:cNvPr>
          <p:cNvGrpSpPr/>
          <p:nvPr/>
        </p:nvGrpSpPr>
        <p:grpSpPr>
          <a:xfrm>
            <a:off x="5081954" y="4709997"/>
            <a:ext cx="2524542" cy="868100"/>
            <a:chOff x="5081954" y="4330862"/>
            <a:chExt cx="2524542" cy="868100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D64C6C5-8536-48ED-B5E4-D5EAA0A0B49B}"/>
                </a:ext>
              </a:extLst>
            </p:cNvPr>
            <p:cNvSpPr txBox="1"/>
            <p:nvPr/>
          </p:nvSpPr>
          <p:spPr>
            <a:xfrm>
              <a:off x="5081954" y="4330862"/>
              <a:ext cx="2524542" cy="646331"/>
            </a:xfrm>
            <a:prstGeom prst="rect">
              <a:avLst/>
            </a:prstGeom>
            <a:solidFill>
              <a:srgbClr val="CCFFFF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/>
                <a:t>Do not need ‘\0’ as it is automatically added.</a:t>
              </a:r>
              <a:endParaRPr lang="en-SG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C753758-6D76-452E-9C64-EA064B4C203C}"/>
                </a:ext>
              </a:extLst>
            </p:cNvPr>
            <p:cNvCxnSpPr/>
            <p:nvPr/>
          </p:nvCxnSpPr>
          <p:spPr bwMode="auto">
            <a:xfrm flipH="1">
              <a:off x="5557777" y="4977114"/>
              <a:ext cx="461058" cy="221848"/>
            </a:xfrm>
            <a:prstGeom prst="straightConnector1">
              <a:avLst/>
            </a:prstGeom>
            <a:solidFill>
              <a:schemeClr val="accent1"/>
            </a:solidFill>
            <a:ln w="28575" cap="sq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</p:cxnSp>
      </p:grp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C945F6A2-F100-4BB3-A1D9-C076C5F3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3.2 Strings: I/O (1/3)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63D4221-DE72-454A-BF1C-CF83EA1B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3675184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Read string from stdin (keyboard)</a:t>
            </a:r>
          </a:p>
          <a:p>
            <a:pPr marL="536258" lvl="1" indent="0">
              <a:buClr>
                <a:schemeClr val="bg2"/>
              </a:buClr>
              <a:buSzPct val="75000"/>
              <a:buNone/>
            </a:pP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fgets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(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, size, 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stdin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)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// reads size – 1 char, </a:t>
            </a:r>
          </a:p>
          <a:p>
            <a:pPr marL="536258" lvl="1" indent="0">
              <a:spcBef>
                <a:spcPts val="0"/>
              </a:spcBef>
              <a:buClr>
                <a:schemeClr val="bg2"/>
              </a:buClr>
              <a:buSzPct val="75000"/>
              <a:buNone/>
            </a:pP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		               // or until newline</a:t>
            </a:r>
          </a:p>
          <a:p>
            <a:pPr marL="536258" lvl="1" indent="0">
              <a:buClr>
                <a:schemeClr val="bg2"/>
              </a:buClr>
              <a:buSzPct val="75000"/>
              <a:buNone/>
            </a:pP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scanf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("%s", </a:t>
            </a:r>
            <a:r>
              <a:rPr lang="en-US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);  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// reads until white space</a:t>
            </a:r>
          </a:p>
          <a:p>
            <a:pPr marL="342900" indent="-342900"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280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Print string to </a:t>
            </a:r>
            <a:r>
              <a:rPr lang="en-US" sz="280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stdout</a:t>
            </a:r>
            <a:r>
              <a:rPr lang="en-US" sz="28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(monitor)</a:t>
            </a:r>
            <a:endParaRPr lang="en-US">
              <a:latin typeface="Courier New" pitchFamily="49" charset="0"/>
            </a:endParaRPr>
          </a:p>
          <a:p>
            <a:pPr marL="581978" lvl="4" indent="0">
              <a:buNone/>
            </a:pP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puts(</a:t>
            </a:r>
            <a:r>
              <a:rPr lang="en-US" sz="2000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);  </a:t>
            </a:r>
            <a:r>
              <a:rPr lang="en-US" sz="2000" b="1">
                <a:solidFill>
                  <a:srgbClr val="006600"/>
                </a:solidFill>
                <a:latin typeface="Courier New" pitchFamily="49" charset="0"/>
              </a:rPr>
              <a:t>// terminates with newline</a:t>
            </a:r>
          </a:p>
          <a:p>
            <a:pPr marL="581978" lvl="4" indent="0">
              <a:buNone/>
            </a:pPr>
            <a:r>
              <a:rPr lang="en-US" sz="2000" b="1" err="1">
                <a:solidFill>
                  <a:srgbClr val="800000"/>
                </a:solidFill>
                <a:latin typeface="Courier New" pitchFamily="49" charset="0"/>
              </a:rPr>
              <a:t>printf</a:t>
            </a: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("%s\n", </a:t>
            </a:r>
            <a:r>
              <a:rPr lang="en-US" sz="2000" b="1" err="1">
                <a:solidFill>
                  <a:srgbClr val="800000"/>
                </a:solidFill>
                <a:latin typeface="Courier New" pitchFamily="49" charset="0"/>
              </a:rPr>
              <a:t>str</a:t>
            </a:r>
            <a:r>
              <a:rPr lang="en-US" sz="2000" b="1">
                <a:solidFill>
                  <a:srgbClr val="800000"/>
                </a:solidFill>
                <a:latin typeface="Courier New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D0B5A6-F41A-4A1E-9B08-C904D174F5F6}"/>
              </a:ext>
            </a:extLst>
          </p:cNvPr>
          <p:cNvSpPr txBox="1"/>
          <p:nvPr/>
        </p:nvSpPr>
        <p:spPr>
          <a:xfrm>
            <a:off x="778476" y="5226908"/>
            <a:ext cx="6141308" cy="92333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Note: There is another function </a:t>
            </a:r>
            <a:r>
              <a:rPr lang="en-US">
                <a:solidFill>
                  <a:srgbClr val="0000FF"/>
                </a:solidFill>
              </a:rPr>
              <a:t>gets(</a:t>
            </a:r>
            <a:r>
              <a:rPr lang="en-US" err="1">
                <a:solidFill>
                  <a:srgbClr val="0000FF"/>
                </a:solidFill>
              </a:rPr>
              <a:t>str</a:t>
            </a:r>
            <a:r>
              <a:rPr lang="en-US">
                <a:solidFill>
                  <a:srgbClr val="0000FF"/>
                </a:solidFill>
              </a:rPr>
              <a:t>)</a:t>
            </a:r>
            <a:r>
              <a:rPr lang="en-US"/>
              <a:t> to read a string interactively. However, due to security reason, we avoid it and use </a:t>
            </a:r>
            <a:r>
              <a:rPr lang="en-US">
                <a:solidFill>
                  <a:srgbClr val="0000FF"/>
                </a:solidFill>
              </a:rPr>
              <a:t>fgets()</a:t>
            </a:r>
            <a:r>
              <a:rPr lang="en-US"/>
              <a:t> function instead.</a:t>
            </a:r>
            <a:endParaRPr lang="en-SG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E68FDB9-C81A-4478-9732-4F4BA649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3.2 Strings: I/O (2/3)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1F8E204-CB37-4E22-BCDF-D7BDDC26A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213339"/>
            <a:ext cx="8240102" cy="4923692"/>
          </a:xfrm>
        </p:spPr>
        <p:txBody>
          <a:bodyPr>
            <a:normAutofit/>
          </a:bodyPr>
          <a:lstStyle/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fgets()</a:t>
            </a:r>
          </a:p>
          <a:p>
            <a:pPr marL="800100" lvl="1" indent="-342900"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2400"/>
              <a:t>On interactive input, </a:t>
            </a:r>
            <a:r>
              <a:rPr lang="en-US" sz="2400">
                <a:solidFill>
                  <a:srgbClr val="0000FF"/>
                </a:solidFill>
              </a:rPr>
              <a:t>fgets() </a:t>
            </a:r>
            <a:r>
              <a:rPr lang="en-US" sz="2400"/>
              <a:t>also reads in the newline character</a:t>
            </a:r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buSzPct val="100000"/>
              <a:buFont typeface="Wingdings" pitchFamily="2" charset="2"/>
              <a:buChar char="§"/>
            </a:pPr>
            <a:endParaRPr lang="en-US" sz="2400"/>
          </a:p>
          <a:p>
            <a:pPr marL="800100" lvl="1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itchFamily="2" charset="2"/>
              <a:buChar char="§"/>
              <a:tabLst>
                <a:tab pos="1320800" algn="l"/>
              </a:tabLst>
            </a:pPr>
            <a:r>
              <a:rPr lang="en-US" sz="2400"/>
              <a:t>Hence, we may need to replace it with '\0' if necessary</a:t>
            </a:r>
            <a:br>
              <a:rPr lang="en-US" sz="2400"/>
            </a:br>
            <a:r>
              <a:rPr lang="en-US" sz="2400"/>
              <a:t>	</a:t>
            </a: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fgets(str, size, stdin);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len = strlen(str);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if (str[len – 1] == '\n')</a:t>
            </a:r>
            <a:br>
              <a:rPr lang="en-US" b="1">
                <a:solidFill>
                  <a:srgbClr val="800000"/>
                </a:solidFill>
                <a:latin typeface="Courier New" pitchFamily="49" charset="0"/>
              </a:rPr>
            </a:br>
            <a:r>
              <a:rPr lang="en-US" b="1">
                <a:solidFill>
                  <a:srgbClr val="800000"/>
                </a:solidFill>
                <a:latin typeface="Courier New" pitchFamily="49" charset="0"/>
              </a:rPr>
              <a:t>		str[len – 1] = '\0';</a:t>
            </a:r>
            <a:endParaRPr lang="en-US" sz="2800"/>
          </a:p>
        </p:txBody>
      </p:sp>
      <p:graphicFrame>
        <p:nvGraphicFramePr>
          <p:cNvPr id="10" name="Group 38">
            <a:extLst>
              <a:ext uri="{FF2B5EF4-FFF2-40B4-BE49-F238E27FC236}">
                <a16:creationId xmlns:a16="http://schemas.microsoft.com/office/drawing/2014/main" id="{35C15EE8-9BC5-4B85-A342-E8B1E104B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02583"/>
              </p:ext>
            </p:extLst>
          </p:nvPr>
        </p:nvGraphicFramePr>
        <p:xfrm>
          <a:off x="4927541" y="2619746"/>
          <a:ext cx="3483297" cy="518160"/>
        </p:xfrm>
        <a:graphic>
          <a:graphicData uri="http://schemas.openxmlformats.org/drawingml/2006/table">
            <a:tbl>
              <a:tblPr/>
              <a:tblGrid>
                <a:gridCol w="496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8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68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10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E1E0F6D-9507-4D3D-8FE5-2DABEFA52FCE}"/>
              </a:ext>
            </a:extLst>
          </p:cNvPr>
          <p:cNvSpPr txBox="1"/>
          <p:nvPr/>
        </p:nvSpPr>
        <p:spPr>
          <a:xfrm>
            <a:off x="2188588" y="2525890"/>
            <a:ext cx="232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User input: </a:t>
            </a:r>
            <a:r>
              <a:rPr lang="en-US" sz="2400" b="1">
                <a:solidFill>
                  <a:srgbClr val="7030A0"/>
                </a:solidFill>
              </a:rPr>
              <a:t>eat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FA4F0690-140A-411B-8A95-0B52EAB2B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3.2 Strings: I/O (3/3)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20553D-B3B6-447B-B247-A5D1E29FF2EC}"/>
              </a:ext>
            </a:extLst>
          </p:cNvPr>
          <p:cNvGrpSpPr/>
          <p:nvPr/>
        </p:nvGrpSpPr>
        <p:grpSpPr>
          <a:xfrm>
            <a:off x="541338" y="1034533"/>
            <a:ext cx="8229868" cy="2750389"/>
            <a:chOff x="541338" y="1034533"/>
            <a:chExt cx="8229868" cy="2750389"/>
          </a:xfrm>
        </p:grpSpPr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6C1A2C5D-E567-4EDA-8D5A-EC55E733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338" y="1219200"/>
              <a:ext cx="8008302" cy="2565722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LENGTH-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scanf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</a:rPr>
                <a:t>%s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 =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</a:rPr>
                <a:t>%s\n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 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return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D02D25-B33C-4E6F-818B-A637D6F9A310}"/>
                </a:ext>
              </a:extLst>
            </p:cNvPr>
            <p:cNvSpPr txBox="1"/>
            <p:nvPr/>
          </p:nvSpPr>
          <p:spPr bwMode="auto">
            <a:xfrm>
              <a:off x="7159188" y="1034533"/>
              <a:ext cx="1612018" cy="369332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StringIO1.c</a:t>
              </a:r>
              <a:endParaRPr lang="en-SG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7E460BC-172E-4061-BB76-81D9CF79F2B8}"/>
              </a:ext>
            </a:extLst>
          </p:cNvPr>
          <p:cNvGrpSpPr/>
          <p:nvPr/>
        </p:nvGrpSpPr>
        <p:grpSpPr>
          <a:xfrm>
            <a:off x="534988" y="3841749"/>
            <a:ext cx="8236219" cy="2787651"/>
            <a:chOff x="534988" y="3841749"/>
            <a:chExt cx="8236219" cy="278765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38AAB8-110A-4B77-84B6-A24A69E0A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988" y="3841749"/>
              <a:ext cx="8014652" cy="2787651"/>
            </a:xfrm>
            <a:prstGeom prst="rect">
              <a:avLst/>
            </a:prstGeom>
            <a:solidFill>
              <a:srgbClr val="FFFFCC"/>
            </a:solidFill>
            <a:ln w="25400" algn="ctr">
              <a:solidFill>
                <a:srgbClr val="8A8AB9"/>
              </a:solidFill>
              <a:miter lim="800000"/>
              <a:headEnd/>
              <a:tailEnd/>
            </a:ln>
            <a:effectLst>
              <a:outerShdw dist="38100" dir="2700000" algn="tl" rotWithShape="0">
                <a:srgbClr val="808080">
                  <a:alpha val="39999"/>
                </a:srgbClr>
              </a:outerShdw>
            </a:effectLst>
          </p:spPr>
          <p:txBody>
            <a:bodyPr/>
            <a:lstStyle/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7030A0"/>
                  </a:solidFill>
                  <a:latin typeface="Courier New" pitchFamily="49" charset="0"/>
                </a:rPr>
                <a:t>#include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&lt;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</a:rPr>
                <a:t>stdio.h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&gt;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7030A0"/>
                  </a:solidFill>
                  <a:latin typeface="Courier New" pitchFamily="49" charset="0"/>
                </a:rPr>
                <a:t>#define LENGTH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10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>
                <a:solidFill>
                  <a:srgbClr val="0066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 err="1">
                  <a:solidFill>
                    <a:srgbClr val="0000FF"/>
                  </a:solidFill>
                  <a:latin typeface="Courier New" pitchFamily="49" charset="0"/>
                </a:rPr>
                <a:t>int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main(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void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 {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>
                  <a:solidFill>
                    <a:srgbClr val="0000FF"/>
                  </a:solidFill>
                  <a:latin typeface="Courier New" pitchFamily="49" charset="0"/>
                </a:rPr>
                <a:t>char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[LENGTH];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endParaRPr lang="en-US" sz="1000" b="1">
                <a:solidFill>
                  <a:srgbClr val="000000"/>
                </a:solidFill>
                <a:latin typeface="Courier New" pitchFamily="49" charset="0"/>
              </a:endParaRP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"Enter string (at most </a:t>
              </a:r>
              <a:r>
                <a:rPr lang="en-US" sz="1600" b="1">
                  <a:solidFill>
                    <a:srgbClr val="FF0000"/>
                  </a:solidFill>
                  <a:latin typeface="Courier New" pitchFamily="49" charset="0"/>
                </a:rPr>
                <a:t>%d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characters): 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LENGTH-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1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fgets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, LENGTH, 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</a:rPr>
                <a:t>stdin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printf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(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 err="1">
                  <a:solidFill>
                    <a:srgbClr val="0066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 =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"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puts(</a:t>
              </a:r>
              <a:r>
                <a:rPr lang="en-US" sz="1600" b="1" err="1">
                  <a:solidFill>
                    <a:srgbClr val="000000"/>
                  </a:solidFill>
                  <a:latin typeface="Courier New" pitchFamily="49" charset="0"/>
                </a:rPr>
                <a:t>str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);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	return </a:t>
              </a:r>
              <a:r>
                <a:rPr lang="en-US" sz="1600" b="1">
                  <a:solidFill>
                    <a:srgbClr val="006600"/>
                  </a:solidFill>
                  <a:latin typeface="Courier New" pitchFamily="49" charset="0"/>
                </a:rPr>
                <a:t>0</a:t>
              </a: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;</a:t>
              </a:r>
            </a:p>
            <a:p>
              <a:pPr>
                <a:tabLst>
                  <a:tab pos="354013" algn="l"/>
                  <a:tab pos="720725" algn="l"/>
                  <a:tab pos="1074738" algn="l"/>
                  <a:tab pos="1439863" algn="l"/>
                </a:tabLst>
                <a:defRPr/>
              </a:pPr>
              <a:r>
                <a:rPr lang="en-US" sz="1600" b="1">
                  <a:solidFill>
                    <a:srgbClr val="000000"/>
                  </a:solidFill>
                  <a:latin typeface="Courier New" pitchFamily="49" charset="0"/>
                </a:rPr>
                <a:t>}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F3AE10-D5A8-48F4-9CEC-41F218D62E80}"/>
                </a:ext>
              </a:extLst>
            </p:cNvPr>
            <p:cNvSpPr txBox="1"/>
            <p:nvPr/>
          </p:nvSpPr>
          <p:spPr bwMode="auto">
            <a:xfrm>
              <a:off x="7159190" y="3908425"/>
              <a:ext cx="1612017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/>
                <a:t>StringIO2.c</a:t>
              </a:r>
              <a:endParaRPr lang="en-SG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91A94B7-054F-491D-A7E1-29C664EE6F4D}"/>
              </a:ext>
            </a:extLst>
          </p:cNvPr>
          <p:cNvSpPr txBox="1"/>
          <p:nvPr/>
        </p:nvSpPr>
        <p:spPr>
          <a:xfrm>
            <a:off x="3212223" y="1536504"/>
            <a:ext cx="3946967" cy="646331"/>
          </a:xfrm>
          <a:prstGeom prst="rect">
            <a:avLst/>
          </a:prstGeom>
          <a:solidFill>
            <a:srgbClr val="CCFFFF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Test out the programs with this input: </a:t>
            </a:r>
          </a:p>
          <a:p>
            <a:pPr>
              <a:defRPr/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My book</a:t>
            </a:r>
            <a:endParaRPr lang="en-SG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F4CDCF1-E2E4-4645-987D-613E1E2099E9}"/>
              </a:ext>
            </a:extLst>
          </p:cNvPr>
          <p:cNvGrpSpPr/>
          <p:nvPr/>
        </p:nvGrpSpPr>
        <p:grpSpPr>
          <a:xfrm>
            <a:off x="836022" y="5373384"/>
            <a:ext cx="3321449" cy="755688"/>
            <a:chOff x="836022" y="5373384"/>
            <a:chExt cx="3321449" cy="75568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4D0851-DFFB-499C-B7F8-D77AF811E7FA}"/>
                </a:ext>
              </a:extLst>
            </p:cNvPr>
            <p:cNvSpPr/>
            <p:nvPr/>
          </p:nvSpPr>
          <p:spPr bwMode="auto">
            <a:xfrm>
              <a:off x="836023" y="5907003"/>
              <a:ext cx="1434737" cy="222069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A0B7345-21E1-4509-AA7F-B02DB37D3CAF}"/>
                </a:ext>
              </a:extLst>
            </p:cNvPr>
            <p:cNvSpPr/>
            <p:nvPr/>
          </p:nvSpPr>
          <p:spPr bwMode="auto">
            <a:xfrm>
              <a:off x="836022" y="5373384"/>
              <a:ext cx="3321449" cy="247127"/>
            </a:xfrm>
            <a:prstGeom prst="rect">
              <a:avLst/>
            </a:prstGeom>
            <a:noFill/>
            <a:ln w="19050" cap="sq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B2F3F82-5B73-457C-8066-CA549844E724}"/>
              </a:ext>
            </a:extLst>
          </p:cNvPr>
          <p:cNvSpPr txBox="1"/>
          <p:nvPr/>
        </p:nvSpPr>
        <p:spPr>
          <a:xfrm>
            <a:off x="4215621" y="2963304"/>
            <a:ext cx="1940169" cy="677108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CB7EC1-8EAE-4D04-AAC2-B011D56CF88D}"/>
              </a:ext>
            </a:extLst>
          </p:cNvPr>
          <p:cNvSpPr txBox="1"/>
          <p:nvPr/>
        </p:nvSpPr>
        <p:spPr>
          <a:xfrm>
            <a:off x="4215621" y="3924935"/>
            <a:ext cx="2262675" cy="984885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Output:</a:t>
            </a:r>
          </a:p>
          <a:p>
            <a:r>
              <a:rPr lang="en-US" sz="2000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 = My book</a:t>
            </a:r>
          </a:p>
          <a:p>
            <a:endParaRPr lang="en-US" sz="2000" b="1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4AF053-CD1D-4332-AF1F-A3A9859D52BF}"/>
              </a:ext>
            </a:extLst>
          </p:cNvPr>
          <p:cNvSpPr txBox="1"/>
          <p:nvPr/>
        </p:nvSpPr>
        <p:spPr>
          <a:xfrm>
            <a:off x="4666215" y="5620511"/>
            <a:ext cx="27369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Note that puts(str) adds a newline automatically.</a:t>
            </a: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76D4D751-A9B5-4539-A8F6-12285BBE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#5: Arrays, Strings and Structures</a:t>
            </a:r>
            <a:endParaRPr lang="en-US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>
                <a:solidFill>
                  <a:srgbClr val="0000FF"/>
                </a:solidFill>
                <a:latin typeface="+mn-lt"/>
              </a:rPr>
              <a:t>3.3 Example: Remove Vowels (1/2)</a:t>
            </a:r>
            <a:endParaRPr lang="en-US" sz="360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6F12D0F7-4A65-4692-A20A-1A9A13B3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4"/>
            <a:ext cx="8229600" cy="2516717"/>
          </a:xfrm>
        </p:spPr>
        <p:txBody>
          <a:bodyPr>
            <a:normAutofit lnSpcReduction="10000"/>
          </a:bodyPr>
          <a:lstStyle/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Write a program </a:t>
            </a:r>
            <a:r>
              <a:rPr lang="en-US" sz="2800" err="1">
                <a:solidFill>
                  <a:srgbClr val="7030A0"/>
                </a:solidFill>
              </a:rPr>
              <a:t>RemoveVowels.c</a:t>
            </a:r>
            <a:r>
              <a:rPr lang="en-US" sz="2800"/>
              <a:t> to remove all vowels in a given input string.</a:t>
            </a: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Assume the input string has at most 100 characters.</a:t>
            </a:r>
            <a:endParaRPr lang="en-US" sz="2400" b="1">
              <a:solidFill>
                <a:srgbClr val="006600"/>
              </a:solidFill>
            </a:endParaRPr>
          </a:p>
          <a:p>
            <a:pPr marL="352425" indent="-352425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/>
              <a:t>Sample run: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271009-3B82-4DC8-99D9-A5D845CC3DCC}"/>
              </a:ext>
            </a:extLst>
          </p:cNvPr>
          <p:cNvSpPr txBox="1"/>
          <p:nvPr/>
        </p:nvSpPr>
        <p:spPr>
          <a:xfrm>
            <a:off x="922001" y="4246824"/>
            <a:ext cx="7764798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Enter a string: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How HAVE you been, James?</a:t>
            </a:r>
          </a:p>
          <a:p>
            <a:pPr>
              <a:defRPr/>
            </a:pPr>
            <a:r>
              <a:rPr lang="en-US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Changed string: Hw HV y bn, Jms?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A018E16-2D54-48B1-AF45-2CA00CE0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8</TotalTime>
  <Words>1980</Words>
  <Application>Microsoft Office PowerPoint</Application>
  <PresentationFormat>On-screen Show (4:3)</PresentationFormat>
  <Paragraphs>315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Unicode MS</vt:lpstr>
      <vt:lpstr>Arial</vt:lpstr>
      <vt:lpstr>Calibri</vt:lpstr>
      <vt:lpstr>Courier New</vt:lpstr>
      <vt:lpstr>Times New Roman</vt:lpstr>
      <vt:lpstr>Wingdings</vt:lpstr>
      <vt:lpstr>Clarity</vt:lpstr>
      <vt:lpstr>http://www.comp.nus.edu.sg/~cs2100/</vt:lpstr>
      <vt:lpstr>Questions?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Quiz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9</cp:revision>
  <cp:lastPrinted>2017-06-30T03:15:07Z</cp:lastPrinted>
  <dcterms:created xsi:type="dcterms:W3CDTF">1998-09-05T15:03:32Z</dcterms:created>
  <dcterms:modified xsi:type="dcterms:W3CDTF">2025-01-08T08:15:12Z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