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5087" r:id="rId4"/>
  </p:sldMasterIdLst>
  <p:notesMasterIdLst>
    <p:notesMasterId r:id="rId54"/>
  </p:notesMasterIdLst>
  <p:handoutMasterIdLst>
    <p:handoutMasterId r:id="rId55"/>
  </p:handoutMasterIdLst>
  <p:sldIdLst>
    <p:sldId id="256" r:id="rId5"/>
    <p:sldId id="713" r:id="rId6"/>
    <p:sldId id="468" r:id="rId7"/>
    <p:sldId id="703" r:id="rId8"/>
    <p:sldId id="600" r:id="rId9"/>
    <p:sldId id="638" r:id="rId10"/>
    <p:sldId id="639" r:id="rId11"/>
    <p:sldId id="709" r:id="rId12"/>
    <p:sldId id="602" r:id="rId13"/>
    <p:sldId id="603" r:id="rId14"/>
    <p:sldId id="686" r:id="rId15"/>
    <p:sldId id="687" r:id="rId16"/>
    <p:sldId id="688" r:id="rId17"/>
    <p:sldId id="690" r:id="rId18"/>
    <p:sldId id="689" r:id="rId19"/>
    <p:sldId id="691" r:id="rId20"/>
    <p:sldId id="692" r:id="rId21"/>
    <p:sldId id="693" r:id="rId22"/>
    <p:sldId id="694" r:id="rId23"/>
    <p:sldId id="695" r:id="rId24"/>
    <p:sldId id="696" r:id="rId25"/>
    <p:sldId id="697" r:id="rId26"/>
    <p:sldId id="698" r:id="rId27"/>
    <p:sldId id="604" r:id="rId28"/>
    <p:sldId id="605" r:id="rId29"/>
    <p:sldId id="606" r:id="rId30"/>
    <p:sldId id="607" r:id="rId31"/>
    <p:sldId id="608" r:id="rId32"/>
    <p:sldId id="610" r:id="rId33"/>
    <p:sldId id="613" r:id="rId34"/>
    <p:sldId id="643" r:id="rId35"/>
    <p:sldId id="661" r:id="rId36"/>
    <p:sldId id="664" r:id="rId37"/>
    <p:sldId id="665" r:id="rId38"/>
    <p:sldId id="666" r:id="rId39"/>
    <p:sldId id="708" r:id="rId40"/>
    <p:sldId id="699" r:id="rId41"/>
    <p:sldId id="700" r:id="rId42"/>
    <p:sldId id="701" r:id="rId43"/>
    <p:sldId id="702" r:id="rId44"/>
    <p:sldId id="704" r:id="rId45"/>
    <p:sldId id="705" r:id="rId46"/>
    <p:sldId id="667" r:id="rId47"/>
    <p:sldId id="706" r:id="rId48"/>
    <p:sldId id="710" r:id="rId49"/>
    <p:sldId id="711" r:id="rId50"/>
    <p:sldId id="712" r:id="rId51"/>
    <p:sldId id="707" r:id="rId52"/>
    <p:sldId id="308" r:id="rId53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666699"/>
    <a:srgbClr val="FF6600"/>
    <a:srgbClr val="E2FFC5"/>
    <a:srgbClr val="006600"/>
    <a:srgbClr val="CCECFF"/>
    <a:srgbClr val="6699FF"/>
    <a:srgbClr val="0000FF"/>
    <a:srgbClr val="CCFF99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735420C-89CC-4CD2-AF78-A3A37BCD362B}" v="2" dt="2025-01-08T08:24:30.45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65" autoAdjust="0"/>
    <p:restoredTop sz="91639" autoAdjust="0"/>
  </p:normalViewPr>
  <p:slideViewPr>
    <p:cSldViewPr snapToGrid="0">
      <p:cViewPr varScale="1">
        <p:scale>
          <a:sx n="73" d="100"/>
          <a:sy n="73" d="100"/>
        </p:scale>
        <p:origin x="178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341"/>
    </p:cViewPr>
  </p:sorterViewPr>
  <p:notesViewPr>
    <p:cSldViewPr snapToGrid="0">
      <p:cViewPr>
        <p:scale>
          <a:sx n="100" d="100"/>
          <a:sy n="100" d="100"/>
        </p:scale>
        <p:origin x="1152" y="78"/>
      </p:cViewPr>
      <p:guideLst>
        <p:guide orient="horz" pos="2929"/>
        <p:guide pos="2209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theme" Target="theme/theme1.xml"/><Relationship Id="rId5" Type="http://schemas.openxmlformats.org/officeDocument/2006/relationships/slide" Target="slides/slide1.xml"/><Relationship Id="rId61" Type="http://schemas.microsoft.com/office/2015/10/relationships/revisionInfo" Target="revisionInfo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viewProps" Target="viewProp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ng Kai" userId="012566e0-30ff-4e17-bc5d-803a8d22ce41" providerId="ADAL" clId="{9735420C-89CC-4CD2-AF78-A3A37BCD362B}"/>
    <pc:docChg chg="custSel addSld delSld modSld modMainMaster">
      <pc:chgData name="Song Kai" userId="012566e0-30ff-4e17-bc5d-803a8d22ce41" providerId="ADAL" clId="{9735420C-89CC-4CD2-AF78-A3A37BCD362B}" dt="2025-01-08T08:33:20.689" v="7" actId="478"/>
      <pc:docMkLst>
        <pc:docMk/>
      </pc:docMkLst>
      <pc:sldChg chg="del">
        <pc:chgData name="Song Kai" userId="012566e0-30ff-4e17-bc5d-803a8d22ce41" providerId="ADAL" clId="{9735420C-89CC-4CD2-AF78-A3A37BCD362B}" dt="2025-01-08T08:24:32.346" v="6" actId="47"/>
        <pc:sldMkLst>
          <pc:docMk/>
          <pc:sldMk cId="3200698780" sldId="620"/>
        </pc:sldMkLst>
      </pc:sldChg>
      <pc:sldChg chg="delSp add mod">
        <pc:chgData name="Song Kai" userId="012566e0-30ff-4e17-bc5d-803a8d22ce41" providerId="ADAL" clId="{9735420C-89CC-4CD2-AF78-A3A37BCD362B}" dt="2025-01-08T08:33:20.689" v="7" actId="478"/>
        <pc:sldMkLst>
          <pc:docMk/>
          <pc:sldMk cId="2980677409" sldId="713"/>
        </pc:sldMkLst>
        <pc:spChg chg="del">
          <ac:chgData name="Song Kai" userId="012566e0-30ff-4e17-bc5d-803a8d22ce41" providerId="ADAL" clId="{9735420C-89CC-4CD2-AF78-A3A37BCD362B}" dt="2025-01-08T08:33:20.689" v="7" actId="478"/>
          <ac:spMkLst>
            <pc:docMk/>
            <pc:sldMk cId="2980677409" sldId="713"/>
            <ac:spMk id="9" creationId="{8422538A-9DC6-5CB6-BB79-ED8DF1667754}"/>
          </ac:spMkLst>
        </pc:spChg>
      </pc:sldChg>
      <pc:sldMasterChg chg="addSp delSp modSp mod">
        <pc:chgData name="Song Kai" userId="012566e0-30ff-4e17-bc5d-803a8d22ce41" providerId="ADAL" clId="{9735420C-89CC-4CD2-AF78-A3A37BCD362B}" dt="2025-01-08T08:24:26.912" v="4" actId="478"/>
        <pc:sldMasterMkLst>
          <pc:docMk/>
          <pc:sldMasterMk cId="0" sldId="2147485087"/>
        </pc:sldMasterMkLst>
        <pc:spChg chg="add del mod">
          <ac:chgData name="Song Kai" userId="012566e0-30ff-4e17-bc5d-803a8d22ce41" providerId="ADAL" clId="{9735420C-89CC-4CD2-AF78-A3A37BCD362B}" dt="2025-01-08T08:24:26.912" v="4" actId="478"/>
          <ac:spMkLst>
            <pc:docMk/>
            <pc:sldMasterMk cId="0" sldId="2147485087"/>
            <ac:spMk id="8" creationId="{89F5E684-4F9C-8EEA-8493-06E38B29F1FC}"/>
          </ac:spMkLst>
        </pc:spChg>
        <pc:picChg chg="mod">
          <ac:chgData name="Song Kai" userId="012566e0-30ff-4e17-bc5d-803a8d22ce41" providerId="ADAL" clId="{9735420C-89CC-4CD2-AF78-A3A37BCD362B}" dt="2025-01-08T08:24:22.702" v="3" actId="1076"/>
          <ac:picMkLst>
            <pc:docMk/>
            <pc:sldMasterMk cId="0" sldId="2147485087"/>
            <ac:picMk id="9" creationId="{34317B1D-4852-CE25-DAAA-745DF8E5BF5B}"/>
          </ac:picMkLst>
        </pc:pic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 dirty="0">
                <a:latin typeface="+mn-lt"/>
              </a:rPr>
              <a:t>CS2100 Computer Organisation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614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A8128D1A-2CBE-4D8D-BBD3-EF7640D031AF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8130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167" y="4414043"/>
            <a:ext cx="5138067" cy="418508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82D49F41-42BD-4A7F-84D4-B4F7E48B4FCD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3971614" y="0"/>
            <a:ext cx="3037117" cy="465341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r">
              <a:defRPr sz="1200"/>
            </a:lvl1pPr>
          </a:lstStyle>
          <a:p>
            <a:pPr>
              <a:defRPr/>
            </a:pPr>
            <a:fld id="{0AF3AFD6-2BC0-4B1C-A3C8-8C3FEB1DB624}" type="datetimeFigureOut">
              <a:rPr lang="en-US"/>
              <a:pPr>
                <a:defRPr/>
              </a:pPr>
              <a:t>1/8/2025</a:t>
            </a:fld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117" cy="4653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09687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40368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1025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2879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1151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7776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3069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2838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986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492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8738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5488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9522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23934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73246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03238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10732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45875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82035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41305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23123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76318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4473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227513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70453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36189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949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50728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58646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95370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91310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89745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83487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2884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340164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57102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65774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34540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278940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42721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640581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89003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86376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8462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4497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0067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8772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66105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5381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[35cce793-99a6-4f28-9e1a-625ba96e3db4]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SG"/>
              <a:t>Lecture #7: MIPS Part 1: Introduction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3458" y="18288"/>
            <a:ext cx="683342" cy="329184"/>
          </a:xfrm>
        </p:spPr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#7: MIPS Part 1: Introduction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#7: MIPS Part 1: Introduction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#7: MIPS Part 1: Introduction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#7: MIPS Part 1: Introduction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#7: MIPS Part 1: Introduction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#7: MIPS Part 1: Introduction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#7: MIPS Part 1: Introduction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#7: MIPS Part 1: Introduction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#7: MIPS Part 1: Introduction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#7: MIPS Part 1: Introduction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l">
              <a:defRPr/>
            </a:pPr>
            <a:r>
              <a:rPr lang="en-SG"/>
              <a:t>Lecture #7: MIPS Part 1: Introduction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73960" y="18288"/>
            <a:ext cx="712839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4317B1D-4852-CE25-DAAA-745DF8E5BF5B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6272784"/>
            <a:ext cx="576072" cy="57607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088" r:id="rId1"/>
    <p:sldLayoutId id="2147485089" r:id="rId2"/>
    <p:sldLayoutId id="2147485090" r:id="rId3"/>
    <p:sldLayoutId id="2147485091" r:id="rId4"/>
    <p:sldLayoutId id="2147485092" r:id="rId5"/>
    <p:sldLayoutId id="2147485093" r:id="rId6"/>
    <p:sldLayoutId id="2147485094" r:id="rId7"/>
    <p:sldLayoutId id="2147485095" r:id="rId8"/>
    <p:sldLayoutId id="2147485096" r:id="rId9"/>
    <p:sldLayoutId id="2147485097" r:id="rId10"/>
    <p:sldLayoutId id="2147485098" r:id="rId11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www.comp.nus.edu.sg/~cs2100/" TargetMode="Externa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sets.netlify.app/module/676ca3a07d7f5ffc1741dc65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[TextBox 7]"/>
          <p:cNvSpPr txBox="1"/>
          <p:nvPr/>
        </p:nvSpPr>
        <p:spPr>
          <a:xfrm>
            <a:off x="3513667" y="2800578"/>
            <a:ext cx="22182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C00000"/>
                </a:solidFill>
                <a:latin typeface="Calibri" panose="020F0502020204030204" pitchFamily="34" charset="0"/>
              </a:rPr>
              <a:t>Lecture #7</a:t>
            </a:r>
          </a:p>
        </p:txBody>
      </p:sp>
      <p:sp>
        <p:nvSpPr>
          <p:cNvPr id="11" name="[TextBox 7]"/>
          <p:cNvSpPr txBox="1"/>
          <p:nvPr/>
        </p:nvSpPr>
        <p:spPr>
          <a:xfrm>
            <a:off x="1493520" y="3462867"/>
            <a:ext cx="6350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4000" dirty="0">
                <a:solidFill>
                  <a:srgbClr val="C00000"/>
                </a:solidFill>
                <a:latin typeface="Calibri" panose="020F0502020204030204" pitchFamily="34" charset="0"/>
              </a:rPr>
              <a:t>MIPS</a:t>
            </a:r>
          </a:p>
          <a:p>
            <a:pPr algn="ctr"/>
            <a:r>
              <a:rPr lang="en-SG" sz="3200" dirty="0">
                <a:solidFill>
                  <a:srgbClr val="C00000"/>
                </a:solidFill>
                <a:latin typeface="Calibri" panose="020F0502020204030204" pitchFamily="34" charset="0"/>
              </a:rPr>
              <a:t>Part I: Introduction</a:t>
            </a:r>
            <a:endParaRPr lang="en-US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541" y="4984151"/>
            <a:ext cx="3735717" cy="122531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958" y="491740"/>
            <a:ext cx="5648858" cy="928216"/>
          </a:xfrm>
          <a:prstGeom prst="rect">
            <a:avLst/>
          </a:prstGeom>
        </p:spPr>
      </p:pic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513667" y="564500"/>
            <a:ext cx="3448798" cy="313527"/>
          </a:xfrm>
        </p:spPr>
        <p:txBody>
          <a:bodyPr>
            <a:noAutofit/>
          </a:bodyPr>
          <a:lstStyle/>
          <a:p>
            <a:pPr algn="dist" eaLnBrk="1" hangingPunct="1"/>
            <a:r>
              <a:rPr lang="en-GB" sz="1600" cap="none" dirty="0">
                <a:latin typeface="Calibri" panose="020F0502020204030204" pitchFamily="34" charset="0"/>
                <a:hlinkClick r:id="rId5"/>
              </a:rPr>
              <a:t>http://www.comp.nus.edu.sg/~cs2100/</a:t>
            </a:r>
            <a:endParaRPr lang="en-GB" sz="1600" cap="none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#7: MIPS Part 1: Introduction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rgbClr val="0000FF"/>
                </a:solidFill>
              </a:rPr>
              <a:t>3. Walkthrough: The Components </a:t>
            </a:r>
            <a:r>
              <a:rPr lang="en-SG" sz="2800" dirty="0">
                <a:solidFill>
                  <a:srgbClr val="0000FF"/>
                </a:solidFill>
              </a:rPr>
              <a:t>(2/15)</a:t>
            </a:r>
            <a:endParaRPr lang="en-US" sz="40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10</a:t>
            </a:fld>
            <a:endParaRPr dirty="0"/>
          </a:p>
        </p:txBody>
      </p:sp>
      <p:sp>
        <p:nvSpPr>
          <p:cNvPr id="55" name="Content Placeholder 6">
            <a:extLst>
              <a:ext uri="{FF2B5EF4-FFF2-40B4-BE49-F238E27FC236}">
                <a16:creationId xmlns:a16="http://schemas.microsoft.com/office/drawing/2014/main" id="{6C834004-23DD-4EE8-80F4-5F30BE178D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14347"/>
            <a:ext cx="8229600" cy="1447800"/>
          </a:xfrm>
        </p:spPr>
        <p:txBody>
          <a:bodyPr/>
          <a:lstStyle/>
          <a:p>
            <a:pPr marL="358775" indent="-358775"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The two major components in a computer</a:t>
            </a:r>
          </a:p>
          <a:p>
            <a:pPr marL="630238" lvl="1" indent="-271463">
              <a:spcBef>
                <a:spcPts val="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rgbClr val="0000CC"/>
                </a:solidFill>
              </a:rPr>
              <a:t>Processor</a:t>
            </a:r>
            <a:r>
              <a:rPr lang="en-US" sz="2400" dirty="0"/>
              <a:t> and </a:t>
            </a:r>
            <a:r>
              <a:rPr lang="en-US" sz="2400" b="1" dirty="0">
                <a:solidFill>
                  <a:srgbClr val="0000CC"/>
                </a:solidFill>
              </a:rPr>
              <a:t>Memory</a:t>
            </a:r>
          </a:p>
          <a:p>
            <a:pPr marL="630238" lvl="1" indent="-271463">
              <a:spcBef>
                <a:spcPts val="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400" dirty="0" err="1"/>
              <a:t>Input/Output</a:t>
            </a:r>
            <a:r>
              <a:rPr lang="en-US" sz="2400" dirty="0"/>
              <a:t> devices omitted in this example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E4535C9-B44F-4E7D-8611-93E1D2EDB175}"/>
              </a:ext>
            </a:extLst>
          </p:cNvPr>
          <p:cNvGrpSpPr/>
          <p:nvPr/>
        </p:nvGrpSpPr>
        <p:grpSpPr>
          <a:xfrm>
            <a:off x="5597877" y="2700248"/>
            <a:ext cx="3048000" cy="3873547"/>
            <a:chOff x="5597877" y="2700248"/>
            <a:chExt cx="3048000" cy="3873547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D3AE0FDF-05FF-4EF5-9D1F-1D0B5AC557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97877" y="2852647"/>
              <a:ext cx="3048000" cy="3721148"/>
            </a:xfrm>
            <a:prstGeom prst="rect">
              <a:avLst/>
            </a:prstGeom>
            <a:solidFill>
              <a:srgbClr val="FFFFCC"/>
            </a:solidFill>
            <a:ln w="317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Rectangle 15">
              <a:extLst>
                <a:ext uri="{FF2B5EF4-FFF2-40B4-BE49-F238E27FC236}">
                  <a16:creationId xmlns:a16="http://schemas.microsoft.com/office/drawing/2014/main" id="{C24604BF-961C-4643-8006-1F77E22037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60791" y="2700248"/>
              <a:ext cx="1322173" cy="312906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square" lIns="63500" tIns="25400" rIns="63500" bIns="25400">
              <a:spAutoFit/>
            </a:bodyPr>
            <a:lstStyle/>
            <a:p>
              <a:pPr algn="ctr" eaLnBrk="0" hangingPunct="0">
                <a:lnSpc>
                  <a:spcPct val="85000"/>
                </a:lnSpc>
              </a:pPr>
              <a:r>
                <a:rPr lang="en-US" sz="2000" b="1" dirty="0">
                  <a:latin typeface="Helvetica" pitchFamily="34" charset="0"/>
                </a:rPr>
                <a:t>Memory</a:t>
              </a:r>
            </a:p>
          </p:txBody>
        </p:sp>
        <p:sp>
          <p:nvSpPr>
            <p:cNvPr id="63" name="Rounded Rectangle 14">
              <a:extLst>
                <a:ext uri="{FF2B5EF4-FFF2-40B4-BE49-F238E27FC236}">
                  <a16:creationId xmlns:a16="http://schemas.microsoft.com/office/drawing/2014/main" id="{ABED1292-81FE-47FC-895C-C83CFC92964E}"/>
                </a:ext>
              </a:extLst>
            </p:cNvPr>
            <p:cNvSpPr/>
            <p:nvPr/>
          </p:nvSpPr>
          <p:spPr>
            <a:xfrm>
              <a:off x="6016977" y="3462248"/>
              <a:ext cx="2209800" cy="1369244"/>
            </a:xfrm>
            <a:prstGeom prst="roundRect">
              <a:avLst/>
            </a:prstGeom>
            <a:solidFill>
              <a:schemeClr val="bg1">
                <a:alpha val="5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Storage of code and data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5F514A63-E563-492B-B8AB-C50FFF799622}"/>
              </a:ext>
            </a:extLst>
          </p:cNvPr>
          <p:cNvGrpSpPr/>
          <p:nvPr/>
        </p:nvGrpSpPr>
        <p:grpSpPr>
          <a:xfrm>
            <a:off x="3050326" y="3413784"/>
            <a:ext cx="2552699" cy="1189206"/>
            <a:chOff x="3086100" y="3442666"/>
            <a:chExt cx="2552699" cy="1189206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50686ED3-6774-48C5-B2F4-086D93EDEDEA}"/>
                </a:ext>
              </a:extLst>
            </p:cNvPr>
            <p:cNvSpPr/>
            <p:nvPr/>
          </p:nvSpPr>
          <p:spPr>
            <a:xfrm>
              <a:off x="3086100" y="3679372"/>
              <a:ext cx="2552699" cy="952500"/>
            </a:xfrm>
            <a:prstGeom prst="rect">
              <a:avLst/>
            </a:prstGeom>
            <a:solidFill>
              <a:srgbClr val="6699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15">
              <a:extLst>
                <a:ext uri="{FF2B5EF4-FFF2-40B4-BE49-F238E27FC236}">
                  <a16:creationId xmlns:a16="http://schemas.microsoft.com/office/drawing/2014/main" id="{933C9FFB-6457-4932-A742-FAF261911F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6635" y="3442666"/>
              <a:ext cx="801130" cy="312906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square" lIns="63500" tIns="25400" rIns="63500" bIns="25400">
              <a:spAutoFit/>
            </a:bodyPr>
            <a:lstStyle/>
            <a:p>
              <a:pPr algn="ctr" eaLnBrk="0" hangingPunct="0">
                <a:lnSpc>
                  <a:spcPct val="85000"/>
                </a:lnSpc>
              </a:pPr>
              <a:r>
                <a:rPr lang="en-US" sz="2000" b="1" dirty="0">
                  <a:latin typeface="Helvetica" pitchFamily="34" charset="0"/>
                </a:rPr>
                <a:t>Bus</a:t>
              </a:r>
            </a:p>
          </p:txBody>
        </p:sp>
        <p:sp>
          <p:nvSpPr>
            <p:cNvPr id="64" name="Rounded Rectangle 15">
              <a:extLst>
                <a:ext uri="{FF2B5EF4-FFF2-40B4-BE49-F238E27FC236}">
                  <a16:creationId xmlns:a16="http://schemas.microsoft.com/office/drawing/2014/main" id="{EB1D2840-7570-4E97-BB09-09C6DD150869}"/>
                </a:ext>
              </a:extLst>
            </p:cNvPr>
            <p:cNvSpPr/>
            <p:nvPr/>
          </p:nvSpPr>
          <p:spPr>
            <a:xfrm>
              <a:off x="3163330" y="3831772"/>
              <a:ext cx="2327704" cy="601494"/>
            </a:xfrm>
            <a:prstGeom prst="roundRect">
              <a:avLst/>
            </a:prstGeom>
            <a:solidFill>
              <a:srgbClr val="CCECFF">
                <a:alpha val="49804"/>
              </a:srgbClr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Bridge between the two components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01D0EDAB-6D56-44BE-8B12-1D0D89255FFA}"/>
              </a:ext>
            </a:extLst>
          </p:cNvPr>
          <p:cNvGrpSpPr/>
          <p:nvPr/>
        </p:nvGrpSpPr>
        <p:grpSpPr>
          <a:xfrm>
            <a:off x="316890" y="2810494"/>
            <a:ext cx="2697892" cy="2556753"/>
            <a:chOff x="316890" y="2810494"/>
            <a:chExt cx="2697892" cy="2556753"/>
          </a:xfrm>
        </p:grpSpPr>
        <p:sp>
          <p:nvSpPr>
            <p:cNvPr id="57" name="Rectangle 7">
              <a:extLst>
                <a:ext uri="{FF2B5EF4-FFF2-40B4-BE49-F238E27FC236}">
                  <a16:creationId xmlns:a16="http://schemas.microsoft.com/office/drawing/2014/main" id="{582FCDBC-05EC-4BEC-8548-400276BF9A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90" y="2928847"/>
              <a:ext cx="2697892" cy="243840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317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58" name="Rectangle 15">
              <a:extLst>
                <a:ext uri="{FF2B5EF4-FFF2-40B4-BE49-F238E27FC236}">
                  <a16:creationId xmlns:a16="http://schemas.microsoft.com/office/drawing/2014/main" id="{23094F75-5C73-4CC3-9729-713565F9A4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1183" y="2810494"/>
              <a:ext cx="1569307" cy="312906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square" lIns="63500" tIns="25400" rIns="63500" bIns="25400">
              <a:spAutoFit/>
            </a:bodyPr>
            <a:lstStyle/>
            <a:p>
              <a:pPr algn="ctr" eaLnBrk="0" hangingPunct="0">
                <a:lnSpc>
                  <a:spcPct val="85000"/>
                </a:lnSpc>
              </a:pPr>
              <a:r>
                <a:rPr lang="en-US" sz="2000" b="1" dirty="0">
                  <a:latin typeface="Helvetica" pitchFamily="34" charset="0"/>
                </a:rPr>
                <a:t>Processor</a:t>
              </a:r>
            </a:p>
          </p:txBody>
        </p:sp>
        <p:sp>
          <p:nvSpPr>
            <p:cNvPr id="62" name="Rounded Rectangle 13">
              <a:extLst>
                <a:ext uri="{FF2B5EF4-FFF2-40B4-BE49-F238E27FC236}">
                  <a16:creationId xmlns:a16="http://schemas.microsoft.com/office/drawing/2014/main" id="{B6861CE5-AB4A-49A0-8B23-197159213050}"/>
                </a:ext>
              </a:extLst>
            </p:cNvPr>
            <p:cNvSpPr/>
            <p:nvPr/>
          </p:nvSpPr>
          <p:spPr>
            <a:xfrm>
              <a:off x="757118" y="3554189"/>
              <a:ext cx="1874108" cy="1066800"/>
            </a:xfrm>
            <a:prstGeom prst="roundRect">
              <a:avLst/>
            </a:prstGeom>
            <a:solidFill>
              <a:schemeClr val="bg1">
                <a:alpha val="50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Perform computations</a:t>
              </a:r>
            </a:p>
          </p:txBody>
        </p:sp>
      </p:grpSp>
      <p:sp>
        <p:nvSpPr>
          <p:cNvPr id="22" name="Folded Corner 21"/>
          <p:cNvSpPr/>
          <p:nvPr/>
        </p:nvSpPr>
        <p:spPr>
          <a:xfrm>
            <a:off x="316889" y="5485600"/>
            <a:ext cx="4702785" cy="1088195"/>
          </a:xfrm>
          <a:prstGeom prst="foldedCorner">
            <a:avLst/>
          </a:prstGeom>
          <a:solidFill>
            <a:srgbClr val="FFFFC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b="1" dirty="0">
                <a:solidFill>
                  <a:schemeClr val="tx1"/>
                </a:solidFill>
              </a:rPr>
              <a:t>NOTE:</a:t>
            </a:r>
          </a:p>
          <a:p>
            <a:pPr algn="just"/>
            <a:r>
              <a:rPr lang="en-US" sz="1600" dirty="0">
                <a:solidFill>
                  <a:schemeClr val="tx1"/>
                </a:solidFill>
              </a:rPr>
              <a:t>"Bus" is really just a data connector between memory and processor.  Memory is typically simply a RAM.</a:t>
            </a:r>
          </a:p>
          <a:p>
            <a:endParaRPr lang="en-GB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3940368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#7: MIPS Part 1: Introduction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rgbClr val="0000FF"/>
                </a:solidFill>
              </a:rPr>
              <a:t>3. Walkthrough: The Code in Action </a:t>
            </a:r>
            <a:r>
              <a:rPr lang="en-SG" sz="2800" dirty="0">
                <a:solidFill>
                  <a:srgbClr val="0000FF"/>
                </a:solidFill>
              </a:rPr>
              <a:t>(3/15)</a:t>
            </a:r>
            <a:endParaRPr lang="en-US" sz="40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11</a:t>
            </a:fld>
            <a:endParaRPr dirty="0"/>
          </a:p>
        </p:txBody>
      </p:sp>
      <p:sp>
        <p:nvSpPr>
          <p:cNvPr id="55" name="Content Placeholder 6">
            <a:extLst>
              <a:ext uri="{FF2B5EF4-FFF2-40B4-BE49-F238E27FC236}">
                <a16:creationId xmlns:a16="http://schemas.microsoft.com/office/drawing/2014/main" id="{6C834004-23DD-4EE8-80F4-5F30BE178D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17172"/>
            <a:ext cx="8229600" cy="1447800"/>
          </a:xfrm>
        </p:spPr>
        <p:txBody>
          <a:bodyPr/>
          <a:lstStyle/>
          <a:p>
            <a:pPr marL="358775" indent="-358775"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The code and data reside in memory</a:t>
            </a:r>
          </a:p>
          <a:p>
            <a:pPr marL="630238" lvl="1" indent="-355600"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Transferred into the processor during execution</a:t>
            </a:r>
          </a:p>
        </p:txBody>
      </p:sp>
      <p:sp>
        <p:nvSpPr>
          <p:cNvPr id="23" name="Rectangle 7">
            <a:extLst>
              <a:ext uri="{FF2B5EF4-FFF2-40B4-BE49-F238E27FC236}">
                <a16:creationId xmlns:a16="http://schemas.microsoft.com/office/drawing/2014/main" id="{DEEFFF6D-D430-4301-888F-6DFDE734A8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890" y="2928847"/>
            <a:ext cx="2697892" cy="24384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4" name="Rectangle 15">
            <a:extLst>
              <a:ext uri="{FF2B5EF4-FFF2-40B4-BE49-F238E27FC236}">
                <a16:creationId xmlns:a16="http://schemas.microsoft.com/office/drawing/2014/main" id="{3DB09472-F848-4AC3-B9D4-C42A358774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1183" y="2810494"/>
            <a:ext cx="1569307" cy="312906"/>
          </a:xfrm>
          <a:prstGeom prst="rect">
            <a:avLst/>
          </a:prstGeom>
          <a:solidFill>
            <a:schemeClr val="bg1">
              <a:alpha val="7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63500" tIns="25400" rIns="63500" bIns="25400">
            <a:spAutoFit/>
          </a:bodyPr>
          <a:lstStyle/>
          <a:p>
            <a:pPr algn="ctr" eaLnBrk="0" hangingPunct="0">
              <a:lnSpc>
                <a:spcPct val="85000"/>
              </a:lnSpc>
            </a:pPr>
            <a:r>
              <a:rPr lang="en-US" sz="2000" b="1" dirty="0">
                <a:latin typeface="Helvetica" pitchFamily="34" charset="0"/>
              </a:rPr>
              <a:t>Processor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E358263-79E5-435D-8526-35F0F10F11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7877" y="2852647"/>
            <a:ext cx="3048000" cy="3721148"/>
          </a:xfrm>
          <a:prstGeom prst="rect">
            <a:avLst/>
          </a:prstGeom>
          <a:solidFill>
            <a:srgbClr val="FFFFCC"/>
          </a:solidFill>
          <a:ln w="317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Rectangle 15">
            <a:extLst>
              <a:ext uri="{FF2B5EF4-FFF2-40B4-BE49-F238E27FC236}">
                <a16:creationId xmlns:a16="http://schemas.microsoft.com/office/drawing/2014/main" id="{FA852DB6-BC1E-4C98-8717-FFDF2C1502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0791" y="2700248"/>
            <a:ext cx="1322173" cy="312906"/>
          </a:xfrm>
          <a:prstGeom prst="rect">
            <a:avLst/>
          </a:prstGeom>
          <a:solidFill>
            <a:schemeClr val="bg1">
              <a:alpha val="7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63500" tIns="25400" rIns="63500" bIns="25400">
            <a:spAutoFit/>
          </a:bodyPr>
          <a:lstStyle/>
          <a:p>
            <a:pPr algn="ctr" eaLnBrk="0" hangingPunct="0">
              <a:lnSpc>
                <a:spcPct val="85000"/>
              </a:lnSpc>
            </a:pPr>
            <a:r>
              <a:rPr lang="en-US" sz="2000" b="1" dirty="0">
                <a:latin typeface="Helvetica" pitchFamily="34" charset="0"/>
              </a:rPr>
              <a:t>Memory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4A015BE-CACC-48BF-AF44-440A50A1935D}"/>
              </a:ext>
            </a:extLst>
          </p:cNvPr>
          <p:cNvSpPr/>
          <p:nvPr/>
        </p:nvSpPr>
        <p:spPr>
          <a:xfrm>
            <a:off x="3037970" y="3649225"/>
            <a:ext cx="2552699" cy="952500"/>
          </a:xfrm>
          <a:prstGeom prst="rect">
            <a:avLst/>
          </a:prstGeom>
          <a:solidFill>
            <a:srgbClr val="66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15">
            <a:extLst>
              <a:ext uri="{FF2B5EF4-FFF2-40B4-BE49-F238E27FC236}">
                <a16:creationId xmlns:a16="http://schemas.microsoft.com/office/drawing/2014/main" id="{1D7C7D39-11D5-4EFD-9154-B8BAC523E7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8505" y="3412519"/>
            <a:ext cx="801130" cy="312906"/>
          </a:xfrm>
          <a:prstGeom prst="rect">
            <a:avLst/>
          </a:prstGeom>
          <a:solidFill>
            <a:schemeClr val="bg1">
              <a:alpha val="7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63500" tIns="25400" rIns="63500" bIns="25400">
            <a:spAutoFit/>
          </a:bodyPr>
          <a:lstStyle/>
          <a:p>
            <a:pPr algn="ctr" eaLnBrk="0" hangingPunct="0">
              <a:lnSpc>
                <a:spcPct val="85000"/>
              </a:lnSpc>
            </a:pPr>
            <a:r>
              <a:rPr lang="en-US" sz="2000" b="1" dirty="0">
                <a:latin typeface="Helvetica" pitchFamily="34" charset="0"/>
              </a:rPr>
              <a:t>Bus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15941FB-A704-4502-A4C1-84A0C0EF5A6E}"/>
              </a:ext>
            </a:extLst>
          </p:cNvPr>
          <p:cNvSpPr/>
          <p:nvPr/>
        </p:nvSpPr>
        <p:spPr>
          <a:xfrm>
            <a:off x="6162169" y="5649475"/>
            <a:ext cx="1752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CEE5D7E-EF32-4EA6-BAC9-E70A15B35607}"/>
              </a:ext>
            </a:extLst>
          </p:cNvPr>
          <p:cNvSpPr/>
          <p:nvPr/>
        </p:nvSpPr>
        <p:spPr>
          <a:xfrm>
            <a:off x="6162169" y="4735075"/>
            <a:ext cx="1752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………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C530D86-4403-4F7F-9497-979D0D55B8E1}"/>
              </a:ext>
            </a:extLst>
          </p:cNvPr>
          <p:cNvSpPr/>
          <p:nvPr/>
        </p:nvSpPr>
        <p:spPr>
          <a:xfrm>
            <a:off x="6162169" y="5344675"/>
            <a:ext cx="1752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D71F7EB-CC60-4121-819D-975F27C25F1A}"/>
              </a:ext>
            </a:extLst>
          </p:cNvPr>
          <p:cNvSpPr/>
          <p:nvPr/>
        </p:nvSpPr>
        <p:spPr>
          <a:xfrm>
            <a:off x="6162169" y="5039875"/>
            <a:ext cx="1752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3CFBBA5-4C2C-4532-9734-5E56F04848B6}"/>
              </a:ext>
            </a:extLst>
          </p:cNvPr>
          <p:cNvSpPr/>
          <p:nvPr/>
        </p:nvSpPr>
        <p:spPr>
          <a:xfrm>
            <a:off x="6162169" y="4430275"/>
            <a:ext cx="1752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17FC802-9569-4AC4-8711-892469E64433}"/>
              </a:ext>
            </a:extLst>
          </p:cNvPr>
          <p:cNvSpPr/>
          <p:nvPr/>
        </p:nvSpPr>
        <p:spPr>
          <a:xfrm>
            <a:off x="6162169" y="4125475"/>
            <a:ext cx="17526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if </a:t>
            </a:r>
            <a:r>
              <a:rPr lang="en-US" b="1" dirty="0" err="1">
                <a:solidFill>
                  <a:schemeClr val="tx1"/>
                </a:solidFill>
              </a:rPr>
              <a:t>i</a:t>
            </a:r>
            <a:r>
              <a:rPr lang="en-US" b="1" dirty="0">
                <a:solidFill>
                  <a:schemeClr val="tx1"/>
                </a:solidFill>
              </a:rPr>
              <a:t> &lt; 10, 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BFBCEB8-C259-4C9E-9044-03234ECEA37A}"/>
              </a:ext>
            </a:extLst>
          </p:cNvPr>
          <p:cNvSpPr/>
          <p:nvPr/>
        </p:nvSpPr>
        <p:spPr>
          <a:xfrm>
            <a:off x="6162169" y="3820675"/>
            <a:ext cx="17526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err="1">
                <a:solidFill>
                  <a:schemeClr val="tx1"/>
                </a:solidFill>
              </a:rPr>
              <a:t>i</a:t>
            </a:r>
            <a:r>
              <a:rPr lang="en-US" b="1" dirty="0">
                <a:solidFill>
                  <a:schemeClr val="tx1"/>
                </a:solidFill>
              </a:rPr>
              <a:t>     </a:t>
            </a:r>
            <a:r>
              <a:rPr lang="en-US" b="1" dirty="0">
                <a:solidFill>
                  <a:schemeClr val="tx1"/>
                </a:solidFill>
                <a:sym typeface="Wingdings" pitchFamily="2" charset="2"/>
              </a:rPr>
              <a:t> </a:t>
            </a:r>
            <a:r>
              <a:rPr lang="en-US" b="1" dirty="0" err="1">
                <a:solidFill>
                  <a:schemeClr val="tx1"/>
                </a:solidFill>
                <a:sym typeface="Wingdings" pitchFamily="2" charset="2"/>
              </a:rPr>
              <a:t>i</a:t>
            </a:r>
            <a:r>
              <a:rPr lang="en-US" b="1" dirty="0">
                <a:solidFill>
                  <a:schemeClr val="tx1"/>
                </a:solidFill>
                <a:sym typeface="Wingdings" pitchFamily="2" charset="2"/>
              </a:rPr>
              <a:t> + 1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879448C-A15A-4DB9-A85F-592CF911ABB4}"/>
              </a:ext>
            </a:extLst>
          </p:cNvPr>
          <p:cNvSpPr/>
          <p:nvPr/>
        </p:nvSpPr>
        <p:spPr>
          <a:xfrm>
            <a:off x="6162169" y="5954275"/>
            <a:ext cx="17526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………..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FCE0CD4-523F-4CBC-AC1C-9B28B18C0372}"/>
              </a:ext>
            </a:extLst>
          </p:cNvPr>
          <p:cNvSpPr/>
          <p:nvPr/>
        </p:nvSpPr>
        <p:spPr>
          <a:xfrm>
            <a:off x="6162169" y="3287275"/>
            <a:ext cx="1752600" cy="228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………..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1C36FFC-3581-47B9-9B16-38DD82A6EA01}"/>
              </a:ext>
            </a:extLst>
          </p:cNvPr>
          <p:cNvSpPr/>
          <p:nvPr/>
        </p:nvSpPr>
        <p:spPr>
          <a:xfrm>
            <a:off x="6162169" y="5649475"/>
            <a:ext cx="1752600" cy="30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EDC77F1-ED39-437F-9E1B-1506C3C4D855}"/>
              </a:ext>
            </a:extLst>
          </p:cNvPr>
          <p:cNvSpPr/>
          <p:nvPr/>
        </p:nvSpPr>
        <p:spPr>
          <a:xfrm>
            <a:off x="6162169" y="5344675"/>
            <a:ext cx="1752600" cy="30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9F00574-CD09-4BC0-9FE2-B698EB1880AB}"/>
              </a:ext>
            </a:extLst>
          </p:cNvPr>
          <p:cNvSpPr/>
          <p:nvPr/>
        </p:nvSpPr>
        <p:spPr>
          <a:xfrm>
            <a:off x="6162169" y="5039875"/>
            <a:ext cx="1752600" cy="30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439D6A2-215F-489A-9BFE-977F5C6B71AF}"/>
              </a:ext>
            </a:extLst>
          </p:cNvPr>
          <p:cNvSpPr/>
          <p:nvPr/>
        </p:nvSpPr>
        <p:spPr>
          <a:xfrm>
            <a:off x="5628769" y="5039875"/>
            <a:ext cx="5334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b="1" dirty="0" err="1">
                <a:solidFill>
                  <a:schemeClr val="tx1"/>
                </a:solidFill>
              </a:rPr>
              <a:t>i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EAB3138-5B76-4A31-93B9-A416B6A9FD5E}"/>
              </a:ext>
            </a:extLst>
          </p:cNvPr>
          <p:cNvSpPr/>
          <p:nvPr/>
        </p:nvSpPr>
        <p:spPr>
          <a:xfrm>
            <a:off x="5628769" y="5344675"/>
            <a:ext cx="5334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b="1" dirty="0">
                <a:solidFill>
                  <a:schemeClr val="tx1"/>
                </a:solidFill>
              </a:rPr>
              <a:t>res</a:t>
            </a:r>
          </a:p>
        </p:txBody>
      </p:sp>
      <p:cxnSp>
        <p:nvCxnSpPr>
          <p:cNvPr id="50" name="Curved Connector 33">
            <a:extLst>
              <a:ext uri="{FF2B5EF4-FFF2-40B4-BE49-F238E27FC236}">
                <a16:creationId xmlns:a16="http://schemas.microsoft.com/office/drawing/2014/main" id="{B7CE6A75-F0F1-4995-BE45-662F1D157F77}"/>
              </a:ext>
            </a:extLst>
          </p:cNvPr>
          <p:cNvCxnSpPr>
            <a:stCxn id="41" idx="3"/>
            <a:endCxn id="73" idx="3"/>
          </p:cNvCxnSpPr>
          <p:nvPr/>
        </p:nvCxnSpPr>
        <p:spPr>
          <a:xfrm flipV="1">
            <a:off x="7914769" y="3668275"/>
            <a:ext cx="12700" cy="609600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55B426DC-99F0-4F1E-9D63-18EF2C2F8786}"/>
              </a:ext>
            </a:extLst>
          </p:cNvPr>
          <p:cNvSpPr/>
          <p:nvPr/>
        </p:nvSpPr>
        <p:spPr>
          <a:xfrm>
            <a:off x="447169" y="3363475"/>
            <a:ext cx="7620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Inst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046E6F9-AE44-4154-84D0-4809539D9A6E}"/>
              </a:ext>
            </a:extLst>
          </p:cNvPr>
          <p:cNvSpPr/>
          <p:nvPr/>
        </p:nvSpPr>
        <p:spPr>
          <a:xfrm>
            <a:off x="1209169" y="3363475"/>
            <a:ext cx="1600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res </a:t>
            </a:r>
            <a:r>
              <a:rPr lang="en-US" b="1" dirty="0">
                <a:solidFill>
                  <a:schemeClr val="tx1"/>
                </a:solidFill>
                <a:sym typeface="Wingdings" pitchFamily="2" charset="2"/>
              </a:rPr>
              <a:t> res + </a:t>
            </a:r>
            <a:r>
              <a:rPr lang="en-US" b="1" dirty="0" err="1">
                <a:solidFill>
                  <a:schemeClr val="tx1"/>
                </a:solidFill>
                <a:sym typeface="Wingdings" pitchFamily="2" charset="2"/>
              </a:rPr>
              <a:t>i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03907F77-EC32-4DFE-8514-4BD34973F469}"/>
              </a:ext>
            </a:extLst>
          </p:cNvPr>
          <p:cNvCxnSpPr>
            <a:endCxn id="52" idx="3"/>
          </p:cNvCxnSpPr>
          <p:nvPr/>
        </p:nvCxnSpPr>
        <p:spPr>
          <a:xfrm flipH="1" flipV="1">
            <a:off x="2809369" y="3515875"/>
            <a:ext cx="533400" cy="45720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C86F6E61-D4F8-4779-987C-DEC9E5B78D68}"/>
              </a:ext>
            </a:extLst>
          </p:cNvPr>
          <p:cNvCxnSpPr/>
          <p:nvPr/>
        </p:nvCxnSpPr>
        <p:spPr>
          <a:xfrm>
            <a:off x="3342769" y="3973075"/>
            <a:ext cx="2438400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4CBA56C8-F0D5-49BE-828D-C9E65C437E5F}"/>
              </a:ext>
            </a:extLst>
          </p:cNvPr>
          <p:cNvCxnSpPr/>
          <p:nvPr/>
        </p:nvCxnSpPr>
        <p:spPr>
          <a:xfrm flipH="1">
            <a:off x="5781169" y="3668275"/>
            <a:ext cx="381000" cy="30480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Flowchart: Manual Operation 65">
            <a:extLst>
              <a:ext uri="{FF2B5EF4-FFF2-40B4-BE49-F238E27FC236}">
                <a16:creationId xmlns:a16="http://schemas.microsoft.com/office/drawing/2014/main" id="{362FE42C-E988-4000-A203-AF2E477737AD}"/>
              </a:ext>
            </a:extLst>
          </p:cNvPr>
          <p:cNvSpPr/>
          <p:nvPr/>
        </p:nvSpPr>
        <p:spPr>
          <a:xfrm rot="16200000">
            <a:off x="1323470" y="4239775"/>
            <a:ext cx="914400" cy="533400"/>
          </a:xfrm>
          <a:prstGeom prst="flowChartManualOperat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ALU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AF7629CA-039F-4C01-95C5-288C810E9CAF}"/>
              </a:ext>
            </a:extLst>
          </p:cNvPr>
          <p:cNvCxnSpPr>
            <a:stCxn id="48" idx="3"/>
          </p:cNvCxnSpPr>
          <p:nvPr/>
        </p:nvCxnSpPr>
        <p:spPr>
          <a:xfrm flipH="1" flipV="1">
            <a:off x="5781169" y="4125475"/>
            <a:ext cx="381000" cy="106680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CB616873-3FA4-4EA4-8564-BBA556D23795}"/>
              </a:ext>
            </a:extLst>
          </p:cNvPr>
          <p:cNvCxnSpPr/>
          <p:nvPr/>
        </p:nvCxnSpPr>
        <p:spPr>
          <a:xfrm>
            <a:off x="2885569" y="4125475"/>
            <a:ext cx="2895600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urved Connector 66">
            <a:extLst>
              <a:ext uri="{FF2B5EF4-FFF2-40B4-BE49-F238E27FC236}">
                <a16:creationId xmlns:a16="http://schemas.microsoft.com/office/drawing/2014/main" id="{D328BAEF-7C01-4CAD-B517-75B5F072F83D}"/>
              </a:ext>
            </a:extLst>
          </p:cNvPr>
          <p:cNvCxnSpPr/>
          <p:nvPr/>
        </p:nvCxnSpPr>
        <p:spPr>
          <a:xfrm rot="10800000" flipV="1">
            <a:off x="1513969" y="3896875"/>
            <a:ext cx="533400" cy="381000"/>
          </a:xfrm>
          <a:prstGeom prst="curvedConnector3">
            <a:avLst>
              <a:gd name="adj1" fmla="val 150270"/>
            </a:avLst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C4287D62-B8D6-4085-BB9E-FBD19D9D55A1}"/>
              </a:ext>
            </a:extLst>
          </p:cNvPr>
          <p:cNvCxnSpPr/>
          <p:nvPr/>
        </p:nvCxnSpPr>
        <p:spPr>
          <a:xfrm flipH="1" flipV="1">
            <a:off x="2047369" y="3896875"/>
            <a:ext cx="838200" cy="22860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3F9743A1-0FE4-44D7-B037-623E4F866C18}"/>
              </a:ext>
            </a:extLst>
          </p:cNvPr>
          <p:cNvCxnSpPr>
            <a:endCxn id="72" idx="2"/>
          </p:cNvCxnSpPr>
          <p:nvPr/>
        </p:nvCxnSpPr>
        <p:spPr>
          <a:xfrm>
            <a:off x="2047369" y="4506475"/>
            <a:ext cx="41910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BCDA0B1C-5E1C-458B-9AEC-61002EEC4A91}"/>
              </a:ext>
            </a:extLst>
          </p:cNvPr>
          <p:cNvSpPr/>
          <p:nvPr/>
        </p:nvSpPr>
        <p:spPr>
          <a:xfrm>
            <a:off x="2047369" y="4201675"/>
            <a:ext cx="8382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res+i</a:t>
            </a:r>
            <a:endParaRPr lang="en-US" sz="1600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56FD7534-8FEC-48BE-BCEC-3A51609EF2BB}"/>
              </a:ext>
            </a:extLst>
          </p:cNvPr>
          <p:cNvSpPr/>
          <p:nvPr/>
        </p:nvSpPr>
        <p:spPr>
          <a:xfrm>
            <a:off x="6162169" y="3515875"/>
            <a:ext cx="17526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res </a:t>
            </a:r>
            <a:r>
              <a:rPr lang="en-US" b="1" dirty="0">
                <a:solidFill>
                  <a:schemeClr val="tx1"/>
                </a:solidFill>
                <a:sym typeface="Wingdings" pitchFamily="2" charset="2"/>
              </a:rPr>
              <a:t> res + </a:t>
            </a:r>
            <a:r>
              <a:rPr lang="en-US" b="1" dirty="0" err="1">
                <a:solidFill>
                  <a:schemeClr val="tx1"/>
                </a:solidFill>
                <a:sym typeface="Wingdings" pitchFamily="2" charset="2"/>
              </a:rPr>
              <a:t>i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FF166A77-6D78-4F45-A3D5-FC0E895E834D}"/>
              </a:ext>
            </a:extLst>
          </p:cNvPr>
          <p:cNvCxnSpPr>
            <a:stCxn id="49" idx="0"/>
          </p:cNvCxnSpPr>
          <p:nvPr/>
        </p:nvCxnSpPr>
        <p:spPr>
          <a:xfrm flipH="1" flipV="1">
            <a:off x="5628769" y="4354075"/>
            <a:ext cx="266700" cy="99060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8730A1B4-2A70-45B3-9886-70A77E643E33}"/>
              </a:ext>
            </a:extLst>
          </p:cNvPr>
          <p:cNvCxnSpPr/>
          <p:nvPr/>
        </p:nvCxnSpPr>
        <p:spPr>
          <a:xfrm>
            <a:off x="2885569" y="4354075"/>
            <a:ext cx="2743200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639079D4-1DDF-496B-898F-BFA72AF2D297}"/>
              </a:ext>
            </a:extLst>
          </p:cNvPr>
          <p:cNvCxnSpPr>
            <a:stCxn id="49" idx="0"/>
            <a:endCxn id="49" idx="3"/>
          </p:cNvCxnSpPr>
          <p:nvPr/>
        </p:nvCxnSpPr>
        <p:spPr>
          <a:xfrm>
            <a:off x="5895469" y="5344675"/>
            <a:ext cx="266700" cy="15240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88263FB7-7811-4C3B-9ACC-C7519FB89D75}"/>
              </a:ext>
            </a:extLst>
          </p:cNvPr>
          <p:cNvCxnSpPr/>
          <p:nvPr/>
        </p:nvCxnSpPr>
        <p:spPr>
          <a:xfrm flipH="1">
            <a:off x="2504569" y="4354075"/>
            <a:ext cx="381000" cy="60960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urved Connector 69">
            <a:extLst>
              <a:ext uri="{FF2B5EF4-FFF2-40B4-BE49-F238E27FC236}">
                <a16:creationId xmlns:a16="http://schemas.microsoft.com/office/drawing/2014/main" id="{7A410277-0CC9-4204-A93E-DFD8FBFA1460}"/>
              </a:ext>
            </a:extLst>
          </p:cNvPr>
          <p:cNvCxnSpPr/>
          <p:nvPr/>
        </p:nvCxnSpPr>
        <p:spPr>
          <a:xfrm rot="10800000">
            <a:off x="1513969" y="4735075"/>
            <a:ext cx="457200" cy="304800"/>
          </a:xfrm>
          <a:prstGeom prst="curvedConnector3">
            <a:avLst>
              <a:gd name="adj1" fmla="val 151887"/>
            </a:avLst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DBD7A269-A750-44E5-9111-CC9D605FD0D8}"/>
              </a:ext>
            </a:extLst>
          </p:cNvPr>
          <p:cNvCxnSpPr/>
          <p:nvPr/>
        </p:nvCxnSpPr>
        <p:spPr>
          <a:xfrm flipH="1">
            <a:off x="1971169" y="4963675"/>
            <a:ext cx="533400" cy="7620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27A08ED5-F979-4675-8DFC-5074CBB23C8B}"/>
              </a:ext>
            </a:extLst>
          </p:cNvPr>
          <p:cNvCxnSpPr/>
          <p:nvPr/>
        </p:nvCxnSpPr>
        <p:spPr>
          <a:xfrm>
            <a:off x="7381369" y="4277875"/>
            <a:ext cx="533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1541073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#7: MIPS Part 1: Introduction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5648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rgbClr val="0000FF"/>
                </a:solidFill>
              </a:rPr>
              <a:t>3. Walkthrough: Memory Access is Slow! </a:t>
            </a:r>
            <a:r>
              <a:rPr lang="en-SG" sz="2800" dirty="0">
                <a:solidFill>
                  <a:srgbClr val="0000FF"/>
                </a:solidFill>
              </a:rPr>
              <a:t>(4/15)</a:t>
            </a:r>
            <a:endParaRPr lang="en-US" sz="40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12</a:t>
            </a:fld>
            <a:endParaRPr dirty="0"/>
          </a:p>
        </p:txBody>
      </p:sp>
      <p:sp>
        <p:nvSpPr>
          <p:cNvPr id="55" name="Content Placeholder 6">
            <a:extLst>
              <a:ext uri="{FF2B5EF4-FFF2-40B4-BE49-F238E27FC236}">
                <a16:creationId xmlns:a16="http://schemas.microsoft.com/office/drawing/2014/main" id="{6C834004-23DD-4EE8-80F4-5F30BE178D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17172"/>
            <a:ext cx="8229600" cy="1447800"/>
          </a:xfrm>
        </p:spPr>
        <p:txBody>
          <a:bodyPr/>
          <a:lstStyle/>
          <a:p>
            <a:pPr marL="358775" indent="-358775"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To avoid frequent access of memory</a:t>
            </a:r>
          </a:p>
          <a:p>
            <a:pPr marL="630238" lvl="1" indent="-355600"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Provide temporary storage for values in the processor (known as </a:t>
            </a:r>
            <a:r>
              <a:rPr lang="en-US" sz="2400" b="1" dirty="0">
                <a:solidFill>
                  <a:srgbClr val="0000CC"/>
                </a:solidFill>
              </a:rPr>
              <a:t>registers</a:t>
            </a:r>
            <a:r>
              <a:rPr lang="en-US" sz="2400" dirty="0"/>
              <a:t>)</a:t>
            </a:r>
          </a:p>
        </p:txBody>
      </p:sp>
      <p:sp>
        <p:nvSpPr>
          <p:cNvPr id="23" name="Rectangle 7">
            <a:extLst>
              <a:ext uri="{FF2B5EF4-FFF2-40B4-BE49-F238E27FC236}">
                <a16:creationId xmlns:a16="http://schemas.microsoft.com/office/drawing/2014/main" id="{DEEFFF6D-D430-4301-888F-6DFDE734A8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890" y="2928847"/>
            <a:ext cx="2697892" cy="24384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4" name="Rectangle 15">
            <a:extLst>
              <a:ext uri="{FF2B5EF4-FFF2-40B4-BE49-F238E27FC236}">
                <a16:creationId xmlns:a16="http://schemas.microsoft.com/office/drawing/2014/main" id="{3DB09472-F848-4AC3-B9D4-C42A358774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1183" y="2810494"/>
            <a:ext cx="1569307" cy="312906"/>
          </a:xfrm>
          <a:prstGeom prst="rect">
            <a:avLst/>
          </a:prstGeom>
          <a:solidFill>
            <a:schemeClr val="bg1">
              <a:alpha val="7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63500" tIns="25400" rIns="63500" bIns="25400">
            <a:spAutoFit/>
          </a:bodyPr>
          <a:lstStyle/>
          <a:p>
            <a:pPr algn="ctr" eaLnBrk="0" hangingPunct="0">
              <a:lnSpc>
                <a:spcPct val="85000"/>
              </a:lnSpc>
            </a:pPr>
            <a:r>
              <a:rPr lang="en-US" sz="2000" b="1" dirty="0">
                <a:latin typeface="Helvetica" pitchFamily="34" charset="0"/>
              </a:rPr>
              <a:t>Processor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E358263-79E5-435D-8526-35F0F10F11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7877" y="2852647"/>
            <a:ext cx="3048000" cy="3721148"/>
          </a:xfrm>
          <a:prstGeom prst="rect">
            <a:avLst/>
          </a:prstGeom>
          <a:solidFill>
            <a:srgbClr val="FFFFCC"/>
          </a:solidFill>
          <a:ln w="317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Rectangle 15">
            <a:extLst>
              <a:ext uri="{FF2B5EF4-FFF2-40B4-BE49-F238E27FC236}">
                <a16:creationId xmlns:a16="http://schemas.microsoft.com/office/drawing/2014/main" id="{FA852DB6-BC1E-4C98-8717-FFDF2C1502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0791" y="2700248"/>
            <a:ext cx="1322173" cy="312906"/>
          </a:xfrm>
          <a:prstGeom prst="rect">
            <a:avLst/>
          </a:prstGeom>
          <a:solidFill>
            <a:schemeClr val="bg1">
              <a:alpha val="7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63500" tIns="25400" rIns="63500" bIns="25400">
            <a:spAutoFit/>
          </a:bodyPr>
          <a:lstStyle/>
          <a:p>
            <a:pPr algn="ctr" eaLnBrk="0" hangingPunct="0">
              <a:lnSpc>
                <a:spcPct val="85000"/>
              </a:lnSpc>
            </a:pPr>
            <a:r>
              <a:rPr lang="en-US" sz="2000" b="1" dirty="0">
                <a:latin typeface="Helvetica" pitchFamily="34" charset="0"/>
              </a:rPr>
              <a:t>Memory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4A015BE-CACC-48BF-AF44-440A50A1935D}"/>
              </a:ext>
            </a:extLst>
          </p:cNvPr>
          <p:cNvSpPr/>
          <p:nvPr/>
        </p:nvSpPr>
        <p:spPr>
          <a:xfrm>
            <a:off x="3037970" y="3649225"/>
            <a:ext cx="2552699" cy="952500"/>
          </a:xfrm>
          <a:prstGeom prst="rect">
            <a:avLst/>
          </a:prstGeom>
          <a:solidFill>
            <a:srgbClr val="66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15">
            <a:extLst>
              <a:ext uri="{FF2B5EF4-FFF2-40B4-BE49-F238E27FC236}">
                <a16:creationId xmlns:a16="http://schemas.microsoft.com/office/drawing/2014/main" id="{1D7C7D39-11D5-4EFD-9154-B8BAC523E7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8505" y="3412519"/>
            <a:ext cx="801130" cy="312906"/>
          </a:xfrm>
          <a:prstGeom prst="rect">
            <a:avLst/>
          </a:prstGeom>
          <a:solidFill>
            <a:schemeClr val="bg1">
              <a:alpha val="7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63500" tIns="25400" rIns="63500" bIns="25400">
            <a:spAutoFit/>
          </a:bodyPr>
          <a:lstStyle/>
          <a:p>
            <a:pPr algn="ctr" eaLnBrk="0" hangingPunct="0">
              <a:lnSpc>
                <a:spcPct val="85000"/>
              </a:lnSpc>
            </a:pPr>
            <a:r>
              <a:rPr lang="en-US" sz="2000" b="1" dirty="0">
                <a:latin typeface="Helvetica" pitchFamily="34" charset="0"/>
              </a:rPr>
              <a:t>Bus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15941FB-A704-4502-A4C1-84A0C0EF5A6E}"/>
              </a:ext>
            </a:extLst>
          </p:cNvPr>
          <p:cNvSpPr/>
          <p:nvPr/>
        </p:nvSpPr>
        <p:spPr>
          <a:xfrm>
            <a:off x="6162169" y="5649475"/>
            <a:ext cx="1752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CEE5D7E-EF32-4EA6-BAC9-E70A15B35607}"/>
              </a:ext>
            </a:extLst>
          </p:cNvPr>
          <p:cNvSpPr/>
          <p:nvPr/>
        </p:nvSpPr>
        <p:spPr>
          <a:xfrm>
            <a:off x="6162169" y="4735075"/>
            <a:ext cx="1752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………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C530D86-4403-4F7F-9497-979D0D55B8E1}"/>
              </a:ext>
            </a:extLst>
          </p:cNvPr>
          <p:cNvSpPr/>
          <p:nvPr/>
        </p:nvSpPr>
        <p:spPr>
          <a:xfrm>
            <a:off x="6162169" y="5344675"/>
            <a:ext cx="1752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D71F7EB-CC60-4121-819D-975F27C25F1A}"/>
              </a:ext>
            </a:extLst>
          </p:cNvPr>
          <p:cNvSpPr/>
          <p:nvPr/>
        </p:nvSpPr>
        <p:spPr>
          <a:xfrm>
            <a:off x="6162169" y="5039875"/>
            <a:ext cx="1752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3CFBBA5-4C2C-4532-9734-5E56F04848B6}"/>
              </a:ext>
            </a:extLst>
          </p:cNvPr>
          <p:cNvSpPr/>
          <p:nvPr/>
        </p:nvSpPr>
        <p:spPr>
          <a:xfrm>
            <a:off x="6162169" y="4430275"/>
            <a:ext cx="1752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17FC802-9569-4AC4-8711-892469E64433}"/>
              </a:ext>
            </a:extLst>
          </p:cNvPr>
          <p:cNvSpPr/>
          <p:nvPr/>
        </p:nvSpPr>
        <p:spPr>
          <a:xfrm>
            <a:off x="6162169" y="4125475"/>
            <a:ext cx="17526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if </a:t>
            </a:r>
            <a:r>
              <a:rPr lang="en-US" b="1" dirty="0" err="1">
                <a:solidFill>
                  <a:schemeClr val="tx1"/>
                </a:solidFill>
              </a:rPr>
              <a:t>i</a:t>
            </a:r>
            <a:r>
              <a:rPr lang="en-US" b="1" dirty="0">
                <a:solidFill>
                  <a:schemeClr val="tx1"/>
                </a:solidFill>
              </a:rPr>
              <a:t> &lt; 10, 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BFBCEB8-C259-4C9E-9044-03234ECEA37A}"/>
              </a:ext>
            </a:extLst>
          </p:cNvPr>
          <p:cNvSpPr/>
          <p:nvPr/>
        </p:nvSpPr>
        <p:spPr>
          <a:xfrm>
            <a:off x="6162169" y="3820675"/>
            <a:ext cx="17526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err="1">
                <a:solidFill>
                  <a:schemeClr val="tx1"/>
                </a:solidFill>
              </a:rPr>
              <a:t>i</a:t>
            </a:r>
            <a:r>
              <a:rPr lang="en-US" b="1" dirty="0">
                <a:solidFill>
                  <a:schemeClr val="tx1"/>
                </a:solidFill>
              </a:rPr>
              <a:t>     </a:t>
            </a:r>
            <a:r>
              <a:rPr lang="en-US" b="1" dirty="0">
                <a:solidFill>
                  <a:schemeClr val="tx1"/>
                </a:solidFill>
                <a:sym typeface="Wingdings" pitchFamily="2" charset="2"/>
              </a:rPr>
              <a:t> </a:t>
            </a:r>
            <a:r>
              <a:rPr lang="en-US" b="1" dirty="0" err="1">
                <a:solidFill>
                  <a:schemeClr val="tx1"/>
                </a:solidFill>
                <a:sym typeface="Wingdings" pitchFamily="2" charset="2"/>
              </a:rPr>
              <a:t>i</a:t>
            </a:r>
            <a:r>
              <a:rPr lang="en-US" b="1" dirty="0">
                <a:solidFill>
                  <a:schemeClr val="tx1"/>
                </a:solidFill>
                <a:sym typeface="Wingdings" pitchFamily="2" charset="2"/>
              </a:rPr>
              <a:t> + 1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879448C-A15A-4DB9-A85F-592CF911ABB4}"/>
              </a:ext>
            </a:extLst>
          </p:cNvPr>
          <p:cNvSpPr/>
          <p:nvPr/>
        </p:nvSpPr>
        <p:spPr>
          <a:xfrm>
            <a:off x="6162169" y="5954275"/>
            <a:ext cx="17526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………..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FCE0CD4-523F-4CBC-AC1C-9B28B18C0372}"/>
              </a:ext>
            </a:extLst>
          </p:cNvPr>
          <p:cNvSpPr/>
          <p:nvPr/>
        </p:nvSpPr>
        <p:spPr>
          <a:xfrm>
            <a:off x="6162169" y="3287275"/>
            <a:ext cx="1752600" cy="228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………..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1C36FFC-3581-47B9-9B16-38DD82A6EA01}"/>
              </a:ext>
            </a:extLst>
          </p:cNvPr>
          <p:cNvSpPr/>
          <p:nvPr/>
        </p:nvSpPr>
        <p:spPr>
          <a:xfrm>
            <a:off x="6162169" y="5649475"/>
            <a:ext cx="1752600" cy="30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EDC77F1-ED39-437F-9E1B-1506C3C4D855}"/>
              </a:ext>
            </a:extLst>
          </p:cNvPr>
          <p:cNvSpPr/>
          <p:nvPr/>
        </p:nvSpPr>
        <p:spPr>
          <a:xfrm>
            <a:off x="6162169" y="5344675"/>
            <a:ext cx="1752600" cy="30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9F00574-CD09-4BC0-9FE2-B698EB1880AB}"/>
              </a:ext>
            </a:extLst>
          </p:cNvPr>
          <p:cNvSpPr/>
          <p:nvPr/>
        </p:nvSpPr>
        <p:spPr>
          <a:xfrm>
            <a:off x="6162169" y="5039875"/>
            <a:ext cx="1752600" cy="30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50" name="Curved Connector 33">
            <a:extLst>
              <a:ext uri="{FF2B5EF4-FFF2-40B4-BE49-F238E27FC236}">
                <a16:creationId xmlns:a16="http://schemas.microsoft.com/office/drawing/2014/main" id="{B7CE6A75-F0F1-4995-BE45-662F1D157F77}"/>
              </a:ext>
            </a:extLst>
          </p:cNvPr>
          <p:cNvCxnSpPr>
            <a:stCxn id="41" idx="3"/>
            <a:endCxn id="73" idx="3"/>
          </p:cNvCxnSpPr>
          <p:nvPr/>
        </p:nvCxnSpPr>
        <p:spPr>
          <a:xfrm flipV="1">
            <a:off x="7914769" y="3668275"/>
            <a:ext cx="12700" cy="609600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56FD7534-8FEC-48BE-BCEC-3A51609EF2BB}"/>
              </a:ext>
            </a:extLst>
          </p:cNvPr>
          <p:cNvSpPr/>
          <p:nvPr/>
        </p:nvSpPr>
        <p:spPr>
          <a:xfrm>
            <a:off x="6162169" y="3515875"/>
            <a:ext cx="17526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res </a:t>
            </a:r>
            <a:r>
              <a:rPr lang="en-US" b="1" dirty="0">
                <a:solidFill>
                  <a:schemeClr val="tx1"/>
                </a:solidFill>
                <a:sym typeface="Wingdings" pitchFamily="2" charset="2"/>
              </a:rPr>
              <a:t> res + </a:t>
            </a:r>
            <a:r>
              <a:rPr lang="en-US" b="1" dirty="0" err="1">
                <a:solidFill>
                  <a:schemeClr val="tx1"/>
                </a:solidFill>
                <a:sym typeface="Wingdings" pitchFamily="2" charset="2"/>
              </a:rPr>
              <a:t>i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27A08ED5-F979-4675-8DFC-5074CBB23C8B}"/>
              </a:ext>
            </a:extLst>
          </p:cNvPr>
          <p:cNvCxnSpPr/>
          <p:nvPr/>
        </p:nvCxnSpPr>
        <p:spPr>
          <a:xfrm>
            <a:off x="7381369" y="4277875"/>
            <a:ext cx="533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98CDB8ED-CCDA-464C-AB71-9B8008E29B71}"/>
              </a:ext>
            </a:extLst>
          </p:cNvPr>
          <p:cNvSpPr/>
          <p:nvPr/>
        </p:nvSpPr>
        <p:spPr>
          <a:xfrm>
            <a:off x="481666" y="3292823"/>
            <a:ext cx="7620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Inst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2D67FB7-5B24-4209-9B14-CD34181509DF}"/>
              </a:ext>
            </a:extLst>
          </p:cNvPr>
          <p:cNvSpPr/>
          <p:nvPr/>
        </p:nvSpPr>
        <p:spPr>
          <a:xfrm>
            <a:off x="1243666" y="3292823"/>
            <a:ext cx="1416926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8" name="Flowchart: Manual Operation 57">
            <a:extLst>
              <a:ext uri="{FF2B5EF4-FFF2-40B4-BE49-F238E27FC236}">
                <a16:creationId xmlns:a16="http://schemas.microsoft.com/office/drawing/2014/main" id="{C58F5CF2-5DF4-4C69-B849-D8B445A46BD5}"/>
              </a:ext>
            </a:extLst>
          </p:cNvPr>
          <p:cNvSpPr/>
          <p:nvPr/>
        </p:nvSpPr>
        <p:spPr>
          <a:xfrm rot="16200000">
            <a:off x="1891367" y="4169123"/>
            <a:ext cx="914400" cy="533400"/>
          </a:xfrm>
          <a:prstGeom prst="flowChartManualOperat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ALU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4874BD9-CABE-465D-8240-9D344266262D}"/>
              </a:ext>
            </a:extLst>
          </p:cNvPr>
          <p:cNvCxnSpPr/>
          <p:nvPr/>
        </p:nvCxnSpPr>
        <p:spPr>
          <a:xfrm>
            <a:off x="1777066" y="4664423"/>
            <a:ext cx="30480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FFF5BBA-2A79-4C27-8DEC-F0A08DA64E5D}"/>
              </a:ext>
            </a:extLst>
          </p:cNvPr>
          <p:cNvCxnSpPr/>
          <p:nvPr/>
        </p:nvCxnSpPr>
        <p:spPr>
          <a:xfrm>
            <a:off x="2615266" y="4435823"/>
            <a:ext cx="30480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3FD328F9-E602-4505-96CB-9D149565E9D1}"/>
              </a:ext>
            </a:extLst>
          </p:cNvPr>
          <p:cNvSpPr/>
          <p:nvPr/>
        </p:nvSpPr>
        <p:spPr>
          <a:xfrm>
            <a:off x="405466" y="3902423"/>
            <a:ext cx="4572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r0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C786F36-1504-4C60-865A-7F7564C152DE}"/>
              </a:ext>
            </a:extLst>
          </p:cNvPr>
          <p:cNvSpPr/>
          <p:nvPr/>
        </p:nvSpPr>
        <p:spPr>
          <a:xfrm>
            <a:off x="862666" y="3902423"/>
            <a:ext cx="609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1" dirty="0">
              <a:solidFill>
                <a:schemeClr val="tx1"/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41709886-C6B8-4053-AD87-CA3339E064AA}"/>
              </a:ext>
            </a:extLst>
          </p:cNvPr>
          <p:cNvSpPr/>
          <p:nvPr/>
        </p:nvSpPr>
        <p:spPr>
          <a:xfrm>
            <a:off x="405466" y="4207223"/>
            <a:ext cx="4572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r1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DE4348BF-6051-44B9-A9AC-C8A2B9DFBD26}"/>
              </a:ext>
            </a:extLst>
          </p:cNvPr>
          <p:cNvSpPr/>
          <p:nvPr/>
        </p:nvSpPr>
        <p:spPr>
          <a:xfrm>
            <a:off x="862666" y="4207223"/>
            <a:ext cx="609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1" dirty="0">
              <a:solidFill>
                <a:schemeClr val="tx1"/>
              </a:solidFill>
            </a:endParaRP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1AA85692-AC77-485E-BE67-CD10FA2D4F0E}"/>
              </a:ext>
            </a:extLst>
          </p:cNvPr>
          <p:cNvCxnSpPr/>
          <p:nvPr/>
        </p:nvCxnSpPr>
        <p:spPr>
          <a:xfrm>
            <a:off x="1777066" y="4207223"/>
            <a:ext cx="30480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AECF64B5-810A-4B4C-8426-2CBA7C0B1576}"/>
              </a:ext>
            </a:extLst>
          </p:cNvPr>
          <p:cNvSpPr/>
          <p:nvPr/>
        </p:nvSpPr>
        <p:spPr>
          <a:xfrm>
            <a:off x="405466" y="4512023"/>
            <a:ext cx="4572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..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F5C7898E-E88C-4B9C-BA18-40E98A688D8B}"/>
              </a:ext>
            </a:extLst>
          </p:cNvPr>
          <p:cNvSpPr/>
          <p:nvPr/>
        </p:nvSpPr>
        <p:spPr>
          <a:xfrm>
            <a:off x="862666" y="4512023"/>
            <a:ext cx="609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02BE7785-9EB3-466C-A733-EFC1703657BF}"/>
              </a:ext>
            </a:extLst>
          </p:cNvPr>
          <p:cNvSpPr/>
          <p:nvPr/>
        </p:nvSpPr>
        <p:spPr>
          <a:xfrm>
            <a:off x="5628769" y="5031933"/>
            <a:ext cx="5334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b="1" dirty="0" err="1">
                <a:solidFill>
                  <a:schemeClr val="tx1"/>
                </a:solidFill>
              </a:rPr>
              <a:t>i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246750E2-88B8-4356-9616-B39B566F5758}"/>
              </a:ext>
            </a:extLst>
          </p:cNvPr>
          <p:cNvSpPr/>
          <p:nvPr/>
        </p:nvSpPr>
        <p:spPr>
          <a:xfrm>
            <a:off x="5628769" y="5336733"/>
            <a:ext cx="5334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b="1" dirty="0">
                <a:solidFill>
                  <a:schemeClr val="tx1"/>
                </a:solidFill>
              </a:rPr>
              <a:t>res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2864B9A-20C1-4768-87DA-3C32A64462BF}"/>
              </a:ext>
            </a:extLst>
          </p:cNvPr>
          <p:cNvSpPr/>
          <p:nvPr/>
        </p:nvSpPr>
        <p:spPr>
          <a:xfrm>
            <a:off x="329266" y="3597623"/>
            <a:ext cx="1353084" cy="153042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9286928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#7: MIPS Part 1: Introduction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rgbClr val="0000FF"/>
                </a:solidFill>
              </a:rPr>
              <a:t>3. Walkthrough: Memory Instruction </a:t>
            </a:r>
            <a:r>
              <a:rPr lang="en-SG" sz="2800" dirty="0">
                <a:solidFill>
                  <a:srgbClr val="0000FF"/>
                </a:solidFill>
              </a:rPr>
              <a:t>(5/15)</a:t>
            </a:r>
            <a:endParaRPr lang="en-US" sz="40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13</a:t>
            </a:fld>
            <a:endParaRPr dirty="0"/>
          </a:p>
        </p:txBody>
      </p:sp>
      <p:sp>
        <p:nvSpPr>
          <p:cNvPr id="55" name="Content Placeholder 6">
            <a:extLst>
              <a:ext uri="{FF2B5EF4-FFF2-40B4-BE49-F238E27FC236}">
                <a16:creationId xmlns:a16="http://schemas.microsoft.com/office/drawing/2014/main" id="{6C834004-23DD-4EE8-80F4-5F30BE178D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17172"/>
            <a:ext cx="8229600" cy="1447800"/>
          </a:xfrm>
        </p:spPr>
        <p:txBody>
          <a:bodyPr/>
          <a:lstStyle/>
          <a:p>
            <a:pPr marL="358775" indent="-358775"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Need instruction to move data into registers</a:t>
            </a:r>
          </a:p>
          <a:p>
            <a:pPr marL="630238" lvl="1" indent="-355600"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Also to move data from registers to memory later</a:t>
            </a:r>
          </a:p>
        </p:txBody>
      </p:sp>
      <p:sp>
        <p:nvSpPr>
          <p:cNvPr id="23" name="Rectangle 7">
            <a:extLst>
              <a:ext uri="{FF2B5EF4-FFF2-40B4-BE49-F238E27FC236}">
                <a16:creationId xmlns:a16="http://schemas.microsoft.com/office/drawing/2014/main" id="{DEEFFF6D-D430-4301-888F-6DFDE734A8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890" y="2928847"/>
            <a:ext cx="2697892" cy="24384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4" name="Rectangle 15">
            <a:extLst>
              <a:ext uri="{FF2B5EF4-FFF2-40B4-BE49-F238E27FC236}">
                <a16:creationId xmlns:a16="http://schemas.microsoft.com/office/drawing/2014/main" id="{3DB09472-F848-4AC3-B9D4-C42A358774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1183" y="2810494"/>
            <a:ext cx="1569307" cy="312906"/>
          </a:xfrm>
          <a:prstGeom prst="rect">
            <a:avLst/>
          </a:prstGeom>
          <a:solidFill>
            <a:schemeClr val="bg1">
              <a:alpha val="7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63500" tIns="25400" rIns="63500" bIns="25400">
            <a:spAutoFit/>
          </a:bodyPr>
          <a:lstStyle/>
          <a:p>
            <a:pPr algn="ctr" eaLnBrk="0" hangingPunct="0">
              <a:lnSpc>
                <a:spcPct val="85000"/>
              </a:lnSpc>
            </a:pPr>
            <a:r>
              <a:rPr lang="en-US" sz="2000" b="1" dirty="0">
                <a:latin typeface="Helvetica" pitchFamily="34" charset="0"/>
              </a:rPr>
              <a:t>Processor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E358263-79E5-435D-8526-35F0F10F11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7877" y="2483708"/>
            <a:ext cx="3048000" cy="4090087"/>
          </a:xfrm>
          <a:prstGeom prst="rect">
            <a:avLst/>
          </a:prstGeom>
          <a:solidFill>
            <a:srgbClr val="FFFFCC"/>
          </a:solidFill>
          <a:ln w="317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Rectangle 15">
            <a:extLst>
              <a:ext uri="{FF2B5EF4-FFF2-40B4-BE49-F238E27FC236}">
                <a16:creationId xmlns:a16="http://schemas.microsoft.com/office/drawing/2014/main" id="{FA852DB6-BC1E-4C98-8717-FFDF2C1502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0791" y="2322427"/>
            <a:ext cx="1322173" cy="312906"/>
          </a:xfrm>
          <a:prstGeom prst="rect">
            <a:avLst/>
          </a:prstGeom>
          <a:solidFill>
            <a:schemeClr val="bg1">
              <a:alpha val="7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63500" tIns="25400" rIns="63500" bIns="25400">
            <a:spAutoFit/>
          </a:bodyPr>
          <a:lstStyle/>
          <a:p>
            <a:pPr algn="ctr" eaLnBrk="0" hangingPunct="0">
              <a:lnSpc>
                <a:spcPct val="85000"/>
              </a:lnSpc>
            </a:pPr>
            <a:r>
              <a:rPr lang="en-US" sz="2000" b="1" dirty="0">
                <a:latin typeface="Helvetica" pitchFamily="34" charset="0"/>
              </a:rPr>
              <a:t>Memory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4A015BE-CACC-48BF-AF44-440A50A1935D}"/>
              </a:ext>
            </a:extLst>
          </p:cNvPr>
          <p:cNvSpPr/>
          <p:nvPr/>
        </p:nvSpPr>
        <p:spPr>
          <a:xfrm>
            <a:off x="3037970" y="3649225"/>
            <a:ext cx="2552699" cy="952500"/>
          </a:xfrm>
          <a:prstGeom prst="rect">
            <a:avLst/>
          </a:prstGeom>
          <a:solidFill>
            <a:srgbClr val="66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15">
            <a:extLst>
              <a:ext uri="{FF2B5EF4-FFF2-40B4-BE49-F238E27FC236}">
                <a16:creationId xmlns:a16="http://schemas.microsoft.com/office/drawing/2014/main" id="{1D7C7D39-11D5-4EFD-9154-B8BAC523E7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8505" y="3412519"/>
            <a:ext cx="801130" cy="312906"/>
          </a:xfrm>
          <a:prstGeom prst="rect">
            <a:avLst/>
          </a:prstGeom>
          <a:solidFill>
            <a:schemeClr val="bg1">
              <a:alpha val="7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63500" tIns="25400" rIns="63500" bIns="25400">
            <a:spAutoFit/>
          </a:bodyPr>
          <a:lstStyle/>
          <a:p>
            <a:pPr algn="ctr" eaLnBrk="0" hangingPunct="0">
              <a:lnSpc>
                <a:spcPct val="85000"/>
              </a:lnSpc>
            </a:pPr>
            <a:r>
              <a:rPr lang="en-US" sz="2000" b="1" dirty="0">
                <a:latin typeface="Helvetica" pitchFamily="34" charset="0"/>
              </a:rPr>
              <a:t>Bus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15941FB-A704-4502-A4C1-84A0C0EF5A6E}"/>
              </a:ext>
            </a:extLst>
          </p:cNvPr>
          <p:cNvSpPr/>
          <p:nvPr/>
        </p:nvSpPr>
        <p:spPr>
          <a:xfrm>
            <a:off x="6162169" y="5649475"/>
            <a:ext cx="1752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CEE5D7E-EF32-4EA6-BAC9-E70A15B35607}"/>
              </a:ext>
            </a:extLst>
          </p:cNvPr>
          <p:cNvSpPr/>
          <p:nvPr/>
        </p:nvSpPr>
        <p:spPr>
          <a:xfrm>
            <a:off x="6162169" y="4735075"/>
            <a:ext cx="1752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………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C530D86-4403-4F7F-9497-979D0D55B8E1}"/>
              </a:ext>
            </a:extLst>
          </p:cNvPr>
          <p:cNvSpPr/>
          <p:nvPr/>
        </p:nvSpPr>
        <p:spPr>
          <a:xfrm>
            <a:off x="6162169" y="5344675"/>
            <a:ext cx="1752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D71F7EB-CC60-4121-819D-975F27C25F1A}"/>
              </a:ext>
            </a:extLst>
          </p:cNvPr>
          <p:cNvSpPr/>
          <p:nvPr/>
        </p:nvSpPr>
        <p:spPr>
          <a:xfrm>
            <a:off x="6162169" y="5039875"/>
            <a:ext cx="1752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3CFBBA5-4C2C-4532-9734-5E56F04848B6}"/>
              </a:ext>
            </a:extLst>
          </p:cNvPr>
          <p:cNvSpPr/>
          <p:nvPr/>
        </p:nvSpPr>
        <p:spPr>
          <a:xfrm>
            <a:off x="6162169" y="4430275"/>
            <a:ext cx="1752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17FC802-9569-4AC4-8711-892469E64433}"/>
              </a:ext>
            </a:extLst>
          </p:cNvPr>
          <p:cNvSpPr/>
          <p:nvPr/>
        </p:nvSpPr>
        <p:spPr>
          <a:xfrm>
            <a:off x="6162169" y="4125475"/>
            <a:ext cx="17526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if </a:t>
            </a:r>
            <a:r>
              <a:rPr lang="en-US" b="1" dirty="0" err="1">
                <a:solidFill>
                  <a:schemeClr val="tx1"/>
                </a:solidFill>
              </a:rPr>
              <a:t>i</a:t>
            </a:r>
            <a:r>
              <a:rPr lang="en-US" b="1" dirty="0">
                <a:solidFill>
                  <a:schemeClr val="tx1"/>
                </a:solidFill>
              </a:rPr>
              <a:t> &lt; 10, 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BFBCEB8-C259-4C9E-9044-03234ECEA37A}"/>
              </a:ext>
            </a:extLst>
          </p:cNvPr>
          <p:cNvSpPr/>
          <p:nvPr/>
        </p:nvSpPr>
        <p:spPr>
          <a:xfrm>
            <a:off x="6162169" y="3820675"/>
            <a:ext cx="17526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err="1">
                <a:solidFill>
                  <a:schemeClr val="tx1"/>
                </a:solidFill>
              </a:rPr>
              <a:t>i</a:t>
            </a:r>
            <a:r>
              <a:rPr lang="en-US" b="1" dirty="0">
                <a:solidFill>
                  <a:schemeClr val="tx1"/>
                </a:solidFill>
              </a:rPr>
              <a:t>     </a:t>
            </a:r>
            <a:r>
              <a:rPr lang="en-US" b="1" dirty="0">
                <a:solidFill>
                  <a:schemeClr val="tx1"/>
                </a:solidFill>
                <a:sym typeface="Wingdings" pitchFamily="2" charset="2"/>
              </a:rPr>
              <a:t> </a:t>
            </a:r>
            <a:r>
              <a:rPr lang="en-US" b="1" dirty="0" err="1">
                <a:solidFill>
                  <a:schemeClr val="tx1"/>
                </a:solidFill>
                <a:sym typeface="Wingdings" pitchFamily="2" charset="2"/>
              </a:rPr>
              <a:t>i</a:t>
            </a:r>
            <a:r>
              <a:rPr lang="en-US" b="1" dirty="0">
                <a:solidFill>
                  <a:schemeClr val="tx1"/>
                </a:solidFill>
                <a:sym typeface="Wingdings" pitchFamily="2" charset="2"/>
              </a:rPr>
              <a:t> + 1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879448C-A15A-4DB9-A85F-592CF911ABB4}"/>
              </a:ext>
            </a:extLst>
          </p:cNvPr>
          <p:cNvSpPr/>
          <p:nvPr/>
        </p:nvSpPr>
        <p:spPr>
          <a:xfrm>
            <a:off x="6162169" y="5954275"/>
            <a:ext cx="17526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………..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FCE0CD4-523F-4CBC-AC1C-9B28B18C0372}"/>
              </a:ext>
            </a:extLst>
          </p:cNvPr>
          <p:cNvSpPr/>
          <p:nvPr/>
        </p:nvSpPr>
        <p:spPr>
          <a:xfrm>
            <a:off x="6162169" y="2680830"/>
            <a:ext cx="1752600" cy="228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………..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1C36FFC-3581-47B9-9B16-38DD82A6EA01}"/>
              </a:ext>
            </a:extLst>
          </p:cNvPr>
          <p:cNvSpPr/>
          <p:nvPr/>
        </p:nvSpPr>
        <p:spPr>
          <a:xfrm>
            <a:off x="6162169" y="5649475"/>
            <a:ext cx="1752600" cy="30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EDC77F1-ED39-437F-9E1B-1506C3C4D855}"/>
              </a:ext>
            </a:extLst>
          </p:cNvPr>
          <p:cNvSpPr/>
          <p:nvPr/>
        </p:nvSpPr>
        <p:spPr>
          <a:xfrm>
            <a:off x="6162169" y="5344675"/>
            <a:ext cx="1752600" cy="30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9F00574-CD09-4BC0-9FE2-B698EB1880AB}"/>
              </a:ext>
            </a:extLst>
          </p:cNvPr>
          <p:cNvSpPr/>
          <p:nvPr/>
        </p:nvSpPr>
        <p:spPr>
          <a:xfrm>
            <a:off x="6162169" y="5039875"/>
            <a:ext cx="1752600" cy="30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50" name="Curved Connector 33">
            <a:extLst>
              <a:ext uri="{FF2B5EF4-FFF2-40B4-BE49-F238E27FC236}">
                <a16:creationId xmlns:a16="http://schemas.microsoft.com/office/drawing/2014/main" id="{B7CE6A75-F0F1-4995-BE45-662F1D157F77}"/>
              </a:ext>
            </a:extLst>
          </p:cNvPr>
          <p:cNvCxnSpPr>
            <a:stCxn id="41" idx="3"/>
            <a:endCxn id="73" idx="3"/>
          </p:cNvCxnSpPr>
          <p:nvPr/>
        </p:nvCxnSpPr>
        <p:spPr>
          <a:xfrm flipV="1">
            <a:off x="7914769" y="3668275"/>
            <a:ext cx="12700" cy="609600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56FD7534-8FEC-48BE-BCEC-3A51609EF2BB}"/>
              </a:ext>
            </a:extLst>
          </p:cNvPr>
          <p:cNvSpPr/>
          <p:nvPr/>
        </p:nvSpPr>
        <p:spPr>
          <a:xfrm>
            <a:off x="6162169" y="3515875"/>
            <a:ext cx="17526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res </a:t>
            </a:r>
            <a:r>
              <a:rPr lang="en-US" b="1" dirty="0">
                <a:solidFill>
                  <a:schemeClr val="tx1"/>
                </a:solidFill>
                <a:sym typeface="Wingdings" pitchFamily="2" charset="2"/>
              </a:rPr>
              <a:t> res + </a:t>
            </a:r>
            <a:r>
              <a:rPr lang="en-US" b="1" dirty="0" err="1">
                <a:solidFill>
                  <a:schemeClr val="tx1"/>
                </a:solidFill>
                <a:sym typeface="Wingdings" pitchFamily="2" charset="2"/>
              </a:rPr>
              <a:t>i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27A08ED5-F979-4675-8DFC-5074CBB23C8B}"/>
              </a:ext>
            </a:extLst>
          </p:cNvPr>
          <p:cNvCxnSpPr/>
          <p:nvPr/>
        </p:nvCxnSpPr>
        <p:spPr>
          <a:xfrm>
            <a:off x="7381369" y="4277875"/>
            <a:ext cx="533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98CDB8ED-CCDA-464C-AB71-9B8008E29B71}"/>
              </a:ext>
            </a:extLst>
          </p:cNvPr>
          <p:cNvSpPr/>
          <p:nvPr/>
        </p:nvSpPr>
        <p:spPr>
          <a:xfrm>
            <a:off x="481666" y="3292823"/>
            <a:ext cx="7620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Inst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2D67FB7-5B24-4209-9B14-CD34181509DF}"/>
              </a:ext>
            </a:extLst>
          </p:cNvPr>
          <p:cNvSpPr/>
          <p:nvPr/>
        </p:nvSpPr>
        <p:spPr>
          <a:xfrm>
            <a:off x="1243666" y="3283185"/>
            <a:ext cx="1469054" cy="314437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8" name="Flowchart: Manual Operation 57">
            <a:extLst>
              <a:ext uri="{FF2B5EF4-FFF2-40B4-BE49-F238E27FC236}">
                <a16:creationId xmlns:a16="http://schemas.microsoft.com/office/drawing/2014/main" id="{C58F5CF2-5DF4-4C69-B849-D8B445A46BD5}"/>
              </a:ext>
            </a:extLst>
          </p:cNvPr>
          <p:cNvSpPr/>
          <p:nvPr/>
        </p:nvSpPr>
        <p:spPr>
          <a:xfrm rot="16200000">
            <a:off x="1891367" y="4169123"/>
            <a:ext cx="914400" cy="533400"/>
          </a:xfrm>
          <a:prstGeom prst="flowChartManualOperat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ALU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4874BD9-CABE-465D-8240-9D344266262D}"/>
              </a:ext>
            </a:extLst>
          </p:cNvPr>
          <p:cNvCxnSpPr/>
          <p:nvPr/>
        </p:nvCxnSpPr>
        <p:spPr>
          <a:xfrm>
            <a:off x="1777066" y="4664423"/>
            <a:ext cx="30480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FFF5BBA-2A79-4C27-8DEC-F0A08DA64E5D}"/>
              </a:ext>
            </a:extLst>
          </p:cNvPr>
          <p:cNvCxnSpPr/>
          <p:nvPr/>
        </p:nvCxnSpPr>
        <p:spPr>
          <a:xfrm>
            <a:off x="2615266" y="4435823"/>
            <a:ext cx="30480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3FD328F9-E602-4505-96CB-9D149565E9D1}"/>
              </a:ext>
            </a:extLst>
          </p:cNvPr>
          <p:cNvSpPr/>
          <p:nvPr/>
        </p:nvSpPr>
        <p:spPr>
          <a:xfrm>
            <a:off x="405466" y="3902423"/>
            <a:ext cx="4572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r0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C786F36-1504-4C60-865A-7F7564C152DE}"/>
              </a:ext>
            </a:extLst>
          </p:cNvPr>
          <p:cNvSpPr/>
          <p:nvPr/>
        </p:nvSpPr>
        <p:spPr>
          <a:xfrm>
            <a:off x="862666" y="3902423"/>
            <a:ext cx="609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1" dirty="0">
              <a:solidFill>
                <a:schemeClr val="tx1"/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41709886-C6B8-4053-AD87-CA3339E064AA}"/>
              </a:ext>
            </a:extLst>
          </p:cNvPr>
          <p:cNvSpPr/>
          <p:nvPr/>
        </p:nvSpPr>
        <p:spPr>
          <a:xfrm>
            <a:off x="405466" y="4207223"/>
            <a:ext cx="4572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r1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DE4348BF-6051-44B9-A9AC-C8A2B9DFBD26}"/>
              </a:ext>
            </a:extLst>
          </p:cNvPr>
          <p:cNvSpPr/>
          <p:nvPr/>
        </p:nvSpPr>
        <p:spPr>
          <a:xfrm>
            <a:off x="862666" y="4207223"/>
            <a:ext cx="609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1" dirty="0">
              <a:solidFill>
                <a:schemeClr val="tx1"/>
              </a:solidFill>
            </a:endParaRP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1AA85692-AC77-485E-BE67-CD10FA2D4F0E}"/>
              </a:ext>
            </a:extLst>
          </p:cNvPr>
          <p:cNvCxnSpPr/>
          <p:nvPr/>
        </p:nvCxnSpPr>
        <p:spPr>
          <a:xfrm>
            <a:off x="1777066" y="4207223"/>
            <a:ext cx="30480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AECF64B5-810A-4B4C-8426-2CBA7C0B1576}"/>
              </a:ext>
            </a:extLst>
          </p:cNvPr>
          <p:cNvSpPr/>
          <p:nvPr/>
        </p:nvSpPr>
        <p:spPr>
          <a:xfrm>
            <a:off x="405466" y="4512023"/>
            <a:ext cx="4572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..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F5C7898E-E88C-4B9C-BA18-40E98A688D8B}"/>
              </a:ext>
            </a:extLst>
          </p:cNvPr>
          <p:cNvSpPr/>
          <p:nvPr/>
        </p:nvSpPr>
        <p:spPr>
          <a:xfrm>
            <a:off x="862666" y="4512023"/>
            <a:ext cx="609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02BE7785-9EB3-466C-A733-EFC1703657BF}"/>
              </a:ext>
            </a:extLst>
          </p:cNvPr>
          <p:cNvSpPr/>
          <p:nvPr/>
        </p:nvSpPr>
        <p:spPr>
          <a:xfrm>
            <a:off x="5628769" y="5031933"/>
            <a:ext cx="5334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b="1" dirty="0" err="1">
                <a:solidFill>
                  <a:schemeClr val="tx1"/>
                </a:solidFill>
              </a:rPr>
              <a:t>i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246750E2-88B8-4356-9616-B39B566F5758}"/>
              </a:ext>
            </a:extLst>
          </p:cNvPr>
          <p:cNvSpPr/>
          <p:nvPr/>
        </p:nvSpPr>
        <p:spPr>
          <a:xfrm>
            <a:off x="5628769" y="5336733"/>
            <a:ext cx="5334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b="1" dirty="0">
                <a:solidFill>
                  <a:schemeClr val="tx1"/>
                </a:solidFill>
              </a:rPr>
              <a:t>res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820AD7F-C509-48EC-9B6E-27A5E0266CD6}"/>
              </a:ext>
            </a:extLst>
          </p:cNvPr>
          <p:cNvGrpSpPr/>
          <p:nvPr/>
        </p:nvGrpSpPr>
        <p:grpSpPr>
          <a:xfrm>
            <a:off x="1484965" y="3805110"/>
            <a:ext cx="4661757" cy="1295400"/>
            <a:chOff x="1676400" y="3657600"/>
            <a:chExt cx="4724400" cy="1295400"/>
          </a:xfrm>
        </p:grpSpPr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B8657255-FDE7-4E8F-902A-6F53CC7012D5}"/>
                </a:ext>
              </a:extLst>
            </p:cNvPr>
            <p:cNvCxnSpPr/>
            <p:nvPr/>
          </p:nvCxnSpPr>
          <p:spPr>
            <a:xfrm flipH="1" flipV="1">
              <a:off x="6019800" y="3886200"/>
              <a:ext cx="381000" cy="106680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FD5E91ED-9255-4810-96EB-0C9657540F6F}"/>
                </a:ext>
              </a:extLst>
            </p:cNvPr>
            <p:cNvCxnSpPr/>
            <p:nvPr/>
          </p:nvCxnSpPr>
          <p:spPr>
            <a:xfrm>
              <a:off x="3124200" y="3886200"/>
              <a:ext cx="28956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urved Connector 45">
              <a:extLst>
                <a:ext uri="{FF2B5EF4-FFF2-40B4-BE49-F238E27FC236}">
                  <a16:creationId xmlns:a16="http://schemas.microsoft.com/office/drawing/2014/main" id="{B60598D1-4FB4-42C7-A0ED-BA632B425CEC}"/>
                </a:ext>
              </a:extLst>
            </p:cNvPr>
            <p:cNvCxnSpPr/>
            <p:nvPr/>
          </p:nvCxnSpPr>
          <p:spPr>
            <a:xfrm rot="10800000" flipV="1">
              <a:off x="1676400" y="3657600"/>
              <a:ext cx="609600" cy="228600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84BEEED6-969E-4320-997C-F8BF7BDA8401}"/>
                </a:ext>
              </a:extLst>
            </p:cNvPr>
            <p:cNvCxnSpPr/>
            <p:nvPr/>
          </p:nvCxnSpPr>
          <p:spPr>
            <a:xfrm flipH="1" flipV="1">
              <a:off x="2286000" y="3657600"/>
              <a:ext cx="838200" cy="22860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Rectangle 67">
            <a:extLst>
              <a:ext uri="{FF2B5EF4-FFF2-40B4-BE49-F238E27FC236}">
                <a16:creationId xmlns:a16="http://schemas.microsoft.com/office/drawing/2014/main" id="{61284E69-44E1-4F98-8608-6B396B2F2761}"/>
              </a:ext>
            </a:extLst>
          </p:cNvPr>
          <p:cNvSpPr/>
          <p:nvPr/>
        </p:nvSpPr>
        <p:spPr>
          <a:xfrm>
            <a:off x="868589" y="3902424"/>
            <a:ext cx="601517" cy="2951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47EF24B9-472F-44AD-801F-06CB29D42251}"/>
              </a:ext>
            </a:extLst>
          </p:cNvPr>
          <p:cNvSpPr/>
          <p:nvPr/>
        </p:nvSpPr>
        <p:spPr>
          <a:xfrm>
            <a:off x="6168519" y="2914217"/>
            <a:ext cx="17526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C00000"/>
                </a:solidFill>
              </a:rPr>
              <a:t>r0  </a:t>
            </a:r>
            <a:r>
              <a:rPr lang="en-US" b="1" dirty="0">
                <a:solidFill>
                  <a:srgbClr val="C00000"/>
                </a:solidFill>
                <a:sym typeface="Wingdings" pitchFamily="2" charset="2"/>
              </a:rPr>
              <a:t> load </a:t>
            </a:r>
            <a:r>
              <a:rPr lang="en-US" b="1" dirty="0" err="1">
                <a:solidFill>
                  <a:srgbClr val="C00000"/>
                </a:solidFill>
                <a:sym typeface="Wingdings" pitchFamily="2" charset="2"/>
              </a:rPr>
              <a:t>i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DB58EEA2-B59A-430C-8127-C45E3E9E6243}"/>
              </a:ext>
            </a:extLst>
          </p:cNvPr>
          <p:cNvSpPr/>
          <p:nvPr/>
        </p:nvSpPr>
        <p:spPr>
          <a:xfrm>
            <a:off x="6168519" y="3219017"/>
            <a:ext cx="17526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C00000"/>
                </a:solidFill>
              </a:rPr>
              <a:t>r1  </a:t>
            </a:r>
            <a:r>
              <a:rPr lang="en-US" b="1" dirty="0">
                <a:solidFill>
                  <a:srgbClr val="C00000"/>
                </a:solidFill>
                <a:sym typeface="Wingdings" pitchFamily="2" charset="2"/>
              </a:rPr>
              <a:t> load res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585678A-1E7F-4F3D-A58A-716D9BBA746B}"/>
              </a:ext>
            </a:extLst>
          </p:cNvPr>
          <p:cNvSpPr txBox="1"/>
          <p:nvPr/>
        </p:nvSpPr>
        <p:spPr>
          <a:xfrm>
            <a:off x="385143" y="5406855"/>
            <a:ext cx="49305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dirty="0"/>
              <a:t>Moving data from memory into a register – </a:t>
            </a:r>
            <a:r>
              <a:rPr lang="en-SG" sz="2000" dirty="0">
                <a:solidFill>
                  <a:srgbClr val="0000CC"/>
                </a:solidFill>
              </a:rPr>
              <a:t>load</a:t>
            </a:r>
          </a:p>
          <a:p>
            <a:r>
              <a:rPr lang="en-SG" sz="2000" dirty="0"/>
              <a:t>Moving data from a register into memory – </a:t>
            </a:r>
            <a:r>
              <a:rPr lang="en-SG" sz="2000" dirty="0">
                <a:solidFill>
                  <a:srgbClr val="0000CC"/>
                </a:solidFill>
              </a:rPr>
              <a:t>store</a:t>
            </a:r>
            <a:r>
              <a:rPr lang="en-SG" sz="2000" dirty="0"/>
              <a:t> 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08F60E5E-0225-48A5-9ADF-590A2E96D412}"/>
              </a:ext>
            </a:extLst>
          </p:cNvPr>
          <p:cNvSpPr/>
          <p:nvPr/>
        </p:nvSpPr>
        <p:spPr>
          <a:xfrm>
            <a:off x="5912779" y="2832455"/>
            <a:ext cx="2242680" cy="75962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94B7F6EB-B15E-4742-BF08-BD4AE60F6921}"/>
              </a:ext>
            </a:extLst>
          </p:cNvPr>
          <p:cNvSpPr/>
          <p:nvPr/>
        </p:nvSpPr>
        <p:spPr>
          <a:xfrm>
            <a:off x="1250016" y="3287275"/>
            <a:ext cx="1447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C00000"/>
                </a:solidFill>
              </a:rPr>
              <a:t>r0  </a:t>
            </a:r>
            <a:r>
              <a:rPr lang="en-US" b="1" dirty="0">
                <a:solidFill>
                  <a:srgbClr val="C00000"/>
                </a:solidFill>
                <a:sym typeface="Wingdings" pitchFamily="2" charset="2"/>
              </a:rPr>
              <a:t> load </a:t>
            </a:r>
            <a:r>
              <a:rPr lang="en-US" b="1" dirty="0" err="1">
                <a:solidFill>
                  <a:srgbClr val="C00000"/>
                </a:solidFill>
                <a:sym typeface="Wingdings" pitchFamily="2" charset="2"/>
              </a:rPr>
              <a:t>i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381428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  <p:bldP spid="74" grpId="0"/>
      <p:bldP spid="75" grpId="0" animBg="1"/>
      <p:bldP spid="8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#7: MIPS Part 1: Introduction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rgbClr val="0000FF"/>
                </a:solidFill>
              </a:rPr>
              <a:t>3. Walkthrough: Memory Instruction </a:t>
            </a:r>
            <a:r>
              <a:rPr lang="en-SG" sz="2800" dirty="0">
                <a:solidFill>
                  <a:srgbClr val="0000FF"/>
                </a:solidFill>
              </a:rPr>
              <a:t>(6/15)</a:t>
            </a:r>
            <a:endParaRPr lang="en-US" sz="40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14</a:t>
            </a:fld>
            <a:endParaRPr dirty="0"/>
          </a:p>
        </p:txBody>
      </p:sp>
      <p:sp>
        <p:nvSpPr>
          <p:cNvPr id="55" name="Content Placeholder 6">
            <a:extLst>
              <a:ext uri="{FF2B5EF4-FFF2-40B4-BE49-F238E27FC236}">
                <a16:creationId xmlns:a16="http://schemas.microsoft.com/office/drawing/2014/main" id="{6C834004-23DD-4EE8-80F4-5F30BE178D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17172"/>
            <a:ext cx="8229600" cy="1447800"/>
          </a:xfrm>
        </p:spPr>
        <p:txBody>
          <a:bodyPr/>
          <a:lstStyle/>
          <a:p>
            <a:pPr marL="358775" indent="-358775"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Need instruction to move data into registers</a:t>
            </a:r>
          </a:p>
          <a:p>
            <a:pPr marL="630238" lvl="1" indent="-355600"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Also to move data from registers to memory later</a:t>
            </a:r>
          </a:p>
        </p:txBody>
      </p:sp>
      <p:sp>
        <p:nvSpPr>
          <p:cNvPr id="23" name="Rectangle 7">
            <a:extLst>
              <a:ext uri="{FF2B5EF4-FFF2-40B4-BE49-F238E27FC236}">
                <a16:creationId xmlns:a16="http://schemas.microsoft.com/office/drawing/2014/main" id="{DEEFFF6D-D430-4301-888F-6DFDE734A8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890" y="2928847"/>
            <a:ext cx="2697892" cy="24384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4" name="Rectangle 15">
            <a:extLst>
              <a:ext uri="{FF2B5EF4-FFF2-40B4-BE49-F238E27FC236}">
                <a16:creationId xmlns:a16="http://schemas.microsoft.com/office/drawing/2014/main" id="{3DB09472-F848-4AC3-B9D4-C42A358774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1183" y="2810494"/>
            <a:ext cx="1569307" cy="312906"/>
          </a:xfrm>
          <a:prstGeom prst="rect">
            <a:avLst/>
          </a:prstGeom>
          <a:solidFill>
            <a:schemeClr val="bg1">
              <a:alpha val="7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63500" tIns="25400" rIns="63500" bIns="25400">
            <a:spAutoFit/>
          </a:bodyPr>
          <a:lstStyle/>
          <a:p>
            <a:pPr algn="ctr" eaLnBrk="0" hangingPunct="0">
              <a:lnSpc>
                <a:spcPct val="85000"/>
              </a:lnSpc>
            </a:pPr>
            <a:r>
              <a:rPr lang="en-US" sz="2000" b="1" dirty="0">
                <a:latin typeface="Helvetica" pitchFamily="34" charset="0"/>
              </a:rPr>
              <a:t>Processor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E358263-79E5-435D-8526-35F0F10F11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7877" y="2483708"/>
            <a:ext cx="3048000" cy="4090087"/>
          </a:xfrm>
          <a:prstGeom prst="rect">
            <a:avLst/>
          </a:prstGeom>
          <a:solidFill>
            <a:srgbClr val="FFFFCC"/>
          </a:solidFill>
          <a:ln w="317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Rectangle 15">
            <a:extLst>
              <a:ext uri="{FF2B5EF4-FFF2-40B4-BE49-F238E27FC236}">
                <a16:creationId xmlns:a16="http://schemas.microsoft.com/office/drawing/2014/main" id="{FA852DB6-BC1E-4C98-8717-FFDF2C1502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0791" y="2322427"/>
            <a:ext cx="1322173" cy="312906"/>
          </a:xfrm>
          <a:prstGeom prst="rect">
            <a:avLst/>
          </a:prstGeom>
          <a:solidFill>
            <a:schemeClr val="bg1">
              <a:alpha val="7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63500" tIns="25400" rIns="63500" bIns="25400">
            <a:spAutoFit/>
          </a:bodyPr>
          <a:lstStyle/>
          <a:p>
            <a:pPr algn="ctr" eaLnBrk="0" hangingPunct="0">
              <a:lnSpc>
                <a:spcPct val="85000"/>
              </a:lnSpc>
            </a:pPr>
            <a:r>
              <a:rPr lang="en-US" sz="2000" b="1" dirty="0">
                <a:latin typeface="Helvetica" pitchFamily="34" charset="0"/>
              </a:rPr>
              <a:t>Memory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4A015BE-CACC-48BF-AF44-440A50A1935D}"/>
              </a:ext>
            </a:extLst>
          </p:cNvPr>
          <p:cNvSpPr/>
          <p:nvPr/>
        </p:nvSpPr>
        <p:spPr>
          <a:xfrm>
            <a:off x="3037970" y="3649225"/>
            <a:ext cx="2552699" cy="952500"/>
          </a:xfrm>
          <a:prstGeom prst="rect">
            <a:avLst/>
          </a:prstGeom>
          <a:solidFill>
            <a:srgbClr val="66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15">
            <a:extLst>
              <a:ext uri="{FF2B5EF4-FFF2-40B4-BE49-F238E27FC236}">
                <a16:creationId xmlns:a16="http://schemas.microsoft.com/office/drawing/2014/main" id="{1D7C7D39-11D5-4EFD-9154-B8BAC523E7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8505" y="3412519"/>
            <a:ext cx="801130" cy="312906"/>
          </a:xfrm>
          <a:prstGeom prst="rect">
            <a:avLst/>
          </a:prstGeom>
          <a:solidFill>
            <a:schemeClr val="bg1">
              <a:alpha val="7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63500" tIns="25400" rIns="63500" bIns="25400">
            <a:spAutoFit/>
          </a:bodyPr>
          <a:lstStyle/>
          <a:p>
            <a:pPr algn="ctr" eaLnBrk="0" hangingPunct="0">
              <a:lnSpc>
                <a:spcPct val="85000"/>
              </a:lnSpc>
            </a:pPr>
            <a:r>
              <a:rPr lang="en-US" sz="2000" b="1" dirty="0">
                <a:latin typeface="Helvetica" pitchFamily="34" charset="0"/>
              </a:rPr>
              <a:t>Bus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15941FB-A704-4502-A4C1-84A0C0EF5A6E}"/>
              </a:ext>
            </a:extLst>
          </p:cNvPr>
          <p:cNvSpPr/>
          <p:nvPr/>
        </p:nvSpPr>
        <p:spPr>
          <a:xfrm>
            <a:off x="6162169" y="5649475"/>
            <a:ext cx="1752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CEE5D7E-EF32-4EA6-BAC9-E70A15B35607}"/>
              </a:ext>
            </a:extLst>
          </p:cNvPr>
          <p:cNvSpPr/>
          <p:nvPr/>
        </p:nvSpPr>
        <p:spPr>
          <a:xfrm>
            <a:off x="6162169" y="4735075"/>
            <a:ext cx="1752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………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C530D86-4403-4F7F-9497-979D0D55B8E1}"/>
              </a:ext>
            </a:extLst>
          </p:cNvPr>
          <p:cNvSpPr/>
          <p:nvPr/>
        </p:nvSpPr>
        <p:spPr>
          <a:xfrm>
            <a:off x="6162169" y="5344675"/>
            <a:ext cx="1752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D71F7EB-CC60-4121-819D-975F27C25F1A}"/>
              </a:ext>
            </a:extLst>
          </p:cNvPr>
          <p:cNvSpPr/>
          <p:nvPr/>
        </p:nvSpPr>
        <p:spPr>
          <a:xfrm>
            <a:off x="6162169" y="5039875"/>
            <a:ext cx="1752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3CFBBA5-4C2C-4532-9734-5E56F04848B6}"/>
              </a:ext>
            </a:extLst>
          </p:cNvPr>
          <p:cNvSpPr/>
          <p:nvPr/>
        </p:nvSpPr>
        <p:spPr>
          <a:xfrm>
            <a:off x="6162169" y="4430275"/>
            <a:ext cx="1752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17FC802-9569-4AC4-8711-892469E64433}"/>
              </a:ext>
            </a:extLst>
          </p:cNvPr>
          <p:cNvSpPr/>
          <p:nvPr/>
        </p:nvSpPr>
        <p:spPr>
          <a:xfrm>
            <a:off x="6162169" y="4125475"/>
            <a:ext cx="17526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if </a:t>
            </a:r>
            <a:r>
              <a:rPr lang="en-US" b="1" dirty="0" err="1">
                <a:solidFill>
                  <a:schemeClr val="tx1"/>
                </a:solidFill>
              </a:rPr>
              <a:t>i</a:t>
            </a:r>
            <a:r>
              <a:rPr lang="en-US" b="1" dirty="0">
                <a:solidFill>
                  <a:schemeClr val="tx1"/>
                </a:solidFill>
              </a:rPr>
              <a:t> &lt; 10, 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BFBCEB8-C259-4C9E-9044-03234ECEA37A}"/>
              </a:ext>
            </a:extLst>
          </p:cNvPr>
          <p:cNvSpPr/>
          <p:nvPr/>
        </p:nvSpPr>
        <p:spPr>
          <a:xfrm>
            <a:off x="6162169" y="3820675"/>
            <a:ext cx="17526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err="1">
                <a:solidFill>
                  <a:schemeClr val="tx1"/>
                </a:solidFill>
              </a:rPr>
              <a:t>i</a:t>
            </a:r>
            <a:r>
              <a:rPr lang="en-US" b="1" dirty="0">
                <a:solidFill>
                  <a:schemeClr val="tx1"/>
                </a:solidFill>
              </a:rPr>
              <a:t>     </a:t>
            </a:r>
            <a:r>
              <a:rPr lang="en-US" b="1" dirty="0">
                <a:solidFill>
                  <a:schemeClr val="tx1"/>
                </a:solidFill>
                <a:sym typeface="Wingdings" pitchFamily="2" charset="2"/>
              </a:rPr>
              <a:t> </a:t>
            </a:r>
            <a:r>
              <a:rPr lang="en-US" b="1" dirty="0" err="1">
                <a:solidFill>
                  <a:schemeClr val="tx1"/>
                </a:solidFill>
                <a:sym typeface="Wingdings" pitchFamily="2" charset="2"/>
              </a:rPr>
              <a:t>i</a:t>
            </a:r>
            <a:r>
              <a:rPr lang="en-US" b="1" dirty="0">
                <a:solidFill>
                  <a:schemeClr val="tx1"/>
                </a:solidFill>
                <a:sym typeface="Wingdings" pitchFamily="2" charset="2"/>
              </a:rPr>
              <a:t> + 1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879448C-A15A-4DB9-A85F-592CF911ABB4}"/>
              </a:ext>
            </a:extLst>
          </p:cNvPr>
          <p:cNvSpPr/>
          <p:nvPr/>
        </p:nvSpPr>
        <p:spPr>
          <a:xfrm>
            <a:off x="6162169" y="5954275"/>
            <a:ext cx="17526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………..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FCE0CD4-523F-4CBC-AC1C-9B28B18C0372}"/>
              </a:ext>
            </a:extLst>
          </p:cNvPr>
          <p:cNvSpPr/>
          <p:nvPr/>
        </p:nvSpPr>
        <p:spPr>
          <a:xfrm>
            <a:off x="6162169" y="2680830"/>
            <a:ext cx="1752600" cy="228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………..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1C36FFC-3581-47B9-9B16-38DD82A6EA01}"/>
              </a:ext>
            </a:extLst>
          </p:cNvPr>
          <p:cNvSpPr/>
          <p:nvPr/>
        </p:nvSpPr>
        <p:spPr>
          <a:xfrm>
            <a:off x="6162169" y="5649475"/>
            <a:ext cx="1752600" cy="30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EDC77F1-ED39-437F-9E1B-1506C3C4D855}"/>
              </a:ext>
            </a:extLst>
          </p:cNvPr>
          <p:cNvSpPr/>
          <p:nvPr/>
        </p:nvSpPr>
        <p:spPr>
          <a:xfrm>
            <a:off x="6162169" y="5344675"/>
            <a:ext cx="1752600" cy="30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9F00574-CD09-4BC0-9FE2-B698EB1880AB}"/>
              </a:ext>
            </a:extLst>
          </p:cNvPr>
          <p:cNvSpPr/>
          <p:nvPr/>
        </p:nvSpPr>
        <p:spPr>
          <a:xfrm>
            <a:off x="6162169" y="5039875"/>
            <a:ext cx="1752600" cy="30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50" name="Curved Connector 33">
            <a:extLst>
              <a:ext uri="{FF2B5EF4-FFF2-40B4-BE49-F238E27FC236}">
                <a16:creationId xmlns:a16="http://schemas.microsoft.com/office/drawing/2014/main" id="{B7CE6A75-F0F1-4995-BE45-662F1D157F77}"/>
              </a:ext>
            </a:extLst>
          </p:cNvPr>
          <p:cNvCxnSpPr>
            <a:stCxn id="41" idx="3"/>
            <a:endCxn id="73" idx="3"/>
          </p:cNvCxnSpPr>
          <p:nvPr/>
        </p:nvCxnSpPr>
        <p:spPr>
          <a:xfrm flipV="1">
            <a:off x="7914769" y="3668275"/>
            <a:ext cx="12700" cy="609600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56FD7534-8FEC-48BE-BCEC-3A51609EF2BB}"/>
              </a:ext>
            </a:extLst>
          </p:cNvPr>
          <p:cNvSpPr/>
          <p:nvPr/>
        </p:nvSpPr>
        <p:spPr>
          <a:xfrm>
            <a:off x="6162169" y="3515875"/>
            <a:ext cx="17526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res </a:t>
            </a:r>
            <a:r>
              <a:rPr lang="en-US" b="1" dirty="0">
                <a:solidFill>
                  <a:schemeClr val="tx1"/>
                </a:solidFill>
                <a:sym typeface="Wingdings" pitchFamily="2" charset="2"/>
              </a:rPr>
              <a:t> res + </a:t>
            </a:r>
            <a:r>
              <a:rPr lang="en-US" b="1" dirty="0" err="1">
                <a:solidFill>
                  <a:schemeClr val="tx1"/>
                </a:solidFill>
                <a:sym typeface="Wingdings" pitchFamily="2" charset="2"/>
              </a:rPr>
              <a:t>i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27A08ED5-F979-4675-8DFC-5074CBB23C8B}"/>
              </a:ext>
            </a:extLst>
          </p:cNvPr>
          <p:cNvCxnSpPr/>
          <p:nvPr/>
        </p:nvCxnSpPr>
        <p:spPr>
          <a:xfrm>
            <a:off x="7381369" y="4277875"/>
            <a:ext cx="533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98CDB8ED-CCDA-464C-AB71-9B8008E29B71}"/>
              </a:ext>
            </a:extLst>
          </p:cNvPr>
          <p:cNvSpPr/>
          <p:nvPr/>
        </p:nvSpPr>
        <p:spPr>
          <a:xfrm>
            <a:off x="481666" y="3292823"/>
            <a:ext cx="7620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Inst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2D67FB7-5B24-4209-9B14-CD34181509DF}"/>
              </a:ext>
            </a:extLst>
          </p:cNvPr>
          <p:cNvSpPr/>
          <p:nvPr/>
        </p:nvSpPr>
        <p:spPr>
          <a:xfrm>
            <a:off x="1243666" y="3292823"/>
            <a:ext cx="1371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8" name="Flowchart: Manual Operation 57">
            <a:extLst>
              <a:ext uri="{FF2B5EF4-FFF2-40B4-BE49-F238E27FC236}">
                <a16:creationId xmlns:a16="http://schemas.microsoft.com/office/drawing/2014/main" id="{C58F5CF2-5DF4-4C69-B849-D8B445A46BD5}"/>
              </a:ext>
            </a:extLst>
          </p:cNvPr>
          <p:cNvSpPr/>
          <p:nvPr/>
        </p:nvSpPr>
        <p:spPr>
          <a:xfrm rot="16200000">
            <a:off x="1891367" y="4169123"/>
            <a:ext cx="914400" cy="533400"/>
          </a:xfrm>
          <a:prstGeom prst="flowChartManualOperat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ALU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4874BD9-CABE-465D-8240-9D344266262D}"/>
              </a:ext>
            </a:extLst>
          </p:cNvPr>
          <p:cNvCxnSpPr/>
          <p:nvPr/>
        </p:nvCxnSpPr>
        <p:spPr>
          <a:xfrm>
            <a:off x="1777066" y="4664423"/>
            <a:ext cx="30480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3FFF5BBA-2A79-4C27-8DEC-F0A08DA64E5D}"/>
              </a:ext>
            </a:extLst>
          </p:cNvPr>
          <p:cNvCxnSpPr/>
          <p:nvPr/>
        </p:nvCxnSpPr>
        <p:spPr>
          <a:xfrm>
            <a:off x="2615266" y="4435823"/>
            <a:ext cx="30480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3FD328F9-E602-4505-96CB-9D149565E9D1}"/>
              </a:ext>
            </a:extLst>
          </p:cNvPr>
          <p:cNvSpPr/>
          <p:nvPr/>
        </p:nvSpPr>
        <p:spPr>
          <a:xfrm>
            <a:off x="405466" y="3902423"/>
            <a:ext cx="4572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r0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C786F36-1504-4C60-865A-7F7564C152DE}"/>
              </a:ext>
            </a:extLst>
          </p:cNvPr>
          <p:cNvSpPr/>
          <p:nvPr/>
        </p:nvSpPr>
        <p:spPr>
          <a:xfrm>
            <a:off x="862666" y="3902423"/>
            <a:ext cx="609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1" dirty="0">
              <a:solidFill>
                <a:schemeClr val="tx1"/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41709886-C6B8-4053-AD87-CA3339E064AA}"/>
              </a:ext>
            </a:extLst>
          </p:cNvPr>
          <p:cNvSpPr/>
          <p:nvPr/>
        </p:nvSpPr>
        <p:spPr>
          <a:xfrm>
            <a:off x="405466" y="4207223"/>
            <a:ext cx="4572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r1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DE4348BF-6051-44B9-A9AC-C8A2B9DFBD26}"/>
              </a:ext>
            </a:extLst>
          </p:cNvPr>
          <p:cNvSpPr/>
          <p:nvPr/>
        </p:nvSpPr>
        <p:spPr>
          <a:xfrm>
            <a:off x="862666" y="4207223"/>
            <a:ext cx="609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1" dirty="0">
              <a:solidFill>
                <a:schemeClr val="tx1"/>
              </a:solidFill>
            </a:endParaRP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1AA85692-AC77-485E-BE67-CD10FA2D4F0E}"/>
              </a:ext>
            </a:extLst>
          </p:cNvPr>
          <p:cNvCxnSpPr/>
          <p:nvPr/>
        </p:nvCxnSpPr>
        <p:spPr>
          <a:xfrm>
            <a:off x="1777066" y="4207223"/>
            <a:ext cx="30480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AECF64B5-810A-4B4C-8426-2CBA7C0B1576}"/>
              </a:ext>
            </a:extLst>
          </p:cNvPr>
          <p:cNvSpPr/>
          <p:nvPr/>
        </p:nvSpPr>
        <p:spPr>
          <a:xfrm>
            <a:off x="405466" y="4512023"/>
            <a:ext cx="4572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..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F5C7898E-E88C-4B9C-BA18-40E98A688D8B}"/>
              </a:ext>
            </a:extLst>
          </p:cNvPr>
          <p:cNvSpPr/>
          <p:nvPr/>
        </p:nvSpPr>
        <p:spPr>
          <a:xfrm>
            <a:off x="862666" y="4512023"/>
            <a:ext cx="609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02BE7785-9EB3-466C-A733-EFC1703657BF}"/>
              </a:ext>
            </a:extLst>
          </p:cNvPr>
          <p:cNvSpPr/>
          <p:nvPr/>
        </p:nvSpPr>
        <p:spPr>
          <a:xfrm>
            <a:off x="5628769" y="5031933"/>
            <a:ext cx="5334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b="1" dirty="0" err="1">
                <a:solidFill>
                  <a:schemeClr val="tx1"/>
                </a:solidFill>
              </a:rPr>
              <a:t>i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246750E2-88B8-4356-9616-B39B566F5758}"/>
              </a:ext>
            </a:extLst>
          </p:cNvPr>
          <p:cNvSpPr/>
          <p:nvPr/>
        </p:nvSpPr>
        <p:spPr>
          <a:xfrm>
            <a:off x="5628769" y="5336733"/>
            <a:ext cx="5334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b="1" dirty="0">
                <a:solidFill>
                  <a:schemeClr val="tx1"/>
                </a:solidFill>
              </a:rPr>
              <a:t>res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61284E69-44E1-4F98-8608-6B396B2F2761}"/>
              </a:ext>
            </a:extLst>
          </p:cNvPr>
          <p:cNvSpPr/>
          <p:nvPr/>
        </p:nvSpPr>
        <p:spPr>
          <a:xfrm>
            <a:off x="868589" y="3902424"/>
            <a:ext cx="601517" cy="2951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47EF24B9-472F-44AD-801F-06CB29D42251}"/>
              </a:ext>
            </a:extLst>
          </p:cNvPr>
          <p:cNvSpPr/>
          <p:nvPr/>
        </p:nvSpPr>
        <p:spPr>
          <a:xfrm>
            <a:off x="6168519" y="2914217"/>
            <a:ext cx="17526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C00000"/>
                </a:solidFill>
              </a:rPr>
              <a:t>r0  </a:t>
            </a:r>
            <a:r>
              <a:rPr lang="en-US" b="1" dirty="0">
                <a:solidFill>
                  <a:srgbClr val="C00000"/>
                </a:solidFill>
                <a:sym typeface="Wingdings" pitchFamily="2" charset="2"/>
              </a:rPr>
              <a:t> load </a:t>
            </a:r>
            <a:r>
              <a:rPr lang="en-US" b="1" dirty="0" err="1">
                <a:solidFill>
                  <a:srgbClr val="C00000"/>
                </a:solidFill>
                <a:sym typeface="Wingdings" pitchFamily="2" charset="2"/>
              </a:rPr>
              <a:t>i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DB58EEA2-B59A-430C-8127-C45E3E9E6243}"/>
              </a:ext>
            </a:extLst>
          </p:cNvPr>
          <p:cNvSpPr/>
          <p:nvPr/>
        </p:nvSpPr>
        <p:spPr>
          <a:xfrm>
            <a:off x="6168519" y="3219017"/>
            <a:ext cx="17526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C00000"/>
                </a:solidFill>
              </a:rPr>
              <a:t>r1  </a:t>
            </a:r>
            <a:r>
              <a:rPr lang="en-US" b="1" dirty="0">
                <a:solidFill>
                  <a:srgbClr val="C00000"/>
                </a:solidFill>
                <a:sym typeface="Wingdings" pitchFamily="2" charset="2"/>
              </a:rPr>
              <a:t> load res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585678A-1E7F-4F3D-A58A-716D9BBA746B}"/>
              </a:ext>
            </a:extLst>
          </p:cNvPr>
          <p:cNvSpPr txBox="1"/>
          <p:nvPr/>
        </p:nvSpPr>
        <p:spPr>
          <a:xfrm>
            <a:off x="385143" y="5406855"/>
            <a:ext cx="493058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dirty="0"/>
              <a:t>Moving data from memory into a register – </a:t>
            </a:r>
            <a:r>
              <a:rPr lang="en-SG" sz="2000" dirty="0">
                <a:solidFill>
                  <a:srgbClr val="0000CC"/>
                </a:solidFill>
              </a:rPr>
              <a:t>load</a:t>
            </a:r>
          </a:p>
          <a:p>
            <a:r>
              <a:rPr lang="en-SG" sz="2000" dirty="0"/>
              <a:t>Moving data from a register into memory – </a:t>
            </a:r>
            <a:r>
              <a:rPr lang="en-SG" sz="2000" dirty="0">
                <a:solidFill>
                  <a:srgbClr val="0000CC"/>
                </a:solidFill>
              </a:rPr>
              <a:t>store</a:t>
            </a:r>
            <a:r>
              <a:rPr lang="en-SG" sz="2000" dirty="0"/>
              <a:t> 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08F60E5E-0225-48A5-9ADF-590A2E96D412}"/>
              </a:ext>
            </a:extLst>
          </p:cNvPr>
          <p:cNvSpPr/>
          <p:nvPr/>
        </p:nvSpPr>
        <p:spPr>
          <a:xfrm>
            <a:off x="5912779" y="2832455"/>
            <a:ext cx="2242680" cy="759620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420A2CC3-5D6D-40E3-BCC2-418027496894}"/>
              </a:ext>
            </a:extLst>
          </p:cNvPr>
          <p:cNvGrpSpPr/>
          <p:nvPr/>
        </p:nvGrpSpPr>
        <p:grpSpPr>
          <a:xfrm>
            <a:off x="1495455" y="3919411"/>
            <a:ext cx="4593259" cy="1527001"/>
            <a:chOff x="1745818" y="3425999"/>
            <a:chExt cx="4654982" cy="1527001"/>
          </a:xfrm>
        </p:grpSpPr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FA0DA4A9-CE37-492D-8902-9F847D6ED0E5}"/>
                </a:ext>
              </a:extLst>
            </p:cNvPr>
            <p:cNvCxnSpPr/>
            <p:nvPr/>
          </p:nvCxnSpPr>
          <p:spPr>
            <a:xfrm flipH="1" flipV="1">
              <a:off x="6019800" y="3886200"/>
              <a:ext cx="381000" cy="106680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6D6CA139-6B8D-4BD3-906E-A42FF591EF13}"/>
                </a:ext>
              </a:extLst>
            </p:cNvPr>
            <p:cNvCxnSpPr>
              <a:cxnSpLocks/>
            </p:cNvCxnSpPr>
            <p:nvPr/>
          </p:nvCxnSpPr>
          <p:spPr>
            <a:xfrm>
              <a:off x="3579641" y="3866211"/>
              <a:ext cx="2440159" cy="19989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urved Connector 45">
              <a:extLst>
                <a:ext uri="{FF2B5EF4-FFF2-40B4-BE49-F238E27FC236}">
                  <a16:creationId xmlns:a16="http://schemas.microsoft.com/office/drawing/2014/main" id="{49994F56-05CB-4F19-8D43-EAA89CF0C819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1745818" y="3445601"/>
              <a:ext cx="570795" cy="338861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DA858613-AE9D-4CB0-B341-ED5C94F1EB3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63609" y="3425999"/>
              <a:ext cx="1207889" cy="450206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5" name="Rectangle 84">
            <a:extLst>
              <a:ext uri="{FF2B5EF4-FFF2-40B4-BE49-F238E27FC236}">
                <a16:creationId xmlns:a16="http://schemas.microsoft.com/office/drawing/2014/main" id="{626E08DA-435C-420C-89A1-1BEC89A04384}"/>
              </a:ext>
            </a:extLst>
          </p:cNvPr>
          <p:cNvSpPr/>
          <p:nvPr/>
        </p:nvSpPr>
        <p:spPr>
          <a:xfrm>
            <a:off x="867737" y="4207224"/>
            <a:ext cx="601517" cy="2951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9B4E223E-9C59-4C22-A0DE-750D7FDA17AA}"/>
              </a:ext>
            </a:extLst>
          </p:cNvPr>
          <p:cNvSpPr/>
          <p:nvPr/>
        </p:nvSpPr>
        <p:spPr>
          <a:xfrm>
            <a:off x="1250017" y="3275799"/>
            <a:ext cx="1564304" cy="31627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C00000"/>
                </a:solidFill>
              </a:rPr>
              <a:t>r1  </a:t>
            </a:r>
            <a:r>
              <a:rPr lang="en-US" sz="1600" b="1" dirty="0">
                <a:solidFill>
                  <a:srgbClr val="C00000"/>
                </a:solidFill>
                <a:sym typeface="Wingdings" pitchFamily="2" charset="2"/>
              </a:rPr>
              <a:t> load res</a:t>
            </a:r>
            <a:endParaRPr lang="en-US" sz="16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184878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 animBg="1"/>
      <p:bldP spid="7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#7: MIPS Part 1: Introduction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rgbClr val="0000FF"/>
                </a:solidFill>
              </a:rPr>
              <a:t>3. Walkthrough: Reg-to-Reg Arithmetic </a:t>
            </a:r>
            <a:r>
              <a:rPr lang="en-SG" sz="2800" dirty="0">
                <a:solidFill>
                  <a:srgbClr val="0000FF"/>
                </a:solidFill>
              </a:rPr>
              <a:t>(7/15)</a:t>
            </a:r>
            <a:endParaRPr lang="en-US" sz="40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15</a:t>
            </a:fld>
            <a:endParaRPr dirty="0"/>
          </a:p>
        </p:txBody>
      </p:sp>
      <p:sp>
        <p:nvSpPr>
          <p:cNvPr id="55" name="Content Placeholder 6">
            <a:extLst>
              <a:ext uri="{FF2B5EF4-FFF2-40B4-BE49-F238E27FC236}">
                <a16:creationId xmlns:a16="http://schemas.microsoft.com/office/drawing/2014/main" id="{6C834004-23DD-4EE8-80F4-5F30BE178D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17172"/>
            <a:ext cx="8229600" cy="1447800"/>
          </a:xfrm>
        </p:spPr>
        <p:txBody>
          <a:bodyPr/>
          <a:lstStyle/>
          <a:p>
            <a:pPr marL="358775" indent="-358775"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Arithmetic operations can now work directly on registers only (much faster!)</a:t>
            </a:r>
          </a:p>
        </p:txBody>
      </p:sp>
      <p:sp>
        <p:nvSpPr>
          <p:cNvPr id="23" name="Rectangle 7">
            <a:extLst>
              <a:ext uri="{FF2B5EF4-FFF2-40B4-BE49-F238E27FC236}">
                <a16:creationId xmlns:a16="http://schemas.microsoft.com/office/drawing/2014/main" id="{DEEFFF6D-D430-4301-888F-6DFDE734A8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890" y="2928847"/>
            <a:ext cx="2697892" cy="24384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4" name="Rectangle 15">
            <a:extLst>
              <a:ext uri="{FF2B5EF4-FFF2-40B4-BE49-F238E27FC236}">
                <a16:creationId xmlns:a16="http://schemas.microsoft.com/office/drawing/2014/main" id="{3DB09472-F848-4AC3-B9D4-C42A358774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1183" y="2810494"/>
            <a:ext cx="1569307" cy="312906"/>
          </a:xfrm>
          <a:prstGeom prst="rect">
            <a:avLst/>
          </a:prstGeom>
          <a:solidFill>
            <a:schemeClr val="bg1">
              <a:alpha val="7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63500" tIns="25400" rIns="63500" bIns="25400">
            <a:spAutoFit/>
          </a:bodyPr>
          <a:lstStyle/>
          <a:p>
            <a:pPr algn="ctr" eaLnBrk="0" hangingPunct="0">
              <a:lnSpc>
                <a:spcPct val="85000"/>
              </a:lnSpc>
            </a:pPr>
            <a:r>
              <a:rPr lang="en-US" sz="2000" b="1" dirty="0">
                <a:latin typeface="Helvetica" pitchFamily="34" charset="0"/>
              </a:rPr>
              <a:t>Processor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E358263-79E5-435D-8526-35F0F10F11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7877" y="2483708"/>
            <a:ext cx="3048000" cy="4090087"/>
          </a:xfrm>
          <a:prstGeom prst="rect">
            <a:avLst/>
          </a:prstGeom>
          <a:solidFill>
            <a:srgbClr val="FFFFCC"/>
          </a:solidFill>
          <a:ln w="317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Rectangle 15">
            <a:extLst>
              <a:ext uri="{FF2B5EF4-FFF2-40B4-BE49-F238E27FC236}">
                <a16:creationId xmlns:a16="http://schemas.microsoft.com/office/drawing/2014/main" id="{FA852DB6-BC1E-4C98-8717-FFDF2C1502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0791" y="2322427"/>
            <a:ext cx="1322173" cy="312906"/>
          </a:xfrm>
          <a:prstGeom prst="rect">
            <a:avLst/>
          </a:prstGeom>
          <a:solidFill>
            <a:schemeClr val="bg1">
              <a:alpha val="7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63500" tIns="25400" rIns="63500" bIns="25400">
            <a:spAutoFit/>
          </a:bodyPr>
          <a:lstStyle/>
          <a:p>
            <a:pPr algn="ctr" eaLnBrk="0" hangingPunct="0">
              <a:lnSpc>
                <a:spcPct val="85000"/>
              </a:lnSpc>
            </a:pPr>
            <a:r>
              <a:rPr lang="en-US" sz="2000" b="1" dirty="0">
                <a:latin typeface="Helvetica" pitchFamily="34" charset="0"/>
              </a:rPr>
              <a:t>Memory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4A015BE-CACC-48BF-AF44-440A50A1935D}"/>
              </a:ext>
            </a:extLst>
          </p:cNvPr>
          <p:cNvSpPr/>
          <p:nvPr/>
        </p:nvSpPr>
        <p:spPr>
          <a:xfrm>
            <a:off x="3037970" y="3649225"/>
            <a:ext cx="2552699" cy="952500"/>
          </a:xfrm>
          <a:prstGeom prst="rect">
            <a:avLst/>
          </a:prstGeom>
          <a:solidFill>
            <a:srgbClr val="66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15">
            <a:extLst>
              <a:ext uri="{FF2B5EF4-FFF2-40B4-BE49-F238E27FC236}">
                <a16:creationId xmlns:a16="http://schemas.microsoft.com/office/drawing/2014/main" id="{1D7C7D39-11D5-4EFD-9154-B8BAC523E7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8505" y="3412519"/>
            <a:ext cx="801130" cy="312906"/>
          </a:xfrm>
          <a:prstGeom prst="rect">
            <a:avLst/>
          </a:prstGeom>
          <a:solidFill>
            <a:schemeClr val="bg1">
              <a:alpha val="7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63500" tIns="25400" rIns="63500" bIns="25400">
            <a:spAutoFit/>
          </a:bodyPr>
          <a:lstStyle/>
          <a:p>
            <a:pPr algn="ctr" eaLnBrk="0" hangingPunct="0">
              <a:lnSpc>
                <a:spcPct val="85000"/>
              </a:lnSpc>
            </a:pPr>
            <a:r>
              <a:rPr lang="en-US" sz="2000" b="1" dirty="0">
                <a:latin typeface="Helvetica" pitchFamily="34" charset="0"/>
              </a:rPr>
              <a:t>Bus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15941FB-A704-4502-A4C1-84A0C0EF5A6E}"/>
              </a:ext>
            </a:extLst>
          </p:cNvPr>
          <p:cNvSpPr/>
          <p:nvPr/>
        </p:nvSpPr>
        <p:spPr>
          <a:xfrm>
            <a:off x="6162169" y="5649475"/>
            <a:ext cx="1752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CEE5D7E-EF32-4EA6-BAC9-E70A15B35607}"/>
              </a:ext>
            </a:extLst>
          </p:cNvPr>
          <p:cNvSpPr/>
          <p:nvPr/>
        </p:nvSpPr>
        <p:spPr>
          <a:xfrm>
            <a:off x="6162169" y="4735075"/>
            <a:ext cx="1752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………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C530D86-4403-4F7F-9497-979D0D55B8E1}"/>
              </a:ext>
            </a:extLst>
          </p:cNvPr>
          <p:cNvSpPr/>
          <p:nvPr/>
        </p:nvSpPr>
        <p:spPr>
          <a:xfrm>
            <a:off x="6162169" y="5344675"/>
            <a:ext cx="1752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D71F7EB-CC60-4121-819D-975F27C25F1A}"/>
              </a:ext>
            </a:extLst>
          </p:cNvPr>
          <p:cNvSpPr/>
          <p:nvPr/>
        </p:nvSpPr>
        <p:spPr>
          <a:xfrm>
            <a:off x="6162169" y="5039875"/>
            <a:ext cx="1752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3CFBBA5-4C2C-4532-9734-5E56F04848B6}"/>
              </a:ext>
            </a:extLst>
          </p:cNvPr>
          <p:cNvSpPr/>
          <p:nvPr/>
        </p:nvSpPr>
        <p:spPr>
          <a:xfrm>
            <a:off x="6162169" y="4430275"/>
            <a:ext cx="1752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17FC802-9569-4AC4-8711-892469E64433}"/>
              </a:ext>
            </a:extLst>
          </p:cNvPr>
          <p:cNvSpPr/>
          <p:nvPr/>
        </p:nvSpPr>
        <p:spPr>
          <a:xfrm>
            <a:off x="6162169" y="4125475"/>
            <a:ext cx="17526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if r0 &lt; 10, 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BFBCEB8-C259-4C9E-9044-03234ECEA37A}"/>
              </a:ext>
            </a:extLst>
          </p:cNvPr>
          <p:cNvSpPr/>
          <p:nvPr/>
        </p:nvSpPr>
        <p:spPr>
          <a:xfrm>
            <a:off x="6162169" y="3820675"/>
            <a:ext cx="17526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r0 </a:t>
            </a:r>
            <a:r>
              <a:rPr lang="en-US" b="1" dirty="0">
                <a:solidFill>
                  <a:schemeClr val="tx1"/>
                </a:solidFill>
                <a:sym typeface="Wingdings" pitchFamily="2" charset="2"/>
              </a:rPr>
              <a:t> r0 + 1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879448C-A15A-4DB9-A85F-592CF911ABB4}"/>
              </a:ext>
            </a:extLst>
          </p:cNvPr>
          <p:cNvSpPr/>
          <p:nvPr/>
        </p:nvSpPr>
        <p:spPr>
          <a:xfrm>
            <a:off x="6162169" y="5954275"/>
            <a:ext cx="17526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………..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FCE0CD4-523F-4CBC-AC1C-9B28B18C0372}"/>
              </a:ext>
            </a:extLst>
          </p:cNvPr>
          <p:cNvSpPr/>
          <p:nvPr/>
        </p:nvSpPr>
        <p:spPr>
          <a:xfrm>
            <a:off x="6162169" y="2680830"/>
            <a:ext cx="1752600" cy="228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………..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1C36FFC-3581-47B9-9B16-38DD82A6EA01}"/>
              </a:ext>
            </a:extLst>
          </p:cNvPr>
          <p:cNvSpPr/>
          <p:nvPr/>
        </p:nvSpPr>
        <p:spPr>
          <a:xfrm>
            <a:off x="6162169" y="5649475"/>
            <a:ext cx="1752600" cy="30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EDC77F1-ED39-437F-9E1B-1506C3C4D855}"/>
              </a:ext>
            </a:extLst>
          </p:cNvPr>
          <p:cNvSpPr/>
          <p:nvPr/>
        </p:nvSpPr>
        <p:spPr>
          <a:xfrm>
            <a:off x="6162169" y="5344675"/>
            <a:ext cx="1752600" cy="30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9F00574-CD09-4BC0-9FE2-B698EB1880AB}"/>
              </a:ext>
            </a:extLst>
          </p:cNvPr>
          <p:cNvSpPr/>
          <p:nvPr/>
        </p:nvSpPr>
        <p:spPr>
          <a:xfrm>
            <a:off x="6162169" y="5039875"/>
            <a:ext cx="1752600" cy="30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50" name="Curved Connector 33">
            <a:extLst>
              <a:ext uri="{FF2B5EF4-FFF2-40B4-BE49-F238E27FC236}">
                <a16:creationId xmlns:a16="http://schemas.microsoft.com/office/drawing/2014/main" id="{B7CE6A75-F0F1-4995-BE45-662F1D157F77}"/>
              </a:ext>
            </a:extLst>
          </p:cNvPr>
          <p:cNvCxnSpPr>
            <a:stCxn id="41" idx="3"/>
            <a:endCxn id="73" idx="3"/>
          </p:cNvCxnSpPr>
          <p:nvPr/>
        </p:nvCxnSpPr>
        <p:spPr>
          <a:xfrm flipV="1">
            <a:off x="7914769" y="3668275"/>
            <a:ext cx="12700" cy="609600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56FD7534-8FEC-48BE-BCEC-3A51609EF2BB}"/>
              </a:ext>
            </a:extLst>
          </p:cNvPr>
          <p:cNvSpPr/>
          <p:nvPr/>
        </p:nvSpPr>
        <p:spPr>
          <a:xfrm>
            <a:off x="6162169" y="3515875"/>
            <a:ext cx="17526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C00000"/>
                </a:solidFill>
              </a:rPr>
              <a:t>r1 </a:t>
            </a:r>
            <a:r>
              <a:rPr lang="en-US" b="1" dirty="0">
                <a:solidFill>
                  <a:srgbClr val="C00000"/>
                </a:solidFill>
                <a:sym typeface="Wingdings" pitchFamily="2" charset="2"/>
              </a:rPr>
              <a:t> r1 + r0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27A08ED5-F979-4675-8DFC-5074CBB23C8B}"/>
              </a:ext>
            </a:extLst>
          </p:cNvPr>
          <p:cNvCxnSpPr/>
          <p:nvPr/>
        </p:nvCxnSpPr>
        <p:spPr>
          <a:xfrm>
            <a:off x="7381369" y="4277875"/>
            <a:ext cx="533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98CDB8ED-CCDA-464C-AB71-9B8008E29B71}"/>
              </a:ext>
            </a:extLst>
          </p:cNvPr>
          <p:cNvSpPr/>
          <p:nvPr/>
        </p:nvSpPr>
        <p:spPr>
          <a:xfrm>
            <a:off x="481666" y="3292823"/>
            <a:ext cx="7620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Inst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2D67FB7-5B24-4209-9B14-CD34181509DF}"/>
              </a:ext>
            </a:extLst>
          </p:cNvPr>
          <p:cNvSpPr/>
          <p:nvPr/>
        </p:nvSpPr>
        <p:spPr>
          <a:xfrm>
            <a:off x="1243666" y="3292823"/>
            <a:ext cx="1371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FD328F9-E602-4505-96CB-9D149565E9D1}"/>
              </a:ext>
            </a:extLst>
          </p:cNvPr>
          <p:cNvSpPr/>
          <p:nvPr/>
        </p:nvSpPr>
        <p:spPr>
          <a:xfrm>
            <a:off x="405466" y="3902423"/>
            <a:ext cx="4572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r0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C786F36-1504-4C60-865A-7F7564C152DE}"/>
              </a:ext>
            </a:extLst>
          </p:cNvPr>
          <p:cNvSpPr/>
          <p:nvPr/>
        </p:nvSpPr>
        <p:spPr>
          <a:xfrm>
            <a:off x="862666" y="3902423"/>
            <a:ext cx="609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1" dirty="0">
              <a:solidFill>
                <a:schemeClr val="tx1"/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41709886-C6B8-4053-AD87-CA3339E064AA}"/>
              </a:ext>
            </a:extLst>
          </p:cNvPr>
          <p:cNvSpPr/>
          <p:nvPr/>
        </p:nvSpPr>
        <p:spPr>
          <a:xfrm>
            <a:off x="405466" y="4207223"/>
            <a:ext cx="4572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r1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DE4348BF-6051-44B9-A9AC-C8A2B9DFBD26}"/>
              </a:ext>
            </a:extLst>
          </p:cNvPr>
          <p:cNvSpPr/>
          <p:nvPr/>
        </p:nvSpPr>
        <p:spPr>
          <a:xfrm>
            <a:off x="862666" y="4207223"/>
            <a:ext cx="609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1" dirty="0">
              <a:solidFill>
                <a:schemeClr val="tx1"/>
              </a:solidFill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AECF64B5-810A-4B4C-8426-2CBA7C0B1576}"/>
              </a:ext>
            </a:extLst>
          </p:cNvPr>
          <p:cNvSpPr/>
          <p:nvPr/>
        </p:nvSpPr>
        <p:spPr>
          <a:xfrm>
            <a:off x="405466" y="4512023"/>
            <a:ext cx="4572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..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F5C7898E-E88C-4B9C-BA18-40E98A688D8B}"/>
              </a:ext>
            </a:extLst>
          </p:cNvPr>
          <p:cNvSpPr/>
          <p:nvPr/>
        </p:nvSpPr>
        <p:spPr>
          <a:xfrm>
            <a:off x="862666" y="4512023"/>
            <a:ext cx="609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02BE7785-9EB3-466C-A733-EFC1703657BF}"/>
              </a:ext>
            </a:extLst>
          </p:cNvPr>
          <p:cNvSpPr/>
          <p:nvPr/>
        </p:nvSpPr>
        <p:spPr>
          <a:xfrm>
            <a:off x="5628769" y="5031933"/>
            <a:ext cx="5334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b="1" dirty="0" err="1">
                <a:solidFill>
                  <a:schemeClr val="tx1"/>
                </a:solidFill>
              </a:rPr>
              <a:t>i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246750E2-88B8-4356-9616-B39B566F5758}"/>
              </a:ext>
            </a:extLst>
          </p:cNvPr>
          <p:cNvSpPr/>
          <p:nvPr/>
        </p:nvSpPr>
        <p:spPr>
          <a:xfrm>
            <a:off x="5628769" y="5336733"/>
            <a:ext cx="5334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b="1" dirty="0">
                <a:solidFill>
                  <a:schemeClr val="tx1"/>
                </a:solidFill>
              </a:rPr>
              <a:t>res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61284E69-44E1-4F98-8608-6B396B2F2761}"/>
              </a:ext>
            </a:extLst>
          </p:cNvPr>
          <p:cNvSpPr/>
          <p:nvPr/>
        </p:nvSpPr>
        <p:spPr>
          <a:xfrm>
            <a:off x="868589" y="3902424"/>
            <a:ext cx="601517" cy="2951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47EF24B9-472F-44AD-801F-06CB29D42251}"/>
              </a:ext>
            </a:extLst>
          </p:cNvPr>
          <p:cNvSpPr/>
          <p:nvPr/>
        </p:nvSpPr>
        <p:spPr>
          <a:xfrm>
            <a:off x="6168519" y="2914217"/>
            <a:ext cx="17526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r0  </a:t>
            </a:r>
            <a:r>
              <a:rPr lang="en-US" b="1" dirty="0">
                <a:solidFill>
                  <a:schemeClr val="tx1"/>
                </a:solidFill>
                <a:sym typeface="Wingdings" pitchFamily="2" charset="2"/>
              </a:rPr>
              <a:t> load </a:t>
            </a:r>
            <a:r>
              <a:rPr lang="en-US" b="1" dirty="0" err="1">
                <a:solidFill>
                  <a:schemeClr val="tx1"/>
                </a:solidFill>
                <a:sym typeface="Wingdings" pitchFamily="2" charset="2"/>
              </a:rPr>
              <a:t>i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DB58EEA2-B59A-430C-8127-C45E3E9E6243}"/>
              </a:ext>
            </a:extLst>
          </p:cNvPr>
          <p:cNvSpPr/>
          <p:nvPr/>
        </p:nvSpPr>
        <p:spPr>
          <a:xfrm>
            <a:off x="6168519" y="3219017"/>
            <a:ext cx="17526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r1  </a:t>
            </a:r>
            <a:r>
              <a:rPr lang="en-US" b="1" dirty="0">
                <a:solidFill>
                  <a:schemeClr val="tx1"/>
                </a:solidFill>
                <a:sym typeface="Wingdings" pitchFamily="2" charset="2"/>
              </a:rPr>
              <a:t> load res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626E08DA-435C-420C-89A1-1BEC89A04384}"/>
              </a:ext>
            </a:extLst>
          </p:cNvPr>
          <p:cNvSpPr/>
          <p:nvPr/>
        </p:nvSpPr>
        <p:spPr>
          <a:xfrm>
            <a:off x="867737" y="4207224"/>
            <a:ext cx="601517" cy="2951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0D8816B0-6BD7-4B80-9D65-A8AA6FD53463}"/>
              </a:ext>
            </a:extLst>
          </p:cNvPr>
          <p:cNvSpPr/>
          <p:nvPr/>
        </p:nvSpPr>
        <p:spPr>
          <a:xfrm>
            <a:off x="1250016" y="3295667"/>
            <a:ext cx="15240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C00000"/>
                </a:solidFill>
              </a:rPr>
              <a:t>r1  </a:t>
            </a:r>
            <a:r>
              <a:rPr lang="en-US" b="1" dirty="0">
                <a:solidFill>
                  <a:srgbClr val="C00000"/>
                </a:solidFill>
                <a:sym typeface="Wingdings" pitchFamily="2" charset="2"/>
              </a:rPr>
              <a:t> r1 + r0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13ABCDF8-BEC3-4EAA-87DE-5FCBAB16E49B}"/>
              </a:ext>
            </a:extLst>
          </p:cNvPr>
          <p:cNvSpPr/>
          <p:nvPr/>
        </p:nvSpPr>
        <p:spPr>
          <a:xfrm>
            <a:off x="862759" y="4212892"/>
            <a:ext cx="601517" cy="2951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88" name="Flowchart: Manual Operation 87">
            <a:extLst>
              <a:ext uri="{FF2B5EF4-FFF2-40B4-BE49-F238E27FC236}">
                <a16:creationId xmlns:a16="http://schemas.microsoft.com/office/drawing/2014/main" id="{1DB03183-EED0-47E7-9F49-5EF9ADD599D6}"/>
              </a:ext>
            </a:extLst>
          </p:cNvPr>
          <p:cNvSpPr/>
          <p:nvPr/>
        </p:nvSpPr>
        <p:spPr>
          <a:xfrm rot="16200000">
            <a:off x="1843046" y="4011175"/>
            <a:ext cx="914400" cy="533400"/>
          </a:xfrm>
          <a:prstGeom prst="flowChartManualOperat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ALU</a:t>
            </a:r>
          </a:p>
        </p:txBody>
      </p: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44B4AC76-F1AD-4B65-9022-3501F18FA0CE}"/>
              </a:ext>
            </a:extLst>
          </p:cNvPr>
          <p:cNvCxnSpPr/>
          <p:nvPr/>
        </p:nvCxnSpPr>
        <p:spPr>
          <a:xfrm>
            <a:off x="1500145" y="4375640"/>
            <a:ext cx="53340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229E3F86-FB0B-4A79-AC46-9B1E3C0192F1}"/>
              </a:ext>
            </a:extLst>
          </p:cNvPr>
          <p:cNvCxnSpPr/>
          <p:nvPr/>
        </p:nvCxnSpPr>
        <p:spPr>
          <a:xfrm>
            <a:off x="1500145" y="4049275"/>
            <a:ext cx="53340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3A37F087-E6E3-4F76-A29B-421BE1EBA57D}"/>
              </a:ext>
            </a:extLst>
          </p:cNvPr>
          <p:cNvGrpSpPr/>
          <p:nvPr/>
        </p:nvGrpSpPr>
        <p:grpSpPr>
          <a:xfrm>
            <a:off x="1185849" y="4206098"/>
            <a:ext cx="1752599" cy="533400"/>
            <a:chOff x="2953532" y="5136910"/>
            <a:chExt cx="1752599" cy="533400"/>
          </a:xfrm>
        </p:grpSpPr>
        <p:cxnSp>
          <p:nvCxnSpPr>
            <p:cNvPr id="91" name="Curved Connector 53">
              <a:extLst>
                <a:ext uri="{FF2B5EF4-FFF2-40B4-BE49-F238E27FC236}">
                  <a16:creationId xmlns:a16="http://schemas.microsoft.com/office/drawing/2014/main" id="{5DF83D86-8582-4D2E-B6BA-7A429F540D3E}"/>
                </a:ext>
              </a:extLst>
            </p:cNvPr>
            <p:cNvCxnSpPr>
              <a:cxnSpLocks/>
              <a:stCxn id="92" idx="2"/>
            </p:cNvCxnSpPr>
            <p:nvPr/>
          </p:nvCxnSpPr>
          <p:spPr>
            <a:xfrm rot="10800000">
              <a:off x="2953532" y="5441710"/>
              <a:ext cx="1305747" cy="224586"/>
            </a:xfrm>
            <a:prstGeom prst="curvedConnector4">
              <a:avLst>
                <a:gd name="adj1" fmla="val 26261"/>
                <a:gd name="adj2" fmla="val -36357"/>
              </a:avLst>
            </a:prstGeom>
            <a:ln w="1905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Arc 91">
              <a:extLst>
                <a:ext uri="{FF2B5EF4-FFF2-40B4-BE49-F238E27FC236}">
                  <a16:creationId xmlns:a16="http://schemas.microsoft.com/office/drawing/2014/main" id="{DACE8637-CB4D-4482-A991-1B2A7543D96A}"/>
                </a:ext>
              </a:extLst>
            </p:cNvPr>
            <p:cNvSpPr/>
            <p:nvPr/>
          </p:nvSpPr>
          <p:spPr>
            <a:xfrm>
              <a:off x="3944131" y="5136910"/>
              <a:ext cx="762000" cy="533400"/>
            </a:xfrm>
            <a:prstGeom prst="arc">
              <a:avLst>
                <a:gd name="adj1" fmla="val 16357435"/>
                <a:gd name="adj2" fmla="val 6244405"/>
              </a:avLst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1053080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7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#7: MIPS Part 1: Introduction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rgbClr val="0000FF"/>
                </a:solidFill>
              </a:rPr>
              <a:t>3. Walkthrough: Reg-to-Reg Arithmetic </a:t>
            </a:r>
            <a:r>
              <a:rPr lang="en-SG" sz="2800" dirty="0">
                <a:solidFill>
                  <a:srgbClr val="0000FF"/>
                </a:solidFill>
              </a:rPr>
              <a:t>(8/15)</a:t>
            </a:r>
            <a:endParaRPr lang="en-US" sz="40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16</a:t>
            </a:fld>
            <a:endParaRPr dirty="0"/>
          </a:p>
        </p:txBody>
      </p:sp>
      <p:sp>
        <p:nvSpPr>
          <p:cNvPr id="55" name="Content Placeholder 6">
            <a:extLst>
              <a:ext uri="{FF2B5EF4-FFF2-40B4-BE49-F238E27FC236}">
                <a16:creationId xmlns:a16="http://schemas.microsoft.com/office/drawing/2014/main" id="{6C834004-23DD-4EE8-80F4-5F30BE178D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17172"/>
            <a:ext cx="8229600" cy="1447800"/>
          </a:xfrm>
        </p:spPr>
        <p:txBody>
          <a:bodyPr/>
          <a:lstStyle/>
          <a:p>
            <a:pPr marL="358775" indent="-358775"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Sometimes, arithmetic operation uses a </a:t>
            </a:r>
            <a:r>
              <a:rPr lang="en-US" sz="2800" dirty="0">
                <a:solidFill>
                  <a:srgbClr val="0000CC"/>
                </a:solidFill>
              </a:rPr>
              <a:t>constant </a:t>
            </a:r>
            <a:r>
              <a:rPr lang="en-US" sz="2800" dirty="0"/>
              <a:t>value instead of register value</a:t>
            </a:r>
          </a:p>
        </p:txBody>
      </p:sp>
      <p:sp>
        <p:nvSpPr>
          <p:cNvPr id="23" name="Rectangle 7">
            <a:extLst>
              <a:ext uri="{FF2B5EF4-FFF2-40B4-BE49-F238E27FC236}">
                <a16:creationId xmlns:a16="http://schemas.microsoft.com/office/drawing/2014/main" id="{DEEFFF6D-D430-4301-888F-6DFDE734A8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890" y="2928847"/>
            <a:ext cx="2697892" cy="24384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4" name="Rectangle 15">
            <a:extLst>
              <a:ext uri="{FF2B5EF4-FFF2-40B4-BE49-F238E27FC236}">
                <a16:creationId xmlns:a16="http://schemas.microsoft.com/office/drawing/2014/main" id="{3DB09472-F848-4AC3-B9D4-C42A358774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1183" y="2810494"/>
            <a:ext cx="1569307" cy="312906"/>
          </a:xfrm>
          <a:prstGeom prst="rect">
            <a:avLst/>
          </a:prstGeom>
          <a:solidFill>
            <a:schemeClr val="bg1">
              <a:alpha val="7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63500" tIns="25400" rIns="63500" bIns="25400">
            <a:spAutoFit/>
          </a:bodyPr>
          <a:lstStyle/>
          <a:p>
            <a:pPr algn="ctr" eaLnBrk="0" hangingPunct="0">
              <a:lnSpc>
                <a:spcPct val="85000"/>
              </a:lnSpc>
            </a:pPr>
            <a:r>
              <a:rPr lang="en-US" sz="2000" b="1" dirty="0">
                <a:latin typeface="Helvetica" pitchFamily="34" charset="0"/>
              </a:rPr>
              <a:t>Processor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E358263-79E5-435D-8526-35F0F10F11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7877" y="2483708"/>
            <a:ext cx="3048000" cy="4090087"/>
          </a:xfrm>
          <a:prstGeom prst="rect">
            <a:avLst/>
          </a:prstGeom>
          <a:solidFill>
            <a:srgbClr val="FFFFCC"/>
          </a:solidFill>
          <a:ln w="317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Rectangle 15">
            <a:extLst>
              <a:ext uri="{FF2B5EF4-FFF2-40B4-BE49-F238E27FC236}">
                <a16:creationId xmlns:a16="http://schemas.microsoft.com/office/drawing/2014/main" id="{FA852DB6-BC1E-4C98-8717-FFDF2C1502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0791" y="2322427"/>
            <a:ext cx="1322173" cy="312906"/>
          </a:xfrm>
          <a:prstGeom prst="rect">
            <a:avLst/>
          </a:prstGeom>
          <a:solidFill>
            <a:schemeClr val="bg1">
              <a:alpha val="7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63500" tIns="25400" rIns="63500" bIns="25400">
            <a:spAutoFit/>
          </a:bodyPr>
          <a:lstStyle/>
          <a:p>
            <a:pPr algn="ctr" eaLnBrk="0" hangingPunct="0">
              <a:lnSpc>
                <a:spcPct val="85000"/>
              </a:lnSpc>
            </a:pPr>
            <a:r>
              <a:rPr lang="en-US" sz="2000" b="1" dirty="0">
                <a:latin typeface="Helvetica" pitchFamily="34" charset="0"/>
              </a:rPr>
              <a:t>Memory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4A015BE-CACC-48BF-AF44-440A50A1935D}"/>
              </a:ext>
            </a:extLst>
          </p:cNvPr>
          <p:cNvSpPr/>
          <p:nvPr/>
        </p:nvSpPr>
        <p:spPr>
          <a:xfrm>
            <a:off x="3037970" y="3649225"/>
            <a:ext cx="2552699" cy="952500"/>
          </a:xfrm>
          <a:prstGeom prst="rect">
            <a:avLst/>
          </a:prstGeom>
          <a:solidFill>
            <a:srgbClr val="66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15">
            <a:extLst>
              <a:ext uri="{FF2B5EF4-FFF2-40B4-BE49-F238E27FC236}">
                <a16:creationId xmlns:a16="http://schemas.microsoft.com/office/drawing/2014/main" id="{1D7C7D39-11D5-4EFD-9154-B8BAC523E7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8505" y="3412519"/>
            <a:ext cx="801130" cy="312906"/>
          </a:xfrm>
          <a:prstGeom prst="rect">
            <a:avLst/>
          </a:prstGeom>
          <a:solidFill>
            <a:schemeClr val="bg1">
              <a:alpha val="7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63500" tIns="25400" rIns="63500" bIns="25400">
            <a:spAutoFit/>
          </a:bodyPr>
          <a:lstStyle/>
          <a:p>
            <a:pPr algn="ctr" eaLnBrk="0" hangingPunct="0">
              <a:lnSpc>
                <a:spcPct val="85000"/>
              </a:lnSpc>
            </a:pPr>
            <a:r>
              <a:rPr lang="en-US" sz="2000" b="1" dirty="0">
                <a:latin typeface="Helvetica" pitchFamily="34" charset="0"/>
              </a:rPr>
              <a:t>Bus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15941FB-A704-4502-A4C1-84A0C0EF5A6E}"/>
              </a:ext>
            </a:extLst>
          </p:cNvPr>
          <p:cNvSpPr/>
          <p:nvPr/>
        </p:nvSpPr>
        <p:spPr>
          <a:xfrm>
            <a:off x="6162169" y="5649475"/>
            <a:ext cx="1752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CEE5D7E-EF32-4EA6-BAC9-E70A15B35607}"/>
              </a:ext>
            </a:extLst>
          </p:cNvPr>
          <p:cNvSpPr/>
          <p:nvPr/>
        </p:nvSpPr>
        <p:spPr>
          <a:xfrm>
            <a:off x="6162169" y="4735075"/>
            <a:ext cx="1752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………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C530D86-4403-4F7F-9497-979D0D55B8E1}"/>
              </a:ext>
            </a:extLst>
          </p:cNvPr>
          <p:cNvSpPr/>
          <p:nvPr/>
        </p:nvSpPr>
        <p:spPr>
          <a:xfrm>
            <a:off x="6162169" y="5344675"/>
            <a:ext cx="1752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D71F7EB-CC60-4121-819D-975F27C25F1A}"/>
              </a:ext>
            </a:extLst>
          </p:cNvPr>
          <p:cNvSpPr/>
          <p:nvPr/>
        </p:nvSpPr>
        <p:spPr>
          <a:xfrm>
            <a:off x="6162169" y="5039875"/>
            <a:ext cx="1752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3CFBBA5-4C2C-4532-9734-5E56F04848B6}"/>
              </a:ext>
            </a:extLst>
          </p:cNvPr>
          <p:cNvSpPr/>
          <p:nvPr/>
        </p:nvSpPr>
        <p:spPr>
          <a:xfrm>
            <a:off x="6162169" y="4430275"/>
            <a:ext cx="1752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17FC802-9569-4AC4-8711-892469E64433}"/>
              </a:ext>
            </a:extLst>
          </p:cNvPr>
          <p:cNvSpPr/>
          <p:nvPr/>
        </p:nvSpPr>
        <p:spPr>
          <a:xfrm>
            <a:off x="6162169" y="4125475"/>
            <a:ext cx="17526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if r0 &lt; 10, 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BFBCEB8-C259-4C9E-9044-03234ECEA37A}"/>
              </a:ext>
            </a:extLst>
          </p:cNvPr>
          <p:cNvSpPr/>
          <p:nvPr/>
        </p:nvSpPr>
        <p:spPr>
          <a:xfrm>
            <a:off x="6162169" y="3820675"/>
            <a:ext cx="17526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C00000"/>
                </a:solidFill>
              </a:rPr>
              <a:t>r0 </a:t>
            </a:r>
            <a:r>
              <a:rPr lang="en-US" b="1" dirty="0">
                <a:solidFill>
                  <a:srgbClr val="C00000"/>
                </a:solidFill>
                <a:sym typeface="Wingdings" pitchFamily="2" charset="2"/>
              </a:rPr>
              <a:t> r0 + 1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879448C-A15A-4DB9-A85F-592CF911ABB4}"/>
              </a:ext>
            </a:extLst>
          </p:cNvPr>
          <p:cNvSpPr/>
          <p:nvPr/>
        </p:nvSpPr>
        <p:spPr>
          <a:xfrm>
            <a:off x="6162169" y="5954275"/>
            <a:ext cx="17526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………..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FCE0CD4-523F-4CBC-AC1C-9B28B18C0372}"/>
              </a:ext>
            </a:extLst>
          </p:cNvPr>
          <p:cNvSpPr/>
          <p:nvPr/>
        </p:nvSpPr>
        <p:spPr>
          <a:xfrm>
            <a:off x="6162169" y="2680830"/>
            <a:ext cx="1752600" cy="228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………..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1C36FFC-3581-47B9-9B16-38DD82A6EA01}"/>
              </a:ext>
            </a:extLst>
          </p:cNvPr>
          <p:cNvSpPr/>
          <p:nvPr/>
        </p:nvSpPr>
        <p:spPr>
          <a:xfrm>
            <a:off x="6162169" y="5649475"/>
            <a:ext cx="1752600" cy="30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EDC77F1-ED39-437F-9E1B-1506C3C4D855}"/>
              </a:ext>
            </a:extLst>
          </p:cNvPr>
          <p:cNvSpPr/>
          <p:nvPr/>
        </p:nvSpPr>
        <p:spPr>
          <a:xfrm>
            <a:off x="6162169" y="5344675"/>
            <a:ext cx="1752600" cy="30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9F00574-CD09-4BC0-9FE2-B698EB1880AB}"/>
              </a:ext>
            </a:extLst>
          </p:cNvPr>
          <p:cNvSpPr/>
          <p:nvPr/>
        </p:nvSpPr>
        <p:spPr>
          <a:xfrm>
            <a:off x="6162169" y="5039875"/>
            <a:ext cx="1752600" cy="30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50" name="Curved Connector 33">
            <a:extLst>
              <a:ext uri="{FF2B5EF4-FFF2-40B4-BE49-F238E27FC236}">
                <a16:creationId xmlns:a16="http://schemas.microsoft.com/office/drawing/2014/main" id="{B7CE6A75-F0F1-4995-BE45-662F1D157F77}"/>
              </a:ext>
            </a:extLst>
          </p:cNvPr>
          <p:cNvCxnSpPr>
            <a:stCxn id="41" idx="3"/>
            <a:endCxn id="73" idx="3"/>
          </p:cNvCxnSpPr>
          <p:nvPr/>
        </p:nvCxnSpPr>
        <p:spPr>
          <a:xfrm flipV="1">
            <a:off x="7914769" y="3668275"/>
            <a:ext cx="12700" cy="609600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56FD7534-8FEC-48BE-BCEC-3A51609EF2BB}"/>
              </a:ext>
            </a:extLst>
          </p:cNvPr>
          <p:cNvSpPr/>
          <p:nvPr/>
        </p:nvSpPr>
        <p:spPr>
          <a:xfrm>
            <a:off x="6162169" y="3515875"/>
            <a:ext cx="17526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r1 </a:t>
            </a:r>
            <a:r>
              <a:rPr lang="en-US" b="1" dirty="0">
                <a:solidFill>
                  <a:schemeClr val="tx1"/>
                </a:solidFill>
                <a:sym typeface="Wingdings" pitchFamily="2" charset="2"/>
              </a:rPr>
              <a:t> r1 + r0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27A08ED5-F979-4675-8DFC-5074CBB23C8B}"/>
              </a:ext>
            </a:extLst>
          </p:cNvPr>
          <p:cNvCxnSpPr/>
          <p:nvPr/>
        </p:nvCxnSpPr>
        <p:spPr>
          <a:xfrm>
            <a:off x="7381369" y="4277875"/>
            <a:ext cx="533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98CDB8ED-CCDA-464C-AB71-9B8008E29B71}"/>
              </a:ext>
            </a:extLst>
          </p:cNvPr>
          <p:cNvSpPr/>
          <p:nvPr/>
        </p:nvSpPr>
        <p:spPr>
          <a:xfrm>
            <a:off x="481666" y="3292823"/>
            <a:ext cx="7620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Inst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2D67FB7-5B24-4209-9B14-CD34181509DF}"/>
              </a:ext>
            </a:extLst>
          </p:cNvPr>
          <p:cNvSpPr/>
          <p:nvPr/>
        </p:nvSpPr>
        <p:spPr>
          <a:xfrm>
            <a:off x="1243666" y="3292823"/>
            <a:ext cx="1371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FD328F9-E602-4505-96CB-9D149565E9D1}"/>
              </a:ext>
            </a:extLst>
          </p:cNvPr>
          <p:cNvSpPr/>
          <p:nvPr/>
        </p:nvSpPr>
        <p:spPr>
          <a:xfrm>
            <a:off x="405466" y="3902423"/>
            <a:ext cx="4572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r0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C786F36-1504-4C60-865A-7F7564C152DE}"/>
              </a:ext>
            </a:extLst>
          </p:cNvPr>
          <p:cNvSpPr/>
          <p:nvPr/>
        </p:nvSpPr>
        <p:spPr>
          <a:xfrm>
            <a:off x="862666" y="3902423"/>
            <a:ext cx="609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1" dirty="0">
              <a:solidFill>
                <a:schemeClr val="tx1"/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41709886-C6B8-4053-AD87-CA3339E064AA}"/>
              </a:ext>
            </a:extLst>
          </p:cNvPr>
          <p:cNvSpPr/>
          <p:nvPr/>
        </p:nvSpPr>
        <p:spPr>
          <a:xfrm>
            <a:off x="405466" y="4207223"/>
            <a:ext cx="4572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r1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DE4348BF-6051-44B9-A9AC-C8A2B9DFBD26}"/>
              </a:ext>
            </a:extLst>
          </p:cNvPr>
          <p:cNvSpPr/>
          <p:nvPr/>
        </p:nvSpPr>
        <p:spPr>
          <a:xfrm>
            <a:off x="862666" y="4207223"/>
            <a:ext cx="609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1" dirty="0">
              <a:solidFill>
                <a:schemeClr val="tx1"/>
              </a:solidFill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AECF64B5-810A-4B4C-8426-2CBA7C0B1576}"/>
              </a:ext>
            </a:extLst>
          </p:cNvPr>
          <p:cNvSpPr/>
          <p:nvPr/>
        </p:nvSpPr>
        <p:spPr>
          <a:xfrm>
            <a:off x="405466" y="4512023"/>
            <a:ext cx="4572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..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F5C7898E-E88C-4B9C-BA18-40E98A688D8B}"/>
              </a:ext>
            </a:extLst>
          </p:cNvPr>
          <p:cNvSpPr/>
          <p:nvPr/>
        </p:nvSpPr>
        <p:spPr>
          <a:xfrm>
            <a:off x="862666" y="4512023"/>
            <a:ext cx="609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02BE7785-9EB3-466C-A733-EFC1703657BF}"/>
              </a:ext>
            </a:extLst>
          </p:cNvPr>
          <p:cNvSpPr/>
          <p:nvPr/>
        </p:nvSpPr>
        <p:spPr>
          <a:xfrm>
            <a:off x="5628769" y="5031933"/>
            <a:ext cx="5334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b="1" dirty="0" err="1">
                <a:solidFill>
                  <a:schemeClr val="tx1"/>
                </a:solidFill>
              </a:rPr>
              <a:t>i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246750E2-88B8-4356-9616-B39B566F5758}"/>
              </a:ext>
            </a:extLst>
          </p:cNvPr>
          <p:cNvSpPr/>
          <p:nvPr/>
        </p:nvSpPr>
        <p:spPr>
          <a:xfrm>
            <a:off x="5628769" y="5336733"/>
            <a:ext cx="5334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b="1" dirty="0">
                <a:solidFill>
                  <a:schemeClr val="tx1"/>
                </a:solidFill>
              </a:rPr>
              <a:t>res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61284E69-44E1-4F98-8608-6B396B2F2761}"/>
              </a:ext>
            </a:extLst>
          </p:cNvPr>
          <p:cNvSpPr/>
          <p:nvPr/>
        </p:nvSpPr>
        <p:spPr>
          <a:xfrm>
            <a:off x="868589" y="3902424"/>
            <a:ext cx="601517" cy="2951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47EF24B9-472F-44AD-801F-06CB29D42251}"/>
              </a:ext>
            </a:extLst>
          </p:cNvPr>
          <p:cNvSpPr/>
          <p:nvPr/>
        </p:nvSpPr>
        <p:spPr>
          <a:xfrm>
            <a:off x="6168519" y="2914217"/>
            <a:ext cx="17526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r0  </a:t>
            </a:r>
            <a:r>
              <a:rPr lang="en-US" b="1" dirty="0">
                <a:solidFill>
                  <a:schemeClr val="tx1"/>
                </a:solidFill>
                <a:sym typeface="Wingdings" pitchFamily="2" charset="2"/>
              </a:rPr>
              <a:t> load </a:t>
            </a:r>
            <a:r>
              <a:rPr lang="en-US" b="1" dirty="0" err="1">
                <a:solidFill>
                  <a:schemeClr val="tx1"/>
                </a:solidFill>
                <a:sym typeface="Wingdings" pitchFamily="2" charset="2"/>
              </a:rPr>
              <a:t>i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DB58EEA2-B59A-430C-8127-C45E3E9E6243}"/>
              </a:ext>
            </a:extLst>
          </p:cNvPr>
          <p:cNvSpPr/>
          <p:nvPr/>
        </p:nvSpPr>
        <p:spPr>
          <a:xfrm>
            <a:off x="6168519" y="3219017"/>
            <a:ext cx="17526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r1  </a:t>
            </a:r>
            <a:r>
              <a:rPr lang="en-US" b="1" dirty="0">
                <a:solidFill>
                  <a:schemeClr val="tx1"/>
                </a:solidFill>
                <a:sym typeface="Wingdings" pitchFamily="2" charset="2"/>
              </a:rPr>
              <a:t> load res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626E08DA-435C-420C-89A1-1BEC89A04384}"/>
              </a:ext>
            </a:extLst>
          </p:cNvPr>
          <p:cNvSpPr/>
          <p:nvPr/>
        </p:nvSpPr>
        <p:spPr>
          <a:xfrm>
            <a:off x="867737" y="4207224"/>
            <a:ext cx="601517" cy="2951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0D8816B0-6BD7-4B80-9D65-A8AA6FD53463}"/>
              </a:ext>
            </a:extLst>
          </p:cNvPr>
          <p:cNvSpPr/>
          <p:nvPr/>
        </p:nvSpPr>
        <p:spPr>
          <a:xfrm>
            <a:off x="1229231" y="3295596"/>
            <a:ext cx="15240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C00000"/>
                </a:solidFill>
              </a:rPr>
              <a:t>r0  </a:t>
            </a:r>
            <a:r>
              <a:rPr lang="en-US" b="1" dirty="0">
                <a:solidFill>
                  <a:srgbClr val="C00000"/>
                </a:solidFill>
                <a:sym typeface="Wingdings" pitchFamily="2" charset="2"/>
              </a:rPr>
              <a:t> r0 + 1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88" name="Flowchart: Manual Operation 87">
            <a:extLst>
              <a:ext uri="{FF2B5EF4-FFF2-40B4-BE49-F238E27FC236}">
                <a16:creationId xmlns:a16="http://schemas.microsoft.com/office/drawing/2014/main" id="{1DB03183-EED0-47E7-9F49-5EF9ADD599D6}"/>
              </a:ext>
            </a:extLst>
          </p:cNvPr>
          <p:cNvSpPr/>
          <p:nvPr/>
        </p:nvSpPr>
        <p:spPr>
          <a:xfrm rot="16200000">
            <a:off x="1843046" y="4011175"/>
            <a:ext cx="914400" cy="533400"/>
          </a:xfrm>
          <a:prstGeom prst="flowChartManualOperat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ALU</a:t>
            </a: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229E3F86-FB0B-4A79-AC46-9B1E3C0192F1}"/>
              </a:ext>
            </a:extLst>
          </p:cNvPr>
          <p:cNvCxnSpPr/>
          <p:nvPr/>
        </p:nvCxnSpPr>
        <p:spPr>
          <a:xfrm>
            <a:off x="1500145" y="4049275"/>
            <a:ext cx="53340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0DA926A4-DD0A-47CF-AD09-F91D251DD5BF}"/>
              </a:ext>
            </a:extLst>
          </p:cNvPr>
          <p:cNvGrpSpPr/>
          <p:nvPr/>
        </p:nvGrpSpPr>
        <p:grpSpPr>
          <a:xfrm>
            <a:off x="1585023" y="4348528"/>
            <a:ext cx="457200" cy="304800"/>
            <a:chOff x="1585023" y="4348528"/>
            <a:chExt cx="457200" cy="304800"/>
          </a:xfrm>
        </p:grpSpPr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E13EF7BE-F7D2-47A4-94CD-82A80BAE7FDB}"/>
                </a:ext>
              </a:extLst>
            </p:cNvPr>
            <p:cNvCxnSpPr/>
            <p:nvPr/>
          </p:nvCxnSpPr>
          <p:spPr>
            <a:xfrm>
              <a:off x="1813623" y="4500928"/>
              <a:ext cx="2286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BA2FEC9A-AA70-4A75-9C74-144689699642}"/>
                </a:ext>
              </a:extLst>
            </p:cNvPr>
            <p:cNvSpPr/>
            <p:nvPr/>
          </p:nvSpPr>
          <p:spPr>
            <a:xfrm>
              <a:off x="1585023" y="4348528"/>
              <a:ext cx="304800" cy="3048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B38DE3AA-FB6B-437A-A11F-44F058BC5492}"/>
              </a:ext>
            </a:extLst>
          </p:cNvPr>
          <p:cNvGrpSpPr/>
          <p:nvPr/>
        </p:nvGrpSpPr>
        <p:grpSpPr>
          <a:xfrm>
            <a:off x="1373163" y="3668275"/>
            <a:ext cx="1562101" cy="533400"/>
            <a:chOff x="1371600" y="3505200"/>
            <a:chExt cx="1752600" cy="533400"/>
          </a:xfrm>
        </p:grpSpPr>
        <p:cxnSp>
          <p:nvCxnSpPr>
            <p:cNvPr id="53" name="Curved Connector 53">
              <a:extLst>
                <a:ext uri="{FF2B5EF4-FFF2-40B4-BE49-F238E27FC236}">
                  <a16:creationId xmlns:a16="http://schemas.microsoft.com/office/drawing/2014/main" id="{1CB233A6-0D44-459D-B1C7-AF4652513E46}"/>
                </a:ext>
              </a:extLst>
            </p:cNvPr>
            <p:cNvCxnSpPr/>
            <p:nvPr/>
          </p:nvCxnSpPr>
          <p:spPr>
            <a:xfrm rot="10800000" flipV="1">
              <a:off x="1371600" y="3505200"/>
              <a:ext cx="1381948" cy="228600"/>
            </a:xfrm>
            <a:prstGeom prst="curvedConnector2">
              <a:avLst/>
            </a:prstGeom>
            <a:ln w="1905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Arc 53">
              <a:extLst>
                <a:ext uri="{FF2B5EF4-FFF2-40B4-BE49-F238E27FC236}">
                  <a16:creationId xmlns:a16="http://schemas.microsoft.com/office/drawing/2014/main" id="{E39AC50D-3386-4258-BB1E-5986B4E654F4}"/>
                </a:ext>
              </a:extLst>
            </p:cNvPr>
            <p:cNvSpPr/>
            <p:nvPr/>
          </p:nvSpPr>
          <p:spPr>
            <a:xfrm>
              <a:off x="2362200" y="3505200"/>
              <a:ext cx="762000" cy="533400"/>
            </a:xfrm>
            <a:prstGeom prst="arc">
              <a:avLst>
                <a:gd name="adj1" fmla="val 16357435"/>
                <a:gd name="adj2" fmla="val 6244405"/>
              </a:avLst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8" name="Rectangle 57">
            <a:extLst>
              <a:ext uri="{FF2B5EF4-FFF2-40B4-BE49-F238E27FC236}">
                <a16:creationId xmlns:a16="http://schemas.microsoft.com/office/drawing/2014/main" id="{A56FE59B-5087-4394-BFB4-AF807A59B877}"/>
              </a:ext>
            </a:extLst>
          </p:cNvPr>
          <p:cNvSpPr/>
          <p:nvPr/>
        </p:nvSpPr>
        <p:spPr>
          <a:xfrm>
            <a:off x="862666" y="3894815"/>
            <a:ext cx="609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84640247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5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#7: MIPS Part 1: Introduction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rgbClr val="0000FF"/>
                </a:solidFill>
              </a:rPr>
              <a:t>3. Walkthrough: Execution Sequence </a:t>
            </a:r>
            <a:r>
              <a:rPr lang="en-SG" sz="2800" dirty="0">
                <a:solidFill>
                  <a:srgbClr val="0000FF"/>
                </a:solidFill>
              </a:rPr>
              <a:t>(9/15)</a:t>
            </a:r>
            <a:endParaRPr lang="en-US" sz="40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17</a:t>
            </a:fld>
            <a:endParaRPr dirty="0"/>
          </a:p>
        </p:txBody>
      </p:sp>
      <p:sp>
        <p:nvSpPr>
          <p:cNvPr id="55" name="Content Placeholder 6">
            <a:extLst>
              <a:ext uri="{FF2B5EF4-FFF2-40B4-BE49-F238E27FC236}">
                <a16:creationId xmlns:a16="http://schemas.microsoft.com/office/drawing/2014/main" id="{6C834004-23DD-4EE8-80F4-5F30BE178D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17172"/>
            <a:ext cx="8229600" cy="1447800"/>
          </a:xfrm>
        </p:spPr>
        <p:txBody>
          <a:bodyPr/>
          <a:lstStyle/>
          <a:p>
            <a:pPr marL="358775" indent="-358775"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Instruction is executed sequentially by default</a:t>
            </a:r>
          </a:p>
          <a:p>
            <a:pPr marL="633095" lvl="1" indent="-358775"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How do we “repeat” or “make a choice”?</a:t>
            </a:r>
          </a:p>
        </p:txBody>
      </p:sp>
      <p:sp>
        <p:nvSpPr>
          <p:cNvPr id="23" name="Rectangle 7">
            <a:extLst>
              <a:ext uri="{FF2B5EF4-FFF2-40B4-BE49-F238E27FC236}">
                <a16:creationId xmlns:a16="http://schemas.microsoft.com/office/drawing/2014/main" id="{DEEFFF6D-D430-4301-888F-6DFDE734A8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890" y="2928847"/>
            <a:ext cx="2697892" cy="24384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4" name="Rectangle 15">
            <a:extLst>
              <a:ext uri="{FF2B5EF4-FFF2-40B4-BE49-F238E27FC236}">
                <a16:creationId xmlns:a16="http://schemas.microsoft.com/office/drawing/2014/main" id="{3DB09472-F848-4AC3-B9D4-C42A358774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1183" y="2810494"/>
            <a:ext cx="1569307" cy="312906"/>
          </a:xfrm>
          <a:prstGeom prst="rect">
            <a:avLst/>
          </a:prstGeom>
          <a:solidFill>
            <a:schemeClr val="bg1">
              <a:alpha val="7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63500" tIns="25400" rIns="63500" bIns="25400">
            <a:spAutoFit/>
          </a:bodyPr>
          <a:lstStyle/>
          <a:p>
            <a:pPr algn="ctr" eaLnBrk="0" hangingPunct="0">
              <a:lnSpc>
                <a:spcPct val="85000"/>
              </a:lnSpc>
            </a:pPr>
            <a:r>
              <a:rPr lang="en-US" sz="2000" b="1" dirty="0">
                <a:latin typeface="Helvetica" pitchFamily="34" charset="0"/>
              </a:rPr>
              <a:t>Processor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E358263-79E5-435D-8526-35F0F10F11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7877" y="2483708"/>
            <a:ext cx="3048000" cy="4090087"/>
          </a:xfrm>
          <a:prstGeom prst="rect">
            <a:avLst/>
          </a:prstGeom>
          <a:solidFill>
            <a:srgbClr val="FFFFCC"/>
          </a:solidFill>
          <a:ln w="317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Rectangle 15">
            <a:extLst>
              <a:ext uri="{FF2B5EF4-FFF2-40B4-BE49-F238E27FC236}">
                <a16:creationId xmlns:a16="http://schemas.microsoft.com/office/drawing/2014/main" id="{FA852DB6-BC1E-4C98-8717-FFDF2C1502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0791" y="2322427"/>
            <a:ext cx="1322173" cy="312906"/>
          </a:xfrm>
          <a:prstGeom prst="rect">
            <a:avLst/>
          </a:prstGeom>
          <a:solidFill>
            <a:schemeClr val="bg1">
              <a:alpha val="7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63500" tIns="25400" rIns="63500" bIns="25400">
            <a:spAutoFit/>
          </a:bodyPr>
          <a:lstStyle/>
          <a:p>
            <a:pPr algn="ctr" eaLnBrk="0" hangingPunct="0">
              <a:lnSpc>
                <a:spcPct val="85000"/>
              </a:lnSpc>
            </a:pPr>
            <a:r>
              <a:rPr lang="en-US" sz="2000" b="1" dirty="0">
                <a:latin typeface="Helvetica" pitchFamily="34" charset="0"/>
              </a:rPr>
              <a:t>Memory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4A015BE-CACC-48BF-AF44-440A50A1935D}"/>
              </a:ext>
            </a:extLst>
          </p:cNvPr>
          <p:cNvSpPr/>
          <p:nvPr/>
        </p:nvSpPr>
        <p:spPr>
          <a:xfrm>
            <a:off x="3037970" y="3649225"/>
            <a:ext cx="2552699" cy="952500"/>
          </a:xfrm>
          <a:prstGeom prst="rect">
            <a:avLst/>
          </a:prstGeom>
          <a:solidFill>
            <a:srgbClr val="66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15">
            <a:extLst>
              <a:ext uri="{FF2B5EF4-FFF2-40B4-BE49-F238E27FC236}">
                <a16:creationId xmlns:a16="http://schemas.microsoft.com/office/drawing/2014/main" id="{1D7C7D39-11D5-4EFD-9154-B8BAC523E7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8505" y="3412519"/>
            <a:ext cx="801130" cy="312906"/>
          </a:xfrm>
          <a:prstGeom prst="rect">
            <a:avLst/>
          </a:prstGeom>
          <a:solidFill>
            <a:schemeClr val="bg1">
              <a:alpha val="7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63500" tIns="25400" rIns="63500" bIns="25400">
            <a:spAutoFit/>
          </a:bodyPr>
          <a:lstStyle/>
          <a:p>
            <a:pPr algn="ctr" eaLnBrk="0" hangingPunct="0">
              <a:lnSpc>
                <a:spcPct val="85000"/>
              </a:lnSpc>
            </a:pPr>
            <a:r>
              <a:rPr lang="en-US" sz="2000" b="1" dirty="0">
                <a:latin typeface="Helvetica" pitchFamily="34" charset="0"/>
              </a:rPr>
              <a:t>Bus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15941FB-A704-4502-A4C1-84A0C0EF5A6E}"/>
              </a:ext>
            </a:extLst>
          </p:cNvPr>
          <p:cNvSpPr/>
          <p:nvPr/>
        </p:nvSpPr>
        <p:spPr>
          <a:xfrm>
            <a:off x="6162169" y="5649475"/>
            <a:ext cx="1752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CEE5D7E-EF32-4EA6-BAC9-E70A15B35607}"/>
              </a:ext>
            </a:extLst>
          </p:cNvPr>
          <p:cNvSpPr/>
          <p:nvPr/>
        </p:nvSpPr>
        <p:spPr>
          <a:xfrm>
            <a:off x="6162169" y="4735075"/>
            <a:ext cx="1752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………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C530D86-4403-4F7F-9497-979D0D55B8E1}"/>
              </a:ext>
            </a:extLst>
          </p:cNvPr>
          <p:cNvSpPr/>
          <p:nvPr/>
        </p:nvSpPr>
        <p:spPr>
          <a:xfrm>
            <a:off x="6162169" y="5344675"/>
            <a:ext cx="1752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D71F7EB-CC60-4121-819D-975F27C25F1A}"/>
              </a:ext>
            </a:extLst>
          </p:cNvPr>
          <p:cNvSpPr/>
          <p:nvPr/>
        </p:nvSpPr>
        <p:spPr>
          <a:xfrm>
            <a:off x="6162169" y="5039875"/>
            <a:ext cx="1752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3CFBBA5-4C2C-4532-9734-5E56F04848B6}"/>
              </a:ext>
            </a:extLst>
          </p:cNvPr>
          <p:cNvSpPr/>
          <p:nvPr/>
        </p:nvSpPr>
        <p:spPr>
          <a:xfrm>
            <a:off x="6162169" y="4430275"/>
            <a:ext cx="1752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17FC802-9569-4AC4-8711-892469E64433}"/>
              </a:ext>
            </a:extLst>
          </p:cNvPr>
          <p:cNvSpPr/>
          <p:nvPr/>
        </p:nvSpPr>
        <p:spPr>
          <a:xfrm>
            <a:off x="6162169" y="4125475"/>
            <a:ext cx="17526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C00000"/>
                </a:solidFill>
              </a:rPr>
              <a:t>if r0 &lt; 10, 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BFBCEB8-C259-4C9E-9044-03234ECEA37A}"/>
              </a:ext>
            </a:extLst>
          </p:cNvPr>
          <p:cNvSpPr/>
          <p:nvPr/>
        </p:nvSpPr>
        <p:spPr>
          <a:xfrm>
            <a:off x="6162169" y="3820675"/>
            <a:ext cx="17526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r0 </a:t>
            </a:r>
            <a:r>
              <a:rPr lang="en-US" b="1" dirty="0">
                <a:solidFill>
                  <a:schemeClr val="tx1"/>
                </a:solidFill>
                <a:sym typeface="Wingdings" pitchFamily="2" charset="2"/>
              </a:rPr>
              <a:t> r0 + 1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879448C-A15A-4DB9-A85F-592CF911ABB4}"/>
              </a:ext>
            </a:extLst>
          </p:cNvPr>
          <p:cNvSpPr/>
          <p:nvPr/>
        </p:nvSpPr>
        <p:spPr>
          <a:xfrm>
            <a:off x="6162169" y="5954275"/>
            <a:ext cx="17526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………..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FCE0CD4-523F-4CBC-AC1C-9B28B18C0372}"/>
              </a:ext>
            </a:extLst>
          </p:cNvPr>
          <p:cNvSpPr/>
          <p:nvPr/>
        </p:nvSpPr>
        <p:spPr>
          <a:xfrm>
            <a:off x="6162169" y="2680830"/>
            <a:ext cx="1752600" cy="228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………..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1C36FFC-3581-47B9-9B16-38DD82A6EA01}"/>
              </a:ext>
            </a:extLst>
          </p:cNvPr>
          <p:cNvSpPr/>
          <p:nvPr/>
        </p:nvSpPr>
        <p:spPr>
          <a:xfrm>
            <a:off x="6162169" y="5649475"/>
            <a:ext cx="1752600" cy="30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EDC77F1-ED39-437F-9E1B-1506C3C4D855}"/>
              </a:ext>
            </a:extLst>
          </p:cNvPr>
          <p:cNvSpPr/>
          <p:nvPr/>
        </p:nvSpPr>
        <p:spPr>
          <a:xfrm>
            <a:off x="6162169" y="5344675"/>
            <a:ext cx="1752600" cy="30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9F00574-CD09-4BC0-9FE2-B698EB1880AB}"/>
              </a:ext>
            </a:extLst>
          </p:cNvPr>
          <p:cNvSpPr/>
          <p:nvPr/>
        </p:nvSpPr>
        <p:spPr>
          <a:xfrm>
            <a:off x="6162169" y="5039875"/>
            <a:ext cx="1752600" cy="30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50" name="Curved Connector 33">
            <a:extLst>
              <a:ext uri="{FF2B5EF4-FFF2-40B4-BE49-F238E27FC236}">
                <a16:creationId xmlns:a16="http://schemas.microsoft.com/office/drawing/2014/main" id="{B7CE6A75-F0F1-4995-BE45-662F1D157F77}"/>
              </a:ext>
            </a:extLst>
          </p:cNvPr>
          <p:cNvCxnSpPr>
            <a:stCxn id="41" idx="3"/>
            <a:endCxn id="73" idx="3"/>
          </p:cNvCxnSpPr>
          <p:nvPr/>
        </p:nvCxnSpPr>
        <p:spPr>
          <a:xfrm flipV="1">
            <a:off x="7914769" y="3668275"/>
            <a:ext cx="12700" cy="609600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56FD7534-8FEC-48BE-BCEC-3A51609EF2BB}"/>
              </a:ext>
            </a:extLst>
          </p:cNvPr>
          <p:cNvSpPr/>
          <p:nvPr/>
        </p:nvSpPr>
        <p:spPr>
          <a:xfrm>
            <a:off x="6162169" y="3515875"/>
            <a:ext cx="17526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r1 </a:t>
            </a:r>
            <a:r>
              <a:rPr lang="en-US" b="1" dirty="0">
                <a:solidFill>
                  <a:schemeClr val="tx1"/>
                </a:solidFill>
                <a:sym typeface="Wingdings" pitchFamily="2" charset="2"/>
              </a:rPr>
              <a:t> r1 + r0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27A08ED5-F979-4675-8DFC-5074CBB23C8B}"/>
              </a:ext>
            </a:extLst>
          </p:cNvPr>
          <p:cNvCxnSpPr/>
          <p:nvPr/>
        </p:nvCxnSpPr>
        <p:spPr>
          <a:xfrm>
            <a:off x="7381369" y="4277875"/>
            <a:ext cx="533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98CDB8ED-CCDA-464C-AB71-9B8008E29B71}"/>
              </a:ext>
            </a:extLst>
          </p:cNvPr>
          <p:cNvSpPr/>
          <p:nvPr/>
        </p:nvSpPr>
        <p:spPr>
          <a:xfrm>
            <a:off x="481666" y="3292823"/>
            <a:ext cx="7620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Inst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2D67FB7-5B24-4209-9B14-CD34181509DF}"/>
              </a:ext>
            </a:extLst>
          </p:cNvPr>
          <p:cNvSpPr/>
          <p:nvPr/>
        </p:nvSpPr>
        <p:spPr>
          <a:xfrm>
            <a:off x="1243666" y="3292823"/>
            <a:ext cx="1371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FD328F9-E602-4505-96CB-9D149565E9D1}"/>
              </a:ext>
            </a:extLst>
          </p:cNvPr>
          <p:cNvSpPr/>
          <p:nvPr/>
        </p:nvSpPr>
        <p:spPr>
          <a:xfrm>
            <a:off x="405466" y="3902423"/>
            <a:ext cx="4572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r0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C786F36-1504-4C60-865A-7F7564C152DE}"/>
              </a:ext>
            </a:extLst>
          </p:cNvPr>
          <p:cNvSpPr/>
          <p:nvPr/>
        </p:nvSpPr>
        <p:spPr>
          <a:xfrm>
            <a:off x="862666" y="3902423"/>
            <a:ext cx="609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1" dirty="0">
              <a:solidFill>
                <a:schemeClr val="tx1"/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41709886-C6B8-4053-AD87-CA3339E064AA}"/>
              </a:ext>
            </a:extLst>
          </p:cNvPr>
          <p:cNvSpPr/>
          <p:nvPr/>
        </p:nvSpPr>
        <p:spPr>
          <a:xfrm>
            <a:off x="405466" y="4207223"/>
            <a:ext cx="4572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r1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DE4348BF-6051-44B9-A9AC-C8A2B9DFBD26}"/>
              </a:ext>
            </a:extLst>
          </p:cNvPr>
          <p:cNvSpPr/>
          <p:nvPr/>
        </p:nvSpPr>
        <p:spPr>
          <a:xfrm>
            <a:off x="862666" y="4207223"/>
            <a:ext cx="609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1" dirty="0">
              <a:solidFill>
                <a:schemeClr val="tx1"/>
              </a:solidFill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AECF64B5-810A-4B4C-8426-2CBA7C0B1576}"/>
              </a:ext>
            </a:extLst>
          </p:cNvPr>
          <p:cNvSpPr/>
          <p:nvPr/>
        </p:nvSpPr>
        <p:spPr>
          <a:xfrm>
            <a:off x="405466" y="4512023"/>
            <a:ext cx="4572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..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F5C7898E-E88C-4B9C-BA18-40E98A688D8B}"/>
              </a:ext>
            </a:extLst>
          </p:cNvPr>
          <p:cNvSpPr/>
          <p:nvPr/>
        </p:nvSpPr>
        <p:spPr>
          <a:xfrm>
            <a:off x="862666" y="4512023"/>
            <a:ext cx="609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02BE7785-9EB3-466C-A733-EFC1703657BF}"/>
              </a:ext>
            </a:extLst>
          </p:cNvPr>
          <p:cNvSpPr/>
          <p:nvPr/>
        </p:nvSpPr>
        <p:spPr>
          <a:xfrm>
            <a:off x="5628769" y="5031933"/>
            <a:ext cx="5334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b="1" dirty="0" err="1">
                <a:solidFill>
                  <a:schemeClr val="tx1"/>
                </a:solidFill>
              </a:rPr>
              <a:t>i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246750E2-88B8-4356-9616-B39B566F5758}"/>
              </a:ext>
            </a:extLst>
          </p:cNvPr>
          <p:cNvSpPr/>
          <p:nvPr/>
        </p:nvSpPr>
        <p:spPr>
          <a:xfrm>
            <a:off x="5628769" y="5336733"/>
            <a:ext cx="5334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b="1" dirty="0">
                <a:solidFill>
                  <a:schemeClr val="tx1"/>
                </a:solidFill>
              </a:rPr>
              <a:t>res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47EF24B9-472F-44AD-801F-06CB29D42251}"/>
              </a:ext>
            </a:extLst>
          </p:cNvPr>
          <p:cNvSpPr/>
          <p:nvPr/>
        </p:nvSpPr>
        <p:spPr>
          <a:xfrm>
            <a:off x="6168519" y="2914217"/>
            <a:ext cx="17526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r0  </a:t>
            </a:r>
            <a:r>
              <a:rPr lang="en-US" b="1" dirty="0">
                <a:solidFill>
                  <a:schemeClr val="tx1"/>
                </a:solidFill>
                <a:sym typeface="Wingdings" pitchFamily="2" charset="2"/>
              </a:rPr>
              <a:t> load </a:t>
            </a:r>
            <a:r>
              <a:rPr lang="en-US" b="1" dirty="0" err="1">
                <a:solidFill>
                  <a:schemeClr val="tx1"/>
                </a:solidFill>
                <a:sym typeface="Wingdings" pitchFamily="2" charset="2"/>
              </a:rPr>
              <a:t>i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DB58EEA2-B59A-430C-8127-C45E3E9E6243}"/>
              </a:ext>
            </a:extLst>
          </p:cNvPr>
          <p:cNvSpPr/>
          <p:nvPr/>
        </p:nvSpPr>
        <p:spPr>
          <a:xfrm>
            <a:off x="6168519" y="3219017"/>
            <a:ext cx="17526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r1  </a:t>
            </a:r>
            <a:r>
              <a:rPr lang="en-US" b="1" dirty="0">
                <a:solidFill>
                  <a:schemeClr val="tx1"/>
                </a:solidFill>
                <a:sym typeface="Wingdings" pitchFamily="2" charset="2"/>
              </a:rPr>
              <a:t> load res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8" name="Flowchart: Manual Operation 87">
            <a:extLst>
              <a:ext uri="{FF2B5EF4-FFF2-40B4-BE49-F238E27FC236}">
                <a16:creationId xmlns:a16="http://schemas.microsoft.com/office/drawing/2014/main" id="{1DB03183-EED0-47E7-9F49-5EF9ADD599D6}"/>
              </a:ext>
            </a:extLst>
          </p:cNvPr>
          <p:cNvSpPr/>
          <p:nvPr/>
        </p:nvSpPr>
        <p:spPr>
          <a:xfrm rot="16200000">
            <a:off x="1843046" y="4011175"/>
            <a:ext cx="914400" cy="533400"/>
          </a:xfrm>
          <a:prstGeom prst="flowChartManualOperat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ALU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E13EF7BE-F7D2-47A4-94CD-82A80BAE7FDB}"/>
              </a:ext>
            </a:extLst>
          </p:cNvPr>
          <p:cNvCxnSpPr/>
          <p:nvPr/>
        </p:nvCxnSpPr>
        <p:spPr>
          <a:xfrm>
            <a:off x="1813623" y="4500928"/>
            <a:ext cx="22860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392B8E52-6920-44FE-8B18-BEC8C707C617}"/>
              </a:ext>
            </a:extLst>
          </p:cNvPr>
          <p:cNvCxnSpPr/>
          <p:nvPr/>
        </p:nvCxnSpPr>
        <p:spPr>
          <a:xfrm>
            <a:off x="1813623" y="4120306"/>
            <a:ext cx="22860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8EFBF700-BA6C-4D3F-89B5-F9E5F8D7F1DE}"/>
              </a:ext>
            </a:extLst>
          </p:cNvPr>
          <p:cNvCxnSpPr/>
          <p:nvPr/>
        </p:nvCxnSpPr>
        <p:spPr>
          <a:xfrm>
            <a:off x="2566946" y="4277875"/>
            <a:ext cx="22860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Down Arrow 46">
            <a:extLst>
              <a:ext uri="{FF2B5EF4-FFF2-40B4-BE49-F238E27FC236}">
                <a16:creationId xmlns:a16="http://schemas.microsoft.com/office/drawing/2014/main" id="{F795DFF4-C0B3-430B-8530-FA9DDE8DF9B5}"/>
              </a:ext>
            </a:extLst>
          </p:cNvPr>
          <p:cNvSpPr/>
          <p:nvPr/>
        </p:nvSpPr>
        <p:spPr>
          <a:xfrm>
            <a:off x="5785383" y="2779593"/>
            <a:ext cx="304800" cy="1447800"/>
          </a:xfrm>
          <a:prstGeom prst="downArrow">
            <a:avLst>
              <a:gd name="adj1" fmla="val 50000"/>
              <a:gd name="adj2" fmla="val 78302"/>
            </a:avLst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763833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#7: MIPS Part 1: Introduction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rgbClr val="0000FF"/>
                </a:solidFill>
              </a:rPr>
              <a:t>3. Walkthrough: Control Flow </a:t>
            </a:r>
            <a:r>
              <a:rPr lang="en-SG" sz="2800" dirty="0">
                <a:solidFill>
                  <a:srgbClr val="0000FF"/>
                </a:solidFill>
              </a:rPr>
              <a:t>(10/15)</a:t>
            </a:r>
            <a:endParaRPr lang="en-US" sz="40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18</a:t>
            </a:fld>
            <a:endParaRPr dirty="0"/>
          </a:p>
        </p:txBody>
      </p:sp>
      <p:sp>
        <p:nvSpPr>
          <p:cNvPr id="55" name="Content Placeholder 6">
            <a:extLst>
              <a:ext uri="{FF2B5EF4-FFF2-40B4-BE49-F238E27FC236}">
                <a16:creationId xmlns:a16="http://schemas.microsoft.com/office/drawing/2014/main" id="{6C834004-23DD-4EE8-80F4-5F30BE178D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16599"/>
            <a:ext cx="8585200" cy="1330085"/>
          </a:xfrm>
        </p:spPr>
        <p:txBody>
          <a:bodyPr>
            <a:normAutofit/>
          </a:bodyPr>
          <a:lstStyle/>
          <a:p>
            <a:pPr marL="358775" indent="-358775"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We need instructions to </a:t>
            </a:r>
            <a:r>
              <a:rPr lang="en-US" b="1" dirty="0"/>
              <a:t>change </a:t>
            </a:r>
            <a:r>
              <a:rPr lang="en-US" dirty="0"/>
              <a:t>the control flow based on </a:t>
            </a:r>
            <a:r>
              <a:rPr lang="en-US" b="1" dirty="0"/>
              <a:t>condition</a:t>
            </a:r>
            <a:r>
              <a:rPr lang="en-US" dirty="0"/>
              <a:t>:</a:t>
            </a:r>
          </a:p>
          <a:p>
            <a:pPr marL="633095" lvl="1" indent="-358775">
              <a:buSzPct val="100000"/>
              <a:buFont typeface="Wingdings" panose="05000000000000000000" pitchFamily="2" charset="2"/>
              <a:buChar char="§"/>
            </a:pPr>
            <a:r>
              <a:rPr lang="en-US" sz="2200" dirty="0"/>
              <a:t>Repetition (loop) and Selection (if-else) can both be supported</a:t>
            </a:r>
          </a:p>
        </p:txBody>
      </p:sp>
      <p:sp>
        <p:nvSpPr>
          <p:cNvPr id="23" name="Rectangle 7">
            <a:extLst>
              <a:ext uri="{FF2B5EF4-FFF2-40B4-BE49-F238E27FC236}">
                <a16:creationId xmlns:a16="http://schemas.microsoft.com/office/drawing/2014/main" id="{DEEFFF6D-D430-4301-888F-6DFDE734A8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890" y="2928847"/>
            <a:ext cx="2697892" cy="24384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4" name="Rectangle 15">
            <a:extLst>
              <a:ext uri="{FF2B5EF4-FFF2-40B4-BE49-F238E27FC236}">
                <a16:creationId xmlns:a16="http://schemas.microsoft.com/office/drawing/2014/main" id="{3DB09472-F848-4AC3-B9D4-C42A358774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1183" y="2810494"/>
            <a:ext cx="1569307" cy="312906"/>
          </a:xfrm>
          <a:prstGeom prst="rect">
            <a:avLst/>
          </a:prstGeom>
          <a:solidFill>
            <a:schemeClr val="bg1">
              <a:alpha val="7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63500" tIns="25400" rIns="63500" bIns="25400">
            <a:spAutoFit/>
          </a:bodyPr>
          <a:lstStyle/>
          <a:p>
            <a:pPr algn="ctr" eaLnBrk="0" hangingPunct="0">
              <a:lnSpc>
                <a:spcPct val="85000"/>
              </a:lnSpc>
            </a:pPr>
            <a:r>
              <a:rPr lang="en-US" sz="2000" b="1" dirty="0">
                <a:latin typeface="Helvetica" pitchFamily="34" charset="0"/>
              </a:rPr>
              <a:t>Processor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E358263-79E5-435D-8526-35F0F10F11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7877" y="2483708"/>
            <a:ext cx="3048000" cy="4090087"/>
          </a:xfrm>
          <a:prstGeom prst="rect">
            <a:avLst/>
          </a:prstGeom>
          <a:solidFill>
            <a:srgbClr val="FFFFCC"/>
          </a:solidFill>
          <a:ln w="317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Rectangle 15">
            <a:extLst>
              <a:ext uri="{FF2B5EF4-FFF2-40B4-BE49-F238E27FC236}">
                <a16:creationId xmlns:a16="http://schemas.microsoft.com/office/drawing/2014/main" id="{FA852DB6-BC1E-4C98-8717-FFDF2C1502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0791" y="2322427"/>
            <a:ext cx="1322173" cy="312906"/>
          </a:xfrm>
          <a:prstGeom prst="rect">
            <a:avLst/>
          </a:prstGeom>
          <a:solidFill>
            <a:schemeClr val="bg1">
              <a:alpha val="7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63500" tIns="25400" rIns="63500" bIns="25400">
            <a:spAutoFit/>
          </a:bodyPr>
          <a:lstStyle/>
          <a:p>
            <a:pPr algn="ctr" eaLnBrk="0" hangingPunct="0">
              <a:lnSpc>
                <a:spcPct val="85000"/>
              </a:lnSpc>
            </a:pPr>
            <a:r>
              <a:rPr lang="en-US" sz="2000" b="1" dirty="0">
                <a:latin typeface="Helvetica" pitchFamily="34" charset="0"/>
              </a:rPr>
              <a:t>Memory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4A015BE-CACC-48BF-AF44-440A50A1935D}"/>
              </a:ext>
            </a:extLst>
          </p:cNvPr>
          <p:cNvSpPr/>
          <p:nvPr/>
        </p:nvSpPr>
        <p:spPr>
          <a:xfrm>
            <a:off x="3037970" y="3649225"/>
            <a:ext cx="2552699" cy="952500"/>
          </a:xfrm>
          <a:prstGeom prst="rect">
            <a:avLst/>
          </a:prstGeom>
          <a:solidFill>
            <a:srgbClr val="66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15">
            <a:extLst>
              <a:ext uri="{FF2B5EF4-FFF2-40B4-BE49-F238E27FC236}">
                <a16:creationId xmlns:a16="http://schemas.microsoft.com/office/drawing/2014/main" id="{1D7C7D39-11D5-4EFD-9154-B8BAC523E7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8505" y="3412519"/>
            <a:ext cx="801130" cy="312906"/>
          </a:xfrm>
          <a:prstGeom prst="rect">
            <a:avLst/>
          </a:prstGeom>
          <a:solidFill>
            <a:schemeClr val="bg1">
              <a:alpha val="7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63500" tIns="25400" rIns="63500" bIns="25400">
            <a:spAutoFit/>
          </a:bodyPr>
          <a:lstStyle/>
          <a:p>
            <a:pPr algn="ctr" eaLnBrk="0" hangingPunct="0">
              <a:lnSpc>
                <a:spcPct val="85000"/>
              </a:lnSpc>
            </a:pPr>
            <a:r>
              <a:rPr lang="en-US" sz="2000" b="1" dirty="0">
                <a:latin typeface="Helvetica" pitchFamily="34" charset="0"/>
              </a:rPr>
              <a:t>Bus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15941FB-A704-4502-A4C1-84A0C0EF5A6E}"/>
              </a:ext>
            </a:extLst>
          </p:cNvPr>
          <p:cNvSpPr/>
          <p:nvPr/>
        </p:nvSpPr>
        <p:spPr>
          <a:xfrm>
            <a:off x="6162169" y="5649475"/>
            <a:ext cx="1752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CEE5D7E-EF32-4EA6-BAC9-E70A15B35607}"/>
              </a:ext>
            </a:extLst>
          </p:cNvPr>
          <p:cNvSpPr/>
          <p:nvPr/>
        </p:nvSpPr>
        <p:spPr>
          <a:xfrm>
            <a:off x="6162169" y="4735075"/>
            <a:ext cx="1752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………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C530D86-4403-4F7F-9497-979D0D55B8E1}"/>
              </a:ext>
            </a:extLst>
          </p:cNvPr>
          <p:cNvSpPr/>
          <p:nvPr/>
        </p:nvSpPr>
        <p:spPr>
          <a:xfrm>
            <a:off x="6162169" y="5344675"/>
            <a:ext cx="1752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D71F7EB-CC60-4121-819D-975F27C25F1A}"/>
              </a:ext>
            </a:extLst>
          </p:cNvPr>
          <p:cNvSpPr/>
          <p:nvPr/>
        </p:nvSpPr>
        <p:spPr>
          <a:xfrm>
            <a:off x="6162169" y="5039875"/>
            <a:ext cx="1752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3CFBBA5-4C2C-4532-9734-5E56F04848B6}"/>
              </a:ext>
            </a:extLst>
          </p:cNvPr>
          <p:cNvSpPr/>
          <p:nvPr/>
        </p:nvSpPr>
        <p:spPr>
          <a:xfrm>
            <a:off x="6162169" y="4430275"/>
            <a:ext cx="1752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17FC802-9569-4AC4-8711-892469E64433}"/>
              </a:ext>
            </a:extLst>
          </p:cNvPr>
          <p:cNvSpPr/>
          <p:nvPr/>
        </p:nvSpPr>
        <p:spPr>
          <a:xfrm>
            <a:off x="6162169" y="4125475"/>
            <a:ext cx="17526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C00000"/>
                </a:solidFill>
              </a:rPr>
              <a:t>if r0 &lt; 10, 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BFBCEB8-C259-4C9E-9044-03234ECEA37A}"/>
              </a:ext>
            </a:extLst>
          </p:cNvPr>
          <p:cNvSpPr/>
          <p:nvPr/>
        </p:nvSpPr>
        <p:spPr>
          <a:xfrm>
            <a:off x="6162169" y="3820675"/>
            <a:ext cx="17526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r0 </a:t>
            </a:r>
            <a:r>
              <a:rPr lang="en-US" b="1" dirty="0">
                <a:solidFill>
                  <a:schemeClr val="tx1"/>
                </a:solidFill>
                <a:sym typeface="Wingdings" pitchFamily="2" charset="2"/>
              </a:rPr>
              <a:t> r0 + 1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879448C-A15A-4DB9-A85F-592CF911ABB4}"/>
              </a:ext>
            </a:extLst>
          </p:cNvPr>
          <p:cNvSpPr/>
          <p:nvPr/>
        </p:nvSpPr>
        <p:spPr>
          <a:xfrm>
            <a:off x="6162169" y="5954275"/>
            <a:ext cx="17526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………..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FCE0CD4-523F-4CBC-AC1C-9B28B18C0372}"/>
              </a:ext>
            </a:extLst>
          </p:cNvPr>
          <p:cNvSpPr/>
          <p:nvPr/>
        </p:nvSpPr>
        <p:spPr>
          <a:xfrm>
            <a:off x="6162169" y="2680830"/>
            <a:ext cx="1752600" cy="228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………..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1C36FFC-3581-47B9-9B16-38DD82A6EA01}"/>
              </a:ext>
            </a:extLst>
          </p:cNvPr>
          <p:cNvSpPr/>
          <p:nvPr/>
        </p:nvSpPr>
        <p:spPr>
          <a:xfrm>
            <a:off x="6162169" y="5649475"/>
            <a:ext cx="1752600" cy="30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EDC77F1-ED39-437F-9E1B-1506C3C4D855}"/>
              </a:ext>
            </a:extLst>
          </p:cNvPr>
          <p:cNvSpPr/>
          <p:nvPr/>
        </p:nvSpPr>
        <p:spPr>
          <a:xfrm>
            <a:off x="6162169" y="5344675"/>
            <a:ext cx="1752600" cy="30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9F00574-CD09-4BC0-9FE2-B698EB1880AB}"/>
              </a:ext>
            </a:extLst>
          </p:cNvPr>
          <p:cNvSpPr/>
          <p:nvPr/>
        </p:nvSpPr>
        <p:spPr>
          <a:xfrm>
            <a:off x="6162169" y="5039875"/>
            <a:ext cx="1752600" cy="30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50" name="Curved Connector 33">
            <a:extLst>
              <a:ext uri="{FF2B5EF4-FFF2-40B4-BE49-F238E27FC236}">
                <a16:creationId xmlns:a16="http://schemas.microsoft.com/office/drawing/2014/main" id="{B7CE6A75-F0F1-4995-BE45-662F1D157F77}"/>
              </a:ext>
            </a:extLst>
          </p:cNvPr>
          <p:cNvCxnSpPr>
            <a:stCxn id="41" idx="3"/>
            <a:endCxn id="73" idx="3"/>
          </p:cNvCxnSpPr>
          <p:nvPr/>
        </p:nvCxnSpPr>
        <p:spPr>
          <a:xfrm flipV="1">
            <a:off x="7914769" y="3668275"/>
            <a:ext cx="12700" cy="609600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56FD7534-8FEC-48BE-BCEC-3A51609EF2BB}"/>
              </a:ext>
            </a:extLst>
          </p:cNvPr>
          <p:cNvSpPr/>
          <p:nvPr/>
        </p:nvSpPr>
        <p:spPr>
          <a:xfrm>
            <a:off x="6162169" y="3515875"/>
            <a:ext cx="17526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r1 </a:t>
            </a:r>
            <a:r>
              <a:rPr lang="en-US" b="1" dirty="0">
                <a:solidFill>
                  <a:schemeClr val="tx1"/>
                </a:solidFill>
                <a:sym typeface="Wingdings" pitchFamily="2" charset="2"/>
              </a:rPr>
              <a:t> r1 + r0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27A08ED5-F979-4675-8DFC-5074CBB23C8B}"/>
              </a:ext>
            </a:extLst>
          </p:cNvPr>
          <p:cNvCxnSpPr/>
          <p:nvPr/>
        </p:nvCxnSpPr>
        <p:spPr>
          <a:xfrm>
            <a:off x="7381369" y="4277875"/>
            <a:ext cx="533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98CDB8ED-CCDA-464C-AB71-9B8008E29B71}"/>
              </a:ext>
            </a:extLst>
          </p:cNvPr>
          <p:cNvSpPr/>
          <p:nvPr/>
        </p:nvSpPr>
        <p:spPr>
          <a:xfrm>
            <a:off x="481666" y="3292823"/>
            <a:ext cx="7620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Inst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2D67FB7-5B24-4209-9B14-CD34181509DF}"/>
              </a:ext>
            </a:extLst>
          </p:cNvPr>
          <p:cNvSpPr/>
          <p:nvPr/>
        </p:nvSpPr>
        <p:spPr>
          <a:xfrm>
            <a:off x="1243666" y="3292823"/>
            <a:ext cx="1371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FD328F9-E602-4505-96CB-9D149565E9D1}"/>
              </a:ext>
            </a:extLst>
          </p:cNvPr>
          <p:cNvSpPr/>
          <p:nvPr/>
        </p:nvSpPr>
        <p:spPr>
          <a:xfrm>
            <a:off x="405466" y="3902423"/>
            <a:ext cx="4572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r0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C786F36-1504-4C60-865A-7F7564C152DE}"/>
              </a:ext>
            </a:extLst>
          </p:cNvPr>
          <p:cNvSpPr/>
          <p:nvPr/>
        </p:nvSpPr>
        <p:spPr>
          <a:xfrm>
            <a:off x="862666" y="3902423"/>
            <a:ext cx="609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1" dirty="0">
              <a:solidFill>
                <a:schemeClr val="tx1"/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41709886-C6B8-4053-AD87-CA3339E064AA}"/>
              </a:ext>
            </a:extLst>
          </p:cNvPr>
          <p:cNvSpPr/>
          <p:nvPr/>
        </p:nvSpPr>
        <p:spPr>
          <a:xfrm>
            <a:off x="405466" y="4207223"/>
            <a:ext cx="4572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r1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DE4348BF-6051-44B9-A9AC-C8A2B9DFBD26}"/>
              </a:ext>
            </a:extLst>
          </p:cNvPr>
          <p:cNvSpPr/>
          <p:nvPr/>
        </p:nvSpPr>
        <p:spPr>
          <a:xfrm>
            <a:off x="862666" y="4207223"/>
            <a:ext cx="609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1" dirty="0">
              <a:solidFill>
                <a:schemeClr val="tx1"/>
              </a:solidFill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AECF64B5-810A-4B4C-8426-2CBA7C0B1576}"/>
              </a:ext>
            </a:extLst>
          </p:cNvPr>
          <p:cNvSpPr/>
          <p:nvPr/>
        </p:nvSpPr>
        <p:spPr>
          <a:xfrm>
            <a:off x="405466" y="4512023"/>
            <a:ext cx="4572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..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F5C7898E-E88C-4B9C-BA18-40E98A688D8B}"/>
              </a:ext>
            </a:extLst>
          </p:cNvPr>
          <p:cNvSpPr/>
          <p:nvPr/>
        </p:nvSpPr>
        <p:spPr>
          <a:xfrm>
            <a:off x="862666" y="4512023"/>
            <a:ext cx="609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02BE7785-9EB3-466C-A733-EFC1703657BF}"/>
              </a:ext>
            </a:extLst>
          </p:cNvPr>
          <p:cNvSpPr/>
          <p:nvPr/>
        </p:nvSpPr>
        <p:spPr>
          <a:xfrm>
            <a:off x="5628769" y="5031933"/>
            <a:ext cx="5334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b="1" dirty="0" err="1">
                <a:solidFill>
                  <a:schemeClr val="tx1"/>
                </a:solidFill>
              </a:rPr>
              <a:t>i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246750E2-88B8-4356-9616-B39B566F5758}"/>
              </a:ext>
            </a:extLst>
          </p:cNvPr>
          <p:cNvSpPr/>
          <p:nvPr/>
        </p:nvSpPr>
        <p:spPr>
          <a:xfrm>
            <a:off x="5628769" y="5336733"/>
            <a:ext cx="5334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b="1" dirty="0">
                <a:solidFill>
                  <a:schemeClr val="tx1"/>
                </a:solidFill>
              </a:rPr>
              <a:t>res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47EF24B9-472F-44AD-801F-06CB29D42251}"/>
              </a:ext>
            </a:extLst>
          </p:cNvPr>
          <p:cNvSpPr/>
          <p:nvPr/>
        </p:nvSpPr>
        <p:spPr>
          <a:xfrm>
            <a:off x="6168519" y="2914217"/>
            <a:ext cx="17526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r0  </a:t>
            </a:r>
            <a:r>
              <a:rPr lang="en-US" b="1" dirty="0">
                <a:solidFill>
                  <a:schemeClr val="tx1"/>
                </a:solidFill>
                <a:sym typeface="Wingdings" pitchFamily="2" charset="2"/>
              </a:rPr>
              <a:t> load </a:t>
            </a:r>
            <a:r>
              <a:rPr lang="en-US" b="1" dirty="0" err="1">
                <a:solidFill>
                  <a:schemeClr val="tx1"/>
                </a:solidFill>
                <a:sym typeface="Wingdings" pitchFamily="2" charset="2"/>
              </a:rPr>
              <a:t>i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DB58EEA2-B59A-430C-8127-C45E3E9E6243}"/>
              </a:ext>
            </a:extLst>
          </p:cNvPr>
          <p:cNvSpPr/>
          <p:nvPr/>
        </p:nvSpPr>
        <p:spPr>
          <a:xfrm>
            <a:off x="6168519" y="3219017"/>
            <a:ext cx="17526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r1  </a:t>
            </a:r>
            <a:r>
              <a:rPr lang="en-US" b="1" dirty="0">
                <a:solidFill>
                  <a:schemeClr val="tx1"/>
                </a:solidFill>
                <a:sym typeface="Wingdings" pitchFamily="2" charset="2"/>
              </a:rPr>
              <a:t> load res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8" name="Flowchart: Manual Operation 87">
            <a:extLst>
              <a:ext uri="{FF2B5EF4-FFF2-40B4-BE49-F238E27FC236}">
                <a16:creationId xmlns:a16="http://schemas.microsoft.com/office/drawing/2014/main" id="{1DB03183-EED0-47E7-9F49-5EF9ADD599D6}"/>
              </a:ext>
            </a:extLst>
          </p:cNvPr>
          <p:cNvSpPr/>
          <p:nvPr/>
        </p:nvSpPr>
        <p:spPr>
          <a:xfrm rot="16200000">
            <a:off x="1843046" y="4011175"/>
            <a:ext cx="914400" cy="533400"/>
          </a:xfrm>
          <a:prstGeom prst="flowChartManualOperat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ALU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E13EF7BE-F7D2-47A4-94CD-82A80BAE7FDB}"/>
              </a:ext>
            </a:extLst>
          </p:cNvPr>
          <p:cNvCxnSpPr/>
          <p:nvPr/>
        </p:nvCxnSpPr>
        <p:spPr>
          <a:xfrm>
            <a:off x="1813623" y="4500928"/>
            <a:ext cx="22860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392B8E52-6920-44FE-8B18-BEC8C707C617}"/>
              </a:ext>
            </a:extLst>
          </p:cNvPr>
          <p:cNvCxnSpPr/>
          <p:nvPr/>
        </p:nvCxnSpPr>
        <p:spPr>
          <a:xfrm>
            <a:off x="1813623" y="4120306"/>
            <a:ext cx="22860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8EFBF700-BA6C-4D3F-89B5-F9E5F8D7F1DE}"/>
              </a:ext>
            </a:extLst>
          </p:cNvPr>
          <p:cNvCxnSpPr/>
          <p:nvPr/>
        </p:nvCxnSpPr>
        <p:spPr>
          <a:xfrm>
            <a:off x="2566946" y="4277875"/>
            <a:ext cx="22860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12D31724-A67C-4538-AA67-530CFA4DF336}"/>
              </a:ext>
            </a:extLst>
          </p:cNvPr>
          <p:cNvSpPr/>
          <p:nvPr/>
        </p:nvSpPr>
        <p:spPr>
          <a:xfrm>
            <a:off x="867737" y="4207224"/>
            <a:ext cx="601517" cy="2951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9BF3641-C7AD-400A-92FD-6F1F822B67B4}"/>
              </a:ext>
            </a:extLst>
          </p:cNvPr>
          <p:cNvSpPr/>
          <p:nvPr/>
        </p:nvSpPr>
        <p:spPr>
          <a:xfrm>
            <a:off x="862666" y="3894815"/>
            <a:ext cx="609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8A5A7E6-99D4-43F9-8062-BA1BE45B3679}"/>
              </a:ext>
            </a:extLst>
          </p:cNvPr>
          <p:cNvSpPr/>
          <p:nvPr/>
        </p:nvSpPr>
        <p:spPr>
          <a:xfrm>
            <a:off x="1218515" y="3285215"/>
            <a:ext cx="1752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C00000"/>
                </a:solidFill>
              </a:rPr>
              <a:t>if r0 &lt; 10, repeat</a:t>
            </a:r>
          </a:p>
        </p:txBody>
      </p:sp>
    </p:spTree>
    <p:extLst>
      <p:ext uri="{BB962C8B-B14F-4D97-AF65-F5344CB8AC3E}">
        <p14:creationId xmlns:p14="http://schemas.microsoft.com/office/powerpoint/2010/main" val="24658573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#7: MIPS Part 1: Introduction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rgbClr val="0000FF"/>
                </a:solidFill>
              </a:rPr>
              <a:t>3. Walkthrough: Looping! </a:t>
            </a:r>
            <a:r>
              <a:rPr lang="en-SG" sz="2800" dirty="0">
                <a:solidFill>
                  <a:srgbClr val="0000FF"/>
                </a:solidFill>
              </a:rPr>
              <a:t>(11/15)</a:t>
            </a:r>
            <a:endParaRPr lang="en-US" sz="40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19</a:t>
            </a:fld>
            <a:endParaRPr dirty="0"/>
          </a:p>
        </p:txBody>
      </p:sp>
      <p:sp>
        <p:nvSpPr>
          <p:cNvPr id="55" name="Content Placeholder 6">
            <a:extLst>
              <a:ext uri="{FF2B5EF4-FFF2-40B4-BE49-F238E27FC236}">
                <a16:creationId xmlns:a16="http://schemas.microsoft.com/office/drawing/2014/main" id="{6C834004-23DD-4EE8-80F4-5F30BE178D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90956"/>
            <a:ext cx="8585200" cy="1155728"/>
          </a:xfrm>
        </p:spPr>
        <p:txBody>
          <a:bodyPr>
            <a:normAutofit/>
          </a:bodyPr>
          <a:lstStyle/>
          <a:p>
            <a:pPr marL="358775" indent="-358775"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Since the condition succeeded, execution will repeat from the indicated position</a:t>
            </a:r>
          </a:p>
        </p:txBody>
      </p:sp>
      <p:sp>
        <p:nvSpPr>
          <p:cNvPr id="23" name="Rectangle 7">
            <a:extLst>
              <a:ext uri="{FF2B5EF4-FFF2-40B4-BE49-F238E27FC236}">
                <a16:creationId xmlns:a16="http://schemas.microsoft.com/office/drawing/2014/main" id="{DEEFFF6D-D430-4301-888F-6DFDE734A8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890" y="2928847"/>
            <a:ext cx="2697892" cy="24384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4" name="Rectangle 15">
            <a:extLst>
              <a:ext uri="{FF2B5EF4-FFF2-40B4-BE49-F238E27FC236}">
                <a16:creationId xmlns:a16="http://schemas.microsoft.com/office/drawing/2014/main" id="{3DB09472-F848-4AC3-B9D4-C42A358774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1183" y="2810494"/>
            <a:ext cx="1569307" cy="312906"/>
          </a:xfrm>
          <a:prstGeom prst="rect">
            <a:avLst/>
          </a:prstGeom>
          <a:solidFill>
            <a:schemeClr val="bg1">
              <a:alpha val="7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63500" tIns="25400" rIns="63500" bIns="25400">
            <a:spAutoFit/>
          </a:bodyPr>
          <a:lstStyle/>
          <a:p>
            <a:pPr algn="ctr" eaLnBrk="0" hangingPunct="0">
              <a:lnSpc>
                <a:spcPct val="85000"/>
              </a:lnSpc>
            </a:pPr>
            <a:r>
              <a:rPr lang="en-US" sz="2000" b="1" dirty="0">
                <a:latin typeface="Helvetica" pitchFamily="34" charset="0"/>
              </a:rPr>
              <a:t>Processor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E358263-79E5-435D-8526-35F0F10F11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7877" y="2483708"/>
            <a:ext cx="3048000" cy="4090087"/>
          </a:xfrm>
          <a:prstGeom prst="rect">
            <a:avLst/>
          </a:prstGeom>
          <a:solidFill>
            <a:srgbClr val="FFFFCC"/>
          </a:solidFill>
          <a:ln w="317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Rectangle 15">
            <a:extLst>
              <a:ext uri="{FF2B5EF4-FFF2-40B4-BE49-F238E27FC236}">
                <a16:creationId xmlns:a16="http://schemas.microsoft.com/office/drawing/2014/main" id="{FA852DB6-BC1E-4C98-8717-FFDF2C1502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0791" y="2322427"/>
            <a:ext cx="1322173" cy="312906"/>
          </a:xfrm>
          <a:prstGeom prst="rect">
            <a:avLst/>
          </a:prstGeom>
          <a:solidFill>
            <a:schemeClr val="bg1">
              <a:alpha val="7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63500" tIns="25400" rIns="63500" bIns="25400">
            <a:spAutoFit/>
          </a:bodyPr>
          <a:lstStyle/>
          <a:p>
            <a:pPr algn="ctr" eaLnBrk="0" hangingPunct="0">
              <a:lnSpc>
                <a:spcPct val="85000"/>
              </a:lnSpc>
            </a:pPr>
            <a:r>
              <a:rPr lang="en-US" sz="2000" b="1" dirty="0">
                <a:latin typeface="Helvetica" pitchFamily="34" charset="0"/>
              </a:rPr>
              <a:t>Memory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4A015BE-CACC-48BF-AF44-440A50A1935D}"/>
              </a:ext>
            </a:extLst>
          </p:cNvPr>
          <p:cNvSpPr/>
          <p:nvPr/>
        </p:nvSpPr>
        <p:spPr>
          <a:xfrm>
            <a:off x="3037970" y="3649225"/>
            <a:ext cx="2552699" cy="952500"/>
          </a:xfrm>
          <a:prstGeom prst="rect">
            <a:avLst/>
          </a:prstGeom>
          <a:solidFill>
            <a:srgbClr val="66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15">
            <a:extLst>
              <a:ext uri="{FF2B5EF4-FFF2-40B4-BE49-F238E27FC236}">
                <a16:creationId xmlns:a16="http://schemas.microsoft.com/office/drawing/2014/main" id="{1D7C7D39-11D5-4EFD-9154-B8BAC523E7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8505" y="3412519"/>
            <a:ext cx="801130" cy="312906"/>
          </a:xfrm>
          <a:prstGeom prst="rect">
            <a:avLst/>
          </a:prstGeom>
          <a:solidFill>
            <a:schemeClr val="bg1">
              <a:alpha val="7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63500" tIns="25400" rIns="63500" bIns="25400">
            <a:spAutoFit/>
          </a:bodyPr>
          <a:lstStyle/>
          <a:p>
            <a:pPr algn="ctr" eaLnBrk="0" hangingPunct="0">
              <a:lnSpc>
                <a:spcPct val="85000"/>
              </a:lnSpc>
            </a:pPr>
            <a:r>
              <a:rPr lang="en-US" sz="2000" b="1" dirty="0">
                <a:latin typeface="Helvetica" pitchFamily="34" charset="0"/>
              </a:rPr>
              <a:t>Bus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15941FB-A704-4502-A4C1-84A0C0EF5A6E}"/>
              </a:ext>
            </a:extLst>
          </p:cNvPr>
          <p:cNvSpPr/>
          <p:nvPr/>
        </p:nvSpPr>
        <p:spPr>
          <a:xfrm>
            <a:off x="6162169" y="5649475"/>
            <a:ext cx="1752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CEE5D7E-EF32-4EA6-BAC9-E70A15B35607}"/>
              </a:ext>
            </a:extLst>
          </p:cNvPr>
          <p:cNvSpPr/>
          <p:nvPr/>
        </p:nvSpPr>
        <p:spPr>
          <a:xfrm>
            <a:off x="6162169" y="4735075"/>
            <a:ext cx="1752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………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C530D86-4403-4F7F-9497-979D0D55B8E1}"/>
              </a:ext>
            </a:extLst>
          </p:cNvPr>
          <p:cNvSpPr/>
          <p:nvPr/>
        </p:nvSpPr>
        <p:spPr>
          <a:xfrm>
            <a:off x="6162169" y="5344675"/>
            <a:ext cx="1752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D71F7EB-CC60-4121-819D-975F27C25F1A}"/>
              </a:ext>
            </a:extLst>
          </p:cNvPr>
          <p:cNvSpPr/>
          <p:nvPr/>
        </p:nvSpPr>
        <p:spPr>
          <a:xfrm>
            <a:off x="6162169" y="5039875"/>
            <a:ext cx="1752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3CFBBA5-4C2C-4532-9734-5E56F04848B6}"/>
              </a:ext>
            </a:extLst>
          </p:cNvPr>
          <p:cNvSpPr/>
          <p:nvPr/>
        </p:nvSpPr>
        <p:spPr>
          <a:xfrm>
            <a:off x="6162169" y="4430275"/>
            <a:ext cx="1752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17FC802-9569-4AC4-8711-892469E64433}"/>
              </a:ext>
            </a:extLst>
          </p:cNvPr>
          <p:cNvSpPr/>
          <p:nvPr/>
        </p:nvSpPr>
        <p:spPr>
          <a:xfrm>
            <a:off x="6162169" y="4125475"/>
            <a:ext cx="17526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if r0 &lt; 10, 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BFBCEB8-C259-4C9E-9044-03234ECEA37A}"/>
              </a:ext>
            </a:extLst>
          </p:cNvPr>
          <p:cNvSpPr/>
          <p:nvPr/>
        </p:nvSpPr>
        <p:spPr>
          <a:xfrm>
            <a:off x="6162169" y="3820675"/>
            <a:ext cx="17526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r0 </a:t>
            </a:r>
            <a:r>
              <a:rPr lang="en-US" b="1" dirty="0">
                <a:solidFill>
                  <a:schemeClr val="tx1"/>
                </a:solidFill>
                <a:sym typeface="Wingdings" pitchFamily="2" charset="2"/>
              </a:rPr>
              <a:t> r0 + 1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879448C-A15A-4DB9-A85F-592CF911ABB4}"/>
              </a:ext>
            </a:extLst>
          </p:cNvPr>
          <p:cNvSpPr/>
          <p:nvPr/>
        </p:nvSpPr>
        <p:spPr>
          <a:xfrm>
            <a:off x="6162169" y="5954275"/>
            <a:ext cx="17526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………..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FCE0CD4-523F-4CBC-AC1C-9B28B18C0372}"/>
              </a:ext>
            </a:extLst>
          </p:cNvPr>
          <p:cNvSpPr/>
          <p:nvPr/>
        </p:nvSpPr>
        <p:spPr>
          <a:xfrm>
            <a:off x="6162169" y="2680830"/>
            <a:ext cx="1752600" cy="228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………..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1C36FFC-3581-47B9-9B16-38DD82A6EA01}"/>
              </a:ext>
            </a:extLst>
          </p:cNvPr>
          <p:cNvSpPr/>
          <p:nvPr/>
        </p:nvSpPr>
        <p:spPr>
          <a:xfrm>
            <a:off x="6162169" y="5649475"/>
            <a:ext cx="1752600" cy="30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EDC77F1-ED39-437F-9E1B-1506C3C4D855}"/>
              </a:ext>
            </a:extLst>
          </p:cNvPr>
          <p:cNvSpPr/>
          <p:nvPr/>
        </p:nvSpPr>
        <p:spPr>
          <a:xfrm>
            <a:off x="6162169" y="5344675"/>
            <a:ext cx="1752600" cy="30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9F00574-CD09-4BC0-9FE2-B698EB1880AB}"/>
              </a:ext>
            </a:extLst>
          </p:cNvPr>
          <p:cNvSpPr/>
          <p:nvPr/>
        </p:nvSpPr>
        <p:spPr>
          <a:xfrm>
            <a:off x="6162169" y="5039875"/>
            <a:ext cx="1752600" cy="30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50" name="Curved Connector 33">
            <a:extLst>
              <a:ext uri="{FF2B5EF4-FFF2-40B4-BE49-F238E27FC236}">
                <a16:creationId xmlns:a16="http://schemas.microsoft.com/office/drawing/2014/main" id="{B7CE6A75-F0F1-4995-BE45-662F1D157F77}"/>
              </a:ext>
            </a:extLst>
          </p:cNvPr>
          <p:cNvCxnSpPr>
            <a:stCxn id="41" idx="3"/>
            <a:endCxn id="73" idx="3"/>
          </p:cNvCxnSpPr>
          <p:nvPr/>
        </p:nvCxnSpPr>
        <p:spPr>
          <a:xfrm flipV="1">
            <a:off x="7914769" y="3668275"/>
            <a:ext cx="12700" cy="609600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56FD7534-8FEC-48BE-BCEC-3A51609EF2BB}"/>
              </a:ext>
            </a:extLst>
          </p:cNvPr>
          <p:cNvSpPr/>
          <p:nvPr/>
        </p:nvSpPr>
        <p:spPr>
          <a:xfrm>
            <a:off x="6162169" y="3515875"/>
            <a:ext cx="17526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C00000"/>
                </a:solidFill>
              </a:rPr>
              <a:t>r1 </a:t>
            </a:r>
            <a:r>
              <a:rPr lang="en-US" b="1" dirty="0">
                <a:solidFill>
                  <a:srgbClr val="C00000"/>
                </a:solidFill>
                <a:sym typeface="Wingdings" pitchFamily="2" charset="2"/>
              </a:rPr>
              <a:t> r1 + r0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27A08ED5-F979-4675-8DFC-5074CBB23C8B}"/>
              </a:ext>
            </a:extLst>
          </p:cNvPr>
          <p:cNvCxnSpPr/>
          <p:nvPr/>
        </p:nvCxnSpPr>
        <p:spPr>
          <a:xfrm>
            <a:off x="7381369" y="4277875"/>
            <a:ext cx="533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98CDB8ED-CCDA-464C-AB71-9B8008E29B71}"/>
              </a:ext>
            </a:extLst>
          </p:cNvPr>
          <p:cNvSpPr/>
          <p:nvPr/>
        </p:nvSpPr>
        <p:spPr>
          <a:xfrm>
            <a:off x="481666" y="3292823"/>
            <a:ext cx="7620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Inst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2D67FB7-5B24-4209-9B14-CD34181509DF}"/>
              </a:ext>
            </a:extLst>
          </p:cNvPr>
          <p:cNvSpPr/>
          <p:nvPr/>
        </p:nvSpPr>
        <p:spPr>
          <a:xfrm>
            <a:off x="1243666" y="3292823"/>
            <a:ext cx="1371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FD328F9-E602-4505-96CB-9D149565E9D1}"/>
              </a:ext>
            </a:extLst>
          </p:cNvPr>
          <p:cNvSpPr/>
          <p:nvPr/>
        </p:nvSpPr>
        <p:spPr>
          <a:xfrm>
            <a:off x="405466" y="3902423"/>
            <a:ext cx="4572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r0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C786F36-1504-4C60-865A-7F7564C152DE}"/>
              </a:ext>
            </a:extLst>
          </p:cNvPr>
          <p:cNvSpPr/>
          <p:nvPr/>
        </p:nvSpPr>
        <p:spPr>
          <a:xfrm>
            <a:off x="862666" y="3902423"/>
            <a:ext cx="609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1" dirty="0">
              <a:solidFill>
                <a:schemeClr val="tx1"/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41709886-C6B8-4053-AD87-CA3339E064AA}"/>
              </a:ext>
            </a:extLst>
          </p:cNvPr>
          <p:cNvSpPr/>
          <p:nvPr/>
        </p:nvSpPr>
        <p:spPr>
          <a:xfrm>
            <a:off x="405466" y="4207223"/>
            <a:ext cx="4572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r1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DE4348BF-6051-44B9-A9AC-C8A2B9DFBD26}"/>
              </a:ext>
            </a:extLst>
          </p:cNvPr>
          <p:cNvSpPr/>
          <p:nvPr/>
        </p:nvSpPr>
        <p:spPr>
          <a:xfrm>
            <a:off x="862666" y="4207223"/>
            <a:ext cx="609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1" dirty="0">
              <a:solidFill>
                <a:schemeClr val="tx1"/>
              </a:solidFill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AECF64B5-810A-4B4C-8426-2CBA7C0B1576}"/>
              </a:ext>
            </a:extLst>
          </p:cNvPr>
          <p:cNvSpPr/>
          <p:nvPr/>
        </p:nvSpPr>
        <p:spPr>
          <a:xfrm>
            <a:off x="405466" y="4512023"/>
            <a:ext cx="4572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..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F5C7898E-E88C-4B9C-BA18-40E98A688D8B}"/>
              </a:ext>
            </a:extLst>
          </p:cNvPr>
          <p:cNvSpPr/>
          <p:nvPr/>
        </p:nvSpPr>
        <p:spPr>
          <a:xfrm>
            <a:off x="862666" y="4512023"/>
            <a:ext cx="609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02BE7785-9EB3-466C-A733-EFC1703657BF}"/>
              </a:ext>
            </a:extLst>
          </p:cNvPr>
          <p:cNvSpPr/>
          <p:nvPr/>
        </p:nvSpPr>
        <p:spPr>
          <a:xfrm>
            <a:off x="5628769" y="5031933"/>
            <a:ext cx="5334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b="1" dirty="0" err="1">
                <a:solidFill>
                  <a:schemeClr val="tx1"/>
                </a:solidFill>
              </a:rPr>
              <a:t>i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246750E2-88B8-4356-9616-B39B566F5758}"/>
              </a:ext>
            </a:extLst>
          </p:cNvPr>
          <p:cNvSpPr/>
          <p:nvPr/>
        </p:nvSpPr>
        <p:spPr>
          <a:xfrm>
            <a:off x="5628769" y="5336733"/>
            <a:ext cx="5334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b="1" dirty="0">
                <a:solidFill>
                  <a:schemeClr val="tx1"/>
                </a:solidFill>
              </a:rPr>
              <a:t>res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47EF24B9-472F-44AD-801F-06CB29D42251}"/>
              </a:ext>
            </a:extLst>
          </p:cNvPr>
          <p:cNvSpPr/>
          <p:nvPr/>
        </p:nvSpPr>
        <p:spPr>
          <a:xfrm>
            <a:off x="6168519" y="2914217"/>
            <a:ext cx="17526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r0  </a:t>
            </a:r>
            <a:r>
              <a:rPr lang="en-US" b="1" dirty="0">
                <a:solidFill>
                  <a:schemeClr val="tx1"/>
                </a:solidFill>
                <a:sym typeface="Wingdings" pitchFamily="2" charset="2"/>
              </a:rPr>
              <a:t> load </a:t>
            </a:r>
            <a:r>
              <a:rPr lang="en-US" b="1" dirty="0" err="1">
                <a:solidFill>
                  <a:schemeClr val="tx1"/>
                </a:solidFill>
                <a:sym typeface="Wingdings" pitchFamily="2" charset="2"/>
              </a:rPr>
              <a:t>i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DB58EEA2-B59A-430C-8127-C45E3E9E6243}"/>
              </a:ext>
            </a:extLst>
          </p:cNvPr>
          <p:cNvSpPr/>
          <p:nvPr/>
        </p:nvSpPr>
        <p:spPr>
          <a:xfrm>
            <a:off x="6168519" y="3219017"/>
            <a:ext cx="17526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r1  </a:t>
            </a:r>
            <a:r>
              <a:rPr lang="en-US" b="1" dirty="0">
                <a:solidFill>
                  <a:schemeClr val="tx1"/>
                </a:solidFill>
                <a:sym typeface="Wingdings" pitchFamily="2" charset="2"/>
              </a:rPr>
              <a:t> load res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8" name="Flowchart: Manual Operation 87">
            <a:extLst>
              <a:ext uri="{FF2B5EF4-FFF2-40B4-BE49-F238E27FC236}">
                <a16:creationId xmlns:a16="http://schemas.microsoft.com/office/drawing/2014/main" id="{1DB03183-EED0-47E7-9F49-5EF9ADD599D6}"/>
              </a:ext>
            </a:extLst>
          </p:cNvPr>
          <p:cNvSpPr/>
          <p:nvPr/>
        </p:nvSpPr>
        <p:spPr>
          <a:xfrm rot="16200000">
            <a:off x="1843046" y="4011175"/>
            <a:ext cx="914400" cy="533400"/>
          </a:xfrm>
          <a:prstGeom prst="flowChartManualOperat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ALU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2D31724-A67C-4538-AA67-530CFA4DF336}"/>
              </a:ext>
            </a:extLst>
          </p:cNvPr>
          <p:cNvSpPr/>
          <p:nvPr/>
        </p:nvSpPr>
        <p:spPr>
          <a:xfrm>
            <a:off x="867737" y="4207224"/>
            <a:ext cx="601517" cy="2951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9BF3641-C7AD-400A-92FD-6F1F822B67B4}"/>
              </a:ext>
            </a:extLst>
          </p:cNvPr>
          <p:cNvSpPr/>
          <p:nvPr/>
        </p:nvSpPr>
        <p:spPr>
          <a:xfrm>
            <a:off x="862666" y="3894815"/>
            <a:ext cx="609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1E791FD-0205-4D3D-A29B-09029C09C1E6}"/>
              </a:ext>
            </a:extLst>
          </p:cNvPr>
          <p:cNvSpPr/>
          <p:nvPr/>
        </p:nvSpPr>
        <p:spPr>
          <a:xfrm>
            <a:off x="874087" y="4209252"/>
            <a:ext cx="601517" cy="2951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3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27A5461-0123-4084-A8BF-8E227F78972A}"/>
              </a:ext>
            </a:extLst>
          </p:cNvPr>
          <p:cNvCxnSpPr/>
          <p:nvPr/>
        </p:nvCxnSpPr>
        <p:spPr>
          <a:xfrm>
            <a:off x="1465402" y="4428215"/>
            <a:ext cx="53340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80598E1-0FA6-42B9-B421-B48CEDA291D6}"/>
              </a:ext>
            </a:extLst>
          </p:cNvPr>
          <p:cNvCxnSpPr/>
          <p:nvPr/>
        </p:nvCxnSpPr>
        <p:spPr>
          <a:xfrm>
            <a:off x="1465402" y="4047215"/>
            <a:ext cx="53340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3A7410BC-0F66-41BD-A661-3F45291660AC}"/>
              </a:ext>
            </a:extLst>
          </p:cNvPr>
          <p:cNvGrpSpPr/>
          <p:nvPr/>
        </p:nvGrpSpPr>
        <p:grpSpPr>
          <a:xfrm>
            <a:off x="1160603" y="4199615"/>
            <a:ext cx="1752599" cy="533400"/>
            <a:chOff x="1160603" y="4199615"/>
            <a:chExt cx="1752599" cy="533400"/>
          </a:xfrm>
        </p:grpSpPr>
        <p:cxnSp>
          <p:nvCxnSpPr>
            <p:cNvPr id="65" name="Curved Connector 53">
              <a:extLst>
                <a:ext uri="{FF2B5EF4-FFF2-40B4-BE49-F238E27FC236}">
                  <a16:creationId xmlns:a16="http://schemas.microsoft.com/office/drawing/2014/main" id="{0A0B06C4-EC09-456A-AE72-87B6F227300D}"/>
                </a:ext>
              </a:extLst>
            </p:cNvPr>
            <p:cNvCxnSpPr>
              <a:stCxn id="66" idx="2"/>
            </p:cNvCxnSpPr>
            <p:nvPr/>
          </p:nvCxnSpPr>
          <p:spPr>
            <a:xfrm rot="10800000">
              <a:off x="1160603" y="4504415"/>
              <a:ext cx="1305747" cy="224586"/>
            </a:xfrm>
            <a:prstGeom prst="curvedConnector4">
              <a:avLst>
                <a:gd name="adj1" fmla="val 26261"/>
                <a:gd name="adj2" fmla="val -36357"/>
              </a:avLst>
            </a:prstGeom>
            <a:ln w="1905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Arc 65">
              <a:extLst>
                <a:ext uri="{FF2B5EF4-FFF2-40B4-BE49-F238E27FC236}">
                  <a16:creationId xmlns:a16="http://schemas.microsoft.com/office/drawing/2014/main" id="{6CF7604C-72E0-4C80-B6BA-98D5C4C00E4D}"/>
                </a:ext>
              </a:extLst>
            </p:cNvPr>
            <p:cNvSpPr/>
            <p:nvPr/>
          </p:nvSpPr>
          <p:spPr>
            <a:xfrm>
              <a:off x="2151202" y="4199615"/>
              <a:ext cx="762000" cy="533400"/>
            </a:xfrm>
            <a:prstGeom prst="arc">
              <a:avLst>
                <a:gd name="adj1" fmla="val 16357435"/>
                <a:gd name="adj2" fmla="val 6244405"/>
              </a:avLst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7" name="Rectangle 66">
            <a:extLst>
              <a:ext uri="{FF2B5EF4-FFF2-40B4-BE49-F238E27FC236}">
                <a16:creationId xmlns:a16="http://schemas.microsoft.com/office/drawing/2014/main" id="{E6F1C935-D081-42E7-B765-BDA2A9790FB9}"/>
              </a:ext>
            </a:extLst>
          </p:cNvPr>
          <p:cNvSpPr/>
          <p:nvPr/>
        </p:nvSpPr>
        <p:spPr>
          <a:xfrm>
            <a:off x="1250016" y="3304299"/>
            <a:ext cx="15240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C00000"/>
                </a:solidFill>
              </a:rPr>
              <a:t>r1  </a:t>
            </a:r>
            <a:r>
              <a:rPr lang="en-US" b="1" dirty="0">
                <a:solidFill>
                  <a:srgbClr val="C00000"/>
                </a:solidFill>
                <a:sym typeface="Wingdings" pitchFamily="2" charset="2"/>
              </a:rPr>
              <a:t> r1 + r0</a:t>
            </a:r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949824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6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227AB-2E92-E3C7-A0C6-7F165266D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8C5461-F81C-989D-24C1-6057AF019B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3008" y="5493609"/>
            <a:ext cx="5244353" cy="8309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Scan</a:t>
            </a:r>
            <a:r>
              <a:rPr lang="en-US" dirty="0"/>
              <a:t> and ask your questions here! (May be obscured in some slides)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64FB51-AE44-1DD8-051F-ECF4BB553A8F}"/>
              </a:ext>
            </a:extLst>
          </p:cNvPr>
          <p:cNvSpPr txBox="1"/>
          <p:nvPr/>
        </p:nvSpPr>
        <p:spPr>
          <a:xfrm>
            <a:off x="578224" y="2918014"/>
            <a:ext cx="81167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Ask at</a:t>
            </a:r>
          </a:p>
          <a:p>
            <a:r>
              <a:rPr lang="en-US" sz="2400" dirty="0">
                <a:hlinkClick r:id="rId2"/>
              </a:rPr>
              <a:t>https://sets.netlify.app/module/676ca3a07d7f5ffc1741dc65</a:t>
            </a: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4011FF-7FFB-6F04-59EC-D8C1DA753FF9}"/>
              </a:ext>
            </a:extLst>
          </p:cNvPr>
          <p:cNvSpPr txBox="1"/>
          <p:nvPr/>
        </p:nvSpPr>
        <p:spPr>
          <a:xfrm>
            <a:off x="3909059" y="4412424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OR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F3ABB02-DEE7-0BB8-60DE-1B085766E91E}"/>
              </a:ext>
            </a:extLst>
          </p:cNvPr>
          <p:cNvCxnSpPr>
            <a:cxnSpLocks/>
          </p:cNvCxnSpPr>
          <p:nvPr/>
        </p:nvCxnSpPr>
        <p:spPr>
          <a:xfrm flipH="1">
            <a:off x="743361" y="5999517"/>
            <a:ext cx="2697151" cy="473646"/>
          </a:xfrm>
          <a:prstGeom prst="straightConnector1">
            <a:avLst/>
          </a:prstGeom>
          <a:ln w="47625">
            <a:solidFill>
              <a:schemeClr val="tx1"/>
            </a:solidFill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0677409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#7: MIPS Part 1: Introduction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rgbClr val="0000FF"/>
                </a:solidFill>
              </a:rPr>
              <a:t>3. Walkthrough: Looping! </a:t>
            </a:r>
            <a:r>
              <a:rPr lang="en-SG" sz="2800" dirty="0">
                <a:solidFill>
                  <a:srgbClr val="0000FF"/>
                </a:solidFill>
              </a:rPr>
              <a:t>(12/15)</a:t>
            </a:r>
            <a:endParaRPr lang="en-US" sz="40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20</a:t>
            </a:fld>
            <a:endParaRPr dirty="0"/>
          </a:p>
        </p:txBody>
      </p:sp>
      <p:sp>
        <p:nvSpPr>
          <p:cNvPr id="55" name="Content Placeholder 6">
            <a:extLst>
              <a:ext uri="{FF2B5EF4-FFF2-40B4-BE49-F238E27FC236}">
                <a16:creationId xmlns:a16="http://schemas.microsoft.com/office/drawing/2014/main" id="{6C834004-23DD-4EE8-80F4-5F30BE178D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90956"/>
            <a:ext cx="8585200" cy="1155728"/>
          </a:xfrm>
        </p:spPr>
        <p:txBody>
          <a:bodyPr>
            <a:normAutofit/>
          </a:bodyPr>
          <a:lstStyle/>
          <a:p>
            <a:pPr marL="358775" indent="-358775"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Execution will continue sequentially</a:t>
            </a:r>
          </a:p>
          <a:p>
            <a:pPr marL="633095" lvl="1" indent="-358775"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Until we see another control flow instruction</a:t>
            </a:r>
          </a:p>
        </p:txBody>
      </p:sp>
      <p:sp>
        <p:nvSpPr>
          <p:cNvPr id="23" name="Rectangle 7">
            <a:extLst>
              <a:ext uri="{FF2B5EF4-FFF2-40B4-BE49-F238E27FC236}">
                <a16:creationId xmlns:a16="http://schemas.microsoft.com/office/drawing/2014/main" id="{DEEFFF6D-D430-4301-888F-6DFDE734A8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890" y="2928847"/>
            <a:ext cx="2697892" cy="24384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4" name="Rectangle 15">
            <a:extLst>
              <a:ext uri="{FF2B5EF4-FFF2-40B4-BE49-F238E27FC236}">
                <a16:creationId xmlns:a16="http://schemas.microsoft.com/office/drawing/2014/main" id="{3DB09472-F848-4AC3-B9D4-C42A358774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1183" y="2810494"/>
            <a:ext cx="1569307" cy="312906"/>
          </a:xfrm>
          <a:prstGeom prst="rect">
            <a:avLst/>
          </a:prstGeom>
          <a:solidFill>
            <a:schemeClr val="bg1">
              <a:alpha val="7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63500" tIns="25400" rIns="63500" bIns="25400">
            <a:spAutoFit/>
          </a:bodyPr>
          <a:lstStyle/>
          <a:p>
            <a:pPr algn="ctr" eaLnBrk="0" hangingPunct="0">
              <a:lnSpc>
                <a:spcPct val="85000"/>
              </a:lnSpc>
            </a:pPr>
            <a:r>
              <a:rPr lang="en-US" sz="2000" b="1" dirty="0">
                <a:latin typeface="Helvetica" pitchFamily="34" charset="0"/>
              </a:rPr>
              <a:t>Processor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E358263-79E5-435D-8526-35F0F10F11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7877" y="2483708"/>
            <a:ext cx="3048000" cy="4090087"/>
          </a:xfrm>
          <a:prstGeom prst="rect">
            <a:avLst/>
          </a:prstGeom>
          <a:solidFill>
            <a:srgbClr val="FFFFCC"/>
          </a:solidFill>
          <a:ln w="317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Rectangle 15">
            <a:extLst>
              <a:ext uri="{FF2B5EF4-FFF2-40B4-BE49-F238E27FC236}">
                <a16:creationId xmlns:a16="http://schemas.microsoft.com/office/drawing/2014/main" id="{FA852DB6-BC1E-4C98-8717-FFDF2C1502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0791" y="2322427"/>
            <a:ext cx="1322173" cy="312906"/>
          </a:xfrm>
          <a:prstGeom prst="rect">
            <a:avLst/>
          </a:prstGeom>
          <a:solidFill>
            <a:schemeClr val="bg1">
              <a:alpha val="7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63500" tIns="25400" rIns="63500" bIns="25400">
            <a:spAutoFit/>
          </a:bodyPr>
          <a:lstStyle/>
          <a:p>
            <a:pPr algn="ctr" eaLnBrk="0" hangingPunct="0">
              <a:lnSpc>
                <a:spcPct val="85000"/>
              </a:lnSpc>
            </a:pPr>
            <a:r>
              <a:rPr lang="en-US" sz="2000" b="1" dirty="0">
                <a:latin typeface="Helvetica" pitchFamily="34" charset="0"/>
              </a:rPr>
              <a:t>Memory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4A015BE-CACC-48BF-AF44-440A50A1935D}"/>
              </a:ext>
            </a:extLst>
          </p:cNvPr>
          <p:cNvSpPr/>
          <p:nvPr/>
        </p:nvSpPr>
        <p:spPr>
          <a:xfrm>
            <a:off x="3037970" y="3649225"/>
            <a:ext cx="2552699" cy="952500"/>
          </a:xfrm>
          <a:prstGeom prst="rect">
            <a:avLst/>
          </a:prstGeom>
          <a:solidFill>
            <a:srgbClr val="66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15">
            <a:extLst>
              <a:ext uri="{FF2B5EF4-FFF2-40B4-BE49-F238E27FC236}">
                <a16:creationId xmlns:a16="http://schemas.microsoft.com/office/drawing/2014/main" id="{1D7C7D39-11D5-4EFD-9154-B8BAC523E7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8505" y="3412519"/>
            <a:ext cx="801130" cy="312906"/>
          </a:xfrm>
          <a:prstGeom prst="rect">
            <a:avLst/>
          </a:prstGeom>
          <a:solidFill>
            <a:schemeClr val="bg1">
              <a:alpha val="7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63500" tIns="25400" rIns="63500" bIns="25400">
            <a:spAutoFit/>
          </a:bodyPr>
          <a:lstStyle/>
          <a:p>
            <a:pPr algn="ctr" eaLnBrk="0" hangingPunct="0">
              <a:lnSpc>
                <a:spcPct val="85000"/>
              </a:lnSpc>
            </a:pPr>
            <a:r>
              <a:rPr lang="en-US" sz="2000" b="1" dirty="0">
                <a:latin typeface="Helvetica" pitchFamily="34" charset="0"/>
              </a:rPr>
              <a:t>Bus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15941FB-A704-4502-A4C1-84A0C0EF5A6E}"/>
              </a:ext>
            </a:extLst>
          </p:cNvPr>
          <p:cNvSpPr/>
          <p:nvPr/>
        </p:nvSpPr>
        <p:spPr>
          <a:xfrm>
            <a:off x="6162169" y="5649475"/>
            <a:ext cx="1752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CEE5D7E-EF32-4EA6-BAC9-E70A15B35607}"/>
              </a:ext>
            </a:extLst>
          </p:cNvPr>
          <p:cNvSpPr/>
          <p:nvPr/>
        </p:nvSpPr>
        <p:spPr>
          <a:xfrm>
            <a:off x="6162169" y="4735075"/>
            <a:ext cx="1752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………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C530D86-4403-4F7F-9497-979D0D55B8E1}"/>
              </a:ext>
            </a:extLst>
          </p:cNvPr>
          <p:cNvSpPr/>
          <p:nvPr/>
        </p:nvSpPr>
        <p:spPr>
          <a:xfrm>
            <a:off x="6162169" y="5344675"/>
            <a:ext cx="1752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D71F7EB-CC60-4121-819D-975F27C25F1A}"/>
              </a:ext>
            </a:extLst>
          </p:cNvPr>
          <p:cNvSpPr/>
          <p:nvPr/>
        </p:nvSpPr>
        <p:spPr>
          <a:xfrm>
            <a:off x="6162169" y="5039875"/>
            <a:ext cx="1752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3CFBBA5-4C2C-4532-9734-5E56F04848B6}"/>
              </a:ext>
            </a:extLst>
          </p:cNvPr>
          <p:cNvSpPr/>
          <p:nvPr/>
        </p:nvSpPr>
        <p:spPr>
          <a:xfrm>
            <a:off x="6162169" y="4430275"/>
            <a:ext cx="1752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17FC802-9569-4AC4-8711-892469E64433}"/>
              </a:ext>
            </a:extLst>
          </p:cNvPr>
          <p:cNvSpPr/>
          <p:nvPr/>
        </p:nvSpPr>
        <p:spPr>
          <a:xfrm>
            <a:off x="6162169" y="4125475"/>
            <a:ext cx="17526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if r0 &lt; 10, 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BFBCEB8-C259-4C9E-9044-03234ECEA37A}"/>
              </a:ext>
            </a:extLst>
          </p:cNvPr>
          <p:cNvSpPr/>
          <p:nvPr/>
        </p:nvSpPr>
        <p:spPr>
          <a:xfrm>
            <a:off x="6162169" y="3820675"/>
            <a:ext cx="17526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C00000"/>
                </a:solidFill>
              </a:rPr>
              <a:t>r0 </a:t>
            </a:r>
            <a:r>
              <a:rPr lang="en-US" b="1" dirty="0">
                <a:solidFill>
                  <a:srgbClr val="C00000"/>
                </a:solidFill>
                <a:sym typeface="Wingdings" pitchFamily="2" charset="2"/>
              </a:rPr>
              <a:t> r0 + 1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879448C-A15A-4DB9-A85F-592CF911ABB4}"/>
              </a:ext>
            </a:extLst>
          </p:cNvPr>
          <p:cNvSpPr/>
          <p:nvPr/>
        </p:nvSpPr>
        <p:spPr>
          <a:xfrm>
            <a:off x="6162169" y="5954275"/>
            <a:ext cx="17526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………..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FCE0CD4-523F-4CBC-AC1C-9B28B18C0372}"/>
              </a:ext>
            </a:extLst>
          </p:cNvPr>
          <p:cNvSpPr/>
          <p:nvPr/>
        </p:nvSpPr>
        <p:spPr>
          <a:xfrm>
            <a:off x="6162169" y="2680830"/>
            <a:ext cx="1752600" cy="228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………..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1C36FFC-3581-47B9-9B16-38DD82A6EA01}"/>
              </a:ext>
            </a:extLst>
          </p:cNvPr>
          <p:cNvSpPr/>
          <p:nvPr/>
        </p:nvSpPr>
        <p:spPr>
          <a:xfrm>
            <a:off x="6162169" y="5649475"/>
            <a:ext cx="1752600" cy="30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EDC77F1-ED39-437F-9E1B-1506C3C4D855}"/>
              </a:ext>
            </a:extLst>
          </p:cNvPr>
          <p:cNvSpPr/>
          <p:nvPr/>
        </p:nvSpPr>
        <p:spPr>
          <a:xfrm>
            <a:off x="6162169" y="5344675"/>
            <a:ext cx="1752600" cy="30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9F00574-CD09-4BC0-9FE2-B698EB1880AB}"/>
              </a:ext>
            </a:extLst>
          </p:cNvPr>
          <p:cNvSpPr/>
          <p:nvPr/>
        </p:nvSpPr>
        <p:spPr>
          <a:xfrm>
            <a:off x="6162169" y="5039875"/>
            <a:ext cx="1752600" cy="30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50" name="Curved Connector 33">
            <a:extLst>
              <a:ext uri="{FF2B5EF4-FFF2-40B4-BE49-F238E27FC236}">
                <a16:creationId xmlns:a16="http://schemas.microsoft.com/office/drawing/2014/main" id="{B7CE6A75-F0F1-4995-BE45-662F1D157F77}"/>
              </a:ext>
            </a:extLst>
          </p:cNvPr>
          <p:cNvCxnSpPr>
            <a:stCxn id="41" idx="3"/>
            <a:endCxn id="73" idx="3"/>
          </p:cNvCxnSpPr>
          <p:nvPr/>
        </p:nvCxnSpPr>
        <p:spPr>
          <a:xfrm flipV="1">
            <a:off x="7914769" y="3668275"/>
            <a:ext cx="12700" cy="609600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56FD7534-8FEC-48BE-BCEC-3A51609EF2BB}"/>
              </a:ext>
            </a:extLst>
          </p:cNvPr>
          <p:cNvSpPr/>
          <p:nvPr/>
        </p:nvSpPr>
        <p:spPr>
          <a:xfrm>
            <a:off x="6162169" y="3515875"/>
            <a:ext cx="17526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r1 </a:t>
            </a:r>
            <a:r>
              <a:rPr lang="en-US" b="1" dirty="0">
                <a:solidFill>
                  <a:schemeClr val="tx1"/>
                </a:solidFill>
                <a:sym typeface="Wingdings" pitchFamily="2" charset="2"/>
              </a:rPr>
              <a:t> r1 + r0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27A08ED5-F979-4675-8DFC-5074CBB23C8B}"/>
              </a:ext>
            </a:extLst>
          </p:cNvPr>
          <p:cNvCxnSpPr/>
          <p:nvPr/>
        </p:nvCxnSpPr>
        <p:spPr>
          <a:xfrm>
            <a:off x="7381369" y="4277875"/>
            <a:ext cx="533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98CDB8ED-CCDA-464C-AB71-9B8008E29B71}"/>
              </a:ext>
            </a:extLst>
          </p:cNvPr>
          <p:cNvSpPr/>
          <p:nvPr/>
        </p:nvSpPr>
        <p:spPr>
          <a:xfrm>
            <a:off x="481666" y="3292823"/>
            <a:ext cx="7620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Inst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2D67FB7-5B24-4209-9B14-CD34181509DF}"/>
              </a:ext>
            </a:extLst>
          </p:cNvPr>
          <p:cNvSpPr/>
          <p:nvPr/>
        </p:nvSpPr>
        <p:spPr>
          <a:xfrm>
            <a:off x="1243666" y="3292823"/>
            <a:ext cx="1371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FD328F9-E602-4505-96CB-9D149565E9D1}"/>
              </a:ext>
            </a:extLst>
          </p:cNvPr>
          <p:cNvSpPr/>
          <p:nvPr/>
        </p:nvSpPr>
        <p:spPr>
          <a:xfrm>
            <a:off x="405466" y="3902423"/>
            <a:ext cx="4572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r0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C786F36-1504-4C60-865A-7F7564C152DE}"/>
              </a:ext>
            </a:extLst>
          </p:cNvPr>
          <p:cNvSpPr/>
          <p:nvPr/>
        </p:nvSpPr>
        <p:spPr>
          <a:xfrm>
            <a:off x="862666" y="3902423"/>
            <a:ext cx="609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1" dirty="0">
              <a:solidFill>
                <a:schemeClr val="tx1"/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41709886-C6B8-4053-AD87-CA3339E064AA}"/>
              </a:ext>
            </a:extLst>
          </p:cNvPr>
          <p:cNvSpPr/>
          <p:nvPr/>
        </p:nvSpPr>
        <p:spPr>
          <a:xfrm>
            <a:off x="405466" y="4207223"/>
            <a:ext cx="4572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r1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DE4348BF-6051-44B9-A9AC-C8A2B9DFBD26}"/>
              </a:ext>
            </a:extLst>
          </p:cNvPr>
          <p:cNvSpPr/>
          <p:nvPr/>
        </p:nvSpPr>
        <p:spPr>
          <a:xfrm>
            <a:off x="862666" y="4207223"/>
            <a:ext cx="609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1" dirty="0">
              <a:solidFill>
                <a:schemeClr val="tx1"/>
              </a:solidFill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AECF64B5-810A-4B4C-8426-2CBA7C0B1576}"/>
              </a:ext>
            </a:extLst>
          </p:cNvPr>
          <p:cNvSpPr/>
          <p:nvPr/>
        </p:nvSpPr>
        <p:spPr>
          <a:xfrm>
            <a:off x="405466" y="4512023"/>
            <a:ext cx="4572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..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F5C7898E-E88C-4B9C-BA18-40E98A688D8B}"/>
              </a:ext>
            </a:extLst>
          </p:cNvPr>
          <p:cNvSpPr/>
          <p:nvPr/>
        </p:nvSpPr>
        <p:spPr>
          <a:xfrm>
            <a:off x="862666" y="4512023"/>
            <a:ext cx="609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02BE7785-9EB3-466C-A733-EFC1703657BF}"/>
              </a:ext>
            </a:extLst>
          </p:cNvPr>
          <p:cNvSpPr/>
          <p:nvPr/>
        </p:nvSpPr>
        <p:spPr>
          <a:xfrm>
            <a:off x="5628769" y="5031933"/>
            <a:ext cx="5334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b="1" dirty="0" err="1">
                <a:solidFill>
                  <a:schemeClr val="tx1"/>
                </a:solidFill>
              </a:rPr>
              <a:t>i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246750E2-88B8-4356-9616-B39B566F5758}"/>
              </a:ext>
            </a:extLst>
          </p:cNvPr>
          <p:cNvSpPr/>
          <p:nvPr/>
        </p:nvSpPr>
        <p:spPr>
          <a:xfrm>
            <a:off x="5628769" y="5336733"/>
            <a:ext cx="5334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b="1" dirty="0">
                <a:solidFill>
                  <a:schemeClr val="tx1"/>
                </a:solidFill>
              </a:rPr>
              <a:t>res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47EF24B9-472F-44AD-801F-06CB29D42251}"/>
              </a:ext>
            </a:extLst>
          </p:cNvPr>
          <p:cNvSpPr/>
          <p:nvPr/>
        </p:nvSpPr>
        <p:spPr>
          <a:xfrm>
            <a:off x="6168519" y="2914217"/>
            <a:ext cx="17526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r0  </a:t>
            </a:r>
            <a:r>
              <a:rPr lang="en-US" b="1" dirty="0">
                <a:solidFill>
                  <a:schemeClr val="tx1"/>
                </a:solidFill>
                <a:sym typeface="Wingdings" pitchFamily="2" charset="2"/>
              </a:rPr>
              <a:t> load </a:t>
            </a:r>
            <a:r>
              <a:rPr lang="en-US" b="1" dirty="0" err="1">
                <a:solidFill>
                  <a:schemeClr val="tx1"/>
                </a:solidFill>
                <a:sym typeface="Wingdings" pitchFamily="2" charset="2"/>
              </a:rPr>
              <a:t>i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DB58EEA2-B59A-430C-8127-C45E3E9E6243}"/>
              </a:ext>
            </a:extLst>
          </p:cNvPr>
          <p:cNvSpPr/>
          <p:nvPr/>
        </p:nvSpPr>
        <p:spPr>
          <a:xfrm>
            <a:off x="6168519" y="3219017"/>
            <a:ext cx="17526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r1  </a:t>
            </a:r>
            <a:r>
              <a:rPr lang="en-US" b="1" dirty="0">
                <a:solidFill>
                  <a:schemeClr val="tx1"/>
                </a:solidFill>
                <a:sym typeface="Wingdings" pitchFamily="2" charset="2"/>
              </a:rPr>
              <a:t> load res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8" name="Flowchart: Manual Operation 87">
            <a:extLst>
              <a:ext uri="{FF2B5EF4-FFF2-40B4-BE49-F238E27FC236}">
                <a16:creationId xmlns:a16="http://schemas.microsoft.com/office/drawing/2014/main" id="{1DB03183-EED0-47E7-9F49-5EF9ADD599D6}"/>
              </a:ext>
            </a:extLst>
          </p:cNvPr>
          <p:cNvSpPr/>
          <p:nvPr/>
        </p:nvSpPr>
        <p:spPr>
          <a:xfrm rot="16200000">
            <a:off x="1843046" y="4011175"/>
            <a:ext cx="914400" cy="533400"/>
          </a:xfrm>
          <a:prstGeom prst="flowChartManualOperat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ALU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2D31724-A67C-4538-AA67-530CFA4DF336}"/>
              </a:ext>
            </a:extLst>
          </p:cNvPr>
          <p:cNvSpPr/>
          <p:nvPr/>
        </p:nvSpPr>
        <p:spPr>
          <a:xfrm>
            <a:off x="867737" y="4207224"/>
            <a:ext cx="601517" cy="2951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9BF3641-C7AD-400A-92FD-6F1F822B67B4}"/>
              </a:ext>
            </a:extLst>
          </p:cNvPr>
          <p:cNvSpPr/>
          <p:nvPr/>
        </p:nvSpPr>
        <p:spPr>
          <a:xfrm>
            <a:off x="862666" y="3894815"/>
            <a:ext cx="609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1E791FD-0205-4D3D-A29B-09029C09C1E6}"/>
              </a:ext>
            </a:extLst>
          </p:cNvPr>
          <p:cNvSpPr/>
          <p:nvPr/>
        </p:nvSpPr>
        <p:spPr>
          <a:xfrm>
            <a:off x="865467" y="3902422"/>
            <a:ext cx="601517" cy="2951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3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80598E1-0FA6-42B9-B421-B48CEDA291D6}"/>
              </a:ext>
            </a:extLst>
          </p:cNvPr>
          <p:cNvCxnSpPr/>
          <p:nvPr/>
        </p:nvCxnSpPr>
        <p:spPr>
          <a:xfrm>
            <a:off x="1465402" y="4047215"/>
            <a:ext cx="53340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E6F1C935-D081-42E7-B765-BDA2A9790FB9}"/>
              </a:ext>
            </a:extLst>
          </p:cNvPr>
          <p:cNvSpPr/>
          <p:nvPr/>
        </p:nvSpPr>
        <p:spPr>
          <a:xfrm>
            <a:off x="1250016" y="3304299"/>
            <a:ext cx="15240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C00000"/>
                </a:solidFill>
              </a:rPr>
              <a:t>r0  </a:t>
            </a:r>
            <a:r>
              <a:rPr lang="en-US" b="1" dirty="0">
                <a:solidFill>
                  <a:srgbClr val="C00000"/>
                </a:solidFill>
                <a:sym typeface="Wingdings" pitchFamily="2" charset="2"/>
              </a:rPr>
              <a:t> r0 + 1</a:t>
            </a:r>
            <a:endParaRPr lang="en-US" b="1" dirty="0">
              <a:solidFill>
                <a:srgbClr val="C00000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19290DE-AC69-4EBC-836E-68472A4A0696}"/>
              </a:ext>
            </a:extLst>
          </p:cNvPr>
          <p:cNvGrpSpPr/>
          <p:nvPr/>
        </p:nvGrpSpPr>
        <p:grpSpPr>
          <a:xfrm>
            <a:off x="1558974" y="4278768"/>
            <a:ext cx="457200" cy="304800"/>
            <a:chOff x="1558974" y="4278768"/>
            <a:chExt cx="457200" cy="304800"/>
          </a:xfrm>
        </p:grpSpPr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891D5491-B4F7-49B7-9FCC-6BD87025CB62}"/>
                </a:ext>
              </a:extLst>
            </p:cNvPr>
            <p:cNvCxnSpPr/>
            <p:nvPr/>
          </p:nvCxnSpPr>
          <p:spPr>
            <a:xfrm>
              <a:off x="1787574" y="4431168"/>
              <a:ext cx="2286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2822FE4B-E207-4441-8639-E0615D1FB34E}"/>
                </a:ext>
              </a:extLst>
            </p:cNvPr>
            <p:cNvSpPr/>
            <p:nvPr/>
          </p:nvSpPr>
          <p:spPr>
            <a:xfrm>
              <a:off x="1558974" y="4278768"/>
              <a:ext cx="304800" cy="3048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DFB57C7D-C297-446F-8FE9-38B99DFAF4F9}"/>
              </a:ext>
            </a:extLst>
          </p:cNvPr>
          <p:cNvGrpSpPr/>
          <p:nvPr/>
        </p:nvGrpSpPr>
        <p:grpSpPr>
          <a:xfrm>
            <a:off x="1356916" y="3647199"/>
            <a:ext cx="1585289" cy="533400"/>
            <a:chOff x="1371600" y="3505200"/>
            <a:chExt cx="1752600" cy="533400"/>
          </a:xfrm>
        </p:grpSpPr>
        <p:cxnSp>
          <p:nvCxnSpPr>
            <p:cNvPr id="59" name="Curved Connector 53">
              <a:extLst>
                <a:ext uri="{FF2B5EF4-FFF2-40B4-BE49-F238E27FC236}">
                  <a16:creationId xmlns:a16="http://schemas.microsoft.com/office/drawing/2014/main" id="{283E543F-E734-47C9-B4A7-209169CB7C8D}"/>
                </a:ext>
              </a:extLst>
            </p:cNvPr>
            <p:cNvCxnSpPr/>
            <p:nvPr/>
          </p:nvCxnSpPr>
          <p:spPr>
            <a:xfrm rot="10800000" flipV="1">
              <a:off x="1371600" y="3505200"/>
              <a:ext cx="1381948" cy="228600"/>
            </a:xfrm>
            <a:prstGeom prst="curvedConnector2">
              <a:avLst/>
            </a:prstGeom>
            <a:ln w="1905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Arc 59">
              <a:extLst>
                <a:ext uri="{FF2B5EF4-FFF2-40B4-BE49-F238E27FC236}">
                  <a16:creationId xmlns:a16="http://schemas.microsoft.com/office/drawing/2014/main" id="{299AC52F-EC17-4E8B-AB20-4B678C0FB21C}"/>
                </a:ext>
              </a:extLst>
            </p:cNvPr>
            <p:cNvSpPr/>
            <p:nvPr/>
          </p:nvSpPr>
          <p:spPr>
            <a:xfrm>
              <a:off x="2362200" y="3505200"/>
              <a:ext cx="762000" cy="533400"/>
            </a:xfrm>
            <a:prstGeom prst="arc">
              <a:avLst>
                <a:gd name="adj1" fmla="val 16357435"/>
                <a:gd name="adj2" fmla="val 6244405"/>
              </a:avLst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0848735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6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#7: MIPS Part 1: Introduction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rgbClr val="0000FF"/>
                </a:solidFill>
              </a:rPr>
              <a:t>3. Walkthrough: Looping! </a:t>
            </a:r>
            <a:r>
              <a:rPr lang="en-SG" sz="2800" dirty="0">
                <a:solidFill>
                  <a:srgbClr val="0000FF"/>
                </a:solidFill>
              </a:rPr>
              <a:t>(13/15)</a:t>
            </a:r>
            <a:endParaRPr lang="en-US" sz="40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21</a:t>
            </a:fld>
            <a:endParaRPr dirty="0"/>
          </a:p>
        </p:txBody>
      </p:sp>
      <p:sp>
        <p:nvSpPr>
          <p:cNvPr id="55" name="Content Placeholder 6">
            <a:extLst>
              <a:ext uri="{FF2B5EF4-FFF2-40B4-BE49-F238E27FC236}">
                <a16:creationId xmlns:a16="http://schemas.microsoft.com/office/drawing/2014/main" id="{6C834004-23DD-4EE8-80F4-5F30BE178D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90956"/>
            <a:ext cx="8585200" cy="1155728"/>
          </a:xfrm>
        </p:spPr>
        <p:txBody>
          <a:bodyPr>
            <a:normAutofit/>
          </a:bodyPr>
          <a:lstStyle/>
          <a:p>
            <a:pPr marL="358775" indent="-358775"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The three instructions will be repeated until the condition fails</a:t>
            </a:r>
            <a:endParaRPr lang="en-US" sz="2400" dirty="0"/>
          </a:p>
        </p:txBody>
      </p:sp>
      <p:sp>
        <p:nvSpPr>
          <p:cNvPr id="23" name="Rectangle 7">
            <a:extLst>
              <a:ext uri="{FF2B5EF4-FFF2-40B4-BE49-F238E27FC236}">
                <a16:creationId xmlns:a16="http://schemas.microsoft.com/office/drawing/2014/main" id="{DEEFFF6D-D430-4301-888F-6DFDE734A8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890" y="2928847"/>
            <a:ext cx="2697892" cy="24384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4" name="Rectangle 15">
            <a:extLst>
              <a:ext uri="{FF2B5EF4-FFF2-40B4-BE49-F238E27FC236}">
                <a16:creationId xmlns:a16="http://schemas.microsoft.com/office/drawing/2014/main" id="{3DB09472-F848-4AC3-B9D4-C42A358774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1183" y="2810494"/>
            <a:ext cx="1569307" cy="312906"/>
          </a:xfrm>
          <a:prstGeom prst="rect">
            <a:avLst/>
          </a:prstGeom>
          <a:solidFill>
            <a:schemeClr val="bg1">
              <a:alpha val="7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63500" tIns="25400" rIns="63500" bIns="25400">
            <a:spAutoFit/>
          </a:bodyPr>
          <a:lstStyle/>
          <a:p>
            <a:pPr algn="ctr" eaLnBrk="0" hangingPunct="0">
              <a:lnSpc>
                <a:spcPct val="85000"/>
              </a:lnSpc>
            </a:pPr>
            <a:r>
              <a:rPr lang="en-US" sz="2000" b="1" dirty="0">
                <a:latin typeface="Helvetica" pitchFamily="34" charset="0"/>
              </a:rPr>
              <a:t>Processor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E358263-79E5-435D-8526-35F0F10F11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7877" y="2483708"/>
            <a:ext cx="3048000" cy="4090087"/>
          </a:xfrm>
          <a:prstGeom prst="rect">
            <a:avLst/>
          </a:prstGeom>
          <a:solidFill>
            <a:srgbClr val="FFFFCC"/>
          </a:solidFill>
          <a:ln w="317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Rectangle 15">
            <a:extLst>
              <a:ext uri="{FF2B5EF4-FFF2-40B4-BE49-F238E27FC236}">
                <a16:creationId xmlns:a16="http://schemas.microsoft.com/office/drawing/2014/main" id="{FA852DB6-BC1E-4C98-8717-FFDF2C1502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0791" y="2322427"/>
            <a:ext cx="1322173" cy="312906"/>
          </a:xfrm>
          <a:prstGeom prst="rect">
            <a:avLst/>
          </a:prstGeom>
          <a:solidFill>
            <a:schemeClr val="bg1">
              <a:alpha val="7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63500" tIns="25400" rIns="63500" bIns="25400">
            <a:spAutoFit/>
          </a:bodyPr>
          <a:lstStyle/>
          <a:p>
            <a:pPr algn="ctr" eaLnBrk="0" hangingPunct="0">
              <a:lnSpc>
                <a:spcPct val="85000"/>
              </a:lnSpc>
            </a:pPr>
            <a:r>
              <a:rPr lang="en-US" sz="2000" b="1" dirty="0">
                <a:latin typeface="Helvetica" pitchFamily="34" charset="0"/>
              </a:rPr>
              <a:t>Memory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4A015BE-CACC-48BF-AF44-440A50A1935D}"/>
              </a:ext>
            </a:extLst>
          </p:cNvPr>
          <p:cNvSpPr/>
          <p:nvPr/>
        </p:nvSpPr>
        <p:spPr>
          <a:xfrm>
            <a:off x="3037970" y="3649225"/>
            <a:ext cx="2552699" cy="952500"/>
          </a:xfrm>
          <a:prstGeom prst="rect">
            <a:avLst/>
          </a:prstGeom>
          <a:solidFill>
            <a:srgbClr val="66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15">
            <a:extLst>
              <a:ext uri="{FF2B5EF4-FFF2-40B4-BE49-F238E27FC236}">
                <a16:creationId xmlns:a16="http://schemas.microsoft.com/office/drawing/2014/main" id="{1D7C7D39-11D5-4EFD-9154-B8BAC523E7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8505" y="3412519"/>
            <a:ext cx="801130" cy="312906"/>
          </a:xfrm>
          <a:prstGeom prst="rect">
            <a:avLst/>
          </a:prstGeom>
          <a:solidFill>
            <a:schemeClr val="bg1">
              <a:alpha val="7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63500" tIns="25400" rIns="63500" bIns="25400">
            <a:spAutoFit/>
          </a:bodyPr>
          <a:lstStyle/>
          <a:p>
            <a:pPr algn="ctr" eaLnBrk="0" hangingPunct="0">
              <a:lnSpc>
                <a:spcPct val="85000"/>
              </a:lnSpc>
            </a:pPr>
            <a:r>
              <a:rPr lang="en-US" sz="2000" b="1" dirty="0">
                <a:latin typeface="Helvetica" pitchFamily="34" charset="0"/>
              </a:rPr>
              <a:t>Bus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15941FB-A704-4502-A4C1-84A0C0EF5A6E}"/>
              </a:ext>
            </a:extLst>
          </p:cNvPr>
          <p:cNvSpPr/>
          <p:nvPr/>
        </p:nvSpPr>
        <p:spPr>
          <a:xfrm>
            <a:off x="6162169" y="5649475"/>
            <a:ext cx="1752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CEE5D7E-EF32-4EA6-BAC9-E70A15B35607}"/>
              </a:ext>
            </a:extLst>
          </p:cNvPr>
          <p:cNvSpPr/>
          <p:nvPr/>
        </p:nvSpPr>
        <p:spPr>
          <a:xfrm>
            <a:off x="6162169" y="4735075"/>
            <a:ext cx="1752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………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C530D86-4403-4F7F-9497-979D0D55B8E1}"/>
              </a:ext>
            </a:extLst>
          </p:cNvPr>
          <p:cNvSpPr/>
          <p:nvPr/>
        </p:nvSpPr>
        <p:spPr>
          <a:xfrm>
            <a:off x="6162169" y="5344675"/>
            <a:ext cx="1752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D71F7EB-CC60-4121-819D-975F27C25F1A}"/>
              </a:ext>
            </a:extLst>
          </p:cNvPr>
          <p:cNvSpPr/>
          <p:nvPr/>
        </p:nvSpPr>
        <p:spPr>
          <a:xfrm>
            <a:off x="6162169" y="5039875"/>
            <a:ext cx="1752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3CFBBA5-4C2C-4532-9734-5E56F04848B6}"/>
              </a:ext>
            </a:extLst>
          </p:cNvPr>
          <p:cNvSpPr/>
          <p:nvPr/>
        </p:nvSpPr>
        <p:spPr>
          <a:xfrm>
            <a:off x="6162169" y="4430275"/>
            <a:ext cx="1752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17FC802-9569-4AC4-8711-892469E64433}"/>
              </a:ext>
            </a:extLst>
          </p:cNvPr>
          <p:cNvSpPr/>
          <p:nvPr/>
        </p:nvSpPr>
        <p:spPr>
          <a:xfrm>
            <a:off x="6162169" y="4125475"/>
            <a:ext cx="17526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C00000"/>
                </a:solidFill>
              </a:rPr>
              <a:t>if r0 &lt; 10, 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BFBCEB8-C259-4C9E-9044-03234ECEA37A}"/>
              </a:ext>
            </a:extLst>
          </p:cNvPr>
          <p:cNvSpPr/>
          <p:nvPr/>
        </p:nvSpPr>
        <p:spPr>
          <a:xfrm>
            <a:off x="6162169" y="3820675"/>
            <a:ext cx="17526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C00000"/>
                </a:solidFill>
              </a:rPr>
              <a:t>r0 </a:t>
            </a:r>
            <a:r>
              <a:rPr lang="en-US" b="1" dirty="0">
                <a:solidFill>
                  <a:srgbClr val="C00000"/>
                </a:solidFill>
                <a:sym typeface="Wingdings" pitchFamily="2" charset="2"/>
              </a:rPr>
              <a:t> r0 + 1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879448C-A15A-4DB9-A85F-592CF911ABB4}"/>
              </a:ext>
            </a:extLst>
          </p:cNvPr>
          <p:cNvSpPr/>
          <p:nvPr/>
        </p:nvSpPr>
        <p:spPr>
          <a:xfrm>
            <a:off x="6162169" y="5954275"/>
            <a:ext cx="17526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………..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FCE0CD4-523F-4CBC-AC1C-9B28B18C0372}"/>
              </a:ext>
            </a:extLst>
          </p:cNvPr>
          <p:cNvSpPr/>
          <p:nvPr/>
        </p:nvSpPr>
        <p:spPr>
          <a:xfrm>
            <a:off x="6162169" y="2680830"/>
            <a:ext cx="1752600" cy="228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………..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1C36FFC-3581-47B9-9B16-38DD82A6EA01}"/>
              </a:ext>
            </a:extLst>
          </p:cNvPr>
          <p:cNvSpPr/>
          <p:nvPr/>
        </p:nvSpPr>
        <p:spPr>
          <a:xfrm>
            <a:off x="6162169" y="5649475"/>
            <a:ext cx="1752600" cy="30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EDC77F1-ED39-437F-9E1B-1506C3C4D855}"/>
              </a:ext>
            </a:extLst>
          </p:cNvPr>
          <p:cNvSpPr/>
          <p:nvPr/>
        </p:nvSpPr>
        <p:spPr>
          <a:xfrm>
            <a:off x="6162169" y="5344675"/>
            <a:ext cx="1752600" cy="30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9F00574-CD09-4BC0-9FE2-B698EB1880AB}"/>
              </a:ext>
            </a:extLst>
          </p:cNvPr>
          <p:cNvSpPr/>
          <p:nvPr/>
        </p:nvSpPr>
        <p:spPr>
          <a:xfrm>
            <a:off x="6162169" y="5039875"/>
            <a:ext cx="1752600" cy="30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50" name="Curved Connector 33">
            <a:extLst>
              <a:ext uri="{FF2B5EF4-FFF2-40B4-BE49-F238E27FC236}">
                <a16:creationId xmlns:a16="http://schemas.microsoft.com/office/drawing/2014/main" id="{B7CE6A75-F0F1-4995-BE45-662F1D157F77}"/>
              </a:ext>
            </a:extLst>
          </p:cNvPr>
          <p:cNvCxnSpPr>
            <a:stCxn id="41" idx="3"/>
            <a:endCxn id="73" idx="3"/>
          </p:cNvCxnSpPr>
          <p:nvPr/>
        </p:nvCxnSpPr>
        <p:spPr>
          <a:xfrm flipV="1">
            <a:off x="7914769" y="3668275"/>
            <a:ext cx="12700" cy="609600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56FD7534-8FEC-48BE-BCEC-3A51609EF2BB}"/>
              </a:ext>
            </a:extLst>
          </p:cNvPr>
          <p:cNvSpPr/>
          <p:nvPr/>
        </p:nvSpPr>
        <p:spPr>
          <a:xfrm>
            <a:off x="6162169" y="3515875"/>
            <a:ext cx="17526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C00000"/>
                </a:solidFill>
              </a:rPr>
              <a:t>r1 </a:t>
            </a:r>
            <a:r>
              <a:rPr lang="en-US" b="1" dirty="0">
                <a:solidFill>
                  <a:srgbClr val="C00000"/>
                </a:solidFill>
                <a:sym typeface="Wingdings" pitchFamily="2" charset="2"/>
              </a:rPr>
              <a:t> r1 + r0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27A08ED5-F979-4675-8DFC-5074CBB23C8B}"/>
              </a:ext>
            </a:extLst>
          </p:cNvPr>
          <p:cNvCxnSpPr/>
          <p:nvPr/>
        </p:nvCxnSpPr>
        <p:spPr>
          <a:xfrm>
            <a:off x="7381369" y="4277875"/>
            <a:ext cx="533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98CDB8ED-CCDA-464C-AB71-9B8008E29B71}"/>
              </a:ext>
            </a:extLst>
          </p:cNvPr>
          <p:cNvSpPr/>
          <p:nvPr/>
        </p:nvSpPr>
        <p:spPr>
          <a:xfrm>
            <a:off x="481666" y="3292823"/>
            <a:ext cx="7620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Inst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2D67FB7-5B24-4209-9B14-CD34181509DF}"/>
              </a:ext>
            </a:extLst>
          </p:cNvPr>
          <p:cNvSpPr/>
          <p:nvPr/>
        </p:nvSpPr>
        <p:spPr>
          <a:xfrm>
            <a:off x="1243666" y="3292823"/>
            <a:ext cx="1371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FD328F9-E602-4505-96CB-9D149565E9D1}"/>
              </a:ext>
            </a:extLst>
          </p:cNvPr>
          <p:cNvSpPr/>
          <p:nvPr/>
        </p:nvSpPr>
        <p:spPr>
          <a:xfrm>
            <a:off x="405466" y="3902423"/>
            <a:ext cx="4572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r0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C786F36-1504-4C60-865A-7F7564C152DE}"/>
              </a:ext>
            </a:extLst>
          </p:cNvPr>
          <p:cNvSpPr/>
          <p:nvPr/>
        </p:nvSpPr>
        <p:spPr>
          <a:xfrm>
            <a:off x="862666" y="3902423"/>
            <a:ext cx="609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1" dirty="0">
              <a:solidFill>
                <a:schemeClr val="tx1"/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41709886-C6B8-4053-AD87-CA3339E064AA}"/>
              </a:ext>
            </a:extLst>
          </p:cNvPr>
          <p:cNvSpPr/>
          <p:nvPr/>
        </p:nvSpPr>
        <p:spPr>
          <a:xfrm>
            <a:off x="405466" y="4207223"/>
            <a:ext cx="4572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r1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DE4348BF-6051-44B9-A9AC-C8A2B9DFBD26}"/>
              </a:ext>
            </a:extLst>
          </p:cNvPr>
          <p:cNvSpPr/>
          <p:nvPr/>
        </p:nvSpPr>
        <p:spPr>
          <a:xfrm>
            <a:off x="862666" y="4207223"/>
            <a:ext cx="609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1" dirty="0">
              <a:solidFill>
                <a:schemeClr val="tx1"/>
              </a:solidFill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AECF64B5-810A-4B4C-8426-2CBA7C0B1576}"/>
              </a:ext>
            </a:extLst>
          </p:cNvPr>
          <p:cNvSpPr/>
          <p:nvPr/>
        </p:nvSpPr>
        <p:spPr>
          <a:xfrm>
            <a:off x="405466" y="4512023"/>
            <a:ext cx="4572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..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F5C7898E-E88C-4B9C-BA18-40E98A688D8B}"/>
              </a:ext>
            </a:extLst>
          </p:cNvPr>
          <p:cNvSpPr/>
          <p:nvPr/>
        </p:nvSpPr>
        <p:spPr>
          <a:xfrm>
            <a:off x="862666" y="4512023"/>
            <a:ext cx="609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02BE7785-9EB3-466C-A733-EFC1703657BF}"/>
              </a:ext>
            </a:extLst>
          </p:cNvPr>
          <p:cNvSpPr/>
          <p:nvPr/>
        </p:nvSpPr>
        <p:spPr>
          <a:xfrm>
            <a:off x="5628769" y="5031933"/>
            <a:ext cx="5334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b="1" dirty="0" err="1">
                <a:solidFill>
                  <a:schemeClr val="tx1"/>
                </a:solidFill>
              </a:rPr>
              <a:t>i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246750E2-88B8-4356-9616-B39B566F5758}"/>
              </a:ext>
            </a:extLst>
          </p:cNvPr>
          <p:cNvSpPr/>
          <p:nvPr/>
        </p:nvSpPr>
        <p:spPr>
          <a:xfrm>
            <a:off x="5628769" y="5336733"/>
            <a:ext cx="5334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b="1" dirty="0">
                <a:solidFill>
                  <a:schemeClr val="tx1"/>
                </a:solidFill>
              </a:rPr>
              <a:t>res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47EF24B9-472F-44AD-801F-06CB29D42251}"/>
              </a:ext>
            </a:extLst>
          </p:cNvPr>
          <p:cNvSpPr/>
          <p:nvPr/>
        </p:nvSpPr>
        <p:spPr>
          <a:xfrm>
            <a:off x="6168519" y="2914217"/>
            <a:ext cx="17526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r0  </a:t>
            </a:r>
            <a:r>
              <a:rPr lang="en-US" b="1" dirty="0">
                <a:solidFill>
                  <a:schemeClr val="tx1"/>
                </a:solidFill>
                <a:sym typeface="Wingdings" pitchFamily="2" charset="2"/>
              </a:rPr>
              <a:t> load </a:t>
            </a:r>
            <a:r>
              <a:rPr lang="en-US" b="1" dirty="0" err="1">
                <a:solidFill>
                  <a:schemeClr val="tx1"/>
                </a:solidFill>
                <a:sym typeface="Wingdings" pitchFamily="2" charset="2"/>
              </a:rPr>
              <a:t>i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DB58EEA2-B59A-430C-8127-C45E3E9E6243}"/>
              </a:ext>
            </a:extLst>
          </p:cNvPr>
          <p:cNvSpPr/>
          <p:nvPr/>
        </p:nvSpPr>
        <p:spPr>
          <a:xfrm>
            <a:off x="6168519" y="3219017"/>
            <a:ext cx="17526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r1  </a:t>
            </a:r>
            <a:r>
              <a:rPr lang="en-US" b="1" dirty="0">
                <a:solidFill>
                  <a:schemeClr val="tx1"/>
                </a:solidFill>
                <a:sym typeface="Wingdings" pitchFamily="2" charset="2"/>
              </a:rPr>
              <a:t> load res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8" name="Flowchart: Manual Operation 87">
            <a:extLst>
              <a:ext uri="{FF2B5EF4-FFF2-40B4-BE49-F238E27FC236}">
                <a16:creationId xmlns:a16="http://schemas.microsoft.com/office/drawing/2014/main" id="{1DB03183-EED0-47E7-9F49-5EF9ADD599D6}"/>
              </a:ext>
            </a:extLst>
          </p:cNvPr>
          <p:cNvSpPr/>
          <p:nvPr/>
        </p:nvSpPr>
        <p:spPr>
          <a:xfrm rot="16200000">
            <a:off x="1843046" y="4011175"/>
            <a:ext cx="914400" cy="533400"/>
          </a:xfrm>
          <a:prstGeom prst="flowChartManualOperat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ALU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2D31724-A67C-4538-AA67-530CFA4DF336}"/>
              </a:ext>
            </a:extLst>
          </p:cNvPr>
          <p:cNvSpPr/>
          <p:nvPr/>
        </p:nvSpPr>
        <p:spPr>
          <a:xfrm>
            <a:off x="867737" y="4207224"/>
            <a:ext cx="601517" cy="2951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45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9BF3641-C7AD-400A-92FD-6F1F822B67B4}"/>
              </a:ext>
            </a:extLst>
          </p:cNvPr>
          <p:cNvSpPr/>
          <p:nvPr/>
        </p:nvSpPr>
        <p:spPr>
          <a:xfrm>
            <a:off x="862666" y="3894815"/>
            <a:ext cx="609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10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113A6169-520E-4700-965B-F1C4FEBAC15A}"/>
              </a:ext>
            </a:extLst>
          </p:cNvPr>
          <p:cNvSpPr/>
          <p:nvPr/>
        </p:nvSpPr>
        <p:spPr>
          <a:xfrm>
            <a:off x="1218515" y="3285215"/>
            <a:ext cx="1752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C00000"/>
                </a:solidFill>
              </a:rPr>
              <a:t>if r0 &lt; 10, repeat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F1124F10-B021-44C6-9889-372F52289BE1}"/>
              </a:ext>
            </a:extLst>
          </p:cNvPr>
          <p:cNvCxnSpPr>
            <a:cxnSpLocks/>
          </p:cNvCxnSpPr>
          <p:nvPr/>
        </p:nvCxnSpPr>
        <p:spPr>
          <a:xfrm>
            <a:off x="1779373" y="4393205"/>
            <a:ext cx="254173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CAC34CD0-EE91-4D4F-8F60-F0953B17F108}"/>
              </a:ext>
            </a:extLst>
          </p:cNvPr>
          <p:cNvCxnSpPr>
            <a:cxnSpLocks/>
          </p:cNvCxnSpPr>
          <p:nvPr/>
        </p:nvCxnSpPr>
        <p:spPr>
          <a:xfrm>
            <a:off x="1779373" y="4012205"/>
            <a:ext cx="254173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D9290953-29ED-453C-8B3E-2F5E535D5821}"/>
              </a:ext>
            </a:extLst>
          </p:cNvPr>
          <p:cNvCxnSpPr/>
          <p:nvPr/>
        </p:nvCxnSpPr>
        <p:spPr>
          <a:xfrm>
            <a:off x="2566946" y="4240805"/>
            <a:ext cx="30480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0240797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#7: MIPS Part 1: Introduction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rgbClr val="0000FF"/>
                </a:solidFill>
              </a:rPr>
              <a:t>3. Walkthrough: Memory Instruction </a:t>
            </a:r>
            <a:r>
              <a:rPr lang="en-SG" sz="2800" dirty="0">
                <a:solidFill>
                  <a:srgbClr val="0000FF"/>
                </a:solidFill>
              </a:rPr>
              <a:t>(14/15)</a:t>
            </a:r>
            <a:endParaRPr lang="en-US" sz="40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22</a:t>
            </a:fld>
            <a:endParaRPr dirty="0"/>
          </a:p>
        </p:txBody>
      </p:sp>
      <p:sp>
        <p:nvSpPr>
          <p:cNvPr id="55" name="Content Placeholder 6">
            <a:extLst>
              <a:ext uri="{FF2B5EF4-FFF2-40B4-BE49-F238E27FC236}">
                <a16:creationId xmlns:a16="http://schemas.microsoft.com/office/drawing/2014/main" id="{6C834004-23DD-4EE8-80F4-5F30BE178D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90955"/>
            <a:ext cx="8585200" cy="1302999"/>
          </a:xfrm>
        </p:spPr>
        <p:txBody>
          <a:bodyPr>
            <a:normAutofit lnSpcReduction="10000"/>
          </a:bodyPr>
          <a:lstStyle/>
          <a:p>
            <a:pPr marL="358775" indent="-358775"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We can now move back the values from register to their “home” in memory</a:t>
            </a:r>
          </a:p>
          <a:p>
            <a:pPr marL="633095" lvl="1" indent="-358775"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Similarly for “r1” to “res”</a:t>
            </a:r>
          </a:p>
        </p:txBody>
      </p:sp>
      <p:sp>
        <p:nvSpPr>
          <p:cNvPr id="23" name="Rectangle 7">
            <a:extLst>
              <a:ext uri="{FF2B5EF4-FFF2-40B4-BE49-F238E27FC236}">
                <a16:creationId xmlns:a16="http://schemas.microsoft.com/office/drawing/2014/main" id="{DEEFFF6D-D430-4301-888F-6DFDE734A8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890" y="2928847"/>
            <a:ext cx="2697892" cy="24384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317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24" name="Rectangle 15">
            <a:extLst>
              <a:ext uri="{FF2B5EF4-FFF2-40B4-BE49-F238E27FC236}">
                <a16:creationId xmlns:a16="http://schemas.microsoft.com/office/drawing/2014/main" id="{3DB09472-F848-4AC3-B9D4-C42A358774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1183" y="2810494"/>
            <a:ext cx="1569307" cy="312906"/>
          </a:xfrm>
          <a:prstGeom prst="rect">
            <a:avLst/>
          </a:prstGeom>
          <a:solidFill>
            <a:schemeClr val="bg1">
              <a:alpha val="7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63500" tIns="25400" rIns="63500" bIns="25400">
            <a:spAutoFit/>
          </a:bodyPr>
          <a:lstStyle/>
          <a:p>
            <a:pPr algn="ctr" eaLnBrk="0" hangingPunct="0">
              <a:lnSpc>
                <a:spcPct val="85000"/>
              </a:lnSpc>
            </a:pPr>
            <a:r>
              <a:rPr lang="en-US" sz="2000" b="1" dirty="0">
                <a:latin typeface="Helvetica" pitchFamily="34" charset="0"/>
              </a:rPr>
              <a:t>Processor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E358263-79E5-435D-8526-35F0F10F11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7877" y="2483708"/>
            <a:ext cx="3048000" cy="4090087"/>
          </a:xfrm>
          <a:prstGeom prst="rect">
            <a:avLst/>
          </a:prstGeom>
          <a:solidFill>
            <a:srgbClr val="FFFFCC"/>
          </a:solidFill>
          <a:ln w="317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Rectangle 15">
            <a:extLst>
              <a:ext uri="{FF2B5EF4-FFF2-40B4-BE49-F238E27FC236}">
                <a16:creationId xmlns:a16="http://schemas.microsoft.com/office/drawing/2014/main" id="{FA852DB6-BC1E-4C98-8717-FFDF2C1502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0791" y="2322427"/>
            <a:ext cx="1322173" cy="312906"/>
          </a:xfrm>
          <a:prstGeom prst="rect">
            <a:avLst/>
          </a:prstGeom>
          <a:solidFill>
            <a:schemeClr val="bg1">
              <a:alpha val="7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63500" tIns="25400" rIns="63500" bIns="25400">
            <a:spAutoFit/>
          </a:bodyPr>
          <a:lstStyle/>
          <a:p>
            <a:pPr algn="ctr" eaLnBrk="0" hangingPunct="0">
              <a:lnSpc>
                <a:spcPct val="85000"/>
              </a:lnSpc>
            </a:pPr>
            <a:r>
              <a:rPr lang="en-US" sz="2000" b="1" dirty="0">
                <a:latin typeface="Helvetica" pitchFamily="34" charset="0"/>
              </a:rPr>
              <a:t>Memory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4A015BE-CACC-48BF-AF44-440A50A1935D}"/>
              </a:ext>
            </a:extLst>
          </p:cNvPr>
          <p:cNvSpPr/>
          <p:nvPr/>
        </p:nvSpPr>
        <p:spPr>
          <a:xfrm>
            <a:off x="3037970" y="3649225"/>
            <a:ext cx="2552699" cy="952500"/>
          </a:xfrm>
          <a:prstGeom prst="rect">
            <a:avLst/>
          </a:prstGeom>
          <a:solidFill>
            <a:srgbClr val="6699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15">
            <a:extLst>
              <a:ext uri="{FF2B5EF4-FFF2-40B4-BE49-F238E27FC236}">
                <a16:creationId xmlns:a16="http://schemas.microsoft.com/office/drawing/2014/main" id="{1D7C7D39-11D5-4EFD-9154-B8BAC523E7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8505" y="3412519"/>
            <a:ext cx="801130" cy="312906"/>
          </a:xfrm>
          <a:prstGeom prst="rect">
            <a:avLst/>
          </a:prstGeom>
          <a:solidFill>
            <a:schemeClr val="bg1">
              <a:alpha val="75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wrap="square" lIns="63500" tIns="25400" rIns="63500" bIns="25400">
            <a:spAutoFit/>
          </a:bodyPr>
          <a:lstStyle/>
          <a:p>
            <a:pPr algn="ctr" eaLnBrk="0" hangingPunct="0">
              <a:lnSpc>
                <a:spcPct val="85000"/>
              </a:lnSpc>
            </a:pPr>
            <a:r>
              <a:rPr lang="en-US" sz="2000" b="1" dirty="0">
                <a:latin typeface="Helvetica" pitchFamily="34" charset="0"/>
              </a:rPr>
              <a:t>Bus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15941FB-A704-4502-A4C1-84A0C0EF5A6E}"/>
              </a:ext>
            </a:extLst>
          </p:cNvPr>
          <p:cNvSpPr/>
          <p:nvPr/>
        </p:nvSpPr>
        <p:spPr>
          <a:xfrm>
            <a:off x="6162169" y="5649475"/>
            <a:ext cx="1752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CEE5D7E-EF32-4EA6-BAC9-E70A15B35607}"/>
              </a:ext>
            </a:extLst>
          </p:cNvPr>
          <p:cNvSpPr/>
          <p:nvPr/>
        </p:nvSpPr>
        <p:spPr>
          <a:xfrm>
            <a:off x="6162169" y="4735075"/>
            <a:ext cx="1752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………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C530D86-4403-4F7F-9497-979D0D55B8E1}"/>
              </a:ext>
            </a:extLst>
          </p:cNvPr>
          <p:cNvSpPr/>
          <p:nvPr/>
        </p:nvSpPr>
        <p:spPr>
          <a:xfrm>
            <a:off x="6162169" y="5344675"/>
            <a:ext cx="1752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D71F7EB-CC60-4121-819D-975F27C25F1A}"/>
              </a:ext>
            </a:extLst>
          </p:cNvPr>
          <p:cNvSpPr/>
          <p:nvPr/>
        </p:nvSpPr>
        <p:spPr>
          <a:xfrm>
            <a:off x="6162169" y="5039875"/>
            <a:ext cx="1752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3CFBBA5-4C2C-4532-9734-5E56F04848B6}"/>
              </a:ext>
            </a:extLst>
          </p:cNvPr>
          <p:cNvSpPr/>
          <p:nvPr/>
        </p:nvSpPr>
        <p:spPr>
          <a:xfrm>
            <a:off x="6162169" y="4430275"/>
            <a:ext cx="1752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17FC802-9569-4AC4-8711-892469E64433}"/>
              </a:ext>
            </a:extLst>
          </p:cNvPr>
          <p:cNvSpPr/>
          <p:nvPr/>
        </p:nvSpPr>
        <p:spPr>
          <a:xfrm>
            <a:off x="6162169" y="4125475"/>
            <a:ext cx="17526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if r0 &lt; 10, 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2BFBCEB8-C259-4C9E-9044-03234ECEA37A}"/>
              </a:ext>
            </a:extLst>
          </p:cNvPr>
          <p:cNvSpPr/>
          <p:nvPr/>
        </p:nvSpPr>
        <p:spPr>
          <a:xfrm>
            <a:off x="6162169" y="3820675"/>
            <a:ext cx="17526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r0 </a:t>
            </a:r>
            <a:r>
              <a:rPr lang="en-US" b="1" dirty="0">
                <a:solidFill>
                  <a:schemeClr val="tx1"/>
                </a:solidFill>
                <a:sym typeface="Wingdings" pitchFamily="2" charset="2"/>
              </a:rPr>
              <a:t> r0 + 1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879448C-A15A-4DB9-A85F-592CF911ABB4}"/>
              </a:ext>
            </a:extLst>
          </p:cNvPr>
          <p:cNvSpPr/>
          <p:nvPr/>
        </p:nvSpPr>
        <p:spPr>
          <a:xfrm>
            <a:off x="6162169" y="5954275"/>
            <a:ext cx="1752600" cy="2286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………..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FCE0CD4-523F-4CBC-AC1C-9B28B18C0372}"/>
              </a:ext>
            </a:extLst>
          </p:cNvPr>
          <p:cNvSpPr/>
          <p:nvPr/>
        </p:nvSpPr>
        <p:spPr>
          <a:xfrm>
            <a:off x="6162169" y="2680830"/>
            <a:ext cx="1752600" cy="228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………..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1C36FFC-3581-47B9-9B16-38DD82A6EA01}"/>
              </a:ext>
            </a:extLst>
          </p:cNvPr>
          <p:cNvSpPr/>
          <p:nvPr/>
        </p:nvSpPr>
        <p:spPr>
          <a:xfrm>
            <a:off x="6162169" y="5649475"/>
            <a:ext cx="1752600" cy="30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EDC77F1-ED39-437F-9E1B-1506C3C4D855}"/>
              </a:ext>
            </a:extLst>
          </p:cNvPr>
          <p:cNvSpPr/>
          <p:nvPr/>
        </p:nvSpPr>
        <p:spPr>
          <a:xfrm>
            <a:off x="6162169" y="5344675"/>
            <a:ext cx="1752600" cy="30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9F00574-CD09-4BC0-9FE2-B698EB1880AB}"/>
              </a:ext>
            </a:extLst>
          </p:cNvPr>
          <p:cNvSpPr/>
          <p:nvPr/>
        </p:nvSpPr>
        <p:spPr>
          <a:xfrm>
            <a:off x="6162169" y="5039875"/>
            <a:ext cx="1752600" cy="30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50" name="Curved Connector 33">
            <a:extLst>
              <a:ext uri="{FF2B5EF4-FFF2-40B4-BE49-F238E27FC236}">
                <a16:creationId xmlns:a16="http://schemas.microsoft.com/office/drawing/2014/main" id="{B7CE6A75-F0F1-4995-BE45-662F1D157F77}"/>
              </a:ext>
            </a:extLst>
          </p:cNvPr>
          <p:cNvCxnSpPr>
            <a:stCxn id="41" idx="3"/>
            <a:endCxn id="73" idx="3"/>
          </p:cNvCxnSpPr>
          <p:nvPr/>
        </p:nvCxnSpPr>
        <p:spPr>
          <a:xfrm flipV="1">
            <a:off x="7914769" y="3668275"/>
            <a:ext cx="12700" cy="609600"/>
          </a:xfrm>
          <a:prstGeom prst="curvedConnector3">
            <a:avLst>
              <a:gd name="adj1" fmla="val 1800000"/>
            </a:avLst>
          </a:prstGeom>
          <a:ln w="1905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>
            <a:extLst>
              <a:ext uri="{FF2B5EF4-FFF2-40B4-BE49-F238E27FC236}">
                <a16:creationId xmlns:a16="http://schemas.microsoft.com/office/drawing/2014/main" id="{56FD7534-8FEC-48BE-BCEC-3A51609EF2BB}"/>
              </a:ext>
            </a:extLst>
          </p:cNvPr>
          <p:cNvSpPr/>
          <p:nvPr/>
        </p:nvSpPr>
        <p:spPr>
          <a:xfrm>
            <a:off x="6162169" y="3515875"/>
            <a:ext cx="17526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r1 </a:t>
            </a:r>
            <a:r>
              <a:rPr lang="en-US" b="1" dirty="0">
                <a:solidFill>
                  <a:schemeClr val="tx1"/>
                </a:solidFill>
                <a:sym typeface="Wingdings" pitchFamily="2" charset="2"/>
              </a:rPr>
              <a:t> r1 + r0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27A08ED5-F979-4675-8DFC-5074CBB23C8B}"/>
              </a:ext>
            </a:extLst>
          </p:cNvPr>
          <p:cNvCxnSpPr/>
          <p:nvPr/>
        </p:nvCxnSpPr>
        <p:spPr>
          <a:xfrm>
            <a:off x="7381369" y="4277875"/>
            <a:ext cx="5334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98CDB8ED-CCDA-464C-AB71-9B8008E29B71}"/>
              </a:ext>
            </a:extLst>
          </p:cNvPr>
          <p:cNvSpPr/>
          <p:nvPr/>
        </p:nvSpPr>
        <p:spPr>
          <a:xfrm>
            <a:off x="481666" y="3292823"/>
            <a:ext cx="7620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Inst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B2D67FB7-5B24-4209-9B14-CD34181509DF}"/>
              </a:ext>
            </a:extLst>
          </p:cNvPr>
          <p:cNvSpPr/>
          <p:nvPr/>
        </p:nvSpPr>
        <p:spPr>
          <a:xfrm>
            <a:off x="1243666" y="3292823"/>
            <a:ext cx="1371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3FD328F9-E602-4505-96CB-9D149565E9D1}"/>
              </a:ext>
            </a:extLst>
          </p:cNvPr>
          <p:cNvSpPr/>
          <p:nvPr/>
        </p:nvSpPr>
        <p:spPr>
          <a:xfrm>
            <a:off x="405466" y="3902423"/>
            <a:ext cx="4572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r0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C786F36-1504-4C60-865A-7F7564C152DE}"/>
              </a:ext>
            </a:extLst>
          </p:cNvPr>
          <p:cNvSpPr/>
          <p:nvPr/>
        </p:nvSpPr>
        <p:spPr>
          <a:xfrm>
            <a:off x="862666" y="3902423"/>
            <a:ext cx="609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1" dirty="0">
              <a:solidFill>
                <a:schemeClr val="tx1"/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41709886-C6B8-4053-AD87-CA3339E064AA}"/>
              </a:ext>
            </a:extLst>
          </p:cNvPr>
          <p:cNvSpPr/>
          <p:nvPr/>
        </p:nvSpPr>
        <p:spPr>
          <a:xfrm>
            <a:off x="405466" y="4207223"/>
            <a:ext cx="4572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r1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DE4348BF-6051-44B9-A9AC-C8A2B9DFBD26}"/>
              </a:ext>
            </a:extLst>
          </p:cNvPr>
          <p:cNvSpPr/>
          <p:nvPr/>
        </p:nvSpPr>
        <p:spPr>
          <a:xfrm>
            <a:off x="862666" y="4207223"/>
            <a:ext cx="609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1" dirty="0">
              <a:solidFill>
                <a:schemeClr val="tx1"/>
              </a:solidFill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AECF64B5-810A-4B4C-8426-2CBA7C0B1576}"/>
              </a:ext>
            </a:extLst>
          </p:cNvPr>
          <p:cNvSpPr/>
          <p:nvPr/>
        </p:nvSpPr>
        <p:spPr>
          <a:xfrm>
            <a:off x="405466" y="4512023"/>
            <a:ext cx="4572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..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F5C7898E-E88C-4B9C-BA18-40E98A688D8B}"/>
              </a:ext>
            </a:extLst>
          </p:cNvPr>
          <p:cNvSpPr/>
          <p:nvPr/>
        </p:nvSpPr>
        <p:spPr>
          <a:xfrm>
            <a:off x="862666" y="4512023"/>
            <a:ext cx="609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02BE7785-9EB3-466C-A733-EFC1703657BF}"/>
              </a:ext>
            </a:extLst>
          </p:cNvPr>
          <p:cNvSpPr/>
          <p:nvPr/>
        </p:nvSpPr>
        <p:spPr>
          <a:xfrm>
            <a:off x="5628769" y="5031933"/>
            <a:ext cx="5334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b="1" dirty="0" err="1">
                <a:solidFill>
                  <a:schemeClr val="tx1"/>
                </a:solidFill>
              </a:rPr>
              <a:t>i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246750E2-88B8-4356-9616-B39B566F5758}"/>
              </a:ext>
            </a:extLst>
          </p:cNvPr>
          <p:cNvSpPr/>
          <p:nvPr/>
        </p:nvSpPr>
        <p:spPr>
          <a:xfrm>
            <a:off x="5628769" y="5336733"/>
            <a:ext cx="533400" cy="30480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600" b="1" dirty="0">
                <a:solidFill>
                  <a:schemeClr val="tx1"/>
                </a:solidFill>
              </a:rPr>
              <a:t>res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47EF24B9-472F-44AD-801F-06CB29D42251}"/>
              </a:ext>
            </a:extLst>
          </p:cNvPr>
          <p:cNvSpPr/>
          <p:nvPr/>
        </p:nvSpPr>
        <p:spPr>
          <a:xfrm>
            <a:off x="6168519" y="2914217"/>
            <a:ext cx="17526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r0  </a:t>
            </a:r>
            <a:r>
              <a:rPr lang="en-US" b="1" dirty="0">
                <a:solidFill>
                  <a:schemeClr val="tx1"/>
                </a:solidFill>
                <a:sym typeface="Wingdings" pitchFamily="2" charset="2"/>
              </a:rPr>
              <a:t> load </a:t>
            </a:r>
            <a:r>
              <a:rPr lang="en-US" b="1" dirty="0" err="1">
                <a:solidFill>
                  <a:schemeClr val="tx1"/>
                </a:solidFill>
                <a:sym typeface="Wingdings" pitchFamily="2" charset="2"/>
              </a:rPr>
              <a:t>i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DB58EEA2-B59A-430C-8127-C45E3E9E6243}"/>
              </a:ext>
            </a:extLst>
          </p:cNvPr>
          <p:cNvSpPr/>
          <p:nvPr/>
        </p:nvSpPr>
        <p:spPr>
          <a:xfrm>
            <a:off x="6168519" y="3219017"/>
            <a:ext cx="1752600" cy="304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r1  </a:t>
            </a:r>
            <a:r>
              <a:rPr lang="en-US" b="1" dirty="0">
                <a:solidFill>
                  <a:schemeClr val="tx1"/>
                </a:solidFill>
                <a:sym typeface="Wingdings" pitchFamily="2" charset="2"/>
              </a:rPr>
              <a:t> load res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8" name="Flowchart: Manual Operation 87">
            <a:extLst>
              <a:ext uri="{FF2B5EF4-FFF2-40B4-BE49-F238E27FC236}">
                <a16:creationId xmlns:a16="http://schemas.microsoft.com/office/drawing/2014/main" id="{1DB03183-EED0-47E7-9F49-5EF9ADD599D6}"/>
              </a:ext>
            </a:extLst>
          </p:cNvPr>
          <p:cNvSpPr/>
          <p:nvPr/>
        </p:nvSpPr>
        <p:spPr>
          <a:xfrm rot="16200000">
            <a:off x="1843046" y="4011175"/>
            <a:ext cx="914400" cy="533400"/>
          </a:xfrm>
          <a:prstGeom prst="flowChartManualOperatio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ALU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2D31724-A67C-4538-AA67-530CFA4DF336}"/>
              </a:ext>
            </a:extLst>
          </p:cNvPr>
          <p:cNvSpPr/>
          <p:nvPr/>
        </p:nvSpPr>
        <p:spPr>
          <a:xfrm>
            <a:off x="867737" y="4207224"/>
            <a:ext cx="601517" cy="29516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45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9BF3641-C7AD-400A-92FD-6F1F822B67B4}"/>
              </a:ext>
            </a:extLst>
          </p:cNvPr>
          <p:cNvSpPr/>
          <p:nvPr/>
        </p:nvSpPr>
        <p:spPr>
          <a:xfrm>
            <a:off x="862666" y="3894815"/>
            <a:ext cx="609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113A6169-520E-4700-965B-F1C4FEBAC15A}"/>
              </a:ext>
            </a:extLst>
          </p:cNvPr>
          <p:cNvSpPr/>
          <p:nvPr/>
        </p:nvSpPr>
        <p:spPr>
          <a:xfrm>
            <a:off x="1218515" y="3285215"/>
            <a:ext cx="1569307" cy="32034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err="1">
                <a:solidFill>
                  <a:srgbClr val="C00000"/>
                </a:solidFill>
              </a:rPr>
              <a:t>i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  <a:sym typeface="Wingdings" panose="05000000000000000000" pitchFamily="2" charset="2"/>
              </a:rPr>
              <a:t> store r0</a:t>
            </a:r>
            <a:endParaRPr lang="en-US" b="1" dirty="0">
              <a:solidFill>
                <a:srgbClr val="C00000"/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F1124F10-B021-44C6-9889-372F52289BE1}"/>
              </a:ext>
            </a:extLst>
          </p:cNvPr>
          <p:cNvCxnSpPr>
            <a:cxnSpLocks/>
          </p:cNvCxnSpPr>
          <p:nvPr/>
        </p:nvCxnSpPr>
        <p:spPr>
          <a:xfrm>
            <a:off x="1804086" y="4393205"/>
            <a:ext cx="22946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CAC34CD0-EE91-4D4F-8F60-F0953B17F108}"/>
              </a:ext>
            </a:extLst>
          </p:cNvPr>
          <p:cNvCxnSpPr>
            <a:cxnSpLocks/>
          </p:cNvCxnSpPr>
          <p:nvPr/>
        </p:nvCxnSpPr>
        <p:spPr>
          <a:xfrm>
            <a:off x="1804086" y="4012205"/>
            <a:ext cx="22946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D9290953-29ED-453C-8B3E-2F5E535D5821}"/>
              </a:ext>
            </a:extLst>
          </p:cNvPr>
          <p:cNvCxnSpPr/>
          <p:nvPr/>
        </p:nvCxnSpPr>
        <p:spPr>
          <a:xfrm>
            <a:off x="2566946" y="4240805"/>
            <a:ext cx="304800" cy="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C64D43FC-EF21-40FC-B627-DE38393E3419}"/>
              </a:ext>
            </a:extLst>
          </p:cNvPr>
          <p:cNvSpPr/>
          <p:nvPr/>
        </p:nvSpPr>
        <p:spPr>
          <a:xfrm>
            <a:off x="6168519" y="4438217"/>
            <a:ext cx="17526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 err="1">
                <a:solidFill>
                  <a:srgbClr val="C00000"/>
                </a:solidFill>
              </a:rPr>
              <a:t>i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>
                <a:solidFill>
                  <a:srgbClr val="C00000"/>
                </a:solidFill>
                <a:sym typeface="Wingdings" pitchFamily="2" charset="2"/>
              </a:rPr>
              <a:t> store r0</a:t>
            </a:r>
            <a:endParaRPr lang="en-US" b="1" dirty="0">
              <a:solidFill>
                <a:srgbClr val="C00000"/>
              </a:solidFill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BD1A190-6F52-419A-BC45-5EABF977F20E}"/>
              </a:ext>
            </a:extLst>
          </p:cNvPr>
          <p:cNvGrpSpPr/>
          <p:nvPr/>
        </p:nvGrpSpPr>
        <p:grpSpPr>
          <a:xfrm>
            <a:off x="1431419" y="3753978"/>
            <a:ext cx="4724400" cy="1371600"/>
            <a:chOff x="1676400" y="3581400"/>
            <a:chExt cx="4724400" cy="1371600"/>
          </a:xfrm>
        </p:grpSpPr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D1257449-DDB0-4820-A782-11F2860E5C4C}"/>
                </a:ext>
              </a:extLst>
            </p:cNvPr>
            <p:cNvCxnSpPr/>
            <p:nvPr/>
          </p:nvCxnSpPr>
          <p:spPr>
            <a:xfrm flipH="1" flipV="1">
              <a:off x="6019800" y="3886200"/>
              <a:ext cx="381000" cy="106680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  <a:headEnd type="triangle" w="lg" len="med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27DFA464-2DEE-40F4-A2C6-9B3A88B4C809}"/>
                </a:ext>
              </a:extLst>
            </p:cNvPr>
            <p:cNvCxnSpPr/>
            <p:nvPr/>
          </p:nvCxnSpPr>
          <p:spPr>
            <a:xfrm>
              <a:off x="3124200" y="3886200"/>
              <a:ext cx="28956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urved Connector 54">
              <a:extLst>
                <a:ext uri="{FF2B5EF4-FFF2-40B4-BE49-F238E27FC236}">
                  <a16:creationId xmlns:a16="http://schemas.microsoft.com/office/drawing/2014/main" id="{9CBF158A-2548-4B3B-B91A-7873ADA132E5}"/>
                </a:ext>
              </a:extLst>
            </p:cNvPr>
            <p:cNvCxnSpPr/>
            <p:nvPr/>
          </p:nvCxnSpPr>
          <p:spPr>
            <a:xfrm rot="10800000" flipV="1">
              <a:off x="1676400" y="3581400"/>
              <a:ext cx="609600" cy="304800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prstDash val="dash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1365BCF-87DE-41F4-927C-938A9043132A}"/>
                </a:ext>
              </a:extLst>
            </p:cNvPr>
            <p:cNvCxnSpPr/>
            <p:nvPr/>
          </p:nvCxnSpPr>
          <p:spPr>
            <a:xfrm flipH="1" flipV="1">
              <a:off x="2286000" y="3581400"/>
              <a:ext cx="838200" cy="30480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9" name="Rectangle 58">
            <a:extLst>
              <a:ext uri="{FF2B5EF4-FFF2-40B4-BE49-F238E27FC236}">
                <a16:creationId xmlns:a16="http://schemas.microsoft.com/office/drawing/2014/main" id="{C998996B-7390-4E64-BEC6-9928B62D4E14}"/>
              </a:ext>
            </a:extLst>
          </p:cNvPr>
          <p:cNvSpPr/>
          <p:nvPr/>
        </p:nvSpPr>
        <p:spPr>
          <a:xfrm>
            <a:off x="6155819" y="5047817"/>
            <a:ext cx="1752600" cy="3048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93638332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5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#7: MIPS Part 1: Introduction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rgbClr val="0000FF"/>
                </a:solidFill>
              </a:rPr>
              <a:t>3. Walkthrough: Summary </a:t>
            </a:r>
            <a:r>
              <a:rPr lang="en-SG" sz="2800" dirty="0">
                <a:solidFill>
                  <a:srgbClr val="0000FF"/>
                </a:solidFill>
              </a:rPr>
              <a:t>(15/15)</a:t>
            </a:r>
            <a:endParaRPr lang="en-US" sz="40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23</a:t>
            </a:fld>
            <a:endParaRPr dirty="0"/>
          </a:p>
        </p:txBody>
      </p:sp>
      <p:sp>
        <p:nvSpPr>
          <p:cNvPr id="60" name="Content Placeholder 2">
            <a:extLst>
              <a:ext uri="{FF2B5EF4-FFF2-40B4-BE49-F238E27FC236}">
                <a16:creationId xmlns:a16="http://schemas.microsoft.com/office/drawing/2014/main" id="{B58DB54D-15B2-4AAC-B083-10B7E17A3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72603"/>
            <a:ext cx="8382000" cy="4958322"/>
          </a:xfrm>
        </p:spPr>
        <p:txBody>
          <a:bodyPr>
            <a:normAutofit/>
          </a:bodyPr>
          <a:lstStyle/>
          <a:p>
            <a:pPr marL="358775" indent="-358775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The stored-memory concept:</a:t>
            </a:r>
          </a:p>
          <a:p>
            <a:pPr marL="630238" lvl="1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Both </a:t>
            </a:r>
            <a:r>
              <a:rPr lang="en-US" sz="2400" b="1" dirty="0"/>
              <a:t>instruction</a:t>
            </a:r>
            <a:r>
              <a:rPr lang="en-US" sz="2400" dirty="0"/>
              <a:t> and </a:t>
            </a:r>
            <a:r>
              <a:rPr lang="en-US" sz="2400" b="1" dirty="0"/>
              <a:t>data</a:t>
            </a:r>
            <a:r>
              <a:rPr lang="en-US" sz="2400" dirty="0"/>
              <a:t> are stored in memory</a:t>
            </a:r>
          </a:p>
          <a:p>
            <a:pPr marL="358775" indent="-358775">
              <a:spcBef>
                <a:spcPts val="12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The load-store model:</a:t>
            </a:r>
          </a:p>
          <a:p>
            <a:pPr marL="715963" lvl="1" indent="-357188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Limit memory operations and relies on registers for storage during execution</a:t>
            </a:r>
          </a:p>
          <a:p>
            <a:pPr marL="358775" indent="-358775">
              <a:spcBef>
                <a:spcPts val="12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The major types of assembly instruction:</a:t>
            </a:r>
          </a:p>
          <a:p>
            <a:pPr marL="715963" lvl="1" indent="-357188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400" b="1" dirty="0"/>
              <a:t>Memory: </a:t>
            </a:r>
            <a:r>
              <a:rPr lang="en-US" sz="2400" dirty="0"/>
              <a:t>Move values between memory and registers</a:t>
            </a:r>
          </a:p>
          <a:p>
            <a:pPr marL="715963" lvl="1" indent="-357188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400" b="1" dirty="0"/>
              <a:t>Calculation:</a:t>
            </a:r>
            <a:r>
              <a:rPr lang="en-US" sz="2400" dirty="0"/>
              <a:t> Arithmetic and other operations</a:t>
            </a:r>
          </a:p>
          <a:p>
            <a:pPr marL="715963" lvl="1" indent="-357188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400" b="1" dirty="0"/>
              <a:t>Control flow: </a:t>
            </a:r>
            <a:r>
              <a:rPr lang="en-US" sz="2400" dirty="0"/>
              <a:t>Change the sequential execution</a:t>
            </a:r>
            <a:endParaRPr lang="en-US" dirty="0"/>
          </a:p>
        </p:txBody>
      </p:sp>
      <p:sp>
        <p:nvSpPr>
          <p:cNvPr id="7" name="Folded Corner 6"/>
          <p:cNvSpPr/>
          <p:nvPr/>
        </p:nvSpPr>
        <p:spPr>
          <a:xfrm>
            <a:off x="457200" y="5485600"/>
            <a:ext cx="8382000" cy="1088195"/>
          </a:xfrm>
          <a:prstGeom prst="foldedCorner">
            <a:avLst/>
          </a:prstGeom>
          <a:solidFill>
            <a:srgbClr val="FFFFC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b="1" dirty="0">
                <a:solidFill>
                  <a:schemeClr val="tx1"/>
                </a:solidFill>
              </a:rPr>
              <a:t>NOTE:</a:t>
            </a:r>
          </a:p>
          <a:p>
            <a:pPr algn="just"/>
            <a:r>
              <a:rPr lang="en-US" sz="1600" dirty="0">
                <a:solidFill>
                  <a:schemeClr val="tx1"/>
                </a:solidFill>
              </a:rPr>
              <a:t>A typical assembly code structure is: (1) load, (2) compute, (3) store.</a:t>
            </a:r>
          </a:p>
          <a:p>
            <a:pPr algn="just"/>
            <a:r>
              <a:rPr lang="en-US" sz="1600" dirty="0">
                <a:solidFill>
                  <a:schemeClr val="tx1"/>
                </a:solidFill>
              </a:rPr>
              <a:t>We will assume in this module that we have enough register to store all variables in our program.</a:t>
            </a:r>
          </a:p>
          <a:p>
            <a:endParaRPr lang="en-GB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6537090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#7: MIPS Part 1: Introduction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4. General Purpose Registers (1/2)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24</a:t>
            </a:fld>
            <a:endParaRPr dirty="0"/>
          </a:p>
        </p:txBody>
      </p:sp>
      <p:sp>
        <p:nvSpPr>
          <p:cNvPr id="38" name="Rectangle 3">
            <a:extLst>
              <a:ext uri="{FF2B5EF4-FFF2-40B4-BE49-F238E27FC236}">
                <a16:creationId xmlns:a16="http://schemas.microsoft.com/office/drawing/2014/main" id="{54EFEBCB-D21B-4B3A-9056-8AE339DFB16B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371600"/>
            <a:ext cx="8229600" cy="4759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auto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Fast memories in the processor:</a:t>
            </a:r>
          </a:p>
          <a:p>
            <a:pPr marL="630238" lvl="1" indent="-271463" fontAlgn="auto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Data are transferred from memory to registers for faster processing</a:t>
            </a:r>
          </a:p>
          <a:p>
            <a:pPr marL="358775" indent="-358775" fontAlgn="auto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Limited in number: </a:t>
            </a:r>
          </a:p>
          <a:p>
            <a:pPr marL="630238" lvl="1" indent="-271463" fontAlgn="auto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A typical architecture has 16 to 32 registers</a:t>
            </a:r>
          </a:p>
          <a:p>
            <a:pPr marL="630238" lvl="1" indent="-271463" fontAlgn="auto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Compiler associates variables in program with registers</a:t>
            </a:r>
          </a:p>
          <a:p>
            <a:pPr marL="358775" indent="-358775" fontAlgn="auto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Registers have </a:t>
            </a:r>
            <a:r>
              <a:rPr lang="en-US" b="1" dirty="0"/>
              <a:t>no data type</a:t>
            </a:r>
            <a:endParaRPr lang="en-US" dirty="0"/>
          </a:p>
          <a:p>
            <a:pPr marL="630238" lvl="1" indent="-271463" fontAlgn="auto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Unlike program variables!</a:t>
            </a:r>
          </a:p>
          <a:p>
            <a:pPr marL="630238" lvl="1" indent="-271463" fontAlgn="auto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Machine/Assembly instruction assumes the data stored in the register is of the correct type</a:t>
            </a:r>
          </a:p>
        </p:txBody>
      </p:sp>
    </p:spTree>
    <p:extLst>
      <p:ext uri="{BB962C8B-B14F-4D97-AF65-F5344CB8AC3E}">
        <p14:creationId xmlns:p14="http://schemas.microsoft.com/office/powerpoint/2010/main" val="3877837000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#7: MIPS Part 1: Introduction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4. General Purpose Registers (2/2)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25</a:t>
            </a:fld>
            <a:endParaRPr dirty="0"/>
          </a:p>
        </p:txBody>
      </p:sp>
      <p:sp>
        <p:nvSpPr>
          <p:cNvPr id="36" name="Rectangle 3">
            <a:extLst>
              <a:ext uri="{FF2B5EF4-FFF2-40B4-BE49-F238E27FC236}">
                <a16:creationId xmlns:a16="http://schemas.microsoft.com/office/drawing/2014/main" id="{86DD8E0F-8642-404A-860B-E5477913EFEF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143000"/>
            <a:ext cx="82296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dirty="0"/>
              <a:t>There are </a:t>
            </a:r>
            <a:r>
              <a:rPr lang="en-US" b="1" dirty="0"/>
              <a:t>32 registers</a:t>
            </a:r>
            <a:r>
              <a:rPr lang="en-US" dirty="0"/>
              <a:t> in </a:t>
            </a:r>
            <a:r>
              <a:rPr lang="en-US" b="1" dirty="0"/>
              <a:t>MIPS</a:t>
            </a:r>
            <a:r>
              <a:rPr lang="en-US" dirty="0"/>
              <a:t> assembly language: </a:t>
            </a:r>
          </a:p>
          <a:p>
            <a:pPr lvl="1" fontAlgn="auto">
              <a:spcAft>
                <a:spcPts val="0"/>
              </a:spcAft>
            </a:pPr>
            <a:r>
              <a:rPr lang="en-US" dirty="0"/>
              <a:t>Can be referred by a number (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$0</a:t>
            </a:r>
            <a:r>
              <a:rPr lang="en-US" dirty="0"/>
              <a:t>,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$1</a:t>
            </a:r>
            <a:r>
              <a:rPr lang="en-US" dirty="0"/>
              <a:t>, …,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$31</a:t>
            </a:r>
            <a:r>
              <a:rPr lang="en-US" dirty="0"/>
              <a:t>) OR </a:t>
            </a:r>
          </a:p>
          <a:p>
            <a:pPr lvl="1" fontAlgn="auto">
              <a:spcAft>
                <a:spcPts val="0"/>
              </a:spcAft>
            </a:pPr>
            <a:r>
              <a:rPr lang="en-US" dirty="0"/>
              <a:t>Referred by a name (</a:t>
            </a:r>
            <a:r>
              <a:rPr lang="en-US" dirty="0" err="1"/>
              <a:t>eg</a:t>
            </a:r>
            <a:r>
              <a:rPr lang="en-US" dirty="0"/>
              <a:t>: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$a0</a:t>
            </a:r>
            <a:r>
              <a:rPr lang="en-US" dirty="0"/>
              <a:t>,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$t1</a:t>
            </a:r>
            <a:r>
              <a:rPr lang="en-US" dirty="0"/>
              <a:t>)</a:t>
            </a:r>
          </a:p>
        </p:txBody>
      </p:sp>
      <p:graphicFrame>
        <p:nvGraphicFramePr>
          <p:cNvPr id="37" name="Group 4">
            <a:extLst>
              <a:ext uri="{FF2B5EF4-FFF2-40B4-BE49-F238E27FC236}">
                <a16:creationId xmlns:a16="http://schemas.microsoft.com/office/drawing/2014/main" id="{36BE3F96-3908-4ED8-9EDF-122CA3BAE3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116747"/>
              </p:ext>
            </p:extLst>
          </p:nvPr>
        </p:nvGraphicFramePr>
        <p:xfrm>
          <a:off x="457200" y="2438400"/>
          <a:ext cx="4071937" cy="2744471"/>
        </p:xfrm>
        <a:graphic>
          <a:graphicData uri="http://schemas.openxmlformats.org/drawingml/2006/table">
            <a:tbl>
              <a:tblPr/>
              <a:tblGrid>
                <a:gridCol w="11082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40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295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9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Name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Register number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Usage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$zero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Constant value 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39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$v0-$v1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2-3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Values for results and expression evaluation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$a0-$a3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4-7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Arguments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$t0-$t7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8-15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Temporaries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$s0-$s7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16-23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Program variables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38" name="Group 34">
            <a:extLst>
              <a:ext uri="{FF2B5EF4-FFF2-40B4-BE49-F238E27FC236}">
                <a16:creationId xmlns:a16="http://schemas.microsoft.com/office/drawing/2014/main" id="{261E09F3-9DC6-4409-BDFB-D433181611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213140"/>
              </p:ext>
            </p:extLst>
          </p:nvPr>
        </p:nvGraphicFramePr>
        <p:xfrm>
          <a:off x="4724400" y="2438400"/>
          <a:ext cx="3809999" cy="2504441"/>
        </p:xfrm>
        <a:graphic>
          <a:graphicData uri="http://schemas.openxmlformats.org/drawingml/2006/table">
            <a:tbl>
              <a:tblPr/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04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127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9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Name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Register number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Usage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94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$t8-$t9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24-25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More temporaries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97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$</a:t>
                      </a:r>
                      <a:r>
                        <a:rPr kumimoji="0" lang="en-US" sz="16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gp</a:t>
                      </a:r>
                      <a:endParaRPr kumimoji="0" lang="en-US" sz="16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Global pointer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$sp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29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Stack pointer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$</a:t>
                      </a:r>
                      <a:r>
                        <a:rPr kumimoji="0" lang="en-US" sz="16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fp</a:t>
                      </a:r>
                      <a:endParaRPr kumimoji="0" lang="en-US" sz="16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Frame pointer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$</a:t>
                      </a:r>
                      <a:r>
                        <a:rPr kumimoji="0" lang="en-US" sz="16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ra</a:t>
                      </a:r>
                      <a:endParaRPr kumimoji="0" lang="en-US" sz="16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31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Return address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9" name="Text Box 64">
            <a:extLst>
              <a:ext uri="{FF2B5EF4-FFF2-40B4-BE49-F238E27FC236}">
                <a16:creationId xmlns:a16="http://schemas.microsoft.com/office/drawing/2014/main" id="{7A0A8297-2A59-4905-8886-1CF344F283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5514975"/>
            <a:ext cx="7083425" cy="64633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dirty="0"/>
              <a:t>$at (register 1) is reserved for the assembler.</a:t>
            </a:r>
          </a:p>
          <a:p>
            <a:r>
              <a:rPr lang="en-US" dirty="0"/>
              <a:t>$k0-$k1 (registers 26-27) are reserved for the operating system.</a:t>
            </a:r>
          </a:p>
        </p:txBody>
      </p:sp>
    </p:spTree>
    <p:extLst>
      <p:ext uri="{BB962C8B-B14F-4D97-AF65-F5344CB8AC3E}">
        <p14:creationId xmlns:p14="http://schemas.microsoft.com/office/powerpoint/2010/main" val="259962585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#7: MIPS Part 1: Introduction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5. MIPS Assembly Language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26</a:t>
            </a:fld>
            <a:endParaRPr dirty="0"/>
          </a:p>
        </p:txBody>
      </p:sp>
      <p:sp>
        <p:nvSpPr>
          <p:cNvPr id="19" name="Rectangle 3">
            <a:extLst>
              <a:ext uri="{FF2B5EF4-FFF2-40B4-BE49-F238E27FC236}">
                <a16:creationId xmlns:a16="http://schemas.microsoft.com/office/drawing/2014/main" id="{987D48F0-1C84-496B-B591-71881C107EDF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234159"/>
            <a:ext cx="8229600" cy="4911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Each instruction executes a simple command </a:t>
            </a:r>
          </a:p>
          <a:p>
            <a:pPr marL="800418" lvl="1" indent="-27146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200" dirty="0"/>
              <a:t>Usually has a counterpart in high-level programming languages like C/C++, Java </a:t>
            </a:r>
            <a:r>
              <a:rPr lang="en-US" sz="2200" dirty="0" err="1"/>
              <a:t>etc</a:t>
            </a:r>
            <a:endParaRPr lang="en-US" sz="2200" dirty="0"/>
          </a:p>
          <a:p>
            <a:pPr marL="441643" indent="-357188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Each line of assembly code contains at most 1 instruction</a:t>
            </a:r>
          </a:p>
          <a:p>
            <a:pPr marL="441643" indent="-357188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b="1" dirty="0">
                <a:latin typeface="Courier New" pitchFamily="49" charset="0"/>
                <a:cs typeface="Courier New" pitchFamily="49" charset="0"/>
              </a:rPr>
              <a:t># </a:t>
            </a:r>
            <a:r>
              <a:rPr lang="en-US" sz="2800" dirty="0">
                <a:cs typeface="Courier New" pitchFamily="49" charset="0"/>
              </a:rPr>
              <a:t>(hex-sign) </a:t>
            </a:r>
            <a:r>
              <a:rPr lang="en-US" sz="2800" dirty="0"/>
              <a:t>is used for comments</a:t>
            </a:r>
          </a:p>
          <a:p>
            <a:pPr marL="800418" lvl="1" indent="-27146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200" dirty="0"/>
              <a:t>Anything from 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2200" dirty="0"/>
              <a:t> to end of line is a comment and will be ignored by the assembler</a:t>
            </a:r>
          </a:p>
        </p:txBody>
      </p:sp>
      <p:sp>
        <p:nvSpPr>
          <p:cNvPr id="20" name="Rectangle 4">
            <a:extLst>
              <a:ext uri="{FF2B5EF4-FFF2-40B4-BE49-F238E27FC236}">
                <a16:creationId xmlns:a16="http://schemas.microsoft.com/office/drawing/2014/main" id="{6EF07E94-8924-4BB4-BD52-C7137D31AA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5120359"/>
            <a:ext cx="6248400" cy="707886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>
                <a:lumMod val="65000"/>
                <a:lumOff val="35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185738" lvl="1"/>
            <a:r>
              <a:rPr lang="en-US" sz="2000" b="1" dirty="0">
                <a:solidFill>
                  <a:srgbClr val="660066"/>
                </a:solidFill>
                <a:latin typeface="Courier New" pitchFamily="49" charset="0"/>
              </a:rPr>
              <a:t>add 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</a:rPr>
              <a:t>$t0</a:t>
            </a:r>
            <a:r>
              <a:rPr lang="en-US" sz="2000" b="1" dirty="0">
                <a:latin typeface="Courier New" pitchFamily="49" charset="0"/>
              </a:rPr>
              <a:t>,</a:t>
            </a:r>
            <a:r>
              <a:rPr lang="en-US" sz="2000" b="1" dirty="0">
                <a:solidFill>
                  <a:srgbClr val="660066"/>
                </a:solidFill>
                <a:latin typeface="Courier New" pitchFamily="49" charset="0"/>
              </a:rPr>
              <a:t> 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</a:rPr>
              <a:t>$s1</a:t>
            </a:r>
            <a:r>
              <a:rPr lang="en-US" sz="2000" b="1" dirty="0">
                <a:latin typeface="Courier New" pitchFamily="49" charset="0"/>
              </a:rPr>
              <a:t>,</a:t>
            </a:r>
            <a:r>
              <a:rPr lang="en-US" sz="2000" b="1" dirty="0">
                <a:solidFill>
                  <a:srgbClr val="660066"/>
                </a:solidFill>
                <a:latin typeface="Courier New" pitchFamily="49" charset="0"/>
              </a:rPr>
              <a:t> 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</a:rPr>
              <a:t>$s2 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</a:rPr>
              <a:t># $t0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sym typeface="Wingdings" pitchFamily="2" charset="2"/>
              </a:rPr>
              <a:t>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</a:rPr>
              <a:t> $s1 + $s2</a:t>
            </a:r>
          </a:p>
          <a:p>
            <a:pPr marL="185738" lvl="1"/>
            <a:r>
              <a:rPr lang="en-US" sz="2000" b="1" dirty="0">
                <a:solidFill>
                  <a:srgbClr val="660066"/>
                </a:solidFill>
                <a:latin typeface="Courier New" pitchFamily="49" charset="0"/>
              </a:rPr>
              <a:t>sub 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</a:rPr>
              <a:t>$s0</a:t>
            </a:r>
            <a:r>
              <a:rPr lang="en-US" sz="2000" b="1" dirty="0">
                <a:latin typeface="Courier New" pitchFamily="49" charset="0"/>
              </a:rPr>
              <a:t>,</a:t>
            </a:r>
            <a:r>
              <a:rPr lang="en-US" sz="2000" b="1" dirty="0">
                <a:solidFill>
                  <a:srgbClr val="660066"/>
                </a:solidFill>
                <a:latin typeface="Courier New" pitchFamily="49" charset="0"/>
              </a:rPr>
              <a:t> 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</a:rPr>
              <a:t>$t0</a:t>
            </a:r>
            <a:r>
              <a:rPr lang="en-US" sz="2000" b="1" dirty="0">
                <a:latin typeface="Courier New" pitchFamily="49" charset="0"/>
              </a:rPr>
              <a:t>,</a:t>
            </a:r>
            <a:r>
              <a:rPr lang="en-US" sz="2000" b="1" dirty="0">
                <a:solidFill>
                  <a:srgbClr val="660066"/>
                </a:solidFill>
                <a:latin typeface="Courier New" pitchFamily="49" charset="0"/>
              </a:rPr>
              <a:t> 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</a:rPr>
              <a:t>$s3 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</a:rPr>
              <a:t># $s0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  <a:sym typeface="Wingdings" pitchFamily="2" charset="2"/>
              </a:rPr>
              <a:t> $t0 - $s3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791793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#7: MIPS Part 1: Introduction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5.1 General Instruction Syntax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27</a:t>
            </a:fld>
            <a:endParaRPr dirty="0"/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A3DA11F0-DAA0-4A9E-8584-A47BDB184DC1}"/>
              </a:ext>
            </a:extLst>
          </p:cNvPr>
          <p:cNvSpPr txBox="1">
            <a:spLocks noChangeArrowheads="1"/>
          </p:cNvSpPr>
          <p:nvPr/>
        </p:nvSpPr>
        <p:spPr>
          <a:xfrm>
            <a:off x="1583724" y="1460642"/>
            <a:ext cx="6248400" cy="685800"/>
          </a:xfrm>
          <a:prstGeom prst="rect">
            <a:avLst/>
          </a:prstGeom>
          <a:solidFill>
            <a:srgbClr val="FFFFCC"/>
          </a:solidFill>
          <a:ln>
            <a:solidFill>
              <a:schemeClr val="accent5"/>
            </a:solidFill>
          </a:ln>
        </p:spPr>
        <p:txBody>
          <a:bodyPr vert="horz" wrap="none" lIns="91440" tIns="91440" rIns="91440" bIns="91440" rtlCol="0">
            <a:normAutofit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lnSpc>
                <a:spcPct val="90000"/>
              </a:lnSpc>
              <a:spcAft>
                <a:spcPts val="0"/>
              </a:spcAft>
              <a:buFont typeface="Wingdings" pitchFamily="2" charset="2"/>
              <a:buNone/>
            </a:pPr>
            <a:r>
              <a:rPr lang="en-US" sz="2600" dirty="0"/>
              <a:t> </a:t>
            </a:r>
            <a:r>
              <a:rPr lang="en-US" sz="36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add  </a:t>
            </a:r>
            <a:r>
              <a:rPr lang="en-US" sz="3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$s0</a:t>
            </a:r>
            <a:r>
              <a:rPr lang="en-US" sz="36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3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$s1</a:t>
            </a:r>
            <a:r>
              <a:rPr lang="en-US" sz="36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3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$s2</a:t>
            </a:r>
          </a:p>
        </p:txBody>
      </p:sp>
      <p:grpSp>
        <p:nvGrpSpPr>
          <p:cNvPr id="13" name="Group 17">
            <a:extLst>
              <a:ext uri="{FF2B5EF4-FFF2-40B4-BE49-F238E27FC236}">
                <a16:creationId xmlns:a16="http://schemas.microsoft.com/office/drawing/2014/main" id="{159D5CD1-FEED-4990-A593-55706B76A21D}"/>
              </a:ext>
            </a:extLst>
          </p:cNvPr>
          <p:cNvGrpSpPr>
            <a:grpSpLocks/>
          </p:cNvGrpSpPr>
          <p:nvPr/>
        </p:nvGrpSpPr>
        <p:grpSpPr bwMode="auto">
          <a:xfrm>
            <a:off x="220063" y="2070242"/>
            <a:ext cx="2765423" cy="1402427"/>
            <a:chOff x="53" y="1152"/>
            <a:chExt cx="1742" cy="1140"/>
          </a:xfrm>
        </p:grpSpPr>
        <p:sp>
          <p:nvSpPr>
            <p:cNvPr id="15" name="Line 7">
              <a:extLst>
                <a:ext uri="{FF2B5EF4-FFF2-40B4-BE49-F238E27FC236}">
                  <a16:creationId xmlns:a16="http://schemas.microsoft.com/office/drawing/2014/main" id="{EE2B7DCB-70EC-4BF8-B689-32DB08A29B2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08" y="1152"/>
              <a:ext cx="528" cy="768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lg" len="med"/>
            </a:ln>
          </p:spPr>
          <p:txBody>
            <a:bodyPr wrap="none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16" name="Text Box 8">
              <a:extLst>
                <a:ext uri="{FF2B5EF4-FFF2-40B4-BE49-F238E27FC236}">
                  <a16:creationId xmlns:a16="http://schemas.microsoft.com/office/drawing/2014/main" id="{FE46B010-D91C-46F4-BEDC-E86BD8CDE6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" y="1917"/>
              <a:ext cx="1742" cy="375"/>
            </a:xfrm>
            <a:prstGeom prst="rect">
              <a:avLst/>
            </a:prstGeom>
            <a:noFill/>
            <a:ln w="1587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400" b="1" dirty="0">
                  <a:latin typeface="Verdana" pitchFamily="34" charset="0"/>
                </a:rPr>
                <a:t>Operation (op)</a:t>
              </a:r>
            </a:p>
          </p:txBody>
        </p:sp>
      </p:grpSp>
      <p:grpSp>
        <p:nvGrpSpPr>
          <p:cNvPr id="17" name="Group 20">
            <a:extLst>
              <a:ext uri="{FF2B5EF4-FFF2-40B4-BE49-F238E27FC236}">
                <a16:creationId xmlns:a16="http://schemas.microsoft.com/office/drawing/2014/main" id="{6FD9425C-BFA4-46D4-AC44-B5F5EC4E3720}"/>
              </a:ext>
            </a:extLst>
          </p:cNvPr>
          <p:cNvGrpSpPr>
            <a:grpSpLocks/>
          </p:cNvGrpSpPr>
          <p:nvPr/>
        </p:nvGrpSpPr>
        <p:grpSpPr bwMode="auto">
          <a:xfrm>
            <a:off x="2650524" y="2070243"/>
            <a:ext cx="3013075" cy="1981199"/>
            <a:chOff x="1584" y="1152"/>
            <a:chExt cx="1898" cy="1670"/>
          </a:xfrm>
        </p:grpSpPr>
        <p:sp>
          <p:nvSpPr>
            <p:cNvPr id="18" name="Line 9">
              <a:extLst>
                <a:ext uri="{FF2B5EF4-FFF2-40B4-BE49-F238E27FC236}">
                  <a16:creationId xmlns:a16="http://schemas.microsoft.com/office/drawing/2014/main" id="{F1042A56-EE0C-4106-A42D-EE5D8C09ED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1152"/>
              <a:ext cx="0" cy="1200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lg" len="med"/>
            </a:ln>
          </p:spPr>
          <p:txBody>
            <a:bodyPr>
              <a:spAutoFit/>
            </a:bodyPr>
            <a:lstStyle/>
            <a:p>
              <a:endParaRPr lang="en-US" dirty="0"/>
            </a:p>
          </p:txBody>
        </p:sp>
        <p:sp>
          <p:nvSpPr>
            <p:cNvPr id="19" name="Text Box 10">
              <a:extLst>
                <a:ext uri="{FF2B5EF4-FFF2-40B4-BE49-F238E27FC236}">
                  <a16:creationId xmlns:a16="http://schemas.microsoft.com/office/drawing/2014/main" id="{3AE9E8F8-C135-4F07-B4E5-B4BD386D17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4" y="2304"/>
              <a:ext cx="1898" cy="518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2400" b="1" dirty="0">
                  <a:latin typeface="Verdana" pitchFamily="34" charset="0"/>
                </a:rPr>
                <a:t>Destination</a:t>
              </a:r>
            </a:p>
            <a:p>
              <a:pPr algn="ctr"/>
              <a:r>
                <a:rPr lang="en-US" sz="2400" b="1" dirty="0">
                  <a:latin typeface="Verdana" pitchFamily="34" charset="0"/>
                </a:rPr>
                <a:t>(gets the result)</a:t>
              </a:r>
            </a:p>
          </p:txBody>
        </p:sp>
      </p:grpSp>
      <p:grpSp>
        <p:nvGrpSpPr>
          <p:cNvPr id="27" name="Group 18">
            <a:extLst>
              <a:ext uri="{FF2B5EF4-FFF2-40B4-BE49-F238E27FC236}">
                <a16:creationId xmlns:a16="http://schemas.microsoft.com/office/drawing/2014/main" id="{563486AC-A685-48C5-BEA1-43D6A9D63CED}"/>
              </a:ext>
            </a:extLst>
          </p:cNvPr>
          <p:cNvGrpSpPr>
            <a:grpSpLocks/>
          </p:cNvGrpSpPr>
          <p:nvPr/>
        </p:nvGrpSpPr>
        <p:grpSpPr bwMode="auto">
          <a:xfrm>
            <a:off x="5165124" y="2070242"/>
            <a:ext cx="1682750" cy="1371600"/>
            <a:chOff x="3168" y="1152"/>
            <a:chExt cx="1060" cy="1076"/>
          </a:xfrm>
        </p:grpSpPr>
        <p:sp>
          <p:nvSpPr>
            <p:cNvPr id="28" name="Line 11">
              <a:extLst>
                <a:ext uri="{FF2B5EF4-FFF2-40B4-BE49-F238E27FC236}">
                  <a16:creationId xmlns:a16="http://schemas.microsoft.com/office/drawing/2014/main" id="{240425E3-C808-448D-ACE4-02CC90D121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0" y="1152"/>
              <a:ext cx="480" cy="816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lg" len="med"/>
            </a:ln>
          </p:spPr>
          <p:txBody>
            <a:bodyPr wrap="none">
              <a:spAutoFit/>
            </a:bodyPr>
            <a:lstStyle/>
            <a:p>
              <a:endParaRPr lang="en-US" dirty="0"/>
            </a:p>
          </p:txBody>
        </p:sp>
        <p:sp>
          <p:nvSpPr>
            <p:cNvPr id="29" name="Text Box 12">
              <a:extLst>
                <a:ext uri="{FF2B5EF4-FFF2-40B4-BE49-F238E27FC236}">
                  <a16:creationId xmlns:a16="http://schemas.microsoft.com/office/drawing/2014/main" id="{5AEC4399-0D2C-42AF-ABB3-B3474934E1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8" y="1940"/>
              <a:ext cx="1060" cy="288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400" b="1" dirty="0">
                  <a:latin typeface="Verdana" pitchFamily="34" charset="0"/>
                </a:rPr>
                <a:t>Source 1</a:t>
              </a:r>
            </a:p>
          </p:txBody>
        </p:sp>
      </p:grpSp>
      <p:grpSp>
        <p:nvGrpSpPr>
          <p:cNvPr id="30" name="Group 19">
            <a:extLst>
              <a:ext uri="{FF2B5EF4-FFF2-40B4-BE49-F238E27FC236}">
                <a16:creationId xmlns:a16="http://schemas.microsoft.com/office/drawing/2014/main" id="{7E6C020F-52A0-469E-8234-A275E9EAB753}"/>
              </a:ext>
            </a:extLst>
          </p:cNvPr>
          <p:cNvGrpSpPr>
            <a:grpSpLocks/>
          </p:cNvGrpSpPr>
          <p:nvPr/>
        </p:nvGrpSpPr>
        <p:grpSpPr bwMode="auto">
          <a:xfrm>
            <a:off x="6736749" y="2070242"/>
            <a:ext cx="1682750" cy="1041400"/>
            <a:chOff x="4158" y="1152"/>
            <a:chExt cx="1060" cy="656"/>
          </a:xfrm>
        </p:grpSpPr>
        <p:sp>
          <p:nvSpPr>
            <p:cNvPr id="31" name="Line 13">
              <a:extLst>
                <a:ext uri="{FF2B5EF4-FFF2-40B4-BE49-F238E27FC236}">
                  <a16:creationId xmlns:a16="http://schemas.microsoft.com/office/drawing/2014/main" id="{65DB1615-645F-4AAD-8525-6C5AD92AEB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2" y="1152"/>
              <a:ext cx="576" cy="384"/>
            </a:xfrm>
            <a:prstGeom prst="line">
              <a:avLst/>
            </a:prstGeom>
            <a:noFill/>
            <a:ln w="28575">
              <a:solidFill>
                <a:schemeClr val="tx2"/>
              </a:solidFill>
              <a:round/>
              <a:headEnd/>
              <a:tailEnd type="triangle" w="lg" len="med"/>
            </a:ln>
          </p:spPr>
          <p:txBody>
            <a:bodyPr wrap="none">
              <a:spAutoFit/>
            </a:bodyPr>
            <a:lstStyle/>
            <a:p>
              <a:endParaRPr lang="en-US" dirty="0"/>
            </a:p>
          </p:txBody>
        </p:sp>
        <p:sp>
          <p:nvSpPr>
            <p:cNvPr id="32" name="Text Box 14">
              <a:extLst>
                <a:ext uri="{FF2B5EF4-FFF2-40B4-BE49-F238E27FC236}">
                  <a16:creationId xmlns:a16="http://schemas.microsoft.com/office/drawing/2014/main" id="{3893A5F2-5853-42E9-99D8-D91B42592F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58" y="1520"/>
              <a:ext cx="1060" cy="288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2400" b="1" dirty="0">
                  <a:latin typeface="Verdana" pitchFamily="34" charset="0"/>
                </a:rPr>
                <a:t>Source 2</a:t>
              </a:r>
            </a:p>
          </p:txBody>
        </p:sp>
      </p:grpSp>
      <p:sp>
        <p:nvSpPr>
          <p:cNvPr id="33" name="Text Box 15">
            <a:extLst>
              <a:ext uri="{FF2B5EF4-FFF2-40B4-BE49-F238E27FC236}">
                <a16:creationId xmlns:a16="http://schemas.microsoft.com/office/drawing/2014/main" id="{A0EA5A35-A401-47E2-86AC-EF59E09442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6508" y="4280042"/>
            <a:ext cx="4710241" cy="64135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rgbClr val="C00000"/>
                </a:solidFill>
                <a:latin typeface="Courier New" pitchFamily="49" charset="0"/>
              </a:rPr>
              <a:t>$s0 </a:t>
            </a:r>
            <a:r>
              <a:rPr lang="en-US" sz="3600" b="1" dirty="0">
                <a:latin typeface="Courier New" pitchFamily="49" charset="0"/>
              </a:rPr>
              <a:t>= </a:t>
            </a:r>
            <a:r>
              <a:rPr lang="en-US" sz="3600" b="1" dirty="0">
                <a:solidFill>
                  <a:srgbClr val="006600"/>
                </a:solidFill>
                <a:latin typeface="Courier New" pitchFamily="49" charset="0"/>
              </a:rPr>
              <a:t>$s1 </a:t>
            </a:r>
            <a:r>
              <a:rPr lang="en-US" sz="3600" b="1" dirty="0">
                <a:latin typeface="Courier New" pitchFamily="49" charset="0"/>
              </a:rPr>
              <a:t>+</a:t>
            </a:r>
            <a:r>
              <a:rPr lang="en-US" sz="3600" b="1" dirty="0">
                <a:solidFill>
                  <a:srgbClr val="800000"/>
                </a:solidFill>
                <a:latin typeface="Courier New" pitchFamily="49" charset="0"/>
              </a:rPr>
              <a:t> </a:t>
            </a:r>
            <a:r>
              <a:rPr lang="en-US" sz="3600" b="1" dirty="0">
                <a:solidFill>
                  <a:srgbClr val="006600"/>
                </a:solidFill>
                <a:latin typeface="Courier New" pitchFamily="49" charset="0"/>
              </a:rPr>
              <a:t>$s2</a:t>
            </a:r>
          </a:p>
        </p:txBody>
      </p:sp>
      <p:sp>
        <p:nvSpPr>
          <p:cNvPr id="34" name="Rounded Rectangle 21">
            <a:extLst>
              <a:ext uri="{FF2B5EF4-FFF2-40B4-BE49-F238E27FC236}">
                <a16:creationId xmlns:a16="http://schemas.microsoft.com/office/drawing/2014/main" id="{F1A1ED85-8DFD-4414-A27E-C320D9C050F3}"/>
              </a:ext>
            </a:extLst>
          </p:cNvPr>
          <p:cNvSpPr/>
          <p:nvPr/>
        </p:nvSpPr>
        <p:spPr>
          <a:xfrm>
            <a:off x="457200" y="5181600"/>
            <a:ext cx="8229600" cy="9144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Naturally, most of the MIPS arithmetic/logic operations have three operands: </a:t>
            </a:r>
            <a:r>
              <a:rPr lang="en-US" sz="2400" b="1" dirty="0">
                <a:solidFill>
                  <a:srgbClr val="006600"/>
                </a:solidFill>
              </a:rPr>
              <a:t>2 sources </a:t>
            </a:r>
            <a:r>
              <a:rPr lang="en-US" sz="2400" dirty="0">
                <a:solidFill>
                  <a:schemeClr val="tx1"/>
                </a:solidFill>
              </a:rPr>
              <a:t>and</a:t>
            </a:r>
            <a:r>
              <a:rPr lang="en-US" sz="2400" b="1" dirty="0">
                <a:solidFill>
                  <a:schemeClr val="tx1"/>
                </a:solidFill>
              </a:rPr>
              <a:t> </a:t>
            </a:r>
            <a:r>
              <a:rPr lang="en-US" sz="2400" b="1" dirty="0">
                <a:solidFill>
                  <a:srgbClr val="C00000"/>
                </a:solidFill>
              </a:rPr>
              <a:t>1 destination</a:t>
            </a:r>
          </a:p>
        </p:txBody>
      </p:sp>
    </p:spTree>
    <p:extLst>
      <p:ext uri="{BB962C8B-B14F-4D97-AF65-F5344CB8AC3E}">
        <p14:creationId xmlns:p14="http://schemas.microsoft.com/office/powerpoint/2010/main" val="397170514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#7: MIPS Part 1: Introduction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5.2 Arithmetic Operation: </a:t>
            </a:r>
            <a:r>
              <a:rPr lang="en-SG" sz="3600" b="1" dirty="0">
                <a:solidFill>
                  <a:srgbClr val="0000FF"/>
                </a:solidFill>
              </a:rPr>
              <a:t>Addition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28</a:t>
            </a:fld>
            <a:endParaRPr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5C9767D-3E17-418D-8126-66B6C2D23F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619632"/>
            <a:ext cx="8229600" cy="3511293"/>
          </a:xfrm>
        </p:spPr>
        <p:txBody>
          <a:bodyPr>
            <a:normAutofit/>
          </a:bodyPr>
          <a:lstStyle/>
          <a:p>
            <a:pPr marL="358775" indent="-358775"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We assume the values of "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dirty="0"/>
              <a:t>", "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b</a:t>
            </a:r>
            <a:r>
              <a:rPr lang="en-US" dirty="0"/>
              <a:t>" and "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c</a:t>
            </a:r>
            <a:r>
              <a:rPr lang="en-US" dirty="0"/>
              <a:t>" are loaded into registers "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$s0</a:t>
            </a:r>
            <a:r>
              <a:rPr lang="en-US" dirty="0"/>
              <a:t>", "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$s1</a:t>
            </a:r>
            <a:r>
              <a:rPr lang="en-US" dirty="0"/>
              <a:t>" and "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$s2</a:t>
            </a:r>
            <a:r>
              <a:rPr lang="en-US" dirty="0"/>
              <a:t>"</a:t>
            </a:r>
          </a:p>
          <a:p>
            <a:pPr marL="630238" lvl="1" indent="-271463"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Known as </a:t>
            </a:r>
            <a:r>
              <a:rPr lang="en-US" b="1" dirty="0"/>
              <a:t>variable mapping</a:t>
            </a:r>
          </a:p>
          <a:p>
            <a:pPr marL="630238" lvl="1" indent="-271463"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Actual code to perform the loading will be shown later in </a:t>
            </a:r>
            <a:r>
              <a:rPr lang="en-US" b="1" i="1" dirty="0"/>
              <a:t>memory instruction</a:t>
            </a:r>
          </a:p>
          <a:p>
            <a:pPr marL="358775" indent="-358775"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Important concept:</a:t>
            </a:r>
          </a:p>
          <a:p>
            <a:pPr marL="630238" lvl="1" indent="-271463"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MIPS arithmetic operations are mainly </a:t>
            </a:r>
            <a:r>
              <a:rPr lang="en-US" dirty="0">
                <a:solidFill>
                  <a:srgbClr val="C00000"/>
                </a:solidFill>
              </a:rPr>
              <a:t>register-to-register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29B84C6-ECCC-461D-9312-1E737E4C7E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1680109"/>
              </p:ext>
            </p:extLst>
          </p:nvPr>
        </p:nvGraphicFramePr>
        <p:xfrm>
          <a:off x="457200" y="1474515"/>
          <a:ext cx="8077200" cy="10021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90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881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467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 Statement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MIPS Assembly 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5926">
                <a:tc>
                  <a:txBody>
                    <a:bodyPr/>
                    <a:lstStyle/>
                    <a:p>
                      <a:pPr marL="0" marR="0" lvl="0" indent="0" algn="l" defTabSz="904875" rtl="0" eaLnBrk="0" fontAlgn="base" latinLnBrk="0" hangingPunct="0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2438" algn="l"/>
                          <a:tab pos="904875" algn="l"/>
                          <a:tab pos="1357313" algn="l"/>
                        </a:tabLst>
                        <a:defRPr/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 a = b + c;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endParaRPr kumimoji="0" 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rgbClr val="660066"/>
                          </a:solidFill>
                          <a:latin typeface="Courier New" pitchFamily="49" charset="0"/>
                        </a:rPr>
                        <a:t>   add </a:t>
                      </a:r>
                      <a:r>
                        <a:rPr lang="en-US" sz="2400" b="1" dirty="0">
                          <a:solidFill>
                            <a:srgbClr val="C00000"/>
                          </a:solidFill>
                          <a:latin typeface="Courier New" pitchFamily="49" charset="0"/>
                        </a:rPr>
                        <a:t>$s0</a:t>
                      </a:r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, </a:t>
                      </a:r>
                      <a:r>
                        <a:rPr lang="en-US" sz="2400" b="1" kern="1200" dirty="0">
                          <a:solidFill>
                            <a:srgbClr val="006600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$s1</a:t>
                      </a:r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, </a:t>
                      </a:r>
                      <a:r>
                        <a:rPr lang="en-US" sz="2400" b="1" dirty="0">
                          <a:solidFill>
                            <a:srgbClr val="006600"/>
                          </a:solidFill>
                          <a:latin typeface="Courier New" pitchFamily="49" charset="0"/>
                        </a:rPr>
                        <a:t>$s2</a:t>
                      </a:r>
                      <a:r>
                        <a:rPr lang="en-US" sz="2400" dirty="0">
                          <a:solidFill>
                            <a:srgbClr val="006600"/>
                          </a:solidFill>
                        </a:rPr>
                        <a:t> </a:t>
                      </a:r>
                      <a:endParaRPr lang="en-US" sz="2400" b="1" kern="1200" dirty="0">
                        <a:solidFill>
                          <a:srgbClr val="006600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  <a:sym typeface="Wingdings" pitchFamily="2" charset="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Folded Corner 7"/>
          <p:cNvSpPr/>
          <p:nvPr/>
        </p:nvSpPr>
        <p:spPr>
          <a:xfrm>
            <a:off x="316889" y="5485600"/>
            <a:ext cx="8369911" cy="1088195"/>
          </a:xfrm>
          <a:prstGeom prst="foldedCorner">
            <a:avLst/>
          </a:prstGeom>
          <a:solidFill>
            <a:srgbClr val="FFFFC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b="1" dirty="0">
                <a:solidFill>
                  <a:schemeClr val="tx1"/>
                </a:solidFill>
              </a:rPr>
              <a:t>NOTE:</a:t>
            </a:r>
          </a:p>
          <a:p>
            <a:pPr algn="just"/>
            <a:r>
              <a:rPr lang="en-US" sz="1600" dirty="0">
                <a:solidFill>
                  <a:schemeClr val="tx1"/>
                </a:solidFill>
              </a:rPr>
              <a:t>The variable-to-register mapping deals with step (1) (</a:t>
            </a:r>
            <a:r>
              <a:rPr lang="en-US" sz="1600" i="1" dirty="0">
                <a:solidFill>
                  <a:schemeClr val="tx1"/>
                </a:solidFill>
              </a:rPr>
              <a:t>i.e., load</a:t>
            </a:r>
            <a:r>
              <a:rPr lang="en-US" sz="1600" dirty="0">
                <a:solidFill>
                  <a:schemeClr val="tx1"/>
                </a:solidFill>
              </a:rPr>
              <a:t>) and step (3) (</a:t>
            </a:r>
            <a:r>
              <a:rPr lang="en-US" sz="1600" i="1" dirty="0">
                <a:solidFill>
                  <a:schemeClr val="tx1"/>
                </a:solidFill>
              </a:rPr>
              <a:t>i.e., store</a:t>
            </a:r>
            <a:r>
              <a:rPr lang="en-US" sz="1600" dirty="0">
                <a:solidFill>
                  <a:schemeClr val="tx1"/>
                </a:solidFill>
              </a:rPr>
              <a:t>).  All computations are assumed to be in register for this set of instructions.  We will talk about load/store in the next lecture.</a:t>
            </a:r>
          </a:p>
          <a:p>
            <a:endParaRPr lang="en-GB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2789271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#7: MIPS Part 1: Introduction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5.3 Arithmetic Operation: </a:t>
            </a:r>
            <a:r>
              <a:rPr lang="en-SG" sz="3600" b="1" dirty="0">
                <a:solidFill>
                  <a:srgbClr val="0000FF"/>
                </a:solidFill>
              </a:rPr>
              <a:t>Subtraction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29</a:t>
            </a:fld>
            <a:endParaRPr dirty="0"/>
          </a:p>
        </p:txBody>
      </p:sp>
      <p:sp>
        <p:nvSpPr>
          <p:cNvPr id="46" name="Rectangle 3">
            <a:extLst>
              <a:ext uri="{FF2B5EF4-FFF2-40B4-BE49-F238E27FC236}">
                <a16:creationId xmlns:a16="http://schemas.microsoft.com/office/drawing/2014/main" id="{B7669112-628F-4D89-BB3D-CB996A97982A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3596640"/>
            <a:ext cx="8229600" cy="2819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>
                <a:sym typeface="Wingdings" pitchFamily="2" charset="2"/>
              </a:rPr>
              <a:t>Positions of</a:t>
            </a:r>
            <a:r>
              <a:rPr lang="en-US" sz="2800" b="1" dirty="0">
                <a:solidFill>
                  <a:srgbClr val="3333FF"/>
                </a:solidFill>
                <a:latin typeface="Courier New" pitchFamily="49" charset="0"/>
                <a:sym typeface="Wingdings" pitchFamily="2" charset="2"/>
              </a:rPr>
              <a:t> </a:t>
            </a:r>
            <a:r>
              <a:rPr lang="en-US" sz="2800" b="1" dirty="0">
                <a:latin typeface="Courier New" pitchFamily="49" charset="0"/>
                <a:sym typeface="Wingdings" pitchFamily="2" charset="2"/>
              </a:rPr>
              <a:t>$s1 </a:t>
            </a:r>
            <a:r>
              <a:rPr lang="en-US" sz="2800" dirty="0">
                <a:sym typeface="Wingdings" pitchFamily="2" charset="2"/>
              </a:rPr>
              <a:t>and</a:t>
            </a:r>
            <a:r>
              <a:rPr lang="en-US" sz="2800" b="1" dirty="0">
                <a:latin typeface="Courier New" pitchFamily="49" charset="0"/>
                <a:sym typeface="Wingdings" pitchFamily="2" charset="2"/>
              </a:rPr>
              <a:t> $s2 </a:t>
            </a:r>
            <a:r>
              <a:rPr lang="en-US" sz="2800" dirty="0">
                <a:sym typeface="Wingdings" pitchFamily="2" charset="2"/>
              </a:rPr>
              <a:t>(i.e., source1 and source2) are important for subtraction</a:t>
            </a:r>
          </a:p>
        </p:txBody>
      </p:sp>
      <p:graphicFrame>
        <p:nvGraphicFramePr>
          <p:cNvPr id="47" name="Table 46">
            <a:extLst>
              <a:ext uri="{FF2B5EF4-FFF2-40B4-BE49-F238E27FC236}">
                <a16:creationId xmlns:a16="http://schemas.microsoft.com/office/drawing/2014/main" id="{93339F1E-36A8-4194-9C06-860FFB0D92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8220862"/>
              </p:ext>
            </p:extLst>
          </p:nvPr>
        </p:nvGraphicFramePr>
        <p:xfrm>
          <a:off x="457200" y="1386840"/>
          <a:ext cx="8077200" cy="195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90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881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467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 Statement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MIPS Assembly 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5926">
                <a:tc>
                  <a:txBody>
                    <a:bodyPr/>
                    <a:lstStyle/>
                    <a:p>
                      <a:pPr marL="0" marR="0" lvl="0" indent="0" algn="l" defTabSz="904875" rtl="0" eaLnBrk="0" fontAlgn="base" latinLnBrk="0" hangingPunct="0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2438" algn="l"/>
                          <a:tab pos="904875" algn="l"/>
                          <a:tab pos="1357313" algn="l"/>
                        </a:tabLst>
                        <a:defRPr/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 a = b - c;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endParaRPr kumimoji="0" 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rgbClr val="660066"/>
                          </a:solidFill>
                          <a:latin typeface="Courier New" pitchFamily="49" charset="0"/>
                        </a:rPr>
                        <a:t>   sub </a:t>
                      </a:r>
                      <a:r>
                        <a:rPr lang="en-US" sz="2400" b="1" dirty="0">
                          <a:solidFill>
                            <a:srgbClr val="C00000"/>
                          </a:solidFill>
                          <a:latin typeface="Courier New" pitchFamily="49" charset="0"/>
                        </a:rPr>
                        <a:t>$s0</a:t>
                      </a:r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, </a:t>
                      </a:r>
                      <a:r>
                        <a:rPr lang="en-US" sz="2400" b="1" kern="1200" dirty="0">
                          <a:solidFill>
                            <a:srgbClr val="006600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$s1</a:t>
                      </a:r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, </a:t>
                      </a:r>
                      <a:r>
                        <a:rPr lang="en-US" sz="2400" b="1" dirty="0">
                          <a:solidFill>
                            <a:srgbClr val="006600"/>
                          </a:solidFill>
                          <a:latin typeface="Courier New" pitchFamily="49" charset="0"/>
                        </a:rPr>
                        <a:t>$s2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1" dirty="0">
                        <a:solidFill>
                          <a:srgbClr val="006600"/>
                        </a:solidFill>
                        <a:latin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latin typeface="Courier New" pitchFamily="49" charset="0"/>
                        </a:rPr>
                        <a:t>  $s0</a:t>
                      </a:r>
                      <a:r>
                        <a:rPr lang="en-US" sz="2000" dirty="0"/>
                        <a:t> </a:t>
                      </a:r>
                      <a:r>
                        <a:rPr lang="en-US" sz="2000" dirty="0">
                          <a:sym typeface="Wingdings" pitchFamily="2" charset="2"/>
                        </a:rPr>
                        <a:t> variable </a:t>
                      </a:r>
                      <a:r>
                        <a:rPr lang="en-US" sz="2000" b="1" dirty="0">
                          <a:latin typeface="Courier New" pitchFamily="49" charset="0"/>
                          <a:sym typeface="Wingdings" pitchFamily="2" charset="2"/>
                        </a:rPr>
                        <a:t>a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latin typeface="Courier New" pitchFamily="49" charset="0"/>
                          <a:sym typeface="Wingdings" pitchFamily="2" charset="2"/>
                        </a:rPr>
                        <a:t>  $s1</a:t>
                      </a:r>
                      <a:r>
                        <a:rPr lang="en-US" sz="2000" dirty="0">
                          <a:sym typeface="Wingdings" pitchFamily="2" charset="2"/>
                        </a:rPr>
                        <a:t>  variable </a:t>
                      </a:r>
                      <a:r>
                        <a:rPr lang="en-US" sz="2000" b="1" dirty="0">
                          <a:latin typeface="Courier New" pitchFamily="49" charset="0"/>
                          <a:sym typeface="Wingdings" pitchFamily="2" charset="2"/>
                        </a:rPr>
                        <a:t>b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latin typeface="Courier New" pitchFamily="49" charset="0"/>
                          <a:sym typeface="Wingdings" pitchFamily="2" charset="2"/>
                        </a:rPr>
                        <a:t>  $s2</a:t>
                      </a:r>
                      <a:r>
                        <a:rPr lang="en-US" sz="2000" dirty="0">
                          <a:sym typeface="Wingdings" pitchFamily="2" charset="2"/>
                        </a:rPr>
                        <a:t>  variable </a:t>
                      </a:r>
                      <a:r>
                        <a:rPr lang="en-US" sz="2000" b="1" dirty="0">
                          <a:latin typeface="Courier New" pitchFamily="49" charset="0"/>
                          <a:sym typeface="Wingdings" pitchFamily="2" charset="2"/>
                        </a:rPr>
                        <a:t>c</a:t>
                      </a:r>
                      <a:endParaRPr lang="en-US" sz="2800" b="1" kern="1200" dirty="0">
                        <a:solidFill>
                          <a:srgbClr val="006600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  <a:sym typeface="Wingdings" pitchFamily="2" charset="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Folded Corner 7"/>
          <p:cNvSpPr/>
          <p:nvPr/>
        </p:nvSpPr>
        <p:spPr>
          <a:xfrm>
            <a:off x="2890837" y="5200650"/>
            <a:ext cx="3514725" cy="1373146"/>
          </a:xfrm>
          <a:prstGeom prst="foldedCorner">
            <a:avLst/>
          </a:prstGeom>
          <a:solidFill>
            <a:srgbClr val="FFFFC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b="1" dirty="0">
                <a:solidFill>
                  <a:schemeClr val="tx1"/>
                </a:solidFill>
              </a:rPr>
              <a:t>NOTE:</a:t>
            </a:r>
          </a:p>
          <a:p>
            <a:pPr algn="just"/>
            <a:r>
              <a:rPr lang="en-US" sz="2400" b="1" dirty="0">
                <a:solidFill>
                  <a:srgbClr val="660066"/>
                </a:solidFill>
                <a:latin typeface="Courier New" pitchFamily="49" charset="0"/>
              </a:rPr>
              <a:t> sub 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</a:rPr>
              <a:t>$s0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</a:rPr>
              <a:t>$s1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</a:rPr>
              <a:t>$s2</a:t>
            </a:r>
            <a:endParaRPr lang="en-US" sz="24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is basically</a:t>
            </a:r>
          </a:p>
          <a:p>
            <a:r>
              <a:rPr lang="en-US" sz="2400" b="1" dirty="0">
                <a:solidFill>
                  <a:srgbClr val="C00000"/>
                </a:solidFill>
                <a:latin typeface="Courier New" pitchFamily="49" charset="0"/>
              </a:rPr>
              <a:t> $s0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</a:rPr>
              <a:t> =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</a:rPr>
              <a:t>$s1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</a:rPr>
              <a:t> -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</a:rPr>
              <a:t>$s2</a:t>
            </a:r>
            <a:endParaRPr lang="en-US" sz="2400" dirty="0">
              <a:solidFill>
                <a:schemeClr val="tx1"/>
              </a:solidFill>
            </a:endParaRPr>
          </a:p>
          <a:p>
            <a:endParaRPr lang="en-GB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1290137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40701095414858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990600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Lecture #7: MIPS Part 1: Introduction (1/2)</a:t>
            </a:r>
          </a:p>
        </p:txBody>
      </p:sp>
      <p:sp>
        <p:nvSpPr>
          <p:cNvPr id="14339" name="HighlightTextShape201406201824391195"/>
          <p:cNvSpPr>
            <a:spLocks noGrp="1" noChangeArrowheads="1"/>
          </p:cNvSpPr>
          <p:nvPr>
            <p:ph idx="1"/>
          </p:nvPr>
        </p:nvSpPr>
        <p:spPr>
          <a:xfrm>
            <a:off x="418641" y="1371600"/>
            <a:ext cx="8420559" cy="5262880"/>
          </a:xfrm>
        </p:spPr>
        <p:txBody>
          <a:bodyPr>
            <a:normAutofit/>
          </a:bodyPr>
          <a:lstStyle/>
          <a:p>
            <a:pPr marL="514350" indent="-514350" eaLnBrk="1" hangingPunct="1">
              <a:buClrTx/>
              <a:buSzPct val="100000"/>
              <a:buFont typeface="+mj-lt"/>
              <a:buAutoNum type="arabicPeriod"/>
            </a:pPr>
            <a:r>
              <a:rPr lang="en-GB" dirty="0"/>
              <a:t>Instruction Set Architecture</a:t>
            </a:r>
          </a:p>
          <a:p>
            <a:pPr marL="514350" indent="-514350" eaLnBrk="1" hangingPunct="1">
              <a:spcBef>
                <a:spcPts val="1200"/>
              </a:spcBef>
              <a:buClrTx/>
              <a:buSzPct val="100000"/>
              <a:buFont typeface="+mj-lt"/>
              <a:buAutoNum type="arabicPeriod"/>
            </a:pPr>
            <a:r>
              <a:rPr lang="en-GB" dirty="0"/>
              <a:t>Machine Code vs Assembly Language</a:t>
            </a:r>
          </a:p>
          <a:p>
            <a:pPr marL="514350" indent="-514350">
              <a:spcBef>
                <a:spcPts val="1200"/>
              </a:spcBef>
              <a:buClrTx/>
              <a:buSzPct val="100000"/>
              <a:buFont typeface="+mj-lt"/>
              <a:buAutoNum type="arabicPeriod" startAt="3"/>
            </a:pPr>
            <a:r>
              <a:rPr lang="en-GB" dirty="0"/>
              <a:t>Walkthrough</a:t>
            </a:r>
          </a:p>
          <a:p>
            <a:pPr marL="514350" indent="-514350">
              <a:spcBef>
                <a:spcPts val="1200"/>
              </a:spcBef>
              <a:buClrTx/>
              <a:buSzPct val="100000"/>
              <a:buFont typeface="+mj-lt"/>
              <a:buAutoNum type="arabicPeriod" startAt="3"/>
            </a:pPr>
            <a:r>
              <a:rPr lang="en-GB" dirty="0"/>
              <a:t>General Purpose Registers</a:t>
            </a:r>
          </a:p>
          <a:p>
            <a:pPr marL="514350" indent="-514350">
              <a:spcBef>
                <a:spcPts val="1200"/>
              </a:spcBef>
              <a:buClrTx/>
              <a:buSzPct val="100000"/>
              <a:buFont typeface="+mj-lt"/>
              <a:buAutoNum type="arabicPeriod" startAt="3"/>
            </a:pPr>
            <a:r>
              <a:rPr lang="en-GB" dirty="0"/>
              <a:t>MIPS Assembly Language</a:t>
            </a:r>
          </a:p>
          <a:p>
            <a:pPr marL="1344613" lvl="1" indent="-711200">
              <a:buClrTx/>
              <a:buSzPct val="100000"/>
              <a:buNone/>
              <a:tabLst>
                <a:tab pos="1344613" algn="l"/>
              </a:tabLst>
            </a:pPr>
            <a:r>
              <a:rPr lang="en-GB" dirty="0"/>
              <a:t>5.1	General Instruction Syntax</a:t>
            </a:r>
          </a:p>
          <a:p>
            <a:pPr marL="1344613" lvl="1" indent="-711200">
              <a:buClrTx/>
              <a:buSzPct val="100000"/>
              <a:buNone/>
              <a:tabLst>
                <a:tab pos="1344613" algn="l"/>
              </a:tabLst>
            </a:pPr>
            <a:r>
              <a:rPr lang="en-GB" dirty="0"/>
              <a:t>5.2	Arithmetic Operation: Addition</a:t>
            </a:r>
          </a:p>
          <a:p>
            <a:pPr marL="1344613" lvl="1" indent="-711200">
              <a:buClrTx/>
              <a:buSzPct val="100000"/>
              <a:buNone/>
              <a:tabLst>
                <a:tab pos="1344613" algn="l"/>
              </a:tabLst>
            </a:pPr>
            <a:r>
              <a:rPr lang="en-GB" dirty="0"/>
              <a:t>5.3 	Arithmetic Operation: Subtraction</a:t>
            </a:r>
          </a:p>
          <a:p>
            <a:pPr marL="1344613" lvl="1" indent="-711200">
              <a:buClrTx/>
              <a:buSzPct val="100000"/>
              <a:buNone/>
              <a:tabLst>
                <a:tab pos="1344613" algn="l"/>
              </a:tabLst>
            </a:pPr>
            <a:r>
              <a:rPr lang="en-GB" dirty="0"/>
              <a:t>5.4	Complex Expression</a:t>
            </a:r>
          </a:p>
          <a:p>
            <a:pPr marL="1344613" lvl="1" indent="-711200">
              <a:buClrTx/>
              <a:buSzPct val="100000"/>
              <a:buNone/>
              <a:tabLst>
                <a:tab pos="1344613" algn="l"/>
              </a:tabLst>
            </a:pPr>
            <a:r>
              <a:rPr lang="en-GB" dirty="0"/>
              <a:t>5.5	Constant/Immediate Operands</a:t>
            </a:r>
          </a:p>
          <a:p>
            <a:pPr marL="1344613" lvl="1" indent="-711200">
              <a:buClrTx/>
              <a:buSzPct val="100000"/>
              <a:buNone/>
              <a:tabLst>
                <a:tab pos="1344613" algn="l"/>
              </a:tabLst>
            </a:pPr>
            <a:r>
              <a:rPr lang="en-GB" dirty="0"/>
              <a:t>5.6	Register Zero ($0 or $zero)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#7: MIPS Part 1: Introduction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607696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#7: MIPS Part 1: Introduction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5.4 Complex Expression (1/3)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30</a:t>
            </a:fld>
            <a:endParaRPr dirty="0"/>
          </a:p>
        </p:txBody>
      </p:sp>
      <p:sp>
        <p:nvSpPr>
          <p:cNvPr id="18" name="Rectangle 3">
            <a:extLst>
              <a:ext uri="{FF2B5EF4-FFF2-40B4-BE49-F238E27FC236}">
                <a16:creationId xmlns:a16="http://schemas.microsoft.com/office/drawing/2014/main" id="{B67504BE-EDD2-4926-88FE-E44E84F07F9A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3291559"/>
            <a:ext cx="8229600" cy="2854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A single MIPS instruction can handle at most two source operands</a:t>
            </a:r>
          </a:p>
          <a:p>
            <a:pPr marL="630238" indent="-444500" fontAlgn="auto">
              <a:spcAft>
                <a:spcPts val="0"/>
              </a:spcAft>
              <a:buFont typeface="Arial" pitchFamily="34" charset="0"/>
              <a:buNone/>
            </a:pPr>
            <a:r>
              <a:rPr lang="en-US" dirty="0">
                <a:sym typeface="Wingdings" pitchFamily="2" charset="2"/>
              </a:rPr>
              <a:t> 	</a:t>
            </a:r>
            <a:r>
              <a:rPr lang="en-US" b="1" dirty="0">
                <a:sym typeface="Wingdings" pitchFamily="2" charset="2"/>
              </a:rPr>
              <a:t>Need to b</a:t>
            </a:r>
            <a:r>
              <a:rPr lang="en-US" b="1" dirty="0"/>
              <a:t>reak a complex statement into multiple MIPS instructions</a:t>
            </a:r>
            <a:endParaRPr lang="en-US" b="1" dirty="0">
              <a:latin typeface="Courier New" pitchFamily="49" charset="0"/>
            </a:endParaRP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7054784C-A30E-4EA5-A6B4-0357E06E68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4263157"/>
              </p:ext>
            </p:extLst>
          </p:nvPr>
        </p:nvGraphicFramePr>
        <p:xfrm>
          <a:off x="457200" y="1234159"/>
          <a:ext cx="8077200" cy="195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90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881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467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 Statement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MIPS Assembly 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5926">
                <a:tc>
                  <a:txBody>
                    <a:bodyPr/>
                    <a:lstStyle/>
                    <a:p>
                      <a:pPr marL="0" marR="0" lvl="0" indent="0" algn="l" defTabSz="904875" rtl="0" eaLnBrk="0" fontAlgn="base" latinLnBrk="0" hangingPunct="0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2438" algn="l"/>
                          <a:tab pos="904875" algn="l"/>
                          <a:tab pos="1357313" algn="l"/>
                        </a:tabLst>
                        <a:defRPr/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 a = b + c -</a:t>
                      </a: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d</a:t>
                      </a:r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;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rgbClr val="006600"/>
                          </a:solidFill>
                          <a:latin typeface="Courier New" pitchFamily="49" charset="0"/>
                        </a:rPr>
                        <a:t>     </a:t>
                      </a:r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??? ??? ???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latin typeface="Courier New" pitchFamily="49" charset="0"/>
                        </a:rPr>
                        <a:t>  $s0</a:t>
                      </a:r>
                      <a:r>
                        <a:rPr lang="en-US" dirty="0"/>
                        <a:t> </a:t>
                      </a:r>
                      <a:r>
                        <a:rPr lang="en-US" dirty="0">
                          <a:sym typeface="Wingdings" pitchFamily="2" charset="2"/>
                        </a:rPr>
                        <a:t> variable </a:t>
                      </a:r>
                      <a:r>
                        <a:rPr lang="en-US" b="1" dirty="0">
                          <a:latin typeface="Courier New" pitchFamily="49" charset="0"/>
                          <a:sym typeface="Wingdings" pitchFamily="2" charset="2"/>
                        </a:rPr>
                        <a:t>a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latin typeface="Courier New" pitchFamily="49" charset="0"/>
                          <a:sym typeface="Wingdings" pitchFamily="2" charset="2"/>
                        </a:rPr>
                        <a:t>  $s1</a:t>
                      </a:r>
                      <a:r>
                        <a:rPr lang="en-US" dirty="0">
                          <a:sym typeface="Wingdings" pitchFamily="2" charset="2"/>
                        </a:rPr>
                        <a:t>  variable </a:t>
                      </a:r>
                      <a:r>
                        <a:rPr lang="en-US" b="1" dirty="0">
                          <a:latin typeface="Courier New" pitchFamily="49" charset="0"/>
                          <a:sym typeface="Wingdings" pitchFamily="2" charset="2"/>
                        </a:rPr>
                        <a:t>b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latin typeface="Courier New" pitchFamily="49" charset="0"/>
                          <a:sym typeface="Wingdings" pitchFamily="2" charset="2"/>
                        </a:rPr>
                        <a:t>  $s2</a:t>
                      </a:r>
                      <a:r>
                        <a:rPr lang="en-US" dirty="0">
                          <a:sym typeface="Wingdings" pitchFamily="2" charset="2"/>
                        </a:rPr>
                        <a:t>  variable </a:t>
                      </a:r>
                      <a:r>
                        <a:rPr lang="en-US" b="1" dirty="0">
                          <a:latin typeface="Courier New" pitchFamily="49" charset="0"/>
                          <a:sym typeface="Wingdings" pitchFamily="2" charset="2"/>
                        </a:rPr>
                        <a:t>c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+mn-cs"/>
                          <a:sym typeface="Wingdings" pitchFamily="2" charset="2"/>
                        </a:rPr>
                        <a:t>  $s3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 pitchFamily="2" charset="2"/>
                        </a:rPr>
                        <a:t>  variable </a:t>
                      </a: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+mn-cs"/>
                          <a:sym typeface="Wingdings" pitchFamily="2" charset="2"/>
                        </a:rPr>
                        <a:t>d</a:t>
                      </a:r>
                      <a:endParaRPr lang="en-US" sz="2400" b="1" kern="1200" dirty="0">
                        <a:solidFill>
                          <a:srgbClr val="006600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  <a:sym typeface="Wingdings" pitchFamily="2" charset="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77E6B0C4-9D28-42D8-AD81-0E0462A4CB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5534029"/>
              </p:ext>
            </p:extLst>
          </p:nvPr>
        </p:nvGraphicFramePr>
        <p:xfrm>
          <a:off x="762000" y="4972404"/>
          <a:ext cx="5334000" cy="109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467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MIPS Assembly 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5926">
                <a:tc>
                  <a:txBody>
                    <a:bodyPr/>
                    <a:lstStyle/>
                    <a:p>
                      <a:pPr lvl="0" eaLnBrk="1" hangingPunct="1">
                        <a:buFont typeface="Wingdings" pitchFamily="2" charset="2"/>
                        <a:buNone/>
                      </a:pPr>
                      <a:r>
                        <a:rPr lang="en-US" sz="2000" b="1" dirty="0">
                          <a:solidFill>
                            <a:srgbClr val="660066"/>
                          </a:solidFill>
                          <a:latin typeface="Courier New" pitchFamily="49" charset="0"/>
                        </a:rPr>
                        <a:t> add </a:t>
                      </a:r>
                      <a:r>
                        <a:rPr lang="en-US" sz="2000" b="1" dirty="0">
                          <a:solidFill>
                            <a:srgbClr val="C00000"/>
                          </a:solidFill>
                          <a:latin typeface="Courier New" pitchFamily="49" charset="0"/>
                        </a:rPr>
                        <a:t>$t0</a:t>
                      </a: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, </a:t>
                      </a:r>
                      <a:r>
                        <a:rPr lang="en-US" sz="2000" b="1" dirty="0">
                          <a:solidFill>
                            <a:srgbClr val="006600"/>
                          </a:solidFill>
                          <a:latin typeface="Courier New" pitchFamily="49" charset="0"/>
                        </a:rPr>
                        <a:t>$s1</a:t>
                      </a:r>
                      <a:r>
                        <a:rPr lang="en-US" sz="2000" b="1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, </a:t>
                      </a:r>
                      <a:r>
                        <a:rPr lang="en-US" sz="2000" b="1" kern="1200" dirty="0">
                          <a:solidFill>
                            <a:srgbClr val="006600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$s2  </a:t>
                      </a:r>
                      <a:r>
                        <a:rPr lang="en-US" sz="2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urier New" pitchFamily="49" charset="0"/>
                        </a:rPr>
                        <a:t># </a:t>
                      </a:r>
                      <a:r>
                        <a:rPr lang="en-US" sz="2000" b="1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urier New" pitchFamily="49" charset="0"/>
                        </a:rPr>
                        <a:t>tmp</a:t>
                      </a:r>
                      <a:r>
                        <a:rPr lang="en-US" sz="2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urier New" pitchFamily="49" charset="0"/>
                        </a:rPr>
                        <a:t> = b + c</a:t>
                      </a:r>
                    </a:p>
                    <a:p>
                      <a:pPr lvl="0" eaLnBrk="1" hangingPunct="1">
                        <a:buFont typeface="Wingdings" pitchFamily="2" charset="2"/>
                        <a:buNone/>
                      </a:pPr>
                      <a:r>
                        <a:rPr lang="en-US" sz="2000" b="1" dirty="0">
                          <a:solidFill>
                            <a:srgbClr val="660066"/>
                          </a:solidFill>
                          <a:latin typeface="Courier New" pitchFamily="49" charset="0"/>
                        </a:rPr>
                        <a:t> sub </a:t>
                      </a:r>
                      <a:r>
                        <a:rPr lang="en-US" sz="2000" b="1" kern="1200" dirty="0">
                          <a:solidFill>
                            <a:srgbClr val="C00000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$s0</a:t>
                      </a:r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2000" b="1" kern="1200" dirty="0">
                          <a:solidFill>
                            <a:srgbClr val="006600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$t0</a:t>
                      </a:r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2000" b="1" kern="1200" dirty="0">
                          <a:solidFill>
                            <a:srgbClr val="006600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$s3</a:t>
                      </a:r>
                      <a:r>
                        <a:rPr lang="en-US" sz="2000" b="1" kern="1200" dirty="0">
                          <a:solidFill>
                            <a:schemeClr val="tx1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  </a:t>
                      </a:r>
                      <a:r>
                        <a:rPr lang="en-US" sz="2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urier New" pitchFamily="49" charset="0"/>
                        </a:rPr>
                        <a:t># a = </a:t>
                      </a:r>
                      <a:r>
                        <a:rPr lang="en-US" sz="2000" b="1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urier New" pitchFamily="49" charset="0"/>
                        </a:rPr>
                        <a:t>tmp</a:t>
                      </a:r>
                      <a:r>
                        <a:rPr lang="en-US" sz="20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Courier New" pitchFamily="49" charset="0"/>
                        </a:rPr>
                        <a:t> - d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2" name="Rounded Rectangle 9">
            <a:extLst>
              <a:ext uri="{FF2B5EF4-FFF2-40B4-BE49-F238E27FC236}">
                <a16:creationId xmlns:a16="http://schemas.microsoft.com/office/drawing/2014/main" id="{C43A2C65-77D1-4CB2-BE12-943E41CDD33D}"/>
              </a:ext>
            </a:extLst>
          </p:cNvPr>
          <p:cNvSpPr/>
          <p:nvPr/>
        </p:nvSpPr>
        <p:spPr>
          <a:xfrm>
            <a:off x="6248400" y="5002884"/>
            <a:ext cx="2590800" cy="11430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Use temporary registers </a:t>
            </a:r>
            <a:r>
              <a:rPr lang="en-US" b="1" dirty="0">
                <a:solidFill>
                  <a:schemeClr val="tx1"/>
                </a:solidFill>
              </a:rPr>
              <a:t>$t0 </a:t>
            </a:r>
            <a:r>
              <a:rPr lang="en-US" dirty="0">
                <a:solidFill>
                  <a:schemeClr val="tx1"/>
                </a:solidFill>
              </a:rPr>
              <a:t>to </a:t>
            </a:r>
            <a:r>
              <a:rPr lang="en-US" b="1" dirty="0">
                <a:solidFill>
                  <a:schemeClr val="tx1"/>
                </a:solidFill>
              </a:rPr>
              <a:t>$t7 </a:t>
            </a:r>
            <a:r>
              <a:rPr lang="en-US" dirty="0">
                <a:solidFill>
                  <a:schemeClr val="tx1"/>
                </a:solidFill>
              </a:rPr>
              <a:t>for intermediate results 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33400" y="2179476"/>
            <a:ext cx="259391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04875" eaLnBrk="0" hangingPunct="0">
              <a:lnSpc>
                <a:spcPts val="2400"/>
              </a:lnSpc>
              <a:tabLst>
                <a:tab pos="452438" algn="l"/>
                <a:tab pos="904875" algn="l"/>
                <a:tab pos="1357313" algn="l"/>
              </a:tabLst>
              <a:defRPr/>
            </a:pPr>
            <a:r>
              <a:rPr lang="en-US" sz="2000" b="1" dirty="0">
                <a:solidFill>
                  <a:srgbClr val="292934"/>
                </a:solidFill>
                <a:latin typeface="Courier New" pitchFamily="49" charset="0"/>
                <a:cs typeface="Courier New" pitchFamily="49" charset="0"/>
              </a:rPr>
              <a:t> t0 = b  + c;</a:t>
            </a:r>
          </a:p>
          <a:p>
            <a:pPr lvl="0" defTabSz="904875" eaLnBrk="0" hangingPunct="0">
              <a:lnSpc>
                <a:spcPts val="2400"/>
              </a:lnSpc>
              <a:tabLst>
                <a:tab pos="452438" algn="l"/>
                <a:tab pos="904875" algn="l"/>
                <a:tab pos="1357313" algn="l"/>
              </a:tabLst>
              <a:defRPr/>
            </a:pPr>
            <a:r>
              <a:rPr lang="en-US" sz="2000" b="1" dirty="0">
                <a:solidFill>
                  <a:srgbClr val="292934"/>
                </a:solidFill>
                <a:latin typeface="Courier New" pitchFamily="49" charset="0"/>
                <a:cs typeface="Courier New" pitchFamily="49" charset="0"/>
              </a:rPr>
              <a:t> a  = t0 - d;</a:t>
            </a:r>
            <a:r>
              <a:rPr lang="en-US" sz="2000" dirty="0">
                <a:solidFill>
                  <a:srgbClr val="292934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en-US" sz="2000" b="1" dirty="0">
              <a:solidFill>
                <a:srgbClr val="29293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420310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2" grpId="0" animBg="1"/>
      <p:bldP spid="1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#7: MIPS Part 1: Introduction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5.4 Complex Expression: Example </a:t>
            </a:r>
            <a:r>
              <a:rPr lang="en-SG" sz="3200" dirty="0">
                <a:solidFill>
                  <a:srgbClr val="0000FF"/>
                </a:solidFill>
              </a:rPr>
              <a:t>(2/3)</a:t>
            </a:r>
            <a:endParaRPr lang="en-US" sz="3200" b="1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31</a:t>
            </a:fld>
            <a:endParaRPr dirty="0"/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A8704F98-4419-4378-B1A5-FD818CBC13A2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3420762"/>
            <a:ext cx="8229600" cy="3006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Break it up into multiple instructions</a:t>
            </a:r>
          </a:p>
          <a:p>
            <a:pPr marL="715963" lvl="1" indent="-35718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Use two temporary registers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$t0</a:t>
            </a:r>
            <a:r>
              <a:rPr lang="en-US" dirty="0"/>
              <a:t>,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$t1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None/>
            </a:pPr>
            <a:endParaRPr lang="en-US" dirty="0"/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6D7ED22B-CC54-4D93-B055-2781045905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6094712"/>
              </p:ext>
            </p:extLst>
          </p:nvPr>
        </p:nvGraphicFramePr>
        <p:xfrm>
          <a:off x="533400" y="1363362"/>
          <a:ext cx="8077200" cy="185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90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881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467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 Statement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Variable Mappings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5926">
                <a:tc>
                  <a:txBody>
                    <a:bodyPr/>
                    <a:lstStyle/>
                    <a:p>
                      <a:pPr marL="0" marR="0" lvl="0" indent="0" algn="l" defTabSz="904875" rtl="0" eaLnBrk="0" fontAlgn="base" latinLnBrk="0" hangingPunct="0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2438" algn="l"/>
                          <a:tab pos="904875" algn="l"/>
                          <a:tab pos="1357313" algn="l"/>
                        </a:tabLst>
                        <a:defRPr/>
                      </a:pPr>
                      <a:r>
                        <a:rPr lang="en-US" sz="2000" b="1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f = (g + h) – (</a:t>
                      </a:r>
                      <a:r>
                        <a:rPr lang="en-US" sz="2000" b="1" dirty="0" err="1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i</a:t>
                      </a:r>
                      <a:r>
                        <a:rPr lang="en-US" sz="2000" b="1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+ j);</a:t>
                      </a:r>
                    </a:p>
                    <a:p>
                      <a:pPr marL="0" marR="0" lvl="0" indent="0" algn="l" defTabSz="904875" rtl="0" eaLnBrk="0" fontAlgn="base" latinLnBrk="0" hangingPunct="0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2438" algn="l"/>
                          <a:tab pos="904875" algn="l"/>
                          <a:tab pos="1357313" algn="l"/>
                        </a:tabLst>
                        <a:defRPr/>
                      </a:pPr>
                      <a:endParaRPr kumimoji="0" 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rgbClr val="0066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</a:t>
                      </a:r>
                      <a:r>
                        <a:rPr lang="en-US" sz="1800" b="1" dirty="0">
                          <a:latin typeface="Courier New" pitchFamily="49" charset="0"/>
                          <a:cs typeface="Courier New" pitchFamily="49" charset="0"/>
                        </a:rPr>
                        <a:t>$s0</a:t>
                      </a:r>
                      <a:r>
                        <a:rPr lang="en-US" sz="1800" dirty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1800" dirty="0">
                          <a:latin typeface="Courier New" pitchFamily="49" charset="0"/>
                          <a:cs typeface="Courier New" pitchFamily="49" charset="0"/>
                          <a:sym typeface="Wingdings" pitchFamily="2" charset="2"/>
                        </a:rPr>
                        <a:t> </a:t>
                      </a: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itchFamily="2" charset="2"/>
                        </a:rPr>
                        <a:t>variable </a:t>
                      </a:r>
                      <a:r>
                        <a:rPr lang="en-US" sz="1800" b="1" dirty="0">
                          <a:latin typeface="Courier New" pitchFamily="49" charset="0"/>
                          <a:cs typeface="Courier New" pitchFamily="49" charset="0"/>
                          <a:sym typeface="Wingdings" pitchFamily="2" charset="2"/>
                        </a:rPr>
                        <a:t>f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atin typeface="Courier New" pitchFamily="49" charset="0"/>
                          <a:cs typeface="Courier New" pitchFamily="49" charset="0"/>
                          <a:sym typeface="Wingdings" pitchFamily="2" charset="2"/>
                        </a:rPr>
                        <a:t>  $s1</a:t>
                      </a:r>
                      <a:r>
                        <a:rPr lang="en-US" sz="1800" dirty="0">
                          <a:latin typeface="Courier New" pitchFamily="49" charset="0"/>
                          <a:cs typeface="Courier New" pitchFamily="49" charset="0"/>
                          <a:sym typeface="Wingdings" pitchFamily="2" charset="2"/>
                        </a:rPr>
                        <a:t>  </a:t>
                      </a: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itchFamily="2" charset="2"/>
                        </a:rPr>
                        <a:t>variable </a:t>
                      </a:r>
                      <a:r>
                        <a:rPr lang="en-US" sz="1800" b="1" dirty="0">
                          <a:latin typeface="Courier New" pitchFamily="49" charset="0"/>
                          <a:cs typeface="Courier New" pitchFamily="49" charset="0"/>
                          <a:sym typeface="Wingdings" pitchFamily="2" charset="2"/>
                        </a:rPr>
                        <a:t>g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atin typeface="Courier New" pitchFamily="49" charset="0"/>
                          <a:cs typeface="Courier New" pitchFamily="49" charset="0"/>
                          <a:sym typeface="Wingdings" pitchFamily="2" charset="2"/>
                        </a:rPr>
                        <a:t>  $s2</a:t>
                      </a:r>
                      <a:r>
                        <a:rPr lang="en-US" sz="1800" dirty="0">
                          <a:latin typeface="Courier New" pitchFamily="49" charset="0"/>
                          <a:cs typeface="Courier New" pitchFamily="49" charset="0"/>
                          <a:sym typeface="Wingdings" pitchFamily="2" charset="2"/>
                        </a:rPr>
                        <a:t>  </a:t>
                      </a: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itchFamily="2" charset="2"/>
                        </a:rPr>
                        <a:t>variable </a:t>
                      </a:r>
                      <a:r>
                        <a:rPr lang="en-US" sz="1800" b="1" dirty="0">
                          <a:latin typeface="Courier New" pitchFamily="49" charset="0"/>
                          <a:cs typeface="Courier New" pitchFamily="49" charset="0"/>
                          <a:sym typeface="Wingdings" pitchFamily="2" charset="2"/>
                        </a:rPr>
                        <a:t>h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Courier New" pitchFamily="49" charset="0"/>
                          <a:sym typeface="Wingdings" pitchFamily="2" charset="2"/>
                        </a:rPr>
                        <a:t>  $s3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Courier New" pitchFamily="49" charset="0"/>
                          <a:sym typeface="Wingdings" pitchFamily="2" charset="2"/>
                        </a:rPr>
                        <a:t>  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itchFamily="2" charset="2"/>
                        </a:rPr>
                        <a:t>variable </a:t>
                      </a: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Courier New" pitchFamily="49" charset="0"/>
                          <a:sym typeface="Wingdings" pitchFamily="2" charset="2"/>
                        </a:rPr>
                        <a:t>i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Courier New" pitchFamily="49" charset="0"/>
                          <a:sym typeface="Wingdings" pitchFamily="2" charset="2"/>
                        </a:rPr>
                        <a:t>  $s4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Courier New" pitchFamily="49" charset="0"/>
                          <a:sym typeface="Wingdings" pitchFamily="2" charset="2"/>
                        </a:rPr>
                        <a:t>  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itchFamily="2" charset="2"/>
                        </a:rPr>
                        <a:t>variable </a:t>
                      </a: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Courier New" pitchFamily="49" charset="0"/>
                          <a:sym typeface="Wingdings" pitchFamily="2" charset="2"/>
                        </a:rPr>
                        <a:t>j</a:t>
                      </a:r>
                      <a:endParaRPr lang="en-US" sz="1800" b="1" kern="1200" dirty="0">
                        <a:solidFill>
                          <a:srgbClr val="006600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  <a:sym typeface="Wingdings" pitchFamily="2" charset="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" name="Rectangle 14">
            <a:extLst>
              <a:ext uri="{FF2B5EF4-FFF2-40B4-BE49-F238E27FC236}">
                <a16:creationId xmlns:a16="http://schemas.microsoft.com/office/drawing/2014/main" id="{7C94D60B-F7CB-4D92-87A2-434F67375D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4487562"/>
            <a:ext cx="6934200" cy="1371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19050" tIns="26988" rIns="19050" bIns="26988"/>
          <a:lstStyle/>
          <a:p>
            <a:pPr>
              <a:spcBef>
                <a:spcPct val="10000"/>
              </a:spcBef>
              <a:buFont typeface="Wingdings" pitchFamily="2" charset="2"/>
              <a:buNone/>
            </a:pPr>
            <a:r>
              <a:rPr lang="en-US" sz="2400" b="1" dirty="0">
                <a:solidFill>
                  <a:srgbClr val="9900CC"/>
                </a:solidFill>
                <a:latin typeface="Courier New" pitchFamily="49" charset="0"/>
              </a:rPr>
              <a:t> </a:t>
            </a:r>
            <a:r>
              <a:rPr lang="en-US" sz="2400" b="1" dirty="0">
                <a:solidFill>
                  <a:srgbClr val="660066"/>
                </a:solidFill>
                <a:latin typeface="Courier New" pitchFamily="49" charset="0"/>
              </a:rPr>
              <a:t>add</a:t>
            </a:r>
            <a:r>
              <a:rPr lang="en-US" sz="2400" b="1" dirty="0">
                <a:latin typeface="Courier New" pitchFamily="49" charset="0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</a:rPr>
              <a:t>$t0</a:t>
            </a:r>
            <a:r>
              <a:rPr lang="en-US" sz="2400" b="1" dirty="0">
                <a:latin typeface="Courier New" pitchFamily="49" charset="0"/>
              </a:rPr>
              <a:t>,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</a:rPr>
              <a:t>$s1</a:t>
            </a:r>
            <a:r>
              <a:rPr lang="en-US" sz="2400" b="1" dirty="0">
                <a:latin typeface="Courier New" pitchFamily="49" charset="0"/>
              </a:rPr>
              <a:t>,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</a:rPr>
              <a:t>$s2  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</a:rPr>
              <a:t># tmp0 = g + h</a:t>
            </a:r>
          </a:p>
          <a:p>
            <a:pPr>
              <a:spcBef>
                <a:spcPct val="10000"/>
              </a:spcBef>
              <a:buFont typeface="Wingdings" pitchFamily="2" charset="2"/>
              <a:buNone/>
            </a:pPr>
            <a:r>
              <a:rPr lang="en-US" sz="2400" b="1" dirty="0">
                <a:latin typeface="Courier New" pitchFamily="49" charset="0"/>
              </a:rPr>
              <a:t> </a:t>
            </a:r>
            <a:r>
              <a:rPr lang="en-US" sz="2400" b="1" dirty="0">
                <a:solidFill>
                  <a:srgbClr val="660066"/>
                </a:solidFill>
                <a:latin typeface="Courier New" pitchFamily="49" charset="0"/>
              </a:rPr>
              <a:t>add</a:t>
            </a:r>
            <a:r>
              <a:rPr lang="en-US" sz="2400" b="1" dirty="0">
                <a:latin typeface="Courier New" pitchFamily="49" charset="0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</a:rPr>
              <a:t>$t1</a:t>
            </a:r>
            <a:r>
              <a:rPr lang="en-US" sz="2400" b="1" dirty="0">
                <a:latin typeface="Courier New" pitchFamily="49" charset="0"/>
              </a:rPr>
              <a:t>,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</a:rPr>
              <a:t>$s3</a:t>
            </a:r>
            <a:r>
              <a:rPr lang="en-US" sz="2400" b="1" dirty="0">
                <a:latin typeface="Courier New" pitchFamily="49" charset="0"/>
              </a:rPr>
              <a:t>,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</a:rPr>
              <a:t>$s4  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</a:rPr>
              <a:t># tmp1 = </a:t>
            </a:r>
            <a:r>
              <a:rPr lang="en-US" sz="24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</a:rPr>
              <a:t>i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</a:rPr>
              <a:t> + j </a:t>
            </a:r>
          </a:p>
          <a:p>
            <a:pPr>
              <a:spcBef>
                <a:spcPct val="10000"/>
              </a:spcBef>
              <a:buFont typeface="Wingdings" pitchFamily="2" charset="2"/>
              <a:buNone/>
            </a:pPr>
            <a:r>
              <a:rPr lang="en-US" sz="2400" b="1" dirty="0">
                <a:latin typeface="Courier New" pitchFamily="49" charset="0"/>
              </a:rPr>
              <a:t> </a:t>
            </a:r>
            <a:r>
              <a:rPr lang="en-US" sz="2400" b="1" dirty="0">
                <a:solidFill>
                  <a:srgbClr val="660066"/>
                </a:solidFill>
                <a:latin typeface="Courier New" pitchFamily="49" charset="0"/>
              </a:rPr>
              <a:t>sub</a:t>
            </a:r>
            <a:r>
              <a:rPr lang="en-US" sz="2400" b="1" dirty="0">
                <a:latin typeface="Courier New" pitchFamily="49" charset="0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</a:rPr>
              <a:t>$s0</a:t>
            </a:r>
            <a:r>
              <a:rPr lang="en-US" sz="2400" b="1" dirty="0">
                <a:latin typeface="Courier New" pitchFamily="49" charset="0"/>
              </a:rPr>
              <a:t>,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</a:rPr>
              <a:t>$t0</a:t>
            </a:r>
            <a:r>
              <a:rPr lang="en-US" sz="2400" b="1" dirty="0">
                <a:latin typeface="Courier New" pitchFamily="49" charset="0"/>
              </a:rPr>
              <a:t>,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</a:rPr>
              <a:t>$t1  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</a:rPr>
              <a:t># f = tmp0 – tmp1</a:t>
            </a:r>
          </a:p>
        </p:txBody>
      </p:sp>
      <p:sp>
        <p:nvSpPr>
          <p:cNvPr id="9" name="Rectangle 8"/>
          <p:cNvSpPr/>
          <p:nvPr/>
        </p:nvSpPr>
        <p:spPr>
          <a:xfrm>
            <a:off x="533400" y="2179476"/>
            <a:ext cx="259391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04875" eaLnBrk="0" hangingPunct="0">
              <a:lnSpc>
                <a:spcPts val="2400"/>
              </a:lnSpc>
              <a:tabLst>
                <a:tab pos="452438" algn="l"/>
                <a:tab pos="904875" algn="l"/>
                <a:tab pos="1357313" algn="l"/>
              </a:tabLst>
              <a:defRPr/>
            </a:pPr>
            <a:r>
              <a:rPr lang="en-US" sz="2000" b="1" dirty="0">
                <a:solidFill>
                  <a:srgbClr val="292934"/>
                </a:solidFill>
                <a:latin typeface="Courier New" pitchFamily="49" charset="0"/>
                <a:cs typeface="Courier New" pitchFamily="49" charset="0"/>
              </a:rPr>
              <a:t> t0 = g  + h;</a:t>
            </a:r>
          </a:p>
          <a:p>
            <a:pPr lvl="0" defTabSz="904875" eaLnBrk="0" hangingPunct="0">
              <a:lnSpc>
                <a:spcPts val="2400"/>
              </a:lnSpc>
              <a:tabLst>
                <a:tab pos="452438" algn="l"/>
                <a:tab pos="904875" algn="l"/>
                <a:tab pos="1357313" algn="l"/>
              </a:tabLst>
              <a:defRPr/>
            </a:pPr>
            <a:r>
              <a:rPr lang="en-US" sz="2000" b="1" dirty="0">
                <a:solidFill>
                  <a:srgbClr val="292934"/>
                </a:solidFill>
                <a:latin typeface="Courier New" pitchFamily="49" charset="0"/>
                <a:cs typeface="Courier New" pitchFamily="49" charset="0"/>
              </a:rPr>
              <a:t> t1 = </a:t>
            </a:r>
            <a:r>
              <a:rPr lang="en-US" sz="2000" b="1" dirty="0" err="1">
                <a:solidFill>
                  <a:srgbClr val="292934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000" b="1" dirty="0">
                <a:solidFill>
                  <a:srgbClr val="292934"/>
                </a:solidFill>
                <a:latin typeface="Courier New" pitchFamily="49" charset="0"/>
                <a:cs typeface="Courier New" pitchFamily="49" charset="0"/>
              </a:rPr>
              <a:t>  + j;</a:t>
            </a:r>
          </a:p>
          <a:p>
            <a:pPr lvl="0" defTabSz="904875" eaLnBrk="0" hangingPunct="0">
              <a:lnSpc>
                <a:spcPts val="2400"/>
              </a:lnSpc>
              <a:tabLst>
                <a:tab pos="452438" algn="l"/>
                <a:tab pos="904875" algn="l"/>
                <a:tab pos="1357313" algn="l"/>
              </a:tabLst>
              <a:defRPr/>
            </a:pPr>
            <a:r>
              <a:rPr lang="en-US" sz="2000" b="1" dirty="0">
                <a:solidFill>
                  <a:srgbClr val="292934"/>
                </a:solidFill>
                <a:latin typeface="Courier New" pitchFamily="49" charset="0"/>
                <a:cs typeface="Courier New" pitchFamily="49" charset="0"/>
              </a:rPr>
              <a:t> f  = t0 – t1;</a:t>
            </a:r>
            <a:r>
              <a:rPr lang="en-US" sz="2000" dirty="0">
                <a:solidFill>
                  <a:srgbClr val="292934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en-US" sz="2000" b="1" dirty="0">
              <a:solidFill>
                <a:srgbClr val="29293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63549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 animBg="1" autoUpdateAnimBg="0"/>
      <p:bldP spid="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#7: MIPS Part 1: Introduction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5.4 Complex Expression: Exercise </a:t>
            </a:r>
            <a:r>
              <a:rPr lang="en-SG" sz="3200" dirty="0">
                <a:solidFill>
                  <a:srgbClr val="0000FF"/>
                </a:solidFill>
              </a:rPr>
              <a:t>(3/3)</a:t>
            </a:r>
            <a:endParaRPr lang="en-US" sz="3200" b="1" dirty="0">
              <a:solidFill>
                <a:srgbClr val="C00000"/>
              </a:solidFill>
            </a:endParaRPr>
          </a:p>
        </p:txBody>
      </p:sp>
      <p:sp>
        <p:nvSpPr>
          <p:cNvPr id="15" name="Text Box 5">
            <a:extLst>
              <a:ext uri="{FF2B5EF4-FFF2-40B4-BE49-F238E27FC236}">
                <a16:creationId xmlns:a16="http://schemas.microsoft.com/office/drawing/2014/main" id="{374DB9B0-D2C6-456E-9C1C-5814422DF9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sym typeface="Wingdings 2" pitchFamily="18" charset="2"/>
              </a:rPr>
              <a:t></a:t>
            </a: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B5043D9C-5D1A-4304-B652-08901B6336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3257232"/>
              </p:ext>
            </p:extLst>
          </p:nvPr>
        </p:nvGraphicFramePr>
        <p:xfrm>
          <a:off x="571500" y="1474515"/>
          <a:ext cx="8001000" cy="19474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2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8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378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 Statement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Variable Mappings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51214">
                <a:tc>
                  <a:txBody>
                    <a:bodyPr/>
                    <a:lstStyle/>
                    <a:p>
                      <a:pPr marL="0" marR="0" lvl="0" indent="0" algn="l" defTabSz="904875" rtl="0" eaLnBrk="0" fontAlgn="base" latinLnBrk="0" hangingPunct="0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2438" algn="l"/>
                          <a:tab pos="904875" algn="l"/>
                          <a:tab pos="1357313" algn="l"/>
                        </a:tabLst>
                        <a:defRPr/>
                      </a:pPr>
                      <a:r>
                        <a:rPr lang="en-US" sz="2000" b="1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</a:t>
                      </a:r>
                    </a:p>
                    <a:p>
                      <a:pPr marL="0" marR="0" lvl="0" indent="0" algn="l" defTabSz="904875" rtl="0" eaLnBrk="0" fontAlgn="base" latinLnBrk="0" hangingPunct="0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2438" algn="l"/>
                          <a:tab pos="904875" algn="l"/>
                          <a:tab pos="1357313" algn="l"/>
                        </a:tabLst>
                        <a:defRPr/>
                      </a:pPr>
                      <a:r>
                        <a:rPr lang="en-US" sz="2000" b="1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</a:t>
                      </a:r>
                      <a:r>
                        <a:rPr lang="en-US" sz="2400" b="1" dirty="0">
                          <a:solidFill>
                            <a:srgbClr val="660066"/>
                          </a:solidFill>
                          <a:latin typeface="Courier New" pitchFamily="49" charset="0"/>
                        </a:rPr>
                        <a:t>z = a + b + c + d;</a:t>
                      </a:r>
                    </a:p>
                    <a:p>
                      <a:pPr marL="0" marR="0" lvl="0" indent="0" algn="l" defTabSz="904875" rtl="0" eaLnBrk="0" fontAlgn="base" latinLnBrk="0" hangingPunct="0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2438" algn="l"/>
                          <a:tab pos="904875" algn="l"/>
                          <a:tab pos="1357313" algn="l"/>
                        </a:tabLst>
                        <a:defRPr/>
                      </a:pPr>
                      <a:endParaRPr lang="en-US" sz="2000" b="1" dirty="0">
                        <a:solidFill>
                          <a:srgbClr val="660066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marR="0" lvl="0" indent="0" algn="l" defTabSz="904875" rtl="0" eaLnBrk="0" fontAlgn="base" latinLnBrk="0" hangingPunct="0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2438" algn="l"/>
                          <a:tab pos="904875" algn="l"/>
                          <a:tab pos="1357313" algn="l"/>
                        </a:tabLst>
                        <a:defRPr/>
                      </a:pPr>
                      <a:endParaRPr kumimoji="0" 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rgbClr val="0066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</a:t>
                      </a:r>
                      <a:r>
                        <a:rPr lang="en-US" sz="1800" b="1" dirty="0">
                          <a:latin typeface="Courier New" pitchFamily="49" charset="0"/>
                          <a:cs typeface="Courier New" pitchFamily="49" charset="0"/>
                        </a:rPr>
                        <a:t>$s0</a:t>
                      </a:r>
                      <a:r>
                        <a:rPr lang="en-US" sz="1800" dirty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1800" dirty="0">
                          <a:latin typeface="Courier New" pitchFamily="49" charset="0"/>
                          <a:cs typeface="Courier New" pitchFamily="49" charset="0"/>
                          <a:sym typeface="Wingdings" pitchFamily="2" charset="2"/>
                        </a:rPr>
                        <a:t> </a:t>
                      </a: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itchFamily="2" charset="2"/>
                        </a:rPr>
                        <a:t>variable </a:t>
                      </a:r>
                      <a:r>
                        <a:rPr lang="en-US" sz="1800" b="1" dirty="0">
                          <a:latin typeface="Courier New" pitchFamily="49" charset="0"/>
                          <a:cs typeface="Courier New" pitchFamily="49" charset="0"/>
                          <a:sym typeface="Wingdings" pitchFamily="2" charset="2"/>
                        </a:rPr>
                        <a:t>a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atin typeface="Courier New" pitchFamily="49" charset="0"/>
                          <a:cs typeface="Courier New" pitchFamily="49" charset="0"/>
                          <a:sym typeface="Wingdings" pitchFamily="2" charset="2"/>
                        </a:rPr>
                        <a:t>  $s1</a:t>
                      </a:r>
                      <a:r>
                        <a:rPr lang="en-US" sz="1800" dirty="0">
                          <a:latin typeface="Courier New" pitchFamily="49" charset="0"/>
                          <a:cs typeface="Courier New" pitchFamily="49" charset="0"/>
                          <a:sym typeface="Wingdings" pitchFamily="2" charset="2"/>
                        </a:rPr>
                        <a:t>  </a:t>
                      </a: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itchFamily="2" charset="2"/>
                        </a:rPr>
                        <a:t>variable </a:t>
                      </a:r>
                      <a:r>
                        <a:rPr lang="en-US" sz="1800" b="1" dirty="0">
                          <a:latin typeface="Courier New" pitchFamily="49" charset="0"/>
                          <a:cs typeface="Courier New" pitchFamily="49" charset="0"/>
                          <a:sym typeface="Wingdings" pitchFamily="2" charset="2"/>
                        </a:rPr>
                        <a:t>b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atin typeface="Courier New" pitchFamily="49" charset="0"/>
                          <a:cs typeface="Courier New" pitchFamily="49" charset="0"/>
                          <a:sym typeface="Wingdings" pitchFamily="2" charset="2"/>
                        </a:rPr>
                        <a:t>  $s2</a:t>
                      </a:r>
                      <a:r>
                        <a:rPr lang="en-US" sz="1800" dirty="0">
                          <a:latin typeface="Courier New" pitchFamily="49" charset="0"/>
                          <a:cs typeface="Courier New" pitchFamily="49" charset="0"/>
                          <a:sym typeface="Wingdings" pitchFamily="2" charset="2"/>
                        </a:rPr>
                        <a:t>  </a:t>
                      </a: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itchFamily="2" charset="2"/>
                        </a:rPr>
                        <a:t>variable </a:t>
                      </a:r>
                      <a:r>
                        <a:rPr lang="en-US" sz="1800" b="1" dirty="0">
                          <a:latin typeface="Courier New" pitchFamily="49" charset="0"/>
                          <a:cs typeface="Courier New" pitchFamily="49" charset="0"/>
                          <a:sym typeface="Wingdings" pitchFamily="2" charset="2"/>
                        </a:rPr>
                        <a:t>c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Courier New" pitchFamily="49" charset="0"/>
                          <a:sym typeface="Wingdings" pitchFamily="2" charset="2"/>
                        </a:rPr>
                        <a:t>  $s3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Courier New" pitchFamily="49" charset="0"/>
                          <a:sym typeface="Wingdings" pitchFamily="2" charset="2"/>
                        </a:rPr>
                        <a:t>  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itchFamily="2" charset="2"/>
                        </a:rPr>
                        <a:t>variable </a:t>
                      </a: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Courier New" pitchFamily="49" charset="0"/>
                          <a:sym typeface="Wingdings" pitchFamily="2" charset="2"/>
                        </a:rPr>
                        <a:t>d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Courier New" pitchFamily="49" charset="0"/>
                          <a:sym typeface="Wingdings" pitchFamily="2" charset="2"/>
                        </a:rPr>
                        <a:t>  $s4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Courier New" pitchFamily="49" charset="0"/>
                          <a:sym typeface="Wingdings" pitchFamily="2" charset="2"/>
                        </a:rPr>
                        <a:t>  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itchFamily="2" charset="2"/>
                        </a:rPr>
                        <a:t>variable </a:t>
                      </a: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Courier New" pitchFamily="49" charset="0"/>
                          <a:sym typeface="Wingdings" pitchFamily="2" charset="2"/>
                        </a:rPr>
                        <a:t>z</a:t>
                      </a:r>
                      <a:endParaRPr lang="en-US" sz="1800" b="1" kern="1200" dirty="0">
                        <a:solidFill>
                          <a:srgbClr val="006600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  <a:sym typeface="Wingdings" pitchFamily="2" charset="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0D762D95-8D85-4523-A361-C3E5614AE4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6513774"/>
              </p:ext>
            </p:extLst>
          </p:nvPr>
        </p:nvGraphicFramePr>
        <p:xfrm>
          <a:off x="571500" y="4068123"/>
          <a:ext cx="8001000" cy="179224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2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8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659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 Statement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Variable Mappings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96006">
                <a:tc>
                  <a:txBody>
                    <a:bodyPr/>
                    <a:lstStyle/>
                    <a:p>
                      <a:pPr marL="0" marR="0" lvl="0" indent="0" algn="l" defTabSz="904875" rtl="0" eaLnBrk="0" fontAlgn="base" latinLnBrk="0" hangingPunct="0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2438" algn="l"/>
                          <a:tab pos="904875" algn="l"/>
                          <a:tab pos="1357313" algn="l"/>
                        </a:tabLst>
                        <a:defRPr/>
                      </a:pPr>
                      <a:r>
                        <a:rPr lang="en-US" sz="2000" b="1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</a:t>
                      </a:r>
                    </a:p>
                    <a:p>
                      <a:pPr eaLnBrk="1" hangingPunct="1">
                        <a:lnSpc>
                          <a:spcPct val="90000"/>
                        </a:lnSpc>
                      </a:pPr>
                      <a:r>
                        <a:rPr lang="en-US" sz="2000" b="1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</a:t>
                      </a:r>
                      <a:r>
                        <a:rPr lang="en-US" sz="2400" b="1" dirty="0">
                          <a:solidFill>
                            <a:srgbClr val="660066"/>
                          </a:solidFill>
                          <a:latin typeface="Courier New" pitchFamily="49" charset="0"/>
                        </a:rPr>
                        <a:t>z = (a – b) + c;</a:t>
                      </a:r>
                    </a:p>
                    <a:p>
                      <a:pPr marL="0" marR="0" lvl="0" indent="0" algn="l" defTabSz="904875" rtl="0" eaLnBrk="0" fontAlgn="base" latinLnBrk="0" hangingPunct="0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2438" algn="l"/>
                          <a:tab pos="904875" algn="l"/>
                          <a:tab pos="1357313" algn="l"/>
                        </a:tabLst>
                        <a:defRPr/>
                      </a:pPr>
                      <a:endParaRPr lang="en-US" sz="2000" b="1" dirty="0">
                        <a:solidFill>
                          <a:srgbClr val="660066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marR="0" lvl="0" indent="0" algn="l" defTabSz="904875" rtl="0" eaLnBrk="0" fontAlgn="base" latinLnBrk="0" hangingPunct="0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2438" algn="l"/>
                          <a:tab pos="904875" algn="l"/>
                          <a:tab pos="1357313" algn="l"/>
                        </a:tabLst>
                        <a:defRPr/>
                      </a:pPr>
                      <a:endParaRPr kumimoji="0" 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rgbClr val="0066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</a:t>
                      </a:r>
                      <a:r>
                        <a:rPr lang="en-US" sz="1800" b="1" dirty="0">
                          <a:latin typeface="Courier New" pitchFamily="49" charset="0"/>
                          <a:cs typeface="Courier New" pitchFamily="49" charset="0"/>
                        </a:rPr>
                        <a:t>$s0</a:t>
                      </a:r>
                      <a:r>
                        <a:rPr lang="en-US" sz="1800" dirty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1800" dirty="0">
                          <a:latin typeface="Courier New" pitchFamily="49" charset="0"/>
                          <a:cs typeface="Courier New" pitchFamily="49" charset="0"/>
                          <a:sym typeface="Wingdings" pitchFamily="2" charset="2"/>
                        </a:rPr>
                        <a:t> </a:t>
                      </a: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itchFamily="2" charset="2"/>
                        </a:rPr>
                        <a:t>variable </a:t>
                      </a:r>
                      <a:r>
                        <a:rPr lang="en-US" sz="1800" b="1" dirty="0">
                          <a:latin typeface="Courier New" pitchFamily="49" charset="0"/>
                          <a:cs typeface="Courier New" pitchFamily="49" charset="0"/>
                          <a:sym typeface="Wingdings" pitchFamily="2" charset="2"/>
                        </a:rPr>
                        <a:t>a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atin typeface="Courier New" pitchFamily="49" charset="0"/>
                          <a:cs typeface="Courier New" pitchFamily="49" charset="0"/>
                          <a:sym typeface="Wingdings" pitchFamily="2" charset="2"/>
                        </a:rPr>
                        <a:t>  $s1</a:t>
                      </a:r>
                      <a:r>
                        <a:rPr lang="en-US" sz="1800" dirty="0">
                          <a:latin typeface="Courier New" pitchFamily="49" charset="0"/>
                          <a:cs typeface="Courier New" pitchFamily="49" charset="0"/>
                          <a:sym typeface="Wingdings" pitchFamily="2" charset="2"/>
                        </a:rPr>
                        <a:t>  </a:t>
                      </a: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itchFamily="2" charset="2"/>
                        </a:rPr>
                        <a:t>variable </a:t>
                      </a:r>
                      <a:r>
                        <a:rPr lang="en-US" sz="1800" b="1" dirty="0">
                          <a:latin typeface="Courier New" pitchFamily="49" charset="0"/>
                          <a:cs typeface="Courier New" pitchFamily="49" charset="0"/>
                          <a:sym typeface="Wingdings" pitchFamily="2" charset="2"/>
                        </a:rPr>
                        <a:t>b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atin typeface="Courier New" pitchFamily="49" charset="0"/>
                          <a:cs typeface="Courier New" pitchFamily="49" charset="0"/>
                          <a:sym typeface="Wingdings" pitchFamily="2" charset="2"/>
                        </a:rPr>
                        <a:t>  $s2</a:t>
                      </a:r>
                      <a:r>
                        <a:rPr lang="en-US" sz="1800" dirty="0">
                          <a:latin typeface="Courier New" pitchFamily="49" charset="0"/>
                          <a:cs typeface="Courier New" pitchFamily="49" charset="0"/>
                          <a:sym typeface="Wingdings" pitchFamily="2" charset="2"/>
                        </a:rPr>
                        <a:t>  </a:t>
                      </a: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itchFamily="2" charset="2"/>
                        </a:rPr>
                        <a:t>variable </a:t>
                      </a:r>
                      <a:r>
                        <a:rPr lang="en-US" sz="1800" b="1" dirty="0">
                          <a:latin typeface="Courier New" pitchFamily="49" charset="0"/>
                          <a:cs typeface="Courier New" pitchFamily="49" charset="0"/>
                          <a:sym typeface="Wingdings" pitchFamily="2" charset="2"/>
                        </a:rPr>
                        <a:t>c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Courier New" pitchFamily="49" charset="0"/>
                          <a:sym typeface="Wingdings" pitchFamily="2" charset="2"/>
                        </a:rPr>
                        <a:t>  $s3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Courier New" pitchFamily="49" charset="0"/>
                          <a:sym typeface="Wingdings" pitchFamily="2" charset="2"/>
                        </a:rPr>
                        <a:t>  </a:t>
                      </a: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  <a:sym typeface="Wingdings" pitchFamily="2" charset="2"/>
                        </a:rPr>
                        <a:t>variable </a:t>
                      </a: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Courier New" pitchFamily="49" charset="0"/>
                          <a:sym typeface="Wingdings" pitchFamily="2" charset="2"/>
                        </a:rPr>
                        <a:t>z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7EA91D9-AC69-4AAC-A805-3CB21519E9C3}"/>
              </a:ext>
            </a:extLst>
          </p:cNvPr>
          <p:cNvCxnSpPr/>
          <p:nvPr/>
        </p:nvCxnSpPr>
        <p:spPr>
          <a:xfrm>
            <a:off x="342900" y="3726769"/>
            <a:ext cx="853440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7118F06-E9B3-49AC-8A8C-9B3B9BB04BB9}"/>
              </a:ext>
            </a:extLst>
          </p:cNvPr>
          <p:cNvSpPr txBox="1"/>
          <p:nvPr/>
        </p:nvSpPr>
        <p:spPr>
          <a:xfrm>
            <a:off x="1257300" y="2632763"/>
            <a:ext cx="3048000" cy="101566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60066"/>
                </a:solidFill>
                <a:latin typeface="Courier New" pitchFamily="49" charset="0"/>
              </a:rPr>
              <a:t>add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</a:rPr>
              <a:t>$s4</a:t>
            </a:r>
            <a:r>
              <a:rPr lang="en-US" sz="2000" b="1" dirty="0">
                <a:latin typeface="Courier New" pitchFamily="49" charset="0"/>
              </a:rPr>
              <a:t>, 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</a:rPr>
              <a:t>$s0</a:t>
            </a:r>
            <a:r>
              <a:rPr lang="en-US" sz="2000" b="1" dirty="0">
                <a:latin typeface="Courier New" pitchFamily="49" charset="0"/>
              </a:rPr>
              <a:t>, 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</a:rPr>
              <a:t>$s1</a:t>
            </a:r>
          </a:p>
          <a:p>
            <a:r>
              <a:rPr lang="en-US" sz="2000" b="1" dirty="0">
                <a:solidFill>
                  <a:srgbClr val="660066"/>
                </a:solidFill>
                <a:latin typeface="Courier New" pitchFamily="49" charset="0"/>
              </a:rPr>
              <a:t>add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</a:rPr>
              <a:t>$s4</a:t>
            </a:r>
            <a:r>
              <a:rPr lang="en-US" sz="2000" b="1" dirty="0">
                <a:latin typeface="Courier New" pitchFamily="49" charset="0"/>
              </a:rPr>
              <a:t>, 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</a:rPr>
              <a:t>$s4</a:t>
            </a:r>
            <a:r>
              <a:rPr lang="en-US" sz="2000" b="1" dirty="0">
                <a:latin typeface="Courier New" pitchFamily="49" charset="0"/>
              </a:rPr>
              <a:t>, 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</a:rPr>
              <a:t>$s2</a:t>
            </a:r>
            <a:endParaRPr lang="en-SG" sz="2000" dirty="0"/>
          </a:p>
          <a:p>
            <a:r>
              <a:rPr lang="en-US" sz="2000" b="1" dirty="0">
                <a:solidFill>
                  <a:srgbClr val="660066"/>
                </a:solidFill>
                <a:latin typeface="Courier New" pitchFamily="49" charset="0"/>
              </a:rPr>
              <a:t>add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</a:rPr>
              <a:t>$s4</a:t>
            </a:r>
            <a:r>
              <a:rPr lang="en-US" sz="2000" b="1" dirty="0">
                <a:latin typeface="Courier New" pitchFamily="49" charset="0"/>
              </a:rPr>
              <a:t>, 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</a:rPr>
              <a:t>$s4</a:t>
            </a:r>
            <a:r>
              <a:rPr lang="en-US" sz="2000" b="1" dirty="0">
                <a:latin typeface="Courier New" pitchFamily="49" charset="0"/>
              </a:rPr>
              <a:t>, 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</a:rPr>
              <a:t>$s3</a:t>
            </a:r>
            <a:endParaRPr lang="en-SG" sz="2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B48583A-032F-4E23-B7BB-7E7180E40469}"/>
              </a:ext>
            </a:extLst>
          </p:cNvPr>
          <p:cNvSpPr txBox="1"/>
          <p:nvPr/>
        </p:nvSpPr>
        <p:spPr>
          <a:xfrm>
            <a:off x="1257300" y="5293175"/>
            <a:ext cx="3048000" cy="70788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660066"/>
                </a:solidFill>
                <a:latin typeface="Courier New" pitchFamily="49" charset="0"/>
              </a:rPr>
              <a:t>sub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</a:rPr>
              <a:t>$s3</a:t>
            </a:r>
            <a:r>
              <a:rPr lang="en-US" sz="2000" b="1" dirty="0">
                <a:latin typeface="Courier New" pitchFamily="49" charset="0"/>
              </a:rPr>
              <a:t>, 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</a:rPr>
              <a:t>$s0</a:t>
            </a:r>
            <a:r>
              <a:rPr lang="en-US" sz="2000" b="1" dirty="0">
                <a:latin typeface="Courier New" pitchFamily="49" charset="0"/>
              </a:rPr>
              <a:t>, 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</a:rPr>
              <a:t>$s1</a:t>
            </a:r>
          </a:p>
          <a:p>
            <a:r>
              <a:rPr lang="en-US" sz="2000" b="1" dirty="0">
                <a:solidFill>
                  <a:srgbClr val="660066"/>
                </a:solidFill>
                <a:latin typeface="Courier New" pitchFamily="49" charset="0"/>
              </a:rPr>
              <a:t>add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</a:rPr>
              <a:t>$s3</a:t>
            </a:r>
            <a:r>
              <a:rPr lang="en-US" sz="2000" b="1" dirty="0">
                <a:latin typeface="Courier New" pitchFamily="49" charset="0"/>
              </a:rPr>
              <a:t>, 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</a:rPr>
              <a:t>$s3</a:t>
            </a:r>
            <a:r>
              <a:rPr lang="en-US" sz="2000" b="1" dirty="0">
                <a:latin typeface="Courier New" pitchFamily="49" charset="0"/>
              </a:rPr>
              <a:t>, 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</a:rPr>
              <a:t>$s2</a:t>
            </a:r>
            <a:endParaRPr lang="en-SG" sz="2000" dirty="0"/>
          </a:p>
        </p:txBody>
      </p:sp>
      <p:sp>
        <p:nvSpPr>
          <p:cNvPr id="12" name="Slide Number Placeholder 6">
            <a:extLst>
              <a:ext uri="{FF2B5EF4-FFF2-40B4-BE49-F238E27FC236}">
                <a16:creationId xmlns:a16="http://schemas.microsoft.com/office/drawing/2014/main" id="{FA60DA00-BA02-4873-80E3-C8E5ECB8A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32</a:t>
            </a:fld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6885993" y="2023246"/>
            <a:ext cx="1595534" cy="1007968"/>
          </a:xfrm>
          <a:prstGeom prst="rect">
            <a:avLst/>
          </a:prstGeom>
          <a:solidFill>
            <a:srgbClr val="FFFFCC"/>
          </a:solidFill>
        </p:spPr>
        <p:txBody>
          <a:bodyPr wrap="square">
            <a:spAutoFit/>
          </a:bodyPr>
          <a:lstStyle/>
          <a:p>
            <a:pPr lvl="0" defTabSz="904875" eaLnBrk="0" hangingPunct="0">
              <a:lnSpc>
                <a:spcPts val="2400"/>
              </a:lnSpc>
              <a:tabLst>
                <a:tab pos="452438" algn="l"/>
                <a:tab pos="904875" algn="l"/>
                <a:tab pos="1357313" algn="l"/>
              </a:tabLst>
              <a:defRPr/>
            </a:pP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z = a + b;</a:t>
            </a:r>
          </a:p>
          <a:p>
            <a:pPr lvl="0" defTabSz="904875" eaLnBrk="0" hangingPunct="0">
              <a:lnSpc>
                <a:spcPts val="2400"/>
              </a:lnSpc>
              <a:tabLst>
                <a:tab pos="452438" algn="l"/>
                <a:tab pos="904875" algn="l"/>
                <a:tab pos="1357313" algn="l"/>
              </a:tabLst>
              <a:defRPr/>
            </a:pP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z = z + c;</a:t>
            </a:r>
          </a:p>
          <a:p>
            <a:pPr lvl="0" defTabSz="904875" eaLnBrk="0" hangingPunct="0">
              <a:lnSpc>
                <a:spcPts val="2400"/>
              </a:lnSpc>
              <a:tabLst>
                <a:tab pos="452438" algn="l"/>
                <a:tab pos="904875" algn="l"/>
                <a:tab pos="1357313" algn="l"/>
              </a:tabLst>
              <a:defRPr/>
            </a:pP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z = z + d;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885993" y="4637242"/>
            <a:ext cx="1595534" cy="707886"/>
          </a:xfrm>
          <a:prstGeom prst="rect">
            <a:avLst/>
          </a:prstGeom>
          <a:solidFill>
            <a:srgbClr val="FFFFCC"/>
          </a:solidFill>
        </p:spPr>
        <p:txBody>
          <a:bodyPr wrap="square">
            <a:spAutoFit/>
          </a:bodyPr>
          <a:lstStyle/>
          <a:p>
            <a:pPr lvl="0" defTabSz="904875" eaLnBrk="0" hangingPunct="0">
              <a:lnSpc>
                <a:spcPts val="2400"/>
              </a:lnSpc>
              <a:tabLst>
                <a:tab pos="452438" algn="l"/>
                <a:tab pos="904875" algn="l"/>
                <a:tab pos="1357313" algn="l"/>
              </a:tabLst>
              <a:defRPr/>
            </a:pP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z = a - b;</a:t>
            </a:r>
          </a:p>
          <a:p>
            <a:pPr lvl="0" defTabSz="904875" eaLnBrk="0" hangingPunct="0">
              <a:lnSpc>
                <a:spcPts val="2400"/>
              </a:lnSpc>
              <a:tabLst>
                <a:tab pos="452438" algn="l"/>
                <a:tab pos="904875" algn="l"/>
                <a:tab pos="1357313" algn="l"/>
              </a:tabLst>
              <a:defRPr/>
            </a:pP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z = z + c;</a:t>
            </a:r>
          </a:p>
        </p:txBody>
      </p:sp>
    </p:spTree>
    <p:extLst>
      <p:ext uri="{BB962C8B-B14F-4D97-AF65-F5344CB8AC3E}">
        <p14:creationId xmlns:p14="http://schemas.microsoft.com/office/powerpoint/2010/main" val="297205078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2" grpId="0" animBg="1"/>
      <p:bldP spid="13" grpId="0" animBg="1"/>
      <p:bldP spid="1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#7: MIPS Part 1: Introduction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5.5 Constant/Immediate Operands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94FD0B83-3116-43B4-BBCC-8296811D25D3}"/>
              </a:ext>
            </a:extLst>
          </p:cNvPr>
          <p:cNvSpPr txBox="1">
            <a:spLocks noChangeArrowheads="1"/>
          </p:cNvSpPr>
          <p:nvPr/>
        </p:nvSpPr>
        <p:spPr>
          <a:xfrm>
            <a:off x="533400" y="2533134"/>
            <a:ext cx="8229600" cy="36390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C00000"/>
                </a:solidFill>
              </a:rPr>
              <a:t>Immediate</a:t>
            </a:r>
            <a:r>
              <a:rPr lang="en-US" dirty="0"/>
              <a:t> values are numerical constants</a:t>
            </a:r>
          </a:p>
          <a:p>
            <a:pPr marL="715963" lvl="1" indent="-357188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Frequently used in operations </a:t>
            </a:r>
          </a:p>
          <a:p>
            <a:pPr marL="715963" lvl="1" indent="-357188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ym typeface="Wingdings" pitchFamily="2" charset="2"/>
              </a:rPr>
              <a:t>MIPS supplies a set of operations specially for them</a:t>
            </a:r>
            <a:endParaRPr lang="en-US" dirty="0"/>
          </a:p>
          <a:p>
            <a:pPr marL="358775" indent="-358775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“Add immediate” (</a:t>
            </a:r>
            <a:r>
              <a:rPr lang="en-US" sz="28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addi</a:t>
            </a:r>
            <a:r>
              <a:rPr lang="en-US" dirty="0"/>
              <a:t>)</a:t>
            </a:r>
          </a:p>
          <a:p>
            <a:pPr marL="715963" lvl="1" indent="-357188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Syntax is similar to </a:t>
            </a:r>
            <a:r>
              <a:rPr lang="en-US" sz="2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dirty="0"/>
              <a:t> instruction; but source2 is a constant instead of register</a:t>
            </a:r>
          </a:p>
          <a:p>
            <a:pPr marL="715963" lvl="1" indent="-357188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b="1" dirty="0"/>
              <a:t>The constant ranges from </a:t>
            </a:r>
            <a:r>
              <a:rPr lang="en-US" b="1" dirty="0">
                <a:solidFill>
                  <a:srgbClr val="C00000"/>
                </a:solidFill>
              </a:rPr>
              <a:t>[-2</a:t>
            </a:r>
            <a:r>
              <a:rPr lang="en-US" b="1" baseline="30000" dirty="0">
                <a:solidFill>
                  <a:srgbClr val="C00000"/>
                </a:solidFill>
              </a:rPr>
              <a:t>15</a:t>
            </a:r>
            <a:r>
              <a:rPr lang="en-US" b="1" dirty="0">
                <a:solidFill>
                  <a:srgbClr val="C00000"/>
                </a:solidFill>
              </a:rPr>
              <a:t> to 2</a:t>
            </a:r>
            <a:r>
              <a:rPr lang="en-US" b="1" baseline="30000" dirty="0">
                <a:solidFill>
                  <a:srgbClr val="C00000"/>
                </a:solidFill>
              </a:rPr>
              <a:t>15</a:t>
            </a:r>
            <a:r>
              <a:rPr lang="en-US" b="1" dirty="0">
                <a:solidFill>
                  <a:srgbClr val="C00000"/>
                </a:solidFill>
              </a:rPr>
              <a:t>-1]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053989B-EA47-45C4-9223-D462F542D31F}"/>
              </a:ext>
            </a:extLst>
          </p:cNvPr>
          <p:cNvGraphicFramePr>
            <a:graphicFrameLocks noGrp="1"/>
          </p:cNvGraphicFramePr>
          <p:nvPr/>
        </p:nvGraphicFramePr>
        <p:xfrm>
          <a:off x="457200" y="1295400"/>
          <a:ext cx="8077200" cy="10021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90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881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4674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 Statement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MIPS Assembly 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5926">
                <a:tc>
                  <a:txBody>
                    <a:bodyPr/>
                    <a:lstStyle/>
                    <a:p>
                      <a:pPr marL="0" marR="0" lvl="0" indent="0" algn="l" defTabSz="904875" rtl="0" eaLnBrk="0" fontAlgn="base" latinLnBrk="0" hangingPunct="0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2438" algn="l"/>
                          <a:tab pos="904875" algn="l"/>
                          <a:tab pos="1357313" algn="l"/>
                        </a:tabLst>
                        <a:defRPr/>
                      </a:pPr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 a = a + 4;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endParaRPr kumimoji="0" 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solidFill>
                            <a:srgbClr val="660066"/>
                          </a:solidFill>
                          <a:latin typeface="Courier New" pitchFamily="49" charset="0"/>
                        </a:rPr>
                        <a:t>   add</a:t>
                      </a:r>
                      <a:r>
                        <a:rPr lang="en-US" sz="2400" b="1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rgbClr val="C00000"/>
                          </a:solidFill>
                          <a:latin typeface="Courier New" pitchFamily="49" charset="0"/>
                        </a:rPr>
                        <a:t>i</a:t>
                      </a:r>
                      <a:r>
                        <a:rPr lang="en-US" sz="2400" b="1" dirty="0">
                          <a:solidFill>
                            <a:srgbClr val="660066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en-US" sz="2400" b="1" dirty="0">
                          <a:solidFill>
                            <a:srgbClr val="C00000"/>
                          </a:solidFill>
                          <a:latin typeface="Courier New" pitchFamily="49" charset="0"/>
                        </a:rPr>
                        <a:t>$s0</a:t>
                      </a:r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, </a:t>
                      </a:r>
                      <a:r>
                        <a:rPr lang="en-US" sz="2400" b="1" kern="1200" dirty="0">
                          <a:solidFill>
                            <a:srgbClr val="006600"/>
                          </a:solidFill>
                          <a:latin typeface="Courier New" pitchFamily="49" charset="0"/>
                          <a:ea typeface="+mn-ea"/>
                          <a:cs typeface="+mn-cs"/>
                        </a:rPr>
                        <a:t>$s0</a:t>
                      </a:r>
                      <a:r>
                        <a:rPr lang="en-US" sz="2400" b="1" dirty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, </a:t>
                      </a:r>
                      <a:r>
                        <a:rPr lang="en-US" sz="2400" b="1" dirty="0">
                          <a:solidFill>
                            <a:srgbClr val="002060"/>
                          </a:solidFill>
                          <a:latin typeface="Courier New" pitchFamily="49" charset="0"/>
                        </a:rPr>
                        <a:t>4</a:t>
                      </a:r>
                      <a:endParaRPr lang="en-US" sz="2400" b="1" kern="1200" dirty="0">
                        <a:solidFill>
                          <a:srgbClr val="002060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  <a:sym typeface="Wingdings" pitchFamily="2" charset="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Text Box 5">
            <a:extLst>
              <a:ext uri="{FF2B5EF4-FFF2-40B4-BE49-F238E27FC236}">
                <a16:creationId xmlns:a16="http://schemas.microsoft.com/office/drawing/2014/main" id="{5E1D5923-6163-405E-ABF2-9DE71C17AA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sym typeface="Wingdings 2" pitchFamily="18" charset="2"/>
              </a:rPr>
              <a:t></a:t>
            </a: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63789C6B-83BD-426C-A86A-7C5EBA81F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33</a:t>
            </a:fld>
            <a:endParaRPr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38D7320-062B-4681-B8AA-FC14A74B5607}"/>
              </a:ext>
            </a:extLst>
          </p:cNvPr>
          <p:cNvSpPr txBox="1"/>
          <p:nvPr/>
        </p:nvSpPr>
        <p:spPr>
          <a:xfrm>
            <a:off x="457200" y="5505220"/>
            <a:ext cx="5424617" cy="400110"/>
          </a:xfrm>
          <a:prstGeom prst="rect">
            <a:avLst/>
          </a:prstGeom>
          <a:solidFill>
            <a:srgbClr val="E2FFC5"/>
          </a:solidFill>
        </p:spPr>
        <p:txBody>
          <a:bodyPr wrap="square" rtlCol="0">
            <a:spAutoFit/>
          </a:bodyPr>
          <a:lstStyle/>
          <a:p>
            <a:r>
              <a:rPr lang="en-SG" sz="2000" dirty="0"/>
              <a:t>Can you guess what number system is used?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EF9E766-B019-44D0-9B55-B51ECEEB0C4D}"/>
              </a:ext>
            </a:extLst>
          </p:cNvPr>
          <p:cNvSpPr txBox="1"/>
          <p:nvPr/>
        </p:nvSpPr>
        <p:spPr>
          <a:xfrm>
            <a:off x="457199" y="6012737"/>
            <a:ext cx="5424617" cy="4001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sz="2000" dirty="0"/>
              <a:t>Answer: 16-bit 2s complement number system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38D7320-062B-4681-B8AA-FC14A74B5607}"/>
              </a:ext>
            </a:extLst>
          </p:cNvPr>
          <p:cNvSpPr txBox="1"/>
          <p:nvPr/>
        </p:nvSpPr>
        <p:spPr>
          <a:xfrm>
            <a:off x="5958016" y="5505220"/>
            <a:ext cx="2940909" cy="400110"/>
          </a:xfrm>
          <a:prstGeom prst="rect">
            <a:avLst/>
          </a:prstGeom>
          <a:solidFill>
            <a:srgbClr val="E2FFC5"/>
          </a:solidFill>
        </p:spPr>
        <p:txBody>
          <a:bodyPr wrap="square" rtlCol="0">
            <a:spAutoFit/>
          </a:bodyPr>
          <a:lstStyle/>
          <a:p>
            <a:r>
              <a:rPr lang="en-SG" sz="2000" dirty="0"/>
              <a:t>There’s no </a:t>
            </a:r>
            <a:r>
              <a:rPr lang="en-US" sz="20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subi</a:t>
            </a:r>
            <a:r>
              <a:rPr lang="en-SG" sz="2000" dirty="0"/>
              <a:t>. Why?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EF9E766-B019-44D0-9B55-B51ECEEB0C4D}"/>
              </a:ext>
            </a:extLst>
          </p:cNvPr>
          <p:cNvSpPr txBox="1"/>
          <p:nvPr/>
        </p:nvSpPr>
        <p:spPr>
          <a:xfrm>
            <a:off x="5958016" y="6012737"/>
            <a:ext cx="2940908" cy="707886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sz="2000" dirty="0"/>
              <a:t>Answer: Use </a:t>
            </a:r>
            <a:r>
              <a:rPr lang="en-US" sz="20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addi</a:t>
            </a:r>
            <a:r>
              <a:rPr lang="en-US" sz="2000" b="1" dirty="0">
                <a:solidFill>
                  <a:srgbClr val="660066"/>
                </a:solidFill>
                <a:latin typeface="+mj-lt"/>
                <a:cs typeface="Courier New" pitchFamily="49" charset="0"/>
              </a:rPr>
              <a:t> </a:t>
            </a:r>
            <a:r>
              <a:rPr lang="en-SG" sz="2000" dirty="0"/>
              <a:t>with negative constant</a:t>
            </a:r>
          </a:p>
        </p:txBody>
      </p:sp>
    </p:spTree>
    <p:extLst>
      <p:ext uri="{BB962C8B-B14F-4D97-AF65-F5344CB8AC3E}">
        <p14:creationId xmlns:p14="http://schemas.microsoft.com/office/powerpoint/2010/main" val="168294367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#7: MIPS Part 1: Introduction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5.6 Register Zero ($0 or $zero)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10DD98D4-A0C2-4EBC-B11C-75432555A361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234159"/>
            <a:ext cx="8458200" cy="11187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1463" indent="-27146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The number zero (0), appears very often in code</a:t>
            </a:r>
          </a:p>
          <a:p>
            <a:pPr marL="630238" lvl="1" indent="-27146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Provide register zero (</a:t>
            </a:r>
            <a:r>
              <a:rPr lang="en-US" b="1" dirty="0">
                <a:solidFill>
                  <a:srgbClr val="660066"/>
                </a:solidFill>
                <a:latin typeface="Courier New" pitchFamily="49" charset="0"/>
              </a:rPr>
              <a:t>$0</a:t>
            </a:r>
            <a:r>
              <a:rPr lang="en-US" dirty="0">
                <a:solidFill>
                  <a:srgbClr val="660066"/>
                </a:solidFill>
              </a:rPr>
              <a:t> </a:t>
            </a:r>
            <a:r>
              <a:rPr lang="en-US" dirty="0"/>
              <a:t>or </a:t>
            </a:r>
            <a:r>
              <a:rPr lang="en-US" b="1" dirty="0">
                <a:solidFill>
                  <a:srgbClr val="660066"/>
                </a:solidFill>
                <a:latin typeface="Courier New" pitchFamily="49" charset="0"/>
              </a:rPr>
              <a:t>$zero</a:t>
            </a:r>
            <a:r>
              <a:rPr lang="en-US" dirty="0"/>
              <a:t>) which always have the </a:t>
            </a:r>
            <a:r>
              <a:rPr lang="en-US" b="1" dirty="0"/>
              <a:t>value 0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AC396ED3-0F44-41B5-8A85-19A52A0143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9838279"/>
              </p:ext>
            </p:extLst>
          </p:nvPr>
        </p:nvGraphicFramePr>
        <p:xfrm>
          <a:off x="457200" y="2124329"/>
          <a:ext cx="8001000" cy="17313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2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8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894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 Statement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MIPS Assembly 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35074">
                <a:tc>
                  <a:txBody>
                    <a:bodyPr/>
                    <a:lstStyle/>
                    <a:p>
                      <a:pPr marL="0" marR="0" lvl="0" indent="0" algn="l" defTabSz="904875" rtl="0" eaLnBrk="0" fontAlgn="base" latinLnBrk="0" hangingPunct="0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2438" algn="l"/>
                          <a:tab pos="904875" algn="l"/>
                          <a:tab pos="1357313" algn="l"/>
                        </a:tabLst>
                        <a:defRPr/>
                      </a:pPr>
                      <a:r>
                        <a:rPr lang="en-US" sz="2000" b="1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</a:t>
                      </a:r>
                    </a:p>
                    <a:p>
                      <a:pPr marL="0" marR="0" lvl="0" indent="0" algn="l" defTabSz="904875" rtl="0" eaLnBrk="0" fontAlgn="base" latinLnBrk="0" hangingPunct="0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2438" algn="l"/>
                          <a:tab pos="904875" algn="l"/>
                          <a:tab pos="1357313" algn="l"/>
                        </a:tabLst>
                        <a:defRPr/>
                      </a:pPr>
                      <a:r>
                        <a:rPr lang="en-US" sz="2400" b="1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  </a:t>
                      </a:r>
                      <a:r>
                        <a:rPr lang="en-US" sz="2400" b="1" dirty="0">
                          <a:solidFill>
                            <a:srgbClr val="660066"/>
                          </a:solidFill>
                          <a:latin typeface="Courier New" pitchFamily="49" charset="0"/>
                        </a:rPr>
                        <a:t>f = g;</a:t>
                      </a:r>
                    </a:p>
                    <a:p>
                      <a:pPr marL="0" marR="0" lvl="0" indent="0" algn="l" defTabSz="904875" rtl="0" eaLnBrk="0" fontAlgn="base" latinLnBrk="0" hangingPunct="0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2438" algn="l"/>
                          <a:tab pos="904875" algn="l"/>
                          <a:tab pos="1357313" algn="l"/>
                        </a:tabLst>
                        <a:defRPr/>
                      </a:pPr>
                      <a:endParaRPr lang="en-US" sz="2000" b="1" dirty="0">
                        <a:solidFill>
                          <a:srgbClr val="660066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marR="0" lvl="0" indent="0" algn="l" defTabSz="904875" rtl="0" eaLnBrk="0" fontAlgn="base" latinLnBrk="0" hangingPunct="0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2438" algn="l"/>
                          <a:tab pos="904875" algn="l"/>
                          <a:tab pos="1357313" algn="l"/>
                        </a:tabLst>
                        <a:defRPr/>
                      </a:pPr>
                      <a:endParaRPr kumimoji="0" lang="en-US" sz="2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+mn-cs"/>
                        </a:rPr>
                        <a:t>  add </a:t>
                      </a: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+mn-cs"/>
                        </a:rPr>
                        <a:t>$s0</a:t>
                      </a: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+mn-cs"/>
                        </a:rPr>
                        <a:t>,</a:t>
                      </a: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+mn-cs"/>
                        </a:rPr>
                        <a:t>$s1</a:t>
                      </a: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+mn-cs"/>
                        </a:rPr>
                        <a:t>,</a:t>
                      </a: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+mn-cs"/>
                        </a:rPr>
                        <a:t>$zero</a:t>
                      </a:r>
                      <a:r>
                        <a:rPr lang="en-US" sz="1800" b="1" baseline="0" dirty="0">
                          <a:solidFill>
                            <a:srgbClr val="0066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baseline="0" dirty="0">
                        <a:solidFill>
                          <a:srgbClr val="0066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atin typeface="Courier New" pitchFamily="49" charset="0"/>
                          <a:cs typeface="Courier New" pitchFamily="49" charset="0"/>
                        </a:rPr>
                        <a:t>  $s0</a:t>
                      </a:r>
                      <a:r>
                        <a:rPr lang="en-US" sz="1800" dirty="0"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1800" dirty="0">
                          <a:latin typeface="Courier New" pitchFamily="49" charset="0"/>
                          <a:cs typeface="Courier New" pitchFamily="49" charset="0"/>
                          <a:sym typeface="Wingdings" pitchFamily="2" charset="2"/>
                        </a:rPr>
                        <a:t> </a:t>
                      </a: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itchFamily="2" charset="2"/>
                        </a:rPr>
                        <a:t>variable </a:t>
                      </a:r>
                      <a:r>
                        <a:rPr lang="en-US" sz="1800" b="1" dirty="0">
                          <a:latin typeface="Courier New" pitchFamily="49" charset="0"/>
                          <a:cs typeface="Courier New" pitchFamily="49" charset="0"/>
                          <a:sym typeface="Wingdings" pitchFamily="2" charset="2"/>
                        </a:rPr>
                        <a:t>f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atin typeface="Courier New" pitchFamily="49" charset="0"/>
                          <a:cs typeface="Courier New" pitchFamily="49" charset="0"/>
                          <a:sym typeface="Wingdings" pitchFamily="2" charset="2"/>
                        </a:rPr>
                        <a:t>  $s1</a:t>
                      </a:r>
                      <a:r>
                        <a:rPr lang="en-US" sz="1800" dirty="0">
                          <a:latin typeface="Courier New" pitchFamily="49" charset="0"/>
                          <a:cs typeface="Courier New" pitchFamily="49" charset="0"/>
                          <a:sym typeface="Wingdings" pitchFamily="2" charset="2"/>
                        </a:rPr>
                        <a:t>  </a:t>
                      </a:r>
                      <a:r>
                        <a:rPr 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itchFamily="2" charset="2"/>
                        </a:rPr>
                        <a:t>variable </a:t>
                      </a:r>
                      <a:r>
                        <a:rPr lang="en-US" sz="1800" b="1" dirty="0">
                          <a:latin typeface="Courier New" pitchFamily="49" charset="0"/>
                          <a:cs typeface="Courier New" pitchFamily="49" charset="0"/>
                          <a:sym typeface="Wingdings" pitchFamily="2" charset="2"/>
                        </a:rPr>
                        <a:t>g </a:t>
                      </a:r>
                      <a:endParaRPr lang="en-US" sz="1800" b="1" kern="1200" dirty="0">
                        <a:solidFill>
                          <a:srgbClr val="006600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  <a:sym typeface="Wingdings" pitchFamily="2" charset="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" name="Rectangle 3">
            <a:extLst>
              <a:ext uri="{FF2B5EF4-FFF2-40B4-BE49-F238E27FC236}">
                <a16:creationId xmlns:a16="http://schemas.microsoft.com/office/drawing/2014/main" id="{40CD8AD9-A3FC-47FD-9471-894484AA95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063914"/>
            <a:ext cx="8229600" cy="965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71463" marR="0" lvl="0" indent="-271463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above assignment is so common that MIPS has an equivalent 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pseudo-instruction (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move</a:t>
            </a: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US" sz="24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</a:p>
          <a:p>
            <a:pPr marL="800100" lvl="1" indent="-342900">
              <a:spcBef>
                <a:spcPct val="20000"/>
              </a:spcBef>
              <a:buClr>
                <a:schemeClr val="accent1"/>
              </a:buClr>
              <a:buSzPct val="65000"/>
            </a:pP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E7CD0C3E-BEE3-4D8D-88F7-C670E77DEE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7749749"/>
              </p:ext>
            </p:extLst>
          </p:nvPr>
        </p:nvGraphicFramePr>
        <p:xfrm>
          <a:off x="762000" y="5033318"/>
          <a:ext cx="3276600" cy="9652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76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535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MIPS Assembly 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904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+mn-cs"/>
                        </a:rPr>
                        <a:t>  </a:t>
                      </a:r>
                      <a:r>
                        <a:rPr kumimoji="0" lang="en-US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+mn-cs"/>
                        </a:rPr>
                        <a:t>move </a:t>
                      </a:r>
                      <a:r>
                        <a:rPr kumimoji="0" lang="en-US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+mn-cs"/>
                        </a:rPr>
                        <a:t>$s0</a:t>
                      </a:r>
                      <a:r>
                        <a:rPr kumimoji="0" lang="en-US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+mn-cs"/>
                        </a:rPr>
                        <a:t>,</a:t>
                      </a:r>
                      <a:r>
                        <a:rPr kumimoji="0" lang="en-US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+mn-cs"/>
                        </a:rPr>
                        <a:t>$s1</a:t>
                      </a:r>
                      <a:endParaRPr lang="en-US" sz="2400" b="1" baseline="0" dirty="0">
                        <a:solidFill>
                          <a:srgbClr val="0066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" name="Rounded Rectangle 10">
            <a:extLst>
              <a:ext uri="{FF2B5EF4-FFF2-40B4-BE49-F238E27FC236}">
                <a16:creationId xmlns:a16="http://schemas.microsoft.com/office/drawing/2014/main" id="{0ABD8567-BE4C-4BD5-A0B0-5A35AC281B03}"/>
              </a:ext>
            </a:extLst>
          </p:cNvPr>
          <p:cNvSpPr/>
          <p:nvPr/>
        </p:nvSpPr>
        <p:spPr>
          <a:xfrm>
            <a:off x="4267200" y="4957118"/>
            <a:ext cx="4572000" cy="12954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Pseudo-Instruction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"Fake" instruction that gets translated to corresponding MIPS instruction(s). Provided for convenience in coding only.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2" name="Slide Number Placeholder 6">
            <a:extLst>
              <a:ext uri="{FF2B5EF4-FFF2-40B4-BE49-F238E27FC236}">
                <a16:creationId xmlns:a16="http://schemas.microsoft.com/office/drawing/2014/main" id="{62C079A7-5484-4A27-BB6F-3CB7962FC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34</a:t>
            </a:fld>
            <a:endParaRPr dirty="0"/>
          </a:p>
        </p:txBody>
      </p:sp>
      <p:sp>
        <p:nvSpPr>
          <p:cNvPr id="18" name="Rectangle 17"/>
          <p:cNvSpPr/>
          <p:nvPr/>
        </p:nvSpPr>
        <p:spPr>
          <a:xfrm>
            <a:off x="1188099" y="3336532"/>
            <a:ext cx="2593910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04875" eaLnBrk="0" hangingPunct="0">
              <a:lnSpc>
                <a:spcPts val="2400"/>
              </a:lnSpc>
              <a:tabLst>
                <a:tab pos="452438" algn="l"/>
                <a:tab pos="904875" algn="l"/>
                <a:tab pos="1357313" algn="l"/>
              </a:tabLst>
              <a:defRPr/>
            </a:pPr>
            <a:r>
              <a:rPr lang="en-US" sz="2400" b="1" dirty="0">
                <a:solidFill>
                  <a:srgbClr val="292934"/>
                </a:solidFill>
                <a:latin typeface="Courier New" pitchFamily="49" charset="0"/>
                <a:cs typeface="Courier New" pitchFamily="49" charset="0"/>
              </a:rPr>
              <a:t>f = g + 0</a:t>
            </a:r>
          </a:p>
        </p:txBody>
      </p:sp>
    </p:spTree>
    <p:extLst>
      <p:ext uri="{BB962C8B-B14F-4D97-AF65-F5344CB8AC3E}">
        <p14:creationId xmlns:p14="http://schemas.microsoft.com/office/powerpoint/2010/main" val="249353522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 animBg="1"/>
      <p:bldP spid="1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#7: MIPS Part 1: Introduction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5.7 Logical Operations: Overview (1/2)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27" name="Rectangle 3">
            <a:extLst>
              <a:ext uri="{FF2B5EF4-FFF2-40B4-BE49-F238E27FC236}">
                <a16:creationId xmlns:a16="http://schemas.microsoft.com/office/drawing/2014/main" id="{4E43D573-3DF8-4CEA-B537-A32D3D38FF8C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234158"/>
            <a:ext cx="8229600" cy="22710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Arithmetic instructions view the content of a register as a single quantity (signed or unsigned integer)</a:t>
            </a:r>
          </a:p>
          <a:p>
            <a:pPr marL="358775" indent="-35877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660066"/>
                </a:solidFill>
              </a:rPr>
              <a:t>New perspective: </a:t>
            </a:r>
          </a:p>
          <a:p>
            <a:pPr marL="715963" lvl="1" indent="-35718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View register as 32 raw bits rather than as a single 32-bit number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None/>
            </a:pPr>
            <a:r>
              <a:rPr lang="en-US" dirty="0">
                <a:sym typeface="Wingdings" pitchFamily="2" charset="2"/>
              </a:rPr>
              <a:t> </a:t>
            </a:r>
            <a:r>
              <a:rPr lang="en-US" dirty="0"/>
              <a:t>Possible to operate on individual bits or bytes within a word</a:t>
            </a:r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767EF85A-F134-465C-BEA1-E41E0BA05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35</a:t>
            </a:fld>
            <a:endParaRPr dirty="0"/>
          </a:p>
        </p:txBody>
      </p:sp>
      <p:graphicFrame>
        <p:nvGraphicFramePr>
          <p:cNvPr id="9" name="Group 80">
            <a:extLst>
              <a:ext uri="{FF2B5EF4-FFF2-40B4-BE49-F238E27FC236}">
                <a16:creationId xmlns:a16="http://schemas.microsoft.com/office/drawing/2014/main" id="{C621DD25-AFAA-4BCF-9C7F-4B24BF3243C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00698547"/>
              </p:ext>
            </p:extLst>
          </p:nvPr>
        </p:nvGraphicFramePr>
        <p:xfrm>
          <a:off x="457200" y="3267694"/>
          <a:ext cx="8382000" cy="3078480"/>
        </p:xfrm>
        <a:graphic>
          <a:graphicData uri="http://schemas.openxmlformats.org/drawingml/2006/table">
            <a:tbl>
              <a:tblPr/>
              <a:tblGrid>
                <a:gridCol w="19772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29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34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Logical operation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C operator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Java operator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MIPS instruction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Shift Left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&lt;&lt;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&lt;&lt;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sll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Shift right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&gt;&gt;</a:t>
                      </a:r>
                      <a:r>
                        <a:rPr kumimoji="0" lang="en-US" sz="20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**</a:t>
                      </a:r>
                      <a:endParaRPr kumimoji="0" lang="en-US" sz="1600" b="1" i="0" u="none" strike="noStrike" cap="none" normalizeH="0" baseline="3000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&gt;&gt;, &gt;&gt;&gt;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srl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Bitwise AND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&amp;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&amp;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and, </a:t>
                      </a: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andi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Bitwise OR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or, </a:t>
                      </a: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ori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Bitwise NOT</a:t>
                      </a:r>
                      <a:r>
                        <a:rPr kumimoji="0" lang="en-US" sz="24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*</a:t>
                      </a:r>
                      <a:endParaRPr kumimoji="0" lang="en-US" sz="2000" b="1" i="0" u="none" strike="noStrike" cap="none" normalizeH="0" baseline="3000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Verdan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~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~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nor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Bitwise XOR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^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Arial" charset="0"/>
                        </a:rPr>
                        <a:t>xor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1000335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57200" y="6393674"/>
            <a:ext cx="17811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baseline="30000" dirty="0">
                <a:solidFill>
                  <a:srgbClr val="C00000"/>
                </a:solidFill>
                <a:latin typeface="Verdana" pitchFamily="34" charset="0"/>
              </a:rPr>
              <a:t>*</a:t>
            </a:r>
            <a:r>
              <a:rPr lang="en-US" sz="1600" dirty="0"/>
              <a:t>with some tricks</a:t>
            </a:r>
            <a:endParaRPr lang="en-GB" dirty="0"/>
          </a:p>
        </p:txBody>
      </p:sp>
      <p:sp>
        <p:nvSpPr>
          <p:cNvPr id="12" name="TextBox 11"/>
          <p:cNvSpPr txBox="1"/>
          <p:nvPr/>
        </p:nvSpPr>
        <p:spPr>
          <a:xfrm>
            <a:off x="2238375" y="6393674"/>
            <a:ext cx="66008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baseline="30000" dirty="0">
                <a:solidFill>
                  <a:srgbClr val="C00000"/>
                </a:solidFill>
                <a:latin typeface="Verdana" pitchFamily="34" charset="0"/>
              </a:rPr>
              <a:t>**</a:t>
            </a:r>
            <a:r>
              <a:rPr lang="en-US" sz="1600" dirty="0"/>
              <a:t>this is "arithmetic" shift in both GCC and Clang (compiler dependent)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7908177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#7: MIPS Part 1: Introduction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5.7 Logical Operations: Overview (2/2)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27" name="Rectangle 3">
            <a:extLst>
              <a:ext uri="{FF2B5EF4-FFF2-40B4-BE49-F238E27FC236}">
                <a16:creationId xmlns:a16="http://schemas.microsoft.com/office/drawing/2014/main" id="{4E43D573-3DF8-4CEA-B537-A32D3D38FF8C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234159"/>
            <a:ext cx="8229600" cy="9997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Truth tables of logical operations</a:t>
            </a:r>
          </a:p>
          <a:p>
            <a:pPr marL="633095" lvl="1" indent="-35877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SG" dirty="0"/>
              <a:t>0 represents false; 1 represents true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7356848"/>
              </p:ext>
            </p:extLst>
          </p:nvPr>
        </p:nvGraphicFramePr>
        <p:xfrm>
          <a:off x="1597251" y="2376193"/>
          <a:ext cx="2527140" cy="185420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732400">
                  <a:extLst>
                    <a:ext uri="{9D8B030D-6E8A-4147-A177-3AD203B41FA5}">
                      <a16:colId xmlns:a16="http://schemas.microsoft.com/office/drawing/2014/main" val="2891206222"/>
                    </a:ext>
                  </a:extLst>
                </a:gridCol>
                <a:gridCol w="685265">
                  <a:extLst>
                    <a:ext uri="{9D8B030D-6E8A-4147-A177-3AD203B41FA5}">
                      <a16:colId xmlns:a16="http://schemas.microsoft.com/office/drawing/2014/main" val="3802414227"/>
                    </a:ext>
                  </a:extLst>
                </a:gridCol>
                <a:gridCol w="1109475">
                  <a:extLst>
                    <a:ext uri="{9D8B030D-6E8A-4147-A177-3AD203B41FA5}">
                      <a16:colId xmlns:a16="http://schemas.microsoft.com/office/drawing/2014/main" val="19952770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b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a AND b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4917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292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232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8787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0986569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851608"/>
              </p:ext>
            </p:extLst>
          </p:nvPr>
        </p:nvGraphicFramePr>
        <p:xfrm>
          <a:off x="5627803" y="2376193"/>
          <a:ext cx="2527140" cy="185420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732400">
                  <a:extLst>
                    <a:ext uri="{9D8B030D-6E8A-4147-A177-3AD203B41FA5}">
                      <a16:colId xmlns:a16="http://schemas.microsoft.com/office/drawing/2014/main" val="2891206222"/>
                    </a:ext>
                  </a:extLst>
                </a:gridCol>
                <a:gridCol w="685265">
                  <a:extLst>
                    <a:ext uri="{9D8B030D-6E8A-4147-A177-3AD203B41FA5}">
                      <a16:colId xmlns:a16="http://schemas.microsoft.com/office/drawing/2014/main" val="3802414227"/>
                    </a:ext>
                  </a:extLst>
                </a:gridCol>
                <a:gridCol w="1109475">
                  <a:extLst>
                    <a:ext uri="{9D8B030D-6E8A-4147-A177-3AD203B41FA5}">
                      <a16:colId xmlns:a16="http://schemas.microsoft.com/office/drawing/2014/main" val="19952770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b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a OR b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4917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292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232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8787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0986569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675839"/>
              </p:ext>
            </p:extLst>
          </p:nvPr>
        </p:nvGraphicFramePr>
        <p:xfrm>
          <a:off x="1595223" y="4696757"/>
          <a:ext cx="2527140" cy="185420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732400">
                  <a:extLst>
                    <a:ext uri="{9D8B030D-6E8A-4147-A177-3AD203B41FA5}">
                      <a16:colId xmlns:a16="http://schemas.microsoft.com/office/drawing/2014/main" val="2891206222"/>
                    </a:ext>
                  </a:extLst>
                </a:gridCol>
                <a:gridCol w="685265">
                  <a:extLst>
                    <a:ext uri="{9D8B030D-6E8A-4147-A177-3AD203B41FA5}">
                      <a16:colId xmlns:a16="http://schemas.microsoft.com/office/drawing/2014/main" val="3802414227"/>
                    </a:ext>
                  </a:extLst>
                </a:gridCol>
                <a:gridCol w="1109475">
                  <a:extLst>
                    <a:ext uri="{9D8B030D-6E8A-4147-A177-3AD203B41FA5}">
                      <a16:colId xmlns:a16="http://schemas.microsoft.com/office/drawing/2014/main" val="19952770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b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a NOR b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4917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292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232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8787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0986569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8941054"/>
              </p:ext>
            </p:extLst>
          </p:nvPr>
        </p:nvGraphicFramePr>
        <p:xfrm>
          <a:off x="5627803" y="4696757"/>
          <a:ext cx="2527140" cy="185420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732400">
                  <a:extLst>
                    <a:ext uri="{9D8B030D-6E8A-4147-A177-3AD203B41FA5}">
                      <a16:colId xmlns:a16="http://schemas.microsoft.com/office/drawing/2014/main" val="2891206222"/>
                    </a:ext>
                  </a:extLst>
                </a:gridCol>
                <a:gridCol w="685265">
                  <a:extLst>
                    <a:ext uri="{9D8B030D-6E8A-4147-A177-3AD203B41FA5}">
                      <a16:colId xmlns:a16="http://schemas.microsoft.com/office/drawing/2014/main" val="3802414227"/>
                    </a:ext>
                  </a:extLst>
                </a:gridCol>
                <a:gridCol w="1109475">
                  <a:extLst>
                    <a:ext uri="{9D8B030D-6E8A-4147-A177-3AD203B41FA5}">
                      <a16:colId xmlns:a16="http://schemas.microsoft.com/office/drawing/2014/main" val="19952770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a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b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a XOR b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4917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292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232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8787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0986569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86554" y="2272936"/>
            <a:ext cx="942681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b="1" dirty="0">
                <a:latin typeface="Consolas" panose="020B0609020204030204" pitchFamily="49" charset="0"/>
              </a:rPr>
              <a:t>AND</a:t>
            </a:r>
            <a:endParaRPr lang="en-US" b="1" dirty="0">
              <a:latin typeface="Consolas" panose="020B06090202040302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648200" y="2272936"/>
            <a:ext cx="942681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b="1" dirty="0">
                <a:latin typeface="Consolas" panose="020B0609020204030204" pitchFamily="49" charset="0"/>
              </a:rPr>
              <a:t>OR</a:t>
            </a:r>
            <a:endParaRPr lang="en-US" b="1" dirty="0">
              <a:latin typeface="Consolas" panose="020B06090202040302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86554" y="4602928"/>
            <a:ext cx="942681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b="1" dirty="0">
                <a:latin typeface="Consolas" panose="020B0609020204030204" pitchFamily="49" charset="0"/>
              </a:rPr>
              <a:t>NOR</a:t>
            </a:r>
            <a:endParaRPr lang="en-US" b="1" dirty="0">
              <a:latin typeface="Consolas" panose="020B06090202040302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648200" y="4602928"/>
            <a:ext cx="942681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b="1" dirty="0">
                <a:latin typeface="Consolas" panose="020B0609020204030204" pitchFamily="49" charset="0"/>
              </a:rPr>
              <a:t>XOR</a:t>
            </a:r>
            <a:endParaRPr lang="en-US" b="1" dirty="0">
              <a:latin typeface="Consolas" panose="020B0609020204030204" pitchFamily="49" charset="0"/>
            </a:endParaRPr>
          </a:p>
        </p:txBody>
      </p:sp>
      <p:sp>
        <p:nvSpPr>
          <p:cNvPr id="17" name="Slide Number Placeholder 6">
            <a:extLst>
              <a:ext uri="{FF2B5EF4-FFF2-40B4-BE49-F238E27FC236}">
                <a16:creationId xmlns:a16="http://schemas.microsoft.com/office/drawing/2014/main" id="{92F1120B-6B59-4E9E-915C-2D7BC1DA4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36</a:t>
            </a:fld>
            <a:endParaRPr dirty="0"/>
          </a:p>
        </p:txBody>
      </p:sp>
      <p:sp>
        <p:nvSpPr>
          <p:cNvPr id="18" name="Folded Corner 17"/>
          <p:cNvSpPr/>
          <p:nvPr/>
        </p:nvSpPr>
        <p:spPr>
          <a:xfrm>
            <a:off x="250349" y="2874324"/>
            <a:ext cx="1278334" cy="1356069"/>
          </a:xfrm>
          <a:prstGeom prst="foldedCorner">
            <a:avLst/>
          </a:prstGeom>
          <a:solidFill>
            <a:srgbClr val="FFFFC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b="1" dirty="0">
                <a:solidFill>
                  <a:schemeClr val="tx1"/>
                </a:solidFill>
              </a:rPr>
              <a:t>NOTE:</a:t>
            </a:r>
          </a:p>
          <a:p>
            <a:pPr algn="just"/>
            <a:r>
              <a:rPr lang="en-US" sz="1600" dirty="0">
                <a:solidFill>
                  <a:schemeClr val="tx1"/>
                </a:solidFill>
              </a:rPr>
              <a:t>1 if BOTH a and b are 1.  Otherwise 0.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19" name="Folded Corner 18"/>
          <p:cNvSpPr/>
          <p:nvPr/>
        </p:nvSpPr>
        <p:spPr>
          <a:xfrm>
            <a:off x="4312547" y="2874324"/>
            <a:ext cx="1278334" cy="1356069"/>
          </a:xfrm>
          <a:prstGeom prst="foldedCorner">
            <a:avLst/>
          </a:prstGeom>
          <a:solidFill>
            <a:srgbClr val="FFFFC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b="1" dirty="0">
                <a:solidFill>
                  <a:schemeClr val="tx1"/>
                </a:solidFill>
              </a:rPr>
              <a:t>NOTE:</a:t>
            </a:r>
          </a:p>
          <a:p>
            <a:pPr algn="just"/>
            <a:r>
              <a:rPr lang="en-US" sz="1600" dirty="0">
                <a:solidFill>
                  <a:schemeClr val="tx1"/>
                </a:solidFill>
              </a:rPr>
              <a:t>0 if BOTH a and b are 0.  Otherwise 1.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20" name="Folded Corner 19"/>
          <p:cNvSpPr/>
          <p:nvPr/>
        </p:nvSpPr>
        <p:spPr>
          <a:xfrm>
            <a:off x="250349" y="5199033"/>
            <a:ext cx="1278334" cy="1356069"/>
          </a:xfrm>
          <a:prstGeom prst="foldedCorner">
            <a:avLst/>
          </a:prstGeom>
          <a:solidFill>
            <a:srgbClr val="FFFFC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b="1" dirty="0">
                <a:solidFill>
                  <a:schemeClr val="tx1"/>
                </a:solidFill>
              </a:rPr>
              <a:t>NOTE:</a:t>
            </a:r>
          </a:p>
          <a:p>
            <a:pPr algn="just"/>
            <a:r>
              <a:rPr lang="en-US" sz="1600" dirty="0">
                <a:solidFill>
                  <a:schemeClr val="tx1"/>
                </a:solidFill>
              </a:rPr>
              <a:t>1 if BOTH a and b are 1.  Otherwise 0.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22" name="Folded Corner 21"/>
          <p:cNvSpPr/>
          <p:nvPr/>
        </p:nvSpPr>
        <p:spPr>
          <a:xfrm>
            <a:off x="4312547" y="5199033"/>
            <a:ext cx="1278334" cy="1356069"/>
          </a:xfrm>
          <a:prstGeom prst="foldedCorner">
            <a:avLst/>
          </a:prstGeom>
          <a:solidFill>
            <a:srgbClr val="FFFFC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b="1" dirty="0">
                <a:solidFill>
                  <a:schemeClr val="tx1"/>
                </a:solidFill>
              </a:rPr>
              <a:t>NOTE:</a:t>
            </a:r>
          </a:p>
          <a:p>
            <a:pPr algn="just"/>
            <a:r>
              <a:rPr lang="en-US" sz="1600" dirty="0">
                <a:solidFill>
                  <a:schemeClr val="tx1"/>
                </a:solidFill>
              </a:rPr>
              <a:t>1 if a is NOT the same as b.</a:t>
            </a:r>
            <a:endParaRPr lang="en-GB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0783984"/>
      </p:ext>
    </p:extLst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#7: MIPS Part 1: Introduction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5.8 Logical Operations: </a:t>
            </a:r>
            <a:r>
              <a:rPr lang="en-SG" sz="3600" b="1" dirty="0">
                <a:solidFill>
                  <a:srgbClr val="0000FF"/>
                </a:solidFill>
                <a:latin typeface="+mn-lt"/>
              </a:rPr>
              <a:t>Shifting</a:t>
            </a:r>
            <a:r>
              <a:rPr lang="en-SG" sz="3600" dirty="0">
                <a:solidFill>
                  <a:srgbClr val="0000FF"/>
                </a:solidFill>
                <a:latin typeface="+mn-lt"/>
              </a:rPr>
              <a:t> (1/2)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8" name="Content Placeholder 18">
            <a:extLst>
              <a:ext uri="{FF2B5EF4-FFF2-40B4-BE49-F238E27FC236}">
                <a16:creationId xmlns:a16="http://schemas.microsoft.com/office/drawing/2014/main" id="{57C537CE-2B47-4A36-BD23-DF0F9A568A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303315"/>
            <a:ext cx="8229600" cy="685800"/>
          </a:xfrm>
        </p:spPr>
        <p:txBody>
          <a:bodyPr/>
          <a:lstStyle/>
          <a:p>
            <a:pPr marL="358775" indent="-358775"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E.g. Shift bits in 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$s0</a:t>
            </a:r>
            <a:r>
              <a:rPr lang="en-US" dirty="0"/>
              <a:t> to the left by 4 positions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F961447-4945-4DEA-9601-231576AFDC3B}"/>
              </a:ext>
            </a:extLst>
          </p:cNvPr>
          <p:cNvGrpSpPr/>
          <p:nvPr/>
        </p:nvGrpSpPr>
        <p:grpSpPr>
          <a:xfrm>
            <a:off x="609600" y="1474515"/>
            <a:ext cx="7924800" cy="1524000"/>
            <a:chOff x="304800" y="3886200"/>
            <a:chExt cx="8077200" cy="1524000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087E194E-2059-4B2C-9C35-142045C21C2D}"/>
                </a:ext>
              </a:extLst>
            </p:cNvPr>
            <p:cNvSpPr/>
            <p:nvPr/>
          </p:nvSpPr>
          <p:spPr>
            <a:xfrm>
              <a:off x="304800" y="3886200"/>
              <a:ext cx="8077200" cy="15240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marL="669925" lvl="1" indent="-325438">
                <a:spcBef>
                  <a:spcPct val="40000"/>
                </a:spcBef>
                <a:buClr>
                  <a:srgbClr val="CCB400"/>
                </a:buClr>
                <a:buSzPct val="60000"/>
                <a:buFont typeface="Wingdings" pitchFamily="2" charset="2"/>
                <a:buChar char="q"/>
              </a:pPr>
              <a:endParaRPr lang="en-US" sz="2400" kern="0" dirty="0">
                <a:solidFill>
                  <a:prstClr val="black"/>
                </a:solidFill>
              </a:endParaRPr>
            </a:p>
            <a:p>
              <a:pPr marL="212725" indent="-325438">
                <a:spcBef>
                  <a:spcPct val="40000"/>
                </a:spcBef>
                <a:buClr>
                  <a:srgbClr val="CCB400"/>
                </a:buClr>
                <a:buSzPct val="60000"/>
              </a:pPr>
              <a:r>
                <a:rPr lang="en-US" sz="2400" kern="0" dirty="0">
                  <a:solidFill>
                    <a:prstClr val="black"/>
                  </a:solidFill>
                </a:rPr>
                <a:t>  Move all the bits in a word to the left by a number of positions; fill the emptied positions with zeroes.</a:t>
              </a:r>
            </a:p>
          </p:txBody>
        </p:sp>
        <p:sp>
          <p:nvSpPr>
            <p:cNvPr id="12" name="Round Same Side Corner Rectangle 12">
              <a:extLst>
                <a:ext uri="{FF2B5EF4-FFF2-40B4-BE49-F238E27FC236}">
                  <a16:creationId xmlns:a16="http://schemas.microsoft.com/office/drawing/2014/main" id="{92619A3D-789E-4C6F-B955-F3AE65212430}"/>
                </a:ext>
              </a:extLst>
            </p:cNvPr>
            <p:cNvSpPr/>
            <p:nvPr/>
          </p:nvSpPr>
          <p:spPr>
            <a:xfrm>
              <a:off x="304800" y="3886200"/>
              <a:ext cx="8077200" cy="609600"/>
            </a:xfrm>
            <a:prstGeom prst="round2SameRect">
              <a:avLst/>
            </a:prstGeom>
            <a:solidFill>
              <a:srgbClr val="E2FFC5"/>
            </a:solidFill>
            <a:ln w="158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lvl="0" indent="-342900">
                <a:spcBef>
                  <a:spcPct val="40000"/>
                </a:spcBef>
                <a:buClr>
                  <a:srgbClr val="D16349"/>
                </a:buClr>
                <a:buSzPct val="65000"/>
              </a:pPr>
              <a:r>
                <a:rPr lang="en-US" sz="2800" b="1" kern="0" dirty="0" err="1">
                  <a:solidFill>
                    <a:prstClr val="black"/>
                  </a:solidFill>
                </a:rPr>
                <a:t>Opcode</a:t>
              </a:r>
              <a:r>
                <a:rPr lang="en-US" sz="2800" b="1" kern="0" dirty="0">
                  <a:solidFill>
                    <a:prstClr val="black"/>
                  </a:solidFill>
                </a:rPr>
                <a:t>:         </a:t>
              </a:r>
              <a:r>
                <a:rPr lang="en-US" sz="2800" b="1" kern="0" dirty="0" err="1">
                  <a:solidFill>
                    <a:srgbClr val="C00000"/>
                  </a:solidFill>
                  <a:latin typeface="Courier New" pitchFamily="49" charset="0"/>
                </a:rPr>
                <a:t>sll</a:t>
              </a:r>
              <a:r>
                <a:rPr lang="en-US" sz="2800" kern="0" dirty="0">
                  <a:solidFill>
                    <a:prstClr val="black"/>
                  </a:solidFill>
                </a:rPr>
                <a:t> (</a:t>
              </a:r>
              <a:r>
                <a:rPr lang="en-US" sz="2800" kern="0" dirty="0">
                  <a:solidFill>
                    <a:srgbClr val="C00000"/>
                  </a:solidFill>
                </a:rPr>
                <a:t>s</a:t>
              </a:r>
              <a:r>
                <a:rPr lang="en-US" sz="2800" kern="0" dirty="0">
                  <a:solidFill>
                    <a:prstClr val="black"/>
                  </a:solidFill>
                </a:rPr>
                <a:t>hift </a:t>
              </a:r>
              <a:r>
                <a:rPr lang="en-US" sz="2800" kern="0" dirty="0">
                  <a:solidFill>
                    <a:srgbClr val="C00000"/>
                  </a:solidFill>
                </a:rPr>
                <a:t>l</a:t>
              </a:r>
              <a:r>
                <a:rPr lang="en-US" sz="2800" kern="0" dirty="0">
                  <a:solidFill>
                    <a:prstClr val="black"/>
                  </a:solidFill>
                </a:rPr>
                <a:t>eft </a:t>
              </a:r>
              <a:r>
                <a:rPr lang="en-US" sz="2800" kern="0" dirty="0">
                  <a:solidFill>
                    <a:srgbClr val="C00000"/>
                  </a:solidFill>
                </a:rPr>
                <a:t>l</a:t>
              </a:r>
              <a:r>
                <a:rPr lang="en-US" sz="2800" kern="0" dirty="0">
                  <a:solidFill>
                    <a:prstClr val="black"/>
                  </a:solidFill>
                </a:rPr>
                <a:t>ogical)</a:t>
              </a:r>
              <a:endParaRPr lang="en-US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431A35D-8361-47BF-9473-9AC94BC8B094}"/>
              </a:ext>
            </a:extLst>
          </p:cNvPr>
          <p:cNvGrpSpPr/>
          <p:nvPr/>
        </p:nvGrpSpPr>
        <p:grpSpPr>
          <a:xfrm>
            <a:off x="533400" y="4065315"/>
            <a:ext cx="8077200" cy="381000"/>
            <a:chOff x="533400" y="3505200"/>
            <a:chExt cx="8077200" cy="38100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25CBE18-3417-45E3-A3D4-AF6263C81438}"/>
                </a:ext>
              </a:extLst>
            </p:cNvPr>
            <p:cNvSpPr/>
            <p:nvPr/>
          </p:nvSpPr>
          <p:spPr>
            <a:xfrm>
              <a:off x="1295400" y="3505200"/>
              <a:ext cx="7315200" cy="381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2400" b="1" kern="0" dirty="0">
                  <a:solidFill>
                    <a:schemeClr val="tx1"/>
                  </a:solidFill>
                  <a:latin typeface="Courier New" pitchFamily="49" charset="0"/>
                </a:rPr>
                <a:t>1011 1000 0000 0000 0000 0000 0000 1001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E3E9642-9099-493F-BDA4-4FA12C404E24}"/>
                </a:ext>
              </a:extLst>
            </p:cNvPr>
            <p:cNvSpPr/>
            <p:nvPr/>
          </p:nvSpPr>
          <p:spPr>
            <a:xfrm>
              <a:off x="533400" y="3505200"/>
              <a:ext cx="7620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r"/>
              <a:r>
                <a:rPr lang="en-US" sz="2400" b="1" kern="0" dirty="0">
                  <a:solidFill>
                    <a:srgbClr val="006600"/>
                  </a:solidFill>
                  <a:latin typeface="Courier New" pitchFamily="49" charset="0"/>
                </a:rPr>
                <a:t>$s0</a:t>
              </a:r>
              <a:endParaRPr lang="en-US" dirty="0">
                <a:solidFill>
                  <a:srgbClr val="006600"/>
                </a:solidFill>
              </a:endParaRPr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6BC6D804-3A38-4602-9F96-AEFD75BB6EAA}"/>
              </a:ext>
            </a:extLst>
          </p:cNvPr>
          <p:cNvSpPr/>
          <p:nvPr/>
        </p:nvSpPr>
        <p:spPr>
          <a:xfrm>
            <a:off x="1295400" y="5513115"/>
            <a:ext cx="7315200" cy="3810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2400" b="1" dirty="0">
                <a:solidFill>
                  <a:srgbClr val="C00000"/>
                </a:solidFill>
                <a:latin typeface="Courier New" pitchFamily="49" charset="0"/>
              </a:rPr>
              <a:t>1000 0000 0000 0000 0000 0000 1001 0000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92A9779-05EB-47A7-85EA-792070339110}"/>
              </a:ext>
            </a:extLst>
          </p:cNvPr>
          <p:cNvSpPr/>
          <p:nvPr/>
        </p:nvSpPr>
        <p:spPr>
          <a:xfrm>
            <a:off x="533400" y="5513115"/>
            <a:ext cx="7620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r"/>
            <a:r>
              <a:rPr lang="en-US" sz="2400" b="1" kern="0" dirty="0">
                <a:solidFill>
                  <a:srgbClr val="C00000"/>
                </a:solidFill>
                <a:latin typeface="Courier New" pitchFamily="49" charset="0"/>
              </a:rPr>
              <a:t>$t2</a:t>
            </a:r>
            <a:endParaRPr lang="en-US" dirty="0">
              <a:solidFill>
                <a:srgbClr val="C00000"/>
              </a:solidFill>
            </a:endParaRPr>
          </a:p>
        </p:txBody>
      </p:sp>
      <p:grpSp>
        <p:nvGrpSpPr>
          <p:cNvPr id="18" name="Group 46">
            <a:extLst>
              <a:ext uri="{FF2B5EF4-FFF2-40B4-BE49-F238E27FC236}">
                <a16:creationId xmlns:a16="http://schemas.microsoft.com/office/drawing/2014/main" id="{0E8799EE-D8B1-4277-BD51-B8D6CB86E957}"/>
              </a:ext>
            </a:extLst>
          </p:cNvPr>
          <p:cNvGrpSpPr>
            <a:grpSpLocks/>
          </p:cNvGrpSpPr>
          <p:nvPr/>
        </p:nvGrpSpPr>
        <p:grpSpPr bwMode="auto">
          <a:xfrm>
            <a:off x="1828800" y="4446315"/>
            <a:ext cx="6096000" cy="1066800"/>
            <a:chOff x="864" y="2256"/>
            <a:chExt cx="3840" cy="624"/>
          </a:xfrm>
        </p:grpSpPr>
        <p:sp>
          <p:nvSpPr>
            <p:cNvPr id="19" name="Line 42">
              <a:extLst>
                <a:ext uri="{FF2B5EF4-FFF2-40B4-BE49-F238E27FC236}">
                  <a16:creationId xmlns:a16="http://schemas.microsoft.com/office/drawing/2014/main" id="{F1688828-C007-45D9-9640-94ACC0AFC8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64" y="2256"/>
              <a:ext cx="432" cy="624"/>
            </a:xfrm>
            <a:prstGeom prst="line">
              <a:avLst/>
            </a:prstGeom>
            <a:noFill/>
            <a:ln w="31750">
              <a:solidFill>
                <a:srgbClr val="C00000"/>
              </a:solidFill>
              <a:prstDash val="solid"/>
              <a:round/>
              <a:headEnd/>
              <a:tailEnd type="triangle" w="lg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20" name="Line 43">
              <a:extLst>
                <a:ext uri="{FF2B5EF4-FFF2-40B4-BE49-F238E27FC236}">
                  <a16:creationId xmlns:a16="http://schemas.microsoft.com/office/drawing/2014/main" id="{ADCF91FA-756C-471D-9F81-0D535BD18E4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2" y="2256"/>
              <a:ext cx="432" cy="624"/>
            </a:xfrm>
            <a:prstGeom prst="line">
              <a:avLst/>
            </a:prstGeom>
            <a:noFill/>
            <a:ln w="31750">
              <a:solidFill>
                <a:srgbClr val="C00000"/>
              </a:solidFill>
              <a:prstDash val="solid"/>
              <a:round/>
              <a:headEnd/>
              <a:tailEnd type="triangle" w="lg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</p:grpSp>
      <p:sp>
        <p:nvSpPr>
          <p:cNvPr id="22" name="Snip Single Corner Rectangle 26">
            <a:extLst>
              <a:ext uri="{FF2B5EF4-FFF2-40B4-BE49-F238E27FC236}">
                <a16:creationId xmlns:a16="http://schemas.microsoft.com/office/drawing/2014/main" id="{6BC0C119-416E-421A-B736-CC462DAC6040}"/>
              </a:ext>
            </a:extLst>
          </p:cNvPr>
          <p:cNvSpPr/>
          <p:nvPr/>
        </p:nvSpPr>
        <p:spPr>
          <a:xfrm>
            <a:off x="1981200" y="4674915"/>
            <a:ext cx="5943600" cy="457200"/>
          </a:xfrm>
          <a:prstGeom prst="snip1Rect">
            <a:avLst/>
          </a:prstGeom>
          <a:solidFill>
            <a:schemeClr val="bg1">
              <a:alpha val="80000"/>
            </a:schemeClr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kern="0" dirty="0" err="1">
                <a:solidFill>
                  <a:srgbClr val="660066"/>
                </a:solidFill>
                <a:latin typeface="Courier New" pitchFamily="49" charset="0"/>
              </a:rPr>
              <a:t>sll</a:t>
            </a:r>
            <a:r>
              <a:rPr lang="en-US" sz="2400" b="1" kern="0" dirty="0">
                <a:solidFill>
                  <a:srgbClr val="660066"/>
                </a:solidFill>
                <a:latin typeface="Courier New" pitchFamily="49" charset="0"/>
              </a:rPr>
              <a:t> </a:t>
            </a:r>
            <a:r>
              <a:rPr lang="en-US" sz="2400" b="1" kern="0" dirty="0">
                <a:solidFill>
                  <a:srgbClr val="C00000"/>
                </a:solidFill>
                <a:latin typeface="Courier New" pitchFamily="49" charset="0"/>
              </a:rPr>
              <a:t>$t2</a:t>
            </a:r>
            <a:r>
              <a:rPr lang="en-US" sz="2400" b="1" kern="0" dirty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sz="2400" b="1" kern="0" dirty="0">
                <a:solidFill>
                  <a:srgbClr val="006600"/>
                </a:solidFill>
                <a:latin typeface="Courier New" pitchFamily="49" charset="0"/>
              </a:rPr>
              <a:t>$s0</a:t>
            </a:r>
            <a:r>
              <a:rPr lang="en-US" sz="2400" b="1" kern="0" dirty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sz="2400" b="1" kern="0" dirty="0">
                <a:solidFill>
                  <a:srgbClr val="002060"/>
                </a:solidFill>
                <a:latin typeface="Courier New" pitchFamily="49" charset="0"/>
              </a:rPr>
              <a:t>4</a:t>
            </a:r>
            <a:r>
              <a:rPr lang="en-US" sz="2400" b="1" kern="0" dirty="0">
                <a:solidFill>
                  <a:schemeClr val="tx1"/>
                </a:solidFill>
                <a:latin typeface="Courier New" pitchFamily="49" charset="0"/>
              </a:rPr>
              <a:t>  </a:t>
            </a:r>
            <a:r>
              <a:rPr lang="en-US" sz="24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</a:rPr>
              <a:t># $t2 = $s0&lt;&lt;4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" name="Slide Number Placeholder 6">
            <a:extLst>
              <a:ext uri="{FF2B5EF4-FFF2-40B4-BE49-F238E27FC236}">
                <a16:creationId xmlns:a16="http://schemas.microsoft.com/office/drawing/2014/main" id="{F270BB26-378F-49EB-B88A-9EF3ED2E8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37</a:t>
            </a:fld>
            <a:endParaRPr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8F60E5E-0225-48A5-9ADF-590A2E96D412}"/>
              </a:ext>
            </a:extLst>
          </p:cNvPr>
          <p:cNvSpPr/>
          <p:nvPr/>
        </p:nvSpPr>
        <p:spPr>
          <a:xfrm>
            <a:off x="7688423" y="5430416"/>
            <a:ext cx="922177" cy="546398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5" name="Folded Corner 24"/>
          <p:cNvSpPr/>
          <p:nvPr/>
        </p:nvSpPr>
        <p:spPr>
          <a:xfrm>
            <a:off x="4848225" y="6058271"/>
            <a:ext cx="3762374" cy="660987"/>
          </a:xfrm>
          <a:prstGeom prst="foldedCorner">
            <a:avLst/>
          </a:prstGeom>
          <a:solidFill>
            <a:srgbClr val="FFFFC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b="1" dirty="0">
                <a:solidFill>
                  <a:schemeClr val="tx1"/>
                </a:solidFill>
              </a:rPr>
              <a:t>NOTE:</a:t>
            </a:r>
          </a:p>
          <a:p>
            <a:pPr algn="just"/>
            <a:r>
              <a:rPr lang="en-US" sz="1600" dirty="0">
                <a:solidFill>
                  <a:schemeClr val="tx1"/>
                </a:solidFill>
              </a:rPr>
              <a:t>The emptied positions are filled with 0s</a:t>
            </a:r>
            <a:endParaRPr lang="en-GB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213049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4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#7: MIPS Part 1: Introduction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5.8 Logical Operations: </a:t>
            </a:r>
            <a:r>
              <a:rPr lang="en-SG" sz="3600" b="1" dirty="0">
                <a:solidFill>
                  <a:srgbClr val="0000FF"/>
                </a:solidFill>
                <a:latin typeface="+mn-lt"/>
              </a:rPr>
              <a:t>Shifting</a:t>
            </a:r>
            <a:r>
              <a:rPr lang="en-SG" sz="3600" dirty="0">
                <a:solidFill>
                  <a:srgbClr val="0000FF"/>
                </a:solidFill>
                <a:latin typeface="+mn-lt"/>
              </a:rPr>
              <a:t> (2/2)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E92C465-89F1-4FF0-B72A-A2FCEA198239}"/>
              </a:ext>
            </a:extLst>
          </p:cNvPr>
          <p:cNvGrpSpPr/>
          <p:nvPr/>
        </p:nvGrpSpPr>
        <p:grpSpPr>
          <a:xfrm>
            <a:off x="603155" y="1443565"/>
            <a:ext cx="7924800" cy="1219200"/>
            <a:chOff x="304800" y="3886200"/>
            <a:chExt cx="8077200" cy="1219200"/>
          </a:xfrm>
        </p:grpSpPr>
        <p:sp>
          <p:nvSpPr>
            <p:cNvPr id="24" name="Rounded Rectangle 9">
              <a:extLst>
                <a:ext uri="{FF2B5EF4-FFF2-40B4-BE49-F238E27FC236}">
                  <a16:creationId xmlns:a16="http://schemas.microsoft.com/office/drawing/2014/main" id="{49F46FAF-113E-4D16-BE6A-5201DC4AC878}"/>
                </a:ext>
              </a:extLst>
            </p:cNvPr>
            <p:cNvSpPr/>
            <p:nvPr/>
          </p:nvSpPr>
          <p:spPr>
            <a:xfrm>
              <a:off x="304800" y="3886200"/>
              <a:ext cx="8077200" cy="1219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marL="669925" lvl="1" indent="-325438">
                <a:spcBef>
                  <a:spcPct val="40000"/>
                </a:spcBef>
                <a:buClr>
                  <a:srgbClr val="CCB400"/>
                </a:buClr>
                <a:buSzPct val="60000"/>
                <a:buFont typeface="Wingdings" pitchFamily="2" charset="2"/>
                <a:buChar char="q"/>
              </a:pPr>
              <a:endParaRPr lang="en-US" sz="2400" kern="0" dirty="0">
                <a:solidFill>
                  <a:prstClr val="black"/>
                </a:solidFill>
              </a:endParaRPr>
            </a:p>
            <a:p>
              <a:pPr marL="212725" indent="-325438">
                <a:spcBef>
                  <a:spcPct val="20000"/>
                </a:spcBef>
                <a:buClr>
                  <a:srgbClr val="CCB400"/>
                </a:buClr>
                <a:buSzPct val="60000"/>
              </a:pPr>
              <a:r>
                <a:rPr lang="en-US" sz="2400" kern="0" dirty="0">
                  <a:solidFill>
                    <a:prstClr val="black"/>
                  </a:solidFill>
                </a:rPr>
                <a:t>  Shifts right and fills emptied positions with zeroes.</a:t>
              </a:r>
            </a:p>
          </p:txBody>
        </p:sp>
        <p:sp>
          <p:nvSpPr>
            <p:cNvPr id="25" name="Round Same Side Corner Rectangle 10">
              <a:extLst>
                <a:ext uri="{FF2B5EF4-FFF2-40B4-BE49-F238E27FC236}">
                  <a16:creationId xmlns:a16="http://schemas.microsoft.com/office/drawing/2014/main" id="{188EBD98-B8F1-42B8-9651-E1245CD10700}"/>
                </a:ext>
              </a:extLst>
            </p:cNvPr>
            <p:cNvSpPr/>
            <p:nvPr/>
          </p:nvSpPr>
          <p:spPr>
            <a:xfrm>
              <a:off x="304800" y="3886200"/>
              <a:ext cx="8077200" cy="609600"/>
            </a:xfrm>
            <a:prstGeom prst="round2SameRect">
              <a:avLst/>
            </a:prstGeom>
            <a:solidFill>
              <a:srgbClr val="E2FFC5"/>
            </a:solidFill>
            <a:ln w="158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lvl="0" indent="-342900">
                <a:spcBef>
                  <a:spcPct val="40000"/>
                </a:spcBef>
                <a:buClr>
                  <a:srgbClr val="D16349"/>
                </a:buClr>
                <a:buSzPct val="65000"/>
              </a:pPr>
              <a:r>
                <a:rPr lang="en-US" sz="2800" b="1" kern="0" dirty="0" err="1">
                  <a:solidFill>
                    <a:prstClr val="black"/>
                  </a:solidFill>
                </a:rPr>
                <a:t>Opcode</a:t>
              </a:r>
              <a:r>
                <a:rPr lang="en-US" sz="2800" b="1" kern="0" dirty="0">
                  <a:solidFill>
                    <a:prstClr val="black"/>
                  </a:solidFill>
                </a:rPr>
                <a:t>:         </a:t>
              </a:r>
              <a:r>
                <a:rPr lang="en-US" sz="2800" b="1" kern="0" dirty="0" err="1">
                  <a:solidFill>
                    <a:srgbClr val="660066"/>
                  </a:solidFill>
                  <a:latin typeface="Courier New" pitchFamily="49" charset="0"/>
                </a:rPr>
                <a:t>srl</a:t>
              </a:r>
              <a:r>
                <a:rPr lang="en-US" sz="2800" kern="0" dirty="0">
                  <a:solidFill>
                    <a:prstClr val="black"/>
                  </a:solidFill>
                </a:rPr>
                <a:t> (</a:t>
              </a:r>
              <a:r>
                <a:rPr lang="en-US" sz="2800" kern="0" dirty="0">
                  <a:solidFill>
                    <a:srgbClr val="660066"/>
                  </a:solidFill>
                </a:rPr>
                <a:t>s</a:t>
              </a:r>
              <a:r>
                <a:rPr lang="en-US" sz="2800" kern="0" dirty="0">
                  <a:solidFill>
                    <a:prstClr val="black"/>
                  </a:solidFill>
                </a:rPr>
                <a:t>hift </a:t>
              </a:r>
              <a:r>
                <a:rPr lang="en-US" sz="2800" kern="0" dirty="0">
                  <a:solidFill>
                    <a:srgbClr val="660066"/>
                  </a:solidFill>
                </a:rPr>
                <a:t>r</a:t>
              </a:r>
              <a:r>
                <a:rPr lang="en-US" sz="2800" kern="0" dirty="0">
                  <a:solidFill>
                    <a:prstClr val="black"/>
                  </a:solidFill>
                </a:rPr>
                <a:t>ight </a:t>
              </a:r>
              <a:r>
                <a:rPr lang="en-US" sz="2800" kern="0" dirty="0">
                  <a:solidFill>
                    <a:srgbClr val="660066"/>
                  </a:solidFill>
                </a:rPr>
                <a:t>l</a:t>
              </a:r>
              <a:r>
                <a:rPr lang="en-US" sz="2800" kern="0" dirty="0">
                  <a:solidFill>
                    <a:prstClr val="black"/>
                  </a:solidFill>
                </a:rPr>
                <a:t>ogical)</a:t>
              </a:r>
              <a:endParaRPr lang="en-US" dirty="0"/>
            </a:p>
          </p:txBody>
        </p:sp>
      </p:grpSp>
      <p:sp>
        <p:nvSpPr>
          <p:cNvPr id="26" name="Rectangle 3">
            <a:extLst>
              <a:ext uri="{FF2B5EF4-FFF2-40B4-BE49-F238E27FC236}">
                <a16:creationId xmlns:a16="http://schemas.microsoft.com/office/drawing/2014/main" id="{96DCCDEF-5A35-43CD-85AE-169009B918A4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2872171"/>
            <a:ext cx="8382000" cy="2438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auto">
              <a:spcBef>
                <a:spcPct val="3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What is the equivalent math operations for shifting left/right </a:t>
            </a:r>
            <a:r>
              <a:rPr lang="en-US" sz="2800" i="1" dirty="0"/>
              <a:t>n</a:t>
            </a:r>
            <a:r>
              <a:rPr lang="en-US" sz="2800" dirty="0"/>
              <a:t> bits? </a:t>
            </a:r>
            <a:r>
              <a:rPr lang="en-US" dirty="0"/>
              <a:t>Answer:</a:t>
            </a:r>
          </a:p>
          <a:p>
            <a:pPr marL="358775" indent="-358775" fontAlgn="auto">
              <a:spcBef>
                <a:spcPct val="3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Shifting is faster than multiplication/division</a:t>
            </a:r>
          </a:p>
          <a:p>
            <a:pPr marL="630238" lvl="1" indent="-355600" fontAlgn="auto">
              <a:spcBef>
                <a:spcPts val="600"/>
              </a:spcBef>
              <a:spcAft>
                <a:spcPts val="0"/>
              </a:spcAft>
              <a:buFont typeface="Wingdings"/>
              <a:buChar char="è"/>
            </a:pPr>
            <a:r>
              <a:rPr lang="en-US" sz="2400" dirty="0"/>
              <a:t>Good compiler translates such multiplication/division into shift instructions</a:t>
            </a:r>
          </a:p>
          <a:p>
            <a:pPr fontAlgn="auto">
              <a:spcAft>
                <a:spcPts val="0"/>
              </a:spcAft>
              <a:buFont typeface="Wingdings"/>
              <a:buChar char="è"/>
            </a:pPr>
            <a:endParaRPr lang="en-US" dirty="0">
              <a:solidFill>
                <a:srgbClr val="660066"/>
              </a:solidFill>
            </a:endParaRPr>
          </a:p>
        </p:txBody>
      </p:sp>
      <p:sp>
        <p:nvSpPr>
          <p:cNvPr id="27" name="Text Box 7">
            <a:extLst>
              <a:ext uri="{FF2B5EF4-FFF2-40B4-BE49-F238E27FC236}">
                <a16:creationId xmlns:a16="http://schemas.microsoft.com/office/drawing/2014/main" id="{73CFC7A6-F146-4721-BADD-B657EFFC32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sym typeface="Wingdings 2" pitchFamily="18" charset="2"/>
              </a:rPr>
              <a:t></a:t>
            </a:r>
          </a:p>
        </p:txBody>
      </p: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051CD9FA-1B53-4C2F-A4B7-B1BD44FB6F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1669080"/>
              </p:ext>
            </p:extLst>
          </p:nvPr>
        </p:nvGraphicFramePr>
        <p:xfrm>
          <a:off x="838200" y="5310571"/>
          <a:ext cx="7467600" cy="9447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4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43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85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 Statement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MIPS Assembly 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8546">
                <a:tc>
                  <a:txBody>
                    <a:bodyPr/>
                    <a:lstStyle/>
                    <a:p>
                      <a:pPr marL="0" marR="0" lvl="0" indent="0" algn="ctr" defTabSz="904875" rtl="0" eaLnBrk="0" fontAlgn="base" latinLnBrk="0" hangingPunct="0">
                        <a:lnSpc>
                          <a:spcPts val="24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452438" algn="l"/>
                          <a:tab pos="904875" algn="l"/>
                          <a:tab pos="1357313" algn="l"/>
                        </a:tabLst>
                        <a:defRPr/>
                      </a:pPr>
                      <a:r>
                        <a:rPr lang="en-US" sz="2400" b="1" dirty="0">
                          <a:solidFill>
                            <a:srgbClr val="660066"/>
                          </a:solidFill>
                          <a:latin typeface="Courier New" pitchFamily="49" charset="0"/>
                        </a:rPr>
                        <a:t>a = a * 8;</a:t>
                      </a:r>
                      <a:endParaRPr kumimoji="0" 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kumimoji="0" lang="en-US" sz="240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+mn-cs"/>
                        </a:rPr>
                        <a:t>sll</a:t>
                      </a:r>
                      <a:r>
                        <a:rPr kumimoji="0" lang="en-US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+mn-cs"/>
                        </a:rPr>
                        <a:t>$s0</a:t>
                      </a:r>
                      <a:r>
                        <a:rPr kumimoji="0" lang="en-US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+mn-cs"/>
                        </a:rPr>
                        <a:t>,</a:t>
                      </a:r>
                      <a:r>
                        <a:rPr kumimoji="0" lang="en-US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+mn-cs"/>
                        </a:rPr>
                        <a:t>$s0</a:t>
                      </a:r>
                      <a:r>
                        <a:rPr kumimoji="0" lang="en-US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+mn-cs"/>
                        </a:rPr>
                        <a:t>,</a:t>
                      </a:r>
                      <a:r>
                        <a:rPr kumimoji="0" lang="en-US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ourier New" pitchFamily="49" charset="0"/>
                          <a:ea typeface="+mn-ea"/>
                          <a:cs typeface="+mn-cs"/>
                        </a:rPr>
                        <a:t>3</a:t>
                      </a:r>
                      <a:endParaRPr lang="en-US" sz="2400" b="1" baseline="0" dirty="0">
                        <a:solidFill>
                          <a:srgbClr val="00206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3AFBE34D-A206-4B03-BA62-192E5D3CFD88}"/>
              </a:ext>
            </a:extLst>
          </p:cNvPr>
          <p:cNvSpPr txBox="1"/>
          <p:nvPr/>
        </p:nvSpPr>
        <p:spPr>
          <a:xfrm>
            <a:off x="5715000" y="3306541"/>
            <a:ext cx="3429000" cy="523220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spAutoFit/>
          </a:bodyPr>
          <a:lstStyle/>
          <a:p>
            <a:r>
              <a:rPr lang="en-SG" sz="2800" dirty="0">
                <a:solidFill>
                  <a:srgbClr val="C00000"/>
                </a:solidFill>
              </a:rPr>
              <a:t>Multiply/divide by 2</a:t>
            </a:r>
            <a:r>
              <a:rPr lang="en-SG" sz="2800" i="1" baseline="30000" dirty="0">
                <a:solidFill>
                  <a:srgbClr val="C00000"/>
                </a:solidFill>
              </a:rPr>
              <a:t>n</a:t>
            </a:r>
          </a:p>
        </p:txBody>
      </p:sp>
      <p:sp>
        <p:nvSpPr>
          <p:cNvPr id="13" name="Slide Number Placeholder 6">
            <a:extLst>
              <a:ext uri="{FF2B5EF4-FFF2-40B4-BE49-F238E27FC236}">
                <a16:creationId xmlns:a16="http://schemas.microsoft.com/office/drawing/2014/main" id="{1FD80466-E87B-40B8-8421-0460C6D3D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38</a:t>
            </a:fld>
            <a:endParaRPr dirty="0"/>
          </a:p>
        </p:txBody>
      </p:sp>
      <p:sp>
        <p:nvSpPr>
          <p:cNvPr id="14" name="Folded Corner 13"/>
          <p:cNvSpPr/>
          <p:nvPr/>
        </p:nvSpPr>
        <p:spPr>
          <a:xfrm>
            <a:off x="838200" y="6255357"/>
            <a:ext cx="3533775" cy="576742"/>
          </a:xfrm>
          <a:prstGeom prst="foldedCorner">
            <a:avLst/>
          </a:prstGeom>
          <a:solidFill>
            <a:srgbClr val="FFFFC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b="1" dirty="0">
                <a:solidFill>
                  <a:schemeClr val="tx1"/>
                </a:solidFill>
              </a:rPr>
              <a:t>NOTE:</a:t>
            </a:r>
          </a:p>
          <a:p>
            <a:pPr algn="just"/>
            <a:r>
              <a:rPr lang="en-US" sz="1600" dirty="0">
                <a:solidFill>
                  <a:schemeClr val="tx1"/>
                </a:solidFill>
              </a:rPr>
              <a:t>Since 8 = 2</a:t>
            </a:r>
            <a:r>
              <a:rPr lang="en-US" sz="1600" baseline="30000" dirty="0">
                <a:solidFill>
                  <a:schemeClr val="tx1"/>
                </a:solidFill>
              </a:rPr>
              <a:t>3</a:t>
            </a:r>
            <a:r>
              <a:rPr lang="en-US" sz="1600" dirty="0">
                <a:solidFill>
                  <a:schemeClr val="tx1"/>
                </a:solidFill>
              </a:rPr>
              <a:t>, we can use a = a &lt;&lt; 3.</a:t>
            </a:r>
            <a:endParaRPr lang="en-GB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866614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#7: MIPS Part 1: Introduction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5.9 Logical Operations: </a:t>
            </a:r>
            <a:r>
              <a:rPr lang="en-SG" sz="3600" b="1" dirty="0">
                <a:solidFill>
                  <a:srgbClr val="0000FF"/>
                </a:solidFill>
                <a:latin typeface="+mn-lt"/>
              </a:rPr>
              <a:t>Bitwise AND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96D520A2-271F-4051-986A-D0483574E719}"/>
              </a:ext>
            </a:extLst>
          </p:cNvPr>
          <p:cNvSpPr txBox="1">
            <a:spLocks noChangeArrowheads="1"/>
          </p:cNvSpPr>
          <p:nvPr/>
        </p:nvSpPr>
        <p:spPr>
          <a:xfrm>
            <a:off x="533400" y="2887363"/>
            <a:ext cx="8382000" cy="685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E.g.:  </a:t>
            </a:r>
            <a:r>
              <a:rPr lang="en-US" b="1" dirty="0">
                <a:solidFill>
                  <a:srgbClr val="660066"/>
                </a:solidFill>
                <a:latin typeface="Courier New" pitchFamily="49" charset="0"/>
              </a:rPr>
              <a:t>and</a:t>
            </a:r>
            <a:r>
              <a:rPr lang="en-US" dirty="0">
                <a:solidFill>
                  <a:srgbClr val="660066"/>
                </a:solidFill>
                <a:latin typeface="Courier New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</a:rPr>
              <a:t>$t0</a:t>
            </a:r>
            <a:r>
              <a:rPr lang="en-US" b="1" dirty="0">
                <a:latin typeface="Courier New" pitchFamily="49" charset="0"/>
              </a:rPr>
              <a:t>,</a:t>
            </a:r>
            <a:r>
              <a:rPr lang="en-US" b="1" dirty="0">
                <a:solidFill>
                  <a:srgbClr val="660066"/>
                </a:solidFill>
                <a:latin typeface="Courier New" pitchFamily="49" charset="0"/>
              </a:rPr>
              <a:t>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</a:rPr>
              <a:t>$t1</a:t>
            </a:r>
            <a:r>
              <a:rPr lang="en-US" b="1" dirty="0">
                <a:latin typeface="Courier New" pitchFamily="49" charset="0"/>
              </a:rPr>
              <a:t>,</a:t>
            </a:r>
            <a:r>
              <a:rPr lang="en-US" b="1" dirty="0">
                <a:solidFill>
                  <a:srgbClr val="660066"/>
                </a:solidFill>
                <a:latin typeface="Courier New" pitchFamily="49" charset="0"/>
              </a:rPr>
              <a:t>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</a:rPr>
              <a:t>$t2</a:t>
            </a:r>
            <a:br>
              <a:rPr lang="en-US" b="1" dirty="0">
                <a:solidFill>
                  <a:srgbClr val="660066"/>
                </a:solidFill>
                <a:latin typeface="Courier New" pitchFamily="49" charset="0"/>
              </a:rPr>
            </a:br>
            <a:endParaRPr lang="en-US" b="1" dirty="0">
              <a:solidFill>
                <a:srgbClr val="0000CC"/>
              </a:solidFill>
              <a:latin typeface="Courier New" pitchFamily="49" charset="0"/>
            </a:endParaRPr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5F22C19A-8BFA-4A8D-9F6A-D3B0317D6F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868563"/>
            <a:ext cx="83820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and</a:t>
            </a:r>
            <a:r>
              <a:rPr lang="en-US" sz="2400" dirty="0"/>
              <a:t> can be used for </a:t>
            </a:r>
            <a:r>
              <a:rPr lang="en-US" sz="2400" dirty="0">
                <a:solidFill>
                  <a:srgbClr val="0000CC"/>
                </a:solidFill>
              </a:rPr>
              <a:t>masking </a:t>
            </a:r>
            <a:r>
              <a:rPr lang="en-US" sz="2400" dirty="0"/>
              <a:t>operation:</a:t>
            </a:r>
          </a:p>
          <a:p>
            <a:pPr marL="800100" lvl="1" indent="-342900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Place </a:t>
            </a:r>
            <a:r>
              <a:rPr lang="en-US" sz="2000" b="1" dirty="0"/>
              <a:t>0s</a:t>
            </a:r>
            <a:r>
              <a:rPr lang="en-US" sz="2000" dirty="0"/>
              <a:t> into the positions to be ignored </a:t>
            </a:r>
            <a:r>
              <a:rPr lang="en-US" sz="2000" dirty="0">
                <a:sym typeface="Wingdings" pitchFamily="2" charset="2"/>
              </a:rPr>
              <a:t> bits will turn into 0s</a:t>
            </a:r>
            <a:endParaRPr lang="en-US" sz="2000" dirty="0"/>
          </a:p>
          <a:p>
            <a:pPr marL="800100" lvl="1" indent="-342900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Place </a:t>
            </a:r>
            <a:r>
              <a:rPr lang="en-US" sz="2000" b="1" dirty="0"/>
              <a:t>1s</a:t>
            </a:r>
            <a:r>
              <a:rPr lang="en-US" sz="2000" dirty="0"/>
              <a:t> for interested positions </a:t>
            </a:r>
            <a:r>
              <a:rPr lang="en-US" sz="2000" dirty="0">
                <a:sym typeface="Wingdings" pitchFamily="2" charset="2"/>
              </a:rPr>
              <a:t> </a:t>
            </a:r>
            <a:r>
              <a:rPr lang="en-US" sz="2000" dirty="0"/>
              <a:t>bits will remain the same as the original.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2AF32B7-1F2F-42C7-BFD9-EF2725F84A30}"/>
              </a:ext>
            </a:extLst>
          </p:cNvPr>
          <p:cNvGrpSpPr/>
          <p:nvPr/>
        </p:nvGrpSpPr>
        <p:grpSpPr>
          <a:xfrm>
            <a:off x="685800" y="1363363"/>
            <a:ext cx="7924800" cy="1371600"/>
            <a:chOff x="304800" y="3886200"/>
            <a:chExt cx="8077200" cy="1371600"/>
          </a:xfrm>
        </p:grpSpPr>
        <p:sp>
          <p:nvSpPr>
            <p:cNvPr id="16" name="Rounded Rectangle 9">
              <a:extLst>
                <a:ext uri="{FF2B5EF4-FFF2-40B4-BE49-F238E27FC236}">
                  <a16:creationId xmlns:a16="http://schemas.microsoft.com/office/drawing/2014/main" id="{3117E672-492F-451A-9C3C-3DA582204CFE}"/>
                </a:ext>
              </a:extLst>
            </p:cNvPr>
            <p:cNvSpPr/>
            <p:nvPr/>
          </p:nvSpPr>
          <p:spPr>
            <a:xfrm>
              <a:off x="304800" y="3886200"/>
              <a:ext cx="8077200" cy="13716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marL="669925" lvl="1" indent="-325438">
                <a:spcBef>
                  <a:spcPct val="40000"/>
                </a:spcBef>
                <a:buClr>
                  <a:srgbClr val="CCB400"/>
                </a:buClr>
                <a:buSzPct val="60000"/>
                <a:buFont typeface="Wingdings" pitchFamily="2" charset="2"/>
                <a:buChar char="q"/>
              </a:pPr>
              <a:endParaRPr lang="en-US" sz="2400" kern="0" dirty="0">
                <a:solidFill>
                  <a:prstClr val="black"/>
                </a:solidFill>
              </a:endParaRPr>
            </a:p>
            <a:p>
              <a:pPr marL="212725" indent="-325438">
                <a:spcBef>
                  <a:spcPct val="20000"/>
                </a:spcBef>
                <a:buClr>
                  <a:srgbClr val="CCB400"/>
                </a:buClr>
                <a:buSzPct val="60000"/>
              </a:pPr>
              <a:r>
                <a:rPr lang="en-US" sz="2400" kern="0" dirty="0">
                  <a:solidFill>
                    <a:prstClr val="black"/>
                  </a:solidFill>
                </a:rPr>
                <a:t>  Bitwise operation that leaves a 1 only if both the bits of the operands are 1</a:t>
              </a:r>
            </a:p>
          </p:txBody>
        </p:sp>
        <p:sp>
          <p:nvSpPr>
            <p:cNvPr id="17" name="Round Same Side Corner Rectangle 10">
              <a:extLst>
                <a:ext uri="{FF2B5EF4-FFF2-40B4-BE49-F238E27FC236}">
                  <a16:creationId xmlns:a16="http://schemas.microsoft.com/office/drawing/2014/main" id="{7CC07BAA-A089-4916-B10B-708A5BF53CEF}"/>
                </a:ext>
              </a:extLst>
            </p:cNvPr>
            <p:cNvSpPr/>
            <p:nvPr/>
          </p:nvSpPr>
          <p:spPr>
            <a:xfrm>
              <a:off x="304800" y="3886200"/>
              <a:ext cx="8077200" cy="533400"/>
            </a:xfrm>
            <a:prstGeom prst="round2SameRect">
              <a:avLst/>
            </a:prstGeom>
            <a:solidFill>
              <a:srgbClr val="E2FFC5"/>
            </a:solidFill>
            <a:ln w="158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spcBef>
                  <a:spcPct val="40000"/>
                </a:spcBef>
                <a:buClr>
                  <a:srgbClr val="D16349"/>
                </a:buClr>
                <a:buSzPct val="65000"/>
              </a:pPr>
              <a:r>
                <a:rPr lang="en-US" sz="2800" b="1" kern="0" dirty="0" err="1">
                  <a:solidFill>
                    <a:prstClr val="black"/>
                  </a:solidFill>
                </a:rPr>
                <a:t>Opcode</a:t>
              </a:r>
              <a:r>
                <a:rPr lang="en-US" sz="2800" b="1" kern="0" dirty="0">
                  <a:solidFill>
                    <a:prstClr val="black"/>
                  </a:solidFill>
                </a:rPr>
                <a:t>:      </a:t>
              </a:r>
              <a:r>
                <a:rPr lang="en-US" sz="28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and</a:t>
              </a:r>
              <a:r>
                <a:rPr lang="en-US" sz="2800" kern="0" dirty="0">
                  <a:solidFill>
                    <a:prstClr val="black"/>
                  </a:solidFill>
                </a:rPr>
                <a:t> ( </a:t>
              </a:r>
              <a:r>
                <a:rPr lang="en-US" sz="2800" kern="0" dirty="0">
                  <a:solidFill>
                    <a:prstClr val="black"/>
                  </a:solidFill>
                  <a:cs typeface="Courier New" pitchFamily="49" charset="0"/>
                </a:rPr>
                <a:t>bitwise </a:t>
              </a:r>
              <a:r>
                <a:rPr lang="en-US" sz="2800" kern="0" dirty="0">
                  <a:solidFill>
                    <a:srgbClr val="660066"/>
                  </a:solidFill>
                  <a:cs typeface="Courier New" pitchFamily="49" charset="0"/>
                </a:rPr>
                <a:t>AND</a:t>
              </a:r>
              <a:r>
                <a:rPr lang="en-US" sz="2800" kern="0" dirty="0">
                  <a:solidFill>
                    <a:prstClr val="black"/>
                  </a:solidFill>
                  <a:cs typeface="Courier New" pitchFamily="49" charset="0"/>
                </a:rPr>
                <a:t> </a:t>
              </a:r>
              <a:r>
                <a:rPr lang="en-US" sz="2800" kern="0" dirty="0">
                  <a:solidFill>
                    <a:prstClr val="black"/>
                  </a:solidFill>
                </a:rPr>
                <a:t>)</a:t>
              </a:r>
              <a:endParaRPr lang="en-US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F136FE7-C48C-45A0-B352-B8AE69E84802}"/>
              </a:ext>
            </a:extLst>
          </p:cNvPr>
          <p:cNvGrpSpPr/>
          <p:nvPr/>
        </p:nvGrpSpPr>
        <p:grpSpPr>
          <a:xfrm>
            <a:off x="1066800" y="3420763"/>
            <a:ext cx="6934200" cy="381000"/>
            <a:chOff x="533400" y="3505200"/>
            <a:chExt cx="8077200" cy="381000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E41A63E-34BA-4E84-864A-06B171D91D76}"/>
                </a:ext>
              </a:extLst>
            </p:cNvPr>
            <p:cNvSpPr/>
            <p:nvPr/>
          </p:nvSpPr>
          <p:spPr>
            <a:xfrm>
              <a:off x="1295400" y="3505200"/>
              <a:ext cx="7315200" cy="381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2000" b="1" dirty="0">
                  <a:solidFill>
                    <a:srgbClr val="0000CC"/>
                  </a:solidFill>
                  <a:latin typeface="Courier New" pitchFamily="49" charset="0"/>
                </a:rPr>
                <a:t>0110 0011 0010 1111 00</a:t>
              </a:r>
              <a:r>
                <a:rPr lang="en-US" sz="2000" b="1" dirty="0">
                  <a:solidFill>
                    <a:schemeClr val="tx1"/>
                  </a:solidFill>
                  <a:latin typeface="Courier New" pitchFamily="49" charset="0"/>
                </a:rPr>
                <a:t>00</a:t>
              </a:r>
              <a:r>
                <a:rPr lang="en-US" sz="2000" b="1" dirty="0">
                  <a:solidFill>
                    <a:schemeClr val="tx2"/>
                  </a:solidFill>
                  <a:latin typeface="Courier New" pitchFamily="49" charset="0"/>
                </a:rPr>
                <a:t> </a:t>
              </a:r>
              <a:r>
                <a:rPr lang="en-US" sz="2000" b="1" dirty="0">
                  <a:solidFill>
                    <a:schemeClr val="tx1"/>
                  </a:solidFill>
                  <a:latin typeface="Courier New" pitchFamily="49" charset="0"/>
                </a:rPr>
                <a:t>11</a:t>
              </a:r>
              <a:r>
                <a:rPr lang="en-US" sz="2000" b="1" dirty="0">
                  <a:solidFill>
                    <a:srgbClr val="0000CC"/>
                  </a:solidFill>
                  <a:latin typeface="Courier New" pitchFamily="49" charset="0"/>
                </a:rPr>
                <a:t>01</a:t>
              </a:r>
              <a:r>
                <a:rPr lang="en-US" sz="2000" b="1" dirty="0">
                  <a:solidFill>
                    <a:srgbClr val="3333FF"/>
                  </a:solidFill>
                  <a:latin typeface="Courier New" pitchFamily="49" charset="0"/>
                </a:rPr>
                <a:t> </a:t>
              </a:r>
              <a:r>
                <a:rPr lang="en-US" sz="2000" b="1" dirty="0">
                  <a:solidFill>
                    <a:srgbClr val="0000CC"/>
                  </a:solidFill>
                  <a:latin typeface="Courier New" pitchFamily="49" charset="0"/>
                </a:rPr>
                <a:t>0101 1001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EC0A120-E67C-4DD1-92CE-A8AC63230198}"/>
                </a:ext>
              </a:extLst>
            </p:cNvPr>
            <p:cNvSpPr/>
            <p:nvPr/>
          </p:nvSpPr>
          <p:spPr>
            <a:xfrm>
              <a:off x="533400" y="3505200"/>
              <a:ext cx="7620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r"/>
              <a:r>
                <a:rPr lang="en-US" sz="2000" b="1" kern="0" dirty="0">
                  <a:solidFill>
                    <a:srgbClr val="006600"/>
                  </a:solidFill>
                  <a:latin typeface="Courier New" pitchFamily="49" charset="0"/>
                </a:rPr>
                <a:t>$t1</a:t>
              </a:r>
              <a:endParaRPr lang="en-US" sz="2000" dirty="0">
                <a:solidFill>
                  <a:srgbClr val="006600"/>
                </a:solidFill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F10E5D5-D10A-4133-9533-0B13F4B49C81}"/>
              </a:ext>
            </a:extLst>
          </p:cNvPr>
          <p:cNvGrpSpPr/>
          <p:nvPr/>
        </p:nvGrpSpPr>
        <p:grpSpPr>
          <a:xfrm>
            <a:off x="1066800" y="3801763"/>
            <a:ext cx="6934200" cy="381000"/>
            <a:chOff x="533400" y="3505200"/>
            <a:chExt cx="8077200" cy="3810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F36D40F2-8CA7-48D7-8422-58D65222FDBD}"/>
                </a:ext>
              </a:extLst>
            </p:cNvPr>
            <p:cNvSpPr/>
            <p:nvPr/>
          </p:nvSpPr>
          <p:spPr>
            <a:xfrm>
              <a:off x="1295400" y="3505200"/>
              <a:ext cx="7315200" cy="381000"/>
            </a:xfrm>
            <a:prstGeom prst="rect">
              <a:avLst/>
            </a:prstGeom>
            <a:solidFill>
              <a:srgbClr val="FFFFCC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2000" b="1" dirty="0">
                  <a:solidFill>
                    <a:srgbClr val="006600"/>
                  </a:solidFill>
                  <a:latin typeface="Courier New" pitchFamily="49" charset="0"/>
                </a:rPr>
                <a:t>0000 0000 0000 0000 00</a:t>
              </a:r>
              <a:r>
                <a:rPr lang="en-US" sz="2000" b="1" dirty="0">
                  <a:solidFill>
                    <a:srgbClr val="C00000"/>
                  </a:solidFill>
                  <a:latin typeface="Courier New" pitchFamily="49" charset="0"/>
                </a:rPr>
                <a:t>11</a:t>
              </a:r>
              <a:r>
                <a:rPr lang="en-US" sz="2000" b="1" dirty="0">
                  <a:solidFill>
                    <a:srgbClr val="3333FF"/>
                  </a:solidFill>
                  <a:latin typeface="Courier New" pitchFamily="49" charset="0"/>
                </a:rPr>
                <a:t> </a:t>
              </a:r>
              <a:r>
                <a:rPr lang="en-US" sz="2000" b="1" dirty="0">
                  <a:solidFill>
                    <a:srgbClr val="C00000"/>
                  </a:solidFill>
                  <a:latin typeface="Courier New" pitchFamily="49" charset="0"/>
                </a:rPr>
                <a:t>11</a:t>
              </a:r>
              <a:r>
                <a:rPr lang="en-US" sz="2000" b="1" dirty="0">
                  <a:solidFill>
                    <a:srgbClr val="006600"/>
                  </a:solidFill>
                  <a:latin typeface="Courier New" pitchFamily="49" charset="0"/>
                </a:rPr>
                <a:t>00 0000 0000</a:t>
              </a:r>
              <a:endParaRPr lang="en-US" sz="2000" dirty="0">
                <a:solidFill>
                  <a:srgbClr val="006600"/>
                </a:solidFill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5BF2542-D813-4315-A8F1-B4E2BD87F7F8}"/>
                </a:ext>
              </a:extLst>
            </p:cNvPr>
            <p:cNvSpPr/>
            <p:nvPr/>
          </p:nvSpPr>
          <p:spPr>
            <a:xfrm>
              <a:off x="533400" y="3505200"/>
              <a:ext cx="7620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r"/>
              <a:r>
                <a:rPr lang="en-US" sz="2000" b="1" kern="0" dirty="0">
                  <a:solidFill>
                    <a:srgbClr val="006600"/>
                  </a:solidFill>
                  <a:latin typeface="Courier New" pitchFamily="49" charset="0"/>
                </a:rPr>
                <a:t>$t2</a:t>
              </a:r>
              <a:endParaRPr lang="en-US" sz="2000" dirty="0">
                <a:solidFill>
                  <a:srgbClr val="006600"/>
                </a:solidFill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FFE01D2-97FC-4055-9675-DBBD9770B2E5}"/>
              </a:ext>
            </a:extLst>
          </p:cNvPr>
          <p:cNvGrpSpPr/>
          <p:nvPr/>
        </p:nvGrpSpPr>
        <p:grpSpPr>
          <a:xfrm>
            <a:off x="1066800" y="4258963"/>
            <a:ext cx="6934200" cy="381000"/>
            <a:chOff x="533400" y="3505200"/>
            <a:chExt cx="8077200" cy="38100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2F7092D5-12BF-4F4E-AFF1-BF866EAC2759}"/>
                </a:ext>
              </a:extLst>
            </p:cNvPr>
            <p:cNvSpPr/>
            <p:nvPr/>
          </p:nvSpPr>
          <p:spPr>
            <a:xfrm>
              <a:off x="1295400" y="3505200"/>
              <a:ext cx="7315200" cy="381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hangingPunct="1"/>
              <a:r>
                <a:rPr lang="en-US" sz="2000" b="1" dirty="0">
                  <a:solidFill>
                    <a:srgbClr val="0000CC"/>
                  </a:solidFill>
                  <a:latin typeface="Courier New" pitchFamily="49" charset="0"/>
                </a:rPr>
                <a:t>0000 0000 0000 0000 00</a:t>
              </a:r>
              <a:r>
                <a:rPr lang="en-US" sz="2000" b="1" dirty="0">
                  <a:solidFill>
                    <a:schemeClr val="tx1"/>
                  </a:solidFill>
                  <a:latin typeface="Courier New" pitchFamily="49" charset="0"/>
                </a:rPr>
                <a:t>00</a:t>
              </a:r>
              <a:r>
                <a:rPr lang="en-US" sz="2000" b="1" dirty="0">
                  <a:solidFill>
                    <a:srgbClr val="3333FF"/>
                  </a:solidFill>
                  <a:latin typeface="Courier New" pitchFamily="49" charset="0"/>
                </a:rPr>
                <a:t> </a:t>
              </a:r>
              <a:r>
                <a:rPr lang="en-US" sz="2000" b="1" dirty="0">
                  <a:solidFill>
                    <a:schemeClr val="tx1"/>
                  </a:solidFill>
                  <a:latin typeface="Courier New" pitchFamily="49" charset="0"/>
                </a:rPr>
                <a:t>11</a:t>
              </a:r>
              <a:r>
                <a:rPr lang="en-US" sz="2000" b="1" dirty="0">
                  <a:solidFill>
                    <a:srgbClr val="0000CC"/>
                  </a:solidFill>
                  <a:latin typeface="Courier New" pitchFamily="49" charset="0"/>
                </a:rPr>
                <a:t>00</a:t>
              </a:r>
              <a:r>
                <a:rPr lang="en-US" sz="2000" b="1" dirty="0">
                  <a:solidFill>
                    <a:srgbClr val="3333FF"/>
                  </a:solidFill>
                  <a:latin typeface="Courier New" pitchFamily="49" charset="0"/>
                </a:rPr>
                <a:t> </a:t>
              </a:r>
              <a:r>
                <a:rPr lang="en-US" sz="2000" b="1" dirty="0">
                  <a:solidFill>
                    <a:srgbClr val="0000CC"/>
                  </a:solidFill>
                  <a:latin typeface="Courier New" pitchFamily="49" charset="0"/>
                </a:rPr>
                <a:t>0000 0000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79C8477-0F90-4DE3-878D-359FA22BD388}"/>
                </a:ext>
              </a:extLst>
            </p:cNvPr>
            <p:cNvSpPr/>
            <p:nvPr/>
          </p:nvSpPr>
          <p:spPr>
            <a:xfrm>
              <a:off x="533400" y="3505200"/>
              <a:ext cx="7620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r"/>
              <a:r>
                <a:rPr lang="en-US" sz="2000" b="1" kern="0" dirty="0">
                  <a:solidFill>
                    <a:srgbClr val="C00000"/>
                  </a:solidFill>
                  <a:latin typeface="Courier New" pitchFamily="49" charset="0"/>
                </a:rPr>
                <a:t>$t0</a:t>
              </a:r>
              <a:endParaRPr lang="en-US" sz="2000" dirty="0">
                <a:solidFill>
                  <a:srgbClr val="C00000"/>
                </a:solidFill>
              </a:endParaRPr>
            </a:p>
          </p:txBody>
        </p:sp>
      </p:grpSp>
      <p:sp>
        <p:nvSpPr>
          <p:cNvPr id="35" name="Rounded Rectangle 20">
            <a:extLst>
              <a:ext uri="{FF2B5EF4-FFF2-40B4-BE49-F238E27FC236}">
                <a16:creationId xmlns:a16="http://schemas.microsoft.com/office/drawing/2014/main" id="{D10518FB-7C32-45B6-AF1A-014170E4AAD6}"/>
              </a:ext>
            </a:extLst>
          </p:cNvPr>
          <p:cNvSpPr/>
          <p:nvPr/>
        </p:nvSpPr>
        <p:spPr>
          <a:xfrm>
            <a:off x="5245892" y="3344563"/>
            <a:ext cx="787138" cy="1371600"/>
          </a:xfrm>
          <a:prstGeom prst="round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190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125F5A-A926-4B60-9157-B04DFC35050D}"/>
              </a:ext>
            </a:extLst>
          </p:cNvPr>
          <p:cNvSpPr txBox="1"/>
          <p:nvPr/>
        </p:nvSpPr>
        <p:spPr>
          <a:xfrm>
            <a:off x="333632" y="3801763"/>
            <a:ext cx="733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mask</a:t>
            </a:r>
          </a:p>
        </p:txBody>
      </p:sp>
      <p:sp>
        <p:nvSpPr>
          <p:cNvPr id="23" name="Slide Number Placeholder 6">
            <a:extLst>
              <a:ext uri="{FF2B5EF4-FFF2-40B4-BE49-F238E27FC236}">
                <a16:creationId xmlns:a16="http://schemas.microsoft.com/office/drawing/2014/main" id="{65A1054F-EA70-407F-B7F0-9601820E2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39</a:t>
            </a:fld>
            <a:endParaRPr dirty="0"/>
          </a:p>
        </p:txBody>
      </p:sp>
      <p:sp>
        <p:nvSpPr>
          <p:cNvPr id="24" name="Folded Corner 23"/>
          <p:cNvSpPr/>
          <p:nvPr/>
        </p:nvSpPr>
        <p:spPr>
          <a:xfrm>
            <a:off x="3286124" y="6104192"/>
            <a:ext cx="5324475" cy="576742"/>
          </a:xfrm>
          <a:prstGeom prst="foldedCorner">
            <a:avLst/>
          </a:prstGeom>
          <a:solidFill>
            <a:srgbClr val="FFFFC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b="1" dirty="0">
                <a:solidFill>
                  <a:schemeClr val="tx1"/>
                </a:solidFill>
              </a:rPr>
              <a:t>NOTE:</a:t>
            </a:r>
          </a:p>
          <a:p>
            <a:pPr algn="just"/>
            <a:r>
              <a:rPr lang="en-US" sz="1600" dirty="0">
                <a:solidFill>
                  <a:schemeClr val="tx1"/>
                </a:solidFill>
              </a:rPr>
              <a:t>Bit-mask is setting the irrelevant part to 0 (</a:t>
            </a:r>
            <a:r>
              <a:rPr lang="en-US" sz="1600" i="1" dirty="0">
                <a:solidFill>
                  <a:schemeClr val="tx1"/>
                </a:solidFill>
              </a:rPr>
              <a:t>i.e., masked</a:t>
            </a:r>
            <a:r>
              <a:rPr lang="en-US" sz="1600" dirty="0">
                <a:solidFill>
                  <a:schemeClr val="tx1"/>
                </a:solidFill>
              </a:rPr>
              <a:t>).</a:t>
            </a:r>
            <a:endParaRPr lang="en-GB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08985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990600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Lecture #7: MIPS Part 1: Introduction (1/2)</a:t>
            </a:r>
          </a:p>
        </p:txBody>
      </p:sp>
      <p:sp>
        <p:nvSpPr>
          <p:cNvPr id="14339" name="HighlightTextShape201406201824391195"/>
          <p:cNvSpPr>
            <a:spLocks noGrp="1" noChangeArrowheads="1"/>
          </p:cNvSpPr>
          <p:nvPr>
            <p:ph idx="1"/>
          </p:nvPr>
        </p:nvSpPr>
        <p:spPr>
          <a:xfrm>
            <a:off x="418641" y="1371600"/>
            <a:ext cx="8420559" cy="5262880"/>
          </a:xfrm>
        </p:spPr>
        <p:txBody>
          <a:bodyPr>
            <a:normAutofit/>
          </a:bodyPr>
          <a:lstStyle/>
          <a:p>
            <a:pPr marL="514350" indent="-514350">
              <a:spcBef>
                <a:spcPts val="1200"/>
              </a:spcBef>
              <a:buClrTx/>
              <a:buSzPct val="100000"/>
              <a:buFont typeface="+mj-lt"/>
              <a:buAutoNum type="arabicPeriod" startAt="5"/>
            </a:pPr>
            <a:r>
              <a:rPr lang="en-GB" dirty="0"/>
              <a:t>MIPS Assembly Language</a:t>
            </a:r>
          </a:p>
          <a:p>
            <a:pPr marL="1344613" lvl="1" indent="-711200">
              <a:buClrTx/>
              <a:buSzPct val="100000"/>
              <a:buNone/>
              <a:tabLst>
                <a:tab pos="1344613" algn="l"/>
              </a:tabLst>
            </a:pPr>
            <a:r>
              <a:rPr lang="en-GB" dirty="0"/>
              <a:t>5.7	Logical Operations: Overview</a:t>
            </a:r>
          </a:p>
          <a:p>
            <a:pPr marL="1344613" lvl="1" indent="-711200">
              <a:buClrTx/>
              <a:buSzPct val="100000"/>
              <a:buNone/>
              <a:tabLst>
                <a:tab pos="1344613" algn="l"/>
              </a:tabLst>
            </a:pPr>
            <a:r>
              <a:rPr lang="en-GB" dirty="0"/>
              <a:t>5.8	Logical Operations: Shifting</a:t>
            </a:r>
          </a:p>
          <a:p>
            <a:pPr marL="1344613" lvl="1" indent="-711200">
              <a:buClrTx/>
              <a:buSzPct val="100000"/>
              <a:buNone/>
              <a:tabLst>
                <a:tab pos="1344613" algn="l"/>
              </a:tabLst>
            </a:pPr>
            <a:r>
              <a:rPr lang="en-GB" dirty="0"/>
              <a:t>5.9 	Logical Operations: Bitwise AND</a:t>
            </a:r>
          </a:p>
          <a:p>
            <a:pPr marL="1344613" lvl="1" indent="-711200">
              <a:buClrTx/>
              <a:buSzPct val="100000"/>
              <a:buNone/>
              <a:tabLst>
                <a:tab pos="1344613" algn="l"/>
              </a:tabLst>
            </a:pPr>
            <a:r>
              <a:rPr lang="en-GB" dirty="0"/>
              <a:t>5.10	Logical Operations: Bitwise OR</a:t>
            </a:r>
          </a:p>
          <a:p>
            <a:pPr marL="1344613" lvl="1" indent="-711200">
              <a:buClrTx/>
              <a:buSzPct val="100000"/>
              <a:buNone/>
              <a:tabLst>
                <a:tab pos="1344613" algn="l"/>
              </a:tabLst>
            </a:pPr>
            <a:r>
              <a:rPr lang="en-GB" dirty="0"/>
              <a:t>5.11	Logical Operations: Bitwise NOR</a:t>
            </a:r>
          </a:p>
          <a:p>
            <a:pPr marL="1344613" lvl="1" indent="-711200">
              <a:buClrTx/>
              <a:buSzPct val="100000"/>
              <a:buNone/>
              <a:tabLst>
                <a:tab pos="1344613" algn="l"/>
              </a:tabLst>
            </a:pPr>
            <a:r>
              <a:rPr lang="en-GB" dirty="0"/>
              <a:t>5.12</a:t>
            </a:r>
            <a:r>
              <a:rPr lang="en-GB"/>
              <a:t>	Logical </a:t>
            </a:r>
            <a:r>
              <a:rPr lang="en-GB" dirty="0"/>
              <a:t>Operations: Bitwise XOR</a:t>
            </a:r>
          </a:p>
          <a:p>
            <a:pPr marL="514350" indent="-514350">
              <a:spcBef>
                <a:spcPts val="1200"/>
              </a:spcBef>
              <a:buClrTx/>
              <a:buSzPct val="100000"/>
              <a:buFont typeface="+mj-lt"/>
              <a:buAutoNum type="arabicPeriod" startAt="5"/>
            </a:pPr>
            <a:r>
              <a:rPr lang="en-GB" dirty="0"/>
              <a:t>Large Constant: Case Study</a:t>
            </a:r>
          </a:p>
          <a:p>
            <a:pPr marL="514350" indent="-514350">
              <a:spcBef>
                <a:spcPts val="1200"/>
              </a:spcBef>
              <a:buClrTx/>
              <a:buSzPct val="100000"/>
              <a:buFont typeface="+mj-lt"/>
              <a:buAutoNum type="arabicPeriod" startAt="5"/>
            </a:pPr>
            <a:r>
              <a:rPr lang="en-GB" dirty="0"/>
              <a:t>MIPS Basic Instructions Checklist</a:t>
            </a:r>
          </a:p>
          <a:p>
            <a:pPr marL="1344613" lvl="1" indent="-711200">
              <a:buClrTx/>
              <a:buSzPct val="100000"/>
              <a:buNone/>
              <a:tabLst>
                <a:tab pos="1344613" algn="l"/>
              </a:tabLst>
            </a:pPr>
            <a:endParaRPr lang="en-GB" dirty="0"/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#7: MIPS Part 1: Introduction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754496"/>
      </p:ext>
    </p:extLst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#7: MIPS Part 1: Introduction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5.9 Exercise: </a:t>
            </a:r>
            <a:r>
              <a:rPr lang="en-SG" sz="3600" b="1" dirty="0">
                <a:solidFill>
                  <a:srgbClr val="0000FF"/>
                </a:solidFill>
                <a:latin typeface="+mn-lt"/>
              </a:rPr>
              <a:t>Bitwise AND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40" name="Text Box 4">
            <a:extLst>
              <a:ext uri="{FF2B5EF4-FFF2-40B4-BE49-F238E27FC236}">
                <a16:creationId xmlns:a16="http://schemas.microsoft.com/office/drawing/2014/main" id="{F0F448DD-45DC-4A8C-9C09-7881DF4848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dirty="0">
                <a:sym typeface="Wingdings 2" pitchFamily="18" charset="2"/>
              </a:rPr>
              <a:t></a:t>
            </a:r>
          </a:p>
        </p:txBody>
      </p:sp>
      <p:sp>
        <p:nvSpPr>
          <p:cNvPr id="41" name="Rectangle 3">
            <a:extLst>
              <a:ext uri="{FF2B5EF4-FFF2-40B4-BE49-F238E27FC236}">
                <a16:creationId xmlns:a16="http://schemas.microsoft.com/office/drawing/2014/main" id="{30532A49-F0F6-4697-8AD6-349020037B0F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230518"/>
            <a:ext cx="8153400" cy="1524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We are interested in the last 12 bits of the word in register </a:t>
            </a:r>
            <a:r>
              <a:rPr lang="en-US" sz="2800" b="1" dirty="0">
                <a:latin typeface="Courier New" pitchFamily="49" charset="0"/>
              </a:rPr>
              <a:t>$t1</a:t>
            </a:r>
            <a:r>
              <a:rPr lang="en-US" sz="2800" dirty="0"/>
              <a:t>. Result to be stored in </a:t>
            </a:r>
            <a:r>
              <a:rPr lang="en-US" sz="2800" b="1" dirty="0">
                <a:latin typeface="Courier New" pitchFamily="49" charset="0"/>
              </a:rPr>
              <a:t>$t0</a:t>
            </a:r>
            <a:r>
              <a:rPr lang="en-US" sz="2800" dirty="0"/>
              <a:t>.</a:t>
            </a:r>
            <a:endParaRPr lang="en-US" sz="2800" b="1" dirty="0">
              <a:latin typeface="Courier New" pitchFamily="49" charset="0"/>
            </a:endParaRPr>
          </a:p>
          <a:p>
            <a:pPr marL="715963" lvl="1" indent="-35718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b="1" dirty="0"/>
              <a:t>Q: </a:t>
            </a:r>
            <a:r>
              <a:rPr lang="en-US" sz="2400" dirty="0"/>
              <a:t>What’s the mask to use?</a:t>
            </a:r>
            <a:endParaRPr lang="en-US" b="1" dirty="0">
              <a:latin typeface="Courier New" pitchFamily="49" charset="0"/>
            </a:endParaRPr>
          </a:p>
          <a:p>
            <a:pPr fontAlgn="auto">
              <a:spcAft>
                <a:spcPts val="0"/>
              </a:spcAft>
            </a:pPr>
            <a:endParaRPr lang="en-US" sz="2000" b="1" dirty="0">
              <a:solidFill>
                <a:srgbClr val="3333FF"/>
              </a:solidFill>
              <a:latin typeface="Courier New" pitchFamily="49" charset="0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B70E4677-8521-403D-A86B-E0E84C76EE47}"/>
              </a:ext>
            </a:extLst>
          </p:cNvPr>
          <p:cNvGrpSpPr/>
          <p:nvPr/>
        </p:nvGrpSpPr>
        <p:grpSpPr>
          <a:xfrm>
            <a:off x="381000" y="2895600"/>
            <a:ext cx="8229600" cy="381000"/>
            <a:chOff x="365125" y="3505200"/>
            <a:chExt cx="9086851" cy="381000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80A60EDF-B484-42A0-974D-97F2C7286990}"/>
                </a:ext>
              </a:extLst>
            </p:cNvPr>
            <p:cNvSpPr/>
            <p:nvPr/>
          </p:nvSpPr>
          <p:spPr>
            <a:xfrm>
              <a:off x="1295400" y="3505200"/>
              <a:ext cx="8156576" cy="381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2400" b="1" dirty="0">
                  <a:solidFill>
                    <a:schemeClr val="tx1"/>
                  </a:solidFill>
                  <a:latin typeface="Courier New" pitchFamily="49" charset="0"/>
                </a:rPr>
                <a:t>0000 1001 1100 0011 0101 1101 1001 1100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C89B47DA-34E6-4064-84A4-7A148FBCA3ED}"/>
                </a:ext>
              </a:extLst>
            </p:cNvPr>
            <p:cNvSpPr/>
            <p:nvPr/>
          </p:nvSpPr>
          <p:spPr>
            <a:xfrm>
              <a:off x="365125" y="3505200"/>
              <a:ext cx="930275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r"/>
              <a:r>
                <a:rPr lang="en-US" sz="2400" b="1" kern="0" dirty="0">
                  <a:solidFill>
                    <a:srgbClr val="006600"/>
                  </a:solidFill>
                  <a:latin typeface="Courier New" pitchFamily="49" charset="0"/>
                </a:rPr>
                <a:t>$t1</a:t>
              </a:r>
              <a:endParaRPr lang="en-US" sz="2400" dirty="0">
                <a:solidFill>
                  <a:srgbClr val="006600"/>
                </a:solidFill>
              </a:endParaRP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55844B8F-FD0A-4FAD-BDDA-94C78661D2E7}"/>
              </a:ext>
            </a:extLst>
          </p:cNvPr>
          <p:cNvGrpSpPr/>
          <p:nvPr/>
        </p:nvGrpSpPr>
        <p:grpSpPr>
          <a:xfrm>
            <a:off x="228600" y="3352800"/>
            <a:ext cx="8382000" cy="381000"/>
            <a:chOff x="178358" y="3505200"/>
            <a:chExt cx="9763648" cy="381000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2188410D-627F-4398-9D20-F0E318AF5C98}"/>
                </a:ext>
              </a:extLst>
            </p:cNvPr>
            <p:cNvSpPr/>
            <p:nvPr/>
          </p:nvSpPr>
          <p:spPr>
            <a:xfrm>
              <a:off x="1332244" y="3505200"/>
              <a:ext cx="8609762" cy="381000"/>
            </a:xfrm>
            <a:prstGeom prst="rect">
              <a:avLst/>
            </a:prstGeom>
            <a:solidFill>
              <a:srgbClr val="FFFFCC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00C9075E-A343-431D-B534-15C4D8DD8365}"/>
                </a:ext>
              </a:extLst>
            </p:cNvPr>
            <p:cNvSpPr/>
            <p:nvPr/>
          </p:nvSpPr>
          <p:spPr>
            <a:xfrm>
              <a:off x="178358" y="3505200"/>
              <a:ext cx="1117042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r"/>
              <a:r>
                <a:rPr lang="en-US" sz="2400" b="1" kern="0" dirty="0">
                  <a:solidFill>
                    <a:srgbClr val="006600"/>
                  </a:solidFill>
                  <a:latin typeface="Courier New" pitchFamily="49" charset="0"/>
                </a:rPr>
                <a:t>mask</a:t>
              </a:r>
              <a:endParaRPr lang="en-US" sz="2400" dirty="0">
                <a:solidFill>
                  <a:srgbClr val="006600"/>
                </a:solidFill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95A5C5C-D440-4743-BC17-3B0B41829DA3}"/>
              </a:ext>
            </a:extLst>
          </p:cNvPr>
          <p:cNvGrpSpPr/>
          <p:nvPr/>
        </p:nvGrpSpPr>
        <p:grpSpPr>
          <a:xfrm>
            <a:off x="152400" y="4038600"/>
            <a:ext cx="8458200" cy="381000"/>
            <a:chOff x="89598" y="3505200"/>
            <a:chExt cx="9852409" cy="381000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68265105-D816-4890-8E51-1AA7A4600E8D}"/>
                </a:ext>
              </a:extLst>
            </p:cNvPr>
            <p:cNvSpPr/>
            <p:nvPr/>
          </p:nvSpPr>
          <p:spPr>
            <a:xfrm>
              <a:off x="1332244" y="3505200"/>
              <a:ext cx="8609763" cy="381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hangingPunct="1"/>
              <a:endParaRPr lang="en-US" sz="2400" b="1" dirty="0">
                <a:solidFill>
                  <a:srgbClr val="0000CC"/>
                </a:solidFill>
                <a:latin typeface="Courier New" pitchFamily="49" charset="0"/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DC08F7B9-7A3A-4C9C-8003-EFFB7F46932F}"/>
                </a:ext>
              </a:extLst>
            </p:cNvPr>
            <p:cNvSpPr/>
            <p:nvPr/>
          </p:nvSpPr>
          <p:spPr>
            <a:xfrm>
              <a:off x="89598" y="3505200"/>
              <a:ext cx="1205802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r"/>
              <a:r>
                <a:rPr lang="en-US" sz="2400" b="1" kern="0" dirty="0">
                  <a:solidFill>
                    <a:srgbClr val="C00000"/>
                  </a:solidFill>
                  <a:latin typeface="Courier New" pitchFamily="49" charset="0"/>
                </a:rPr>
                <a:t>$t0</a:t>
              </a:r>
              <a:endParaRPr lang="en-US" sz="2400" dirty="0">
                <a:solidFill>
                  <a:srgbClr val="C00000"/>
                </a:solidFill>
              </a:endParaRPr>
            </a:p>
          </p:txBody>
        </p:sp>
      </p:grpSp>
      <p:sp>
        <p:nvSpPr>
          <p:cNvPr id="51" name="Rounded Rectangle 19">
            <a:extLst>
              <a:ext uri="{FF2B5EF4-FFF2-40B4-BE49-F238E27FC236}">
                <a16:creationId xmlns:a16="http://schemas.microsoft.com/office/drawing/2014/main" id="{2DCC20E3-A8B0-4C31-B610-F43169520E8B}"/>
              </a:ext>
            </a:extLst>
          </p:cNvPr>
          <p:cNvSpPr/>
          <p:nvPr/>
        </p:nvSpPr>
        <p:spPr>
          <a:xfrm>
            <a:off x="679621" y="5181600"/>
            <a:ext cx="8007177" cy="9144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Notes: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The </a:t>
            </a:r>
            <a:r>
              <a:rPr lang="en-US" sz="2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and</a:t>
            </a:r>
            <a:r>
              <a:rPr lang="en-US" sz="2400" dirty="0">
                <a:solidFill>
                  <a:schemeClr val="tx1"/>
                </a:solidFill>
              </a:rPr>
              <a:t> instruction has an immediate version, </a:t>
            </a:r>
            <a:r>
              <a:rPr lang="en-US" sz="24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andi</a:t>
            </a:r>
            <a:endParaRPr lang="en-US" sz="2400" b="1" dirty="0">
              <a:solidFill>
                <a:srgbClr val="660066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3E822E2-E0FB-4566-9B5D-3DE7184529CC}"/>
              </a:ext>
            </a:extLst>
          </p:cNvPr>
          <p:cNvSpPr txBox="1"/>
          <p:nvPr/>
        </p:nvSpPr>
        <p:spPr>
          <a:xfrm>
            <a:off x="1241612" y="3357066"/>
            <a:ext cx="731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0000 0000 0000 0000 0000 </a:t>
            </a:r>
            <a:r>
              <a:rPr lang="en-SG" sz="24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1111 1111 1111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E3F9909-7F20-4B0B-BAC6-4D587BF9D703}"/>
              </a:ext>
            </a:extLst>
          </p:cNvPr>
          <p:cNvSpPr txBox="1"/>
          <p:nvPr/>
        </p:nvSpPr>
        <p:spPr>
          <a:xfrm>
            <a:off x="1219200" y="4015964"/>
            <a:ext cx="731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0000 0000 0000 0000 0000 </a:t>
            </a:r>
            <a:r>
              <a:rPr lang="en-SG" sz="24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1101 1001 1100</a:t>
            </a:r>
          </a:p>
        </p:txBody>
      </p:sp>
      <p:sp>
        <p:nvSpPr>
          <p:cNvPr id="20" name="Slide Number Placeholder 6">
            <a:extLst>
              <a:ext uri="{FF2B5EF4-FFF2-40B4-BE49-F238E27FC236}">
                <a16:creationId xmlns:a16="http://schemas.microsoft.com/office/drawing/2014/main" id="{E0F3E200-D52C-4126-95FC-EB2024B56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40</a:t>
            </a:fld>
            <a:endParaRPr dirty="0"/>
          </a:p>
        </p:txBody>
      </p:sp>
      <p:sp>
        <p:nvSpPr>
          <p:cNvPr id="22" name="Folded Corner 21"/>
          <p:cNvSpPr/>
          <p:nvPr/>
        </p:nvSpPr>
        <p:spPr>
          <a:xfrm>
            <a:off x="2105025" y="4520960"/>
            <a:ext cx="6505575" cy="576742"/>
          </a:xfrm>
          <a:prstGeom prst="foldedCorner">
            <a:avLst/>
          </a:prstGeom>
          <a:solidFill>
            <a:srgbClr val="FFFFC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b="1" dirty="0">
                <a:solidFill>
                  <a:schemeClr val="tx1"/>
                </a:solidFill>
              </a:rPr>
              <a:t>NOTE:</a:t>
            </a:r>
          </a:p>
          <a:p>
            <a:pPr algn="just"/>
            <a:r>
              <a:rPr lang="en-US" sz="1600" dirty="0">
                <a:solidFill>
                  <a:schemeClr val="tx1"/>
                </a:solidFill>
              </a:rPr>
              <a:t>Keep last 12-bits as 1.  This is equivalent to 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andi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 $t1, $t1, 0xFFF</a:t>
            </a:r>
            <a:r>
              <a:rPr lang="en-US" sz="1600" dirty="0">
                <a:solidFill>
                  <a:schemeClr val="tx1"/>
                </a:solidFill>
              </a:rPr>
              <a:t>.</a:t>
            </a:r>
            <a:endParaRPr lang="en-GB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391504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3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#7: MIPS Part 1: Introduction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5.10 Logical Operations: </a:t>
            </a:r>
            <a:r>
              <a:rPr lang="en-SG" sz="3600" b="1" dirty="0">
                <a:solidFill>
                  <a:srgbClr val="0000FF"/>
                </a:solidFill>
                <a:latin typeface="+mn-lt"/>
              </a:rPr>
              <a:t>Bitwise OR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23" name="Text Box 4">
            <a:extLst>
              <a:ext uri="{FF2B5EF4-FFF2-40B4-BE49-F238E27FC236}">
                <a16:creationId xmlns:a16="http://schemas.microsoft.com/office/drawing/2014/main" id="{48764941-961D-446A-B68D-0E8C1EF05C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dirty="0">
                <a:sym typeface="Wingdings 2" pitchFamily="18" charset="2"/>
              </a:rPr>
              <a:t></a:t>
            </a:r>
          </a:p>
        </p:txBody>
      </p:sp>
      <p:sp>
        <p:nvSpPr>
          <p:cNvPr id="24" name="Rectangle 3">
            <a:extLst>
              <a:ext uri="{FF2B5EF4-FFF2-40B4-BE49-F238E27FC236}">
                <a16:creationId xmlns:a16="http://schemas.microsoft.com/office/drawing/2014/main" id="{A6CAA685-4579-46F9-8653-160C8AD80FC7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3432089"/>
            <a:ext cx="8153400" cy="1066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The </a:t>
            </a:r>
            <a:r>
              <a:rPr lang="en-US" sz="2800" b="1" dirty="0">
                <a:solidFill>
                  <a:srgbClr val="660066"/>
                </a:solidFill>
                <a:latin typeface="Courier New" pitchFamily="49" charset="0"/>
              </a:rPr>
              <a:t>or</a:t>
            </a:r>
            <a:r>
              <a:rPr lang="en-US" sz="2800" dirty="0"/>
              <a:t> instruction has an immediate version </a:t>
            </a:r>
            <a:r>
              <a:rPr lang="en-US" sz="2800" b="1" dirty="0" err="1">
                <a:solidFill>
                  <a:srgbClr val="660066"/>
                </a:solidFill>
                <a:latin typeface="Courier New" pitchFamily="49" charset="0"/>
              </a:rPr>
              <a:t>ori</a:t>
            </a:r>
            <a:endParaRPr lang="en-US" sz="2800" dirty="0"/>
          </a:p>
          <a:p>
            <a:pPr marL="358775" indent="-35877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Can be used to force certain bits to 1s</a:t>
            </a:r>
          </a:p>
          <a:p>
            <a:pPr marL="358775" indent="-35877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E.g.: </a:t>
            </a:r>
            <a:r>
              <a:rPr lang="en-US" sz="2800" b="1" dirty="0" err="1">
                <a:solidFill>
                  <a:srgbClr val="660066"/>
                </a:solidFill>
                <a:latin typeface="Courier New" pitchFamily="49" charset="0"/>
              </a:rPr>
              <a:t>ori</a:t>
            </a:r>
            <a:r>
              <a:rPr lang="en-US" sz="2800" b="1" dirty="0">
                <a:solidFill>
                  <a:srgbClr val="660066"/>
                </a:solidFill>
                <a:latin typeface="Courier New" pitchFamily="49" charset="0"/>
              </a:rPr>
              <a:t> </a:t>
            </a:r>
            <a:r>
              <a:rPr lang="en-US" sz="2800" b="1" dirty="0">
                <a:solidFill>
                  <a:srgbClr val="C00000"/>
                </a:solidFill>
                <a:latin typeface="Courier New" pitchFamily="49" charset="0"/>
              </a:rPr>
              <a:t>$t0</a:t>
            </a:r>
            <a:r>
              <a:rPr lang="en-US" sz="2800" b="1" dirty="0">
                <a:latin typeface="Courier New" pitchFamily="49" charset="0"/>
              </a:rPr>
              <a:t>, </a:t>
            </a:r>
            <a:r>
              <a:rPr lang="en-US" sz="2800" b="1" dirty="0">
                <a:solidFill>
                  <a:srgbClr val="006600"/>
                </a:solidFill>
                <a:latin typeface="Courier New" pitchFamily="49" charset="0"/>
              </a:rPr>
              <a:t>$t1</a:t>
            </a:r>
            <a:r>
              <a:rPr lang="en-US" sz="2800" b="1" dirty="0">
                <a:latin typeface="Courier New" pitchFamily="49" charset="0"/>
              </a:rPr>
              <a:t>, </a:t>
            </a:r>
            <a:r>
              <a:rPr lang="en-US" sz="2800" b="1" dirty="0">
                <a:solidFill>
                  <a:srgbClr val="002060"/>
                </a:solidFill>
                <a:latin typeface="Courier New" pitchFamily="49" charset="0"/>
              </a:rPr>
              <a:t>0xFFF</a:t>
            </a:r>
            <a:endParaRPr lang="en-US" sz="2600" b="1" dirty="0">
              <a:solidFill>
                <a:srgbClr val="3333FF"/>
              </a:solidFill>
              <a:latin typeface="Courier New" pitchFamily="49" charset="0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EBD6050-A687-4958-91F5-DE05F6904989}"/>
              </a:ext>
            </a:extLst>
          </p:cNvPr>
          <p:cNvGrpSpPr/>
          <p:nvPr/>
        </p:nvGrpSpPr>
        <p:grpSpPr>
          <a:xfrm>
            <a:off x="638432" y="1295400"/>
            <a:ext cx="7924800" cy="1905000"/>
            <a:chOff x="304800" y="3886200"/>
            <a:chExt cx="8077200" cy="1905000"/>
          </a:xfrm>
        </p:grpSpPr>
        <p:sp>
          <p:nvSpPr>
            <p:cNvPr id="26" name="Rounded Rectangle 9">
              <a:extLst>
                <a:ext uri="{FF2B5EF4-FFF2-40B4-BE49-F238E27FC236}">
                  <a16:creationId xmlns:a16="http://schemas.microsoft.com/office/drawing/2014/main" id="{BCCD3D11-C258-4AA9-8EE4-E8A5FC9ECF9B}"/>
                </a:ext>
              </a:extLst>
            </p:cNvPr>
            <p:cNvSpPr/>
            <p:nvPr/>
          </p:nvSpPr>
          <p:spPr>
            <a:xfrm>
              <a:off x="304800" y="3886200"/>
              <a:ext cx="8077200" cy="19050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marL="669925" lvl="1" indent="-325438">
                <a:spcBef>
                  <a:spcPct val="40000"/>
                </a:spcBef>
                <a:buClr>
                  <a:srgbClr val="CCB400"/>
                </a:buClr>
                <a:buSzPct val="60000"/>
                <a:buFont typeface="Wingdings" pitchFamily="2" charset="2"/>
                <a:buChar char="q"/>
              </a:pPr>
              <a:endParaRPr lang="en-US" sz="2400" kern="0" dirty="0">
                <a:solidFill>
                  <a:prstClr val="black"/>
                </a:solidFill>
              </a:endParaRPr>
            </a:p>
            <a:p>
              <a:pPr marL="212725" indent="-325438">
                <a:spcBef>
                  <a:spcPct val="20000"/>
                </a:spcBef>
                <a:buClr>
                  <a:srgbClr val="CCB400"/>
                </a:buClr>
                <a:buSzPct val="60000"/>
              </a:pPr>
              <a:r>
                <a:rPr lang="en-US" sz="2400" kern="0" dirty="0">
                  <a:solidFill>
                    <a:prstClr val="black"/>
                  </a:solidFill>
                </a:rPr>
                <a:t>  Bitwise operation that places a 1 in the result if either operand bit is 1</a:t>
              </a:r>
            </a:p>
            <a:p>
              <a:pPr marL="342900" lvl="1" indent="-342900">
                <a:spcBef>
                  <a:spcPct val="20000"/>
                </a:spcBef>
                <a:buClr>
                  <a:srgbClr val="CCB400"/>
                </a:buClr>
                <a:buSzPct val="60000"/>
              </a:pPr>
              <a:r>
                <a:rPr lang="en-US" sz="2400" b="1" kern="0" dirty="0">
                  <a:solidFill>
                    <a:prstClr val="black"/>
                  </a:solidFill>
                </a:rPr>
                <a:t>  Example:</a:t>
              </a:r>
              <a:r>
                <a:rPr lang="en-US" sz="2400" b="1" kern="0" dirty="0">
                  <a:solidFill>
                    <a:srgbClr val="3333FF"/>
                  </a:solidFill>
                  <a:latin typeface="Courier New" pitchFamily="49" charset="0"/>
                </a:rPr>
                <a:t> </a:t>
              </a:r>
              <a:r>
                <a:rPr lang="en-US" sz="2400" b="1" kern="0" dirty="0">
                  <a:solidFill>
                    <a:srgbClr val="660066"/>
                  </a:solidFill>
                  <a:latin typeface="Courier New" pitchFamily="49" charset="0"/>
                </a:rPr>
                <a:t>or </a:t>
              </a:r>
              <a:r>
                <a:rPr lang="en-US" sz="2400" b="1" kern="0" dirty="0">
                  <a:solidFill>
                    <a:srgbClr val="C00000"/>
                  </a:solidFill>
                  <a:latin typeface="Courier New" pitchFamily="49" charset="0"/>
                </a:rPr>
                <a:t>$t0</a:t>
              </a:r>
              <a:r>
                <a:rPr lang="en-US" sz="2400" b="1" kern="0" dirty="0">
                  <a:solidFill>
                    <a:schemeClr val="tx1"/>
                  </a:solidFill>
                  <a:latin typeface="Courier New" pitchFamily="49" charset="0"/>
                </a:rPr>
                <a:t>,</a:t>
              </a:r>
              <a:r>
                <a:rPr lang="en-US" sz="2400" b="1" kern="0" dirty="0">
                  <a:solidFill>
                    <a:srgbClr val="660066"/>
                  </a:solidFill>
                  <a:latin typeface="Courier New" pitchFamily="49" charset="0"/>
                </a:rPr>
                <a:t> </a:t>
              </a:r>
              <a:r>
                <a:rPr lang="en-US" sz="2400" b="1" kern="0" dirty="0">
                  <a:solidFill>
                    <a:srgbClr val="006600"/>
                  </a:solidFill>
                  <a:latin typeface="Courier New" pitchFamily="49" charset="0"/>
                </a:rPr>
                <a:t>$t1</a:t>
              </a:r>
              <a:r>
                <a:rPr lang="en-US" sz="2400" b="1" kern="0" dirty="0">
                  <a:solidFill>
                    <a:schemeClr val="tx1"/>
                  </a:solidFill>
                  <a:latin typeface="Courier New" pitchFamily="49" charset="0"/>
                </a:rPr>
                <a:t>,</a:t>
              </a:r>
              <a:r>
                <a:rPr lang="en-US" sz="2400" b="1" kern="0" dirty="0">
                  <a:solidFill>
                    <a:srgbClr val="660066"/>
                  </a:solidFill>
                  <a:latin typeface="Courier New" pitchFamily="49" charset="0"/>
                </a:rPr>
                <a:t> </a:t>
              </a:r>
              <a:r>
                <a:rPr lang="en-US" sz="2400" b="1" kern="0" dirty="0">
                  <a:solidFill>
                    <a:srgbClr val="006600"/>
                  </a:solidFill>
                  <a:latin typeface="Courier New" pitchFamily="49" charset="0"/>
                </a:rPr>
                <a:t>$t2</a:t>
              </a:r>
              <a:endParaRPr lang="en-US" sz="2400" kern="0" dirty="0">
                <a:solidFill>
                  <a:srgbClr val="006600"/>
                </a:solidFill>
              </a:endParaRPr>
            </a:p>
          </p:txBody>
        </p:sp>
        <p:sp>
          <p:nvSpPr>
            <p:cNvPr id="27" name="Round Same Side Corner Rectangle 10">
              <a:extLst>
                <a:ext uri="{FF2B5EF4-FFF2-40B4-BE49-F238E27FC236}">
                  <a16:creationId xmlns:a16="http://schemas.microsoft.com/office/drawing/2014/main" id="{47403697-0DB0-4E80-B3A5-25F39D74B91C}"/>
                </a:ext>
              </a:extLst>
            </p:cNvPr>
            <p:cNvSpPr/>
            <p:nvPr/>
          </p:nvSpPr>
          <p:spPr>
            <a:xfrm>
              <a:off x="304800" y="3886200"/>
              <a:ext cx="8077200" cy="533400"/>
            </a:xfrm>
            <a:prstGeom prst="round2SameRect">
              <a:avLst/>
            </a:prstGeom>
            <a:solidFill>
              <a:srgbClr val="E2FFC5"/>
            </a:solidFill>
            <a:ln w="158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spcBef>
                  <a:spcPct val="40000"/>
                </a:spcBef>
                <a:buClr>
                  <a:srgbClr val="D16349"/>
                </a:buClr>
                <a:buSzPct val="65000"/>
              </a:pPr>
              <a:r>
                <a:rPr lang="en-US" sz="2800" b="1" kern="0" dirty="0" err="1">
                  <a:solidFill>
                    <a:prstClr val="black"/>
                  </a:solidFill>
                </a:rPr>
                <a:t>Opcode</a:t>
              </a:r>
              <a:r>
                <a:rPr lang="en-US" sz="2800" b="1" kern="0" dirty="0">
                  <a:solidFill>
                    <a:prstClr val="black"/>
                  </a:solidFill>
                </a:rPr>
                <a:t>:      </a:t>
              </a:r>
              <a:r>
                <a:rPr lang="en-US" sz="28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or </a:t>
              </a:r>
              <a:r>
                <a:rPr lang="en-US" sz="2800" kern="0" dirty="0">
                  <a:solidFill>
                    <a:prstClr val="black"/>
                  </a:solidFill>
                </a:rPr>
                <a:t>( </a:t>
              </a:r>
              <a:r>
                <a:rPr lang="en-US" sz="2800" kern="0" dirty="0">
                  <a:solidFill>
                    <a:prstClr val="black"/>
                  </a:solidFill>
                  <a:cs typeface="Courier New" pitchFamily="49" charset="0"/>
                </a:rPr>
                <a:t>bitwise </a:t>
              </a:r>
              <a:r>
                <a:rPr lang="en-US" sz="2800" kern="0" dirty="0">
                  <a:solidFill>
                    <a:srgbClr val="660066"/>
                  </a:solidFill>
                  <a:cs typeface="Courier New" pitchFamily="49" charset="0"/>
                </a:rPr>
                <a:t>OR</a:t>
              </a:r>
              <a:r>
                <a:rPr lang="en-US" sz="2800" kern="0" dirty="0">
                  <a:solidFill>
                    <a:prstClr val="black"/>
                  </a:solidFill>
                  <a:cs typeface="Courier New" pitchFamily="49" charset="0"/>
                </a:rPr>
                <a:t> </a:t>
              </a:r>
              <a:r>
                <a:rPr lang="en-US" sz="2800" kern="0" dirty="0">
                  <a:solidFill>
                    <a:prstClr val="black"/>
                  </a:solidFill>
                </a:rPr>
                <a:t>)</a:t>
              </a:r>
              <a:endParaRPr lang="en-US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9CF9694-A84A-4465-960E-3D1980C57DC0}"/>
              </a:ext>
            </a:extLst>
          </p:cNvPr>
          <p:cNvGrpSpPr/>
          <p:nvPr/>
        </p:nvGrpSpPr>
        <p:grpSpPr>
          <a:xfrm>
            <a:off x="914400" y="4714102"/>
            <a:ext cx="6934200" cy="381000"/>
            <a:chOff x="533400" y="3505200"/>
            <a:chExt cx="8077200" cy="381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8A7B30D-476A-445F-BE5D-C0FEA908211C}"/>
                </a:ext>
              </a:extLst>
            </p:cNvPr>
            <p:cNvSpPr/>
            <p:nvPr/>
          </p:nvSpPr>
          <p:spPr>
            <a:xfrm>
              <a:off x="1295400" y="3505200"/>
              <a:ext cx="7315200" cy="381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2000" b="1" dirty="0">
                  <a:solidFill>
                    <a:schemeClr val="tx1"/>
                  </a:solidFill>
                  <a:latin typeface="Courier New" pitchFamily="49" charset="0"/>
                </a:rPr>
                <a:t>0000 1001 1100 0011 0101 1101 1001 1100</a:t>
              </a:r>
              <a:endParaRPr 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CF62B3CE-2F85-4D48-8EEA-1EEC0C2D3AD0}"/>
                </a:ext>
              </a:extLst>
            </p:cNvPr>
            <p:cNvSpPr/>
            <p:nvPr/>
          </p:nvSpPr>
          <p:spPr>
            <a:xfrm>
              <a:off x="533400" y="3505200"/>
              <a:ext cx="7620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r"/>
              <a:r>
                <a:rPr lang="en-US" sz="2000" b="1" kern="0" dirty="0">
                  <a:solidFill>
                    <a:srgbClr val="006600"/>
                  </a:solidFill>
                  <a:latin typeface="Courier New" pitchFamily="49" charset="0"/>
                </a:rPr>
                <a:t>$t1</a:t>
              </a:r>
              <a:endParaRPr lang="en-US" sz="2000" dirty="0">
                <a:solidFill>
                  <a:srgbClr val="006600"/>
                </a:solidFill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081E9A4-AB04-4B3B-82C1-D34217F9540D}"/>
              </a:ext>
            </a:extLst>
          </p:cNvPr>
          <p:cNvGrpSpPr/>
          <p:nvPr/>
        </p:nvGrpSpPr>
        <p:grpSpPr>
          <a:xfrm>
            <a:off x="533400" y="5095102"/>
            <a:ext cx="7315200" cy="381000"/>
            <a:chOff x="89598" y="3505200"/>
            <a:chExt cx="8521002" cy="381000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F0055E0A-D20C-49D8-86E6-7D735F550059}"/>
                </a:ext>
              </a:extLst>
            </p:cNvPr>
            <p:cNvSpPr/>
            <p:nvPr/>
          </p:nvSpPr>
          <p:spPr>
            <a:xfrm>
              <a:off x="1295400" y="3505200"/>
              <a:ext cx="7315200" cy="381000"/>
            </a:xfrm>
            <a:prstGeom prst="rect">
              <a:avLst/>
            </a:prstGeom>
            <a:solidFill>
              <a:srgbClr val="FFFFCC"/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r>
                <a:rPr lang="en-US" sz="2000" b="1" dirty="0">
                  <a:solidFill>
                    <a:srgbClr val="006600"/>
                  </a:solidFill>
                  <a:latin typeface="Courier New" pitchFamily="49" charset="0"/>
                </a:rPr>
                <a:t>0000 0000 0000 0000 0000 </a:t>
              </a:r>
              <a:r>
                <a:rPr lang="en-US" sz="2000" b="1" dirty="0">
                  <a:solidFill>
                    <a:srgbClr val="C00000"/>
                  </a:solidFill>
                  <a:latin typeface="Courier New" pitchFamily="49" charset="0"/>
                </a:rPr>
                <a:t>1111 1111 1111</a:t>
              </a:r>
              <a:endParaRPr lang="en-US" sz="2000" dirty="0">
                <a:solidFill>
                  <a:srgbClr val="C00000"/>
                </a:solidFill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B4169280-D7E1-4034-8EA3-5F576C26D18A}"/>
                </a:ext>
              </a:extLst>
            </p:cNvPr>
            <p:cNvSpPr/>
            <p:nvPr/>
          </p:nvSpPr>
          <p:spPr>
            <a:xfrm>
              <a:off x="89598" y="3505200"/>
              <a:ext cx="1205802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r"/>
              <a:r>
                <a:rPr lang="en-US" sz="2000" b="1" kern="0" dirty="0">
                  <a:solidFill>
                    <a:srgbClr val="002060"/>
                  </a:solidFill>
                  <a:latin typeface="Courier New" pitchFamily="49" charset="0"/>
                </a:rPr>
                <a:t>0xFFF</a:t>
              </a:r>
              <a:endParaRPr lang="en-US" sz="2000" dirty="0">
                <a:solidFill>
                  <a:srgbClr val="002060"/>
                </a:solidFill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F6C0C3E-A9E6-48FC-90D3-994A4DC41942}"/>
              </a:ext>
            </a:extLst>
          </p:cNvPr>
          <p:cNvGrpSpPr/>
          <p:nvPr/>
        </p:nvGrpSpPr>
        <p:grpSpPr>
          <a:xfrm>
            <a:off x="914400" y="5552302"/>
            <a:ext cx="6934200" cy="381000"/>
            <a:chOff x="533400" y="3505200"/>
            <a:chExt cx="8077200" cy="38100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E193DF97-387E-4BF1-A49F-2F6A44B11763}"/>
                </a:ext>
              </a:extLst>
            </p:cNvPr>
            <p:cNvSpPr/>
            <p:nvPr/>
          </p:nvSpPr>
          <p:spPr>
            <a:xfrm>
              <a:off x="1295400" y="3505200"/>
              <a:ext cx="7315200" cy="381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hangingPunct="1"/>
              <a:r>
                <a:rPr lang="en-US" sz="2000" b="1" dirty="0">
                  <a:solidFill>
                    <a:schemeClr val="tx1"/>
                  </a:solidFill>
                  <a:latin typeface="Courier New" pitchFamily="49" charset="0"/>
                </a:rPr>
                <a:t>0000 1001 1100 0011 0101 </a:t>
              </a:r>
              <a:r>
                <a:rPr lang="en-US" sz="2000" b="1" dirty="0">
                  <a:solidFill>
                    <a:srgbClr val="002060"/>
                  </a:solidFill>
                  <a:latin typeface="Courier New" pitchFamily="49" charset="0"/>
                </a:rPr>
                <a:t>1111 1111 1111</a:t>
              </a:r>
              <a:endParaRPr lang="en-US" sz="2000" b="1" dirty="0">
                <a:solidFill>
                  <a:srgbClr val="0000CC"/>
                </a:solidFill>
                <a:latin typeface="Courier New" pitchFamily="49" charset="0"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9016EC9C-D7A2-4F44-BA6F-9427D599D3CC}"/>
                </a:ext>
              </a:extLst>
            </p:cNvPr>
            <p:cNvSpPr/>
            <p:nvPr/>
          </p:nvSpPr>
          <p:spPr>
            <a:xfrm>
              <a:off x="533400" y="3505200"/>
              <a:ext cx="7620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r"/>
              <a:r>
                <a:rPr lang="en-US" sz="2000" b="1" kern="0" dirty="0">
                  <a:solidFill>
                    <a:srgbClr val="C00000"/>
                  </a:solidFill>
                  <a:latin typeface="Courier New" pitchFamily="49" charset="0"/>
                </a:rPr>
                <a:t>$t0</a:t>
              </a:r>
              <a:endParaRPr lang="en-US" sz="2000" dirty="0">
                <a:solidFill>
                  <a:srgbClr val="C00000"/>
                </a:solidFill>
              </a:endParaRPr>
            </a:p>
          </p:txBody>
        </p:sp>
      </p:grpSp>
      <p:sp>
        <p:nvSpPr>
          <p:cNvPr id="43" name="Rounded Rectangle 21">
            <a:extLst>
              <a:ext uri="{FF2B5EF4-FFF2-40B4-BE49-F238E27FC236}">
                <a16:creationId xmlns:a16="http://schemas.microsoft.com/office/drawing/2014/main" id="{1724E220-231E-45D1-B49B-697B380E2F1D}"/>
              </a:ext>
            </a:extLst>
          </p:cNvPr>
          <p:cNvSpPr/>
          <p:nvPr/>
        </p:nvSpPr>
        <p:spPr>
          <a:xfrm>
            <a:off x="5486400" y="4599802"/>
            <a:ext cx="2286000" cy="1371600"/>
          </a:xfrm>
          <a:prstGeom prst="round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190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Slide Number Placeholder 6">
            <a:extLst>
              <a:ext uri="{FF2B5EF4-FFF2-40B4-BE49-F238E27FC236}">
                <a16:creationId xmlns:a16="http://schemas.microsoft.com/office/drawing/2014/main" id="{EEC29D81-9206-44C5-BB1C-5090C7048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41</a:t>
            </a:fld>
            <a:endParaRPr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38D7320-062B-4681-B8AA-FC14A74B5607}"/>
              </a:ext>
            </a:extLst>
          </p:cNvPr>
          <p:cNvSpPr txBox="1"/>
          <p:nvPr/>
        </p:nvSpPr>
        <p:spPr>
          <a:xfrm>
            <a:off x="638432" y="6038334"/>
            <a:ext cx="8229600" cy="400110"/>
          </a:xfrm>
          <a:prstGeom prst="rect">
            <a:avLst/>
          </a:prstGeom>
          <a:solidFill>
            <a:srgbClr val="E2FFC5"/>
          </a:solidFill>
        </p:spPr>
        <p:txBody>
          <a:bodyPr wrap="square" rtlCol="0">
            <a:spAutoFit/>
          </a:bodyPr>
          <a:lstStyle/>
          <a:p>
            <a:r>
              <a:rPr lang="en-SG" sz="2000" dirty="0"/>
              <a:t>For </a:t>
            </a:r>
            <a:r>
              <a:rPr lang="en-US" sz="2000" b="1" dirty="0" err="1">
                <a:solidFill>
                  <a:srgbClr val="660066"/>
                </a:solidFill>
                <a:latin typeface="Courier New" pitchFamily="49" charset="0"/>
              </a:rPr>
              <a:t>ori</a:t>
            </a:r>
            <a:r>
              <a:rPr lang="en-US" sz="2000" b="1" dirty="0">
                <a:solidFill>
                  <a:srgbClr val="660066"/>
                </a:solidFill>
                <a:latin typeface="Courier New" pitchFamily="49" charset="0"/>
              </a:rPr>
              <a:t> 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</a:rPr>
              <a:t>$t0</a:t>
            </a:r>
            <a:r>
              <a:rPr lang="en-US" sz="2000" b="1" dirty="0">
                <a:latin typeface="Courier New" pitchFamily="49" charset="0"/>
              </a:rPr>
              <a:t>, 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</a:rPr>
              <a:t>$t1</a:t>
            </a:r>
            <a:r>
              <a:rPr lang="en-US" sz="2000" b="1" dirty="0">
                <a:latin typeface="Courier New" pitchFamily="49" charset="0"/>
              </a:rPr>
              <a:t>, </a:t>
            </a:r>
            <a:r>
              <a:rPr lang="en-US" sz="2000" b="1" dirty="0">
                <a:solidFill>
                  <a:srgbClr val="002060"/>
                </a:solidFill>
                <a:latin typeface="Courier New" pitchFamily="49" charset="0"/>
              </a:rPr>
              <a:t>0xFFFF</a:t>
            </a:r>
            <a:r>
              <a:rPr lang="en-SG" sz="2000" dirty="0"/>
              <a:t> will the upper 16-bits be all 0s or all 1s?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EF9E766-B019-44D0-9B55-B51ECEEB0C4D}"/>
              </a:ext>
            </a:extLst>
          </p:cNvPr>
          <p:cNvSpPr txBox="1"/>
          <p:nvPr/>
        </p:nvSpPr>
        <p:spPr>
          <a:xfrm>
            <a:off x="638431" y="6432264"/>
            <a:ext cx="8229601" cy="40011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SG" sz="2000" dirty="0"/>
              <a:t>Answer: all 0s  (</a:t>
            </a:r>
            <a:r>
              <a:rPr lang="en-SG" sz="2000" b="1" i="1" dirty="0">
                <a:solidFill>
                  <a:srgbClr val="7030A0"/>
                </a:solidFill>
              </a:rPr>
              <a:t>in other words, this is not sign-extended</a:t>
            </a:r>
            <a:r>
              <a:rPr lang="en-SG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8228217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uiExpand="1" build="p"/>
      <p:bldP spid="43" grpId="0" animBg="1"/>
      <p:bldP spid="30" grpId="0" animBg="1"/>
      <p:bldP spid="31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#7: MIPS Part 1: Introduction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5.11 Logical Operations: </a:t>
            </a:r>
            <a:r>
              <a:rPr lang="en-SG" sz="3600" b="1" dirty="0">
                <a:solidFill>
                  <a:srgbClr val="0000FF"/>
                </a:solidFill>
                <a:latin typeface="+mn-lt"/>
              </a:rPr>
              <a:t>Bitwise NOR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23" name="Text Box 4">
            <a:extLst>
              <a:ext uri="{FF2B5EF4-FFF2-40B4-BE49-F238E27FC236}">
                <a16:creationId xmlns:a16="http://schemas.microsoft.com/office/drawing/2014/main" id="{48764941-961D-446A-B68D-0E8C1EF05C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dirty="0">
                <a:sym typeface="Wingdings 2" pitchFamily="18" charset="2"/>
              </a:rPr>
              <a:t></a:t>
            </a:r>
          </a:p>
        </p:txBody>
      </p:sp>
      <p:sp>
        <p:nvSpPr>
          <p:cNvPr id="22" name="Rectangle 3">
            <a:extLst>
              <a:ext uri="{FF2B5EF4-FFF2-40B4-BE49-F238E27FC236}">
                <a16:creationId xmlns:a16="http://schemas.microsoft.com/office/drawing/2014/main" id="{6AABD839-981C-40BB-8A40-89428F4AAB37}"/>
              </a:ext>
            </a:extLst>
          </p:cNvPr>
          <p:cNvSpPr txBox="1">
            <a:spLocks noChangeArrowheads="1"/>
          </p:cNvSpPr>
          <p:nvPr/>
        </p:nvSpPr>
        <p:spPr>
          <a:xfrm>
            <a:off x="304800" y="1234158"/>
            <a:ext cx="8615363" cy="165258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Strange fact 1:</a:t>
            </a:r>
          </a:p>
          <a:p>
            <a:pPr marL="715963" lvl="1" indent="-35718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There is no </a:t>
            </a:r>
            <a:r>
              <a:rPr lang="en-US" sz="2400" b="1" dirty="0">
                <a:solidFill>
                  <a:srgbClr val="C00000"/>
                </a:solidFill>
              </a:rPr>
              <a:t>NOT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/>
              <a:t>instruction in MIPS to toggle the bits (1 </a:t>
            </a:r>
            <a:r>
              <a:rPr lang="en-US" sz="2400" dirty="0">
                <a:sym typeface="Wingdings" pitchFamily="2" charset="2"/>
              </a:rPr>
              <a:t> 0, 0  1)</a:t>
            </a:r>
            <a:endParaRPr lang="en-US" sz="2400" dirty="0"/>
          </a:p>
          <a:p>
            <a:pPr marL="715963" lvl="1" indent="-357188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However, a </a:t>
            </a:r>
            <a:r>
              <a:rPr lang="en-US" sz="2400" b="1" dirty="0">
                <a:solidFill>
                  <a:srgbClr val="660066"/>
                </a:solidFill>
              </a:rPr>
              <a:t>NOR</a:t>
            </a:r>
            <a:r>
              <a:rPr lang="en-US" sz="2400" dirty="0"/>
              <a:t> instruction is provided: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D9695FA-98B4-4524-A328-86B71223888C}"/>
              </a:ext>
            </a:extLst>
          </p:cNvPr>
          <p:cNvGrpSpPr/>
          <p:nvPr/>
        </p:nvGrpSpPr>
        <p:grpSpPr>
          <a:xfrm>
            <a:off x="1066800" y="2886746"/>
            <a:ext cx="6553200" cy="1075654"/>
            <a:chOff x="304800" y="3886200"/>
            <a:chExt cx="8077200" cy="1075654"/>
          </a:xfrm>
        </p:grpSpPr>
        <p:sp>
          <p:nvSpPr>
            <p:cNvPr id="31" name="Rounded Rectangle 9">
              <a:extLst>
                <a:ext uri="{FF2B5EF4-FFF2-40B4-BE49-F238E27FC236}">
                  <a16:creationId xmlns:a16="http://schemas.microsoft.com/office/drawing/2014/main" id="{DFFF0071-ACE2-454A-A615-2132DCE39FDD}"/>
                </a:ext>
              </a:extLst>
            </p:cNvPr>
            <p:cNvSpPr/>
            <p:nvPr/>
          </p:nvSpPr>
          <p:spPr>
            <a:xfrm>
              <a:off x="304800" y="3886200"/>
              <a:ext cx="8077200" cy="1075654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marL="212725" indent="-325438">
                <a:spcBef>
                  <a:spcPct val="20000"/>
                </a:spcBef>
                <a:buClr>
                  <a:srgbClr val="CCB400"/>
                </a:buClr>
                <a:buSzPct val="60000"/>
              </a:pPr>
              <a:r>
                <a:rPr lang="en-US" sz="2400" b="1" kern="0" dirty="0">
                  <a:solidFill>
                    <a:prstClr val="black"/>
                  </a:solidFill>
                </a:rPr>
                <a:t>Example:</a:t>
              </a:r>
              <a:r>
                <a:rPr lang="en-US" sz="2400" b="1" kern="0" dirty="0">
                  <a:solidFill>
                    <a:srgbClr val="3333FF"/>
                  </a:solidFill>
                  <a:latin typeface="Courier New" pitchFamily="49" charset="0"/>
                </a:rPr>
                <a:t>   </a:t>
              </a:r>
              <a:r>
                <a:rPr lang="en-US" sz="2400" b="1" kern="0" dirty="0">
                  <a:solidFill>
                    <a:srgbClr val="660066"/>
                  </a:solidFill>
                  <a:latin typeface="Courier New" pitchFamily="49" charset="0"/>
                </a:rPr>
                <a:t>nor </a:t>
              </a:r>
              <a:r>
                <a:rPr lang="en-US" sz="2400" b="1" kern="0" dirty="0">
                  <a:solidFill>
                    <a:srgbClr val="C00000"/>
                  </a:solidFill>
                  <a:latin typeface="Courier New" pitchFamily="49" charset="0"/>
                </a:rPr>
                <a:t>$t0</a:t>
              </a:r>
              <a:r>
                <a:rPr lang="en-US" sz="2400" b="1" kern="0" dirty="0">
                  <a:solidFill>
                    <a:schemeClr val="tx1"/>
                  </a:solidFill>
                  <a:latin typeface="Courier New" pitchFamily="49" charset="0"/>
                </a:rPr>
                <a:t>,</a:t>
              </a:r>
              <a:r>
                <a:rPr lang="en-US" sz="2400" b="1" kern="0" dirty="0">
                  <a:solidFill>
                    <a:srgbClr val="660066"/>
                  </a:solidFill>
                  <a:latin typeface="Courier New" pitchFamily="49" charset="0"/>
                </a:rPr>
                <a:t> </a:t>
              </a:r>
              <a:r>
                <a:rPr lang="en-US" sz="2400" b="1" kern="0" dirty="0">
                  <a:solidFill>
                    <a:srgbClr val="006600"/>
                  </a:solidFill>
                  <a:latin typeface="Courier New" pitchFamily="49" charset="0"/>
                </a:rPr>
                <a:t>$t1</a:t>
              </a:r>
              <a:r>
                <a:rPr lang="en-US" sz="2400" b="1" kern="0" dirty="0">
                  <a:solidFill>
                    <a:schemeClr val="tx1"/>
                  </a:solidFill>
                  <a:latin typeface="Courier New" pitchFamily="49" charset="0"/>
                </a:rPr>
                <a:t>,</a:t>
              </a:r>
              <a:r>
                <a:rPr lang="en-US" sz="2400" b="1" kern="0" dirty="0">
                  <a:solidFill>
                    <a:srgbClr val="660066"/>
                  </a:solidFill>
                  <a:latin typeface="Courier New" pitchFamily="49" charset="0"/>
                </a:rPr>
                <a:t> </a:t>
              </a:r>
              <a:r>
                <a:rPr lang="en-US" sz="2400" b="1" kern="0" dirty="0">
                  <a:solidFill>
                    <a:srgbClr val="006600"/>
                  </a:solidFill>
                  <a:latin typeface="Courier New" pitchFamily="49" charset="0"/>
                </a:rPr>
                <a:t>$t2</a:t>
              </a:r>
              <a:endParaRPr lang="en-US" sz="2400" kern="0" dirty="0">
                <a:solidFill>
                  <a:srgbClr val="006600"/>
                </a:solidFill>
              </a:endParaRPr>
            </a:p>
          </p:txBody>
        </p:sp>
        <p:sp>
          <p:nvSpPr>
            <p:cNvPr id="32" name="Round Same Side Corner Rectangle 10">
              <a:extLst>
                <a:ext uri="{FF2B5EF4-FFF2-40B4-BE49-F238E27FC236}">
                  <a16:creationId xmlns:a16="http://schemas.microsoft.com/office/drawing/2014/main" id="{252203FA-318E-4605-A680-6729FED760C3}"/>
                </a:ext>
              </a:extLst>
            </p:cNvPr>
            <p:cNvSpPr/>
            <p:nvPr/>
          </p:nvSpPr>
          <p:spPr>
            <a:xfrm>
              <a:off x="304800" y="3886200"/>
              <a:ext cx="8077200" cy="533400"/>
            </a:xfrm>
            <a:prstGeom prst="round2SameRect">
              <a:avLst/>
            </a:prstGeom>
            <a:solidFill>
              <a:srgbClr val="E2FFC5"/>
            </a:solidFill>
            <a:ln w="158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spcBef>
                  <a:spcPct val="40000"/>
                </a:spcBef>
                <a:buClr>
                  <a:srgbClr val="D16349"/>
                </a:buClr>
                <a:buSzPct val="65000"/>
              </a:pPr>
              <a:r>
                <a:rPr lang="en-US" sz="2800" b="1" kern="0" dirty="0" err="1">
                  <a:solidFill>
                    <a:prstClr val="black"/>
                  </a:solidFill>
                </a:rPr>
                <a:t>Opcode</a:t>
              </a:r>
              <a:r>
                <a:rPr lang="en-US" sz="2800" b="1" kern="0" dirty="0">
                  <a:solidFill>
                    <a:prstClr val="black"/>
                  </a:solidFill>
                </a:rPr>
                <a:t>:      </a:t>
              </a:r>
              <a:r>
                <a:rPr lang="en-US" sz="28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nor </a:t>
              </a:r>
              <a:r>
                <a:rPr lang="en-US" sz="2800" kern="0" dirty="0">
                  <a:solidFill>
                    <a:prstClr val="black"/>
                  </a:solidFill>
                </a:rPr>
                <a:t>( </a:t>
              </a:r>
              <a:r>
                <a:rPr lang="en-US" sz="2800" kern="0" dirty="0">
                  <a:solidFill>
                    <a:prstClr val="black"/>
                  </a:solidFill>
                  <a:cs typeface="Courier New" pitchFamily="49" charset="0"/>
                </a:rPr>
                <a:t>bitwise </a:t>
              </a:r>
              <a:r>
                <a:rPr lang="en-US" sz="2800" kern="0" dirty="0">
                  <a:solidFill>
                    <a:srgbClr val="660066"/>
                  </a:solidFill>
                  <a:cs typeface="Courier New" pitchFamily="49" charset="0"/>
                </a:rPr>
                <a:t>NOR</a:t>
              </a:r>
              <a:r>
                <a:rPr lang="en-US" sz="2800" kern="0" dirty="0">
                  <a:solidFill>
                    <a:prstClr val="black"/>
                  </a:solidFill>
                  <a:cs typeface="Courier New" pitchFamily="49" charset="0"/>
                </a:rPr>
                <a:t> </a:t>
              </a:r>
              <a:r>
                <a:rPr lang="en-US" sz="2800" kern="0" dirty="0">
                  <a:solidFill>
                    <a:prstClr val="black"/>
                  </a:solidFill>
                </a:rPr>
                <a:t>)</a:t>
              </a:r>
              <a:endParaRPr lang="en-US" dirty="0"/>
            </a:p>
          </p:txBody>
        </p:sp>
      </p:grpSp>
      <p:sp>
        <p:nvSpPr>
          <p:cNvPr id="33" name="Rectangle 3">
            <a:extLst>
              <a:ext uri="{FF2B5EF4-FFF2-40B4-BE49-F238E27FC236}">
                <a16:creationId xmlns:a16="http://schemas.microsoft.com/office/drawing/2014/main" id="{96A4FC9B-1C68-4800-B62A-AF64415B5B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4733" y="4029747"/>
            <a:ext cx="84582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180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sz="28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Question: </a:t>
            </a:r>
            <a:r>
              <a:rPr kumimoji="0" lang="en-US" sz="24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How</a:t>
            </a:r>
            <a:r>
              <a:rPr kumimoji="0" lang="en-US" sz="240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 do we get a NOT operation?</a:t>
            </a:r>
            <a:endParaRPr lang="en-US" sz="2400" b="1" kern="0" dirty="0">
              <a:latin typeface="+mn-lt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lang="en-US" sz="2800" kern="0" dirty="0">
                <a:latin typeface="+mn-lt"/>
                <a:cs typeface="+mn-cs"/>
              </a:rPr>
              <a:t>Question: </a:t>
            </a:r>
            <a:r>
              <a:rPr lang="en-US" sz="2400" kern="0" dirty="0">
                <a:latin typeface="+mn-lt"/>
                <a:cs typeface="+mn-cs"/>
              </a:rPr>
              <a:t>Why do you think is the reason for not providing a NOT instruction? </a:t>
            </a:r>
            <a:endParaRPr lang="en-US" sz="2000" kern="0" dirty="0">
              <a:latin typeface="+mn-lt"/>
              <a:cs typeface="+mn-cs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EF5E4F2-3812-4934-8E07-CAD379439F5B}"/>
              </a:ext>
            </a:extLst>
          </p:cNvPr>
          <p:cNvSpPr txBox="1"/>
          <p:nvPr/>
        </p:nvSpPr>
        <p:spPr>
          <a:xfrm>
            <a:off x="4873067" y="4507980"/>
            <a:ext cx="3886200" cy="4616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kern="0" dirty="0">
                <a:solidFill>
                  <a:srgbClr val="660066"/>
                </a:solidFill>
                <a:latin typeface="Courier New" pitchFamily="49" charset="0"/>
              </a:rPr>
              <a:t>nor </a:t>
            </a:r>
            <a:r>
              <a:rPr lang="en-US" sz="2400" b="1" kern="0" dirty="0">
                <a:solidFill>
                  <a:srgbClr val="C00000"/>
                </a:solidFill>
                <a:latin typeface="Courier New" pitchFamily="49" charset="0"/>
              </a:rPr>
              <a:t>$t0</a:t>
            </a:r>
            <a:r>
              <a:rPr lang="en-US" sz="2400" b="1" kern="0" dirty="0">
                <a:latin typeface="Courier New" pitchFamily="49" charset="0"/>
              </a:rPr>
              <a:t>,</a:t>
            </a:r>
            <a:r>
              <a:rPr lang="en-US" sz="2400" b="1" kern="0" dirty="0">
                <a:solidFill>
                  <a:srgbClr val="660066"/>
                </a:solidFill>
                <a:latin typeface="Courier New" pitchFamily="49" charset="0"/>
              </a:rPr>
              <a:t> </a:t>
            </a:r>
            <a:r>
              <a:rPr lang="en-US" sz="2400" b="1" kern="0" dirty="0">
                <a:solidFill>
                  <a:srgbClr val="006600"/>
                </a:solidFill>
                <a:latin typeface="Courier New" pitchFamily="49" charset="0"/>
              </a:rPr>
              <a:t>$t0</a:t>
            </a:r>
            <a:r>
              <a:rPr lang="en-US" sz="2400" b="1" kern="0" dirty="0">
                <a:latin typeface="Courier New" pitchFamily="49" charset="0"/>
              </a:rPr>
              <a:t>,</a:t>
            </a:r>
            <a:r>
              <a:rPr lang="en-US" sz="2400" b="1" kern="0" dirty="0">
                <a:solidFill>
                  <a:srgbClr val="660066"/>
                </a:solidFill>
                <a:latin typeface="Courier New" pitchFamily="49" charset="0"/>
              </a:rPr>
              <a:t> </a:t>
            </a:r>
            <a:r>
              <a:rPr lang="en-US" sz="2400" b="1" kern="0" dirty="0">
                <a:solidFill>
                  <a:srgbClr val="006600"/>
                </a:solidFill>
                <a:latin typeface="Courier New" pitchFamily="49" charset="0"/>
              </a:rPr>
              <a:t>$zero</a:t>
            </a:r>
            <a:endParaRPr lang="en-SG" sz="24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2E0A9F2-633B-460E-8516-08A028E603E6}"/>
              </a:ext>
            </a:extLst>
          </p:cNvPr>
          <p:cNvSpPr txBox="1"/>
          <p:nvPr/>
        </p:nvSpPr>
        <p:spPr>
          <a:xfrm>
            <a:off x="845062" y="5777882"/>
            <a:ext cx="7841737" cy="46166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2400" dirty="0">
                <a:solidFill>
                  <a:srgbClr val="0000CC"/>
                </a:solidFill>
              </a:rPr>
              <a:t>One of design principles: </a:t>
            </a:r>
            <a:r>
              <a:rPr lang="en-SG" sz="2400" dirty="0">
                <a:solidFill>
                  <a:srgbClr val="C00000"/>
                </a:solidFill>
              </a:rPr>
              <a:t>Keep the instruction set small</a:t>
            </a:r>
            <a:r>
              <a:rPr lang="en-SG" sz="2400" dirty="0">
                <a:solidFill>
                  <a:srgbClr val="0000CC"/>
                </a:solidFill>
              </a:rPr>
              <a:t>.</a:t>
            </a: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AF3FC59D-4627-4F4F-B58F-67F1EBA6F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42</a:t>
            </a:fld>
            <a:endParaRPr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9045309"/>
              </p:ext>
            </p:extLst>
          </p:nvPr>
        </p:nvGraphicFramePr>
        <p:xfrm>
          <a:off x="7340382" y="2780522"/>
          <a:ext cx="1803617" cy="132334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522713">
                  <a:extLst>
                    <a:ext uri="{9D8B030D-6E8A-4147-A177-3AD203B41FA5}">
                      <a16:colId xmlns:a16="http://schemas.microsoft.com/office/drawing/2014/main" val="2891206222"/>
                    </a:ext>
                  </a:extLst>
                </a:gridCol>
                <a:gridCol w="489073">
                  <a:extLst>
                    <a:ext uri="{9D8B030D-6E8A-4147-A177-3AD203B41FA5}">
                      <a16:colId xmlns:a16="http://schemas.microsoft.com/office/drawing/2014/main" val="3802414227"/>
                    </a:ext>
                  </a:extLst>
                </a:gridCol>
                <a:gridCol w="791831">
                  <a:extLst>
                    <a:ext uri="{9D8B030D-6E8A-4147-A177-3AD203B41FA5}">
                      <a16:colId xmlns:a16="http://schemas.microsoft.com/office/drawing/2014/main" val="1995277095"/>
                    </a:ext>
                  </a:extLst>
                </a:gridCol>
              </a:tblGrid>
              <a:tr h="264668">
                <a:tc>
                  <a:txBody>
                    <a:bodyPr/>
                    <a:lstStyle/>
                    <a:p>
                      <a:pPr algn="ctr"/>
                      <a:r>
                        <a:rPr lang="en-SG" sz="1300" dirty="0"/>
                        <a:t>a</a:t>
                      </a:r>
                      <a:endParaRPr lang="en-US" sz="1300" dirty="0"/>
                    </a:p>
                  </a:txBody>
                  <a:tcPr marL="65260" marR="65260" marT="32631" marB="326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300" dirty="0"/>
                        <a:t>b</a:t>
                      </a:r>
                      <a:endParaRPr lang="en-US" sz="1300" dirty="0"/>
                    </a:p>
                  </a:txBody>
                  <a:tcPr marL="65260" marR="65260" marT="32631" marB="326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300" dirty="0"/>
                        <a:t>a NOR b</a:t>
                      </a:r>
                      <a:endParaRPr lang="en-US" sz="1300" dirty="0"/>
                    </a:p>
                  </a:txBody>
                  <a:tcPr marL="65260" marR="65260" marT="32631" marB="32631" anchor="ctr"/>
                </a:tc>
                <a:extLst>
                  <a:ext uri="{0D108BD9-81ED-4DB2-BD59-A6C34878D82A}">
                    <a16:rowId xmlns:a16="http://schemas.microsoft.com/office/drawing/2014/main" val="3234917925"/>
                  </a:ext>
                </a:extLst>
              </a:tr>
              <a:tr h="264668">
                <a:tc>
                  <a:txBody>
                    <a:bodyPr/>
                    <a:lstStyle/>
                    <a:p>
                      <a:pPr algn="ctr"/>
                      <a:r>
                        <a:rPr lang="en-SG" sz="1300" b="1" i="1" dirty="0"/>
                        <a:t>0</a:t>
                      </a:r>
                      <a:endParaRPr lang="en-US" sz="1300" b="1" i="1" dirty="0"/>
                    </a:p>
                  </a:txBody>
                  <a:tcPr marL="65260" marR="65260" marT="32631" marB="326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300" b="1" i="1" dirty="0"/>
                        <a:t>0</a:t>
                      </a:r>
                      <a:endParaRPr lang="en-US" sz="1300" b="1" i="1" dirty="0"/>
                    </a:p>
                  </a:txBody>
                  <a:tcPr marL="65260" marR="65260" marT="32631" marB="326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300" b="1" i="1" dirty="0"/>
                        <a:t>1</a:t>
                      </a:r>
                      <a:endParaRPr lang="en-US" sz="1300" b="1" i="1" dirty="0"/>
                    </a:p>
                  </a:txBody>
                  <a:tcPr marL="65260" marR="65260" marT="32631" marB="32631" anchor="ctr"/>
                </a:tc>
                <a:extLst>
                  <a:ext uri="{0D108BD9-81ED-4DB2-BD59-A6C34878D82A}">
                    <a16:rowId xmlns:a16="http://schemas.microsoft.com/office/drawing/2014/main" val="229292580"/>
                  </a:ext>
                </a:extLst>
              </a:tr>
              <a:tr h="264668">
                <a:tc>
                  <a:txBody>
                    <a:bodyPr/>
                    <a:lstStyle/>
                    <a:p>
                      <a:pPr algn="ctr"/>
                      <a:r>
                        <a:rPr lang="en-SG" sz="1300" dirty="0"/>
                        <a:t>0</a:t>
                      </a:r>
                      <a:endParaRPr lang="en-US" sz="1300" dirty="0"/>
                    </a:p>
                  </a:txBody>
                  <a:tcPr marL="65260" marR="65260" marT="32631" marB="326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300" dirty="0"/>
                        <a:t>1</a:t>
                      </a:r>
                      <a:endParaRPr lang="en-US" sz="1300" dirty="0"/>
                    </a:p>
                  </a:txBody>
                  <a:tcPr marL="65260" marR="65260" marT="32631" marB="326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300" dirty="0"/>
                        <a:t>0</a:t>
                      </a:r>
                      <a:endParaRPr lang="en-US" sz="1300" dirty="0"/>
                    </a:p>
                  </a:txBody>
                  <a:tcPr marL="65260" marR="65260" marT="32631" marB="32631" anchor="ctr"/>
                </a:tc>
                <a:extLst>
                  <a:ext uri="{0D108BD9-81ED-4DB2-BD59-A6C34878D82A}">
                    <a16:rowId xmlns:a16="http://schemas.microsoft.com/office/drawing/2014/main" val="116232057"/>
                  </a:ext>
                </a:extLst>
              </a:tr>
              <a:tr h="264668">
                <a:tc>
                  <a:txBody>
                    <a:bodyPr/>
                    <a:lstStyle/>
                    <a:p>
                      <a:pPr algn="ctr"/>
                      <a:r>
                        <a:rPr lang="en-SG" sz="1300" b="1" i="1" dirty="0"/>
                        <a:t>1</a:t>
                      </a:r>
                      <a:endParaRPr lang="en-US" sz="1300" b="1" i="1" dirty="0"/>
                    </a:p>
                  </a:txBody>
                  <a:tcPr marL="65260" marR="65260" marT="32631" marB="326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300" b="1" i="1" dirty="0"/>
                        <a:t>0</a:t>
                      </a:r>
                      <a:endParaRPr lang="en-US" sz="1300" b="1" i="1" dirty="0"/>
                    </a:p>
                  </a:txBody>
                  <a:tcPr marL="65260" marR="65260" marT="32631" marB="326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300" b="1" i="1" dirty="0"/>
                        <a:t>0</a:t>
                      </a:r>
                      <a:endParaRPr lang="en-US" sz="1300" b="1" i="1" dirty="0"/>
                    </a:p>
                  </a:txBody>
                  <a:tcPr marL="65260" marR="65260" marT="32631" marB="32631" anchor="ctr"/>
                </a:tc>
                <a:extLst>
                  <a:ext uri="{0D108BD9-81ED-4DB2-BD59-A6C34878D82A}">
                    <a16:rowId xmlns:a16="http://schemas.microsoft.com/office/drawing/2014/main" val="628787140"/>
                  </a:ext>
                </a:extLst>
              </a:tr>
              <a:tr h="264668">
                <a:tc>
                  <a:txBody>
                    <a:bodyPr/>
                    <a:lstStyle/>
                    <a:p>
                      <a:pPr algn="ctr"/>
                      <a:r>
                        <a:rPr lang="en-SG" sz="1300" dirty="0"/>
                        <a:t>1</a:t>
                      </a:r>
                      <a:endParaRPr lang="en-US" sz="1300" dirty="0"/>
                    </a:p>
                  </a:txBody>
                  <a:tcPr marL="65260" marR="65260" marT="32631" marB="326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300" dirty="0"/>
                        <a:t>1</a:t>
                      </a:r>
                      <a:endParaRPr lang="en-US" sz="1300" dirty="0"/>
                    </a:p>
                  </a:txBody>
                  <a:tcPr marL="65260" marR="65260" marT="32631" marB="326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300" dirty="0"/>
                        <a:t>0</a:t>
                      </a:r>
                      <a:endParaRPr lang="en-US" sz="1300" dirty="0"/>
                    </a:p>
                  </a:txBody>
                  <a:tcPr marL="65260" marR="65260" marT="32631" marB="32631" anchor="ctr"/>
                </a:tc>
                <a:extLst>
                  <a:ext uri="{0D108BD9-81ED-4DB2-BD59-A6C34878D82A}">
                    <a16:rowId xmlns:a16="http://schemas.microsoft.com/office/drawing/2014/main" val="16309865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00416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#7: MIPS Part 1: Introduction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5.12 Logical Operations: </a:t>
            </a:r>
            <a:r>
              <a:rPr lang="en-SG" sz="3600" b="1" dirty="0">
                <a:solidFill>
                  <a:srgbClr val="0000FF"/>
                </a:solidFill>
              </a:rPr>
              <a:t>Bitwise XOR</a:t>
            </a:r>
            <a:endParaRPr lang="en-US" sz="3600" dirty="0">
              <a:solidFill>
                <a:srgbClr val="C00000"/>
              </a:solidFill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A83B1B7-548A-4DD9-A446-D096BC2B2362}"/>
              </a:ext>
            </a:extLst>
          </p:cNvPr>
          <p:cNvGrpSpPr/>
          <p:nvPr/>
        </p:nvGrpSpPr>
        <p:grpSpPr>
          <a:xfrm>
            <a:off x="990600" y="1371600"/>
            <a:ext cx="6553200" cy="1219200"/>
            <a:chOff x="304800" y="3886200"/>
            <a:chExt cx="8077200" cy="1219200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91236D86-4B8F-4C1B-91E1-7936F6EDD4F1}"/>
                </a:ext>
              </a:extLst>
            </p:cNvPr>
            <p:cNvSpPr/>
            <p:nvPr/>
          </p:nvSpPr>
          <p:spPr>
            <a:xfrm>
              <a:off x="304800" y="3886200"/>
              <a:ext cx="8077200" cy="1219200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63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marL="212725" indent="-325438">
                <a:spcBef>
                  <a:spcPct val="20000"/>
                </a:spcBef>
                <a:buClr>
                  <a:srgbClr val="CCB400"/>
                </a:buClr>
                <a:buSzPct val="60000"/>
              </a:pPr>
              <a:r>
                <a:rPr lang="en-US" sz="2400" b="1" kern="0" dirty="0">
                  <a:solidFill>
                    <a:prstClr val="black"/>
                  </a:solidFill>
                </a:rPr>
                <a:t>Example:</a:t>
              </a:r>
              <a:r>
                <a:rPr lang="en-US" sz="2400" b="1" kern="0" dirty="0">
                  <a:solidFill>
                    <a:srgbClr val="3333FF"/>
                  </a:solidFill>
                  <a:latin typeface="Courier New" pitchFamily="49" charset="0"/>
                </a:rPr>
                <a:t>    </a:t>
              </a:r>
              <a:r>
                <a:rPr lang="en-US" sz="2400" b="1" kern="0" dirty="0" err="1">
                  <a:solidFill>
                    <a:srgbClr val="660066"/>
                  </a:solidFill>
                  <a:latin typeface="Courier New" pitchFamily="49" charset="0"/>
                </a:rPr>
                <a:t>xor</a:t>
              </a:r>
              <a:r>
                <a:rPr lang="en-US" sz="2400" b="1" kern="0" dirty="0">
                  <a:solidFill>
                    <a:srgbClr val="660066"/>
                  </a:solidFill>
                  <a:latin typeface="Courier New" pitchFamily="49" charset="0"/>
                </a:rPr>
                <a:t> </a:t>
              </a:r>
              <a:r>
                <a:rPr lang="en-US" sz="2400" b="1" kern="0" dirty="0">
                  <a:solidFill>
                    <a:srgbClr val="C00000"/>
                  </a:solidFill>
                  <a:latin typeface="Courier New" pitchFamily="49" charset="0"/>
                </a:rPr>
                <a:t>$t0</a:t>
              </a:r>
              <a:r>
                <a:rPr lang="en-US" sz="2400" b="1" kern="0" dirty="0">
                  <a:solidFill>
                    <a:schemeClr val="tx1"/>
                  </a:solidFill>
                  <a:latin typeface="Courier New" pitchFamily="49" charset="0"/>
                </a:rPr>
                <a:t>,</a:t>
              </a:r>
              <a:r>
                <a:rPr lang="en-US" sz="2400" b="1" kern="0" dirty="0">
                  <a:solidFill>
                    <a:srgbClr val="660066"/>
                  </a:solidFill>
                  <a:latin typeface="Courier New" pitchFamily="49" charset="0"/>
                </a:rPr>
                <a:t> </a:t>
              </a:r>
              <a:r>
                <a:rPr lang="en-US" sz="2400" b="1" kern="0" dirty="0">
                  <a:solidFill>
                    <a:srgbClr val="006600"/>
                  </a:solidFill>
                  <a:latin typeface="Courier New" pitchFamily="49" charset="0"/>
                </a:rPr>
                <a:t>$t1</a:t>
              </a:r>
              <a:r>
                <a:rPr lang="en-US" sz="2400" b="1" kern="0" dirty="0">
                  <a:solidFill>
                    <a:schemeClr val="tx1"/>
                  </a:solidFill>
                  <a:latin typeface="Courier New" pitchFamily="49" charset="0"/>
                </a:rPr>
                <a:t>,</a:t>
              </a:r>
              <a:r>
                <a:rPr lang="en-US" sz="2400" b="1" kern="0" dirty="0">
                  <a:solidFill>
                    <a:srgbClr val="660066"/>
                  </a:solidFill>
                  <a:latin typeface="Courier New" pitchFamily="49" charset="0"/>
                </a:rPr>
                <a:t> </a:t>
              </a:r>
              <a:r>
                <a:rPr lang="en-US" sz="2400" b="1" kern="0" dirty="0">
                  <a:solidFill>
                    <a:srgbClr val="006600"/>
                  </a:solidFill>
                  <a:latin typeface="Courier New" pitchFamily="49" charset="0"/>
                </a:rPr>
                <a:t>$t2</a:t>
              </a:r>
              <a:endParaRPr lang="en-US" sz="2400" kern="0" dirty="0">
                <a:solidFill>
                  <a:srgbClr val="006600"/>
                </a:solidFill>
              </a:endParaRPr>
            </a:p>
          </p:txBody>
        </p:sp>
        <p:sp>
          <p:nvSpPr>
            <p:cNvPr id="12" name="Round Same Side Corner Rectangle 10">
              <a:extLst>
                <a:ext uri="{FF2B5EF4-FFF2-40B4-BE49-F238E27FC236}">
                  <a16:creationId xmlns:a16="http://schemas.microsoft.com/office/drawing/2014/main" id="{B561EB19-41EC-4FE2-BFFF-41848D3D5986}"/>
                </a:ext>
              </a:extLst>
            </p:cNvPr>
            <p:cNvSpPr/>
            <p:nvPr/>
          </p:nvSpPr>
          <p:spPr>
            <a:xfrm>
              <a:off x="304800" y="3886200"/>
              <a:ext cx="8077200" cy="533400"/>
            </a:xfrm>
            <a:prstGeom prst="round2SameRect">
              <a:avLst/>
            </a:prstGeom>
            <a:solidFill>
              <a:srgbClr val="E2FFC5"/>
            </a:solidFill>
            <a:ln w="158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342900" indent="-342900">
                <a:spcBef>
                  <a:spcPct val="40000"/>
                </a:spcBef>
                <a:buClr>
                  <a:srgbClr val="D16349"/>
                </a:buClr>
                <a:buSzPct val="65000"/>
              </a:pPr>
              <a:r>
                <a:rPr lang="en-US" sz="2800" b="1" kern="0" dirty="0" err="1">
                  <a:solidFill>
                    <a:prstClr val="black"/>
                  </a:solidFill>
                </a:rPr>
                <a:t>Opcode</a:t>
              </a:r>
              <a:r>
                <a:rPr lang="en-US" sz="2800" b="1" kern="0" dirty="0">
                  <a:solidFill>
                    <a:prstClr val="black"/>
                  </a:solidFill>
                </a:rPr>
                <a:t>:      </a:t>
              </a:r>
              <a:r>
                <a:rPr lang="en-US" sz="2800" b="1" dirty="0" err="1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xor</a:t>
              </a:r>
              <a:r>
                <a:rPr lang="en-US" sz="28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2800" kern="0" dirty="0">
                  <a:solidFill>
                    <a:prstClr val="black"/>
                  </a:solidFill>
                </a:rPr>
                <a:t>( </a:t>
              </a:r>
              <a:r>
                <a:rPr lang="en-US" sz="2800" kern="0" dirty="0">
                  <a:solidFill>
                    <a:prstClr val="black"/>
                  </a:solidFill>
                  <a:cs typeface="Courier New" pitchFamily="49" charset="0"/>
                </a:rPr>
                <a:t>bitwise </a:t>
              </a:r>
              <a:r>
                <a:rPr lang="en-US" sz="2800" kern="0" dirty="0">
                  <a:solidFill>
                    <a:srgbClr val="660066"/>
                  </a:solidFill>
                  <a:cs typeface="Courier New" pitchFamily="49" charset="0"/>
                </a:rPr>
                <a:t>XOR</a:t>
              </a:r>
              <a:r>
                <a:rPr lang="en-US" sz="2800" kern="0" dirty="0">
                  <a:solidFill>
                    <a:prstClr val="black"/>
                  </a:solidFill>
                  <a:cs typeface="Courier New" pitchFamily="49" charset="0"/>
                </a:rPr>
                <a:t> </a:t>
              </a:r>
              <a:r>
                <a:rPr lang="en-US" sz="2800" kern="0" dirty="0">
                  <a:solidFill>
                    <a:prstClr val="black"/>
                  </a:solidFill>
                </a:rPr>
                <a:t>)</a:t>
              </a:r>
              <a:endParaRPr lang="en-US" dirty="0"/>
            </a:p>
          </p:txBody>
        </p:sp>
      </p:grpSp>
      <p:sp>
        <p:nvSpPr>
          <p:cNvPr id="13" name="Rectangle 3">
            <a:extLst>
              <a:ext uri="{FF2B5EF4-FFF2-40B4-BE49-F238E27FC236}">
                <a16:creationId xmlns:a16="http://schemas.microsoft.com/office/drawing/2014/main" id="{798DBA62-EC2B-42FF-A2DF-668F122E7E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728240"/>
            <a:ext cx="8615363" cy="34439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sz="28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Question: Can</a:t>
            </a:r>
            <a:r>
              <a:rPr kumimoji="0" lang="en-US" sz="280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we also get </a:t>
            </a:r>
            <a:r>
              <a:rPr kumimoji="0" lang="en-US" sz="2800" b="1" i="0" u="none" strike="noStrike" kern="0" cap="none" spc="0" normalizeH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NOT</a:t>
            </a:r>
            <a:r>
              <a:rPr kumimoji="0" lang="en-US" sz="280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operation from </a:t>
            </a:r>
            <a:r>
              <a:rPr kumimoji="0" lang="en-US" sz="2800" i="0" u="none" strike="noStrike" kern="0" cap="none" spc="0" normalizeH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XOR</a:t>
            </a:r>
            <a:r>
              <a:rPr kumimoji="0" lang="en-US" sz="280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?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endParaRPr lang="en-US" sz="2800" b="1" kern="0" dirty="0">
              <a:latin typeface="+mn-lt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lang="en-US" sz="2800" kern="0" dirty="0">
                <a:latin typeface="+mn-lt"/>
                <a:cs typeface="+mn-cs"/>
              </a:rPr>
              <a:t>Strange Fact 2: </a:t>
            </a:r>
          </a:p>
          <a:p>
            <a:pPr marL="800100" lvl="1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800" kern="0" dirty="0">
                <a:latin typeface="+mn-lt"/>
                <a:cs typeface="+mn-cs"/>
              </a:rPr>
              <a:t>There is no </a:t>
            </a:r>
            <a:r>
              <a:rPr lang="en-US" sz="2800" b="1" kern="0" dirty="0">
                <a:solidFill>
                  <a:srgbClr val="C00000"/>
                </a:solidFill>
                <a:latin typeface="+mn-lt"/>
                <a:cs typeface="+mn-cs"/>
              </a:rPr>
              <a:t>NORI</a:t>
            </a:r>
            <a:r>
              <a:rPr lang="en-US" sz="2800" kern="0" dirty="0">
                <a:latin typeface="+mn-lt"/>
                <a:cs typeface="+mn-cs"/>
              </a:rPr>
              <a:t>, but there is </a:t>
            </a:r>
            <a:r>
              <a:rPr lang="en-US" sz="2800" b="1" kern="0" dirty="0">
                <a:solidFill>
                  <a:srgbClr val="660066"/>
                </a:solidFill>
                <a:latin typeface="+mn-lt"/>
                <a:cs typeface="+mn-cs"/>
              </a:rPr>
              <a:t>XORI</a:t>
            </a:r>
            <a:r>
              <a:rPr lang="en-US" sz="2800" kern="0" dirty="0">
                <a:latin typeface="+mn-lt"/>
                <a:cs typeface="+mn-cs"/>
              </a:rPr>
              <a:t> in MIPS</a:t>
            </a:r>
          </a:p>
          <a:p>
            <a:pPr marL="800100" lvl="1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lang="en-US" sz="2800" kern="0" dirty="0">
                <a:latin typeface="+mn-lt"/>
                <a:cs typeface="+mn-cs"/>
              </a:rPr>
              <a:t>Why?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AEF70C-08C1-4D3A-A091-AB54CFB6CBF0}"/>
              </a:ext>
            </a:extLst>
          </p:cNvPr>
          <p:cNvSpPr txBox="1"/>
          <p:nvPr/>
        </p:nvSpPr>
        <p:spPr>
          <a:xfrm>
            <a:off x="3531725" y="3253884"/>
            <a:ext cx="4012075" cy="83099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SG" sz="2400" dirty="0"/>
              <a:t>Yes, let </a:t>
            </a:r>
            <a:r>
              <a:rPr lang="en-US" sz="2400" b="1" kern="0" dirty="0">
                <a:solidFill>
                  <a:srgbClr val="006600"/>
                </a:solidFill>
                <a:latin typeface="Courier New" pitchFamily="49" charset="0"/>
              </a:rPr>
              <a:t>$t2</a:t>
            </a:r>
            <a:r>
              <a:rPr lang="en-SG" sz="2400" dirty="0"/>
              <a:t> contain all 1s.</a:t>
            </a:r>
          </a:p>
          <a:p>
            <a:r>
              <a:rPr lang="en-US" sz="2400" b="1" kern="0" dirty="0" err="1">
                <a:solidFill>
                  <a:srgbClr val="660066"/>
                </a:solidFill>
                <a:latin typeface="Courier New" pitchFamily="49" charset="0"/>
              </a:rPr>
              <a:t>xor</a:t>
            </a:r>
            <a:r>
              <a:rPr lang="en-US" sz="2400" b="1" kern="0" dirty="0">
                <a:solidFill>
                  <a:srgbClr val="660066"/>
                </a:solidFill>
                <a:latin typeface="Courier New" pitchFamily="49" charset="0"/>
              </a:rPr>
              <a:t> </a:t>
            </a:r>
            <a:r>
              <a:rPr lang="en-US" sz="2400" b="1" kern="0" dirty="0">
                <a:solidFill>
                  <a:srgbClr val="C00000"/>
                </a:solidFill>
                <a:latin typeface="Courier New" pitchFamily="49" charset="0"/>
              </a:rPr>
              <a:t>$t0</a:t>
            </a:r>
            <a:r>
              <a:rPr lang="en-US" sz="2400" b="1" kern="0" dirty="0">
                <a:latin typeface="Courier New" pitchFamily="49" charset="0"/>
              </a:rPr>
              <a:t>,</a:t>
            </a:r>
            <a:r>
              <a:rPr lang="en-US" sz="2400" b="1" kern="0" dirty="0">
                <a:solidFill>
                  <a:srgbClr val="660066"/>
                </a:solidFill>
                <a:latin typeface="Courier New" pitchFamily="49" charset="0"/>
              </a:rPr>
              <a:t> </a:t>
            </a:r>
            <a:r>
              <a:rPr lang="en-US" sz="2400" b="1" kern="0" dirty="0">
                <a:solidFill>
                  <a:srgbClr val="006600"/>
                </a:solidFill>
                <a:latin typeface="Courier New" pitchFamily="49" charset="0"/>
              </a:rPr>
              <a:t>$t0</a:t>
            </a:r>
            <a:r>
              <a:rPr lang="en-US" sz="2400" b="1" kern="0" dirty="0">
                <a:latin typeface="Courier New" pitchFamily="49" charset="0"/>
              </a:rPr>
              <a:t>,</a:t>
            </a:r>
            <a:r>
              <a:rPr lang="en-US" sz="2400" b="1" kern="0" dirty="0">
                <a:solidFill>
                  <a:srgbClr val="660066"/>
                </a:solidFill>
                <a:latin typeface="Courier New" pitchFamily="49" charset="0"/>
              </a:rPr>
              <a:t> </a:t>
            </a:r>
            <a:r>
              <a:rPr lang="en-US" sz="2400" b="1" kern="0" dirty="0">
                <a:solidFill>
                  <a:srgbClr val="006600"/>
                </a:solidFill>
                <a:latin typeface="Courier New" pitchFamily="49" charset="0"/>
              </a:rPr>
              <a:t>$t2</a:t>
            </a:r>
            <a:endParaRPr lang="en-SG" sz="2400" dirty="0"/>
          </a:p>
        </p:txBody>
      </p:sp>
      <p:sp>
        <p:nvSpPr>
          <p:cNvPr id="15" name="Text Box 4">
            <a:extLst>
              <a:ext uri="{FF2B5EF4-FFF2-40B4-BE49-F238E27FC236}">
                <a16:creationId xmlns:a16="http://schemas.microsoft.com/office/drawing/2014/main" id="{272B1D8A-66BA-4B15-849A-4DC46A8762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sym typeface="Wingdings 2" pitchFamily="18" charset="2"/>
              </a:rPr>
              <a:t></a:t>
            </a:r>
          </a:p>
        </p:txBody>
      </p:sp>
      <p:sp>
        <p:nvSpPr>
          <p:cNvPr id="16" name="Slide Number Placeholder 6">
            <a:extLst>
              <a:ext uri="{FF2B5EF4-FFF2-40B4-BE49-F238E27FC236}">
                <a16:creationId xmlns:a16="http://schemas.microsoft.com/office/drawing/2014/main" id="{D9A63037-AABE-4562-A94A-91409C6D9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43</a:t>
            </a:fld>
            <a:endParaRPr dirty="0"/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7590840"/>
              </p:ext>
            </p:extLst>
          </p:nvPr>
        </p:nvGraphicFramePr>
        <p:xfrm>
          <a:off x="7340382" y="3380419"/>
          <a:ext cx="1803617" cy="132334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522713">
                  <a:extLst>
                    <a:ext uri="{9D8B030D-6E8A-4147-A177-3AD203B41FA5}">
                      <a16:colId xmlns:a16="http://schemas.microsoft.com/office/drawing/2014/main" val="2891206222"/>
                    </a:ext>
                  </a:extLst>
                </a:gridCol>
                <a:gridCol w="489073">
                  <a:extLst>
                    <a:ext uri="{9D8B030D-6E8A-4147-A177-3AD203B41FA5}">
                      <a16:colId xmlns:a16="http://schemas.microsoft.com/office/drawing/2014/main" val="3802414227"/>
                    </a:ext>
                  </a:extLst>
                </a:gridCol>
                <a:gridCol w="791831">
                  <a:extLst>
                    <a:ext uri="{9D8B030D-6E8A-4147-A177-3AD203B41FA5}">
                      <a16:colId xmlns:a16="http://schemas.microsoft.com/office/drawing/2014/main" val="1995277095"/>
                    </a:ext>
                  </a:extLst>
                </a:gridCol>
              </a:tblGrid>
              <a:tr h="264668">
                <a:tc>
                  <a:txBody>
                    <a:bodyPr/>
                    <a:lstStyle/>
                    <a:p>
                      <a:pPr algn="ctr"/>
                      <a:r>
                        <a:rPr lang="en-SG" sz="1300" dirty="0"/>
                        <a:t>a</a:t>
                      </a:r>
                      <a:endParaRPr lang="en-US" sz="1300" dirty="0"/>
                    </a:p>
                  </a:txBody>
                  <a:tcPr marL="65260" marR="65260" marT="32631" marB="326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300" dirty="0"/>
                        <a:t>b</a:t>
                      </a:r>
                      <a:endParaRPr lang="en-US" sz="1300" dirty="0"/>
                    </a:p>
                  </a:txBody>
                  <a:tcPr marL="65260" marR="65260" marT="32631" marB="326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300" dirty="0"/>
                        <a:t>a XOR b</a:t>
                      </a:r>
                      <a:endParaRPr lang="en-US" sz="1300" dirty="0"/>
                    </a:p>
                  </a:txBody>
                  <a:tcPr marL="65260" marR="65260" marT="32631" marB="32631" anchor="ctr"/>
                </a:tc>
                <a:extLst>
                  <a:ext uri="{0D108BD9-81ED-4DB2-BD59-A6C34878D82A}">
                    <a16:rowId xmlns:a16="http://schemas.microsoft.com/office/drawing/2014/main" val="3234917925"/>
                  </a:ext>
                </a:extLst>
              </a:tr>
              <a:tr h="264668">
                <a:tc>
                  <a:txBody>
                    <a:bodyPr/>
                    <a:lstStyle/>
                    <a:p>
                      <a:pPr algn="ctr"/>
                      <a:r>
                        <a:rPr lang="en-SG" sz="1300" dirty="0"/>
                        <a:t>0</a:t>
                      </a:r>
                      <a:endParaRPr lang="en-US" sz="1300" dirty="0"/>
                    </a:p>
                  </a:txBody>
                  <a:tcPr marL="65260" marR="65260" marT="32631" marB="326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300" dirty="0"/>
                        <a:t>0</a:t>
                      </a:r>
                      <a:endParaRPr lang="en-US" sz="1300" dirty="0"/>
                    </a:p>
                  </a:txBody>
                  <a:tcPr marL="65260" marR="65260" marT="32631" marB="326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300" dirty="0"/>
                        <a:t>0</a:t>
                      </a:r>
                      <a:endParaRPr lang="en-US" sz="1300" dirty="0"/>
                    </a:p>
                  </a:txBody>
                  <a:tcPr marL="65260" marR="65260" marT="32631" marB="32631" anchor="ctr"/>
                </a:tc>
                <a:extLst>
                  <a:ext uri="{0D108BD9-81ED-4DB2-BD59-A6C34878D82A}">
                    <a16:rowId xmlns:a16="http://schemas.microsoft.com/office/drawing/2014/main" val="229292580"/>
                  </a:ext>
                </a:extLst>
              </a:tr>
              <a:tr h="264668">
                <a:tc>
                  <a:txBody>
                    <a:bodyPr/>
                    <a:lstStyle/>
                    <a:p>
                      <a:pPr algn="ctr"/>
                      <a:r>
                        <a:rPr lang="en-SG" sz="1300" b="1" i="1" dirty="0"/>
                        <a:t>0</a:t>
                      </a:r>
                      <a:endParaRPr lang="en-US" sz="1300" b="1" i="1" dirty="0"/>
                    </a:p>
                  </a:txBody>
                  <a:tcPr marL="65260" marR="65260" marT="32631" marB="326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300" b="1" i="1" dirty="0"/>
                        <a:t>1</a:t>
                      </a:r>
                      <a:endParaRPr lang="en-US" sz="1300" b="1" i="1" dirty="0"/>
                    </a:p>
                  </a:txBody>
                  <a:tcPr marL="65260" marR="65260" marT="32631" marB="326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300" b="1" i="1" dirty="0"/>
                        <a:t>1</a:t>
                      </a:r>
                      <a:endParaRPr lang="en-US" sz="1300" b="1" i="1" dirty="0"/>
                    </a:p>
                  </a:txBody>
                  <a:tcPr marL="65260" marR="65260" marT="32631" marB="32631" anchor="ctr"/>
                </a:tc>
                <a:extLst>
                  <a:ext uri="{0D108BD9-81ED-4DB2-BD59-A6C34878D82A}">
                    <a16:rowId xmlns:a16="http://schemas.microsoft.com/office/drawing/2014/main" val="116232057"/>
                  </a:ext>
                </a:extLst>
              </a:tr>
              <a:tr h="264668">
                <a:tc>
                  <a:txBody>
                    <a:bodyPr/>
                    <a:lstStyle/>
                    <a:p>
                      <a:pPr algn="ctr"/>
                      <a:r>
                        <a:rPr lang="en-SG" sz="1300" dirty="0"/>
                        <a:t>1</a:t>
                      </a:r>
                      <a:endParaRPr lang="en-US" sz="1300" dirty="0"/>
                    </a:p>
                  </a:txBody>
                  <a:tcPr marL="65260" marR="65260" marT="32631" marB="326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300" dirty="0"/>
                        <a:t>0</a:t>
                      </a:r>
                      <a:endParaRPr lang="en-US" sz="1300" dirty="0"/>
                    </a:p>
                  </a:txBody>
                  <a:tcPr marL="65260" marR="65260" marT="32631" marB="326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300" dirty="0"/>
                        <a:t>1</a:t>
                      </a:r>
                      <a:endParaRPr lang="en-US" sz="1300" dirty="0"/>
                    </a:p>
                  </a:txBody>
                  <a:tcPr marL="65260" marR="65260" marT="32631" marB="32631" anchor="ctr"/>
                </a:tc>
                <a:extLst>
                  <a:ext uri="{0D108BD9-81ED-4DB2-BD59-A6C34878D82A}">
                    <a16:rowId xmlns:a16="http://schemas.microsoft.com/office/drawing/2014/main" val="628787140"/>
                  </a:ext>
                </a:extLst>
              </a:tr>
              <a:tr h="264668">
                <a:tc>
                  <a:txBody>
                    <a:bodyPr/>
                    <a:lstStyle/>
                    <a:p>
                      <a:pPr algn="ctr"/>
                      <a:r>
                        <a:rPr lang="en-SG" sz="1300" b="1" i="1" dirty="0"/>
                        <a:t>1</a:t>
                      </a:r>
                      <a:endParaRPr lang="en-US" sz="1300" b="1" i="1" dirty="0"/>
                    </a:p>
                  </a:txBody>
                  <a:tcPr marL="65260" marR="65260" marT="32631" marB="326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300" b="1" i="1" dirty="0"/>
                        <a:t>1</a:t>
                      </a:r>
                      <a:endParaRPr lang="en-US" sz="1300" b="1" i="1" dirty="0"/>
                    </a:p>
                  </a:txBody>
                  <a:tcPr marL="65260" marR="65260" marT="32631" marB="3263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sz="1300" b="1" i="1" dirty="0"/>
                        <a:t>0</a:t>
                      </a:r>
                      <a:endParaRPr lang="en-US" sz="1300" b="1" i="1" dirty="0"/>
                    </a:p>
                  </a:txBody>
                  <a:tcPr marL="65260" marR="65260" marT="32631" marB="32631" anchor="ctr"/>
                </a:tc>
                <a:extLst>
                  <a:ext uri="{0D108BD9-81ED-4DB2-BD59-A6C34878D82A}">
                    <a16:rowId xmlns:a16="http://schemas.microsoft.com/office/drawing/2014/main" val="1630986569"/>
                  </a:ext>
                </a:extLst>
              </a:tr>
            </a:tbl>
          </a:graphicData>
        </a:graphic>
      </p:graphicFrame>
      <p:sp>
        <p:nvSpPr>
          <p:cNvPr id="18" name="Folded Corner 17"/>
          <p:cNvSpPr/>
          <p:nvPr/>
        </p:nvSpPr>
        <p:spPr>
          <a:xfrm>
            <a:off x="2447925" y="5355937"/>
            <a:ext cx="6162675" cy="1130587"/>
          </a:xfrm>
          <a:prstGeom prst="foldedCorner">
            <a:avLst/>
          </a:prstGeom>
          <a:solidFill>
            <a:srgbClr val="FFFFC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b="1" dirty="0">
                <a:solidFill>
                  <a:schemeClr val="tx1"/>
                </a:solidFill>
              </a:rPr>
              <a:t>NOTE:</a:t>
            </a:r>
          </a:p>
          <a:p>
            <a:pPr algn="just"/>
            <a:r>
              <a:rPr lang="en-US" sz="1600" dirty="0">
                <a:solidFill>
                  <a:schemeClr val="tx1"/>
                </a:solidFill>
              </a:rPr>
              <a:t>A possible reason is that there is not much need for NORI.  So there is no reason to add this capability to keep the processor design simple.</a:t>
            </a:r>
            <a:endParaRPr lang="en-GB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160288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#7: MIPS Part 1: Introduction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6. Large Constant: Case Study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6" name="Rectangle 18">
            <a:extLst>
              <a:ext uri="{FF2B5EF4-FFF2-40B4-BE49-F238E27FC236}">
                <a16:creationId xmlns:a16="http://schemas.microsoft.com/office/drawing/2014/main" id="{32618768-0CD5-4DE9-9979-B53AA9C8AF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" y="1375719"/>
            <a:ext cx="84582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tx1"/>
              </a:buClr>
              <a:buSzPct val="120000"/>
              <a:buFont typeface="Wingdings" pitchFamily="2" charset="2"/>
              <a:buChar char="§"/>
            </a:pPr>
            <a:r>
              <a:rPr lang="en-GB" sz="2600" dirty="0"/>
              <a:t>Question: How to load a 32-bit constant into a register? </a:t>
            </a:r>
            <a:r>
              <a:rPr lang="en-GB" sz="2600" dirty="0" err="1"/>
              <a:t>e.g</a:t>
            </a:r>
            <a:r>
              <a:rPr lang="en-GB" sz="2200" dirty="0"/>
              <a:t> </a:t>
            </a:r>
            <a:r>
              <a:rPr lang="en-GB" sz="22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10101010 10101010 11110000 11110000</a:t>
            </a:r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7F12D7F1-4013-4940-A79E-8703E6B86031}"/>
              </a:ext>
            </a:extLst>
          </p:cNvPr>
          <p:cNvSpPr txBox="1">
            <a:spLocks noChangeArrowheads="1"/>
          </p:cNvSpPr>
          <p:nvPr/>
        </p:nvSpPr>
        <p:spPr>
          <a:xfrm>
            <a:off x="419100" y="2442519"/>
            <a:ext cx="8458200" cy="9144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4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022350" indent="-35083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+mn-lt"/>
                <a:cs typeface="+mn-cs"/>
              </a:defRPr>
            </a:lvl3pPr>
            <a:lvl4pPr marL="1339850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1681163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1383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5955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0527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509963" indent="-339725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457200" indent="-457200" eaLnBrk="1" hangingPunct="1">
              <a:spcBef>
                <a:spcPct val="30000"/>
              </a:spcBef>
              <a:buClr>
                <a:schemeClr val="tx1"/>
              </a:buClr>
              <a:buSzPct val="80000"/>
              <a:buFont typeface="+mj-lt"/>
              <a:buAutoNum type="arabicPeriod"/>
            </a:pPr>
            <a:r>
              <a:rPr lang="en-GB" sz="2400" kern="0" dirty="0"/>
              <a:t>Use “</a:t>
            </a:r>
            <a:r>
              <a:rPr lang="en-GB" sz="2400" kern="0" dirty="0">
                <a:solidFill>
                  <a:srgbClr val="660066"/>
                </a:solidFill>
              </a:rPr>
              <a:t>load upper immediate</a:t>
            </a:r>
            <a:r>
              <a:rPr lang="en-GB" sz="2400" kern="0" dirty="0"/>
              <a:t>” (</a:t>
            </a:r>
            <a:r>
              <a:rPr lang="en-GB" sz="2400" b="1" kern="1200" dirty="0" err="1">
                <a:solidFill>
                  <a:srgbClr val="660066"/>
                </a:solidFill>
                <a:latin typeface="Courier New" pitchFamily="49" charset="0"/>
                <a:cs typeface="Arial" charset="0"/>
              </a:rPr>
              <a:t>lui</a:t>
            </a:r>
            <a:r>
              <a:rPr lang="en-GB" sz="2400" kern="0" dirty="0"/>
              <a:t>) to set the upper 16-bit:</a:t>
            </a:r>
          </a:p>
          <a:p>
            <a:pPr lvl="1" eaLnBrk="1" hangingPunct="1">
              <a:buClr>
                <a:schemeClr val="tx1"/>
              </a:buClr>
              <a:buSzPct val="120000"/>
              <a:buFont typeface="Wingdings" pitchFamily="2" charset="2"/>
              <a:buNone/>
            </a:pPr>
            <a:r>
              <a:rPr lang="en-GB" sz="2400" kern="0" dirty="0">
                <a:solidFill>
                  <a:srgbClr val="0000FF"/>
                </a:solidFill>
                <a:latin typeface="Courier New" pitchFamily="49" charset="0"/>
              </a:rPr>
              <a:t>		</a:t>
            </a:r>
            <a:r>
              <a:rPr lang="en-GB" sz="2400" b="1" kern="0" dirty="0" err="1">
                <a:solidFill>
                  <a:srgbClr val="660066"/>
                </a:solidFill>
                <a:latin typeface="Courier New" pitchFamily="49" charset="0"/>
              </a:rPr>
              <a:t>lui</a:t>
            </a:r>
            <a:r>
              <a:rPr lang="en-GB" sz="2400" kern="0" dirty="0">
                <a:latin typeface="Courier New" pitchFamily="49" charset="0"/>
              </a:rPr>
              <a:t>	</a:t>
            </a:r>
            <a:r>
              <a:rPr lang="en-GB" sz="2400" b="1" kern="0" dirty="0">
                <a:solidFill>
                  <a:srgbClr val="C00000"/>
                </a:solidFill>
                <a:latin typeface="Courier New" pitchFamily="49" charset="0"/>
              </a:rPr>
              <a:t>$t0</a:t>
            </a:r>
            <a:r>
              <a:rPr lang="en-GB" sz="2400" b="1" kern="0" dirty="0">
                <a:latin typeface="Courier New" pitchFamily="49" charset="0"/>
              </a:rPr>
              <a:t>, </a:t>
            </a:r>
            <a:r>
              <a:rPr lang="en-GB" sz="2400" b="1" kern="0" dirty="0">
                <a:solidFill>
                  <a:srgbClr val="002060"/>
                </a:solidFill>
                <a:latin typeface="Courier New" pitchFamily="49" charset="0"/>
              </a:rPr>
              <a:t>0xAAAA </a:t>
            </a:r>
            <a:r>
              <a:rPr lang="en-GB" sz="2400" b="1" kern="0" dirty="0">
                <a:latin typeface="Courier New" pitchFamily="49" charset="0"/>
              </a:rPr>
              <a:t>    </a:t>
            </a:r>
            <a:r>
              <a:rPr lang="en-GB" sz="2400" b="1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</a:rPr>
              <a:t>#1010101010101010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638300" y="3528369"/>
            <a:ext cx="4889500" cy="325438"/>
            <a:chOff x="1638300" y="3528369"/>
            <a:chExt cx="4889500" cy="325438"/>
          </a:xfrm>
        </p:grpSpPr>
        <p:sp>
          <p:nvSpPr>
            <p:cNvPr id="19" name="Text Box 20">
              <a:extLst>
                <a:ext uri="{FF2B5EF4-FFF2-40B4-BE49-F238E27FC236}">
                  <a16:creationId xmlns:a16="http://schemas.microsoft.com/office/drawing/2014/main" id="{5F522BFE-2BC4-4AD4-A9D0-E3A51255B8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8300" y="3528369"/>
              <a:ext cx="2444750" cy="325438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lIns="9144" tIns="18288" rIns="9144" bIns="18288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 dirty="0"/>
                <a:t>1010101010101010</a:t>
              </a:r>
            </a:p>
          </p:txBody>
        </p:sp>
        <p:sp>
          <p:nvSpPr>
            <p:cNvPr id="20" name="Text Box 21">
              <a:extLst>
                <a:ext uri="{FF2B5EF4-FFF2-40B4-BE49-F238E27FC236}">
                  <a16:creationId xmlns:a16="http://schemas.microsoft.com/office/drawing/2014/main" id="{7A37E353-C9D2-4127-A0C4-2347C93DE3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3050" y="3528369"/>
              <a:ext cx="2444750" cy="325438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lIns="9144" tIns="18288" rIns="9144" bIns="18288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/>
                <a:t>0000000000000000</a:t>
              </a:r>
            </a:p>
          </p:txBody>
        </p:sp>
      </p:grpSp>
      <p:sp>
        <p:nvSpPr>
          <p:cNvPr id="22" name="Text Box 22">
            <a:extLst>
              <a:ext uri="{FF2B5EF4-FFF2-40B4-BE49-F238E27FC236}">
                <a16:creationId xmlns:a16="http://schemas.microsoft.com/office/drawing/2014/main" id="{FE28F799-9422-4EF9-910F-32E8D26594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73863" y="3379144"/>
            <a:ext cx="1898650" cy="5873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9144" tIns="18288" rIns="9144" bIns="1828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>
                <a:solidFill>
                  <a:srgbClr val="663300"/>
                </a:solidFill>
              </a:rPr>
              <a:t>Lower-order bits filled with zeros.</a:t>
            </a:r>
          </a:p>
        </p:txBody>
      </p:sp>
      <p:sp>
        <p:nvSpPr>
          <p:cNvPr id="23" name="Line 23">
            <a:extLst>
              <a:ext uri="{FF2B5EF4-FFF2-40B4-BE49-F238E27FC236}">
                <a16:creationId xmlns:a16="http://schemas.microsoft.com/office/drawing/2014/main" id="{EF71E94C-BF3C-4256-B249-931949E7EFA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73813" y="3676007"/>
            <a:ext cx="477838" cy="0"/>
          </a:xfrm>
          <a:prstGeom prst="line">
            <a:avLst/>
          </a:prstGeom>
          <a:noFill/>
          <a:ln w="25400" cap="sq">
            <a:solidFill>
              <a:srgbClr val="800000"/>
            </a:solidFill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4" name="Rectangle 24">
            <a:extLst>
              <a:ext uri="{FF2B5EF4-FFF2-40B4-BE49-F238E27FC236}">
                <a16:creationId xmlns:a16="http://schemas.microsoft.com/office/drawing/2014/main" id="{DD4D55B4-CE85-4F0A-A750-5C0519D7B1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" y="4010062"/>
            <a:ext cx="83058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spcBef>
                <a:spcPct val="30000"/>
              </a:spcBef>
              <a:buClr>
                <a:schemeClr val="tx1"/>
              </a:buClr>
              <a:buSzPct val="80000"/>
              <a:buFont typeface="+mj-lt"/>
              <a:buAutoNum type="arabicPeriod" startAt="2"/>
            </a:pPr>
            <a:r>
              <a:rPr lang="en-GB" sz="2400" dirty="0"/>
              <a:t>Use “</a:t>
            </a:r>
            <a:r>
              <a:rPr lang="en-GB" sz="2400" dirty="0">
                <a:solidFill>
                  <a:srgbClr val="660066"/>
                </a:solidFill>
              </a:rPr>
              <a:t>or immediate</a:t>
            </a:r>
            <a:r>
              <a:rPr lang="en-GB" sz="2400" dirty="0"/>
              <a:t>” (</a:t>
            </a:r>
            <a:r>
              <a:rPr lang="en-GB" sz="2400" b="1" dirty="0" err="1">
                <a:solidFill>
                  <a:srgbClr val="660066"/>
                </a:solidFill>
                <a:latin typeface="Courier New" pitchFamily="49" charset="0"/>
              </a:rPr>
              <a:t>ori</a:t>
            </a:r>
            <a:r>
              <a:rPr lang="en-GB" sz="2400" dirty="0"/>
              <a:t>) to set the lower-order bits:</a:t>
            </a:r>
            <a:r>
              <a:rPr lang="en-GB" sz="2000" dirty="0">
                <a:solidFill>
                  <a:srgbClr val="0000FF"/>
                </a:solidFill>
                <a:latin typeface="Courier New" pitchFamily="49" charset="0"/>
              </a:rPr>
              <a:t> </a:t>
            </a:r>
          </a:p>
          <a:p>
            <a:pPr marL="457200" indent="-457200">
              <a:spcBef>
                <a:spcPct val="30000"/>
              </a:spcBef>
              <a:buClr>
                <a:schemeClr val="tx1"/>
              </a:buClr>
              <a:buSzPct val="80000"/>
            </a:pPr>
            <a:r>
              <a:rPr lang="en-GB" sz="2000" b="1" dirty="0">
                <a:solidFill>
                  <a:srgbClr val="0000FF"/>
                </a:solidFill>
                <a:latin typeface="Courier New" pitchFamily="49" charset="0"/>
              </a:rPr>
              <a:t>     </a:t>
            </a:r>
            <a:r>
              <a:rPr lang="en-GB" sz="2000" b="1" dirty="0">
                <a:solidFill>
                  <a:srgbClr val="660066"/>
                </a:solidFill>
                <a:latin typeface="Courier New" pitchFamily="49" charset="0"/>
              </a:rPr>
              <a:t> </a:t>
            </a:r>
            <a:r>
              <a:rPr lang="en-GB" sz="2400" b="1" dirty="0" err="1">
                <a:solidFill>
                  <a:srgbClr val="660066"/>
                </a:solidFill>
                <a:latin typeface="Courier New" pitchFamily="49" charset="0"/>
              </a:rPr>
              <a:t>ori</a:t>
            </a:r>
            <a:r>
              <a:rPr lang="en-GB" sz="2400" dirty="0">
                <a:latin typeface="Courier New" pitchFamily="49" charset="0"/>
              </a:rPr>
              <a:t>	</a:t>
            </a:r>
            <a:r>
              <a:rPr lang="en-GB" sz="2400" b="1" dirty="0">
                <a:solidFill>
                  <a:srgbClr val="C00000"/>
                </a:solidFill>
                <a:latin typeface="Courier New" pitchFamily="49" charset="0"/>
              </a:rPr>
              <a:t>$t0</a:t>
            </a:r>
            <a:r>
              <a:rPr lang="en-GB" sz="2400" b="1" dirty="0">
                <a:latin typeface="Courier New" pitchFamily="49" charset="0"/>
              </a:rPr>
              <a:t>, </a:t>
            </a:r>
            <a:r>
              <a:rPr lang="en-GB" sz="2400" b="1" dirty="0">
                <a:solidFill>
                  <a:srgbClr val="006600"/>
                </a:solidFill>
                <a:latin typeface="Courier New" pitchFamily="49" charset="0"/>
              </a:rPr>
              <a:t>$t0</a:t>
            </a:r>
            <a:r>
              <a:rPr lang="en-GB" sz="2400" b="1" dirty="0">
                <a:latin typeface="Courier New" pitchFamily="49" charset="0"/>
              </a:rPr>
              <a:t>, </a:t>
            </a:r>
            <a:r>
              <a:rPr lang="en-GB" sz="2400" b="1" dirty="0">
                <a:solidFill>
                  <a:srgbClr val="002060"/>
                </a:solidFill>
                <a:latin typeface="Courier New" pitchFamily="49" charset="0"/>
              </a:rPr>
              <a:t>0xF0F0</a:t>
            </a:r>
            <a:r>
              <a:rPr lang="en-GB" sz="2400" b="1" dirty="0">
                <a:latin typeface="Courier New" pitchFamily="49" charset="0"/>
              </a:rPr>
              <a:t> </a:t>
            </a:r>
            <a:r>
              <a:rPr lang="en-GB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ourier New" pitchFamily="49" charset="0"/>
              </a:rPr>
              <a:t>#1111000011110000</a:t>
            </a:r>
          </a:p>
        </p:txBody>
      </p:sp>
      <p:grpSp>
        <p:nvGrpSpPr>
          <p:cNvPr id="25" name="Group 25">
            <a:extLst>
              <a:ext uri="{FF2B5EF4-FFF2-40B4-BE49-F238E27FC236}">
                <a16:creationId xmlns:a16="http://schemas.microsoft.com/office/drawing/2014/main" id="{1366D3CF-96C3-433E-9784-EC02AE67C426}"/>
              </a:ext>
            </a:extLst>
          </p:cNvPr>
          <p:cNvGrpSpPr>
            <a:grpSpLocks/>
          </p:cNvGrpSpPr>
          <p:nvPr/>
        </p:nvGrpSpPr>
        <p:grpSpPr bwMode="auto">
          <a:xfrm>
            <a:off x="2103437" y="6079481"/>
            <a:ext cx="4889500" cy="325438"/>
            <a:chOff x="1109" y="3045"/>
            <a:chExt cx="3080" cy="205"/>
          </a:xfrm>
        </p:grpSpPr>
        <p:sp>
          <p:nvSpPr>
            <p:cNvPr id="26" name="Text Box 26">
              <a:extLst>
                <a:ext uri="{FF2B5EF4-FFF2-40B4-BE49-F238E27FC236}">
                  <a16:creationId xmlns:a16="http://schemas.microsoft.com/office/drawing/2014/main" id="{1EAEF33E-7AE0-49CD-A3ED-D026E8AE6E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9" y="3045"/>
              <a:ext cx="1540" cy="205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lIns="9144" tIns="18288" rIns="9144" bIns="18288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/>
                <a:t>1010101010101010</a:t>
              </a:r>
            </a:p>
          </p:txBody>
        </p:sp>
        <p:sp>
          <p:nvSpPr>
            <p:cNvPr id="27" name="Text Box 27">
              <a:extLst>
                <a:ext uri="{FF2B5EF4-FFF2-40B4-BE49-F238E27FC236}">
                  <a16:creationId xmlns:a16="http://schemas.microsoft.com/office/drawing/2014/main" id="{055EC0FC-7598-4F7B-9940-7A1FB40BC8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9" y="3045"/>
              <a:ext cx="1540" cy="205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lIns="9144" tIns="18288" rIns="9144" bIns="18288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/>
                <a:t>1111000011110000</a:t>
              </a:r>
            </a:p>
          </p:txBody>
        </p:sp>
      </p:grpSp>
      <p:grpSp>
        <p:nvGrpSpPr>
          <p:cNvPr id="28" name="Group 28">
            <a:extLst>
              <a:ext uri="{FF2B5EF4-FFF2-40B4-BE49-F238E27FC236}">
                <a16:creationId xmlns:a16="http://schemas.microsoft.com/office/drawing/2014/main" id="{DB025941-2B8A-43E9-BE71-C739A91695D3}"/>
              </a:ext>
            </a:extLst>
          </p:cNvPr>
          <p:cNvGrpSpPr>
            <a:grpSpLocks/>
          </p:cNvGrpSpPr>
          <p:nvPr/>
        </p:nvGrpSpPr>
        <p:grpSpPr bwMode="auto">
          <a:xfrm>
            <a:off x="1535112" y="5203181"/>
            <a:ext cx="6122988" cy="788988"/>
            <a:chOff x="751" y="3045"/>
            <a:chExt cx="3857" cy="497"/>
          </a:xfrm>
        </p:grpSpPr>
        <p:grpSp>
          <p:nvGrpSpPr>
            <p:cNvPr id="29" name="Group 29">
              <a:extLst>
                <a:ext uri="{FF2B5EF4-FFF2-40B4-BE49-F238E27FC236}">
                  <a16:creationId xmlns:a16="http://schemas.microsoft.com/office/drawing/2014/main" id="{C3AE9071-0B53-4C5A-AB23-9DD11FD52C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09" y="3045"/>
              <a:ext cx="3080" cy="205"/>
              <a:chOff x="1109" y="3045"/>
              <a:chExt cx="3080" cy="205"/>
            </a:xfrm>
          </p:grpSpPr>
          <p:sp>
            <p:nvSpPr>
              <p:cNvPr id="35" name="Text Box 30">
                <a:extLst>
                  <a:ext uri="{FF2B5EF4-FFF2-40B4-BE49-F238E27FC236}">
                    <a16:creationId xmlns:a16="http://schemas.microsoft.com/office/drawing/2014/main" id="{A12067A6-05B7-4FAB-89C8-BD01DC69B8F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09" y="3045"/>
                <a:ext cx="1540" cy="205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lIns="9144" tIns="18288" rIns="9144" bIns="18288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b="1" dirty="0"/>
                  <a:t>1010101010101010</a:t>
                </a:r>
              </a:p>
            </p:txBody>
          </p:sp>
          <p:sp>
            <p:nvSpPr>
              <p:cNvPr id="36" name="Text Box 31">
                <a:extLst>
                  <a:ext uri="{FF2B5EF4-FFF2-40B4-BE49-F238E27FC236}">
                    <a16:creationId xmlns:a16="http://schemas.microsoft.com/office/drawing/2014/main" id="{D4CE787A-75E0-4792-9BB1-FEFAB471574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49" y="3045"/>
                <a:ext cx="1540" cy="205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lIns="9144" tIns="18288" rIns="9144" bIns="18288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b="1"/>
                  <a:t>0000000000000000</a:t>
                </a:r>
              </a:p>
            </p:txBody>
          </p:sp>
        </p:grpSp>
        <p:sp>
          <p:nvSpPr>
            <p:cNvPr id="30" name="Text Box 32">
              <a:extLst>
                <a:ext uri="{FF2B5EF4-FFF2-40B4-BE49-F238E27FC236}">
                  <a16:creationId xmlns:a16="http://schemas.microsoft.com/office/drawing/2014/main" id="{A823A68F-4F16-4390-AC8C-07C0E2BFDA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1" y="3303"/>
              <a:ext cx="311" cy="197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lIns="9144" tIns="18288" rIns="9144" bIns="18288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 dirty="0" err="1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ori</a:t>
              </a:r>
              <a:endParaRPr lang="en-US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31" name="Group 33">
              <a:extLst>
                <a:ext uri="{FF2B5EF4-FFF2-40B4-BE49-F238E27FC236}">
                  <a16:creationId xmlns:a16="http://schemas.microsoft.com/office/drawing/2014/main" id="{DAF5D9F6-C53E-4525-836D-5C2014881E4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09" y="3278"/>
              <a:ext cx="3080" cy="205"/>
              <a:chOff x="1109" y="3045"/>
              <a:chExt cx="3080" cy="205"/>
            </a:xfrm>
          </p:grpSpPr>
          <p:sp>
            <p:nvSpPr>
              <p:cNvPr id="33" name="Text Box 34">
                <a:extLst>
                  <a:ext uri="{FF2B5EF4-FFF2-40B4-BE49-F238E27FC236}">
                    <a16:creationId xmlns:a16="http://schemas.microsoft.com/office/drawing/2014/main" id="{3C84B468-66FD-4DE5-A397-313D44E6433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09" y="3045"/>
                <a:ext cx="1540" cy="205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lIns="9144" tIns="18288" rIns="9144" bIns="18288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b="1"/>
                  <a:t>0000000000000000</a:t>
                </a:r>
              </a:p>
            </p:txBody>
          </p:sp>
          <p:sp>
            <p:nvSpPr>
              <p:cNvPr id="34" name="Text Box 35">
                <a:extLst>
                  <a:ext uri="{FF2B5EF4-FFF2-40B4-BE49-F238E27FC236}">
                    <a16:creationId xmlns:a16="http://schemas.microsoft.com/office/drawing/2014/main" id="{DAF1799F-A864-4539-94A9-43F48AA9739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49" y="3045"/>
                <a:ext cx="1540" cy="205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lIns="9144" tIns="18288" rIns="9144" bIns="18288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b="1"/>
                  <a:t>1111000011110000</a:t>
                </a:r>
              </a:p>
            </p:txBody>
          </p:sp>
        </p:grpSp>
        <p:sp>
          <p:nvSpPr>
            <p:cNvPr id="32" name="Line 36">
              <a:extLst>
                <a:ext uri="{FF2B5EF4-FFF2-40B4-BE49-F238E27FC236}">
                  <a16:creationId xmlns:a16="http://schemas.microsoft.com/office/drawing/2014/main" id="{009FACEC-380C-4A48-9541-806AFA64F7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8" y="3542"/>
              <a:ext cx="38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7" name="Rounded Rectangle 40">
            <a:extLst>
              <a:ext uri="{FF2B5EF4-FFF2-40B4-BE49-F238E27FC236}">
                <a16:creationId xmlns:a16="http://schemas.microsoft.com/office/drawing/2014/main" id="{4CB4CE07-84D4-4D4A-8685-850D00D99853}"/>
              </a:ext>
            </a:extLst>
          </p:cNvPr>
          <p:cNvSpPr/>
          <p:nvPr/>
        </p:nvSpPr>
        <p:spPr>
          <a:xfrm>
            <a:off x="4735512" y="5109519"/>
            <a:ext cx="2133600" cy="1371600"/>
          </a:xfrm>
          <a:prstGeom prst="roundRect">
            <a:avLst/>
          </a:prstGeom>
          <a:solidFill>
            <a:schemeClr val="accent1">
              <a:lumMod val="20000"/>
              <a:lumOff val="80000"/>
              <a:alpha val="20000"/>
            </a:schemeClr>
          </a:solidFill>
          <a:ln w="190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DC8018A-0220-4636-A941-D8E722925066}"/>
              </a:ext>
            </a:extLst>
          </p:cNvPr>
          <p:cNvCxnSpPr/>
          <p:nvPr/>
        </p:nvCxnSpPr>
        <p:spPr>
          <a:xfrm>
            <a:off x="266700" y="2366319"/>
            <a:ext cx="8534400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Slide Number Placeholder 6">
            <a:extLst>
              <a:ext uri="{FF2B5EF4-FFF2-40B4-BE49-F238E27FC236}">
                <a16:creationId xmlns:a16="http://schemas.microsoft.com/office/drawing/2014/main" id="{76C0C4ED-1D1A-4132-A04D-5FF2F66D7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44</a:t>
            </a:fld>
            <a:endParaRPr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08F60E5E-0225-48A5-9ADF-590A2E96D412}"/>
              </a:ext>
            </a:extLst>
          </p:cNvPr>
          <p:cNvSpPr/>
          <p:nvPr/>
        </p:nvSpPr>
        <p:spPr>
          <a:xfrm>
            <a:off x="2103437" y="5560902"/>
            <a:ext cx="2444750" cy="34047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08F60E5E-0225-48A5-9ADF-590A2E96D412}"/>
              </a:ext>
            </a:extLst>
          </p:cNvPr>
          <p:cNvSpPr/>
          <p:nvPr/>
        </p:nvSpPr>
        <p:spPr>
          <a:xfrm>
            <a:off x="4094957" y="3518507"/>
            <a:ext cx="2444750" cy="340472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3" name="Text Box 22">
            <a:extLst>
              <a:ext uri="{FF2B5EF4-FFF2-40B4-BE49-F238E27FC236}">
                <a16:creationId xmlns:a16="http://schemas.microsoft.com/office/drawing/2014/main" id="{FE28F799-9422-4EF9-910F-32E8D26594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992258"/>
            <a:ext cx="1898650" cy="5873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lIns="9144" tIns="18288" rIns="9144" bIns="18288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 dirty="0">
                <a:solidFill>
                  <a:srgbClr val="663300"/>
                </a:solidFill>
              </a:rPr>
              <a:t>Higher-order bits filled with zeros.</a:t>
            </a:r>
          </a:p>
        </p:txBody>
      </p:sp>
      <p:sp>
        <p:nvSpPr>
          <p:cNvPr id="44" name="Line 23">
            <a:extLst>
              <a:ext uri="{FF2B5EF4-FFF2-40B4-BE49-F238E27FC236}">
                <a16:creationId xmlns:a16="http://schemas.microsoft.com/office/drawing/2014/main" id="{EF71E94C-BF3C-4256-B249-931949E7EFAF}"/>
              </a:ext>
            </a:extLst>
          </p:cNvPr>
          <p:cNvSpPr>
            <a:spLocks noChangeShapeType="1"/>
          </p:cNvSpPr>
          <p:nvPr/>
        </p:nvSpPr>
        <p:spPr bwMode="auto">
          <a:xfrm>
            <a:off x="1898649" y="5289120"/>
            <a:ext cx="499317" cy="302679"/>
          </a:xfrm>
          <a:prstGeom prst="line">
            <a:avLst/>
          </a:prstGeom>
          <a:noFill/>
          <a:ln w="25400" cap="sq">
            <a:solidFill>
              <a:srgbClr val="800000"/>
            </a:solidFill>
            <a:round/>
            <a:headEnd type="none" w="sm" len="sm"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74685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/>
      <p:bldP spid="17" grpId="0" build="p"/>
      <p:bldP spid="22" grpId="0"/>
      <p:bldP spid="23" grpId="0" animBg="1"/>
      <p:bldP spid="24" grpId="0" build="p"/>
      <p:bldP spid="37" grpId="0" animBg="1"/>
      <p:bldP spid="41" grpId="0" animBg="1"/>
      <p:bldP spid="42" grpId="0" animBg="1"/>
      <p:bldP spid="43" grpId="0"/>
      <p:bldP spid="44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#7: MIPS Part 1: Introduction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7. MIPS Basic Instructions Checklist</a:t>
            </a:r>
            <a:endParaRPr lang="en-US" sz="3600" dirty="0">
              <a:solidFill>
                <a:srgbClr val="C00000"/>
              </a:solidFill>
            </a:endParaRPr>
          </a:p>
        </p:txBody>
      </p:sp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3828D8F1-235C-4B6A-9124-404BA27C3098}"/>
              </a:ext>
            </a:extLst>
          </p:cNvPr>
          <p:cNvGraphicFramePr>
            <a:graphicFrameLocks noGrp="1"/>
          </p:cNvGraphicFramePr>
          <p:nvPr/>
        </p:nvGraphicFramePr>
        <p:xfrm>
          <a:off x="457200" y="1354794"/>
          <a:ext cx="8305800" cy="49077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71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89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497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113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Operation</a:t>
                      </a:r>
                    </a:p>
                  </a:txBody>
                  <a:tcPr>
                    <a:solidFill>
                      <a:srgbClr val="6666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Opcode</a:t>
                      </a:r>
                      <a:r>
                        <a:rPr lang="en-US" dirty="0"/>
                        <a:t> in MIPS</a:t>
                      </a:r>
                    </a:p>
                  </a:txBody>
                  <a:tcPr>
                    <a:solidFill>
                      <a:srgbClr val="6666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Meaning</a:t>
                      </a:r>
                    </a:p>
                  </a:txBody>
                  <a:tcPr>
                    <a:solidFill>
                      <a:srgbClr val="666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260">
                <a:tc rowSpan="2">
                  <a:txBody>
                    <a:bodyPr/>
                    <a:lstStyle/>
                    <a:p>
                      <a:r>
                        <a:rPr lang="en-US" b="1" dirty="0"/>
                        <a:t>Addition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eaLnBrk="1" hangingPunct="1">
                        <a:lnSpc>
                          <a:spcPct val="90000"/>
                        </a:lnSpc>
                        <a:buFont typeface="Wingdings" pitchFamily="2" charset="2"/>
                        <a:buNone/>
                      </a:pPr>
                      <a:r>
                        <a:rPr lang="en-US" sz="1800" b="1" dirty="0">
                          <a:solidFill>
                            <a:srgbClr val="66006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add 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rd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800" b="1" dirty="0">
                          <a:solidFill>
                            <a:srgbClr val="0066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</a:t>
                      </a:r>
                      <a:r>
                        <a:rPr lang="en-US" sz="1800" b="1" dirty="0" err="1">
                          <a:solidFill>
                            <a:srgbClr val="0066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rs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800" b="1" dirty="0">
                          <a:solidFill>
                            <a:srgbClr val="0066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</a:t>
                      </a:r>
                      <a:r>
                        <a:rPr lang="en-US" sz="1800" b="1" dirty="0" err="1">
                          <a:solidFill>
                            <a:srgbClr val="0066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rt</a:t>
                      </a:r>
                      <a:endParaRPr lang="en-US" sz="1800" b="1" dirty="0">
                        <a:solidFill>
                          <a:srgbClr val="0066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rd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rgbClr val="0066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</a:t>
                      </a:r>
                      <a:r>
                        <a:rPr lang="en-US" sz="1800" b="1" dirty="0" err="1">
                          <a:solidFill>
                            <a:srgbClr val="0066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rs</a:t>
                      </a:r>
                      <a:r>
                        <a:rPr lang="en-US" sz="1800" b="1" dirty="0">
                          <a:solidFill>
                            <a:srgbClr val="0066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</a:t>
                      </a:r>
                      <a:r>
                        <a:rPr lang="en-US" sz="1800" b="1" dirty="0">
                          <a:solidFill>
                            <a:srgbClr val="0066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$</a:t>
                      </a:r>
                      <a:r>
                        <a:rPr lang="en-US" sz="1800" b="1" dirty="0" err="1">
                          <a:solidFill>
                            <a:srgbClr val="0066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rt</a:t>
                      </a:r>
                      <a:endParaRPr lang="en-US" sz="1800" b="1" dirty="0">
                        <a:solidFill>
                          <a:srgbClr val="0066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3209">
                <a:tc vMerge="1">
                  <a:txBody>
                    <a:bodyPr/>
                    <a:lstStyle/>
                    <a:p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sz="1800" b="1" kern="1200" dirty="0" err="1">
                          <a:solidFill>
                            <a:srgbClr val="660066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addi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rt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800" b="1" dirty="0">
                          <a:solidFill>
                            <a:srgbClr val="0066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</a:t>
                      </a:r>
                      <a:r>
                        <a:rPr lang="en-US" sz="1800" b="1" dirty="0" err="1">
                          <a:solidFill>
                            <a:srgbClr val="0066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rs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800" b="1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C16</a:t>
                      </a:r>
                      <a:r>
                        <a:rPr lang="en-US" sz="1800" b="1" baseline="-2500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rt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rgbClr val="0066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</a:t>
                      </a:r>
                      <a:r>
                        <a:rPr lang="en-US" sz="1800" b="1" dirty="0" err="1">
                          <a:solidFill>
                            <a:srgbClr val="0066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rs</a:t>
                      </a:r>
                      <a:r>
                        <a:rPr lang="en-US" sz="1800" b="1" dirty="0">
                          <a:solidFill>
                            <a:srgbClr val="0066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</a:t>
                      </a:r>
                      <a:r>
                        <a:rPr lang="en-US" sz="1800" b="1" dirty="0">
                          <a:solidFill>
                            <a:srgbClr val="0066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C16</a:t>
                      </a:r>
                      <a:r>
                        <a:rPr lang="en-US" sz="1800" b="1" baseline="-2500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1307661"/>
                  </a:ext>
                </a:extLst>
              </a:tr>
              <a:tr h="249382">
                <a:tc>
                  <a:txBody>
                    <a:bodyPr/>
                    <a:lstStyle/>
                    <a:p>
                      <a:r>
                        <a:rPr lang="en-US" b="1" dirty="0"/>
                        <a:t>Subtraction</a:t>
                      </a:r>
                    </a:p>
                  </a:txBody>
                  <a:tcPr anchor="ctr"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rgbClr val="66006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sub 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rd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800" b="1" dirty="0">
                          <a:solidFill>
                            <a:srgbClr val="0066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</a:t>
                      </a:r>
                      <a:r>
                        <a:rPr lang="en-US" sz="1800" b="1" dirty="0" err="1">
                          <a:solidFill>
                            <a:srgbClr val="0066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rs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800" b="1" dirty="0">
                          <a:solidFill>
                            <a:srgbClr val="0066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</a:t>
                      </a:r>
                      <a:r>
                        <a:rPr lang="en-US" sz="1800" b="1" dirty="0" err="1">
                          <a:solidFill>
                            <a:srgbClr val="0066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rt</a:t>
                      </a:r>
                      <a:endParaRPr lang="en-US" sz="1800" b="1" dirty="0">
                        <a:solidFill>
                          <a:srgbClr val="0066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rd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rgbClr val="0066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</a:t>
                      </a:r>
                      <a:r>
                        <a:rPr lang="en-US" sz="1800" b="1" dirty="0" err="1">
                          <a:solidFill>
                            <a:srgbClr val="0066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rs</a:t>
                      </a:r>
                      <a:r>
                        <a:rPr lang="en-US" sz="1800" b="1" dirty="0">
                          <a:solidFill>
                            <a:srgbClr val="0066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800" b="1" dirty="0">
                          <a:solidFill>
                            <a:srgbClr val="0066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$</a:t>
                      </a:r>
                      <a:r>
                        <a:rPr lang="en-US" sz="1800" b="1" dirty="0" err="1">
                          <a:solidFill>
                            <a:srgbClr val="0066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rt</a:t>
                      </a:r>
                      <a:endParaRPr lang="en-US" sz="1800" b="1" dirty="0">
                        <a:solidFill>
                          <a:srgbClr val="0066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 dirty="0"/>
                        <a:t>Shift</a:t>
                      </a:r>
                      <a:r>
                        <a:rPr lang="en-US" b="1" baseline="0" dirty="0"/>
                        <a:t> left logical</a:t>
                      </a:r>
                      <a:endParaRPr lang="en-US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>
                          <a:solidFill>
                            <a:srgbClr val="66006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sll</a:t>
                      </a:r>
                      <a:r>
                        <a:rPr lang="en-US" sz="1800" b="1" dirty="0">
                          <a:solidFill>
                            <a:srgbClr val="66006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rd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800" b="1" dirty="0">
                          <a:solidFill>
                            <a:srgbClr val="0066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</a:t>
                      </a:r>
                      <a:r>
                        <a:rPr lang="en-US" sz="1800" b="1" dirty="0" err="1">
                          <a:solidFill>
                            <a:srgbClr val="0066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rt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800" b="1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rd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rgbClr val="0066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</a:t>
                      </a:r>
                      <a:r>
                        <a:rPr lang="en-US" sz="1800" b="1" dirty="0" err="1">
                          <a:solidFill>
                            <a:srgbClr val="0066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rt</a:t>
                      </a:r>
                      <a:r>
                        <a:rPr lang="en-US" sz="1800" b="1" dirty="0">
                          <a:solidFill>
                            <a:srgbClr val="0066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&lt;&lt;</a:t>
                      </a:r>
                      <a:r>
                        <a:rPr lang="en-US" sz="1800" b="1" dirty="0">
                          <a:solidFill>
                            <a:srgbClr val="0066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C5</a:t>
                      </a:r>
                      <a:endParaRPr lang="en-US" sz="1800" b="1" dirty="0">
                        <a:solidFill>
                          <a:srgbClr val="0066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6858">
                <a:tc>
                  <a:txBody>
                    <a:bodyPr/>
                    <a:lstStyle/>
                    <a:p>
                      <a:r>
                        <a:rPr lang="en-US" b="1" dirty="0"/>
                        <a:t>Shift</a:t>
                      </a:r>
                      <a:r>
                        <a:rPr lang="en-US" b="1" baseline="0" dirty="0"/>
                        <a:t> right logical</a:t>
                      </a:r>
                      <a:endParaRPr lang="en-US" b="1" dirty="0"/>
                    </a:p>
                  </a:txBody>
                  <a:tcPr anchor="ctr"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>
                          <a:solidFill>
                            <a:srgbClr val="66006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srl</a:t>
                      </a:r>
                      <a:r>
                        <a:rPr lang="en-US" sz="1800" b="1" dirty="0">
                          <a:solidFill>
                            <a:srgbClr val="66006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rd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800" b="1" dirty="0">
                          <a:solidFill>
                            <a:srgbClr val="0066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</a:t>
                      </a:r>
                      <a:r>
                        <a:rPr lang="en-US" sz="1800" b="1" dirty="0" err="1">
                          <a:solidFill>
                            <a:srgbClr val="0066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rt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800" b="1" kern="1200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C5</a:t>
                      </a:r>
                    </a:p>
                  </a:txBody>
                  <a:tcPr anchor="ctr"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rd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rgbClr val="0066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</a:t>
                      </a:r>
                      <a:r>
                        <a:rPr lang="en-US" sz="1800" b="1" dirty="0" err="1">
                          <a:solidFill>
                            <a:srgbClr val="0066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rt</a:t>
                      </a:r>
                      <a:r>
                        <a:rPr lang="en-US" sz="1800" b="1" dirty="0">
                          <a:solidFill>
                            <a:srgbClr val="0066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&gt;&gt;</a:t>
                      </a:r>
                      <a:r>
                        <a:rPr lang="en-US" sz="1800" b="1" dirty="0">
                          <a:solidFill>
                            <a:srgbClr val="0066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C5</a:t>
                      </a:r>
                      <a:endParaRPr lang="en-US" sz="1800" b="1" dirty="0">
                        <a:solidFill>
                          <a:srgbClr val="0066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r>
                        <a:rPr lang="en-US" b="1" dirty="0"/>
                        <a:t>AND</a:t>
                      </a:r>
                      <a:r>
                        <a:rPr lang="en-US" b="1" baseline="0" dirty="0"/>
                        <a:t> bitwise</a:t>
                      </a:r>
                      <a:endParaRPr lang="en-US" b="1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eaLnBrk="1" hangingPunct="1">
                        <a:lnSpc>
                          <a:spcPct val="90000"/>
                        </a:lnSpc>
                        <a:buFont typeface="Wingdings" pitchFamily="2" charset="2"/>
                        <a:buNone/>
                      </a:pPr>
                      <a:r>
                        <a:rPr lang="en-US" sz="1800" b="1" dirty="0">
                          <a:solidFill>
                            <a:srgbClr val="66006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and 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rd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800" b="1" dirty="0">
                          <a:solidFill>
                            <a:srgbClr val="0066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</a:t>
                      </a:r>
                      <a:r>
                        <a:rPr lang="en-US" sz="1800" b="1" dirty="0" err="1">
                          <a:solidFill>
                            <a:srgbClr val="0066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rs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800" b="1" dirty="0">
                          <a:solidFill>
                            <a:srgbClr val="0066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</a:t>
                      </a:r>
                      <a:r>
                        <a:rPr lang="en-US" sz="1800" b="1" dirty="0" err="1">
                          <a:solidFill>
                            <a:srgbClr val="0066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rt</a:t>
                      </a:r>
                      <a:endParaRPr lang="en-US" sz="1800" b="1" dirty="0">
                        <a:solidFill>
                          <a:srgbClr val="0066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rd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rgbClr val="0066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</a:t>
                      </a:r>
                      <a:r>
                        <a:rPr lang="en-US" sz="1800" b="1" dirty="0" err="1">
                          <a:solidFill>
                            <a:srgbClr val="0066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rs</a:t>
                      </a:r>
                      <a:r>
                        <a:rPr lang="en-US" sz="1800" b="1" dirty="0">
                          <a:solidFill>
                            <a:srgbClr val="0066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&amp;</a:t>
                      </a:r>
                      <a:r>
                        <a:rPr lang="en-US" sz="1800" b="1" dirty="0">
                          <a:solidFill>
                            <a:srgbClr val="0066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$</a:t>
                      </a:r>
                      <a:r>
                        <a:rPr lang="en-US" sz="1800" b="1" dirty="0" err="1">
                          <a:solidFill>
                            <a:srgbClr val="0066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rt</a:t>
                      </a:r>
                      <a:endParaRPr lang="en-US" sz="1800" b="1" dirty="0">
                        <a:solidFill>
                          <a:srgbClr val="0066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1613">
                <a:tc vMerge="1">
                  <a:txBody>
                    <a:bodyPr/>
                    <a:lstStyle/>
                    <a:p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sz="1800" b="1" kern="1200" dirty="0" err="1">
                          <a:solidFill>
                            <a:srgbClr val="660066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andi</a:t>
                      </a:r>
                      <a:r>
                        <a:rPr lang="en-US" sz="1800" b="1" kern="1200" dirty="0">
                          <a:solidFill>
                            <a:srgbClr val="660066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rt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800" b="1" dirty="0">
                          <a:solidFill>
                            <a:srgbClr val="0066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</a:t>
                      </a:r>
                      <a:r>
                        <a:rPr lang="en-US" sz="1800" b="1" dirty="0" err="1">
                          <a:solidFill>
                            <a:srgbClr val="0066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rs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800" b="1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C16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rt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rgbClr val="0066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</a:t>
                      </a:r>
                      <a:r>
                        <a:rPr lang="en-US" sz="1800" b="1" dirty="0" err="1">
                          <a:solidFill>
                            <a:srgbClr val="0066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rs</a:t>
                      </a:r>
                      <a:r>
                        <a:rPr lang="en-US" sz="1800" b="1" dirty="0">
                          <a:solidFill>
                            <a:srgbClr val="0066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&amp;</a:t>
                      </a:r>
                      <a:r>
                        <a:rPr lang="en-US" sz="1800" b="1" dirty="0">
                          <a:solidFill>
                            <a:srgbClr val="0066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C16</a:t>
                      </a:r>
                      <a:endParaRPr lang="en-US" sz="1800" b="1" dirty="0">
                        <a:solidFill>
                          <a:srgbClr val="0066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5041812"/>
                  </a:ext>
                </a:extLst>
              </a:tr>
              <a:tr h="218985">
                <a:tc rowSpan="2">
                  <a:txBody>
                    <a:bodyPr/>
                    <a:lstStyle/>
                    <a:p>
                      <a:r>
                        <a:rPr lang="en-US" b="1" dirty="0"/>
                        <a:t>OR bitwise</a:t>
                      </a:r>
                    </a:p>
                  </a:txBody>
                  <a:tcPr anchor="ctr"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eaLnBrk="1" hangingPunct="1">
                        <a:lnSpc>
                          <a:spcPct val="90000"/>
                        </a:lnSpc>
                        <a:buFont typeface="Wingdings" pitchFamily="2" charset="2"/>
                        <a:buNone/>
                      </a:pPr>
                      <a:r>
                        <a:rPr lang="en-US" sz="1800" b="1" dirty="0">
                          <a:solidFill>
                            <a:srgbClr val="66006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or  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rd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800" b="1" dirty="0">
                          <a:solidFill>
                            <a:srgbClr val="0066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</a:t>
                      </a:r>
                      <a:r>
                        <a:rPr lang="en-US" sz="1800" b="1" dirty="0" err="1">
                          <a:solidFill>
                            <a:srgbClr val="0066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rs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800" b="1" dirty="0">
                          <a:solidFill>
                            <a:srgbClr val="0066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</a:t>
                      </a:r>
                      <a:r>
                        <a:rPr lang="en-US" sz="1800" b="1" dirty="0" err="1">
                          <a:solidFill>
                            <a:srgbClr val="0066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rt</a:t>
                      </a:r>
                      <a:endParaRPr lang="en-US" sz="1800" b="1" dirty="0">
                        <a:solidFill>
                          <a:srgbClr val="0066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rd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rgbClr val="0066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</a:t>
                      </a:r>
                      <a:r>
                        <a:rPr lang="en-US" sz="1800" b="1" dirty="0" err="1">
                          <a:solidFill>
                            <a:srgbClr val="0066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rs</a:t>
                      </a:r>
                      <a:r>
                        <a:rPr lang="en-US" sz="1800" b="1" dirty="0">
                          <a:solidFill>
                            <a:srgbClr val="0066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</a:t>
                      </a:r>
                      <a:r>
                        <a:rPr lang="en-US" sz="1800" b="1" dirty="0">
                          <a:solidFill>
                            <a:srgbClr val="0066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$</a:t>
                      </a:r>
                      <a:r>
                        <a:rPr lang="en-US" sz="1800" b="1" dirty="0" err="1">
                          <a:solidFill>
                            <a:srgbClr val="0066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rt</a:t>
                      </a:r>
                      <a:endParaRPr lang="en-US" sz="1800" b="1" dirty="0">
                        <a:solidFill>
                          <a:srgbClr val="0066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8985">
                <a:tc vMerge="1">
                  <a:txBody>
                    <a:bodyPr/>
                    <a:lstStyle/>
                    <a:p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sz="1800" b="1" kern="1200" dirty="0" err="1">
                          <a:solidFill>
                            <a:srgbClr val="660066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ori</a:t>
                      </a:r>
                      <a:r>
                        <a:rPr lang="en-US" sz="1800" b="1" kern="1200" dirty="0">
                          <a:solidFill>
                            <a:srgbClr val="660066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rt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800" b="1" dirty="0">
                          <a:solidFill>
                            <a:srgbClr val="0066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</a:t>
                      </a:r>
                      <a:r>
                        <a:rPr lang="en-US" sz="1800" b="1" dirty="0" err="1">
                          <a:solidFill>
                            <a:srgbClr val="0066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rs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800" b="1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C16</a:t>
                      </a:r>
                    </a:p>
                  </a:txBody>
                  <a:tcPr anchor="ctr"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rt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rgbClr val="0066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</a:t>
                      </a:r>
                      <a:r>
                        <a:rPr lang="en-US" sz="1800" b="1" dirty="0" err="1">
                          <a:solidFill>
                            <a:srgbClr val="0066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rs</a:t>
                      </a:r>
                      <a:r>
                        <a:rPr lang="en-US" sz="1800" b="1" dirty="0">
                          <a:solidFill>
                            <a:srgbClr val="0066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</a:t>
                      </a:r>
                      <a:r>
                        <a:rPr lang="en-US" sz="1800" b="1" dirty="0">
                          <a:solidFill>
                            <a:srgbClr val="0066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C16</a:t>
                      </a:r>
                      <a:endParaRPr lang="en-US" sz="1800" b="1" dirty="0">
                        <a:solidFill>
                          <a:srgbClr val="0066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4235735"/>
                  </a:ext>
                </a:extLst>
              </a:tr>
              <a:tr h="245111">
                <a:tc>
                  <a:txBody>
                    <a:bodyPr/>
                    <a:lstStyle/>
                    <a:p>
                      <a:r>
                        <a:rPr lang="en-US" b="1" dirty="0"/>
                        <a:t>NOR bitwise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eaLnBrk="1" hangingPunct="1">
                        <a:lnSpc>
                          <a:spcPct val="90000"/>
                        </a:lnSpc>
                        <a:buFont typeface="Wingdings" pitchFamily="2" charset="2"/>
                        <a:buNone/>
                      </a:pPr>
                      <a:r>
                        <a:rPr lang="en-US" sz="1800" b="1" dirty="0">
                          <a:solidFill>
                            <a:srgbClr val="66006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nor 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rd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800" b="1" dirty="0">
                          <a:solidFill>
                            <a:srgbClr val="0066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</a:t>
                      </a:r>
                      <a:r>
                        <a:rPr lang="en-US" sz="1800" b="1" dirty="0" err="1">
                          <a:solidFill>
                            <a:srgbClr val="0066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rs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800" b="1" dirty="0">
                          <a:solidFill>
                            <a:srgbClr val="0066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</a:t>
                      </a:r>
                      <a:r>
                        <a:rPr lang="en-US" sz="1800" b="1" dirty="0" err="1">
                          <a:solidFill>
                            <a:srgbClr val="0066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rt</a:t>
                      </a:r>
                      <a:endParaRPr lang="en-US" sz="1800" b="1" dirty="0">
                        <a:solidFill>
                          <a:srgbClr val="0066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rd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rgbClr val="0066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</a:t>
                      </a:r>
                      <a:r>
                        <a:rPr lang="en-US" sz="1800" b="1" dirty="0" err="1">
                          <a:solidFill>
                            <a:srgbClr val="0066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rs</a:t>
                      </a:r>
                      <a:r>
                        <a:rPr lang="en-US" sz="1800" b="1" dirty="0">
                          <a:solidFill>
                            <a:srgbClr val="0066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↓ </a:t>
                      </a:r>
                      <a:r>
                        <a:rPr lang="en-US" sz="1800" b="1" dirty="0">
                          <a:solidFill>
                            <a:srgbClr val="0066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</a:t>
                      </a:r>
                      <a:r>
                        <a:rPr lang="en-US" sz="1800" b="1" dirty="0" err="1">
                          <a:solidFill>
                            <a:srgbClr val="0066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rt</a:t>
                      </a:r>
                      <a:endParaRPr lang="en-US" sz="1800" b="1" dirty="0">
                        <a:solidFill>
                          <a:srgbClr val="0066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8241">
                <a:tc rowSpan="2">
                  <a:txBody>
                    <a:bodyPr/>
                    <a:lstStyle/>
                    <a:p>
                      <a:r>
                        <a:rPr lang="en-US" b="1" dirty="0"/>
                        <a:t>XOR bitwise</a:t>
                      </a:r>
                    </a:p>
                  </a:txBody>
                  <a:tcPr anchor="ctr"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eaLnBrk="1" hangingPunct="1">
                        <a:lnSpc>
                          <a:spcPct val="90000"/>
                        </a:lnSpc>
                        <a:buFont typeface="Wingdings" pitchFamily="2" charset="2"/>
                        <a:buNone/>
                      </a:pPr>
                      <a:r>
                        <a:rPr lang="en-US" sz="1800" b="1" dirty="0" err="1">
                          <a:solidFill>
                            <a:srgbClr val="66006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xor</a:t>
                      </a:r>
                      <a:r>
                        <a:rPr lang="en-US" sz="1800" b="1" dirty="0">
                          <a:solidFill>
                            <a:srgbClr val="66006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rd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800" b="1" dirty="0">
                          <a:solidFill>
                            <a:srgbClr val="0066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</a:t>
                      </a:r>
                      <a:r>
                        <a:rPr lang="en-US" sz="1800" b="1" dirty="0" err="1">
                          <a:solidFill>
                            <a:srgbClr val="0066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rs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800" b="1" dirty="0">
                          <a:solidFill>
                            <a:srgbClr val="0066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</a:t>
                      </a:r>
                      <a:r>
                        <a:rPr lang="en-US" sz="1800" b="1" dirty="0" err="1">
                          <a:solidFill>
                            <a:srgbClr val="0066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rt</a:t>
                      </a:r>
                      <a:endParaRPr lang="en-US" sz="1800" b="1" dirty="0">
                        <a:solidFill>
                          <a:srgbClr val="0066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rd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rgbClr val="0066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</a:t>
                      </a:r>
                      <a:r>
                        <a:rPr lang="en-US" sz="1800" b="1" dirty="0" err="1">
                          <a:solidFill>
                            <a:srgbClr val="0066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rs</a:t>
                      </a:r>
                      <a:r>
                        <a:rPr lang="en-US" sz="1800" b="1" dirty="0">
                          <a:solidFill>
                            <a:srgbClr val="0066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^ </a:t>
                      </a:r>
                      <a:r>
                        <a:rPr lang="en-US" sz="1800" b="1" dirty="0">
                          <a:solidFill>
                            <a:srgbClr val="0066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</a:t>
                      </a:r>
                      <a:r>
                        <a:rPr lang="en-US" sz="1800" b="1" dirty="0" err="1">
                          <a:solidFill>
                            <a:srgbClr val="0066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rt</a:t>
                      </a:r>
                      <a:endParaRPr lang="en-US" sz="1800" b="1" dirty="0">
                        <a:solidFill>
                          <a:srgbClr val="0066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08241">
                <a:tc vMerge="1">
                  <a:txBody>
                    <a:bodyPr/>
                    <a:lstStyle/>
                    <a:p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9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sz="1800" b="1" kern="1200" dirty="0" err="1">
                          <a:solidFill>
                            <a:srgbClr val="660066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xori</a:t>
                      </a:r>
                      <a:r>
                        <a:rPr lang="en-US" sz="1800" b="1" kern="1200" dirty="0">
                          <a:solidFill>
                            <a:srgbClr val="660066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rt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800" b="1" dirty="0">
                          <a:solidFill>
                            <a:srgbClr val="0066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</a:t>
                      </a:r>
                      <a:r>
                        <a:rPr lang="en-US" sz="1800" b="1" dirty="0" err="1">
                          <a:solidFill>
                            <a:srgbClr val="0066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rs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800" b="1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C16</a:t>
                      </a:r>
                    </a:p>
                  </a:txBody>
                  <a:tcPr anchor="ctr"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rt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rgbClr val="0066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</a:t>
                      </a:r>
                      <a:r>
                        <a:rPr lang="en-US" sz="1800" b="1" dirty="0" err="1">
                          <a:solidFill>
                            <a:srgbClr val="0066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rs</a:t>
                      </a:r>
                      <a:r>
                        <a:rPr lang="en-US" sz="1800" b="1" dirty="0">
                          <a:solidFill>
                            <a:srgbClr val="0066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^ </a:t>
                      </a:r>
                      <a:r>
                        <a:rPr lang="en-US" sz="1800" b="1" dirty="0">
                          <a:solidFill>
                            <a:srgbClr val="00206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C16</a:t>
                      </a:r>
                      <a:endParaRPr lang="en-US" sz="1800" b="1" dirty="0">
                        <a:solidFill>
                          <a:srgbClr val="0066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5873236"/>
                  </a:ext>
                </a:extLst>
              </a:tr>
            </a:tbl>
          </a:graphicData>
        </a:graphic>
      </p:graphicFrame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88D133-B99D-4EDE-80C5-183901987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45</a:t>
            </a:fld>
            <a:endParaRPr dirty="0"/>
          </a:p>
        </p:txBody>
      </p:sp>
      <p:sp>
        <p:nvSpPr>
          <p:cNvPr id="2" name="TextBox 1"/>
          <p:cNvSpPr txBox="1"/>
          <p:nvPr/>
        </p:nvSpPr>
        <p:spPr>
          <a:xfrm>
            <a:off x="457200" y="6383214"/>
            <a:ext cx="830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C5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is [0 to 2</a:t>
            </a:r>
            <a:r>
              <a:rPr lang="en-US" baseline="30000" dirty="0">
                <a:cs typeface="Courier New" pitchFamily="49" charset="0"/>
              </a:rPr>
              <a:t>5</a:t>
            </a:r>
            <a:r>
              <a:rPr lang="en-US" dirty="0">
                <a:cs typeface="Courier New" pitchFamily="49" charset="0"/>
              </a:rPr>
              <a:t>-1]</a:t>
            </a:r>
            <a:r>
              <a:rPr lang="en-US" dirty="0"/>
              <a:t>          </a:t>
            </a:r>
            <a:r>
              <a:rPr lang="en-US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C16</a:t>
            </a:r>
            <a:r>
              <a:rPr lang="en-US" b="1" baseline="-2500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2s</a:t>
            </a:r>
            <a:r>
              <a:rPr lang="en-US" baseline="-25000" dirty="0"/>
              <a:t>  </a:t>
            </a:r>
            <a:r>
              <a:rPr lang="en-US" dirty="0">
                <a:solidFill>
                  <a:schemeClr val="dk1"/>
                </a:solidFill>
              </a:rPr>
              <a:t>is</a:t>
            </a:r>
            <a:r>
              <a:rPr lang="en-US" baseline="-25000" dirty="0"/>
              <a:t> </a:t>
            </a:r>
            <a:r>
              <a:rPr lang="en-US" dirty="0">
                <a:solidFill>
                  <a:schemeClr val="dk1"/>
                </a:solidFill>
              </a:rPr>
              <a:t>[-2</a:t>
            </a:r>
            <a:r>
              <a:rPr lang="en-US" baseline="30000" dirty="0">
                <a:solidFill>
                  <a:schemeClr val="dk1"/>
                </a:solidFill>
              </a:rPr>
              <a:t>15</a:t>
            </a:r>
            <a:r>
              <a:rPr lang="en-US" dirty="0">
                <a:solidFill>
                  <a:schemeClr val="dk1"/>
                </a:solidFill>
              </a:rPr>
              <a:t> to 2</a:t>
            </a:r>
            <a:r>
              <a:rPr lang="en-US" baseline="30000" dirty="0">
                <a:solidFill>
                  <a:schemeClr val="dk1"/>
                </a:solidFill>
              </a:rPr>
              <a:t>15</a:t>
            </a:r>
            <a:r>
              <a:rPr lang="en-US" dirty="0">
                <a:solidFill>
                  <a:schemeClr val="dk1"/>
                </a:solidFill>
              </a:rPr>
              <a:t>-1]          </a:t>
            </a:r>
            <a:r>
              <a:rPr lang="en-US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C16</a:t>
            </a:r>
            <a:r>
              <a:rPr lang="en-US" baseline="-25000" dirty="0"/>
              <a:t>  </a:t>
            </a:r>
            <a:r>
              <a:rPr lang="en-US" dirty="0">
                <a:solidFill>
                  <a:schemeClr val="dk1"/>
                </a:solidFill>
              </a:rPr>
              <a:t>is</a:t>
            </a:r>
            <a:r>
              <a:rPr lang="en-US" baseline="-25000" dirty="0"/>
              <a:t> </a:t>
            </a:r>
            <a:r>
              <a:rPr lang="en-US" dirty="0">
                <a:solidFill>
                  <a:schemeClr val="dk1"/>
                </a:solidFill>
              </a:rPr>
              <a:t>a 16-bit pattern</a:t>
            </a:r>
          </a:p>
        </p:txBody>
      </p:sp>
    </p:spTree>
    <p:extLst>
      <p:ext uri="{BB962C8B-B14F-4D97-AF65-F5344CB8AC3E}">
        <p14:creationId xmlns:p14="http://schemas.microsoft.com/office/powerpoint/2010/main" val="3249158947"/>
      </p:ext>
    </p:extLst>
  </p:cSld>
  <p:clrMapOvr>
    <a:masterClrMapping/>
  </p:clrMapOvr>
  <p:transition>
    <p:fad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#7: MIPS Part 1: Introduction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Additional Notes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88D133-B99D-4EDE-80C5-183901987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46</a:t>
            </a:fld>
            <a:endParaRPr dirty="0"/>
          </a:p>
        </p:txBody>
      </p:sp>
      <p:sp>
        <p:nvSpPr>
          <p:cNvPr id="8" name="Rectangle 18">
            <a:extLst>
              <a:ext uri="{FF2B5EF4-FFF2-40B4-BE49-F238E27FC236}">
                <a16:creationId xmlns:a16="http://schemas.microsoft.com/office/drawing/2014/main" id="{32618768-0CD5-4DE9-9979-B53AA9C8AF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" y="1375719"/>
            <a:ext cx="84582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chemeClr val="tx1"/>
              </a:buClr>
              <a:buSzPct val="120000"/>
              <a:buFont typeface="Wingdings" pitchFamily="2" charset="2"/>
              <a:buChar char="§"/>
            </a:pPr>
            <a:r>
              <a:rPr lang="en-US" sz="2600" dirty="0" err="1">
                <a:latin typeface="Consolas" panose="020B0609020204030204" pitchFamily="49" charset="0"/>
              </a:rPr>
              <a:t>sll</a:t>
            </a:r>
            <a:r>
              <a:rPr lang="en-US" sz="2600" dirty="0"/>
              <a:t> and </a:t>
            </a:r>
            <a:r>
              <a:rPr lang="en-US" sz="2600" dirty="0" err="1">
                <a:latin typeface="Consolas" panose="020B0609020204030204" pitchFamily="49" charset="0"/>
              </a:rPr>
              <a:t>srl</a:t>
            </a:r>
            <a:r>
              <a:rPr lang="en-US" sz="2600" dirty="0"/>
              <a:t> only need 5 bits (i.e., </a:t>
            </a:r>
            <a:r>
              <a:rPr lang="en-US" sz="2600" dirty="0">
                <a:latin typeface="Consolas" panose="020B0609020204030204" pitchFamily="49" charset="0"/>
              </a:rPr>
              <a:t>C5</a:t>
            </a:r>
            <a:r>
              <a:rPr lang="en-US" sz="2600" dirty="0"/>
              <a:t>) because shifting by 32-bits empties the register (i.e., set to 0).</a:t>
            </a:r>
            <a:endParaRPr lang="en-GB" sz="2200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Rectangle 18">
            <a:extLst>
              <a:ext uri="{FF2B5EF4-FFF2-40B4-BE49-F238E27FC236}">
                <a16:creationId xmlns:a16="http://schemas.microsoft.com/office/drawing/2014/main" id="{32618768-0CD5-4DE9-9979-B53AA9C8AF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" y="2431678"/>
            <a:ext cx="8458200" cy="18164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chemeClr val="tx1"/>
              </a:buClr>
              <a:buSzPct val="120000"/>
              <a:buFont typeface="Wingdings" pitchFamily="2" charset="2"/>
              <a:buChar char="§"/>
            </a:pPr>
            <a:r>
              <a:rPr lang="en-US" sz="2600" dirty="0">
                <a:latin typeface="Consolas" panose="020B0609020204030204" pitchFamily="49" charset="0"/>
              </a:rPr>
              <a:t>C16</a:t>
            </a:r>
            <a:r>
              <a:rPr lang="en-US" sz="2600" dirty="0"/>
              <a:t> are NOT sign-extended.</a:t>
            </a:r>
          </a:p>
          <a:p>
            <a:pPr marL="342900" indent="-342900" algn="just">
              <a:spcBef>
                <a:spcPct val="20000"/>
              </a:spcBef>
              <a:buClr>
                <a:schemeClr val="tx1"/>
              </a:buClr>
              <a:buSzPct val="120000"/>
              <a:buFont typeface="Wingdings" pitchFamily="2" charset="2"/>
              <a:buChar char="§"/>
            </a:pPr>
            <a:r>
              <a:rPr lang="en-US" sz="2600" dirty="0"/>
              <a:t>A possible reason is because it is used for logical operations which typically concern with the bits as it is (</a:t>
            </a:r>
            <a:r>
              <a:rPr lang="en-US" sz="2600" i="1" dirty="0"/>
              <a:t>plus, it is treated as raw bits and not number</a:t>
            </a:r>
            <a:r>
              <a:rPr lang="en-US" sz="2600" dirty="0"/>
              <a:t>).</a:t>
            </a:r>
          </a:p>
        </p:txBody>
      </p:sp>
      <p:sp>
        <p:nvSpPr>
          <p:cNvPr id="12" name="Rectangle 18">
            <a:extLst>
              <a:ext uri="{FF2B5EF4-FFF2-40B4-BE49-F238E27FC236}">
                <a16:creationId xmlns:a16="http://schemas.microsoft.com/office/drawing/2014/main" id="{32618768-0CD5-4DE9-9979-B53AA9C8AF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" y="4389709"/>
            <a:ext cx="8458200" cy="14205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chemeClr val="tx1"/>
              </a:buClr>
              <a:buSzPct val="120000"/>
              <a:buFont typeface="Wingdings" pitchFamily="2" charset="2"/>
              <a:buChar char="§"/>
            </a:pPr>
            <a:r>
              <a:rPr lang="en-US" sz="2600" dirty="0">
                <a:latin typeface="Consolas" panose="020B0609020204030204" pitchFamily="49" charset="0"/>
              </a:rPr>
              <a:t>C16</a:t>
            </a:r>
            <a:r>
              <a:rPr lang="en-US" sz="2600" baseline="-25000" dirty="0">
                <a:latin typeface="Consolas" panose="020B0609020204030204" pitchFamily="49" charset="0"/>
              </a:rPr>
              <a:t>2s</a:t>
            </a:r>
            <a:r>
              <a:rPr lang="en-US" sz="2600" dirty="0"/>
              <a:t> are sign-extended.</a:t>
            </a:r>
          </a:p>
          <a:p>
            <a:pPr marL="342900" indent="-342900" algn="just">
              <a:spcBef>
                <a:spcPct val="20000"/>
              </a:spcBef>
              <a:buClr>
                <a:schemeClr val="tx1"/>
              </a:buClr>
              <a:buSzPct val="120000"/>
              <a:buFont typeface="Wingdings" pitchFamily="2" charset="2"/>
              <a:buChar char="§"/>
            </a:pPr>
            <a:r>
              <a:rPr lang="en-US" sz="2600" dirty="0"/>
              <a:t>Otherwise, </a:t>
            </a:r>
            <a:r>
              <a:rPr lang="en-US" sz="2600" dirty="0" err="1"/>
              <a:t>addi</a:t>
            </a:r>
            <a:r>
              <a:rPr lang="en-US" sz="2600" dirty="0"/>
              <a:t> will not work properly as the processor can only work with 32-bits.</a:t>
            </a:r>
          </a:p>
        </p:txBody>
      </p:sp>
    </p:spTree>
    <p:extLst>
      <p:ext uri="{BB962C8B-B14F-4D97-AF65-F5344CB8AC3E}">
        <p14:creationId xmlns:p14="http://schemas.microsoft.com/office/powerpoint/2010/main" val="2375235999"/>
      </p:ext>
    </p:extLst>
  </p:cSld>
  <p:clrMapOvr>
    <a:masterClrMapping/>
  </p:clrMapOvr>
  <p:transition>
    <p:fad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#7: MIPS Part 1: Introduction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Additional Notes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88D133-B99D-4EDE-80C5-183901987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47</a:t>
            </a:fld>
            <a:endParaRPr dirty="0"/>
          </a:p>
        </p:txBody>
      </p:sp>
      <p:sp>
        <p:nvSpPr>
          <p:cNvPr id="8" name="Rectangle 18">
            <a:extLst>
              <a:ext uri="{FF2B5EF4-FFF2-40B4-BE49-F238E27FC236}">
                <a16:creationId xmlns:a16="http://schemas.microsoft.com/office/drawing/2014/main" id="{32618768-0CD5-4DE9-9979-B53AA9C8AF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" y="1375719"/>
            <a:ext cx="8458200" cy="51108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just">
              <a:spcBef>
                <a:spcPct val="20000"/>
              </a:spcBef>
              <a:buClr>
                <a:schemeClr val="tx1"/>
              </a:buClr>
              <a:buSzPct val="120000"/>
              <a:buFont typeface="Wingdings" pitchFamily="2" charset="2"/>
              <a:buChar char="§"/>
            </a:pPr>
            <a:r>
              <a:rPr lang="en-US" sz="2600" dirty="0"/>
              <a:t>You may wonder why we learn C to learn MIPS.  The reason is simply because in C, we control the memory.  So, the C code match closely to the corresponding MIPS code.</a:t>
            </a:r>
          </a:p>
          <a:p>
            <a:pPr marL="342900" indent="-342900" algn="just">
              <a:spcBef>
                <a:spcPct val="20000"/>
              </a:spcBef>
              <a:buClr>
                <a:schemeClr val="tx1"/>
              </a:buClr>
              <a:buSzPct val="120000"/>
              <a:buFont typeface="Wingdings" pitchFamily="2" charset="2"/>
              <a:buChar char="§"/>
            </a:pPr>
            <a:r>
              <a:rPr lang="en-US" sz="2600" dirty="0"/>
              <a:t>All other language are too far removed from the underlying memory structure to be useful UNLESS we are only using a subset of those language.</a:t>
            </a:r>
          </a:p>
          <a:p>
            <a:pPr marL="800100" lvl="1" indent="-342900" algn="just">
              <a:spcBef>
                <a:spcPct val="20000"/>
              </a:spcBef>
              <a:buClr>
                <a:schemeClr val="tx1"/>
              </a:buClr>
              <a:buSzPct val="120000"/>
              <a:buFont typeface="Wingdings" pitchFamily="2" charset="2"/>
              <a:buChar char="§"/>
            </a:pPr>
            <a:r>
              <a:rPr lang="en-US" sz="2600" dirty="0"/>
              <a:t>But in C, we are forced to use these simpler subset.</a:t>
            </a:r>
          </a:p>
          <a:p>
            <a:pPr marL="800100" lvl="1" indent="-342900" algn="just">
              <a:spcBef>
                <a:spcPct val="20000"/>
              </a:spcBef>
              <a:buClr>
                <a:schemeClr val="tx1"/>
              </a:buClr>
              <a:buSzPct val="120000"/>
              <a:buFont typeface="Wingdings" pitchFamily="2" charset="2"/>
              <a:buChar char="§"/>
            </a:pPr>
            <a:r>
              <a:rPr lang="en-US" sz="2600" dirty="0"/>
              <a:t>This will hopefully make more sense once you start "compiling" from C to MIPS on your own.</a:t>
            </a:r>
          </a:p>
        </p:txBody>
      </p:sp>
    </p:spTree>
    <p:extLst>
      <p:ext uri="{BB962C8B-B14F-4D97-AF65-F5344CB8AC3E}">
        <p14:creationId xmlns:p14="http://schemas.microsoft.com/office/powerpoint/2010/main" val="4251294290"/>
      </p:ext>
    </p:extLst>
  </p:cSld>
  <p:clrMapOvr>
    <a:masterClrMapping/>
  </p:clrMapOvr>
  <p:transition>
    <p:fad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#7: MIPS Part 1: Introduction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7. MIPS Basic Instructions Checklist</a:t>
            </a:r>
            <a:endParaRPr lang="en-US" sz="3600" dirty="0">
              <a:solidFill>
                <a:srgbClr val="C00000"/>
              </a:solidFill>
            </a:endParaRPr>
          </a:p>
        </p:txBody>
      </p:sp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3828D8F1-235C-4B6A-9124-404BA27C30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3485874"/>
              </p:ext>
            </p:extLst>
          </p:nvPr>
        </p:nvGraphicFramePr>
        <p:xfrm>
          <a:off x="457200" y="1367666"/>
          <a:ext cx="8305800" cy="48869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71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89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497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0463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Operation</a:t>
                      </a:r>
                    </a:p>
                  </a:txBody>
                  <a:tcPr>
                    <a:solidFill>
                      <a:srgbClr val="6666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Opcode</a:t>
                      </a:r>
                      <a:r>
                        <a:rPr lang="en-US" dirty="0"/>
                        <a:t> in MIPS</a:t>
                      </a:r>
                    </a:p>
                  </a:txBody>
                  <a:tcPr>
                    <a:solidFill>
                      <a:srgbClr val="666699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Immediate Version</a:t>
                      </a:r>
                    </a:p>
                    <a:p>
                      <a:pPr algn="ctr"/>
                      <a:r>
                        <a:rPr lang="en-US" dirty="0"/>
                        <a:t>(if</a:t>
                      </a:r>
                      <a:r>
                        <a:rPr lang="en-US" baseline="0" dirty="0"/>
                        <a:t> applicable)</a:t>
                      </a:r>
                      <a:endParaRPr lang="en-US" dirty="0"/>
                    </a:p>
                  </a:txBody>
                  <a:tcPr>
                    <a:solidFill>
                      <a:srgbClr val="6666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4635">
                <a:tc>
                  <a:txBody>
                    <a:bodyPr/>
                    <a:lstStyle/>
                    <a:p>
                      <a:r>
                        <a:rPr lang="en-US" b="1" dirty="0"/>
                        <a:t>Addition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eaLnBrk="1" hangingPunct="1">
                        <a:lnSpc>
                          <a:spcPct val="90000"/>
                        </a:lnSpc>
                        <a:buFont typeface="Wingdings" pitchFamily="2" charset="2"/>
                        <a:buNone/>
                      </a:pPr>
                      <a:r>
                        <a:rPr lang="en-US" sz="1800" b="1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add 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$s0</a:t>
                      </a:r>
                      <a:r>
                        <a:rPr lang="en-US" sz="1800" b="1" dirty="0"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lang="en-US" sz="1800" b="1" dirty="0">
                          <a:solidFill>
                            <a:srgbClr val="0066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$s1</a:t>
                      </a:r>
                      <a:r>
                        <a:rPr lang="en-US" sz="1800" b="1" dirty="0"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lang="en-US" sz="1800" b="1" dirty="0">
                          <a:solidFill>
                            <a:srgbClr val="0066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$s2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 err="1">
                          <a:solidFill>
                            <a:srgbClr val="660066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addi</a:t>
                      </a:r>
                      <a:r>
                        <a:rPr lang="en-US" dirty="0"/>
                        <a:t>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$s0</a:t>
                      </a:r>
                      <a:r>
                        <a:rPr lang="en-US" sz="1800" b="1" dirty="0"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lang="en-US" sz="1800" b="1" dirty="0">
                          <a:solidFill>
                            <a:srgbClr val="0066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$s1</a:t>
                      </a:r>
                      <a:r>
                        <a:rPr lang="en-US" sz="1800" b="1" dirty="0"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lang="en-US" sz="1800" b="1" dirty="0">
                          <a:solidFill>
                            <a:srgbClr val="00206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C16</a:t>
                      </a:r>
                      <a:r>
                        <a:rPr lang="en-US" sz="1800" b="1" baseline="-25000" dirty="0">
                          <a:solidFill>
                            <a:srgbClr val="00206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2s</a:t>
                      </a:r>
                    </a:p>
                    <a:p>
                      <a:r>
                        <a:rPr lang="en-US" b="1" dirty="0">
                          <a:solidFill>
                            <a:srgbClr val="00206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C16</a:t>
                      </a:r>
                      <a:r>
                        <a:rPr lang="en-US" b="1" baseline="-25000" dirty="0">
                          <a:solidFill>
                            <a:srgbClr val="00206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2s</a:t>
                      </a:r>
                      <a:r>
                        <a:rPr lang="en-US" baseline="-25000" dirty="0"/>
                        <a:t> 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is</a:t>
                      </a:r>
                      <a:r>
                        <a:rPr lang="en-US" baseline="-25000" dirty="0"/>
                        <a:t>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[-2</a:t>
                      </a:r>
                      <a:r>
                        <a:rPr lang="en-US" sz="18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to 2</a:t>
                      </a:r>
                      <a:r>
                        <a:rPr lang="en-US" sz="1800" kern="1200" baseline="300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-1]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6219">
                <a:tc>
                  <a:txBody>
                    <a:bodyPr/>
                    <a:lstStyle/>
                    <a:p>
                      <a:r>
                        <a:rPr lang="en-US" b="1" dirty="0"/>
                        <a:t>Subtraction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sub 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$s0</a:t>
                      </a:r>
                      <a:r>
                        <a:rPr lang="en-US" sz="1800" b="1" dirty="0"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lang="en-US" sz="1800" b="1" dirty="0">
                          <a:solidFill>
                            <a:srgbClr val="0066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$s1</a:t>
                      </a:r>
                      <a:r>
                        <a:rPr lang="en-US" sz="1800" b="1" dirty="0"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lang="en-US" sz="1800" b="1" dirty="0">
                          <a:solidFill>
                            <a:srgbClr val="0066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$s2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1585">
                <a:tc>
                  <a:txBody>
                    <a:bodyPr/>
                    <a:lstStyle/>
                    <a:p>
                      <a:r>
                        <a:rPr lang="en-US" b="1" dirty="0"/>
                        <a:t>Shift</a:t>
                      </a:r>
                      <a:r>
                        <a:rPr lang="en-US" b="1" baseline="0" dirty="0"/>
                        <a:t> left logical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sll</a:t>
                      </a:r>
                      <a:r>
                        <a:rPr lang="en-US" sz="1800" b="1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$s0</a:t>
                      </a:r>
                      <a:r>
                        <a:rPr lang="en-US" sz="1800" b="1" dirty="0"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lang="en-US" sz="1800" b="1" dirty="0">
                          <a:solidFill>
                            <a:srgbClr val="0066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$s1</a:t>
                      </a:r>
                      <a:r>
                        <a:rPr lang="en-US" sz="1800" b="1" dirty="0"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lang="en-US" sz="1800" b="1" dirty="0">
                          <a:solidFill>
                            <a:srgbClr val="00206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C5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rgbClr val="00206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C5</a:t>
                      </a:r>
                      <a:r>
                        <a:rPr lang="en-US" sz="1800" b="1" dirty="0">
                          <a:solidFill>
                            <a:srgbClr val="0066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is</a:t>
                      </a:r>
                      <a:r>
                        <a:rPr lang="en-US" sz="1800" b="0" baseline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 [0 to 2</a:t>
                      </a:r>
                      <a:r>
                        <a:rPr lang="en-US" sz="1800" b="0" baseline="3000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5</a:t>
                      </a:r>
                      <a:r>
                        <a:rPr lang="en-US" sz="1800" b="0" baseline="0" dirty="0">
                          <a:solidFill>
                            <a:schemeClr val="tx1"/>
                          </a:solidFill>
                          <a:latin typeface="+mn-lt"/>
                          <a:cs typeface="Courier New" pitchFamily="49" charset="0"/>
                        </a:rPr>
                        <a:t>-1]</a:t>
                      </a:r>
                      <a:endParaRPr lang="en-US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8241">
                <a:tc>
                  <a:txBody>
                    <a:bodyPr/>
                    <a:lstStyle/>
                    <a:p>
                      <a:r>
                        <a:rPr lang="en-US" b="1" dirty="0"/>
                        <a:t>Shift</a:t>
                      </a:r>
                      <a:r>
                        <a:rPr lang="en-US" b="1" baseline="0" dirty="0"/>
                        <a:t> right logical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srl</a:t>
                      </a:r>
                      <a:r>
                        <a:rPr lang="en-US" sz="1800" b="1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$s0</a:t>
                      </a:r>
                      <a:r>
                        <a:rPr lang="en-US" sz="1800" b="1" dirty="0"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lang="en-US" sz="1800" b="1" dirty="0">
                          <a:solidFill>
                            <a:srgbClr val="0066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$s1</a:t>
                      </a:r>
                      <a:r>
                        <a:rPr lang="en-US" sz="1800" b="1" dirty="0"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lang="en-US" sz="1800" b="1" kern="1200" dirty="0">
                          <a:solidFill>
                            <a:srgbClr val="00206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C5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6947">
                <a:tc>
                  <a:txBody>
                    <a:bodyPr/>
                    <a:lstStyle/>
                    <a:p>
                      <a:r>
                        <a:rPr lang="en-US" b="1" dirty="0"/>
                        <a:t>AND</a:t>
                      </a:r>
                      <a:r>
                        <a:rPr lang="en-US" b="1" baseline="0" dirty="0"/>
                        <a:t> bitwise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eaLnBrk="1" hangingPunct="1">
                        <a:lnSpc>
                          <a:spcPct val="90000"/>
                        </a:lnSpc>
                        <a:buFont typeface="Wingdings" pitchFamily="2" charset="2"/>
                        <a:buNone/>
                      </a:pPr>
                      <a:r>
                        <a:rPr lang="en-US" sz="1800" b="1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and 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$s0</a:t>
                      </a:r>
                      <a:r>
                        <a:rPr lang="en-US" sz="1800" b="1" dirty="0"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lang="en-US" sz="1800" b="1" dirty="0">
                          <a:solidFill>
                            <a:srgbClr val="0066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$s1</a:t>
                      </a:r>
                      <a:r>
                        <a:rPr lang="en-US" sz="1800" b="1" dirty="0"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lang="en-US" sz="1800" b="1" dirty="0">
                          <a:solidFill>
                            <a:srgbClr val="0066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$s2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 err="1">
                          <a:solidFill>
                            <a:srgbClr val="660066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andi</a:t>
                      </a:r>
                      <a:r>
                        <a:rPr lang="en-US" sz="1800" b="1" kern="1200" dirty="0">
                          <a:solidFill>
                            <a:srgbClr val="660066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$s0</a:t>
                      </a:r>
                      <a:r>
                        <a:rPr lang="en-US" sz="1800" b="1" dirty="0"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lang="en-US" sz="1800" b="1" dirty="0">
                          <a:solidFill>
                            <a:srgbClr val="0066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$s1</a:t>
                      </a:r>
                      <a:r>
                        <a:rPr lang="en-US" sz="1800" b="1" dirty="0"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lang="en-US" sz="1800" b="1" dirty="0">
                          <a:solidFill>
                            <a:srgbClr val="00206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C16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00206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C16</a:t>
                      </a:r>
                      <a:r>
                        <a:rPr lang="en-US" baseline="-25000" dirty="0"/>
                        <a:t> 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is</a:t>
                      </a:r>
                      <a:r>
                        <a:rPr lang="en-US" baseline="-25000" dirty="0"/>
                        <a:t> </a:t>
                      </a:r>
                      <a:r>
                        <a:rPr lang="en-US" sz="18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 16-bit pattern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8241">
                <a:tc>
                  <a:txBody>
                    <a:bodyPr/>
                    <a:lstStyle/>
                    <a:p>
                      <a:r>
                        <a:rPr lang="en-US" b="1" dirty="0"/>
                        <a:t>OR bitwise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eaLnBrk="1" hangingPunct="1">
                        <a:lnSpc>
                          <a:spcPct val="90000"/>
                        </a:lnSpc>
                        <a:buFont typeface="Wingdings" pitchFamily="2" charset="2"/>
                        <a:buNone/>
                      </a:pPr>
                      <a:r>
                        <a:rPr lang="en-US" sz="1800" b="1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or  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$s0</a:t>
                      </a:r>
                      <a:r>
                        <a:rPr lang="en-US" sz="1800" b="1" dirty="0"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lang="en-US" sz="1800" b="1" dirty="0">
                          <a:solidFill>
                            <a:srgbClr val="0066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$s1</a:t>
                      </a:r>
                      <a:r>
                        <a:rPr lang="en-US" sz="1800" b="1" dirty="0"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lang="en-US" sz="1800" b="1" dirty="0">
                          <a:solidFill>
                            <a:srgbClr val="0066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$s2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 err="1">
                          <a:solidFill>
                            <a:srgbClr val="660066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ori</a:t>
                      </a:r>
                      <a:r>
                        <a:rPr lang="en-US" sz="1800" b="1" kern="1200" dirty="0">
                          <a:solidFill>
                            <a:srgbClr val="660066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$s0</a:t>
                      </a:r>
                      <a:r>
                        <a:rPr lang="en-US" sz="1800" b="1" dirty="0"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lang="en-US" sz="1800" b="1" dirty="0">
                          <a:solidFill>
                            <a:srgbClr val="0066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$s1</a:t>
                      </a:r>
                      <a:r>
                        <a:rPr lang="en-US" sz="1800" b="1" dirty="0"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lang="en-US" sz="1800" b="1" dirty="0">
                          <a:solidFill>
                            <a:srgbClr val="00206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C16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8241">
                <a:tc>
                  <a:txBody>
                    <a:bodyPr/>
                    <a:lstStyle/>
                    <a:p>
                      <a:r>
                        <a:rPr lang="en-US" b="1" dirty="0"/>
                        <a:t>NOR bitwise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eaLnBrk="1" hangingPunct="1">
                        <a:lnSpc>
                          <a:spcPct val="90000"/>
                        </a:lnSpc>
                        <a:buFont typeface="Wingdings" pitchFamily="2" charset="2"/>
                        <a:buNone/>
                      </a:pPr>
                      <a:r>
                        <a:rPr lang="en-US" sz="1800" b="1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nor 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$s0</a:t>
                      </a:r>
                      <a:r>
                        <a:rPr lang="en-US" sz="1800" b="1" dirty="0"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lang="en-US" sz="1800" b="1" dirty="0">
                          <a:solidFill>
                            <a:srgbClr val="0066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$s1</a:t>
                      </a:r>
                      <a:r>
                        <a:rPr lang="en-US" sz="1800" b="1" dirty="0"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lang="en-US" sz="1800" b="1" dirty="0">
                          <a:solidFill>
                            <a:srgbClr val="0066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$s2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08241">
                <a:tc>
                  <a:txBody>
                    <a:bodyPr/>
                    <a:lstStyle/>
                    <a:p>
                      <a:r>
                        <a:rPr lang="en-US" b="1" dirty="0"/>
                        <a:t>XOR bitwise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eaLnBrk="1" hangingPunct="1">
                        <a:lnSpc>
                          <a:spcPct val="90000"/>
                        </a:lnSpc>
                        <a:buFont typeface="Wingdings" pitchFamily="2" charset="2"/>
                        <a:buNone/>
                      </a:pPr>
                      <a:r>
                        <a:rPr lang="en-US" sz="1800" b="1" dirty="0" err="1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xor</a:t>
                      </a:r>
                      <a:r>
                        <a:rPr lang="en-US" sz="1800" b="1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$s0</a:t>
                      </a:r>
                      <a:r>
                        <a:rPr lang="en-US" sz="1800" b="1" dirty="0"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lang="en-US" sz="1800" b="1" dirty="0">
                          <a:solidFill>
                            <a:srgbClr val="0066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$s1</a:t>
                      </a:r>
                      <a:r>
                        <a:rPr lang="en-US" sz="1800" b="1" dirty="0"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lang="en-US" sz="1800" b="1" dirty="0">
                          <a:solidFill>
                            <a:srgbClr val="0066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$s2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 err="1">
                          <a:solidFill>
                            <a:srgbClr val="660066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xori</a:t>
                      </a:r>
                      <a:r>
                        <a:rPr lang="en-US" sz="1800" b="1" kern="1200" dirty="0">
                          <a:solidFill>
                            <a:srgbClr val="660066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$s0</a:t>
                      </a:r>
                      <a:r>
                        <a:rPr lang="en-US" sz="1800" b="1" dirty="0"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lang="en-US" sz="1800" b="1" dirty="0">
                          <a:solidFill>
                            <a:srgbClr val="0066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$s1</a:t>
                      </a:r>
                      <a:r>
                        <a:rPr lang="en-US" sz="1800" b="1" dirty="0"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lang="en-US" sz="1800" b="1" dirty="0">
                          <a:solidFill>
                            <a:srgbClr val="00206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C16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88D133-B99D-4EDE-80C5-183901987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48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17111717"/>
      </p:ext>
    </p:extLst>
  </p:cSld>
  <p:clrMapOvr>
    <a:masterClrMapping/>
  </p:clrMapOvr>
  <p:transition>
    <p:fade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1173163" y="2964100"/>
            <a:ext cx="6751637" cy="1143000"/>
          </a:xfrm>
        </p:spPr>
        <p:txBody>
          <a:bodyPr/>
          <a:lstStyle/>
          <a:p>
            <a:pPr algn="ctr" eaLnBrk="1" hangingPunct="1"/>
            <a:r>
              <a:rPr lang="en-GB" dirty="0">
                <a:solidFill>
                  <a:srgbClr val="9933FF"/>
                </a:solidFill>
                <a:latin typeface="+mn-lt"/>
              </a:rPr>
              <a:t>End of File</a:t>
            </a:r>
          </a:p>
        </p:txBody>
      </p:sp>
      <p:sp>
        <p:nvSpPr>
          <p:cNvPr id="3" name="[Slide Number Placeholder 8]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noFill/>
        </p:spPr>
        <p:txBody>
          <a:bodyPr/>
          <a:lstStyle/>
          <a:p>
            <a:pPr algn="l"/>
            <a:r>
              <a:rPr lang="en-SG"/>
              <a:t>Lecture #7: MIPS Part 1: Introduction</a:t>
            </a:r>
            <a:endParaRPr lang="en-US" dirty="0"/>
          </a:p>
        </p:txBody>
      </p:sp>
      <p:sp>
        <p:nvSpPr>
          <p:cNvPr id="5" name="[Footer Placeholder 6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CF758DD0-2305-4BC7-8F1A-93F2452B7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49</a:t>
            </a:fld>
            <a:endParaRPr dirty="0"/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#7: MIPS Part 1: Introduction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Recap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5</a:t>
            </a:fld>
            <a:endParaRPr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E09BF674-A755-4293-9A12-DE4763FFCD1C}"/>
              </a:ext>
            </a:extLst>
          </p:cNvPr>
          <p:cNvSpPr txBox="1">
            <a:spLocks noChangeArrowheads="1"/>
          </p:cNvSpPr>
          <p:nvPr/>
        </p:nvSpPr>
        <p:spPr>
          <a:xfrm>
            <a:off x="4114800" y="1066800"/>
            <a:ext cx="4572000" cy="45720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1463" indent="-27146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You write programs in high-level programming languages, e.g., C/C++, Java:</a:t>
            </a:r>
          </a:p>
          <a:p>
            <a:pPr lvl="1" fontAlgn="auto">
              <a:spcAft>
                <a:spcPts val="0"/>
              </a:spcAft>
            </a:pPr>
            <a:endParaRPr lang="en-US" sz="1800" dirty="0"/>
          </a:p>
          <a:p>
            <a:pPr lvl="1" fontAlgn="auto">
              <a:spcAft>
                <a:spcPts val="0"/>
              </a:spcAft>
            </a:pPr>
            <a:endParaRPr lang="en-US" sz="1800" dirty="0"/>
          </a:p>
          <a:p>
            <a:pPr marL="271463" indent="-271463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C00000"/>
                </a:solidFill>
              </a:rPr>
              <a:t>Compiler </a:t>
            </a:r>
            <a:r>
              <a:rPr lang="en-US" sz="2000" dirty="0"/>
              <a:t>translates this into </a:t>
            </a:r>
            <a:r>
              <a:rPr lang="en-US" sz="2000" dirty="0">
                <a:solidFill>
                  <a:srgbClr val="660066"/>
                </a:solidFill>
              </a:rPr>
              <a:t>assembly language</a:t>
            </a:r>
            <a:r>
              <a:rPr lang="en-US" sz="2000" dirty="0"/>
              <a:t> statement:</a:t>
            </a:r>
          </a:p>
          <a:p>
            <a:pPr lvl="1" fontAlgn="auto">
              <a:spcBef>
                <a:spcPct val="50000"/>
              </a:spcBef>
              <a:spcAft>
                <a:spcPts val="0"/>
              </a:spcAft>
            </a:pPr>
            <a:endParaRPr lang="en-US" sz="1600" dirty="0"/>
          </a:p>
          <a:p>
            <a:pPr lvl="1" fontAlgn="auto">
              <a:spcBef>
                <a:spcPct val="50000"/>
              </a:spcBef>
              <a:spcAft>
                <a:spcPts val="0"/>
              </a:spcAft>
            </a:pPr>
            <a:endParaRPr lang="en-US" sz="1600" dirty="0"/>
          </a:p>
          <a:p>
            <a:pPr lvl="1" fontAlgn="auto">
              <a:spcBef>
                <a:spcPct val="50000"/>
              </a:spcBef>
              <a:spcAft>
                <a:spcPts val="0"/>
              </a:spcAft>
              <a:buFont typeface="Arial" pitchFamily="34" charset="0"/>
              <a:buNone/>
            </a:pPr>
            <a:endParaRPr lang="en-US" sz="1600" dirty="0"/>
          </a:p>
          <a:p>
            <a:pPr marL="271463" indent="-271463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C00000"/>
                </a:solidFill>
              </a:rPr>
              <a:t>Assembler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translates this statement into </a:t>
            </a:r>
            <a:r>
              <a:rPr lang="en-US" sz="2000" dirty="0">
                <a:solidFill>
                  <a:srgbClr val="0000CC"/>
                </a:solidFill>
              </a:rPr>
              <a:t>machine language instructions</a:t>
            </a:r>
            <a:r>
              <a:rPr lang="en-US" sz="2000" dirty="0"/>
              <a:t> that the processor can execute: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None/>
            </a:pPr>
            <a:endParaRPr lang="en-US" sz="1800" dirty="0"/>
          </a:p>
        </p:txBody>
      </p:sp>
      <p:pic>
        <p:nvPicPr>
          <p:cNvPr id="8" name="Picture 5" descr="f01-03-P374493">
            <a:extLst>
              <a:ext uri="{FF2B5EF4-FFF2-40B4-BE49-F238E27FC236}">
                <a16:creationId xmlns:a16="http://schemas.microsoft.com/office/drawing/2014/main" id="{AD400439-31E5-4162-82D0-564B11E25E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 l="12126" r="15121"/>
          <a:stretch>
            <a:fillRect/>
          </a:stretch>
        </p:blipFill>
        <p:spPr bwMode="auto">
          <a:xfrm>
            <a:off x="457200" y="1219200"/>
            <a:ext cx="3657600" cy="5063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89466F34-B6AC-4F65-83C7-A3EE37783C11}"/>
              </a:ext>
            </a:extLst>
          </p:cNvPr>
          <p:cNvSpPr/>
          <p:nvPr/>
        </p:nvSpPr>
        <p:spPr>
          <a:xfrm>
            <a:off x="5638800" y="2057400"/>
            <a:ext cx="1447800" cy="381000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Courier New" pitchFamily="49" charset="0"/>
                <a:cs typeface="Courier New" pitchFamily="49" charset="0"/>
              </a:rPr>
              <a:t>A + B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4156380-4690-435A-956D-D3986623312D}"/>
              </a:ext>
            </a:extLst>
          </p:cNvPr>
          <p:cNvSpPr/>
          <p:nvPr/>
        </p:nvSpPr>
        <p:spPr>
          <a:xfrm>
            <a:off x="5486400" y="3581400"/>
            <a:ext cx="1828800" cy="381000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A, B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CC51F97-DF6E-44EC-B3F5-C092EC82F6F8}"/>
              </a:ext>
            </a:extLst>
          </p:cNvPr>
          <p:cNvSpPr/>
          <p:nvPr/>
        </p:nvSpPr>
        <p:spPr>
          <a:xfrm>
            <a:off x="4572000" y="5410200"/>
            <a:ext cx="3886200" cy="381000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1" eaLnBrk="1" hangingPunct="1"/>
            <a:r>
              <a:rPr lang="en-US" b="1" dirty="0">
                <a:latin typeface="Courier New" pitchFamily="49" charset="0"/>
                <a:cs typeface="Courier New" pitchFamily="49" charset="0"/>
              </a:rPr>
              <a:t>1000 1100 1010 0000</a:t>
            </a:r>
          </a:p>
        </p:txBody>
      </p:sp>
    </p:spTree>
    <p:extLst>
      <p:ext uri="{BB962C8B-B14F-4D97-AF65-F5344CB8AC3E}">
        <p14:creationId xmlns:p14="http://schemas.microsoft.com/office/powerpoint/2010/main" val="3190656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9" grpId="0" animBg="1"/>
      <p:bldP spid="10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#7: MIPS Part 1: Introduction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1. Instruction Set Architecture (1/2)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6</a:t>
            </a:fld>
            <a:endParaRPr dirty="0"/>
          </a:p>
        </p:txBody>
      </p:sp>
      <p:sp>
        <p:nvSpPr>
          <p:cNvPr id="60" name="Rectangle 3">
            <a:extLst>
              <a:ext uri="{FF2B5EF4-FFF2-40B4-BE49-F238E27FC236}">
                <a16:creationId xmlns:a16="http://schemas.microsoft.com/office/drawing/2014/main" id="{48FA389F-0DDB-4325-B996-E1CA648414D9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234159"/>
            <a:ext cx="82296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auto">
              <a:spcAft>
                <a:spcPts val="0"/>
              </a:spcAft>
              <a:buClr>
                <a:schemeClr val="tx1"/>
              </a:buClr>
              <a:buSzPct val="100000"/>
              <a:buFont typeface="Wingdings" pitchFamily="2" charset="2"/>
              <a:buChar char="§"/>
            </a:pPr>
            <a:r>
              <a:rPr lang="en-GB" sz="2800" b="1" dirty="0">
                <a:solidFill>
                  <a:srgbClr val="660066"/>
                </a:solidFill>
              </a:rPr>
              <a:t>I</a:t>
            </a:r>
            <a:r>
              <a:rPr lang="en-GB" sz="2800" dirty="0">
                <a:solidFill>
                  <a:srgbClr val="660066"/>
                </a:solidFill>
              </a:rPr>
              <a:t>nstruction </a:t>
            </a:r>
            <a:r>
              <a:rPr lang="en-GB" sz="2800" b="1" dirty="0">
                <a:solidFill>
                  <a:srgbClr val="660066"/>
                </a:solidFill>
              </a:rPr>
              <a:t>S</a:t>
            </a:r>
            <a:r>
              <a:rPr lang="en-GB" sz="2800" dirty="0">
                <a:solidFill>
                  <a:srgbClr val="660066"/>
                </a:solidFill>
              </a:rPr>
              <a:t>et </a:t>
            </a:r>
            <a:r>
              <a:rPr lang="en-GB" sz="2800" b="1" dirty="0">
                <a:solidFill>
                  <a:srgbClr val="660066"/>
                </a:solidFill>
              </a:rPr>
              <a:t>A</a:t>
            </a:r>
            <a:r>
              <a:rPr lang="en-GB" sz="2800" dirty="0">
                <a:solidFill>
                  <a:srgbClr val="660066"/>
                </a:solidFill>
              </a:rPr>
              <a:t>rchitecture (</a:t>
            </a:r>
            <a:r>
              <a:rPr lang="en-GB" sz="2800" b="1" dirty="0">
                <a:solidFill>
                  <a:srgbClr val="660066"/>
                </a:solidFill>
              </a:rPr>
              <a:t>ISA):</a:t>
            </a:r>
            <a:r>
              <a:rPr lang="en-GB" sz="2800" dirty="0">
                <a:solidFill>
                  <a:srgbClr val="0000FF"/>
                </a:solidFill>
              </a:rPr>
              <a:t> </a:t>
            </a:r>
          </a:p>
          <a:p>
            <a:pPr marL="715963" lvl="1" indent="-357188" fontAlgn="auto">
              <a:spcAft>
                <a:spcPts val="0"/>
              </a:spcAft>
              <a:buClr>
                <a:schemeClr val="tx1"/>
              </a:buClr>
              <a:buSzPct val="100000"/>
              <a:buFont typeface="Wingdings" pitchFamily="2" charset="2"/>
              <a:buChar char="§"/>
            </a:pPr>
            <a:r>
              <a:rPr lang="en-GB" sz="2400" dirty="0"/>
              <a:t>An abstraction on the </a:t>
            </a:r>
            <a:r>
              <a:rPr lang="en-GB" sz="2400" dirty="0">
                <a:solidFill>
                  <a:srgbClr val="C00000"/>
                </a:solidFill>
              </a:rPr>
              <a:t>interface</a:t>
            </a:r>
            <a:r>
              <a:rPr lang="en-GB" sz="2400" dirty="0"/>
              <a:t> between the hardware and the low-level software.</a:t>
            </a:r>
          </a:p>
        </p:txBody>
      </p:sp>
      <p:sp>
        <p:nvSpPr>
          <p:cNvPr id="61" name="Rectangle 53">
            <a:extLst>
              <a:ext uri="{FF2B5EF4-FFF2-40B4-BE49-F238E27FC236}">
                <a16:creationId xmlns:a16="http://schemas.microsoft.com/office/drawing/2014/main" id="{188618CF-462F-4993-8A04-1079E30C7A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4205958"/>
            <a:ext cx="5473700" cy="444500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 b="1" dirty="0">
                <a:solidFill>
                  <a:srgbClr val="C00000"/>
                </a:solidFill>
              </a:rPr>
              <a:t>I</a:t>
            </a:r>
            <a:r>
              <a:rPr lang="en-US" sz="2400" b="1" dirty="0"/>
              <a:t>nstruction </a:t>
            </a:r>
            <a:r>
              <a:rPr lang="en-US" sz="2400" b="1" dirty="0">
                <a:solidFill>
                  <a:srgbClr val="C00000"/>
                </a:solidFill>
              </a:rPr>
              <a:t>S</a:t>
            </a:r>
            <a:r>
              <a:rPr lang="en-US" sz="2400" b="1" dirty="0"/>
              <a:t>et </a:t>
            </a:r>
            <a:r>
              <a:rPr lang="en-US" sz="2400" b="1" dirty="0">
                <a:solidFill>
                  <a:srgbClr val="C00000"/>
                </a:solidFill>
              </a:rPr>
              <a:t>A</a:t>
            </a:r>
            <a:r>
              <a:rPr lang="en-US" sz="2400" b="1" dirty="0"/>
              <a:t>rchitecture</a:t>
            </a:r>
            <a:endParaRPr lang="en-US" sz="2400" dirty="0"/>
          </a:p>
        </p:txBody>
      </p:sp>
      <p:grpSp>
        <p:nvGrpSpPr>
          <p:cNvPr id="62" name="Group 60">
            <a:extLst>
              <a:ext uri="{FF2B5EF4-FFF2-40B4-BE49-F238E27FC236}">
                <a16:creationId xmlns:a16="http://schemas.microsoft.com/office/drawing/2014/main" id="{5E2CB9FA-B1D4-4E98-A36D-3794022C46BA}"/>
              </a:ext>
            </a:extLst>
          </p:cNvPr>
          <p:cNvGrpSpPr>
            <a:grpSpLocks/>
          </p:cNvGrpSpPr>
          <p:nvPr/>
        </p:nvGrpSpPr>
        <p:grpSpPr bwMode="auto">
          <a:xfrm>
            <a:off x="1295400" y="2758158"/>
            <a:ext cx="5105400" cy="1373188"/>
            <a:chOff x="816" y="1632"/>
            <a:chExt cx="3216" cy="865"/>
          </a:xfrm>
        </p:grpSpPr>
        <p:sp>
          <p:nvSpPr>
            <p:cNvPr id="63" name="Rectangle 31">
              <a:extLst>
                <a:ext uri="{FF2B5EF4-FFF2-40B4-BE49-F238E27FC236}">
                  <a16:creationId xmlns:a16="http://schemas.microsoft.com/office/drawing/2014/main" id="{07861ABA-5F24-40B4-9D4D-02468F6DF8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1877"/>
              <a:ext cx="1554" cy="52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63500" tIns="25400" rIns="63500" bIns="25400">
              <a:spAutoFit/>
            </a:bodyPr>
            <a:lstStyle/>
            <a:p>
              <a:pPr eaLnBrk="0" hangingPunct="0">
                <a:lnSpc>
                  <a:spcPct val="85000"/>
                </a:lnSpc>
              </a:pPr>
              <a:r>
                <a:rPr lang="en-US" sz="2000" b="1"/>
                <a:t>Software</a:t>
              </a:r>
            </a:p>
            <a:p>
              <a:pPr eaLnBrk="0" hangingPunct="0">
                <a:lnSpc>
                  <a:spcPct val="85000"/>
                </a:lnSpc>
              </a:pPr>
              <a:r>
                <a:rPr lang="en-US" sz="2000"/>
                <a:t>(to be translated to the instruction set)</a:t>
              </a:r>
            </a:p>
          </p:txBody>
        </p:sp>
        <p:pic>
          <p:nvPicPr>
            <p:cNvPr id="64" name="Picture 55" descr="11407_young_businessman_working_on_a_laptop_computer">
              <a:extLst>
                <a:ext uri="{FF2B5EF4-FFF2-40B4-BE49-F238E27FC236}">
                  <a16:creationId xmlns:a16="http://schemas.microsoft.com/office/drawing/2014/main" id="{3AEFD84A-1880-4557-A563-091B3AB45D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120" y="1632"/>
              <a:ext cx="912" cy="8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65" name="Group 61">
            <a:extLst>
              <a:ext uri="{FF2B5EF4-FFF2-40B4-BE49-F238E27FC236}">
                <a16:creationId xmlns:a16="http://schemas.microsoft.com/office/drawing/2014/main" id="{945E2E1D-090C-4050-84E1-DDCC6516C5F1}"/>
              </a:ext>
            </a:extLst>
          </p:cNvPr>
          <p:cNvGrpSpPr>
            <a:grpSpLocks/>
          </p:cNvGrpSpPr>
          <p:nvPr/>
        </p:nvGrpSpPr>
        <p:grpSpPr bwMode="auto">
          <a:xfrm>
            <a:off x="1295400" y="4739358"/>
            <a:ext cx="6096000" cy="973138"/>
            <a:chOff x="816" y="2880"/>
            <a:chExt cx="3840" cy="613"/>
          </a:xfrm>
        </p:grpSpPr>
        <p:sp>
          <p:nvSpPr>
            <p:cNvPr id="66" name="Rectangle 30">
              <a:extLst>
                <a:ext uri="{FF2B5EF4-FFF2-40B4-BE49-F238E27FC236}">
                  <a16:creationId xmlns:a16="http://schemas.microsoft.com/office/drawing/2014/main" id="{FF1C6D5D-1CE7-4323-A674-42D94D945B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2887"/>
              <a:ext cx="1652" cy="52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lIns="63500" tIns="25400" rIns="63500" bIns="25400">
              <a:spAutoFit/>
            </a:bodyPr>
            <a:lstStyle/>
            <a:p>
              <a:pPr eaLnBrk="0" hangingPunct="0">
                <a:lnSpc>
                  <a:spcPct val="85000"/>
                </a:lnSpc>
              </a:pPr>
              <a:r>
                <a:rPr lang="en-US" sz="2000" b="1"/>
                <a:t>Hardware</a:t>
              </a:r>
            </a:p>
            <a:p>
              <a:pPr eaLnBrk="0" hangingPunct="0">
                <a:lnSpc>
                  <a:spcPct val="85000"/>
                </a:lnSpc>
              </a:pPr>
              <a:r>
                <a:rPr lang="en-US" sz="2000"/>
                <a:t>(implementing the instruction set)</a:t>
              </a:r>
            </a:p>
          </p:txBody>
        </p:sp>
        <p:pic>
          <p:nvPicPr>
            <p:cNvPr id="67" name="Picture 56" descr="11705_internet_web_banner_of_a_green_and_yellow_circuit_board">
              <a:extLst>
                <a:ext uri="{FF2B5EF4-FFF2-40B4-BE49-F238E27FC236}">
                  <a16:creationId xmlns:a16="http://schemas.microsoft.com/office/drawing/2014/main" id="{F9C0479C-FC32-4BC4-B80E-4112279B11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2688" y="2880"/>
              <a:ext cx="1968" cy="6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166520253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#7: MIPS Part 1: Introduction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1. Instruction Set Architecture (2/2)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7</a:t>
            </a:fld>
            <a:endParaRPr dirty="0"/>
          </a:p>
        </p:txBody>
      </p:sp>
      <p:sp>
        <p:nvSpPr>
          <p:cNvPr id="18" name="Rectangle 3">
            <a:extLst>
              <a:ext uri="{FF2B5EF4-FFF2-40B4-BE49-F238E27FC236}">
                <a16:creationId xmlns:a16="http://schemas.microsoft.com/office/drawing/2014/main" id="{947ED18A-3217-4BEA-91DA-9A3520C49388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326292"/>
            <a:ext cx="8229600" cy="5140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1463" indent="-271463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GB" dirty="0"/>
              <a:t>Instruction Set Architecture  </a:t>
            </a:r>
          </a:p>
          <a:p>
            <a:pPr marL="630238" lvl="1" indent="-27146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GB" dirty="0"/>
              <a:t>Includes everything programmers need to know to make the machine code work correctly</a:t>
            </a:r>
          </a:p>
          <a:p>
            <a:pPr marL="630238" lvl="1" indent="-271463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GB" dirty="0"/>
              <a:t>Allows computer designers to talk about functions independently from the hardware that performs them</a:t>
            </a:r>
          </a:p>
          <a:p>
            <a:pPr marL="271463" indent="-271463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GB" dirty="0"/>
              <a:t>This abstraction allows many implementations of varying cost and performance to run identical software.</a:t>
            </a:r>
          </a:p>
          <a:p>
            <a:pPr marL="630238" lvl="1" indent="-27146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Example: Intel x86/IA-32 ISA has been implemented by a range of processors starting from 80386 (1985) to Pentium 4 (2005)  </a:t>
            </a:r>
          </a:p>
          <a:p>
            <a:pPr marL="630238" lvl="1" indent="-27146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Other companies such as AMD and </a:t>
            </a:r>
            <a:r>
              <a:rPr lang="en-US" dirty="0" err="1"/>
              <a:t>Transmeta</a:t>
            </a:r>
            <a:r>
              <a:rPr lang="en-US" dirty="0"/>
              <a:t> have implemented IA-32 ISA as well</a:t>
            </a:r>
          </a:p>
          <a:p>
            <a:pPr marL="630238" lvl="1" indent="-27146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A program compiled for IA-32 ISA can be executed on any of these implementations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7627229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#7: MIPS Part 1: Introduction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2</a:t>
            </a:r>
            <a:r>
              <a:rPr lang="en-SG" sz="3200" dirty="0">
                <a:solidFill>
                  <a:srgbClr val="0000FF"/>
                </a:solidFill>
                <a:latin typeface="+mn-lt"/>
              </a:rPr>
              <a:t>. Machine Code vs Assembly Language</a:t>
            </a:r>
            <a:endParaRPr lang="en-US" sz="32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8</a:t>
            </a:fld>
            <a:endParaRPr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9175961"/>
              </p:ext>
            </p:extLst>
          </p:nvPr>
        </p:nvGraphicFramePr>
        <p:xfrm>
          <a:off x="457200" y="1397000"/>
          <a:ext cx="8229600" cy="35763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3236178586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36134008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Machine Code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Assembly Language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3408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Instructions in binary</a:t>
                      </a:r>
                    </a:p>
                    <a:p>
                      <a:r>
                        <a:rPr lang="en-US" dirty="0"/>
                        <a:t>    e.g.: </a:t>
                      </a:r>
                      <a:r>
                        <a:rPr lang="en-US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1000 1100 1010 0000</a:t>
                      </a:r>
                    </a:p>
                    <a:p>
                      <a:r>
                        <a:rPr lang="en-US" dirty="0">
                          <a:sym typeface="Wingdings" panose="05000000000000000000" pitchFamily="2" charset="2"/>
                        </a:rPr>
                        <a:t>     Add two numbers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Human readable</a:t>
                      </a:r>
                    </a:p>
                    <a:p>
                      <a:r>
                        <a:rPr lang="en-US" dirty="0"/>
                        <a:t>    e.g.</a:t>
                      </a:r>
                      <a:r>
                        <a:rPr lang="en-US" baseline="0" dirty="0"/>
                        <a:t>: </a:t>
                      </a:r>
                      <a:r>
                        <a:rPr lang="en-US" baseline="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add A, B</a:t>
                      </a:r>
                    </a:p>
                    <a:p>
                      <a:r>
                        <a:rPr lang="en-US" baseline="0" dirty="0"/>
                        <a:t>    </a:t>
                      </a:r>
                      <a:r>
                        <a:rPr lang="en-US" baseline="0" dirty="0">
                          <a:sym typeface="Wingdings" panose="05000000000000000000" pitchFamily="2" charset="2"/>
                        </a:rPr>
                        <a:t> Add two numbers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7985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Hard and tedious</a:t>
                      </a:r>
                      <a:r>
                        <a:rPr lang="en-US" baseline="0" dirty="0"/>
                        <a:t> to code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Easier to write than machine code,</a:t>
                      </a:r>
                      <a:br>
                        <a:rPr lang="en-US" dirty="0"/>
                      </a:br>
                      <a:r>
                        <a:rPr lang="en-US" dirty="0"/>
                        <a:t>symbolic version </a:t>
                      </a:r>
                      <a:r>
                        <a:rPr lang="en-US"/>
                        <a:t>of machine code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20327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1000 1100 1010 0000</a:t>
                      </a:r>
                      <a:r>
                        <a:rPr lang="en-GB" baseline="0" dirty="0">
                          <a:solidFill>
                            <a:schemeClr val="dk1"/>
                          </a:solidFill>
                          <a:latin typeface="+mn-lt"/>
                        </a:rPr>
                        <a:t> </a:t>
                      </a:r>
                      <a:r>
                        <a:rPr lang="en-GB" baseline="0" dirty="0">
                          <a:solidFill>
                            <a:schemeClr val="dk1"/>
                          </a:solidFill>
                          <a:latin typeface="+mn-lt"/>
                          <a:sym typeface="Wingdings" panose="05000000000000000000" pitchFamily="2" charset="2"/>
                        </a:rPr>
                        <a:t> </a:t>
                      </a:r>
                      <a:r>
                        <a:rPr lang="en-GB" baseline="0" dirty="0">
                          <a:solidFill>
                            <a:srgbClr val="7030A0"/>
                          </a:solidFill>
                          <a:latin typeface="+mn-lt"/>
                          <a:sym typeface="Wingdings" panose="05000000000000000000" pitchFamily="2" charset="2"/>
                        </a:rPr>
                        <a:t>ASSEMBLER</a:t>
                      </a:r>
                      <a:r>
                        <a:rPr lang="en-GB" baseline="0" dirty="0">
                          <a:solidFill>
                            <a:schemeClr val="dk1"/>
                          </a:solidFill>
                          <a:latin typeface="+mn-lt"/>
                          <a:sym typeface="Wingdings" panose="05000000000000000000" pitchFamily="2" charset="2"/>
                        </a:rPr>
                        <a:t>  </a:t>
                      </a:r>
                      <a:r>
                        <a:rPr lang="en-US" baseline="0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</a:rPr>
                        <a:t>add A, B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4377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i="1" dirty="0"/>
                        <a:t>May also be written in hexadecimal for a more human-readable format</a:t>
                      </a:r>
                      <a:endParaRPr lang="en-GB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May provide ‘</a:t>
                      </a:r>
                      <a:r>
                        <a:rPr lang="en-US" b="1" dirty="0">
                          <a:solidFill>
                            <a:srgbClr val="660066"/>
                          </a:solidFill>
                        </a:rPr>
                        <a:t>pseudo-instructions</a:t>
                      </a:r>
                      <a:r>
                        <a:rPr lang="en-US" dirty="0"/>
                        <a:t>’ as syntactic sugar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3395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When considering performance, only real instructions are counted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6648233"/>
                  </a:ext>
                </a:extLst>
              </a:tr>
            </a:tbl>
          </a:graphicData>
        </a:graphic>
      </p:graphicFrame>
      <p:sp>
        <p:nvSpPr>
          <p:cNvPr id="7" name="Folded Corner 6"/>
          <p:cNvSpPr/>
          <p:nvPr/>
        </p:nvSpPr>
        <p:spPr>
          <a:xfrm>
            <a:off x="457200" y="5136161"/>
            <a:ext cx="8229600" cy="1614196"/>
          </a:xfrm>
          <a:prstGeom prst="foldedCorner">
            <a:avLst/>
          </a:prstGeom>
          <a:solidFill>
            <a:srgbClr val="FFFFC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b="1" dirty="0">
                <a:solidFill>
                  <a:schemeClr val="tx1"/>
                </a:solidFill>
              </a:rPr>
              <a:t>NOTE:</a:t>
            </a:r>
          </a:p>
          <a:p>
            <a:pPr algn="just"/>
            <a:r>
              <a:rPr lang="en-US" sz="1600" dirty="0">
                <a:solidFill>
                  <a:schemeClr val="tx1"/>
                </a:solidFill>
              </a:rPr>
              <a:t>Syntactic "sugar" is basically a translation scheme from a language to the </a:t>
            </a:r>
            <a:r>
              <a:rPr lang="en-US" sz="1600" b="1" i="1" dirty="0">
                <a:solidFill>
                  <a:schemeClr val="tx1"/>
                </a:solidFill>
              </a:rPr>
              <a:t>same</a:t>
            </a:r>
            <a:r>
              <a:rPr lang="en-US" sz="1600" dirty="0">
                <a:solidFill>
                  <a:schemeClr val="tx1"/>
                </a:solidFill>
              </a:rPr>
              <a:t> language (</a:t>
            </a:r>
            <a:r>
              <a:rPr lang="en-US" sz="1600" i="1" dirty="0">
                <a:solidFill>
                  <a:schemeClr val="tx1"/>
                </a:solidFill>
              </a:rPr>
              <a:t>e.g.,</a:t>
            </a:r>
            <a:r>
              <a:rPr lang="en-US" sz="1600" dirty="0">
                <a:solidFill>
                  <a:schemeClr val="tx1"/>
                </a:solidFill>
              </a:rPr>
              <a:t> from C to C or in this case from MIPS to MIPS).  The pseudo-instructions are then translated into one or more real instructions.</a:t>
            </a:r>
          </a:p>
          <a:p>
            <a:pPr algn="just"/>
            <a:r>
              <a:rPr lang="en-US" sz="1600" dirty="0">
                <a:solidFill>
                  <a:schemeClr val="tx1"/>
                </a:solidFill>
              </a:rPr>
              <a:t>For example, in MIPS, we have 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move $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rd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, $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rs</a:t>
            </a:r>
            <a:r>
              <a:rPr lang="en-US" sz="1600" dirty="0">
                <a:solidFill>
                  <a:schemeClr val="tx1"/>
                </a:solidFill>
              </a:rPr>
              <a:t> being translated into 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add $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rd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, $</a:t>
            </a:r>
            <a:r>
              <a:rPr lang="en-US" sz="1600" dirty="0" err="1">
                <a:solidFill>
                  <a:schemeClr val="tx1"/>
                </a:solidFill>
                <a:latin typeface="Consolas" panose="020B0609020204030204" pitchFamily="49" charset="0"/>
              </a:rPr>
              <a:t>rs</a:t>
            </a:r>
            <a:r>
              <a:rPr lang="en-US" sz="1600" dirty="0">
                <a:solidFill>
                  <a:schemeClr val="tx1"/>
                </a:solidFill>
                <a:latin typeface="Consolas" panose="020B0609020204030204" pitchFamily="49" charset="0"/>
              </a:rPr>
              <a:t>, $zero</a:t>
            </a:r>
            <a:r>
              <a:rPr lang="en-US" sz="1600" dirty="0">
                <a:solidFill>
                  <a:schemeClr val="tx1"/>
                </a:solidFill>
              </a:rPr>
              <a:t>.</a:t>
            </a:r>
          </a:p>
          <a:p>
            <a:endParaRPr lang="en-GB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3315528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#7: MIPS Part 1: Introduction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rgbClr val="0000FF"/>
                </a:solidFill>
                <a:latin typeface="+mn-lt"/>
              </a:rPr>
              <a:t>3. Walkthrough: An Example Code </a:t>
            </a:r>
            <a:r>
              <a:rPr lang="en-SG" sz="2800" dirty="0">
                <a:solidFill>
                  <a:srgbClr val="0000FF"/>
                </a:solidFill>
                <a:latin typeface="+mn-lt"/>
              </a:rPr>
              <a:t>(1/15)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9</a:t>
            </a:fld>
            <a:endParaRPr dirty="0"/>
          </a:p>
        </p:txBody>
      </p: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867C82B2-B1D2-4DCD-8D07-D6CAE8CA9B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72604"/>
            <a:ext cx="8229600" cy="2146668"/>
          </a:xfrm>
        </p:spPr>
        <p:txBody>
          <a:bodyPr>
            <a:normAutofit/>
          </a:bodyPr>
          <a:lstStyle/>
          <a:p>
            <a:pPr marL="358775" indent="-358775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Let us take a journey with the execution of a simple code:</a:t>
            </a:r>
          </a:p>
          <a:p>
            <a:pPr marL="542925" lvl="1" indent="-268288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Discover the components in a typical computer</a:t>
            </a:r>
          </a:p>
          <a:p>
            <a:pPr marL="542925" lvl="1" indent="-268288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Learn the type of instructions required to control the processor</a:t>
            </a:r>
          </a:p>
          <a:p>
            <a:pPr marL="542925" lvl="1" indent="-268288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Simplified to highlight the important concepts </a:t>
            </a:r>
            <a:r>
              <a:rPr lang="en-US" dirty="0">
                <a:sym typeface="Wingdings" pitchFamily="2" charset="2"/>
              </a:rPr>
              <a:t></a:t>
            </a:r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C0B1C59-98E4-4959-970F-1351AA683501}"/>
              </a:ext>
            </a:extLst>
          </p:cNvPr>
          <p:cNvSpPr/>
          <p:nvPr/>
        </p:nvSpPr>
        <p:spPr>
          <a:xfrm>
            <a:off x="533400" y="3429000"/>
            <a:ext cx="3733800" cy="1752600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// assume res is 0 initially</a:t>
            </a:r>
          </a:p>
          <a:p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for (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=1;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&lt;10;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++) {</a:t>
            </a:r>
          </a:p>
          <a:p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res = res +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0F4ED98-6163-4569-B709-D8E7AE6BF998}"/>
              </a:ext>
            </a:extLst>
          </p:cNvPr>
          <p:cNvSpPr/>
          <p:nvPr/>
        </p:nvSpPr>
        <p:spPr>
          <a:xfrm>
            <a:off x="1412240" y="5230906"/>
            <a:ext cx="1828800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C-like code fragment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56A67DB-B41D-4DCD-B049-52F7197E6CAE}"/>
              </a:ext>
            </a:extLst>
          </p:cNvPr>
          <p:cNvSpPr/>
          <p:nvPr/>
        </p:nvSpPr>
        <p:spPr>
          <a:xfrm>
            <a:off x="5715000" y="3429000"/>
            <a:ext cx="2971800" cy="1752600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res 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 res +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i</a:t>
            </a: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  <a:sym typeface="Wingdings" pitchFamily="2" charset="2"/>
            </a:endParaRPr>
          </a:p>
          <a:p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 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 + 1</a:t>
            </a:r>
          </a:p>
          <a:p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if </a:t>
            </a:r>
            <a:r>
              <a:rPr lang="en-US" b="1" dirty="0" err="1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i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 &lt; 10, repeat </a:t>
            </a:r>
            <a:endParaRPr lang="en-US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838ED22-B470-4A14-9D2C-D7B0628410D8}"/>
              </a:ext>
            </a:extLst>
          </p:cNvPr>
          <p:cNvSpPr/>
          <p:nvPr/>
        </p:nvSpPr>
        <p:spPr>
          <a:xfrm>
            <a:off x="6289040" y="5230906"/>
            <a:ext cx="1828800" cy="762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“Assembly” Code</a:t>
            </a:r>
          </a:p>
        </p:txBody>
      </p:sp>
      <p:sp>
        <p:nvSpPr>
          <p:cNvPr id="52" name="Notched Right Arrow 15">
            <a:extLst>
              <a:ext uri="{FF2B5EF4-FFF2-40B4-BE49-F238E27FC236}">
                <a16:creationId xmlns:a16="http://schemas.microsoft.com/office/drawing/2014/main" id="{FFA4D76A-C8AD-4B5D-A879-97644FBFA367}"/>
              </a:ext>
            </a:extLst>
          </p:cNvPr>
          <p:cNvSpPr/>
          <p:nvPr/>
        </p:nvSpPr>
        <p:spPr>
          <a:xfrm>
            <a:off x="4343400" y="3886200"/>
            <a:ext cx="1219200" cy="1066800"/>
          </a:xfrm>
          <a:prstGeom prst="notchedRightArrow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E093FC1-B89E-40A2-B0EA-FD026CE37D79}"/>
              </a:ext>
            </a:extLst>
          </p:cNvPr>
          <p:cNvSpPr/>
          <p:nvPr/>
        </p:nvSpPr>
        <p:spPr>
          <a:xfrm>
            <a:off x="4419600" y="4114800"/>
            <a:ext cx="1143000" cy="5334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compile to</a:t>
            </a:r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CC5EB809-DC3D-4670-8E04-1718D6CCECB4}"/>
              </a:ext>
            </a:extLst>
          </p:cNvPr>
          <p:cNvSpPr/>
          <p:nvPr/>
        </p:nvSpPr>
        <p:spPr>
          <a:xfrm>
            <a:off x="8032376" y="4061012"/>
            <a:ext cx="342376" cy="537882"/>
          </a:xfrm>
          <a:custGeom>
            <a:avLst/>
            <a:gdLst>
              <a:gd name="connsiteX0" fmla="*/ 107577 w 342376"/>
              <a:gd name="connsiteY0" fmla="*/ 537882 h 537882"/>
              <a:gd name="connsiteX1" fmla="*/ 340659 w 342376"/>
              <a:gd name="connsiteY1" fmla="*/ 215153 h 537882"/>
              <a:gd name="connsiteX2" fmla="*/ 0 w 342376"/>
              <a:gd name="connsiteY2" fmla="*/ 0 h 537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6" h="537882">
                <a:moveTo>
                  <a:pt x="107577" y="537882"/>
                </a:moveTo>
                <a:cubicBezTo>
                  <a:pt x="233083" y="421341"/>
                  <a:pt x="358589" y="304800"/>
                  <a:pt x="340659" y="215153"/>
                </a:cubicBezTo>
                <a:cubicBezTo>
                  <a:pt x="322729" y="125506"/>
                  <a:pt x="161364" y="62753"/>
                  <a:pt x="0" y="0"/>
                </a:cubicBezTo>
              </a:path>
            </a:pathLst>
          </a:custGeom>
          <a:ln>
            <a:headEnd type="none" w="med" len="med"/>
            <a:tailEnd type="triangl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5" name="Folded Corner 14"/>
          <p:cNvSpPr/>
          <p:nvPr/>
        </p:nvSpPr>
        <p:spPr>
          <a:xfrm>
            <a:off x="4267200" y="5992906"/>
            <a:ext cx="4419600" cy="817469"/>
          </a:xfrm>
          <a:prstGeom prst="foldedCorner">
            <a:avLst/>
          </a:prstGeom>
          <a:solidFill>
            <a:srgbClr val="FFFFC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600" b="1" dirty="0">
                <a:solidFill>
                  <a:schemeClr val="tx1"/>
                </a:solidFill>
              </a:rPr>
              <a:t>NOTE:</a:t>
            </a:r>
          </a:p>
          <a:p>
            <a:pPr algn="just"/>
            <a:r>
              <a:rPr lang="en-US" sz="1600" dirty="0">
                <a:solidFill>
                  <a:schemeClr val="tx1"/>
                </a:solidFill>
              </a:rPr>
              <a:t>Not a real "assembly" language but hopefully instructive enough for our purpose.</a:t>
            </a:r>
          </a:p>
          <a:p>
            <a:endParaRPr lang="en-GB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5707990"/>
      </p:ext>
    </p:extLst>
  </p:cSld>
  <p:clrMapOvr>
    <a:masterClrMapping/>
  </p:clrMapOvr>
  <p:transition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6B00701839A694C99426BB45CC69360" ma:contentTypeVersion="11" ma:contentTypeDescription="Create a new document." ma:contentTypeScope="" ma:versionID="d1659c6412ddb937be45051f5b05946a">
  <xsd:schema xmlns:xsd="http://www.w3.org/2001/XMLSchema" xmlns:xs="http://www.w3.org/2001/XMLSchema" xmlns:p="http://schemas.microsoft.com/office/2006/metadata/properties" xmlns:ns3="b60769e2-796d-4bcb-9a3b-3cbc09cb3c87" targetNamespace="http://schemas.microsoft.com/office/2006/metadata/properties" ma:root="true" ma:fieldsID="3e647e19b5ee986f9d15bed10aaf92fb" ns3:_="">
    <xsd:import namespace="b60769e2-796d-4bcb-9a3b-3cbc09cb3c8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Locatio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60769e2-796d-4bcb-9a3b-3cbc09cb3c8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LengthInSeconds" ma:index="18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FCC866E-8C90-45E4-B418-47DFD51DF4B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04C6604-A687-45CA-ACA4-5BD429C5A826}">
  <ds:schemaRefs>
    <ds:schemaRef ds:uri="http://purl.org/dc/terms/"/>
    <ds:schemaRef ds:uri="b60769e2-796d-4bcb-9a3b-3cbc09cb3c87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46A81381-5C42-4FDC-B1A8-60DF95B2C44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60769e2-796d-4bcb-9a3b-3cbc09cb3c8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19433</TotalTime>
  <Words>5522</Words>
  <Application>Microsoft Office PowerPoint</Application>
  <PresentationFormat>On-screen Show (4:3)</PresentationFormat>
  <Paragraphs>1146</Paragraphs>
  <Slides>49</Slides>
  <Notes>48</Notes>
  <HiddenSlides>1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9" baseType="lpstr">
      <vt:lpstr>Arial</vt:lpstr>
      <vt:lpstr>Calibri</vt:lpstr>
      <vt:lpstr>Consolas</vt:lpstr>
      <vt:lpstr>Courier New</vt:lpstr>
      <vt:lpstr>Helvetica</vt:lpstr>
      <vt:lpstr>Times New Roman</vt:lpstr>
      <vt:lpstr>Verdana</vt:lpstr>
      <vt:lpstr>Wingdings</vt:lpstr>
      <vt:lpstr>Wingdings 2</vt:lpstr>
      <vt:lpstr>Clarity</vt:lpstr>
      <vt:lpstr>http://www.comp.nus.edu.sg/~cs2100/</vt:lpstr>
      <vt:lpstr>Questions?</vt:lpstr>
      <vt:lpstr>Lecture #7: MIPS Part 1: Introduction (1/2)</vt:lpstr>
      <vt:lpstr>Lecture #7: MIPS Part 1: Introduction (1/2)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End of File</vt:lpstr>
    </vt:vector>
  </TitlesOfParts>
  <Company>SoC, 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CS2100 Computer Organisation</dc:title>
  <dc:subject>Week 1</dc:subject>
  <dc:creator>Aaron Tan</dc:creator>
  <cp:lastModifiedBy>Song Kai</cp:lastModifiedBy>
  <cp:revision>1739</cp:revision>
  <cp:lastPrinted>2017-06-30T03:15:07Z</cp:lastPrinted>
  <dcterms:created xsi:type="dcterms:W3CDTF">1998-09-05T15:03:32Z</dcterms:created>
  <dcterms:modified xsi:type="dcterms:W3CDTF">2025-01-08T08:33:31Z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  <property fmtid="{D5CDD505-2E9C-101B-9397-08002B2CF9AE}" pid="22" name="ContentTypeId">
    <vt:lpwstr>0x01010006B00701839A694C99426BB45CC69360</vt:lpwstr>
  </property>
</Properties>
</file>