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46"/>
  </p:notesMasterIdLst>
  <p:handoutMasterIdLst>
    <p:handoutMasterId r:id="rId47"/>
  </p:handoutMasterIdLst>
  <p:sldIdLst>
    <p:sldId id="256" r:id="rId5"/>
    <p:sldId id="723" r:id="rId6"/>
    <p:sldId id="468" r:id="rId7"/>
    <p:sldId id="714" r:id="rId8"/>
    <p:sldId id="638" r:id="rId9"/>
    <p:sldId id="639" r:id="rId10"/>
    <p:sldId id="601" r:id="rId11"/>
    <p:sldId id="604" r:id="rId12"/>
    <p:sldId id="605" r:id="rId13"/>
    <p:sldId id="709" r:id="rId14"/>
    <p:sldId id="710" r:id="rId15"/>
    <p:sldId id="711" r:id="rId16"/>
    <p:sldId id="712" r:id="rId17"/>
    <p:sldId id="606" r:id="rId18"/>
    <p:sldId id="607" r:id="rId19"/>
    <p:sldId id="713" r:id="rId20"/>
    <p:sldId id="608" r:id="rId21"/>
    <p:sldId id="610" r:id="rId22"/>
    <p:sldId id="613" r:id="rId23"/>
    <p:sldId id="643" r:id="rId24"/>
    <p:sldId id="721" r:id="rId25"/>
    <p:sldId id="664" r:id="rId26"/>
    <p:sldId id="665" r:id="rId27"/>
    <p:sldId id="666" r:id="rId28"/>
    <p:sldId id="708" r:id="rId29"/>
    <p:sldId id="699" r:id="rId30"/>
    <p:sldId id="700" r:id="rId31"/>
    <p:sldId id="701" r:id="rId32"/>
    <p:sldId id="702" r:id="rId33"/>
    <p:sldId id="704" r:id="rId34"/>
    <p:sldId id="705" r:id="rId35"/>
    <p:sldId id="667" r:id="rId36"/>
    <p:sldId id="706" r:id="rId37"/>
    <p:sldId id="707" r:id="rId38"/>
    <p:sldId id="715" r:id="rId39"/>
    <p:sldId id="716" r:id="rId40"/>
    <p:sldId id="717" r:id="rId41"/>
    <p:sldId id="718" r:id="rId42"/>
    <p:sldId id="719" r:id="rId43"/>
    <p:sldId id="720" r:id="rId44"/>
    <p:sldId id="308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666699"/>
    <a:srgbClr val="FF6600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B853C-7B15-4851-B637-8BF65090FE3E}" v="3" dt="2025-01-08T08:34:39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6429" autoAdjust="0"/>
  </p:normalViewPr>
  <p:slideViewPr>
    <p:cSldViewPr snapToGrid="0">
      <p:cViewPr varScale="1">
        <p:scale>
          <a:sx n="80" d="100"/>
          <a:sy n="80" d="100"/>
        </p:scale>
        <p:origin x="13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Yoga Sidi Prabawa" userId="f1e3baeb-2c62-435e-b3e0-3c15bc5852ab" providerId="ADAL" clId="{86536393-A25A-4510-97C9-18F7F7AA2252}"/>
    <pc:docChg chg="undo custSel modSld">
      <pc:chgData name="Adi Yoga Sidi Prabawa" userId="f1e3baeb-2c62-435e-b3e0-3c15bc5852ab" providerId="ADAL" clId="{86536393-A25A-4510-97C9-18F7F7AA2252}" dt="2022-01-31T11:53:26.866" v="2058" actId="114"/>
      <pc:docMkLst>
        <pc:docMk/>
      </pc:docMkLst>
      <pc:sldChg chg="addSp modSp mod">
        <pc:chgData name="Adi Yoga Sidi Prabawa" userId="f1e3baeb-2c62-435e-b3e0-3c15bc5852ab" providerId="ADAL" clId="{86536393-A25A-4510-97C9-18F7F7AA2252}" dt="2022-01-31T11:40:19.309" v="22" actId="14100"/>
        <pc:sldMkLst>
          <pc:docMk/>
          <pc:sldMk cId="3877837000" sldId="604"/>
        </pc:sldMkLst>
      </pc:sldChg>
      <pc:sldChg chg="addSp modSp mod">
        <pc:chgData name="Adi Yoga Sidi Prabawa" userId="f1e3baeb-2c62-435e-b3e0-3c15bc5852ab" providerId="ADAL" clId="{86536393-A25A-4510-97C9-18F7F7AA2252}" dt="2022-01-31T11:42:30.784" v="252" actId="14100"/>
        <pc:sldMkLst>
          <pc:docMk/>
          <pc:sldMk cId="201635494" sldId="643"/>
        </pc:sldMkLst>
      </pc:sldChg>
      <pc:sldChg chg="addSp modSp mod">
        <pc:chgData name="Adi Yoga Sidi Prabawa" userId="f1e3baeb-2c62-435e-b3e0-3c15bc5852ab" providerId="ADAL" clId="{86536393-A25A-4510-97C9-18F7F7AA2252}" dt="2022-01-31T11:44:11.443" v="612" actId="2711"/>
        <pc:sldMkLst>
          <pc:docMk/>
          <pc:sldMk cId="1682943678" sldId="664"/>
        </pc:sldMkLst>
      </pc:sldChg>
      <pc:sldChg chg="addSp modSp mod">
        <pc:chgData name="Adi Yoga Sidi Prabawa" userId="f1e3baeb-2c62-435e-b3e0-3c15bc5852ab" providerId="ADAL" clId="{86536393-A25A-4510-97C9-18F7F7AA2252}" dt="2022-01-31T11:45:41.669" v="842" actId="20577"/>
        <pc:sldMkLst>
          <pc:docMk/>
          <pc:sldMk cId="1108666144" sldId="700"/>
        </pc:sldMkLst>
      </pc:sldChg>
      <pc:sldChg chg="addSp modSp mod">
        <pc:chgData name="Adi Yoga Sidi Prabawa" userId="f1e3baeb-2c62-435e-b3e0-3c15bc5852ab" providerId="ADAL" clId="{86536393-A25A-4510-97C9-18F7F7AA2252}" dt="2022-01-31T11:46:28.703" v="996" actId="2711"/>
        <pc:sldMkLst>
          <pc:docMk/>
          <pc:sldMk cId="237089852" sldId="701"/>
        </pc:sldMkLst>
      </pc:sldChg>
      <pc:sldChg chg="addSp modSp mod">
        <pc:chgData name="Adi Yoga Sidi Prabawa" userId="f1e3baeb-2c62-435e-b3e0-3c15bc5852ab" providerId="ADAL" clId="{86536393-A25A-4510-97C9-18F7F7AA2252}" dt="2022-01-31T11:47:11.857" v="1113" actId="20577"/>
        <pc:sldMkLst>
          <pc:docMk/>
          <pc:sldMk cId="3733915045" sldId="702"/>
        </pc:sldMkLst>
      </pc:sldChg>
      <pc:sldChg chg="addSp modSp mod">
        <pc:chgData name="Adi Yoga Sidi Prabawa" userId="f1e3baeb-2c62-435e-b3e0-3c15bc5852ab" providerId="ADAL" clId="{86536393-A25A-4510-97C9-18F7F7AA2252}" dt="2022-01-31T11:49:05.376" v="1440" actId="14100"/>
        <pc:sldMkLst>
          <pc:docMk/>
          <pc:sldMk cId="318004160" sldId="705"/>
        </pc:sldMkLst>
      </pc:sldChg>
      <pc:sldChg chg="addSp modSp mod">
        <pc:chgData name="Adi Yoga Sidi Prabawa" userId="f1e3baeb-2c62-435e-b3e0-3c15bc5852ab" providerId="ADAL" clId="{86536393-A25A-4510-97C9-18F7F7AA2252}" dt="2022-01-31T11:44:56.508" v="730" actId="20577"/>
        <pc:sldMkLst>
          <pc:docMk/>
          <pc:sldMk cId="3700783984" sldId="708"/>
        </pc:sldMkLst>
      </pc:sldChg>
      <pc:sldChg chg="addSp modSp mod">
        <pc:chgData name="Adi Yoga Sidi Prabawa" userId="f1e3baeb-2c62-435e-b3e0-3c15bc5852ab" providerId="ADAL" clId="{86536393-A25A-4510-97C9-18F7F7AA2252}" dt="2022-01-31T11:41:12.785" v="109" actId="1035"/>
        <pc:sldMkLst>
          <pc:docMk/>
          <pc:sldMk cId="1535205632" sldId="712"/>
        </pc:sldMkLst>
      </pc:sldChg>
      <pc:sldChg chg="addSp modSp mod modAnim">
        <pc:chgData name="Adi Yoga Sidi Prabawa" userId="f1e3baeb-2c62-435e-b3e0-3c15bc5852ab" providerId="ADAL" clId="{86536393-A25A-4510-97C9-18F7F7AA2252}" dt="2022-01-31T11:51:17.603" v="1612" actId="1076"/>
        <pc:sldMkLst>
          <pc:docMk/>
          <pc:sldMk cId="1105152898" sldId="715"/>
        </pc:sldMkLst>
      </pc:sldChg>
      <pc:sldChg chg="addSp modSp mod modAnim">
        <pc:chgData name="Adi Yoga Sidi Prabawa" userId="f1e3baeb-2c62-435e-b3e0-3c15bc5852ab" providerId="ADAL" clId="{86536393-A25A-4510-97C9-18F7F7AA2252}" dt="2022-01-31T11:53:26.866" v="2058" actId="114"/>
        <pc:sldMkLst>
          <pc:docMk/>
          <pc:sldMk cId="2871409628" sldId="716"/>
        </pc:sldMkLst>
      </pc:sldChg>
    </pc:docChg>
  </pc:docChgLst>
  <pc:docChgLst>
    <pc:chgData name="Song Kai" userId="012566e0-30ff-4e17-bc5d-803a8d22ce41" providerId="ADAL" clId="{58DB853C-7B15-4851-B637-8BF65090FE3E}"/>
    <pc:docChg chg="custSel addSld delSld modSld modMainMaster">
      <pc:chgData name="Song Kai" userId="012566e0-30ff-4e17-bc5d-803a8d22ce41" providerId="ADAL" clId="{58DB853C-7B15-4851-B637-8BF65090FE3E}" dt="2025-01-08T08:34:41.118" v="8" actId="47"/>
      <pc:docMkLst>
        <pc:docMk/>
      </pc:docMkLst>
      <pc:sldChg chg="del">
        <pc:chgData name="Song Kai" userId="012566e0-30ff-4e17-bc5d-803a8d22ce41" providerId="ADAL" clId="{58DB853C-7B15-4851-B637-8BF65090FE3E}" dt="2025-01-08T08:25:17.505" v="6" actId="47"/>
        <pc:sldMkLst>
          <pc:docMk/>
          <pc:sldMk cId="2865099612" sldId="620"/>
        </pc:sldMkLst>
      </pc:sldChg>
      <pc:sldChg chg="add del">
        <pc:chgData name="Song Kai" userId="012566e0-30ff-4e17-bc5d-803a8d22ce41" providerId="ADAL" clId="{58DB853C-7B15-4851-B637-8BF65090FE3E}" dt="2025-01-08T08:34:41.118" v="8" actId="47"/>
        <pc:sldMkLst>
          <pc:docMk/>
          <pc:sldMk cId="2980677409" sldId="722"/>
        </pc:sldMkLst>
      </pc:sldChg>
      <pc:sldChg chg="add">
        <pc:chgData name="Song Kai" userId="012566e0-30ff-4e17-bc5d-803a8d22ce41" providerId="ADAL" clId="{58DB853C-7B15-4851-B637-8BF65090FE3E}" dt="2025-01-08T08:34:39.228" v="7"/>
        <pc:sldMkLst>
          <pc:docMk/>
          <pc:sldMk cId="1887038418" sldId="723"/>
        </pc:sldMkLst>
      </pc:sldChg>
      <pc:sldMasterChg chg="addSp delSp modSp mod">
        <pc:chgData name="Song Kai" userId="012566e0-30ff-4e17-bc5d-803a8d22ce41" providerId="ADAL" clId="{58DB853C-7B15-4851-B637-8BF65090FE3E}" dt="2025-01-08T08:25:10.705" v="4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58DB853C-7B15-4851-B637-8BF65090FE3E}" dt="2025-01-08T08:25:10.705" v="4" actId="478"/>
          <ac:spMkLst>
            <pc:docMk/>
            <pc:sldMasterMk cId="0" sldId="2147485087"/>
            <ac:spMk id="8" creationId="{85FC53F5-EA81-61B3-F522-C403E5C39010}"/>
          </ac:spMkLst>
        </pc:spChg>
        <pc:picChg chg="mod">
          <ac:chgData name="Song Kai" userId="012566e0-30ff-4e17-bc5d-803a8d22ce41" providerId="ADAL" clId="{58DB853C-7B15-4851-B637-8BF65090FE3E}" dt="2025-01-08T08:25:06.165" v="3" actId="1076"/>
          <ac:picMkLst>
            <pc:docMk/>
            <pc:sldMasterMk cId="0" sldId="2147485087"/>
            <ac:picMk id="9" creationId="{C9571ABF-866A-8CB7-0BCC-DBFF627E2AD7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16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91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74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2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71ABF-866A-8CB7-0BCC-DBFF627E2AD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More Instructions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2.2 Memory Instruction: </a:t>
            </a:r>
            <a:r>
              <a:rPr lang="en-SG" sz="3600" b="1" dirty="0">
                <a:solidFill>
                  <a:srgbClr val="0000FF"/>
                </a:solidFill>
              </a:rPr>
              <a:t>Store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400" dirty="0"/>
              <a:t>+ 12 = 8000 + 12 = </a:t>
            </a:r>
            <a:r>
              <a:rPr lang="en-US" sz="2400" b="1" dirty="0"/>
              <a:t>8012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Content of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sz="2400" b="1" dirty="0"/>
              <a:t> </a:t>
            </a:r>
            <a:r>
              <a:rPr lang="en-US" sz="2400" dirty="0"/>
              <a:t>is stored into word at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Mem[8012]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lang="en-GB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GB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12(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414" y="3471446"/>
            <a:ext cx="133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+12</a:t>
            </a:r>
          </a:p>
        </p:txBody>
      </p: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Bent-Up Arrow 64">
            <a:extLst>
              <a:ext uri="{FF2B5EF4-FFF2-40B4-BE49-F238E27FC236}">
                <a16:creationId xmlns:a16="http://schemas.microsoft.com/office/drawing/2014/main" id="{435B9B4E-9421-4DB5-AF53-88DA8208F09C}"/>
              </a:ext>
            </a:extLst>
          </p:cNvPr>
          <p:cNvSpPr/>
          <p:nvPr/>
        </p:nvSpPr>
        <p:spPr>
          <a:xfrm rot="5400000">
            <a:off x="3138986" y="2727850"/>
            <a:ext cx="1621972" cy="2514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DE2298-6815-4F88-B107-CE035B858A1E}"/>
              </a:ext>
            </a:extLst>
          </p:cNvPr>
          <p:cNvSpPr/>
          <p:nvPr/>
        </p:nvSpPr>
        <p:spPr>
          <a:xfrm>
            <a:off x="5481868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59EA05-45BD-444E-B718-333CC00EBEBA}"/>
              </a:ext>
            </a:extLst>
          </p:cNvPr>
          <p:cNvSpPr/>
          <p:nvPr/>
        </p:nvSpPr>
        <p:spPr>
          <a:xfrm>
            <a:off x="5481868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B0F511-5194-42A7-9CAC-C61BAF4B2B23}"/>
              </a:ext>
            </a:extLst>
          </p:cNvPr>
          <p:cNvSpPr/>
          <p:nvPr/>
        </p:nvSpPr>
        <p:spPr>
          <a:xfrm>
            <a:off x="5481868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6BF26-205E-4E9B-8335-A805C516D452}"/>
              </a:ext>
            </a:extLst>
          </p:cNvPr>
          <p:cNvSpPr/>
          <p:nvPr/>
        </p:nvSpPr>
        <p:spPr>
          <a:xfrm>
            <a:off x="6243868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F13ADB-0046-40B0-81AD-E6D9D38E88AF}"/>
              </a:ext>
            </a:extLst>
          </p:cNvPr>
          <p:cNvSpPr/>
          <p:nvPr/>
        </p:nvSpPr>
        <p:spPr>
          <a:xfrm>
            <a:off x="6243868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B6AD1B-81CD-4A3C-9467-B20A1DF8560A}"/>
              </a:ext>
            </a:extLst>
          </p:cNvPr>
          <p:cNvSpPr/>
          <p:nvPr/>
        </p:nvSpPr>
        <p:spPr>
          <a:xfrm>
            <a:off x="6243868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58F390-B5E8-45A7-8100-A8B7AA2BAE66}"/>
              </a:ext>
            </a:extLst>
          </p:cNvPr>
          <p:cNvSpPr/>
          <p:nvPr/>
        </p:nvSpPr>
        <p:spPr>
          <a:xfrm>
            <a:off x="6243868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821D54-A570-4DDA-89CC-B4C78168E887}"/>
              </a:ext>
            </a:extLst>
          </p:cNvPr>
          <p:cNvSpPr/>
          <p:nvPr/>
        </p:nvSpPr>
        <p:spPr>
          <a:xfrm>
            <a:off x="6243868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BD1DD4-A6E1-45B1-970F-01D180461244}"/>
              </a:ext>
            </a:extLst>
          </p:cNvPr>
          <p:cNvSpPr/>
          <p:nvPr/>
        </p:nvSpPr>
        <p:spPr>
          <a:xfrm>
            <a:off x="6243868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96CA80-6CE8-4A83-B471-EE89D2E81319}"/>
              </a:ext>
            </a:extLst>
          </p:cNvPr>
          <p:cNvSpPr/>
          <p:nvPr/>
        </p:nvSpPr>
        <p:spPr>
          <a:xfrm>
            <a:off x="6243868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02723E-9984-447F-8AE4-A9B3ECD616AB}"/>
              </a:ext>
            </a:extLst>
          </p:cNvPr>
          <p:cNvSpPr/>
          <p:nvPr/>
        </p:nvSpPr>
        <p:spPr>
          <a:xfrm>
            <a:off x="6243868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350925-5C04-4050-894F-E392CED7C559}"/>
              </a:ext>
            </a:extLst>
          </p:cNvPr>
          <p:cNvSpPr/>
          <p:nvPr/>
        </p:nvSpPr>
        <p:spPr>
          <a:xfrm>
            <a:off x="5481868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852DD8-CBC9-4815-AF3F-4D483C5ED8C5}"/>
              </a:ext>
            </a:extLst>
          </p:cNvPr>
          <p:cNvSpPr/>
          <p:nvPr/>
        </p:nvSpPr>
        <p:spPr>
          <a:xfrm>
            <a:off x="5481868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4BC4CC-A6C1-44DB-80D8-488E98888BC5}"/>
              </a:ext>
            </a:extLst>
          </p:cNvPr>
          <p:cNvSpPr/>
          <p:nvPr/>
        </p:nvSpPr>
        <p:spPr>
          <a:xfrm>
            <a:off x="5481868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3DFD03-E2DA-4E0A-B7D0-B8AA1B0C6698}"/>
              </a:ext>
            </a:extLst>
          </p:cNvPr>
          <p:cNvSpPr/>
          <p:nvPr/>
        </p:nvSpPr>
        <p:spPr>
          <a:xfrm>
            <a:off x="5481868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F64F9F-FF36-4FDD-B8FE-347B6BBB4CCD}"/>
              </a:ext>
            </a:extLst>
          </p:cNvPr>
          <p:cNvSpPr/>
          <p:nvPr/>
        </p:nvSpPr>
        <p:spPr>
          <a:xfrm>
            <a:off x="5481868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22AB86-D2B4-4B94-A326-2A81B118581F}"/>
              </a:ext>
            </a:extLst>
          </p:cNvPr>
          <p:cNvSpPr/>
          <p:nvPr/>
        </p:nvSpPr>
        <p:spPr>
          <a:xfrm>
            <a:off x="6243868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919B2C-0E98-47BF-8D5E-B8A659A368B2}"/>
              </a:ext>
            </a:extLst>
          </p:cNvPr>
          <p:cNvSpPr/>
          <p:nvPr/>
        </p:nvSpPr>
        <p:spPr>
          <a:xfrm>
            <a:off x="6243868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grpSp>
        <p:nvGrpSpPr>
          <p:cNvPr id="76" name="Group 63">
            <a:extLst>
              <a:ext uri="{FF2B5EF4-FFF2-40B4-BE49-F238E27FC236}">
                <a16:creationId xmlns:a16="http://schemas.microsoft.com/office/drawing/2014/main" id="{A38D320F-23E6-4E65-BBCA-F390AD1C990B}"/>
              </a:ext>
            </a:extLst>
          </p:cNvPr>
          <p:cNvGrpSpPr/>
          <p:nvPr/>
        </p:nvGrpSpPr>
        <p:grpSpPr>
          <a:xfrm>
            <a:off x="6243868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FBD114-1E20-44D1-99D1-F869712230E0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7CB6E3-331F-4A89-ACB5-4C2DBE392671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22698F-1940-4D1C-BDE9-F19EAD1DFA35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22A9C8F-041A-4114-B650-9BA0F8A950CA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2.3 </a:t>
            </a:r>
            <a:r>
              <a:rPr lang="en-SG" sz="3600" b="1" dirty="0">
                <a:solidFill>
                  <a:srgbClr val="0000FF"/>
                </a:solidFill>
              </a:rPr>
              <a:t>Load </a:t>
            </a:r>
            <a:r>
              <a:rPr lang="en-SG" sz="3600" dirty="0">
                <a:solidFill>
                  <a:srgbClr val="0000FF"/>
                </a:solidFill>
              </a:rPr>
              <a:t>and</a:t>
            </a:r>
            <a:r>
              <a:rPr lang="en-SG" sz="3600" b="1" dirty="0">
                <a:solidFill>
                  <a:srgbClr val="0000FF"/>
                </a:solidFill>
              </a:rPr>
              <a:t> Store </a:t>
            </a:r>
            <a:r>
              <a:rPr lang="en-SG" sz="3600" dirty="0">
                <a:solidFill>
                  <a:srgbClr val="0000FF"/>
                </a:solidFill>
              </a:rPr>
              <a:t>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94309ED4-84EA-422C-B61C-212CA479C4CA}"/>
              </a:ext>
            </a:extLst>
          </p:cNvPr>
          <p:cNvSpPr txBox="1">
            <a:spLocks noChangeArrowheads="1"/>
          </p:cNvSpPr>
          <p:nvPr/>
        </p:nvSpPr>
        <p:spPr>
          <a:xfrm>
            <a:off x="481914" y="1351005"/>
            <a:ext cx="8229600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Only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GB" dirty="0"/>
              <a:t> and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GB" dirty="0"/>
              <a:t> instructions can access data in memory.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Example: Each array element occupies a word.</a:t>
            </a:r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marL="344487" lvl="1" indent="0" fontAlgn="auto">
              <a:spcBef>
                <a:spcPct val="300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endParaRPr lang="en-GB" dirty="0"/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array element occupies a word (4 bytes).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$s3 </a:t>
            </a:r>
            <a:r>
              <a:rPr lang="en-GB" dirty="0"/>
              <a:t>contains the </a:t>
            </a:r>
            <a:r>
              <a:rPr lang="en-GB" b="1" dirty="0">
                <a:solidFill>
                  <a:srgbClr val="660066"/>
                </a:solidFill>
              </a:rPr>
              <a:t>base address</a:t>
            </a:r>
            <a:r>
              <a:rPr lang="en-GB" dirty="0">
                <a:solidFill>
                  <a:srgbClr val="660066"/>
                </a:solidFill>
              </a:rPr>
              <a:t> </a:t>
            </a:r>
            <a:r>
              <a:rPr lang="en-GB" dirty="0"/>
              <a:t>(address of first element, A[0]) of array A. Variable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GB" dirty="0"/>
              <a:t> is mapped to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$s2</a:t>
            </a:r>
            <a:r>
              <a:rPr lang="en-GB" dirty="0"/>
              <a:t>. 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Remember arithmetic operands (for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dirty="0"/>
              <a:t>) are registers, not memory!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5086534-42C5-470A-8B54-4EAE14D6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93681"/>
              </p:ext>
            </p:extLst>
          </p:nvPr>
        </p:nvGraphicFramePr>
        <p:xfrm>
          <a:off x="1015314" y="2722605"/>
          <a:ext cx="6934200" cy="150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A[7] = h + A[10];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15314" y="3612107"/>
            <a:ext cx="2593910" cy="62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ct val="800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14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t0   = A[10];</a:t>
            </a:r>
          </a:p>
          <a:p>
            <a:pPr lvl="0" defTabSz="904875" eaLnBrk="0" hangingPunct="0">
              <a:lnSpc>
                <a:spcPct val="800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14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t0   = h + t0;</a:t>
            </a:r>
          </a:p>
          <a:p>
            <a:pPr lvl="0" defTabSz="904875" eaLnBrk="0" hangingPunct="0">
              <a:lnSpc>
                <a:spcPct val="800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14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A[7] = t0;</a:t>
            </a:r>
          </a:p>
        </p:txBody>
      </p:sp>
      <p:sp>
        <p:nvSpPr>
          <p:cNvPr id="3" name="Rectangle 2"/>
          <p:cNvSpPr/>
          <p:nvPr/>
        </p:nvSpPr>
        <p:spPr>
          <a:xfrm>
            <a:off x="4360332" y="3155059"/>
            <a:ext cx="3589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40(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$s3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 	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  <a:p>
            <a:pPr lvl="0"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28(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$s3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319819-4667-41D9-8C95-C54B81EE4D2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077200" cy="4861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Other than load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) and store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), there are other variants, example: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load byte (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lb</a:t>
            </a:r>
            <a:r>
              <a:rPr lang="en-GB" sz="2400" dirty="0"/>
              <a:t>)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store byte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sb</a:t>
            </a:r>
            <a:r>
              <a:rPr lang="en-GB" sz="2400" dirty="0"/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format: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</a:rPr>
              <a:t>lb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GB" sz="2400" b="1" dirty="0">
                <a:latin typeface="Courier New" pitchFamily="49" charset="0"/>
              </a:rPr>
              <a:t>, 12(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latin typeface="Courier New" pitchFamily="49" charset="0"/>
              </a:rPr>
              <a:t>	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sb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GB" sz="2400" b="1" dirty="0">
                <a:latin typeface="Courier New" pitchFamily="49" charset="0"/>
              </a:rPr>
              <a:t>, 13(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working except that one byte, instead of one word, is loaded or stored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Note that the offset no longer needs to be a multiple of 4</a:t>
            </a:r>
          </a:p>
        </p:txBody>
      </p: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0BB150-0A42-42CF-BD60-28A3E7D2679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2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disallows loading/storing unaligned word using 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/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:</a:t>
            </a:r>
          </a:p>
          <a:p>
            <a:pPr marL="715963" lvl="1" indent="-44132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Pseudo-Instructions </a:t>
            </a:r>
            <a:r>
              <a:rPr lang="en-GB" sz="2400" b="1" i="1" dirty="0"/>
              <a:t>unaligned load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GB" sz="2400" dirty="0"/>
              <a:t>) and </a:t>
            </a:r>
            <a:r>
              <a:rPr lang="en-GB" sz="2400" b="1" i="1" dirty="0"/>
              <a:t>unaligned store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usw</a:t>
            </a:r>
            <a:r>
              <a:rPr lang="en-GB" sz="2400" dirty="0"/>
              <a:t>) are provided for this purpose</a:t>
            </a:r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Other memory instructions: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lh</a:t>
            </a:r>
            <a:r>
              <a:rPr lang="en-GB" sz="2400" dirty="0"/>
              <a:t> and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GB" sz="2400" dirty="0"/>
              <a:t>: load halfword and store halfword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swr</a:t>
            </a:r>
            <a:r>
              <a:rPr lang="en-GB" sz="2400" dirty="0"/>
              <a:t>: load word left / right, store word left / right.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etc…</a:t>
            </a:r>
          </a:p>
        </p:txBody>
      </p:sp>
      <p:sp>
        <p:nvSpPr>
          <p:cNvPr id="8" name="Folded Corner 6">
            <a:extLst>
              <a:ext uri="{FF2B5EF4-FFF2-40B4-BE49-F238E27FC236}">
                <a16:creationId xmlns:a16="http://schemas.microsoft.com/office/drawing/2014/main" id="{2049EAFF-3F8D-453A-A594-184FDCBFDCA3}"/>
              </a:ext>
            </a:extLst>
          </p:cNvPr>
          <p:cNvSpPr/>
          <p:nvPr/>
        </p:nvSpPr>
        <p:spPr>
          <a:xfrm>
            <a:off x="5222631" y="3324109"/>
            <a:ext cx="3616569" cy="85195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</a:rPr>
              <a:t>ulw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usw</a:t>
            </a:r>
            <a:r>
              <a:rPr lang="en-US" sz="1600" dirty="0">
                <a:solidFill>
                  <a:schemeClr val="tx1"/>
                </a:solidFill>
              </a:rPr>
              <a:t> can be translated to sequence of </a:t>
            </a:r>
            <a:r>
              <a:rPr lang="en-US" sz="1600" dirty="0" err="1">
                <a:solidFill>
                  <a:schemeClr val="tx1"/>
                </a:solidFill>
              </a:rPr>
              <a:t>lb</a:t>
            </a:r>
            <a:r>
              <a:rPr lang="en-US" sz="1600" dirty="0">
                <a:solidFill>
                  <a:schemeClr val="tx1"/>
                </a:solidFill>
              </a:rPr>
              <a:t>/sb + other operations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2.5 Example: Array </a:t>
            </a:r>
            <a:r>
              <a:rPr lang="en-SG" sz="2400" dirty="0">
                <a:solidFill>
                  <a:srgbClr val="0000FF"/>
                </a:solidFill>
              </a:rPr>
              <a:t>(assume 4 bytes per element)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8EF6CB-F393-4C51-9F3B-D91D4C826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66246"/>
              </p:ext>
            </p:extLst>
          </p:nvPr>
        </p:nvGraphicFramePr>
        <p:xfrm>
          <a:off x="457200" y="1295400"/>
          <a:ext cx="82296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A[3] = h + A[1];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	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ym typeface="Wingdings" pitchFamily="2" charset="2"/>
                        </a:rPr>
                        <a:t>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$s2</a:t>
                      </a:r>
                    </a:p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dirty="0">
                          <a:sym typeface="Wingdings" pitchFamily="2" charset="2"/>
                        </a:rPr>
                        <a:t> 	base of </a:t>
                      </a: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A[]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4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E93D4836-F4D0-4C5E-80B7-2655E2B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797504"/>
          </a:xfrm>
          <a:prstGeom prst="rect">
            <a:avLst/>
          </a:prstGeom>
          <a:solidFill>
            <a:srgbClr val="E2F96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9EB7838-6564-4A7E-8A52-4FF811CC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797504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0CD39B0-171E-46EF-8317-B8D49E19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797504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D1EE79A-0B02-41A7-AD6C-B28622F6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79750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9AE22A-BB9F-44C7-A8E4-1495D0E8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073E4DE-AF14-488A-995E-3D17D30A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1877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9CCC6F4-BEDE-4D9A-81BC-7ECC0C31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1815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5D9185C-3568-42A6-98D6-F9C1C8B1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1752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E1DBE90-5CEC-4D0B-A4B1-8107CE6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BFE83E4-C28B-4B7D-8E83-5C58FEB9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628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206D3A8-B0F2-41FD-98CB-D2A06130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1565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088C624-A45F-4DD8-A28A-6FD6CFD0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1503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9711B18-33D2-4177-B62C-758292F5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16CD225-3941-4D6F-BE0F-21C6DEE5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1378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F35B2C17-5F70-439D-930B-5F814432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1316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62A1ACA-DE54-426E-8B74-7276CD28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1253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6D9BD2EA-65DA-441D-9E4D-EFE127F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70166078-E991-4D91-91DB-1F232672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1128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B044B543-85E1-47D7-8690-C3D8F9E1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1066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854D6E8F-DEC7-42D6-8432-22E14342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1004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AutoShape 24">
            <a:extLst>
              <a:ext uri="{FF2B5EF4-FFF2-40B4-BE49-F238E27FC236}">
                <a16:creationId xmlns:a16="http://schemas.microsoft.com/office/drawing/2014/main" id="{D704B9CC-8A56-4B77-A813-D5DEA9072F3E}"/>
              </a:ext>
            </a:extLst>
          </p:cNvPr>
          <p:cNvSpPr>
            <a:spLocks/>
          </p:cNvSpPr>
          <p:nvPr/>
        </p:nvSpPr>
        <p:spPr bwMode="auto">
          <a:xfrm>
            <a:off x="7162800" y="5211913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AutoShape 25">
            <a:extLst>
              <a:ext uri="{FF2B5EF4-FFF2-40B4-BE49-F238E27FC236}">
                <a16:creationId xmlns:a16="http://schemas.microsoft.com/office/drawing/2014/main" id="{66A99084-5720-46A8-8C5B-FA6462DE8230}"/>
              </a:ext>
            </a:extLst>
          </p:cNvPr>
          <p:cNvSpPr>
            <a:spLocks/>
          </p:cNvSpPr>
          <p:nvPr/>
        </p:nvSpPr>
        <p:spPr bwMode="auto">
          <a:xfrm>
            <a:off x="7162800" y="4414409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26">
            <a:extLst>
              <a:ext uri="{FF2B5EF4-FFF2-40B4-BE49-F238E27FC236}">
                <a16:creationId xmlns:a16="http://schemas.microsoft.com/office/drawing/2014/main" id="{6825E1AE-C37E-46FB-B81F-E77DB01FFACC}"/>
              </a:ext>
            </a:extLst>
          </p:cNvPr>
          <p:cNvSpPr>
            <a:spLocks/>
          </p:cNvSpPr>
          <p:nvPr/>
        </p:nvSpPr>
        <p:spPr bwMode="auto">
          <a:xfrm>
            <a:off x="7162800" y="3616905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AutoShape 27">
            <a:extLst>
              <a:ext uri="{FF2B5EF4-FFF2-40B4-BE49-F238E27FC236}">
                <a16:creationId xmlns:a16="http://schemas.microsoft.com/office/drawing/2014/main" id="{1A6E1CA8-F457-45EC-AF7E-40991E7A768C}"/>
              </a:ext>
            </a:extLst>
          </p:cNvPr>
          <p:cNvSpPr>
            <a:spLocks/>
          </p:cNvSpPr>
          <p:nvPr/>
        </p:nvSpPr>
        <p:spPr bwMode="auto">
          <a:xfrm>
            <a:off x="7162800" y="2819401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D050E82B-F887-46BD-8238-D778D897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5461133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A[3]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0726E415-F45A-4ACE-9541-7148898B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4663629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A[2]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7BE0677D-5BAD-4E58-97F0-6716A589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866125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A[1]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C13E1C71-EAE2-460F-B077-37CF79A7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068621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A[0]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423B63-A7CB-417F-A818-EA9747F99D74}"/>
              </a:ext>
            </a:extLst>
          </p:cNvPr>
          <p:cNvGrpSpPr/>
          <p:nvPr/>
        </p:nvGrpSpPr>
        <p:grpSpPr>
          <a:xfrm>
            <a:off x="4492516" y="2700871"/>
            <a:ext cx="1603484" cy="400110"/>
            <a:chOff x="4340116" y="2700871"/>
            <a:chExt cx="1603484" cy="400110"/>
          </a:xfrm>
        </p:grpSpPr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3421E168-060D-4262-A3E5-8A7D50E0F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895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33">
              <a:extLst>
                <a:ext uri="{FF2B5EF4-FFF2-40B4-BE49-F238E27FC236}">
                  <a16:creationId xmlns:a16="http://schemas.microsoft.com/office/drawing/2014/main" id="{414C4513-AABA-498A-B744-301ACDE5D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116" y="2700871"/>
              <a:ext cx="64633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BA67-170A-4AC8-B8CB-73E56C02FC27}"/>
              </a:ext>
            </a:extLst>
          </p:cNvPr>
          <p:cNvGrpSpPr/>
          <p:nvPr/>
        </p:nvGrpSpPr>
        <p:grpSpPr>
          <a:xfrm>
            <a:off x="4038600" y="3505200"/>
            <a:ext cx="2018466" cy="400110"/>
            <a:chOff x="3925134" y="4953000"/>
            <a:chExt cx="2018466" cy="400110"/>
          </a:xfrm>
        </p:grpSpPr>
        <p:sp>
          <p:nvSpPr>
            <p:cNvPr id="46" name="Line 34">
              <a:extLst>
                <a:ext uri="{FF2B5EF4-FFF2-40B4-BE49-F238E27FC236}">
                  <a16:creationId xmlns:a16="http://schemas.microsoft.com/office/drawing/2014/main" id="{0202CCFA-9369-487F-8A4E-5B4E7CE0E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162069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183A366D-86FF-48EF-B56A-24973B06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134" y="4953000"/>
              <a:ext cx="110799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4($s3)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DE69BA-2CE5-4D4C-B73C-320CA076DC6C}"/>
              </a:ext>
            </a:extLst>
          </p:cNvPr>
          <p:cNvGrpSpPr/>
          <p:nvPr/>
        </p:nvGrpSpPr>
        <p:grpSpPr>
          <a:xfrm>
            <a:off x="3886200" y="5105400"/>
            <a:ext cx="2166848" cy="400110"/>
            <a:chOff x="3776752" y="3333690"/>
            <a:chExt cx="2166848" cy="400110"/>
          </a:xfrm>
        </p:grpSpPr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09A287E2-794E-47E6-A1EA-34C9B98CC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17217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37">
              <a:extLst>
                <a:ext uri="{FF2B5EF4-FFF2-40B4-BE49-F238E27FC236}">
                  <a16:creationId xmlns:a16="http://schemas.microsoft.com/office/drawing/2014/main" id="{BBD124F7-5362-4881-A552-47A391F5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752" y="3333690"/>
              <a:ext cx="126188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12($s3)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14DE0EE-CB55-496A-8A14-8087F0E980B1}"/>
              </a:ext>
            </a:extLst>
          </p:cNvPr>
          <p:cNvSpPr/>
          <p:nvPr/>
        </p:nvSpPr>
        <p:spPr>
          <a:xfrm>
            <a:off x="457200" y="3429000"/>
            <a:ext cx="3352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t0 = A[1];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t0 = h + t0;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A[3] = t0;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Down Arrow 46">
            <a:extLst>
              <a:ext uri="{FF2B5EF4-FFF2-40B4-BE49-F238E27FC236}">
                <a16:creationId xmlns:a16="http://schemas.microsoft.com/office/drawing/2014/main" id="{B521A237-834C-480B-B069-1EA0FEEFD0C3}"/>
              </a:ext>
            </a:extLst>
          </p:cNvPr>
          <p:cNvSpPr/>
          <p:nvPr/>
        </p:nvSpPr>
        <p:spPr>
          <a:xfrm>
            <a:off x="1219200" y="2286000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4DE0EE-CB55-496A-8A14-8087F0E980B1}"/>
              </a:ext>
            </a:extLst>
          </p:cNvPr>
          <p:cNvSpPr/>
          <p:nvPr/>
        </p:nvSpPr>
        <p:spPr>
          <a:xfrm>
            <a:off x="457200" y="3429000"/>
            <a:ext cx="3352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4(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12(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Address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Value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3F06F9D-6885-4E42-9DAB-D135D29274F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570205"/>
            <a:ext cx="8229600" cy="382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register can hold any 32-bit number: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number has </a:t>
            </a:r>
            <a:r>
              <a:rPr lang="en-US" sz="2400" u="sng" dirty="0"/>
              <a:t>no implicit data type</a:t>
            </a:r>
            <a:r>
              <a:rPr lang="en-US" sz="2400" dirty="0"/>
              <a:t> and is interpreted </a:t>
            </a:r>
            <a:r>
              <a:rPr lang="en-US" sz="2400" u="sng" dirty="0"/>
              <a:t>according to the instruction that uses it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US" sz="2400" b="1" dirty="0">
                <a:latin typeface="Courier New" pitchFamily="49" charset="0"/>
                <a:sym typeface="Wingdings" pitchFamily="2" charset="2"/>
              </a:rPr>
              <a:t>	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</a:t>
            </a:r>
            <a:r>
              <a:rPr lang="en-US" sz="2400" dirty="0"/>
              <a:t>should contain data values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0(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)</a:t>
            </a:r>
            <a:endParaRPr lang="en-US" sz="2400" dirty="0"/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should contain a memory address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440B1-F65C-4ACF-98A0-C67F6994A22E}"/>
              </a:ext>
            </a:extLst>
          </p:cNvPr>
          <p:cNvSpPr/>
          <p:nvPr/>
        </p:nvSpPr>
        <p:spPr>
          <a:xfrm>
            <a:off x="1447800" y="1289221"/>
            <a:ext cx="6248400" cy="990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chemeClr val="tx1"/>
                </a:solidFill>
              </a:rPr>
              <a:t>Registers do NOT have types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Byte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Word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4ADFB-3480-42BC-8535-A6EE9DA5E005}"/>
              </a:ext>
            </a:extLst>
          </p:cNvPr>
          <p:cNvSpPr/>
          <p:nvPr/>
        </p:nvSpPr>
        <p:spPr>
          <a:xfrm>
            <a:off x="1064740" y="1289222"/>
            <a:ext cx="7239000" cy="1524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Important: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kern="0" dirty="0">
                <a:solidFill>
                  <a:prstClr val="black"/>
                </a:solidFill>
              </a:rPr>
              <a:t>Consecutive </a:t>
            </a:r>
            <a:r>
              <a:rPr lang="en-US" sz="2800" kern="0" dirty="0">
                <a:solidFill>
                  <a:srgbClr val="C00000"/>
                </a:solidFill>
              </a:rPr>
              <a:t>word addresses </a:t>
            </a:r>
            <a:r>
              <a:rPr lang="en-US" sz="2800" kern="0" dirty="0">
                <a:solidFill>
                  <a:prstClr val="black"/>
                </a:solidFill>
              </a:rPr>
              <a:t>in machines with </a:t>
            </a:r>
            <a:r>
              <a:rPr lang="en-US" sz="2800" kern="0" dirty="0">
                <a:solidFill>
                  <a:srgbClr val="660066"/>
                </a:solidFill>
              </a:rPr>
              <a:t>byte-addressing</a:t>
            </a:r>
            <a:r>
              <a:rPr lang="en-US" sz="2800" kern="0" dirty="0">
                <a:solidFill>
                  <a:prstClr val="black"/>
                </a:solidFill>
              </a:rPr>
              <a:t> do not differ by 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5AE8EC1-CD07-49BF-9FD6-2ED560473A35}"/>
              </a:ext>
            </a:extLst>
          </p:cNvPr>
          <p:cNvSpPr txBox="1">
            <a:spLocks noChangeArrowheads="1"/>
          </p:cNvSpPr>
          <p:nvPr/>
        </p:nvSpPr>
        <p:spPr>
          <a:xfrm>
            <a:off x="569440" y="2929841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that the address of the next word can be found by incrementing the address in a register by 1 instead of by the word size in bytes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both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sum of base address and offset must be a multiple of 4 (i.e. to adhere to word boundary)</a:t>
            </a:r>
          </a:p>
        </p:txBody>
      </p:sp>
    </p:spTree>
    <p:extLst>
      <p:ext uri="{BB962C8B-B14F-4D97-AF65-F5344CB8AC3E}">
        <p14:creationId xmlns:p14="http://schemas.microsoft.com/office/powerpoint/2010/main" val="2401406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2.7 Example: Swapping Elements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E19A8BE-928B-4C81-959E-E51A587A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96359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26988" rIns="9144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EF073B-75CB-40AC-AAA0-34FD8545C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7412"/>
              </p:ext>
            </p:extLst>
          </p:nvPr>
        </p:nvGraphicFramePr>
        <p:xfrm>
          <a:off x="381000" y="1234159"/>
          <a:ext cx="82296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6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730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swap(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v[],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k )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{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temp;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temp = v[k]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v[k] = v[k+1];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v[k+1] = temp;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$5</a:t>
                      </a:r>
                    </a:p>
                    <a:p>
                      <a:r>
                        <a:rPr lang="en-US" sz="2000" dirty="0">
                          <a:sym typeface="Wingdings" pitchFamily="2" charset="2"/>
                        </a:rPr>
                        <a:t>Base address of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v[]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temp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$15</a:t>
                      </a:r>
                    </a:p>
                    <a:p>
                      <a:endParaRPr lang="en-US" sz="20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391485EE-07F9-4B18-AB2E-4F9E0D83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53559"/>
            <a:ext cx="3124200" cy="2286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$5</a:t>
            </a:r>
            <a:r>
              <a:rPr lang="en-US" sz="2000" b="1" dirty="0">
                <a:latin typeface="Courier New" pitchFamily="49" charset="0"/>
              </a:rPr>
              <a:t>, 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$15, 0(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$16,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$16</a:t>
            </a:r>
            <a:r>
              <a:rPr lang="en-US" sz="2000" b="1" dirty="0">
                <a:latin typeface="Courier New" pitchFamily="49" charset="0"/>
              </a:rPr>
              <a:t>, 0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($2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$15</a:t>
            </a:r>
            <a:r>
              <a:rPr lang="en-US" sz="2000" b="1" dirty="0">
                <a:latin typeface="Courier New" pitchFamily="49" charset="0"/>
              </a:rPr>
              <a:t>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15" name="Down Arrow 9">
            <a:extLst>
              <a:ext uri="{FF2B5EF4-FFF2-40B4-BE49-F238E27FC236}">
                <a16:creationId xmlns:a16="http://schemas.microsoft.com/office/drawing/2014/main" id="{D25EC752-8FF2-46B8-859B-820F302C75E6}"/>
              </a:ext>
            </a:extLst>
          </p:cNvPr>
          <p:cNvSpPr/>
          <p:nvPr/>
        </p:nvSpPr>
        <p:spPr>
          <a:xfrm>
            <a:off x="3124200" y="3062959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B7DBB-1221-4293-8D79-E817E098F6ED}"/>
              </a:ext>
            </a:extLst>
          </p:cNvPr>
          <p:cNvSpPr txBox="1"/>
          <p:nvPr/>
        </p:nvSpPr>
        <p:spPr>
          <a:xfrm>
            <a:off x="4419600" y="2878293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Example: k = 3; to swap v[3] with v[4].</a:t>
            </a:r>
          </a:p>
          <a:p>
            <a:r>
              <a:rPr lang="en-US" dirty="0"/>
              <a:t>Assume base address of v is 2000.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691C2-E99B-4C53-B1D5-04CB80EB99A7}"/>
              </a:ext>
            </a:extLst>
          </p:cNvPr>
          <p:cNvSpPr txBox="1"/>
          <p:nvPr/>
        </p:nvSpPr>
        <p:spPr>
          <a:xfrm>
            <a:off x="4419600" y="3524624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$5</a:t>
            </a:r>
            <a:r>
              <a:rPr lang="en-US" dirty="0">
                <a:sym typeface="Wingdings" panose="05000000000000000000" pitchFamily="2" charset="2"/>
              </a:rPr>
              <a:t> (k) 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$4</a:t>
            </a:r>
            <a:r>
              <a:rPr lang="en-US" dirty="0">
                <a:sym typeface="Wingdings" panose="05000000000000000000" pitchFamily="2" charset="2"/>
              </a:rPr>
              <a:t> (base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of v)  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6298AE-0073-4ACE-89B6-61CA951E6CA1}"/>
              </a:ext>
            </a:extLst>
          </p:cNvPr>
          <p:cNvSpPr txBox="1"/>
          <p:nvPr/>
        </p:nvSpPr>
        <p:spPr>
          <a:xfrm>
            <a:off x="4419600" y="437002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AB28C-663F-47F7-A540-AB33FB58AF86}"/>
              </a:ext>
            </a:extLst>
          </p:cNvPr>
          <p:cNvSpPr txBox="1"/>
          <p:nvPr/>
        </p:nvSpPr>
        <p:spPr>
          <a:xfrm>
            <a:off x="4419600" y="4631356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2012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F738D-CA61-4F3C-89D4-1633B98BCFC2}"/>
              </a:ext>
            </a:extLst>
          </p:cNvPr>
          <p:cNvSpPr txBox="1"/>
          <p:nvPr/>
        </p:nvSpPr>
        <p:spPr>
          <a:xfrm>
            <a:off x="4419600" y="4983543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30238-DD6B-4BFF-8FC6-71FA6E693FDB}"/>
              </a:ext>
            </a:extLst>
          </p:cNvPr>
          <p:cNvSpPr txBox="1"/>
          <p:nvPr/>
        </p:nvSpPr>
        <p:spPr>
          <a:xfrm>
            <a:off x="4419600" y="5272759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51CC3C-FA61-4B94-826E-22F14B4822C1}"/>
              </a:ext>
            </a:extLst>
          </p:cNvPr>
          <p:cNvSpPr txBox="1"/>
          <p:nvPr/>
        </p:nvSpPr>
        <p:spPr>
          <a:xfrm>
            <a:off x="4419600" y="563547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1FBB6-00EB-4EB6-9A80-DA80FD3CAE93}"/>
              </a:ext>
            </a:extLst>
          </p:cNvPr>
          <p:cNvSpPr txBox="1"/>
          <p:nvPr/>
        </p:nvSpPr>
        <p:spPr>
          <a:xfrm>
            <a:off x="4419600" y="5902494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7DC14A6A-A6EB-416D-B20E-5966171F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7E972-A751-42FD-A509-473778B79824}"/>
              </a:ext>
            </a:extLst>
          </p:cNvPr>
          <p:cNvSpPr txBox="1"/>
          <p:nvPr/>
        </p:nvSpPr>
        <p:spPr>
          <a:xfrm>
            <a:off x="840259" y="6415758"/>
            <a:ext cx="7648833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Note: This is simplified and may </a:t>
            </a:r>
            <a:r>
              <a:rPr lang="en-SG" u="sng" dirty="0"/>
              <a:t>not</a:t>
            </a:r>
            <a:r>
              <a:rPr lang="en-SG" dirty="0"/>
              <a:t> be a direct translation of the C code. 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DF4845-4785-4E8A-8411-37BF4B97365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Chapter 2, pages 52-57.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Section 2.3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4B2EA012-BB95-488A-8C1D-9C86664B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8058227-3831-46E7-804D-6C6B3595587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4209"/>
            <a:ext cx="8305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We cover only sequential execution so far: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Instruction is executed in program order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To perform general computing tasks, we need to: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Make decisions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Perform iterations </a:t>
            </a:r>
            <a:r>
              <a:rPr lang="en-US" sz="2400" dirty="0"/>
              <a:t>(in later section)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Decisions making in  high-level language: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400" dirty="0"/>
              <a:t> statements</a:t>
            </a:r>
            <a:endParaRPr lang="en-US" sz="2400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MIPS decision making instructions are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statement with a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1074738" lvl="2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000" dirty="0">
                <a:solidFill>
                  <a:srgbClr val="3333FF"/>
                </a:solidFill>
              </a:rPr>
              <a:t> </a:t>
            </a:r>
            <a:r>
              <a:rPr lang="en-US" sz="2000" dirty="0"/>
              <a:t>is discouraged in high-level languages but necessary in assembly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384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0D84A6F-8681-4DC7-921F-600D4C51C15D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34158"/>
            <a:ext cx="8501449" cy="529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Decision-making instructions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Alter the control flow of the program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the next instruction to be executed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types of decision-making statements in MIPS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Conditional </a:t>
            </a:r>
            <a:r>
              <a:rPr lang="en-US" sz="2400" dirty="0"/>
              <a:t>(branch)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Unconditional</a:t>
            </a:r>
            <a:r>
              <a:rPr lang="en-US" sz="2400" dirty="0"/>
              <a:t> (jump)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label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label is an “anchor” in the assembly code to indicate point of interest, usually as branch target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Labels are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instructions!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007BE439-631D-40C8-A34B-1299677258AB}"/>
              </a:ext>
            </a:extLst>
          </p:cNvPr>
          <p:cNvSpPr/>
          <p:nvPr/>
        </p:nvSpPr>
        <p:spPr>
          <a:xfrm>
            <a:off x="5152292" y="3324109"/>
            <a:ext cx="3686908" cy="1362191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Selection:</a:t>
            </a:r>
            <a:r>
              <a:rPr lang="en-US" sz="1600" dirty="0">
                <a:solidFill>
                  <a:schemeClr val="tx1"/>
                </a:solidFill>
              </a:rPr>
              <a:t> 	branch/jump down</a:t>
            </a:r>
          </a:p>
          <a:p>
            <a:pPr algn="just">
              <a:tabLst>
                <a:tab pos="116998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Repetition:</a:t>
            </a:r>
            <a:r>
              <a:rPr lang="en-US" sz="1600" dirty="0">
                <a:solidFill>
                  <a:schemeClr val="tx1"/>
                </a:solidFill>
              </a:rPr>
              <a:t> 	branch/jump up</a:t>
            </a:r>
          </a:p>
          <a:p>
            <a:pPr algn="just">
              <a:tabLst>
                <a:tab pos="11699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In both cases, it’s a “</a:t>
            </a:r>
            <a:r>
              <a:rPr lang="en-US" sz="1600" dirty="0" err="1">
                <a:solidFill>
                  <a:schemeClr val="tx1"/>
                </a:solidFill>
              </a:rPr>
              <a:t>goto</a:t>
            </a:r>
            <a:r>
              <a:rPr lang="en-US" sz="1600" dirty="0">
                <a:solidFill>
                  <a:schemeClr val="tx1"/>
                </a:solidFill>
              </a:rPr>
              <a:t>” operation.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Conditional Branch: </a:t>
            </a:r>
            <a:r>
              <a:rPr lang="en-SG" sz="3600" b="1" dirty="0" err="1">
                <a:solidFill>
                  <a:srgbClr val="0000FF"/>
                </a:solidFill>
              </a:rPr>
              <a:t>beq</a:t>
            </a:r>
            <a:r>
              <a:rPr lang="en-SG" sz="3600" dirty="0">
                <a:solidFill>
                  <a:srgbClr val="0000FF"/>
                </a:solidFill>
              </a:rPr>
              <a:t> and </a:t>
            </a:r>
            <a:r>
              <a:rPr lang="en-SG" sz="3600" b="1" dirty="0" err="1">
                <a:solidFill>
                  <a:srgbClr val="0000FF"/>
                </a:solidFill>
              </a:rPr>
              <a:t>bne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580302-C504-4D07-82A2-09DFB570DE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305800" cy="503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follows the branch only when the condition is satisfied (true)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equals the value in register </a:t>
            </a:r>
            <a:r>
              <a:rPr lang="en-US" b="1" dirty="0">
                <a:latin typeface="Courier New" pitchFamily="49" charset="0"/>
              </a:rPr>
              <a:t>$r2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dirty="0"/>
              <a:t> is “</a:t>
            </a:r>
            <a:r>
              <a:rPr lang="en-US" b="1" u="sng" dirty="0">
                <a:solidFill>
                  <a:srgbClr val="7030A0"/>
                </a:solidFill>
              </a:rPr>
              <a:t>b</a:t>
            </a:r>
            <a:r>
              <a:rPr lang="en-US" b="1" dirty="0"/>
              <a:t>ranch if </a:t>
            </a:r>
            <a:r>
              <a:rPr lang="en-US" b="1" u="sng" dirty="0">
                <a:solidFill>
                  <a:srgbClr val="7030A0"/>
                </a:solidFill>
              </a:rPr>
              <a:t>eq</a:t>
            </a:r>
            <a:r>
              <a:rPr lang="en-US" b="1" dirty="0"/>
              <a:t>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==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does not equal the value in register </a:t>
            </a:r>
            <a:r>
              <a:rPr lang="en-US" b="1" dirty="0">
                <a:latin typeface="Courier New" pitchFamily="49" charset="0"/>
              </a:rPr>
              <a:t>$r2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dirty="0"/>
              <a:t> is “</a:t>
            </a:r>
            <a:r>
              <a:rPr lang="en-US" b="1" u="sng" dirty="0">
                <a:solidFill>
                  <a:srgbClr val="7030A0"/>
                </a:solidFill>
              </a:rPr>
              <a:t>b</a:t>
            </a:r>
            <a:r>
              <a:rPr lang="en-US" b="1" dirty="0"/>
              <a:t>ranch if </a:t>
            </a:r>
            <a:r>
              <a:rPr lang="en-US" b="1" u="sng" dirty="0">
                <a:solidFill>
                  <a:srgbClr val="7030A0"/>
                </a:solidFill>
              </a:rPr>
              <a:t>n</a:t>
            </a:r>
            <a:r>
              <a:rPr lang="en-US" b="1" dirty="0"/>
              <a:t>ot </a:t>
            </a:r>
            <a:r>
              <a:rPr lang="en-US" b="1" u="sng" dirty="0">
                <a:solidFill>
                  <a:srgbClr val="7030A0"/>
                </a:solidFill>
              </a:rPr>
              <a:t>e</a:t>
            </a:r>
            <a:r>
              <a:rPr lang="en-US" b="1" dirty="0"/>
              <a:t>qual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!=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6556-E59E-47E4-ABC4-FBDF5F27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7702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Unconditional Jump: </a:t>
            </a:r>
            <a:r>
              <a:rPr lang="en-SG" sz="3600" b="1" dirty="0">
                <a:solidFill>
                  <a:srgbClr val="0000FF"/>
                </a:solidFill>
              </a:rPr>
              <a:t>j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BB76F50-AB8A-49F7-8BCD-20C79315D07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4"/>
            <a:ext cx="8305800" cy="408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</a:t>
            </a:r>
            <a:r>
              <a:rPr lang="en-US" b="1" dirty="0"/>
              <a:t>always</a:t>
            </a:r>
            <a:r>
              <a:rPr lang="en-US" dirty="0"/>
              <a:t> follows the branch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Jump to label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unconditionally</a:t>
            </a:r>
            <a:endParaRPr lang="en-US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Technically equivalent to such statement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L1</a:t>
            </a:r>
            <a:br>
              <a:rPr lang="en-US" b="1" dirty="0">
                <a:solidFill>
                  <a:srgbClr val="9900CC"/>
                </a:solidFill>
                <a:latin typeface="Courier New" pitchFamily="49" charset="0"/>
              </a:rPr>
            </a:br>
            <a:endParaRPr lang="en-US" b="1" dirty="0">
              <a:solidFill>
                <a:srgbClr val="9900CC"/>
              </a:solidFill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97C-8FCB-4013-909A-7E44DCF4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8" name="Folded Corner 6">
            <a:extLst>
              <a:ext uri="{FF2B5EF4-FFF2-40B4-BE49-F238E27FC236}">
                <a16:creationId xmlns:a16="http://schemas.microsoft.com/office/drawing/2014/main" id="{A10E8276-8BC4-4AFF-AD80-227286239B60}"/>
              </a:ext>
            </a:extLst>
          </p:cNvPr>
          <p:cNvSpPr/>
          <p:nvPr/>
        </p:nvSpPr>
        <p:spPr>
          <a:xfrm>
            <a:off x="457199" y="4200408"/>
            <a:ext cx="8381999" cy="206976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The general technique of compiling from C to MIPS with selection/repetition is to first remove the construct and replace it with either one of these:</a:t>
            </a:r>
          </a:p>
          <a:p>
            <a:pPr algn="just">
              <a:tabLst>
                <a:tab pos="11699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(x == y)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L;  // this is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(x != y)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L;  // this is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bne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GB" sz="1600" dirty="0">
                <a:solidFill>
                  <a:schemeClr val="tx1"/>
                </a:solidFill>
              </a:rPr>
              <a:t>Some tricks can be used (e.g., inversion) to generate fewer lines of codes.</a:t>
            </a:r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3.3 IF statement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C7D09834-E5AA-4555-8BF5-7539B12A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080356"/>
            <a:ext cx="8229600" cy="1447799"/>
          </a:xfrm>
        </p:spPr>
        <p:txBody>
          <a:bodyPr>
            <a:normAutofit fontScale="925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equivalent translations: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one on the right is more efficient</a:t>
            </a:r>
          </a:p>
          <a:p>
            <a:pPr marL="444500" indent="-444500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technique: Invert the condition for shorter code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36182BB-8A4B-445C-8082-06A05BE8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99169"/>
              </p:ext>
            </p:extLst>
          </p:nvPr>
        </p:nvGraphicFramePr>
        <p:xfrm>
          <a:off x="588738" y="1295400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BBED004-FAE1-4AB1-85CE-05FB39E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338" y="3581400"/>
            <a:ext cx="39624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kern="0" dirty="0">
                <a:solidFill>
                  <a:srgbClr val="9900CC"/>
                </a:solidFill>
                <a:latin typeface="Courier New" pitchFamily="49" charset="0"/>
                <a:cs typeface="Arial"/>
                <a:sym typeface="Wingdings" pitchFamily="2" charset="2"/>
              </a:rPr>
              <a:t>		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bne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$s3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$s4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Exit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     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Arial"/>
                <a:sym typeface="Wingdings" pitchFamily="2" charset="2"/>
              </a:rPr>
              <a:t>add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Arial"/>
              </a:rPr>
              <a:t>$s0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$s1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$s2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Exit: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79372-3347-44B0-BC93-D354C149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38" y="3505200"/>
            <a:ext cx="3733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L1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L1: 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Exit: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Arial"/>
            </a:endParaRPr>
          </a:p>
        </p:txBody>
      </p:sp>
      <p:sp>
        <p:nvSpPr>
          <p:cNvPr id="22" name="Down Arrow 11">
            <a:extLst>
              <a:ext uri="{FF2B5EF4-FFF2-40B4-BE49-F238E27FC236}">
                <a16:creationId xmlns:a16="http://schemas.microsoft.com/office/drawing/2014/main" id="{D7A260B0-72B0-46DC-A49E-2EFEAFDF1825}"/>
              </a:ext>
            </a:extLst>
          </p:cNvPr>
          <p:cNvSpPr/>
          <p:nvPr/>
        </p:nvSpPr>
        <p:spPr>
          <a:xfrm>
            <a:off x="664938" y="2971800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12">
            <a:extLst>
              <a:ext uri="{FF2B5EF4-FFF2-40B4-BE49-F238E27FC236}">
                <a16:creationId xmlns:a16="http://schemas.microsoft.com/office/drawing/2014/main" id="{884D19C8-FC4C-47C1-B402-BAC81E0F37BE}"/>
              </a:ext>
            </a:extLst>
          </p:cNvPr>
          <p:cNvSpPr/>
          <p:nvPr/>
        </p:nvSpPr>
        <p:spPr>
          <a:xfrm rot="19210666">
            <a:off x="4269345" y="2938057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D2FC83F-3CC5-4021-9F63-BD6C1754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IF statement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B50E088-7595-4650-98E4-23870138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483481"/>
            <a:ext cx="4495791" cy="657824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Rewrite with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7925C6-DE83-4C7E-990B-4C36DBC45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89689"/>
              </p:ext>
            </p:extLst>
          </p:nvPr>
        </p:nvGraphicFramePr>
        <p:xfrm>
          <a:off x="457200" y="1234159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</a:b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-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346894A-AE9B-437A-8666-23FEAF64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43959"/>
            <a:ext cx="4114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bne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$s3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$s4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Else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Else: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04772E5-4FAD-4579-B33E-C48C989A65B8}"/>
              </a:ext>
            </a:extLst>
          </p:cNvPr>
          <p:cNvSpPr/>
          <p:nvPr/>
        </p:nvSpPr>
        <p:spPr>
          <a:xfrm>
            <a:off x="533400" y="2910559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24">
            <a:extLst>
              <a:ext uri="{FF2B5EF4-FFF2-40B4-BE49-F238E27FC236}">
                <a16:creationId xmlns:a16="http://schemas.microsoft.com/office/drawing/2014/main" id="{FE66E055-DC9E-4A82-88DF-3C921052B2E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443959"/>
            <a:ext cx="3810000" cy="2805113"/>
            <a:chOff x="3216" y="2016"/>
            <a:chExt cx="2400" cy="1767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A813E335-4A52-41F5-9DB9-D43274C2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1008" cy="448"/>
            </a:xfrm>
            <a:prstGeom prst="flowChartDecision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 sz="2000">
                <a:latin typeface="Verdana" pitchFamily="34" charset="0"/>
              </a:endParaRPr>
            </a:p>
          </p:txBody>
        </p: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D5D2466E-6485-472B-A3CA-CED7347E6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27808AB9-842A-42EA-A6BA-3D39E829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ADF3DBCD-FA76-4AD8-B85B-77059E4E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F946B9E2-CFAB-4BB1-BAFF-D41398182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BC730E20-56DA-46CD-9C56-A2C76FD7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097039F-AAF2-420F-83F8-55C2ED0FF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702793EA-A173-47BC-9C70-A8F1B7F97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AB381B01-8731-4E47-9E92-4D27BFE07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8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58CC248-4B93-4770-A45A-D7A22660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B8B28705-B062-4383-BE29-6038DB7EA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BAC12C57-7515-4D5F-9DEA-C9B946363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0687C91C-1AE6-463F-A4EE-5A73F03FE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112"/>
              <a:ext cx="5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i==j?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164CA889-4E2C-4C97-A6C2-56AF6992E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12"/>
              <a:ext cx="72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g+h</a:t>
              </a: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ADFB09D7-49F6-43CA-9CD7-3C5CF5324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912"/>
              <a:ext cx="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g-h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E9C4BBAC-7048-4E6B-9E45-39A66E58E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3552"/>
              <a:ext cx="4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Exit: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BEE45BDF-378C-4DFF-B6DE-2F584E798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5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Else:</a:t>
              </a:r>
            </a:p>
          </p:txBody>
        </p: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1D3F4E5F-C218-47DB-ABE1-C91CCC37F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016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true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516E5CE3-DCE6-4F1E-A5DA-41D3AC90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2016"/>
              <a:ext cx="5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false</a:t>
              </a:r>
            </a:p>
          </p:txBody>
        </p:sp>
      </p:grp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F2092D54-FCF4-43AA-BC8B-C1789FE8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 autoUpdateAnimBg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Exercise #1: IF statement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560E387-65FA-42BE-A91C-68C235328F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371739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corresponding high-level statement?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ECA3E19-39A4-4246-A4B7-DB1E2E54F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09372"/>
              </p:ext>
            </p:extLst>
          </p:nvPr>
        </p:nvGraphicFramePr>
        <p:xfrm>
          <a:off x="495300" y="1420392"/>
          <a:ext cx="8229600" cy="176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 to translate into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830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beq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$s1, $s2, Exit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add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$s0, $zero, $zero    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$s0</a:t>
                      </a:r>
                      <a:endParaRPr lang="en-US" sz="20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i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j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5">
            <a:extLst>
              <a:ext uri="{FF2B5EF4-FFF2-40B4-BE49-F238E27FC236}">
                <a16:creationId xmlns:a16="http://schemas.microsoft.com/office/drawing/2014/main" id="{4317ECB9-620D-47CD-A8C8-5AC18CB52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448" y="4118713"/>
            <a:ext cx="3157151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!= j) {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f = 0;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25AC1140-9924-46AF-94A6-952D763D8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5468E0C-2230-4352-9CF1-D5789FB2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A2BDBF1D-E26F-4CA0-AD3C-A07509EDBE21}"/>
              </a:ext>
            </a:extLst>
          </p:cNvPr>
          <p:cNvSpPr/>
          <p:nvPr/>
        </p:nvSpPr>
        <p:spPr>
          <a:xfrm>
            <a:off x="457199" y="5456416"/>
            <a:ext cx="8381999" cy="81375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Remember the inversion?  Also works in “reverse” (or </a:t>
            </a:r>
            <a:r>
              <a:rPr lang="en-SG" sz="1600" dirty="0" err="1">
                <a:solidFill>
                  <a:schemeClr val="tx1"/>
                </a:solidFill>
              </a:rPr>
              <a:t>decompilation</a:t>
            </a:r>
            <a:r>
              <a:rPr lang="en-SG" sz="1600" dirty="0">
                <a:solidFill>
                  <a:schemeClr val="tx1"/>
                </a:solidFill>
              </a:rPr>
              <a:t>) process.  </a:t>
            </a:r>
            <a:r>
              <a:rPr lang="en-SG" sz="1600" dirty="0" err="1">
                <a:solidFill>
                  <a:schemeClr val="tx1"/>
                </a:solidFill>
              </a:rPr>
              <a:t>beq</a:t>
            </a:r>
            <a:r>
              <a:rPr lang="en-SG" sz="1600" dirty="0">
                <a:solidFill>
                  <a:schemeClr val="tx1"/>
                </a:solidFill>
              </a:rPr>
              <a:t> becomes if (</a:t>
            </a:r>
            <a:r>
              <a:rPr lang="en-SG" sz="1600" dirty="0" err="1">
                <a:solidFill>
                  <a:schemeClr val="tx1"/>
                </a:solidFill>
              </a:rPr>
              <a:t>i</a:t>
            </a:r>
            <a:r>
              <a:rPr lang="en-SG" sz="1600" dirty="0">
                <a:solidFill>
                  <a:schemeClr val="tx1"/>
                </a:solidFill>
              </a:rPr>
              <a:t> != j).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9ECA1BB3-0426-4393-ABFB-B2930FFC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26670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while-loop:</a:t>
            </a:r>
          </a:p>
        </p:txBody>
      </p: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80FC6B8E-B7FD-4D00-8DE0-49945BA75538}"/>
              </a:ext>
            </a:extLst>
          </p:cNvPr>
          <p:cNvSpPr txBox="1">
            <a:spLocks/>
          </p:cNvSpPr>
          <p:nvPr/>
        </p:nvSpPr>
        <p:spPr>
          <a:xfrm>
            <a:off x="4648200" y="1371600"/>
            <a:ext cx="4038600" cy="2743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Rewritten with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714327-D74A-4037-AF76-069FF59A58FF}"/>
              </a:ext>
            </a:extLst>
          </p:cNvPr>
          <p:cNvSpPr/>
          <p:nvPr/>
        </p:nvSpPr>
        <p:spPr>
          <a:xfrm>
            <a:off x="685800" y="4419600"/>
            <a:ext cx="7620000" cy="1371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400" dirty="0">
                <a:solidFill>
                  <a:schemeClr val="tx1"/>
                </a:solidFill>
              </a:rPr>
              <a:t>Any form of loop can be written in assembly with the help of conditional branches and jumps.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AC5146-DA5F-4C2D-B671-3DF3BF49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599"/>
            <a:ext cx="2590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while</a:t>
            </a:r>
            <a:r>
              <a:rPr lang="en-US" sz="2000" b="1" dirty="0">
                <a:latin typeface="Courier New" pitchFamily="49" charset="0"/>
              </a:rPr>
              <a:t> (j == k)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+ 1;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D2E58-9F22-45BB-9985-04FEDEB9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599"/>
            <a:ext cx="35052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Loop: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if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(j != k) 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Exit;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= i+1;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</a:rPr>
              <a:t> Loop;</a:t>
            </a:r>
          </a:p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28" name="Right Arrow 11">
            <a:extLst>
              <a:ext uri="{FF2B5EF4-FFF2-40B4-BE49-F238E27FC236}">
                <a16:creationId xmlns:a16="http://schemas.microsoft.com/office/drawing/2014/main" id="{ABA13822-A1AE-4A6E-B16D-5A420E5EC58D}"/>
              </a:ext>
            </a:extLst>
          </p:cNvPr>
          <p:cNvSpPr/>
          <p:nvPr/>
        </p:nvSpPr>
        <p:spPr>
          <a:xfrm>
            <a:off x="3581400" y="2666999"/>
            <a:ext cx="10668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055CD23-4025-4E5B-A95E-435163E0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B370D7F-CDC9-45C7-BAAC-D1D13A1E6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11544"/>
              </p:ext>
            </p:extLst>
          </p:nvPr>
        </p:nvGraphicFramePr>
        <p:xfrm>
          <a:off x="457200" y="1472998"/>
          <a:ext cx="82296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Loop:  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if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(j != k) 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Exit;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= i+1;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</a:t>
                      </a:r>
                      <a:br>
                        <a:rPr lang="en-US" sz="2000" b="1" dirty="0">
                          <a:latin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Loop;</a:t>
                      </a:r>
                    </a:p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k  $s5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CFB10F6B-3896-47BD-BF25-070A60EE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58998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corresponding MIPS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8E0C2506-2425-4A63-854C-DCE5E379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20998"/>
            <a:ext cx="7391400" cy="1411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Loop: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$s4, $s5, Exit  </a:t>
            </a:r>
            <a:r>
              <a:rPr lang="en-US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if (j!= k) 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$s3, $s3, 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j    Loop            </a:t>
            </a:r>
            <a:r>
              <a:rPr lang="en-US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repeat 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F2A7C22-C412-4313-ADFB-0E4BA376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2AE10E1C-B9D1-48FA-8EE1-7DF46497D3FA}"/>
              </a:ext>
            </a:extLst>
          </p:cNvPr>
          <p:cNvSpPr/>
          <p:nvPr/>
        </p:nvSpPr>
        <p:spPr>
          <a:xfrm>
            <a:off x="6005146" y="1879196"/>
            <a:ext cx="2681653" cy="175788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This shows the process clearly:</a:t>
            </a:r>
          </a:p>
          <a:p>
            <a:pPr marL="342900" indent="-342900" algn="just">
              <a:buAutoNum type="arabicPeriod"/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Convert from while to if(…) </a:t>
            </a:r>
            <a:r>
              <a:rPr lang="en-SG" sz="1600" dirty="0" err="1">
                <a:solidFill>
                  <a:schemeClr val="tx1"/>
                </a:solidFill>
              </a:rPr>
              <a:t>goto</a:t>
            </a:r>
            <a:endParaRPr lang="en-SG" sz="1600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Convert from there to MIPS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Exercise #2: FOR loop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653625B5-E7B1-40D1-A1C5-7CB4AF04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1735B90-2BAE-48D7-846B-B00B7F46FB92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1278917"/>
            <a:ext cx="8305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Write the following loop statement in MIPS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US" sz="2400" dirty="0"/>
              <a:t>	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8C7190E-72A0-42E7-BD06-842D0F6D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16357"/>
              </p:ext>
            </p:extLst>
          </p:nvPr>
        </p:nvGraphicFramePr>
        <p:xfrm>
          <a:off x="495300" y="1888517"/>
          <a:ext cx="8229600" cy="120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010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=0;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&lt;10;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++) </a:t>
                      </a:r>
                      <a:b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   a = a + 5;</a:t>
                      </a:r>
                      <a:endParaRPr lang="en-US" sz="2000" b="1" dirty="0">
                        <a:latin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$s0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a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 Box 35">
            <a:extLst>
              <a:ext uri="{FF2B5EF4-FFF2-40B4-BE49-F238E27FC236}">
                <a16:creationId xmlns:a16="http://schemas.microsoft.com/office/drawing/2014/main" id="{2071698F-96EC-4F84-8C56-4F734C7CE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260117"/>
            <a:ext cx="6324600" cy="3010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add  $s0, $zero, $zero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$s1, $zero, 10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Loop: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$s0, $s1, 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$s2, $s2, 5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$s0, $s0, 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j    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1C696D5-2DD8-4222-8EDD-BD09DF4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BE4936F7-915E-4AC7-9404-E7CB7B1C46D0}"/>
              </a:ext>
            </a:extLst>
          </p:cNvPr>
          <p:cNvSpPr/>
          <p:nvPr/>
        </p:nvSpPr>
        <p:spPr>
          <a:xfrm>
            <a:off x="6743700" y="3260117"/>
            <a:ext cx="2347546" cy="301005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Alternatively, if you know how to compile while-loop, then you can translate the for-loop into: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while (</a:t>
            </a: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10) {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a = a + 5;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++;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4.2 Inequalities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D80495E-D3FC-4EB2-831C-0348373D3F99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524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, what about branch-if-less-than?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real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blt</a:t>
            </a:r>
            <a:r>
              <a:rPr lang="en-US" sz="2400" dirty="0"/>
              <a:t> instruction in MIPS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800" dirty="0"/>
              <a:t> (set on less than) or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slti</a:t>
            </a:r>
            <a:r>
              <a:rPr lang="en-US" sz="2800" dirty="0"/>
              <a:t>.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9EEE761A-BABE-4D68-8D76-33EF218DC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4114800"/>
            <a:ext cx="350520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5900421D-2FBB-4233-B5C4-9B4790D845C9}"/>
              </a:ext>
            </a:extLst>
          </p:cNvPr>
          <p:cNvGrpSpPr>
            <a:grpSpLocks/>
          </p:cNvGrpSpPr>
          <p:nvPr/>
        </p:nvGrpSpPr>
        <p:grpSpPr bwMode="auto">
          <a:xfrm>
            <a:off x="4419599" y="3657600"/>
            <a:ext cx="3581400" cy="1565275"/>
            <a:chOff x="1536" y="2496"/>
            <a:chExt cx="2256" cy="986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BA5F785C-152F-43F0-90A8-599C88185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27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=</a:t>
              </a: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B79EC1C3-0E83-4645-B33F-19C3F5DFF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96"/>
              <a:ext cx="1824" cy="9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1;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else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0;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CFADE3E-A8F7-48CB-8428-6983ACC7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3" name="Folded Corner 6">
            <a:extLst>
              <a:ext uri="{FF2B5EF4-FFF2-40B4-BE49-F238E27FC236}">
                <a16:creationId xmlns:a16="http://schemas.microsoft.com/office/drawing/2014/main" id="{0D6DD7D7-B6AD-464C-A90D-2FECA6FEBCAC}"/>
              </a:ext>
            </a:extLst>
          </p:cNvPr>
          <p:cNvSpPr/>
          <p:nvPr/>
        </p:nvSpPr>
        <p:spPr>
          <a:xfrm>
            <a:off x="609598" y="4704895"/>
            <a:ext cx="3505199" cy="156527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If we use the “ternary operator” discussed in tutorial, then: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$t0 = ($s1 &lt; $s2) ? 1 : 0;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Organisation (General)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1.1	Memory: Transfer Unit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1.2	Memory: Word Alignment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/>
              <a:t>MIPS Memory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2.1	Memory Instruction: Load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2.2	Memory Instruction: Store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2.3 	Load and Store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2.4	Memory Instruction: Others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2.5	Example: Array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2.6	Common Questions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2.7	Example: Swapping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4.2 Inequalities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58F7584-8340-4A7A-B496-F09DE3394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94001"/>
            <a:ext cx="8229600" cy="4228323"/>
          </a:xfrm>
        </p:spPr>
        <p:txBody>
          <a:bodyPr/>
          <a:lstStyle/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build a </a:t>
            </a:r>
            <a:r>
              <a:rPr lang="en-US" sz="2800" b="1" dirty="0"/>
              <a:t>“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blt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L</a:t>
            </a:r>
            <a:r>
              <a:rPr lang="en-US" sz="2800" b="1" dirty="0"/>
              <a:t>”</a:t>
            </a:r>
            <a:r>
              <a:rPr lang="en-US" sz="2800" dirty="0"/>
              <a:t> instruction: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is another example of </a:t>
            </a:r>
            <a:r>
              <a:rPr lang="en-US" sz="2800" b="1" dirty="0"/>
              <a:t>pseudo-instruction</a:t>
            </a:r>
            <a:r>
              <a:rPr lang="en-US" sz="2800" dirty="0"/>
              <a:t>:</a:t>
            </a:r>
          </a:p>
          <a:p>
            <a:pPr marL="715963" lvl="1" indent="-3571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 translates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blt</a:t>
            </a:r>
            <a:r>
              <a:rPr lang="en-US" sz="2400" dirty="0"/>
              <a:t>) instruction in an assembly program into the equivalent MIPS (two) instructions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5F1BC9D7-48B3-43CB-BC69-DA316D11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73" y="2265406"/>
            <a:ext cx="3505200" cy="10156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sz="2400" b="1" dirty="0">
                <a:latin typeface="Courier New" pitchFamily="49" charset="0"/>
              </a:rPr>
              <a:t>, L</a:t>
            </a:r>
            <a:endParaRPr lang="en-US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E08FFF8C-E6EB-4A4B-B650-AF110298FE48}"/>
              </a:ext>
            </a:extLst>
          </p:cNvPr>
          <p:cNvGrpSpPr>
            <a:grpSpLocks/>
          </p:cNvGrpSpPr>
          <p:nvPr/>
        </p:nvGrpSpPr>
        <p:grpSpPr bwMode="auto">
          <a:xfrm>
            <a:off x="4674973" y="2341606"/>
            <a:ext cx="3581400" cy="830263"/>
            <a:chOff x="1536" y="2688"/>
            <a:chExt cx="2256" cy="523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E3A08CBA-9197-4712-9C00-A72D90B84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38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/>
                <a:t>==</a:t>
              </a: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50F950E7-29BD-47F8-A563-9A45A9BC8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88"/>
              <a:ext cx="1824" cy="52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</a:t>
              </a:r>
              <a:r>
                <a:rPr lang="en-US" sz="2400" b="1" dirty="0" err="1">
                  <a:solidFill>
                    <a:srgbClr val="660066"/>
                  </a:solidFill>
                  <a:latin typeface="Courier New" pitchFamily="49" charset="0"/>
                </a:rPr>
                <a:t>goto</a:t>
              </a:r>
              <a:r>
                <a:rPr lang="en-US" sz="2400" b="1" dirty="0">
                  <a:latin typeface="Courier New" pitchFamily="49" charset="0"/>
                </a:rPr>
                <a:t> L;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4CEDC8F-F8E1-4E85-BF1C-B3807FF9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Reading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90A20DD-6303-43FA-AFD1-F6D2074842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2.6 Instructions for Making Decisions.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2.7 Instructions for Making Decisions.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15" name="Picture 4" descr="MCj04123960000[1]">
            <a:extLst>
              <a:ext uri="{FF2B5EF4-FFF2-40B4-BE49-F238E27FC236}">
                <a16:creationId xmlns:a16="http://schemas.microsoft.com/office/drawing/2014/main" id="{24FDF341-F450-4D87-86EA-44EF3ECF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2D58E63-B3E9-46AF-85A9-8762FCCC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9" name="Folded Corner 6">
            <a:extLst>
              <a:ext uri="{FF2B5EF4-FFF2-40B4-BE49-F238E27FC236}">
                <a16:creationId xmlns:a16="http://schemas.microsoft.com/office/drawing/2014/main" id="{E56817CF-798E-47C7-8C28-5C6A914149B4}"/>
              </a:ext>
            </a:extLst>
          </p:cNvPr>
          <p:cNvSpPr/>
          <p:nvPr/>
        </p:nvSpPr>
        <p:spPr>
          <a:xfrm>
            <a:off x="609598" y="3886199"/>
            <a:ext cx="5070233" cy="2383971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If we know how to compile: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if (a &lt; b) ...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Then we can compile: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if (a &lt; b)  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if (b &lt; a)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if (a &gt;= b)  if (!(a &lt; b))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if (a &lt;= b)  if (b &gt;= a)  if(!(b &lt; a))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So, with an addition of </a:t>
            </a:r>
            <a:r>
              <a:rPr lang="en-SG" sz="1600" dirty="0" err="1">
                <a:solidFill>
                  <a:schemeClr val="tx1"/>
                </a:solidFill>
              </a:rPr>
              <a:t>slt</a:t>
            </a:r>
            <a:r>
              <a:rPr lang="en-SG" sz="1600" dirty="0">
                <a:solidFill>
                  <a:schemeClr val="tx1"/>
                </a:solidFill>
              </a:rPr>
              <a:t>, we can do any other kind of inequalities.</a:t>
            </a: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46969DF-C2D4-4319-A54C-1C42F968E0C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4503"/>
            <a:ext cx="8229600" cy="48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Typical example of accessing array elements in a loop: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85BDF7B6-140E-45E7-B54B-422729E12145}"/>
              </a:ext>
            </a:extLst>
          </p:cNvPr>
          <p:cNvGrpSpPr>
            <a:grpSpLocks/>
          </p:cNvGrpSpPr>
          <p:nvPr/>
        </p:nvGrpSpPr>
        <p:grpSpPr bwMode="auto">
          <a:xfrm>
            <a:off x="1719649" y="1968482"/>
            <a:ext cx="4975225" cy="4319588"/>
            <a:chOff x="1056" y="1198"/>
            <a:chExt cx="3134" cy="2721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D43D6B98-B734-455F-816E-6EBE95A13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1198"/>
              <a:ext cx="1784" cy="512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Initialization for result variables, loop counter, and array pointers.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0065D313-C107-4187-900C-1386AC7A2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005"/>
              <a:ext cx="1784" cy="666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marL="287338" indent="-287338" algn="ctr"/>
              <a:r>
                <a:rPr lang="en-US" sz="1600" b="1"/>
                <a:t>Work by: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Calculating address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Load data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Perform task</a:t>
              </a: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496BE574-726D-48C6-9CBE-F3F10FE12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863"/>
              <a:ext cx="1784" cy="358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Update loop counter and array pointers.</a:t>
              </a: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B067F2C7-6F1E-479B-8569-585956E32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3423"/>
              <a:ext cx="1784" cy="204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Compare and branch.</a:t>
              </a: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D49B5989-782C-4B60-87AD-F778027F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7"/>
              <a:ext cx="688" cy="1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Label:</a:t>
              </a: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FFC81B5D-AA40-4731-8E34-CF414CF5E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718"/>
              <a:ext cx="0" cy="28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1C0EBE31-ECE8-44F5-ADCD-0E7AC9988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672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3A837EB6-CA57-4664-997C-BFD62B04C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235"/>
              <a:ext cx="0" cy="20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C2B5774F-6C2D-4F58-8F21-5B6E819C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634"/>
              <a:ext cx="0" cy="285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C67D51FD-1A01-4781-ACF7-4137243ED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1808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3FB987DA-7A19-499D-A051-82DBCE80E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3790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3153AF3-71CF-479E-B721-7FB8BDDA9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808"/>
              <a:ext cx="0" cy="198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12660BAC-DE37-4704-B7BB-81D229CB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885"/>
              <a:ext cx="2089" cy="184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129CBABD-DC74-4D7E-9BCE-188428AF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Question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58A0D8FA-8998-49BA-82C0-213A3F23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781685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tabLst>
                <a:tab pos="179388" algn="l"/>
                <a:tab pos="682625" algn="l"/>
                <a:tab pos="1365250" algn="l"/>
                <a:tab pos="3144838" algn="l"/>
              </a:tabLst>
            </a:pPr>
            <a:r>
              <a:rPr lang="en-US" b="1" dirty="0"/>
              <a:t>		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DE1CA702-A483-467D-BC2B-B8373CC5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1246913"/>
            <a:ext cx="8153400" cy="1447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GB" sz="2600" dirty="0"/>
              <a:t>Count the number of zeros in an Array </a:t>
            </a:r>
            <a:r>
              <a:rPr lang="en-GB" sz="2600" b="1" dirty="0"/>
              <a:t>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b="1" dirty="0"/>
              <a:t>A</a:t>
            </a:r>
            <a:r>
              <a:rPr lang="en-GB" sz="2600" dirty="0"/>
              <a:t> is word array with 40 elements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Address of A[] </a:t>
            </a:r>
            <a:r>
              <a:rPr lang="en-GB" sz="2600" dirty="0">
                <a:sym typeface="Wingdings" pitchFamily="2" charset="2"/>
              </a:rPr>
              <a:t> 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$t0</a:t>
            </a:r>
            <a:r>
              <a:rPr lang="en-GB" sz="2600" dirty="0">
                <a:sym typeface="Wingdings" pitchFamily="2" charset="2"/>
              </a:rPr>
              <a:t>,   Result 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$t8</a:t>
            </a:r>
            <a:endParaRPr lang="en-GB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79F8C89-22AB-4082-915A-3EF9CBFAA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55736"/>
              </p:ext>
            </p:extLst>
          </p:nvPr>
        </p:nvGraphicFramePr>
        <p:xfrm>
          <a:off x="641350" y="2993572"/>
          <a:ext cx="3733800" cy="317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46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Simple C Code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897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result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while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40 ) {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( A[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] == 0 ) 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 result++;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++;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Rectangle 18">
            <a:extLst>
              <a:ext uri="{FF2B5EF4-FFF2-40B4-BE49-F238E27FC236}">
                <a16:creationId xmlns:a16="http://schemas.microsoft.com/office/drawing/2014/main" id="{910C2D45-BB2E-40AE-A36A-B2C193DE0905}"/>
              </a:ext>
            </a:extLst>
          </p:cNvPr>
          <p:cNvSpPr txBox="1">
            <a:spLocks noChangeArrowheads="1"/>
          </p:cNvSpPr>
          <p:nvPr/>
        </p:nvSpPr>
        <p:spPr>
          <a:xfrm>
            <a:off x="4419600" y="3581400"/>
            <a:ext cx="4495800" cy="25146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Think about: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perform the right comparison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translate A[</a:t>
            </a:r>
            <a:r>
              <a:rPr lang="en-US" kern="0" dirty="0" err="1">
                <a:solidFill>
                  <a:prstClr val="black"/>
                </a:solidFill>
              </a:rPr>
              <a:t>i</a:t>
            </a:r>
            <a:r>
              <a:rPr lang="en-US" kern="0" dirty="0">
                <a:solidFill>
                  <a:prstClr val="black"/>
                </a:solidFill>
              </a:rPr>
              <a:t>] correctly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9955203-7F8C-4B5E-A390-46D1FC15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1.0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A618C-460F-4D0A-AABD-94609A53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30219"/>
              </p:ext>
            </p:extLst>
          </p:nvPr>
        </p:nvGraphicFramePr>
        <p:xfrm>
          <a:off x="609599" y="1348946"/>
          <a:ext cx="8077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927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40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add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end point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$t4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$t5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9F504-1E6F-471F-A20A-FB61BB0C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2.0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66DD7D-60AE-44FF-92A9-DF388075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42079"/>
            <a:ext cx="8229600" cy="6445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of “pointers” can produce more efficient code!</a:t>
            </a:r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E948EF-93C4-4BBD-A6D7-3D962CEDE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14274"/>
              </p:ext>
            </p:extLst>
          </p:nvPr>
        </p:nvGraphicFramePr>
        <p:xfrm>
          <a:off x="647700" y="1272259"/>
          <a:ext cx="8001000" cy="44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9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&amp;A[</a:t>
                      </a:r>
                      <a:r>
                        <a:rPr lang="en-US" sz="2000" baseline="0" dirty="0" err="1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026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160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loop: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addr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current item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&amp;A[40]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comparing address!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$t3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move to next item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1A3F96F-0D6B-4AC2-BC31-0418FEDD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0" name="Folded Corner 6">
            <a:extLst>
              <a:ext uri="{FF2B5EF4-FFF2-40B4-BE49-F238E27FC236}">
                <a16:creationId xmlns:a16="http://schemas.microsoft.com/office/drawing/2014/main" id="{FC08FBCD-1CF8-4E67-A1F0-CB19ADEA234F}"/>
              </a:ext>
            </a:extLst>
          </p:cNvPr>
          <p:cNvSpPr/>
          <p:nvPr/>
        </p:nvSpPr>
        <p:spPr>
          <a:xfrm>
            <a:off x="5008683" y="2175423"/>
            <a:ext cx="3640017" cy="3529702"/>
          </a:xfrm>
          <a:prstGeom prst="foldedCorner">
            <a:avLst>
              <a:gd name="adj" fmla="val 889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Consider the code using pointer </a:t>
            </a:r>
            <a:r>
              <a:rPr lang="en-SG" sz="1600" dirty="0" err="1">
                <a:solidFill>
                  <a:schemeClr val="tx1"/>
                </a:solidFill>
              </a:rPr>
              <a:t>arith</a:t>
            </a:r>
            <a:r>
              <a:rPr lang="en-SG" sz="1600" dirty="0">
                <a:solidFill>
                  <a:schemeClr val="tx1"/>
                </a:solidFill>
              </a:rPr>
              <a:t>: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A;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= &amp;A[40];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end ) {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( *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== 0 ) 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     result++;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++;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The resulting MIPS looks like the code on the left.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Exercise #3: Simple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EE53BF-B9DD-46F5-BA47-3A67FAEF659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$zero,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$t1, $t1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$zero,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$t2,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$zero, Loop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142DF26-D807-444C-AA36-19665844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01159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30     (c) 33      (d) 36       (e) None of the above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en-US" sz="2400" dirty="0"/>
              <a:t>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10     (b) 20    (c) 300    (d) 310     (e) None of the above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9AB1E031-AB0A-4C39-8BA3-D7C42FF9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7346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(a)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4066578-1970-4ACC-9C5C-55938362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96559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(b)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7883955-314E-44B9-9A98-D500E65C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7" name="Folded Corner 6">
            <a:extLst>
              <a:ext uri="{FF2B5EF4-FFF2-40B4-BE49-F238E27FC236}">
                <a16:creationId xmlns:a16="http://schemas.microsoft.com/office/drawing/2014/main" id="{0E70ED87-21B3-46C2-98B1-5B0C36C7AA73}"/>
              </a:ext>
            </a:extLst>
          </p:cNvPr>
          <p:cNvSpPr/>
          <p:nvPr/>
        </p:nvSpPr>
        <p:spPr>
          <a:xfrm>
            <a:off x="5451231" y="1204241"/>
            <a:ext cx="3235569" cy="2544518"/>
          </a:xfrm>
          <a:prstGeom prst="foldedCorner">
            <a:avLst>
              <a:gd name="adj" fmla="val 889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You may want to “decompile” into C so that you can reason in C rather than in MIPS.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Alternatively, you may just “trace” but it may take longer time.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So try to get familiar with a few “compilation” pattern for a few C construct (</a:t>
            </a:r>
            <a:r>
              <a:rPr lang="en-SG" sz="1600" i="1" dirty="0">
                <a:solidFill>
                  <a:schemeClr val="tx1"/>
                </a:solidFill>
              </a:rPr>
              <a:t>e.g., while, do-while, for, if, if-else, switch-case, etc</a:t>
            </a:r>
            <a:r>
              <a:rPr lang="en-SG" sz="16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7140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6.2 Exercise #4: Simple Loop II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9C64657-3197-4C94-A46D-4655FCF107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86188"/>
            <a:ext cx="8229600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$t0, $zero, $zero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$t0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$t1, 4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Again: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$t1, $t0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$t0, $t0, 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$t0, Again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FAD9F9C-960A-4C2D-A984-21FCDA98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42951"/>
            <a:ext cx="8229600" cy="249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(c) 15      (d) 18       (e) None of the above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0      (b) 4      (c) 6         (d) 10      (e) None of the above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E3C2E15-5EDA-45FB-9FD5-D13AD6C1B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3842951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4B76FA4-8612-42E2-B582-ECB090AD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88011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14D6E84-6B42-41FF-B4A2-C3287356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$t1, $t0,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$zero, $zero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$t3, 0($t1)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lw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$t2, $t3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Loop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5C54F753-7A65-4570-8E5D-121F4E99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is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3       (c) 9       (d) 10      (e) 11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does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actually branch to the label </a:t>
            </a:r>
            <a:r>
              <a:rPr lang="en-US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8       (c) 9       (d) 10      (e) 11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A6381D95-8856-4299-B04D-6B558935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85" y="4669972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DE6B61E-BE55-48BC-A3FE-3EA43113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285" y="5812972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A93101E-B445-4AE3-B7D9-03CEBF69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556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$t1, $t0,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$zero, $zero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$t3, 0($t1)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lw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$t2, $t3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Loop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6AC2879-64B2-4277-A293-005DA739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+mj-lt"/>
              <a:buAutoNum type="romanLcPeriod" startAt="3"/>
            </a:pPr>
            <a:r>
              <a:rPr lang="en-US" altLang="en-US" sz="2400" dirty="0"/>
              <a:t>How many instructions are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  (c) 41      (d) 42     (e) 46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 startAt="3"/>
            </a:pPr>
            <a:r>
              <a:rPr lang="en-US" altLang="en-US" sz="2400" dirty="0"/>
              <a:t>How many </a:t>
            </a:r>
            <a:r>
              <a:rPr lang="en-US" altLang="en-US" sz="2400" dirty="0">
                <a:solidFill>
                  <a:srgbClr val="0000CC"/>
                </a:solidFill>
              </a:rPr>
              <a:t>unique</a:t>
            </a:r>
            <a:r>
              <a:rPr lang="en-US" altLang="en-US" sz="2400" dirty="0"/>
              <a:t> bytes of data are read from the memory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4      (b) 10       (c) 11       (d) 13      (e) 40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B7D2F98-3504-4B3F-AE6D-95E1E049C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00" y="460058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F336B07-2046-4D57-9BCF-D38330FC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800" y="5743585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E6D865E-4675-4900-983A-FD1CF61C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71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Making Decisions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3.1	Conditional Branch: </a:t>
            </a:r>
            <a:r>
              <a:rPr lang="en-GB" sz="2400" dirty="0" err="1"/>
              <a:t>beq</a:t>
            </a:r>
            <a:r>
              <a:rPr lang="en-GB" sz="2400" dirty="0"/>
              <a:t> and </a:t>
            </a:r>
            <a:r>
              <a:rPr lang="en-GB" sz="2400" dirty="0" err="1"/>
              <a:t>bne</a:t>
            </a:r>
            <a:endParaRPr lang="en-GB" sz="2400" dirty="0"/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3.2	Unconditional Jump: j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3.3	IF statement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3.4	Exercise #1: IF statement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Loops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4.1	Exercise #2: FOR loop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4.2	Inequalities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 and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Exercises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8904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Summary: Focus of CS2100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6D3980-60A3-49B6-A2CC-52D0BBA52A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19140"/>
            <a:ext cx="8229600" cy="49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Basic MIPS programming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Arithmetic: among registers only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Handling of large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Memory accesses: load/store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Control flow: branch and jump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Accessing array elements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System calls (covered in labs)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Things we are not going to cover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procedures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Linkers, loaders, memory layout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Stacks, frames, recursion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Interrupts and exceptions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3BDF-45C5-46C1-9CD6-71006FFB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39737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Memory Organisation (General)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B90638E-75E4-492D-9A40-7D401A64BB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173"/>
            <a:ext cx="5257800" cy="485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main memory can be viewed as a large, </a:t>
            </a:r>
            <a:r>
              <a:rPr lang="en-GB" dirty="0">
                <a:solidFill>
                  <a:srgbClr val="0000CC"/>
                </a:solidFill>
              </a:rPr>
              <a:t>single-dimension array </a:t>
            </a:r>
            <a:r>
              <a:rPr lang="en-GB" dirty="0"/>
              <a:t>of memory locations.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location of the memory has an </a:t>
            </a:r>
            <a:r>
              <a:rPr lang="en-GB" b="1" dirty="0">
                <a:solidFill>
                  <a:srgbClr val="C00000"/>
                </a:solidFill>
              </a:rPr>
              <a:t>address</a:t>
            </a:r>
            <a:r>
              <a:rPr lang="en-GB" dirty="0"/>
              <a:t>, which is an index into the array.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a </a:t>
            </a:r>
            <a:r>
              <a:rPr lang="en-US" i="1" dirty="0"/>
              <a:t>k</a:t>
            </a:r>
            <a:r>
              <a:rPr lang="en-US" dirty="0"/>
              <a:t>-bit address, the address space is of size 2</a:t>
            </a:r>
            <a:r>
              <a:rPr lang="en-US" i="1" baseline="50000" dirty="0"/>
              <a:t>k</a:t>
            </a:r>
            <a:r>
              <a:rPr lang="en-US" dirty="0"/>
              <a:t>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memory map on the right contains one byte (8 bits) in every location/address.</a:t>
            </a:r>
          </a:p>
          <a:p>
            <a:pPr marL="63182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This is called byte addressing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CB56BC-C288-4BD1-841D-B8BC4D588490}"/>
              </a:ext>
            </a:extLst>
          </p:cNvPr>
          <p:cNvGrpSpPr/>
          <p:nvPr/>
        </p:nvGrpSpPr>
        <p:grpSpPr>
          <a:xfrm>
            <a:off x="5943600" y="1687513"/>
            <a:ext cx="2105026" cy="4265612"/>
            <a:chOff x="5943600" y="1687513"/>
            <a:chExt cx="2105026" cy="4265612"/>
          </a:xfrm>
        </p:grpSpPr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82356DB9-EF88-4D50-AED7-7E758C4A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199072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95995B4D-7407-4B11-A617-A2A81C4C0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2860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58094BFB-998F-4DB0-92EA-26099A60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19907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00C14CBF-00DB-4786-A63A-4603D5F0F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286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1CBE5746-9FBA-4142-9D77-50F4D5BAF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589212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E2AE36CC-0F0D-40E9-A652-A5267FDF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8860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A699CA1D-DE1D-4C7E-9A8B-6B9D2D046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5876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FCD2BF70-9C28-43BE-93D3-AC2B110ED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897187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78D720DB-103F-45AF-8FF8-33CB5ECAF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16388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1F5D7764-DBE6-47D8-BFDE-C8A0D2025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459163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625DF9EF-B484-4BE4-8515-0384BB4F1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1638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Text Box 18">
              <a:extLst>
                <a:ext uri="{FF2B5EF4-FFF2-40B4-BE49-F238E27FC236}">
                  <a16:creationId xmlns:a16="http://schemas.microsoft.com/office/drawing/2014/main" id="{FC4D3EEC-9370-46AD-B1EF-86ECB6586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45916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6FF667A3-D688-403A-A4FA-804276945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762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03AC4C79-5A97-4939-9F06-99A8A33E9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05923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4D051243-2736-43D7-BDC9-13DB29A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7607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9A1BDB29-D543-4382-94D4-08271FA6C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0703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38BDBE19-D4C4-4561-980D-F58D49E6D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3561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4" name="Text Box 25">
              <a:extLst>
                <a:ext uri="{FF2B5EF4-FFF2-40B4-BE49-F238E27FC236}">
                  <a16:creationId xmlns:a16="http://schemas.microsoft.com/office/drawing/2014/main" id="{3FDCFA3C-08ED-4C61-925A-E565861EA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651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5" name="Text Box 26">
              <a:extLst>
                <a:ext uri="{FF2B5EF4-FFF2-40B4-BE49-F238E27FC236}">
                  <a16:creationId xmlns:a16="http://schemas.microsoft.com/office/drawing/2014/main" id="{66E5703A-9446-4E90-ACF0-E11104DD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3561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7E503BC7-289B-42C2-AFE1-CD1F1841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65137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EE0150EF-0BC8-45B5-8E6B-0067A9999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954587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5321C220-71CD-4937-945E-F6D0F1B97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525145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8 bits</a:t>
              </a:r>
            </a:p>
          </p:txBody>
        </p:sp>
        <p:sp>
          <p:nvSpPr>
            <p:cNvPr id="39" name="Text Box 30">
              <a:extLst>
                <a:ext uri="{FF2B5EF4-FFF2-40B4-BE49-F238E27FC236}">
                  <a16:creationId xmlns:a16="http://schemas.microsoft.com/office/drawing/2014/main" id="{50F54BBF-2E32-4C41-AE39-E90A826B4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953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40" name="Text Box 31">
              <a:extLst>
                <a:ext uri="{FF2B5EF4-FFF2-40B4-BE49-F238E27FC236}">
                  <a16:creationId xmlns:a16="http://schemas.microsoft.com/office/drawing/2014/main" id="{96E6E6A5-9E5A-4A3D-B49E-58845CA8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5262562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6ABD0643-8B64-46D8-9600-4C533114D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5629275"/>
              <a:ext cx="381000" cy="3238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:</a:t>
              </a:r>
            </a:p>
          </p:txBody>
        </p:sp>
        <p:sp>
          <p:nvSpPr>
            <p:cNvPr id="42" name="Text Box 33">
              <a:extLst>
                <a:ext uri="{FF2B5EF4-FFF2-40B4-BE49-F238E27FC236}">
                  <a16:creationId xmlns:a16="http://schemas.microsoft.com/office/drawing/2014/main" id="{8CA5C202-EB51-4BBA-B29D-AE0E62AE0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Content</a:t>
              </a:r>
            </a:p>
          </p:txBody>
        </p:sp>
        <p:sp>
          <p:nvSpPr>
            <p:cNvPr id="43" name="Text Box 34">
              <a:extLst>
                <a:ext uri="{FF2B5EF4-FFF2-40B4-BE49-F238E27FC236}">
                  <a16:creationId xmlns:a16="http://schemas.microsoft.com/office/drawing/2014/main" id="{5DFAB503-1D76-4796-A75A-69E859BEA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1.1 Memory: Transfer Unit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7DC572-EE52-476B-8FBE-1EDA14DF930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distinct memory address, we can access: 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C00000"/>
                </a:solidFill>
              </a:rPr>
              <a:t>byte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byte addressable</a:t>
            </a:r>
            <a:r>
              <a:rPr lang="en-US" sz="2400" dirty="0"/>
              <a:t>) or</a:t>
            </a:r>
            <a:endParaRPr lang="en-GB" sz="2400" dirty="0"/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800000"/>
                </a:solidFill>
              </a:rPr>
              <a:t>word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800000"/>
                </a:solidFill>
              </a:rPr>
              <a:t>word addressable</a:t>
            </a:r>
            <a:r>
              <a:rPr lang="en-US" sz="2400" dirty="0"/>
              <a:t>) </a:t>
            </a:r>
            <a:endParaRPr lang="en-GB" sz="24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b="1" dirty="0"/>
              <a:t>Word </a:t>
            </a:r>
            <a:r>
              <a:rPr lang="en-GB" sz="2800" dirty="0"/>
              <a:t>is: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Usually </a:t>
            </a:r>
            <a:r>
              <a:rPr lang="en-GB" sz="2400" b="1" dirty="0"/>
              <a:t>2</a:t>
            </a:r>
            <a:r>
              <a:rPr lang="en-GB" sz="2400" b="1" i="1" baseline="50000" dirty="0"/>
              <a:t>n</a:t>
            </a:r>
            <a:r>
              <a:rPr lang="en-GB" sz="2400" b="1" baseline="30000" dirty="0"/>
              <a:t> </a:t>
            </a:r>
            <a:r>
              <a:rPr lang="en-GB" sz="2400" dirty="0"/>
              <a:t>bytes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The common unit of transfer between processor and memory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Also commonly coincide with the register size, the integer size and instruction size in most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1.2 Memory: Word Alignment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684154-9035-4588-B970-EC1A605F81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139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Word alignment</a:t>
            </a:r>
            <a:r>
              <a:rPr lang="en-US" sz="2800" dirty="0"/>
              <a:t>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Words are aligned in memory if they begin at a byte address that is a multiple of the number of bytes in a word.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E46DA5-8EB7-46D1-A8C9-B9796861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6225746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4" tIns="9144" rIns="9144" bIns="9144">
            <a:spAutoFit/>
          </a:bodyPr>
          <a:lstStyle/>
          <a:p>
            <a:r>
              <a:rPr lang="en-US" sz="2400" dirty="0"/>
              <a:t>Example: If a word consists of 4 bytes, then: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48BE47E5-1241-47ED-B18F-1D97CBD2B532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3173412"/>
            <a:ext cx="7597775" cy="2770188"/>
            <a:chOff x="620" y="1996"/>
            <a:chExt cx="4786" cy="1745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5E9D5FC-81E3-4245-AB78-1C0FAFF08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171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86087D6C-13BF-4806-8E52-C18FE1B5C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" y="2171"/>
              <a:ext cx="960" cy="1536"/>
              <a:chOff x="1968" y="2112"/>
              <a:chExt cx="1152" cy="1536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C782047D-6170-4E76-85A6-C3B7542A7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0</a:t>
                </a:r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C044E823-C7F4-4E45-B792-4FD1C7024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1</a:t>
                </a:r>
              </a:p>
            </p:txBody>
          </p:sp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57C4BA10-031B-4DE5-A16B-34D005959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2</a:t>
                </a: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E1E5F7FA-4444-48CB-B63C-C375F7039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688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3</a:t>
                </a:r>
              </a:p>
            </p:txBody>
          </p:sp>
          <p:sp>
            <p:nvSpPr>
              <p:cNvPr id="49" name="Rectangle 12">
                <a:extLst>
                  <a:ext uri="{FF2B5EF4-FFF2-40B4-BE49-F238E27FC236}">
                    <a16:creationId xmlns:a16="http://schemas.microsoft.com/office/drawing/2014/main" id="{A6C539E6-EE0A-4B29-B281-35763662E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4</a:t>
                </a:r>
              </a:p>
            </p:txBody>
          </p:sp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92685BCD-790F-4818-B633-4F1D09507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5</a:t>
                </a: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4BC86BCF-632C-425B-AB99-181ADBC7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6</a:t>
                </a: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05562642-D3CB-4380-80EE-073CB92BB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7</a:t>
                </a:r>
              </a:p>
            </p:txBody>
          </p:sp>
        </p:grp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50849B95-2BF1-46E8-803C-C48BBFACF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2172"/>
              <a:ext cx="1104" cy="1536"/>
              <a:chOff x="2959" y="2070"/>
              <a:chExt cx="1104" cy="1536"/>
            </a:xfrm>
          </p:grpSpPr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1297D208-8AC6-49B6-AF6E-1F3B920B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2070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90D5B3A2-7F17-452C-9CA1-B1055C91D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646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26284017-F0B9-435A-9123-9EC171AF3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454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3" name="Rectangle 20">
                <a:extLst>
                  <a:ext uri="{FF2B5EF4-FFF2-40B4-BE49-F238E27FC236}">
                    <a16:creationId xmlns:a16="http://schemas.microsoft.com/office/drawing/2014/main" id="{44080642-199B-483A-93D1-FD865455A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262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F87DB1D0-CB25-4E36-88C7-0506FF1D5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838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0D5828DB-E48D-4E74-A923-932874842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2" y="2171"/>
              <a:ext cx="1423" cy="1536"/>
              <a:chOff x="2767" y="2070"/>
              <a:chExt cx="1728" cy="1536"/>
            </a:xfrm>
          </p:grpSpPr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06527254-573E-4C0C-BD68-9D13084FC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07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118CC43C-D401-4221-8759-8365FD771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26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0C628A16-8944-4ECD-A597-1E4D28156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45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CADB2523-01A5-4D95-9FD9-B8089679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64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34370002-21AF-4F27-9074-9292D2ED3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838"/>
                <a:ext cx="1728" cy="0"/>
              </a:xfrm>
              <a:prstGeom prst="line">
                <a:avLst/>
              </a:prstGeom>
              <a:noFill/>
              <a:ln w="28575" cap="rnd">
                <a:solidFill>
                  <a:srgbClr val="C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dirty="0">
                  <a:latin typeface="+mn-lt"/>
                </a:endParaRPr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EBE3AE8-664F-41F3-87A0-222A99C93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03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F2AF8543-437A-4FBA-AFA1-D47811EC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22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43ED379F-2DAD-4B20-B0F2-328204F5B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41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7B706F99-496B-4EC1-B2C0-B974E4AED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60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7" name="Group 32">
              <a:extLst>
                <a:ext uri="{FF2B5EF4-FFF2-40B4-BE49-F238E27FC236}">
                  <a16:creationId xmlns:a16="http://schemas.microsoft.com/office/drawing/2014/main" id="{BB6A0324-4A59-4E7B-A38C-2F725E610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2061"/>
              <a:ext cx="1637" cy="438"/>
              <a:chOff x="3769" y="2061"/>
              <a:chExt cx="1637" cy="438"/>
            </a:xfrm>
          </p:grpSpPr>
          <p:sp>
            <p:nvSpPr>
              <p:cNvPr id="27" name="Rectangle 33">
                <a:extLst>
                  <a:ext uri="{FF2B5EF4-FFF2-40B4-BE49-F238E27FC236}">
                    <a16:creationId xmlns:a16="http://schemas.microsoft.com/office/drawing/2014/main" id="{CE582A62-8DDE-44EF-A9C1-553D7ED5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061"/>
                <a:ext cx="288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28" name="Rectangle 34">
                <a:extLst>
                  <a:ext uri="{FF2B5EF4-FFF2-40B4-BE49-F238E27FC236}">
                    <a16:creationId xmlns:a16="http://schemas.microsoft.com/office/drawing/2014/main" id="{B7F090C7-02AD-44EB-A654-2FEDB7D3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061"/>
                <a:ext cx="1011" cy="1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Aligned word</a:t>
                </a:r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id="{97C9B7DF-3CE1-4A02-9E6B-20EB3A522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344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0" name="Rectangle 36">
                <a:extLst>
                  <a:ext uri="{FF2B5EF4-FFF2-40B4-BE49-F238E27FC236}">
                    <a16:creationId xmlns:a16="http://schemas.microsoft.com/office/drawing/2014/main" id="{8739FB65-164C-462D-86E0-52CC86B55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344"/>
                <a:ext cx="130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Mis-aligned word</a:t>
                </a:r>
              </a:p>
            </p:txBody>
          </p:sp>
        </p:grp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2A62718F-5708-418A-9324-B4398CAE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996"/>
              <a:ext cx="717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 i="1" dirty="0">
                  <a:latin typeface="+mn-lt"/>
                </a:rPr>
                <a:t>Address</a:t>
              </a: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7B8B79-5046-4921-B66D-548A0441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58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3E5A4DD3-3D6E-4AD6-8B5C-FEB3023C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560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A72DB201-511F-4441-A376-753E4775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75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DEDC823E-74A3-457D-8DD5-9B560F78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945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CBCC629F-59BA-4F29-BB73-9ECF6A80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13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8EA0936A-2288-408C-BF23-6F5B163D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334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FF080DE0-923E-4E05-9A51-4FB4D893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526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</p:grpSp>
      <p:sp>
        <p:nvSpPr>
          <p:cNvPr id="53" name="Rounded Rectangle 53">
            <a:extLst>
              <a:ext uri="{FF2B5EF4-FFF2-40B4-BE49-F238E27FC236}">
                <a16:creationId xmlns:a16="http://schemas.microsoft.com/office/drawing/2014/main" id="{5C3AA9DF-5CFF-45B0-9BDA-8350CEF4B6EE}"/>
              </a:ext>
            </a:extLst>
          </p:cNvPr>
          <p:cNvSpPr/>
          <p:nvPr/>
        </p:nvSpPr>
        <p:spPr>
          <a:xfrm>
            <a:off x="5791200" y="4495800"/>
            <a:ext cx="3048000" cy="1600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How do we quickly check whether a given memory address is word-aligned or not?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Memory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0971"/>
            <a:ext cx="8229600" cy="175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is a load-store register architecture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32 registers, each 32-bit (4-byte) long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Each word contains 32 bits (4 bytes)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Memory addresses are 32-bit long</a:t>
            </a:r>
          </a:p>
        </p:txBody>
      </p:sp>
      <p:graphicFrame>
        <p:nvGraphicFramePr>
          <p:cNvPr id="8" name="Group 5">
            <a:extLst>
              <a:ext uri="{FF2B5EF4-FFF2-40B4-BE49-F238E27FC236}">
                <a16:creationId xmlns:a16="http://schemas.microsoft.com/office/drawing/2014/main" id="{DE5CE8BA-7269-480E-A31C-46D993214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235789"/>
              </p:ext>
            </p:extLst>
          </p:nvPr>
        </p:nvGraphicFramePr>
        <p:xfrm>
          <a:off x="457200" y="3006562"/>
          <a:ext cx="8229600" cy="3505200"/>
        </p:xfrm>
        <a:graphic>
          <a:graphicData uri="http://schemas.openxmlformats.org/drawingml/2006/table">
            <a:tbl>
              <a:tblPr/>
              <a:tblGrid>
                <a:gridCol w="151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 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$s0-$s7, $t0-$t9, $zero, $a0-$a3, $v0-$v1, $gp, $fp, $sp, $ra, 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Fast processor storage for data.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 MIPS, data must be in registers to perform arithmetic.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5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memory words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[0],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[4294967292]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Accessed only by data transfer instructions.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MIPS uses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 addresses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so consecutive words differ by 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Memory holds data structures, such as arrays, and spilled registers, such as those saved on procedure calls.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97A6F6A-03DC-4098-81E5-0FE83ED18BE4}"/>
              </a:ext>
            </a:extLst>
          </p:cNvPr>
          <p:cNvSpPr/>
          <p:nvPr/>
        </p:nvSpPr>
        <p:spPr>
          <a:xfrm>
            <a:off x="6705600" y="5216362"/>
            <a:ext cx="1143000" cy="3048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6">
            <a:extLst>
              <a:ext uri="{FF2B5EF4-FFF2-40B4-BE49-F238E27FC236}">
                <a16:creationId xmlns:a16="http://schemas.microsoft.com/office/drawing/2014/main" id="{AAA0FCA7-36A6-41CF-808F-FE01BFB7A2B6}"/>
              </a:ext>
            </a:extLst>
          </p:cNvPr>
          <p:cNvSpPr/>
          <p:nvPr/>
        </p:nvSpPr>
        <p:spPr>
          <a:xfrm>
            <a:off x="7148146" y="1803876"/>
            <a:ext cx="1538654" cy="93932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Magic number is 32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2.1 Memory Instruction: </a:t>
            </a:r>
            <a:r>
              <a:rPr lang="en-SG" sz="3600" b="1" dirty="0">
                <a:solidFill>
                  <a:srgbClr val="0000FF"/>
                </a:solidFill>
              </a:rPr>
              <a:t>Load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2400" dirty="0"/>
              <a:t> + 4 = 8000 + 4 = </a:t>
            </a:r>
            <a:r>
              <a:rPr lang="en-US" sz="2400" b="1" dirty="0"/>
              <a:t>8004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word at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[8004]</a:t>
            </a:r>
            <a:r>
              <a:rPr lang="en-US" sz="2400" dirty="0"/>
              <a:t> is loaded into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43313-DEB3-4675-A2CD-54F7BB5273DC}"/>
              </a:ext>
            </a:extLst>
          </p:cNvPr>
          <p:cNvSpPr/>
          <p:nvPr/>
        </p:nvSpPr>
        <p:spPr>
          <a:xfrm>
            <a:off x="5489764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DC0E2-A2CB-4D09-AAA0-B1E5FD63E875}"/>
              </a:ext>
            </a:extLst>
          </p:cNvPr>
          <p:cNvSpPr/>
          <p:nvPr/>
        </p:nvSpPr>
        <p:spPr>
          <a:xfrm>
            <a:off x="5489764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54B4D-EBC5-4E40-9ED1-BF17ECFDE360}"/>
              </a:ext>
            </a:extLst>
          </p:cNvPr>
          <p:cNvSpPr/>
          <p:nvPr/>
        </p:nvSpPr>
        <p:spPr>
          <a:xfrm>
            <a:off x="5489764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C7730-0459-47A8-B027-FC238B5C8C0F}"/>
              </a:ext>
            </a:extLst>
          </p:cNvPr>
          <p:cNvSpPr/>
          <p:nvPr/>
        </p:nvSpPr>
        <p:spPr>
          <a:xfrm>
            <a:off x="6251764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30879-299F-401F-A5FE-1FAD65918D85}"/>
              </a:ext>
            </a:extLst>
          </p:cNvPr>
          <p:cNvSpPr/>
          <p:nvPr/>
        </p:nvSpPr>
        <p:spPr>
          <a:xfrm>
            <a:off x="6251764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CE8AA-13E2-4430-B441-0520B3D14D3B}"/>
              </a:ext>
            </a:extLst>
          </p:cNvPr>
          <p:cNvSpPr/>
          <p:nvPr/>
        </p:nvSpPr>
        <p:spPr>
          <a:xfrm>
            <a:off x="6251764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4FCA8-4BAA-4583-9B2A-CD82A93A66AA}"/>
              </a:ext>
            </a:extLst>
          </p:cNvPr>
          <p:cNvSpPr/>
          <p:nvPr/>
        </p:nvSpPr>
        <p:spPr>
          <a:xfrm>
            <a:off x="6251764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CB8AE6-5C6A-4B40-A060-122089A2DC6F}"/>
              </a:ext>
            </a:extLst>
          </p:cNvPr>
          <p:cNvSpPr/>
          <p:nvPr/>
        </p:nvSpPr>
        <p:spPr>
          <a:xfrm>
            <a:off x="6251764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CF245-2B26-4E02-A56C-860587ECCB71}"/>
              </a:ext>
            </a:extLst>
          </p:cNvPr>
          <p:cNvSpPr/>
          <p:nvPr/>
        </p:nvSpPr>
        <p:spPr>
          <a:xfrm>
            <a:off x="6251764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21EA8-F36A-4446-8BD5-9D9D3C25CE19}"/>
              </a:ext>
            </a:extLst>
          </p:cNvPr>
          <p:cNvSpPr/>
          <p:nvPr/>
        </p:nvSpPr>
        <p:spPr>
          <a:xfrm>
            <a:off x="6251764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81630-076C-4303-94BD-A13D538CE6B6}"/>
              </a:ext>
            </a:extLst>
          </p:cNvPr>
          <p:cNvSpPr/>
          <p:nvPr/>
        </p:nvSpPr>
        <p:spPr>
          <a:xfrm>
            <a:off x="6251764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02498D-8EDD-417F-8FB8-D829071F3A8A}"/>
              </a:ext>
            </a:extLst>
          </p:cNvPr>
          <p:cNvSpPr/>
          <p:nvPr/>
        </p:nvSpPr>
        <p:spPr>
          <a:xfrm>
            <a:off x="5489764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D15A63-17C2-4B13-83B5-984E6ECAD68F}"/>
              </a:ext>
            </a:extLst>
          </p:cNvPr>
          <p:cNvSpPr/>
          <p:nvPr/>
        </p:nvSpPr>
        <p:spPr>
          <a:xfrm>
            <a:off x="5489764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D11AA-08BD-4FE3-BD06-FCE3B7475103}"/>
              </a:ext>
            </a:extLst>
          </p:cNvPr>
          <p:cNvSpPr/>
          <p:nvPr/>
        </p:nvSpPr>
        <p:spPr>
          <a:xfrm>
            <a:off x="5489764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B86C3-8180-489A-A2A9-49EF7CB10370}"/>
              </a:ext>
            </a:extLst>
          </p:cNvPr>
          <p:cNvSpPr/>
          <p:nvPr/>
        </p:nvSpPr>
        <p:spPr>
          <a:xfrm>
            <a:off x="5489764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0476CF-75A5-49F8-B359-052D1CF8ED32}"/>
              </a:ext>
            </a:extLst>
          </p:cNvPr>
          <p:cNvSpPr/>
          <p:nvPr/>
        </p:nvSpPr>
        <p:spPr>
          <a:xfrm>
            <a:off x="5489764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6F2F1-7064-47B9-9D19-C1E059E1E905}"/>
              </a:ext>
            </a:extLst>
          </p:cNvPr>
          <p:cNvSpPr/>
          <p:nvPr/>
        </p:nvSpPr>
        <p:spPr>
          <a:xfrm>
            <a:off x="6251764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C4CF62-F0F6-4346-B79B-768F419ABDA3}"/>
              </a:ext>
            </a:extLst>
          </p:cNvPr>
          <p:cNvSpPr/>
          <p:nvPr/>
        </p:nvSpPr>
        <p:spPr>
          <a:xfrm>
            <a:off x="6251764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4(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839" y="3471446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+4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90AB51-D3E4-46B1-B247-6B5432D3CE5D}"/>
              </a:ext>
            </a:extLst>
          </p:cNvPr>
          <p:cNvGrpSpPr/>
          <p:nvPr/>
        </p:nvGrpSpPr>
        <p:grpSpPr>
          <a:xfrm>
            <a:off x="6251764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EE5C8D-2C07-4465-A223-AD457C2044A2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DC3E3C-4D4A-495B-A300-64B06005C7F6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860D89-427F-42AB-ACCB-69022923ABE0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7AB44A-6269-435D-8765-0B21EB9766A9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Bent-Up Arrow 64">
            <a:extLst>
              <a:ext uri="{FF2B5EF4-FFF2-40B4-BE49-F238E27FC236}">
                <a16:creationId xmlns:a16="http://schemas.microsoft.com/office/drawing/2014/main" id="{0BCCC8DA-3199-47A9-A87A-306D3EEC53FC}"/>
              </a:ext>
            </a:extLst>
          </p:cNvPr>
          <p:cNvSpPr/>
          <p:nvPr/>
        </p:nvSpPr>
        <p:spPr>
          <a:xfrm flipH="1">
            <a:off x="2564027" y="3159125"/>
            <a:ext cx="2667000" cy="1371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AAC23E-517E-4DE6-868F-DEC5669B38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8DDBA-48CB-4C61-9D46-97C12ACC7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BC18D-84D0-46B6-A7CE-A6638FACAA68}">
  <ds:schemaRefs>
    <ds:schemaRef ds:uri="http://schemas.microsoft.com/office/2006/metadata/properties"/>
    <ds:schemaRef ds:uri="http://purl.org/dc/terms/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18992</TotalTime>
  <Words>4978</Words>
  <Application>Microsoft Office PowerPoint</Application>
  <PresentationFormat>On-screen Show (4:3)</PresentationFormat>
  <Paragraphs>803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Helvetica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Questions?</vt:lpstr>
      <vt:lpstr>Lecture #8: MIPS Part 2: More Instructions</vt:lpstr>
      <vt:lpstr>Lecture #8: MIPS Part 2: More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1804</cp:revision>
  <cp:lastPrinted>2017-06-30T03:15:07Z</cp:lastPrinted>
  <dcterms:created xsi:type="dcterms:W3CDTF">1998-09-05T15:03:32Z</dcterms:created>
  <dcterms:modified xsi:type="dcterms:W3CDTF">2025-01-08T08:34:41Z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