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1"/>
  </p:sldMasterIdLst>
  <p:notesMasterIdLst>
    <p:notesMasterId r:id="rId50"/>
  </p:notesMasterIdLst>
  <p:handoutMasterIdLst>
    <p:handoutMasterId r:id="rId51"/>
  </p:handoutMasterIdLst>
  <p:sldIdLst>
    <p:sldId id="256" r:id="rId2"/>
    <p:sldId id="713" r:id="rId3"/>
    <p:sldId id="468" r:id="rId4"/>
    <p:sldId id="721" r:id="rId5"/>
    <p:sldId id="638" r:id="rId6"/>
    <p:sldId id="639" r:id="rId7"/>
    <p:sldId id="601" r:id="rId8"/>
    <p:sldId id="604" r:id="rId9"/>
    <p:sldId id="605" r:id="rId10"/>
    <p:sldId id="709" r:id="rId11"/>
    <p:sldId id="710" r:id="rId12"/>
    <p:sldId id="711" r:id="rId13"/>
    <p:sldId id="712" r:id="rId14"/>
    <p:sldId id="606" r:id="rId15"/>
    <p:sldId id="727" r:id="rId16"/>
    <p:sldId id="608" r:id="rId17"/>
    <p:sldId id="610" r:id="rId18"/>
    <p:sldId id="613" r:id="rId19"/>
    <p:sldId id="643" r:id="rId20"/>
    <p:sldId id="661" r:id="rId21"/>
    <p:sldId id="664" r:id="rId22"/>
    <p:sldId id="665" r:id="rId23"/>
    <p:sldId id="666" r:id="rId24"/>
    <p:sldId id="708" r:id="rId25"/>
    <p:sldId id="699" r:id="rId26"/>
    <p:sldId id="700" r:id="rId27"/>
    <p:sldId id="701" r:id="rId28"/>
    <p:sldId id="702" r:id="rId29"/>
    <p:sldId id="704" r:id="rId30"/>
    <p:sldId id="722" r:id="rId31"/>
    <p:sldId id="723" r:id="rId32"/>
    <p:sldId id="705" r:id="rId33"/>
    <p:sldId id="728" r:id="rId34"/>
    <p:sldId id="729" r:id="rId35"/>
    <p:sldId id="667" r:id="rId36"/>
    <p:sldId id="706" r:id="rId37"/>
    <p:sldId id="707" r:id="rId38"/>
    <p:sldId id="715" r:id="rId39"/>
    <p:sldId id="716" r:id="rId40"/>
    <p:sldId id="730" r:id="rId41"/>
    <p:sldId id="717" r:id="rId42"/>
    <p:sldId id="718" r:id="rId43"/>
    <p:sldId id="719" r:id="rId44"/>
    <p:sldId id="724" r:id="rId45"/>
    <p:sldId id="725" r:id="rId46"/>
    <p:sldId id="720" r:id="rId47"/>
    <p:sldId id="726" r:id="rId48"/>
    <p:sldId id="308" r:id="rId49"/>
  </p:sldIdLst>
  <p:sldSz cx="12192000" cy="6858000"/>
  <p:notesSz cx="7010400" cy="92964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Helvetica" panose="020B0604020202020204" pitchFamily="34" charset="0"/>
      <p:regular r:id="rId56"/>
      <p:bold r:id="rId57"/>
      <p:italic r:id="rId58"/>
      <p:boldItalic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  <p:embeddedFont>
      <p:font typeface="Wingdings 2" panose="05020102010507070707" pitchFamily="18" charset="2"/>
      <p:regular r:id="rId6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C75C6-0744-4893-9152-B078903834D0}" v="1" dt="2025-01-08T08:36:47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1557" autoAdjust="0"/>
  </p:normalViewPr>
  <p:slideViewPr>
    <p:cSldViewPr snapToGrid="0">
      <p:cViewPr varScale="1">
        <p:scale>
          <a:sx n="73" d="100"/>
          <a:sy n="73" d="100"/>
        </p:scale>
        <p:origin x="19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83EC75C6-0744-4893-9152-B078903834D0}"/>
    <pc:docChg chg="custSel addSld delSld modSld modMainMaster">
      <pc:chgData name="Song Kai" userId="012566e0-30ff-4e17-bc5d-803a8d22ce41" providerId="ADAL" clId="{83EC75C6-0744-4893-9152-B078903834D0}" dt="2025-01-08T08:37:00.625" v="5" actId="14100"/>
      <pc:docMkLst>
        <pc:docMk/>
      </pc:docMkLst>
      <pc:sldChg chg="del">
        <pc:chgData name="Song Kai" userId="012566e0-30ff-4e17-bc5d-803a8d22ce41" providerId="ADAL" clId="{83EC75C6-0744-4893-9152-B078903834D0}" dt="2025-01-08T08:36:51.652" v="4" actId="47"/>
        <pc:sldMkLst>
          <pc:docMk/>
          <pc:sldMk cId="2577382472" sldId="620"/>
        </pc:sldMkLst>
      </pc:sldChg>
      <pc:sldChg chg="modSp add mod">
        <pc:chgData name="Song Kai" userId="012566e0-30ff-4e17-bc5d-803a8d22ce41" providerId="ADAL" clId="{83EC75C6-0744-4893-9152-B078903834D0}" dt="2025-01-08T08:37:00.625" v="5" actId="14100"/>
        <pc:sldMkLst>
          <pc:docMk/>
          <pc:sldMk cId="2980677409" sldId="713"/>
        </pc:sldMkLst>
        <pc:cxnChg chg="mod">
          <ac:chgData name="Song Kai" userId="012566e0-30ff-4e17-bc5d-803a8d22ce41" providerId="ADAL" clId="{83EC75C6-0744-4893-9152-B078903834D0}" dt="2025-01-08T08:37:00.625" v="5" actId="14100"/>
          <ac:cxnSpMkLst>
            <pc:docMk/>
            <pc:sldMk cId="2980677409" sldId="713"/>
            <ac:cxnSpMk id="10" creationId="{CF3ABB02-DEE7-0BB8-60DE-1B085766E91E}"/>
          </ac:cxnSpMkLst>
        </pc:cxnChg>
      </pc:sldChg>
      <pc:sldMasterChg chg="delSp modSp mod">
        <pc:chgData name="Song Kai" userId="012566e0-30ff-4e17-bc5d-803a8d22ce41" providerId="ADAL" clId="{83EC75C6-0744-4893-9152-B078903834D0}" dt="2025-01-08T08:36:43.877" v="2" actId="478"/>
        <pc:sldMasterMkLst>
          <pc:docMk/>
          <pc:sldMasterMk cId="0" sldId="2147485087"/>
        </pc:sldMasterMkLst>
        <pc:spChg chg="del">
          <ac:chgData name="Song Kai" userId="012566e0-30ff-4e17-bc5d-803a8d22ce41" providerId="ADAL" clId="{83EC75C6-0744-4893-9152-B078903834D0}" dt="2025-01-08T08:36:43.877" v="2" actId="478"/>
          <ac:spMkLst>
            <pc:docMk/>
            <pc:sldMasterMk cId="0" sldId="2147485087"/>
            <ac:spMk id="12" creationId="{CD9B2817-195B-B140-1877-8CCE8E700AEA}"/>
          </ac:spMkLst>
        </pc:spChg>
        <pc:picChg chg="mod">
          <ac:chgData name="Song Kai" userId="012566e0-30ff-4e17-bc5d-803a8d22ce41" providerId="ADAL" clId="{83EC75C6-0744-4893-9152-B078903834D0}" dt="2025-01-08T08:36:39.908" v="1" actId="1076"/>
          <ac:picMkLst>
            <pc:docMk/>
            <pc:sldMasterMk cId="0" sldId="2147485087"/>
            <ac:picMk id="11" creationId="{48331A2D-B660-59DC-47ED-EF83C1BBD5AF}"/>
          </ac:picMkLst>
        </pc:picChg>
      </pc:sldMasterChg>
    </pc:docChg>
  </pc:docChgLst>
  <pc:docChgLst>
    <pc:chgData name="Prabhu NATARAJAN" userId="b568c39d-4608-44ca-adc0-616f90d36460" providerId="ADAL" clId="{C2C53ABA-C3D7-4E11-9E4D-2D787DC945EA}"/>
    <pc:docChg chg="modSld">
      <pc:chgData name="Prabhu NATARAJAN" userId="b568c39d-4608-44ca-adc0-616f90d36460" providerId="ADAL" clId="{C2C53ABA-C3D7-4E11-9E4D-2D787DC945EA}" dt="2022-08-05T13:19:55.277" v="0"/>
      <pc:docMkLst>
        <pc:docMk/>
      </pc:docMkLst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3983712023" sldId="719"/>
        </pc:sldMkLst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2982397377" sldId="720"/>
        </pc:sldMkLst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1512048385" sldId="724"/>
        </pc:sldMkLst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2960434300" sldId="725"/>
        </pc:sldMkLst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3689751121" sldId="726"/>
        </pc:sldMkLst>
      </pc:sldChg>
    </pc:docChg>
  </pc:docChgLst>
  <pc:docChgLst>
    <pc:chgData name="Prabhu NATARAJAN" userId="b568c39d-4608-44ca-adc0-616f90d36460" providerId="ADAL" clId="{74739695-6BFC-5F46-A11A-42A0FE207909}"/>
    <pc:docChg chg="undo custSel addSld delSld modSld">
      <pc:chgData name="Prabhu NATARAJAN" userId="b568c39d-4608-44ca-adc0-616f90d36460" providerId="ADAL" clId="{74739695-6BFC-5F46-A11A-42A0FE207909}" dt="2022-09-03T04:23:46.099" v="81" actId="2696"/>
      <pc:docMkLst>
        <pc:docMk/>
      </pc:docMkLst>
      <pc:sldChg chg="modSp mod">
        <pc:chgData name="Prabhu NATARAJAN" userId="b568c39d-4608-44ca-adc0-616f90d36460" providerId="ADAL" clId="{74739695-6BFC-5F46-A11A-42A0FE207909}" dt="2022-08-27T02:11:25.244" v="7" actId="1035"/>
        <pc:sldMkLst>
          <pc:docMk/>
          <pc:sldMk cId="2493535224" sldId="665"/>
        </pc:sldMkLst>
      </pc:sldChg>
      <pc:sldChg chg="modSp mod">
        <pc:chgData name="Prabhu NATARAJAN" userId="b568c39d-4608-44ca-adc0-616f90d36460" providerId="ADAL" clId="{74739695-6BFC-5F46-A11A-42A0FE207909}" dt="2022-09-03T04:19:47.933" v="51" actId="20577"/>
        <pc:sldMkLst>
          <pc:docMk/>
          <pc:sldMk cId="816737615" sldId="717"/>
        </pc:sldMkLst>
      </pc:sldChg>
      <pc:sldChg chg="delSp modSp add del mod">
        <pc:chgData name="Prabhu NATARAJAN" userId="b568c39d-4608-44ca-adc0-616f90d36460" providerId="ADAL" clId="{74739695-6BFC-5F46-A11A-42A0FE207909}" dt="2022-09-03T04:23:46.099" v="81" actId="2696"/>
        <pc:sldMkLst>
          <pc:docMk/>
          <pc:sldMk cId="2677835967" sldId="731"/>
        </pc:sldMkLst>
      </pc:sldChg>
    </pc:docChg>
  </pc:docChgLst>
  <pc:docChgLst>
    <pc:chgData name="Prabhu NATARAJAN" userId="b568c39d-4608-44ca-adc0-616f90d36460" providerId="ADAL" clId="{E454A01F-9FF8-4666-9159-52100B1167C5}"/>
    <pc:docChg chg="modSld">
      <pc:chgData name="Prabhu NATARAJAN" userId="b568c39d-4608-44ca-adc0-616f90d36460" providerId="ADAL" clId="{E454A01F-9FF8-4666-9159-52100B1167C5}" dt="2022-08-30T09:52:10.863" v="1" actId="1035"/>
      <pc:docMkLst>
        <pc:docMk/>
      </pc:docMkLst>
      <pc:sldChg chg="modSp mod">
        <pc:chgData name="Prabhu NATARAJAN" userId="b568c39d-4608-44ca-adc0-616f90d36460" providerId="ADAL" clId="{E454A01F-9FF8-4666-9159-52100B1167C5}" dt="2022-08-30T09:52:10.863" v="1" actId="1035"/>
        <pc:sldMkLst>
          <pc:docMk/>
          <pc:sldMk cId="1951290137" sldId="61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 dirty="0"/>
            <a:t>R-format</a:t>
          </a:r>
          <a:r>
            <a:rPr lang="en-US" sz="1800" dirty="0"/>
            <a:t> (Register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dirty="0"/>
            <a:t>)</a:t>
          </a:r>
          <a:endParaRPr lang="en-SG" sz="1800" dirty="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en-US" dirty="0"/>
            <a:t>Instructions which use 2 source registers and 1 destination register</a:t>
          </a:r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add, sub, and, or, nor, slt, etc</a:t>
          </a:r>
          <a:endParaRPr lang="en-US" dirty="0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 dirty="0"/>
            <a:t>I-format</a:t>
          </a:r>
          <a:r>
            <a:rPr lang="en-US" sz="1800" dirty="0"/>
            <a:t> (Immediate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dirty="0"/>
            <a:t>)</a:t>
          </a:r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</a:t>
          </a:r>
          <a:r>
            <a:rPr lang="en-US" b="1" dirty="0" err="1">
              <a:latin typeface="Courier New" pitchFamily="49" charset="0"/>
            </a:rPr>
            <a:t>addi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andi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ori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slti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lw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beq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bne</a:t>
          </a:r>
          <a:r>
            <a:rPr lang="en-US" dirty="0"/>
            <a:t>, etc.</a:t>
          </a:r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 dirty="0"/>
            <a:t>J-format</a:t>
          </a:r>
          <a:r>
            <a:rPr lang="en-US" dirty="0"/>
            <a:t> (Jump format: </a:t>
          </a:r>
          <a:r>
            <a: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dirty="0"/>
            <a:t>)</a:t>
          </a:r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j</a:t>
          </a:r>
          <a:r>
            <a:rPr lang="en-US" dirty="0"/>
            <a:t> instruction uses only one immediate value</a:t>
          </a:r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en-US" dirty="0"/>
            <a:t>Instructions which use 1 source register, 1 immediate value and 1 destination register</a:t>
          </a:r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en-US" b="1" dirty="0">
              <a:latin typeface="+mn-lt"/>
            </a:rPr>
            <a:t>Special cases:  </a:t>
          </a:r>
          <a:r>
            <a:rPr lang="en-US" b="1" dirty="0" err="1">
              <a:latin typeface="Courier New" pitchFamily="49" charset="0"/>
            </a:rPr>
            <a:t>srl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sll</a:t>
          </a:r>
          <a:r>
            <a:rPr lang="en-US" dirty="0"/>
            <a:t>, etc.</a:t>
          </a:r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417323"/>
          <a:ext cx="8001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Instructions which use 2 source registers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Courier New" pitchFamily="49" charset="0"/>
            </a:rPr>
            <a:t>e.g. add, sub, and, or, nor, slt, etc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+mn-lt"/>
            </a:rPr>
            <a:t>Special cases:  </a:t>
          </a:r>
          <a:r>
            <a:rPr lang="en-US" sz="1700" b="1" kern="1200" dirty="0" err="1">
              <a:latin typeface="Courier New" pitchFamily="49" charset="0"/>
            </a:rPr>
            <a:t>srl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sll</a:t>
          </a:r>
          <a:r>
            <a:rPr lang="en-US" sz="1700" kern="1200" dirty="0"/>
            <a:t>, etc.</a:t>
          </a:r>
        </a:p>
      </dsp:txBody>
      <dsp:txXfrm>
        <a:off x="0" y="417323"/>
        <a:ext cx="8001000" cy="1285200"/>
      </dsp:txXfrm>
    </dsp:sp>
    <dsp:sp modelId="{B0C4D1D3-0035-4BD0-BEF4-3B6980AA5D0A}">
      <dsp:nvSpPr>
        <dsp:cNvPr id="0" name=""/>
        <dsp:cNvSpPr/>
      </dsp:nvSpPr>
      <dsp:spPr>
        <a:xfrm>
          <a:off x="400050" y="166403"/>
          <a:ext cx="5935957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R-format</a:t>
          </a:r>
          <a:r>
            <a:rPr lang="en-US" sz="1800" kern="1200" dirty="0"/>
            <a:t> (Register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kern="1200" dirty="0"/>
            <a:t>)</a:t>
          </a:r>
          <a:endParaRPr lang="en-SG" sz="1800" kern="1200" dirty="0"/>
        </a:p>
      </dsp:txBody>
      <dsp:txXfrm>
        <a:off x="424548" y="190901"/>
        <a:ext cx="5886961" cy="452844"/>
      </dsp:txXfrm>
    </dsp:sp>
    <dsp:sp modelId="{C7C45B4E-6946-4BB9-8BD7-0B43AE89DEED}">
      <dsp:nvSpPr>
        <dsp:cNvPr id="0" name=""/>
        <dsp:cNvSpPr/>
      </dsp:nvSpPr>
      <dsp:spPr>
        <a:xfrm>
          <a:off x="0" y="2063971"/>
          <a:ext cx="8001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Instructions which use 1 source register, 1 immediate value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Courier New" pitchFamily="49" charset="0"/>
            </a:rPr>
            <a:t>e.g. </a:t>
          </a:r>
          <a:r>
            <a:rPr lang="en-US" sz="1700" b="1" kern="1200" dirty="0" err="1">
              <a:latin typeface="Courier New" pitchFamily="49" charset="0"/>
            </a:rPr>
            <a:t>addi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andi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ori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slti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lw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beq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bne</a:t>
          </a:r>
          <a:r>
            <a:rPr lang="en-US" sz="1700" kern="1200" dirty="0"/>
            <a:t>, etc.</a:t>
          </a:r>
        </a:p>
      </dsp:txBody>
      <dsp:txXfrm>
        <a:off x="0" y="2063971"/>
        <a:ext cx="8001000" cy="1204875"/>
      </dsp:txXfrm>
    </dsp:sp>
    <dsp:sp modelId="{D02A8DA4-DF3A-4252-9C19-65702E2460CA}">
      <dsp:nvSpPr>
        <dsp:cNvPr id="0" name=""/>
        <dsp:cNvSpPr/>
      </dsp:nvSpPr>
      <dsp:spPr>
        <a:xfrm>
          <a:off x="400050" y="1794323"/>
          <a:ext cx="5897817" cy="501840"/>
        </a:xfrm>
        <a:prstGeom prst="roundRect">
          <a:avLst/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6198687"/>
                <a:satOff val="9275"/>
                <a:lumOff val="-10392"/>
                <a:alphaOff val="0"/>
                <a:tint val="48000"/>
                <a:satMod val="15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I-format</a:t>
          </a:r>
          <a:r>
            <a:rPr lang="en-US" sz="1800" kern="1200" dirty="0"/>
            <a:t> (Immediate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 dirty="0"/>
            <a:t>)</a:t>
          </a:r>
        </a:p>
      </dsp:txBody>
      <dsp:txXfrm>
        <a:off x="424548" y="1818821"/>
        <a:ext cx="5848821" cy="452844"/>
      </dsp:txXfrm>
    </dsp:sp>
    <dsp:sp modelId="{F3E0505D-A767-4370-BD43-544FBF905AA9}">
      <dsp:nvSpPr>
        <dsp:cNvPr id="0" name=""/>
        <dsp:cNvSpPr/>
      </dsp:nvSpPr>
      <dsp:spPr>
        <a:xfrm>
          <a:off x="0" y="3592838"/>
          <a:ext cx="8001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Courier New" pitchFamily="49" charset="0"/>
            </a:rPr>
            <a:t>j</a:t>
          </a:r>
          <a:r>
            <a:rPr lang="en-US" sz="1700" kern="1200" dirty="0"/>
            <a:t> instruction uses only one immediate value</a:t>
          </a:r>
        </a:p>
      </dsp:txBody>
      <dsp:txXfrm>
        <a:off x="0" y="3592838"/>
        <a:ext cx="8001000" cy="722925"/>
      </dsp:txXfrm>
    </dsp:sp>
    <dsp:sp modelId="{F99D3852-7D66-4544-AEE4-3773130872FB}">
      <dsp:nvSpPr>
        <dsp:cNvPr id="0" name=""/>
        <dsp:cNvSpPr/>
      </dsp:nvSpPr>
      <dsp:spPr>
        <a:xfrm>
          <a:off x="400050" y="3341918"/>
          <a:ext cx="5875078" cy="501840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tint val="48000"/>
                <a:satMod val="15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J-format</a:t>
          </a:r>
          <a:r>
            <a:rPr lang="en-US" sz="1700" kern="1200" dirty="0"/>
            <a:t> (Jump format: </a:t>
          </a:r>
          <a:r>
            <a:rPr lang="en-US" sz="17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7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7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700" kern="1200" dirty="0"/>
            <a:t>)</a:t>
          </a:r>
        </a:p>
      </dsp:txBody>
      <dsp:txXfrm>
        <a:off x="424548" y="3366416"/>
        <a:ext cx="582608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14.896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2560.48047"/>
      <inkml:brushProperty name="anchorY" value="-5976.72021"/>
      <inkml:brushProperty name="scaleFactor" value="0.5"/>
    </inkml:brush>
  </inkml:definitions>
  <inkml:trace contextRef="#ctx0" brushRef="#br0">10 1,'0'0,"-4"0,-2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29.334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1280.25818"/>
      <inkml:brushProperty name="anchorY" value="-4706.72021"/>
      <inkml:brushProperty name="scaleFactor" value="0.5"/>
    </inkml:brush>
  </inkml:definitions>
  <inkml:trace contextRef="#ctx0" brushRef="#br0">0 1,'0'0,"0"0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33.692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5090.2583"/>
      <inkml:brushProperty name="anchorY" value="-8516.7207"/>
      <inkml:brushProperty name="scaleFactor" value="0.5"/>
    </inkml:brush>
  </inkml:definitions>
  <inkml:trace contextRef="#ctx0" brushRef="#br0">1 1,'0'0,"0"0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34.176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6360.2583"/>
      <inkml:brushProperty name="anchorY" value="-9786.7207"/>
      <inkml:brushProperty name="scaleFactor" value="0.5"/>
    </inkml:brush>
  </inkml:definitions>
  <inkml:trace contextRef="#ctx0" brushRef="#br0">0 1,'0'0,"0"0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34.770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7630.25781"/>
      <inkml:brushProperty name="anchorY" value="-11056.7207"/>
      <inkml:brushProperty name="scaleFactor" value="0.5"/>
    </inkml:brush>
  </inkml:definitions>
  <inkml:trace contextRef="#ctx0" brushRef="#br0">0 0,'0'0,"0"0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5:56:07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6851,'0'0'768,"0"0"-768,0 0-160,0 0-944,0 0-2482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6:00:17.4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19517 13847 299 0,'0'0'52'16,"0"0"-51"-16,0 0-2 15,0 0-6-15,0 0-212 0</inkml:trace>
  <inkml:trace contextRef="#ctx0" brushRef="#br0" timeOffset="1349.64">21992 13513 250 0,'0'0'112'0,"0"0"-112"0,0 0-44 15,0 0 0-15,0 0-126 16</inkml:trace>
  <inkml:trace contextRef="#ctx0" brushRef="#br0" timeOffset="5333.82">27961 13737 351 0,'0'0'117'0,"0"0"-53"16,0 0 22-16,0 0-69 16,0 0-17-16,0 0-259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4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3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17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4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2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8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331A2D-B660-59DC-47ED-EF83C1BBD5A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03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1.png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6.xml"/><Relationship Id="rId9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72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72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III: Instruction Formats and Encoding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6" y="4984156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5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44213"/>
              </p:ext>
            </p:extLst>
          </p:nvPr>
        </p:nvGraphicFramePr>
        <p:xfrm>
          <a:off x="1981200" y="1325318"/>
          <a:ext cx="8229600" cy="480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7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opcode</a:t>
                      </a:r>
                      <a:r>
                        <a:rPr lang="en-US" sz="2000" dirty="0"/>
                        <a:t> </a:t>
                      </a:r>
                      <a:endParaRPr lang="en-US" sz="20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Partially specifies the instruction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Equal to 0 for all R-Format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funct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</a:t>
                      </a:r>
                      <a:r>
                        <a:rPr lang="en-US" sz="1800" baseline="0" dirty="0"/>
                        <a:t> 	C</a:t>
                      </a:r>
                      <a:r>
                        <a:rPr lang="en-US" sz="1800" dirty="0"/>
                        <a:t>ombined with opcode exactly specifies the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rs</a:t>
                      </a:r>
                      <a:r>
                        <a:rPr lang="en-US" sz="24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S</a:t>
                      </a:r>
                      <a:r>
                        <a:rPr lang="en-US" sz="1800" dirty="0"/>
                        <a:t>ource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containing first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T</a:t>
                      </a:r>
                      <a:r>
                        <a:rPr lang="en-US" sz="1800" dirty="0"/>
                        <a:t>arget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 	Specify register containing second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rd</a:t>
                      </a:r>
                      <a:r>
                        <a:rPr lang="en-US" sz="2000" dirty="0"/>
                        <a:t> 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dirty="0"/>
                        <a:t>estination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which will receive result of computation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shamt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ourier New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dirty="0"/>
                        <a:t>Amount a shift instruction will shift by 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u="none" dirty="0"/>
                        <a:t>5 bits (i.e. 0 to 31)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</a:pPr>
                      <a:r>
                        <a:rPr lang="en-US" sz="1800" dirty="0"/>
                        <a:t>- 	Set to 0 in all non-shift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712724" y="1474515"/>
            <a:ext cx="4724401" cy="1295400"/>
            <a:chOff x="838200" y="1752600"/>
            <a:chExt cx="4724401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2549"/>
              </p:ext>
            </p:extLst>
          </p:nvPr>
        </p:nvGraphicFramePr>
        <p:xfrm>
          <a:off x="2255519" y="2998515"/>
          <a:ext cx="7848600" cy="35095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(destination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a shift instruction)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olded Corner 11"/>
          <p:cNvSpPr/>
          <p:nvPr/>
        </p:nvSpPr>
        <p:spPr>
          <a:xfrm>
            <a:off x="7542033" y="1462759"/>
            <a:ext cx="2562091" cy="130715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Find the value of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600" dirty="0">
                <a:solidFill>
                  <a:schemeClr val="tx1"/>
                </a:solidFill>
              </a:rPr>
              <a:t> from the MIPS green sheet that contains all information.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(2/3)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2440191"/>
            <a:ext cx="8229600" cy="1328738"/>
            <a:chOff x="144" y="1392"/>
            <a:chExt cx="5184" cy="83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4" y="1680"/>
              <a:ext cx="5184" cy="549"/>
              <a:chOff x="144" y="1554"/>
              <a:chExt cx="5184" cy="549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44" y="1776"/>
                <a:ext cx="5184" cy="327"/>
                <a:chOff x="192" y="2496"/>
                <a:chExt cx="5184" cy="327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446" cy="327"/>
                  <a:chOff x="623" y="2496"/>
                  <a:chExt cx="4446" cy="327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10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4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32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" y="2496"/>
                  <a:ext cx="518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1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967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981200" y="3887991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269168" y="1234159"/>
            <a:ext cx="3094037" cy="1343052"/>
            <a:chOff x="5668963" y="3607145"/>
            <a:chExt cx="3094037" cy="1422055"/>
          </a:xfrm>
        </p:grpSpPr>
        <p:sp>
          <p:nvSpPr>
            <p:cNvPr id="36" name="Rectangle 35"/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ordering of the 3 registers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1905000" y="4345191"/>
            <a:ext cx="8229600" cy="457200"/>
            <a:chOff x="457200" y="3429000"/>
            <a:chExt cx="82296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5000" y="5411991"/>
            <a:ext cx="8229600" cy="457200"/>
            <a:chOff x="304800" y="4876800"/>
            <a:chExt cx="8229600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1981200" y="4954796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5000" y="5945391"/>
            <a:ext cx="8229600" cy="457200"/>
            <a:chOff x="304800" y="4876800"/>
            <a:chExt cx="8229600" cy="457200"/>
          </a:xfrm>
        </p:grpSpPr>
        <p:grpSp>
          <p:nvGrpSpPr>
            <p:cNvPr id="58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2133600" y="1297191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(3/3)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805940" y="2448073"/>
            <a:ext cx="8153400" cy="1333501"/>
            <a:chOff x="192" y="1392"/>
            <a:chExt cx="5136" cy="8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52"/>
              <a:chOff x="192" y="1554"/>
              <a:chExt cx="5136" cy="552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330"/>
                <a:chOff x="240" y="2496"/>
                <a:chExt cx="5136" cy="330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378" cy="330"/>
                  <a:chOff x="623" y="2496"/>
                  <a:chExt cx="4378" cy="330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496"/>
                    <a:ext cx="252" cy="33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882140" y="389586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05940" y="4353067"/>
            <a:ext cx="8229600" cy="457200"/>
            <a:chOff x="457200" y="3429000"/>
            <a:chExt cx="8229600" cy="457200"/>
          </a:xfrm>
        </p:grpSpPr>
        <p:sp>
          <p:nvSpPr>
            <p:cNvPr id="36" name="Rectangle 3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5940" y="5419867"/>
            <a:ext cx="8229600" cy="457200"/>
            <a:chOff x="304800" y="4876800"/>
            <a:chExt cx="8229600" cy="457200"/>
          </a:xfrm>
        </p:grpSpPr>
        <p:grpSp>
          <p:nvGrpSpPr>
            <p:cNvPr id="43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4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1882140" y="4962672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805940" y="5953267"/>
            <a:ext cx="8229600" cy="457200"/>
            <a:chOff x="304800" y="4876800"/>
            <a:chExt cx="8229600" cy="457200"/>
          </a:xfrm>
        </p:grpSpPr>
        <p:grpSp>
          <p:nvGrpSpPr>
            <p:cNvPr id="55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6880860" y="1243038"/>
            <a:ext cx="3413760" cy="1327785"/>
            <a:chOff x="5349240" y="3623310"/>
            <a:chExt cx="3413760" cy="1405890"/>
          </a:xfrm>
        </p:grpSpPr>
        <p:sp>
          <p:nvSpPr>
            <p:cNvPr id="66" name="Rectangle 65"/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placement of the source register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2034540" y="1305067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Try It Yourself #1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2015544" y="2573766"/>
            <a:ext cx="8153400" cy="1266825"/>
            <a:chOff x="192" y="1392"/>
            <a:chExt cx="5136" cy="79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10"/>
              <a:chOff x="192" y="1554"/>
              <a:chExt cx="5136" cy="510"/>
            </a:xfrm>
          </p:grpSpPr>
          <p:grpSp>
            <p:nvGrpSpPr>
              <p:cNvPr id="57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288"/>
                <a:chOff x="240" y="2496"/>
                <a:chExt cx="5136" cy="288"/>
              </a:xfrm>
            </p:grpSpPr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59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60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2015544" y="4021562"/>
            <a:ext cx="8153400" cy="1004888"/>
            <a:chOff x="192" y="2256"/>
            <a:chExt cx="5136" cy="633"/>
          </a:xfrm>
        </p:grpSpPr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40" y="2256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192" y="2592"/>
              <a:ext cx="5136" cy="297"/>
              <a:chOff x="240" y="2496"/>
              <a:chExt cx="5136" cy="297"/>
            </a:xfrm>
          </p:grpSpPr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690" y="2543"/>
                <a:ext cx="4244" cy="250"/>
                <a:chOff x="690" y="2543"/>
                <a:chExt cx="4244" cy="250"/>
              </a:xfrm>
            </p:grpSpPr>
            <p:sp>
              <p:nvSpPr>
                <p:cNvPr id="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40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42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2091744" y="5178855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87" name="Text Box 54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67944" y="1368850"/>
            <a:ext cx="4419600" cy="990600"/>
            <a:chOff x="838200" y="1752600"/>
            <a:chExt cx="4419600" cy="990600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$10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$7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$5</a:t>
              </a:r>
              <a:endParaRPr lang="en-US" sz="2800" dirty="0"/>
            </a:p>
          </p:txBody>
        </p:sp>
        <p:sp>
          <p:nvSpPr>
            <p:cNvPr id="90" name="Snip Single Corner Rectangle 8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522750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19337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44519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98051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54344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4776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981205" y="4505447"/>
            <a:ext cx="8216721" cy="523220"/>
            <a:chOff x="270456" y="4203397"/>
            <a:chExt cx="8216721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00101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3400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600632" y="4203397"/>
              <a:ext cx="1378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08195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100000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122216" y="5631286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E 5 5 0 2 0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/>
      <p:bldP spid="94" grpId="0"/>
      <p:bldP spid="95" grpId="0"/>
      <p:bldP spid="96" grpId="0"/>
      <p:bldP spid="1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623" y="2496"/>
                <a:ext cx="4449" cy="330"/>
                <a:chOff x="623" y="2496"/>
                <a:chExt cx="4449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18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rd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8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85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shamt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arith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rd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arith</a:t>
            </a:r>
            <a:r>
              <a:rPr lang="en-US" sz="1600" dirty="0">
                <a:solidFill>
                  <a:schemeClr val="tx1"/>
                </a:solidFill>
              </a:rPr>
              <a:t> is arithmetic operation</a:t>
            </a:r>
          </a:p>
        </p:txBody>
      </p:sp>
      <p:grpSp>
        <p:nvGrpSpPr>
          <p:cNvPr id="72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73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80" name="Group 8"/>
              <p:cNvGrpSpPr>
                <a:grpSpLocks/>
              </p:cNvGrpSpPr>
              <p:nvPr/>
            </p:nvGrpSpPr>
            <p:grpSpPr bwMode="auto">
              <a:xfrm>
                <a:off x="623" y="2496"/>
                <a:ext cx="4449" cy="330"/>
                <a:chOff x="623" y="2496"/>
                <a:chExt cx="4449" cy="330"/>
              </a:xfrm>
            </p:grpSpPr>
            <p:sp>
              <p:nvSpPr>
                <p:cNvPr id="8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252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18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rd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8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613" y="2496"/>
                  <a:ext cx="793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2060"/>
                      </a:solidFill>
                      <a:latin typeface="Courier New" pitchFamily="49" charset="0"/>
                    </a:rPr>
                    <a:t>shamt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81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9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20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shamt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shift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rd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 err="1">
                  <a:latin typeface="Courier New" pitchFamily="49" charset="0"/>
                </a:rPr>
                <a:t>shamt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shift</a:t>
            </a:r>
            <a:r>
              <a:rPr lang="en-US" sz="1600" dirty="0">
                <a:solidFill>
                  <a:schemeClr val="tx1"/>
                </a:solidFill>
              </a:rPr>
              <a:t> is shift operation</a:t>
            </a:r>
          </a:p>
        </p:txBody>
      </p:sp>
    </p:spTree>
    <p:extLst>
      <p:ext uri="{BB962C8B-B14F-4D97-AF65-F5344CB8AC3E}">
        <p14:creationId xmlns:p14="http://schemas.microsoft.com/office/powerpoint/2010/main" val="12476699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(1/4)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981200" y="1234163"/>
            <a:ext cx="8382000" cy="4785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What about instructions with immediate values?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5-bit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2400" dirty="0"/>
              <a:t> field can only represent </a:t>
            </a:r>
            <a:r>
              <a:rPr lang="en-US" sz="2400" b="1" dirty="0"/>
              <a:t>0 to 31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Immediates</a:t>
            </a:r>
            <a:r>
              <a:rPr lang="en-US" sz="2400" dirty="0"/>
              <a:t> may be much larger than this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/>
              <a:t> instructions require bigger offset</a:t>
            </a:r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Compromise: </a:t>
            </a:r>
            <a:r>
              <a:rPr lang="en-US" sz="2800" dirty="0"/>
              <a:t>Define a new instruction format partially consistent with R-format: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instruction has immediate, then it uses at most 2 registers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277832" y="5189471"/>
            <a:ext cx="5220128" cy="1540938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reason why we want to keep some fields in the same position (e.g.,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) is that by looking at the </a:t>
            </a:r>
            <a:r>
              <a:rPr lang="en-US" sz="1600" i="1" u="sng" dirty="0">
                <a:solidFill>
                  <a:schemeClr val="tx1"/>
                </a:solidFill>
              </a:rPr>
              <a:t>binary</a:t>
            </a:r>
            <a:r>
              <a:rPr lang="en-US" sz="1600" dirty="0">
                <a:solidFill>
                  <a:schemeClr val="tx1"/>
                </a:solidFill>
              </a:rPr>
              <a:t>, we can quickly identify the instruction format.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Also, we ensure that retrieving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will be consistent across R-format and I-format.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(2/4)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474515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+ 16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981200" y="3063495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Again, each field has a name: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981200" y="444631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Only one field is inconsistent with R-format. </a:t>
            </a:r>
          </a:p>
          <a:p>
            <a:pPr marL="625475" lvl="1" indent="-282575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dirty="0"/>
              <a:t>,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000" dirty="0"/>
              <a:t> are still in the same locations.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2133600" y="2388916"/>
            <a:ext cx="8153400" cy="827088"/>
            <a:chOff x="432" y="3120"/>
            <a:chExt cx="5136" cy="521"/>
          </a:xfrm>
        </p:grpSpPr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3600" y="3684315"/>
            <a:ext cx="8229600" cy="457200"/>
            <a:chOff x="457200" y="3429000"/>
            <a:chExt cx="8229600" cy="457200"/>
          </a:xfrm>
        </p:grpSpPr>
        <p:sp>
          <p:nvSpPr>
            <p:cNvPr id="33" name="Rectangle 32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Folded Corner 36"/>
          <p:cNvSpPr/>
          <p:nvPr/>
        </p:nvSpPr>
        <p:spPr>
          <a:xfrm>
            <a:off x="6561588" y="5383485"/>
            <a:ext cx="5220128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We merge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funct</a:t>
            </a:r>
            <a:r>
              <a:rPr lang="en-US" sz="1600" dirty="0">
                <a:solidFill>
                  <a:schemeClr val="tx1"/>
                </a:solidFill>
              </a:rPr>
              <a:t> to form a 16-bit field used for a constant value (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That is, 5 + 5 + 6 = 16 bits.  Just nice!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A428D-3BA9-42CD-AD05-2B51E249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08" y="5680377"/>
            <a:ext cx="458038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(3/4)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234159"/>
            <a:ext cx="8305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Since there is no </a:t>
            </a:r>
            <a:r>
              <a:rPr lang="en-US" sz="2400" b="1" dirty="0" err="1">
                <a:latin typeface="Courier New" pitchFamily="49" charset="0"/>
              </a:rPr>
              <a:t>funct</a:t>
            </a:r>
            <a:r>
              <a:rPr lang="en-US" sz="2400" dirty="0"/>
              <a:t> field, </a:t>
            </a:r>
            <a:r>
              <a:rPr lang="en-US" sz="2400" b="1" dirty="0">
                <a:latin typeface="Courier New" pitchFamily="49" charset="0"/>
              </a:rPr>
              <a:t>opcode</a:t>
            </a:r>
            <a:r>
              <a:rPr lang="en-US" sz="2400" dirty="0"/>
              <a:t> uniquely specifies an instruction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endParaRPr lang="en-US" sz="2800" b="1" dirty="0">
              <a:solidFill>
                <a:srgbClr val="0066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the source register operand (if any)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rt</a:t>
            </a:r>
            <a:endParaRPr lang="en-US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register to receive result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note the difference from R-format instructions</a:t>
            </a:r>
          </a:p>
          <a:p>
            <a:pPr lvl="1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</a:endParaRP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on next slide……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(4/4)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474519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2800" dirty="0"/>
              <a:t>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Treated as a </a:t>
            </a:r>
            <a:r>
              <a:rPr lang="en-US" sz="2400" b="1" i="1" dirty="0"/>
              <a:t>signed integer</a:t>
            </a:r>
          </a:p>
          <a:p>
            <a:pPr marL="89979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b="1" i="1" u="sng" dirty="0"/>
              <a:t>Except</a:t>
            </a:r>
            <a:r>
              <a:rPr lang="en-US" sz="2200" dirty="0"/>
              <a:t> for bitwise operations (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andi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ori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xori</a:t>
            </a:r>
            <a:r>
              <a:rPr lang="en-US" sz="2200" dirty="0"/>
              <a:t>)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16 bits </a:t>
            </a:r>
            <a:r>
              <a:rPr lang="en-US" sz="2400" dirty="0">
                <a:sym typeface="Wingdings" pitchFamily="2" charset="2"/>
              </a:rPr>
              <a:t> can be used to represent a constant up to 2</a:t>
            </a:r>
            <a:r>
              <a:rPr lang="en-US" sz="2400" baseline="50000" dirty="0">
                <a:sym typeface="Wingdings" pitchFamily="2" charset="2"/>
              </a:rPr>
              <a:t>16</a:t>
            </a:r>
            <a:r>
              <a:rPr lang="en-US" sz="2400" dirty="0">
                <a:sym typeface="Wingdings" pitchFamily="2" charset="2"/>
              </a:rPr>
              <a:t> different values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Large enough to handle:</a:t>
            </a: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offset in a typical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lw</a:t>
            </a:r>
            <a:r>
              <a:rPr lang="en-US" sz="2000" dirty="0">
                <a:sym typeface="Wingdings" pitchFamily="2" charset="2"/>
              </a:rPr>
              <a:t> 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sw</a:t>
            </a:r>
            <a:endParaRPr lang="en-US" sz="2000" dirty="0">
              <a:sym typeface="Wingdings" pitchFamily="2" charset="2"/>
            </a:endParaRP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Most of the </a:t>
            </a:r>
            <a:r>
              <a:rPr lang="en-US" sz="2000" dirty="0"/>
              <a:t>values used in the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addi</a:t>
            </a:r>
            <a:r>
              <a:rPr lang="en-US" sz="2000" b="1" dirty="0">
                <a:latin typeface="+mj-lt"/>
              </a:rPr>
              <a:t>,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slti</a:t>
            </a:r>
            <a:r>
              <a:rPr lang="en-US" sz="2000" dirty="0"/>
              <a:t> instructions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277832" y="5039837"/>
            <a:ext cx="5220128" cy="136096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This should answer why we </a:t>
            </a:r>
            <a:r>
              <a:rPr lang="en-US" sz="1600" b="1" i="1" u="sng" dirty="0">
                <a:solidFill>
                  <a:schemeClr val="tx1"/>
                </a:solidFill>
              </a:rPr>
              <a:t>cannot</a:t>
            </a:r>
            <a:r>
              <a:rPr lang="en-US" sz="1600" dirty="0">
                <a:solidFill>
                  <a:schemeClr val="tx1"/>
                </a:solidFill>
              </a:rPr>
              <a:t> put 32-bit constants in the instruction.  Because the instruction itself is only 32-bit wide.  So we can only use parts of it.  Plus, we still need to encode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09" y="5493610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2102224" y="2918015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5433060" y="441242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1061545" y="5999517"/>
            <a:ext cx="3902968" cy="411793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(1/2)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80360" y="1358536"/>
            <a:ext cx="5029200" cy="1295400"/>
            <a:chOff x="838200" y="1752600"/>
            <a:chExt cx="5029200" cy="129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Snip Single Corner Rectangle 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81704"/>
              </p:ext>
            </p:extLst>
          </p:nvPr>
        </p:nvGraphicFramePr>
        <p:xfrm>
          <a:off x="2194560" y="3034936"/>
          <a:ext cx="7848600" cy="25733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(the only source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(target</a:t>
                      </a:r>
                      <a:r>
                        <a:rPr lang="en-US" sz="2400" baseline="0" dirty="0"/>
                        <a:t> register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AFBA50D-3218-449F-8B2E-FA3DA5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981199" y="5167711"/>
            <a:ext cx="7162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2 D 5 F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 E</a:t>
            </a:r>
            <a:r>
              <a:rPr lang="en-US" sz="3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981199" y="2632475"/>
            <a:ext cx="8229600" cy="1360488"/>
            <a:chOff x="240" y="1392"/>
            <a:chExt cx="5184" cy="85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88" y="1728"/>
              <a:ext cx="5136" cy="521"/>
              <a:chOff x="432" y="3120"/>
              <a:chExt cx="5136" cy="521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22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21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0" y="2496"/>
                  <a:ext cx="519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-50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3" name="Rectangle 61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5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0" name="Text Box 67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1904999" y="3851675"/>
            <a:ext cx="8305800" cy="1360488"/>
            <a:chOff x="240" y="2304"/>
            <a:chExt cx="5232" cy="857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001000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19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10110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018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10101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1111111111001110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82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9" name="Text Box 84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0" name="Text Box 85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133599" y="1413274"/>
            <a:ext cx="5029200" cy="1066800"/>
            <a:chOff x="838200" y="1752600"/>
            <a:chExt cx="5029200" cy="1066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CAE3CE2D-564A-49EA-BF1B-76FACA1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65314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Try It Yourself #2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2057400" y="5178855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2057400" y="2588051"/>
            <a:ext cx="8229600" cy="1589088"/>
            <a:chOff x="240" y="1440"/>
            <a:chExt cx="5184" cy="1001"/>
          </a:xfrm>
        </p:grpSpPr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9" name="Group 47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3365" y="3170"/>
                  <a:ext cx="1781" cy="250"/>
                  <a:chOff x="3153" y="2546"/>
                  <a:chExt cx="1781" cy="250"/>
                </a:xfrm>
              </p:grpSpPr>
              <p:sp>
                <p:nvSpPr>
                  <p:cNvPr id="3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4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1981200" y="4035851"/>
            <a:ext cx="8305800" cy="1360488"/>
            <a:chOff x="240" y="2304"/>
            <a:chExt cx="5232" cy="857"/>
          </a:xfrm>
        </p:grpSpPr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4" name="Group 68"/>
              <p:cNvGrpSpPr>
                <a:grpSpLocks/>
              </p:cNvGrpSpPr>
              <p:nvPr/>
            </p:nvGrpSpPr>
            <p:grpSpPr bwMode="auto">
              <a:xfrm>
                <a:off x="902" y="3167"/>
                <a:ext cx="4244" cy="253"/>
                <a:chOff x="690" y="2543"/>
                <a:chExt cx="4244" cy="253"/>
              </a:xfrm>
            </p:grpSpPr>
            <p:sp>
              <p:nvSpPr>
                <p:cNvPr id="5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latin typeface="Helvetica" pitchFamily="34" charset="0"/>
                  </a:endParaRPr>
                </a:p>
              </p:txBody>
            </p:sp>
            <p:sp>
              <p:nvSpPr>
                <p:cNvPr id="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79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0" name="Text Box 80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1" name="Text Box 8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2" name="Text Box 82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133600" y="1368850"/>
            <a:ext cx="5029200" cy="1066800"/>
            <a:chOff x="838200" y="1752600"/>
            <a:chExt cx="5029200" cy="1066800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61" name="Snip Single Corner Rectangle 60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88406" y="3317040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85419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10175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34928" y="3317040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27166" y="4536240"/>
            <a:ext cx="8216721" cy="523220"/>
            <a:chOff x="270456" y="4203397"/>
            <a:chExt cx="8216721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09784" y="5681339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 0 9 0 0 0 C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453AF03D-61ED-467A-A4DA-B15B474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64" grpId="0"/>
      <p:bldP spid="65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Instruction Address: Overview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981200" y="1310078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stored in memory, they too have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flow instructions uses these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32-bit long, instruction addresses are word-aligned as well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</a:rPr>
              <a:t>rogram</a:t>
            </a:r>
            <a:r>
              <a:rPr lang="en-US" sz="2800" b="1" dirty="0">
                <a:solidFill>
                  <a:srgbClr val="C00000"/>
                </a:solidFill>
              </a:rPr>
              <a:t> C</a:t>
            </a:r>
            <a:r>
              <a:rPr lang="en-US" sz="2800" dirty="0">
                <a:solidFill>
                  <a:srgbClr val="C00000"/>
                </a:solidFill>
              </a:rPr>
              <a:t>ounter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b="1" dirty="0">
                <a:solidFill>
                  <a:srgbClr val="C00000"/>
                </a:solidFill>
              </a:rPr>
              <a:t>PC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special register that keeps address of instruction being executed in the processor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B40A-CED9-4DDA-B9AD-2661B84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50719" y="1280160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I-Format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50719" y="272796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dirty="0"/>
              <a:t>specifies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8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2800" dirty="0"/>
              <a:t> specify registers to compare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can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800" dirty="0"/>
              <a:t> specify?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is only 16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address is 32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400" dirty="0"/>
              <a:t> is not enough to specify the entire target address!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03119" y="1889760"/>
            <a:ext cx="7924800" cy="457200"/>
            <a:chOff x="457200" y="3429000"/>
            <a:chExt cx="8229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C5ECBD6-93B4-4548-B3BA-5E331641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(2/5)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81200" y="1295400"/>
            <a:ext cx="8305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How do we usually use branches?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Answer: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if-else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while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for</a:t>
            </a:r>
            <a:endParaRPr lang="en-US" sz="2400" b="1" dirty="0">
              <a:solidFill>
                <a:srgbClr val="660066"/>
              </a:solidFill>
            </a:endParaRP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Loops are generally </a:t>
            </a:r>
            <a:r>
              <a:rPr lang="en-US" sz="2400" b="1" dirty="0"/>
              <a:t>small</a:t>
            </a:r>
            <a:r>
              <a:rPr lang="en-US" sz="2400" dirty="0"/>
              <a:t>: </a:t>
            </a:r>
          </a:p>
          <a:p>
            <a:pPr marL="990600" lvl="2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Typically up to 50 instructions</a:t>
            </a:r>
          </a:p>
          <a:p>
            <a:pPr marL="715963" lvl="1" indent="-3508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Unconditional jumps are done using jump instructions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), not the branches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905000" y="4323818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Conclusion:</a:t>
            </a:r>
            <a:r>
              <a:rPr lang="en-US" sz="2400" dirty="0"/>
              <a:t> A branch often changes 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dirty="0"/>
              <a:t> by a small amount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78560" y="3746869"/>
            <a:ext cx="3810218" cy="2286000"/>
            <a:chOff x="5154560" y="3746869"/>
            <a:chExt cx="3810218" cy="22860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154560" y="3746869"/>
              <a:ext cx="2819400" cy="2286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5154560" y="4706186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b="1" dirty="0">
                  <a:latin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b="1" dirty="0">
                  <a:latin typeface="Courier New" pitchFamily="49" charset="0"/>
                </a:rPr>
                <a:t>, </a:t>
              </a:r>
              <a:r>
                <a:rPr lang="en-US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7978273" y="469721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8303861" y="4508869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969647" y="5452297"/>
              <a:ext cx="353562" cy="12665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8296005" y="5263612"/>
              <a:ext cx="66877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154560" y="5465714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Courier New" pitchFamily="49" charset="0"/>
                </a:rPr>
                <a:t>End: </a:t>
              </a:r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…………………</a:t>
              </a:r>
              <a:endParaRPr lang="en-US" b="1" dirty="0">
                <a:latin typeface="Courier New" pitchFamily="49" charset="0"/>
              </a:endParaRPr>
            </a:p>
          </p:txBody>
        </p:sp>
      </p:grp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2AD7B99E-4F52-4252-94E7-93D5498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(3/5)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412959"/>
            <a:ext cx="8305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Specify target address </a:t>
            </a:r>
            <a:r>
              <a:rPr lang="en-US" b="1" dirty="0">
                <a:solidFill>
                  <a:srgbClr val="660066"/>
                </a:solidFill>
              </a:rPr>
              <a:t>relative to the PC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Target address is generated as: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the 16-bit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b="1" dirty="0"/>
              <a:t> </a:t>
            </a:r>
            <a:r>
              <a:rPr lang="en-US" dirty="0"/>
              <a:t>field 	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dirty="0"/>
              <a:t> field is a signed two’s complement integer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C</a:t>
            </a:r>
            <a:r>
              <a:rPr lang="en-US" dirty="0"/>
              <a:t>an branch to ± 2</a:t>
            </a:r>
            <a:r>
              <a:rPr lang="en-US" baseline="50000" dirty="0"/>
              <a:t>15</a:t>
            </a:r>
            <a:r>
              <a:rPr lang="en-US" dirty="0"/>
              <a:t> bytes from the PC: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be enough to cover most loops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3818" y="4384759"/>
            <a:ext cx="4241028" cy="1981200"/>
            <a:chOff x="2429818" y="4384759"/>
            <a:chExt cx="4241028" cy="198120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429818" y="4474814"/>
              <a:ext cx="2692031" cy="189114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121848" y="5285304"/>
              <a:ext cx="758163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886124" y="5105195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121848" y="6005741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878257" y="5825632"/>
              <a:ext cx="668658" cy="369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543050" y="5285304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639575" y="5375359"/>
              <a:ext cx="407162" cy="399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Verdana" pitchFamily="34" charset="0"/>
                </a:rPr>
                <a:t>+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5121848" y="4654923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838566" y="4384759"/>
              <a:ext cx="8322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End2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543050" y="4654923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5678186" y="4744977"/>
              <a:ext cx="331697" cy="4615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-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38400" y="5284172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2438400" y="5969571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38400" y="4671194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End2: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C021389-1AA7-4126-9CB3-85628BB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(4/5)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412959"/>
            <a:ext cx="8305800" cy="475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Can the branch target range be enlarged?</a:t>
            </a:r>
          </a:p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  <a:r>
              <a:rPr lang="en-US" sz="2800" dirty="0"/>
              <a:t> Instructions are word-aligned 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Number of bytes to add to the PC will always be a multiple of 4.</a:t>
            </a:r>
          </a:p>
          <a:p>
            <a:pPr marL="625475" lvl="1" indent="-350838" fontAlgn="auto"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Interpret the </a:t>
            </a: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as number of words, i.e. automatically multiplied by 4</a:t>
            </a:r>
            <a:r>
              <a:rPr lang="en-US" sz="2400" baseline="-25000" dirty="0"/>
              <a:t>10 </a:t>
            </a:r>
            <a:r>
              <a:rPr lang="en-US" sz="2400" dirty="0"/>
              <a:t>(100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itchFamily="2" charset="2"/>
              </a:rPr>
              <a:t> C</a:t>
            </a:r>
            <a:r>
              <a:rPr lang="en-US" sz="2800" dirty="0"/>
              <a:t>an branch to ± 2</a:t>
            </a:r>
            <a:r>
              <a:rPr lang="en-US" sz="2800" baseline="50000" dirty="0"/>
              <a:t>15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words</a:t>
            </a:r>
            <a:r>
              <a:rPr lang="en-US" sz="2800" dirty="0"/>
              <a:t> from the PC 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± 2</a:t>
            </a:r>
            <a:r>
              <a:rPr lang="en-US" sz="2400" baseline="50000" dirty="0"/>
              <a:t>17</a:t>
            </a:r>
            <a:r>
              <a:rPr lang="en-US" sz="2400" dirty="0"/>
              <a:t> bytes from the </a:t>
            </a:r>
            <a:r>
              <a:rPr lang="en-US" sz="2400" b="1" dirty="0"/>
              <a:t>PC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now branch 4 times farther!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A4783-C806-491D-AF15-6316FA5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(5/5)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80165"/>
            <a:ext cx="8305800" cy="527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Branch calculation:</a:t>
            </a:r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lvl="1" fontAlgn="auto">
              <a:spcAft>
                <a:spcPts val="0"/>
              </a:spcAft>
              <a:buNone/>
            </a:pPr>
            <a:endParaRPr lang="en-US" sz="2800" b="1" dirty="0"/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Observations: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b="1" dirty="0"/>
              <a:t> </a:t>
            </a:r>
            <a:r>
              <a:rPr lang="en-US" sz="2000" dirty="0"/>
              <a:t>field specifies the number of words to jump, which is the same as the number of instructions to “skip over”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dirty="0"/>
              <a:t> field can be positive or negative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Due to hardware design, add </a:t>
            </a:r>
            <a:r>
              <a:rPr lang="en-US" sz="2000" b="1" dirty="0">
                <a:latin typeface="Courier New" pitchFamily="49" charset="0"/>
              </a:rPr>
              <a:t>immediate</a:t>
            </a:r>
            <a:r>
              <a:rPr lang="en-US" sz="2000" dirty="0"/>
              <a:t> to (PC+4), not to PC (more in later topic)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758440" y="1855303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006600"/>
                </a:solidFill>
              </a:rPr>
              <a:t>not taken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en-US" sz="2200" kern="0" dirty="0">
                <a:solidFill>
                  <a:prstClr val="black"/>
                </a:solidFill>
              </a:rPr>
              <a:t> is  address of next instruction)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2758440" y="323327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660066"/>
                </a:solidFill>
              </a:rPr>
              <a:t>taken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  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6BA86F-B03C-443C-B1A7-5E8933E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1200" y="3687518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is an </a:t>
            </a:r>
            <a:br>
              <a:rPr lang="en-US" sz="2400" dirty="0"/>
            </a:br>
            <a:r>
              <a:rPr lang="en-US" sz="2400" dirty="0"/>
              <a:t>I-Format instruction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714500" algn="l"/>
                <a:tab pos="22860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85571"/>
              </p:ext>
            </p:extLst>
          </p:nvPr>
        </p:nvGraphicFramePr>
        <p:xfrm>
          <a:off x="4343400" y="3687518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5335C-18D6-4D52-8E33-846EE7D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6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 and Motivation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Encoding: Basics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Classification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Registers (Recap)</a:t>
            </a:r>
            <a:endParaRPr lang="en-GB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R-Format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5.1	R-Format: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5.2	Try It Yourself #1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 dirty="0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40986F-DA7A-42ED-BA12-23E8E4706539}"/>
                  </a:ext>
                </a:extLst>
              </p14:cNvPr>
              <p14:cNvContentPartPr/>
              <p14:nvPr/>
            </p14:nvContentPartPr>
            <p14:xfrm>
              <a:off x="1492502" y="1218902"/>
              <a:ext cx="39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40986F-DA7A-42ED-BA12-23E8E4706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8182" y="1214582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F39324-9BFF-47BF-B4E4-26EF005145D3}"/>
                  </a:ext>
                </a:extLst>
              </p14:cNvPr>
              <p14:cNvContentPartPr/>
              <p14:nvPr/>
            </p14:nvContentPartPr>
            <p14:xfrm>
              <a:off x="4424342" y="-12029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F39324-9BFF-47BF-B4E4-26EF005145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0022" y="-12461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B0CAB0-4466-49D0-B3C4-8B6E41D3F0AC}"/>
                  </a:ext>
                </a:extLst>
              </p14:cNvPr>
              <p14:cNvContentPartPr/>
              <p14:nvPr/>
            </p14:nvContentPartPr>
            <p14:xfrm>
              <a:off x="7767662" y="282607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B0CAB0-4466-49D0-B3C4-8B6E41D3F0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3342" y="28217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CF9F6A-3C8E-4812-81FA-73F60CA2C926}"/>
                  </a:ext>
                </a:extLst>
              </p14:cNvPr>
              <p14:cNvContentPartPr/>
              <p14:nvPr/>
            </p14:nvContentPartPr>
            <p14:xfrm>
              <a:off x="7924622" y="2918236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CF9F6A-3C8E-4812-81FA-73F60CA2C9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20302" y="29139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187F00-5059-493F-A81A-EAF479098BB0}"/>
                  </a:ext>
                </a:extLst>
              </p14:cNvPr>
              <p14:cNvContentPartPr/>
              <p14:nvPr/>
            </p14:nvContentPartPr>
            <p14:xfrm>
              <a:off x="7980062" y="31126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187F00-5059-493F-A81A-EAF479098B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75742" y="310831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200" y="3459480"/>
            <a:ext cx="8305800" cy="271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field: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Number of instructions to add to (or subtract from) the PC, starting at the instruction following the branch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In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case,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immediate</a:t>
            </a:r>
            <a:r>
              <a:rPr lang="en-US" sz="2400" b="1" dirty="0">
                <a:solidFill>
                  <a:srgbClr val="C00000"/>
                </a:solidFill>
              </a:rPr>
              <a:t> = 3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/>
              <a:t>End = (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dirty="0"/>
              <a:t> + 4) + (</a:t>
            </a:r>
            <a:r>
              <a:rPr lang="en-US" sz="2400" b="1" dirty="0">
                <a:solidFill>
                  <a:srgbClr val="002060"/>
                </a:solidFill>
              </a:rPr>
              <a:t>immediate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 4)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6FCE364-540A-4F4B-BBF6-98F24B9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68F715-1128-4E7F-8CB5-6F9D1FFB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318"/>
            <a:ext cx="2663810" cy="10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905000" y="3352801"/>
            <a:ext cx="8229600" cy="1589088"/>
            <a:chOff x="240" y="1440"/>
            <a:chExt cx="5184" cy="100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22" name="Group 12"/>
                <p:cNvGrpSpPr>
                  <a:grpSpLocks/>
                </p:cNvGrpSpPr>
                <p:nvPr/>
              </p:nvGrpSpPr>
              <p:grpSpPr bwMode="auto">
                <a:xfrm>
                  <a:off x="835" y="3120"/>
                  <a:ext cx="4311" cy="327"/>
                  <a:chOff x="623" y="2496"/>
                  <a:chExt cx="4311" cy="327"/>
                </a:xfrm>
              </p:grpSpPr>
              <p:sp>
                <p:nvSpPr>
                  <p:cNvPr id="3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4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1905000" y="4876801"/>
            <a:ext cx="8305800" cy="1360488"/>
            <a:chOff x="240" y="2304"/>
            <a:chExt cx="5232" cy="857"/>
          </a:xfrm>
        </p:grpSpPr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000100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0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01001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19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00000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0000000000000011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E93DFA0A-A41E-487F-81DB-DD17024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6.6 Try It Yourself #3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3614410"/>
            <a:ext cx="8229600" cy="11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would be the </a:t>
            </a: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value for the second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instruction?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4495800" y="4643556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Answer: </a:t>
            </a:r>
            <a:r>
              <a:rPr lang="en-US" altLang="en-US" b="1" dirty="0">
                <a:solidFill>
                  <a:srgbClr val="0000CC"/>
                </a:solidFill>
              </a:rPr>
              <a:t>– 4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16680" y="247018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AC7B31-9D7F-438A-A032-EABC21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49729-9477-421F-8580-F6D01735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318"/>
            <a:ext cx="2663810" cy="1067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5F4504-08F2-4C6F-A692-123B8CA65C4F}"/>
                  </a:ext>
                </a:extLst>
              </p14:cNvPr>
              <p14:cNvContentPartPr/>
              <p14:nvPr/>
            </p14:nvContentPartPr>
            <p14:xfrm>
              <a:off x="6202793" y="58409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5F4504-08F2-4C6F-A692-123B8CA65C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8473" y="583662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802E3A-8B9F-4399-9513-F69FB6B803C5}"/>
                  </a:ext>
                </a:extLst>
              </p14:cNvPr>
              <p14:cNvContentPartPr/>
              <p14:nvPr/>
            </p14:nvContentPartPr>
            <p14:xfrm>
              <a:off x="7026120" y="4864680"/>
              <a:ext cx="3040200" cy="12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802E3A-8B9F-4399-9513-F69FB6B803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6760" y="4855320"/>
                <a:ext cx="305892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35" cy="330"/>
                <a:chOff x="555" y="2496"/>
                <a:chExt cx="3835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86" y="2496"/>
                  <a:ext cx="704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r>
                    <a:rPr lang="en-US" sz="2800" b="1" baseline="-25000" dirty="0">
                      <a:solidFill>
                        <a:srgbClr val="002060"/>
                      </a:solidFill>
                      <a:latin typeface="Courier New" pitchFamily="49" charset="0"/>
                    </a:rPr>
                    <a:t>2s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arith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r>
                <a:rPr lang="en-US" sz="2800" b="1" baseline="-25000" dirty="0">
                  <a:solidFill>
                    <a:srgbClr val="002060"/>
                  </a:solidFill>
                  <a:latin typeface="Courier New" pitchFamily="49" charset="0"/>
                </a:rPr>
                <a:t>2s</a:t>
              </a:r>
              <a:endParaRPr lang="en-US" sz="2800" baseline="-250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b="1" baseline="-25000" dirty="0">
                <a:solidFill>
                  <a:srgbClr val="002060"/>
                </a:solidFill>
                <a:latin typeface="Courier New" pitchFamily="49" charset="0"/>
              </a:rPr>
              <a:t>2s</a:t>
            </a:r>
            <a:r>
              <a:rPr lang="en-US" sz="1600" dirty="0">
                <a:solidFill>
                  <a:schemeClr val="tx1"/>
                </a:solidFill>
              </a:rPr>
              <a:t> is in 2s complement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arith</a:t>
            </a:r>
            <a:r>
              <a:rPr lang="en-US" sz="1600" dirty="0">
                <a:solidFill>
                  <a:schemeClr val="tx1"/>
                </a:solidFill>
              </a:rPr>
              <a:t> is arithmetic operation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ld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/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st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r>
                <a:rPr lang="en-US" sz="2800" b="1" baseline="-25000" dirty="0">
                  <a:solidFill>
                    <a:srgbClr val="002060"/>
                  </a:solidFill>
                  <a:latin typeface="Courier New" pitchFamily="49" charset="0"/>
                </a:rPr>
                <a:t>2s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) 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b="1" baseline="-25000" dirty="0">
                <a:solidFill>
                  <a:srgbClr val="002060"/>
                </a:solidFill>
                <a:latin typeface="Courier New" pitchFamily="49" charset="0"/>
              </a:rPr>
              <a:t>2s</a:t>
            </a:r>
            <a:r>
              <a:rPr lang="en-US" sz="1600" dirty="0">
                <a:solidFill>
                  <a:schemeClr val="tx1"/>
                </a:solidFill>
              </a:rPr>
              <a:t> is in 2s complement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ld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/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is a load or store operation</a:t>
            </a:r>
          </a:p>
        </p:txBody>
      </p: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120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125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34" cy="330"/>
                <a:chOff x="555" y="2496"/>
                <a:chExt cx="3834" cy="330"/>
              </a:xfrm>
            </p:grpSpPr>
            <p:sp>
              <p:nvSpPr>
                <p:cNvPr id="1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85" y="2496"/>
                  <a:ext cx="704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r>
                    <a:rPr lang="en-US" sz="2800" b="1" baseline="-25000" dirty="0">
                      <a:solidFill>
                        <a:srgbClr val="002060"/>
                      </a:solidFill>
                      <a:latin typeface="Courier New" pitchFamily="49" charset="0"/>
                    </a:rPr>
                    <a:t>2s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24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78272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744" cy="330"/>
                <a:chOff x="555" y="2496"/>
                <a:chExt cx="3744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77" y="2496"/>
                  <a:ext cx="522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logic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dirty="0">
                <a:solidFill>
                  <a:schemeClr val="tx1"/>
                </a:solidFill>
              </a:rPr>
              <a:t> is raw binary (</a:t>
            </a:r>
            <a:r>
              <a:rPr lang="en-US" sz="1600" i="1" u="sng" dirty="0">
                <a:solidFill>
                  <a:schemeClr val="tx1"/>
                </a:solidFill>
              </a:rPr>
              <a:t>no negative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logic</a:t>
            </a:r>
            <a:r>
              <a:rPr lang="en-US" sz="1600" dirty="0">
                <a:solidFill>
                  <a:schemeClr val="tx1"/>
                </a:solidFill>
              </a:rPr>
              <a:t> is logical operation (</a:t>
            </a:r>
            <a:r>
              <a:rPr lang="en-US" sz="1600" i="1" u="sng" dirty="0">
                <a:solidFill>
                  <a:schemeClr val="tx1"/>
                </a:solidFill>
              </a:rPr>
              <a:t>bitwise operation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branch</a:t>
              </a:r>
              <a:r>
                <a:rPr lang="en-US" sz="2800" b="1" dirty="0">
                  <a:latin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label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branch</a:t>
            </a:r>
            <a:r>
              <a:rPr lang="en-US" sz="1600" dirty="0">
                <a:solidFill>
                  <a:schemeClr val="tx1"/>
                </a:solidFill>
              </a:rPr>
              <a:t> is a branch operation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label</a:t>
            </a:r>
            <a:r>
              <a:rPr lang="en-US" sz="1600" dirty="0">
                <a:solidFill>
                  <a:schemeClr val="tx1"/>
                </a:solidFill>
              </a:rPr>
              <a:t> is converted to number first (</a:t>
            </a:r>
            <a:r>
              <a:rPr lang="en-US" sz="1600" i="1" u="sng" dirty="0">
                <a:solidFill>
                  <a:schemeClr val="tx1"/>
                </a:solidFill>
              </a:rPr>
              <a:t>PC-relative addressing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120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125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79" cy="330"/>
                <a:chOff x="555" y="2496"/>
                <a:chExt cx="3879" cy="330"/>
              </a:xfrm>
            </p:grpSpPr>
            <p:sp>
              <p:nvSpPr>
                <p:cNvPr id="1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41" y="2496"/>
                  <a:ext cx="793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label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24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2133605" y="5840762"/>
            <a:ext cx="4366437" cy="85954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please note the position of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here.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first register is NOT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but is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instead!</a:t>
            </a:r>
          </a:p>
        </p:txBody>
      </p:sp>
    </p:spTree>
    <p:extLst>
      <p:ext uri="{BB962C8B-B14F-4D97-AF65-F5344CB8AC3E}">
        <p14:creationId xmlns:p14="http://schemas.microsoft.com/office/powerpoint/2010/main" val="346782202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(1/5)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05000" y="1474519"/>
            <a:ext cx="8305800" cy="439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branches, PC-relative addressing was used: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Because we do not need to branch too far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general jumps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800" dirty="0"/>
              <a:t>):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may jump to anywhere in memory!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ideal case is to specify a 32-bit memory address to jump to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Unfortunately, we can’t (</a:t>
            </a:r>
            <a:r>
              <a:rPr lang="en-US" sz="2400" dirty="0">
                <a:sym typeface="Wingdings" pitchFamily="2" charset="2"/>
              </a:rPr>
              <a:t> </a:t>
            </a:r>
            <a:r>
              <a:rPr lang="en-US" sz="2400" dirty="0"/>
              <a:t>why?)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0930-E1F4-43F2-B438-EF4C48C4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(2/5)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264358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Define fields of the following number of bits each: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057400" y="1950163"/>
            <a:ext cx="8153400" cy="519113"/>
            <a:chOff x="336" y="1488"/>
            <a:chExt cx="5136" cy="32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26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981200" y="2788358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usual, each field has a name: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057400" y="3397963"/>
            <a:ext cx="8153400" cy="519113"/>
            <a:chOff x="336" y="1488"/>
            <a:chExt cx="5136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57" y="1488"/>
              <a:ext cx="19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target address</a:t>
              </a:r>
              <a:endParaRPr lang="en-US" sz="2800" dirty="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981200" y="4236162"/>
            <a:ext cx="8305800" cy="19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Keep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/>
              <a:t> field identical to R-format and </a:t>
            </a:r>
            <a:br>
              <a:rPr lang="en-US" sz="2800" dirty="0"/>
            </a:br>
            <a:r>
              <a:rPr lang="en-US" sz="2800" dirty="0"/>
              <a:t>I-format for consistency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Combine all other fields to make room for larger target address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67C749A-D51F-4A97-B97D-BB34EC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2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(3/5)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37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only specify 26 bits of 32-bit address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81200" y="20574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solidFill>
                  <a:srgbClr val="006600"/>
                </a:solidFill>
              </a:rPr>
              <a:t>Optimisation</a:t>
            </a:r>
            <a:r>
              <a:rPr lang="en-US" sz="2800" b="1" kern="0" dirty="0">
                <a:solidFill>
                  <a:srgbClr val="006600"/>
                </a:solidFill>
              </a:rPr>
              <a:t>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Just like with branches, jumps will only jump to word-aligned addresses, so last 2 bits are always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So, let’s assume the address ends with ’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kern="0" dirty="0"/>
              <a:t>’ and leave them out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kern="0" dirty="0">
                <a:sym typeface="Wingdings" pitchFamily="2" charset="2"/>
              </a:rPr>
              <a:t> </a:t>
            </a:r>
            <a:r>
              <a:rPr lang="en-US" sz="2800" kern="0" dirty="0"/>
              <a:t>Now we can specify </a:t>
            </a:r>
            <a:r>
              <a:rPr lang="en-US" sz="2800" b="1" kern="0" dirty="0"/>
              <a:t>28 bits </a:t>
            </a:r>
            <a:r>
              <a:rPr lang="en-US" sz="2800" kern="0" dirty="0"/>
              <a:t>of 32-bit address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9C9284-4F41-4B95-8215-722D751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(4/5)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234159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Where do we get the other 4 bits?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MIPS choose to take the </a:t>
            </a:r>
            <a:r>
              <a:rPr lang="en-US" sz="2400" b="1" dirty="0"/>
              <a:t>4 most significant bits from PC+4  </a:t>
            </a:r>
            <a:r>
              <a:rPr lang="en-US" sz="2400" dirty="0"/>
              <a:t>(the next instruction after the jump instruction)</a:t>
            </a:r>
          </a:p>
          <a:p>
            <a:pPr marL="715963" lvl="1" indent="-441325" fontAlgn="auto"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This means that we cannot jump to anywhere in memory, but it should be sufficient </a:t>
            </a:r>
            <a:r>
              <a:rPr lang="en-US" sz="2400" b="1" i="1" dirty="0"/>
              <a:t>most of the time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057400" y="3367764"/>
            <a:ext cx="8305800" cy="10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Question:</a:t>
            </a:r>
          </a:p>
          <a:p>
            <a:pPr marL="625475" lvl="1" indent="-2809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What is the </a:t>
            </a:r>
            <a:r>
              <a:rPr lang="en-US" sz="2400" b="1" kern="0" dirty="0"/>
              <a:t>maximum jump range?</a:t>
            </a:r>
            <a:endParaRPr lang="en-US" sz="2000" b="1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7802880" y="382161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256MB boundary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7400" y="4432331"/>
            <a:ext cx="8305800" cy="18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Special instruction if the program straddles 256MB boundary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Look up </a:t>
            </a:r>
            <a:r>
              <a:rPr lang="en-US" sz="24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instruction if you are interested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Target address is specified through a register</a:t>
            </a:r>
            <a:endParaRPr lang="en-US" sz="2000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(5/5)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057400" y="1356360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Summary: </a:t>
            </a:r>
            <a:r>
              <a:rPr lang="en-US" sz="2800" dirty="0"/>
              <a:t>Given a </a:t>
            </a:r>
            <a:r>
              <a:rPr lang="en-US" sz="2800" b="1" dirty="0"/>
              <a:t>Jump</a:t>
            </a:r>
            <a:r>
              <a:rPr lang="en-US" sz="2800" dirty="0"/>
              <a:t> instruction</a:t>
            </a:r>
            <a:endParaRPr lang="en-US" sz="2800" i="1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581406" y="1965965"/>
            <a:ext cx="1143001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opcode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724407" y="1965960"/>
            <a:ext cx="49529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581406" y="2346960"/>
            <a:ext cx="1143001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4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716242" y="2346960"/>
            <a:ext cx="496116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4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981204" y="1971948"/>
            <a:ext cx="160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32bit PC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193472" y="2362835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1010………</a:t>
            </a:r>
            <a:endParaRPr lang="en-US" sz="24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410202" y="2956560"/>
            <a:ext cx="1371600" cy="1600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5181602" y="3285853"/>
            <a:ext cx="1828800" cy="45720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Jumps To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057402" y="4632960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1010</a:t>
            </a:r>
            <a:endParaRPr lang="en-US" sz="2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429002" y="4632960"/>
            <a:ext cx="548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9222924" y="4632960"/>
            <a:ext cx="76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00</a:t>
            </a:r>
            <a:endParaRPr lang="en-US" sz="2800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921331" y="5163644"/>
            <a:ext cx="160019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Most significant 4bits of PC+4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419602" y="5264842"/>
            <a:ext cx="3505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+mn-lt"/>
              </a:rPr>
              <a:t>26bits </a:t>
            </a:r>
            <a:r>
              <a:rPr lang="en-US" sz="2000" b="1" dirty="0">
                <a:latin typeface="+mn-lt"/>
              </a:rPr>
              <a:t>Target address specified in instruction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8610602" y="5181717"/>
            <a:ext cx="182879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Default 2bit "00" for word address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2671577" y="4652883"/>
            <a:ext cx="143259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ight Brace 32"/>
          <p:cNvSpPr/>
          <p:nvPr/>
        </p:nvSpPr>
        <p:spPr>
          <a:xfrm rot="5400000">
            <a:off x="6100577" y="2299825"/>
            <a:ext cx="143261" cy="56388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ight Brace 33"/>
          <p:cNvSpPr/>
          <p:nvPr/>
        </p:nvSpPr>
        <p:spPr>
          <a:xfrm rot="5400000">
            <a:off x="9529575" y="4738224"/>
            <a:ext cx="143265" cy="7620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2771E634-5876-4442-917D-ADB2E433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565072" y="2711302"/>
            <a:ext cx="1311728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822880" y="2711302"/>
            <a:ext cx="625929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6" idx="0"/>
          </p:cNvCxnSpPr>
          <p:nvPr/>
        </p:nvCxnSpPr>
        <p:spPr>
          <a:xfrm>
            <a:off x="2620736" y="2711302"/>
            <a:ext cx="122466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806730" y="2953053"/>
            <a:ext cx="999621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The rest of the PC+4 is ignored!</a:t>
            </a:r>
          </a:p>
        </p:txBody>
      </p:sp>
      <p:cxnSp>
        <p:nvCxnSpPr>
          <p:cNvPr id="39" name="Straight Connector 38"/>
          <p:cNvCxnSpPr>
            <a:stCxn id="10" idx="1"/>
            <a:endCxn id="38" idx="0"/>
          </p:cNvCxnSpPr>
          <p:nvPr/>
        </p:nvCxnSpPr>
        <p:spPr>
          <a:xfrm>
            <a:off x="3241644" y="2798813"/>
            <a:ext cx="64892" cy="15424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205777" y="2497869"/>
            <a:ext cx="71734" cy="530163"/>
          </a:xfrm>
          <a:prstGeom prst="rightBrace">
            <a:avLst>
              <a:gd name="adj1" fmla="val 41528"/>
              <a:gd name="adj2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6" y="1270000"/>
            <a:ext cx="8420559" cy="53644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I-Format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6.1	I-Format: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6.2	Try It Yourself #2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6.3	Instruction Address: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6.4	Branch: PC-Relative Addressing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6.5	Branch: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6.6	Try It Yourself #3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J-Format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7.1	J-Format: Example9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7.2	Branching Far Away: Challenge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Addressing Modes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81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256MB Boundary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234159"/>
            <a:ext cx="8305800" cy="153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Due to the use of the first 4-bits from the PC (</a:t>
            </a:r>
            <a:r>
              <a:rPr lang="en-US" sz="2800" i="1" dirty="0"/>
              <a:t>i.e., the memory address of the currently executed instruction</a:t>
            </a:r>
            <a:r>
              <a:rPr lang="en-US" sz="2800" dirty="0"/>
              <a:t>), we can only jump within our </a:t>
            </a:r>
            <a:r>
              <a:rPr lang="en-US" sz="2800" b="1" i="1" u="sng" dirty="0"/>
              <a:t>block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033487"/>
            <a:ext cx="184731" cy="369332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830991"/>
            <a:ext cx="184731" cy="369332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628495"/>
            <a:ext cx="184731" cy="369332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425999"/>
            <a:ext cx="184731" cy="36933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273442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293379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13317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33255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53192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73130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93067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13005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32943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52880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72818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92755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12693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32631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52568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72506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8686800" y="5397424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8686800" y="4599920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8686800" y="3802416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8686800" y="3004912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689" y="5461133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689" y="4663629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689" y="3866125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44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690" y="3068621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0" y="2780594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0000 0000</a:t>
            </a: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0" y="3578099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1000 0000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0" y="4375602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2000 0000</a:t>
            </a:r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0" y="5173106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3000 0000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2057400" y="2766112"/>
            <a:ext cx="4038600" cy="361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you are at the top of the boundary, you </a:t>
            </a:r>
            <a:r>
              <a:rPr lang="en-US" b="1" i="1" u="sng" dirty="0"/>
              <a:t>cannot</a:t>
            </a:r>
            <a:r>
              <a:rPr lang="en-US" dirty="0"/>
              <a:t> jump up.</a:t>
            </a:r>
          </a:p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you are at the bottom of the boundary, you </a:t>
            </a:r>
            <a:r>
              <a:rPr lang="en-US" b="1" i="1" u="sng" dirty="0"/>
              <a:t>cannot</a:t>
            </a:r>
            <a:r>
              <a:rPr lang="en-US" dirty="0"/>
              <a:t> jump down.</a:t>
            </a:r>
          </a:p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figure out the address of the </a:t>
            </a:r>
            <a:r>
              <a:rPr lang="en-US" i="1" u="sng" dirty="0"/>
              <a:t>top</a:t>
            </a:r>
            <a:r>
              <a:rPr lang="en-US" dirty="0"/>
              <a:t> and the </a:t>
            </a:r>
            <a:r>
              <a:rPr lang="en-US" i="1" u="sng" dirty="0"/>
              <a:t>bottom</a:t>
            </a:r>
            <a:r>
              <a:rPr lang="en-US" dirty="0"/>
              <a:t>?   </a:t>
            </a:r>
            <a:r>
              <a:rPr lang="en-US" sz="1800" dirty="0">
                <a:solidFill>
                  <a:srgbClr val="7030A0"/>
                </a:solidFill>
              </a:rPr>
              <a:t>(</a:t>
            </a:r>
            <a:r>
              <a:rPr lang="en-US" sz="1800" i="1" dirty="0">
                <a:solidFill>
                  <a:srgbClr val="7030A0"/>
                </a:solidFill>
              </a:rPr>
              <a:t>discuss in forum</a:t>
            </a:r>
            <a:r>
              <a:rPr lang="en-US" sz="18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5458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7.1 J-Format: Example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34159"/>
            <a:ext cx="72390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$9, $0, End 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$8, $8, $10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$9, $9, -1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End:	         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90634" y="2262859"/>
            <a:ext cx="3352800" cy="3810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1787535" y="3977360"/>
            <a:ext cx="5054603" cy="584200"/>
            <a:chOff x="2336" y="2076"/>
            <a:chExt cx="3184" cy="36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20" y="2112"/>
              <a:ext cx="2400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0000………………………..01000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2336" y="2076"/>
              <a:ext cx="7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Verdana" pitchFamily="34" charset="0"/>
                </a:rPr>
                <a:t>Address to jump to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465513" y="3977359"/>
            <a:ext cx="3233738" cy="1295400"/>
            <a:chOff x="3393" y="1932"/>
            <a:chExt cx="2037" cy="816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25" y="1932"/>
              <a:ext cx="1584" cy="38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1"/>
            <p:cNvSpPr>
              <a:spLocks/>
            </p:cNvSpPr>
            <p:nvPr/>
          </p:nvSpPr>
          <p:spPr bwMode="auto">
            <a:xfrm rot="5400000">
              <a:off x="4314" y="1650"/>
              <a:ext cx="180" cy="1584"/>
            </a:xfrm>
            <a:prstGeom prst="rightBrace">
              <a:avLst>
                <a:gd name="adj1" fmla="val 7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393" y="2496"/>
              <a:ext cx="20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immediate =</a:t>
              </a:r>
              <a:r>
                <a:rPr lang="en-US" sz="2000" b="1" dirty="0">
                  <a:solidFill>
                    <a:srgbClr val="C00000"/>
                  </a:solidFill>
                  <a:latin typeface="Verdana" pitchFamily="34" charset="0"/>
                </a:rPr>
                <a:t>2</a:t>
              </a:r>
              <a:r>
                <a:rPr lang="en-US" sz="2000" dirty="0">
                  <a:latin typeface="Verdana" pitchFamily="34" charset="0"/>
                </a:rPr>
                <a:t> (26 bits)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2422525" y="3443959"/>
            <a:ext cx="4419600" cy="457200"/>
            <a:chOff x="2688" y="2976"/>
            <a:chExt cx="2784" cy="28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072" y="2976"/>
              <a:ext cx="2400" cy="2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0000………………………..10100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688" y="2976"/>
              <a:ext cx="3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56553" y="2224381"/>
            <a:ext cx="846885" cy="369332"/>
            <a:chOff x="7522714" y="2377159"/>
            <a:chExt cx="846885" cy="369332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7522714" y="2565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848302" y="2377159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7620000" y="3443959"/>
            <a:ext cx="2514600" cy="1447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your understanding by constructing the new PC value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06625" y="5425164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opcode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5181600" y="5425159"/>
            <a:ext cx="2895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981205" y="5806164"/>
            <a:ext cx="1523999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8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637338" y="588553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505205" y="5806159"/>
            <a:ext cx="66293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00000000000000000000000010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1981200" y="5806159"/>
            <a:ext cx="815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3505200" y="580615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970514" y="1121233"/>
            <a:ext cx="1316486" cy="646331"/>
            <a:chOff x="7446514" y="1121228"/>
            <a:chExt cx="1316486" cy="646331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446514" y="1422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781641" y="1121228"/>
              <a:ext cx="981359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jump target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ADDF9921-06DA-409A-8DEB-9632690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7.2 Branching Far Way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474519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instruction</a:t>
            </a:r>
            <a:br>
              <a:rPr lang="en-US" sz="2800" dirty="0"/>
            </a:br>
            <a:r>
              <a:rPr lang="en-US" sz="2800" dirty="0"/>
              <a:t>    		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>
                <a:latin typeface="Courier New" pitchFamily="49" charset="0"/>
              </a:rPr>
              <a:t> $s0, $s1, L1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Assume that the address </a:t>
            </a:r>
            <a:r>
              <a:rPr lang="en-US" sz="2800" b="1" dirty="0">
                <a:latin typeface="Courier New" pitchFamily="49" charset="0"/>
              </a:rPr>
              <a:t>L1</a:t>
            </a:r>
            <a:r>
              <a:rPr lang="en-US" sz="2800" dirty="0"/>
              <a:t> is farther away from the </a:t>
            </a:r>
            <a:r>
              <a:rPr lang="en-US" sz="2800"/>
              <a:t>PC than what </a:t>
            </a:r>
            <a:r>
              <a:rPr lang="en-US" sz="2800" dirty="0"/>
              <a:t>can be supported by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 instructions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Challenge: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Construct an equivalent code sequence with the help of unconditional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 and conditional branch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dirty="0"/>
              <a:t>) instructions to accomplish this far away branching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A88B-20B8-4F67-AFA4-6D8403D4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8" name="Folded Corner 7"/>
          <p:cNvSpPr/>
          <p:nvPr/>
        </p:nvSpPr>
        <p:spPr>
          <a:xfrm>
            <a:off x="8388263" y="5657138"/>
            <a:ext cx="1796442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Discuss in forum</a:t>
            </a:r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981200" y="1474515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Register addressing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 register</a:t>
            </a:r>
            <a:endParaRPr lang="en-US" altLang="en-US" kern="0" dirty="0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667005" y="2165080"/>
            <a:ext cx="6707188" cy="981076"/>
            <a:chOff x="720" y="1203"/>
            <a:chExt cx="4225" cy="61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20" y="1203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360" y="1491"/>
              <a:ext cx="1585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15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58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2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30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64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768" y="1248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200" y="124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632" y="1248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968" y="124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rd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640" y="1248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funct</a:t>
              </a: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3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1344" y="168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840" y="1536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</p:grp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1981200" y="3608115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00000"/>
                </a:solidFill>
              </a:rPr>
              <a:t>Immediate addressing</a:t>
            </a:r>
            <a:r>
              <a:rPr lang="en-US" altLang="en-US" dirty="0"/>
              <a:t>: operand is a constant within the instruction itself (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addi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andi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ori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slti</a:t>
            </a:r>
            <a:r>
              <a:rPr lang="en-US" altLang="en-US" dirty="0"/>
              <a:t>)</a:t>
            </a:r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2667000" y="5060683"/>
            <a:ext cx="3810001" cy="523875"/>
            <a:chOff x="672" y="2931"/>
            <a:chExt cx="2400" cy="330"/>
          </a:xfrm>
        </p:grpSpPr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72" y="2931"/>
              <a:ext cx="1248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10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5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2016" y="297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192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20" y="297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200" y="297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632" y="2976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1920" y="2931"/>
              <a:ext cx="1152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16" y="2976"/>
              <a:ext cx="9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immediate</a:t>
              </a:r>
            </a:p>
          </p:txBody>
        </p:sp>
      </p:grp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C78640F8-E051-4865-948F-71F5D9D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47" name="Folded Corner 46"/>
          <p:cNvSpPr/>
          <p:nvPr/>
        </p:nvSpPr>
        <p:spPr>
          <a:xfrm>
            <a:off x="2411418" y="3014393"/>
            <a:ext cx="4191000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srl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2667000" y="5680530"/>
            <a:ext cx="4191000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ori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xori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1981200" y="1474515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Base addressing (displacement addressing)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at the memory location whose address is sum of a register and a constant in the instruction (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lw</a:t>
            </a:r>
            <a:r>
              <a:rPr lang="en-US" altLang="en-US" sz="2800" b="1" kern="0" dirty="0">
                <a:latin typeface="Courier New" pitchFamily="49" charset="0"/>
              </a:rPr>
              <a:t>, 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sw</a:t>
            </a:r>
            <a:r>
              <a:rPr lang="en-US" altLang="en-US" sz="2800" kern="0" dirty="0"/>
              <a:t>)</a:t>
            </a: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2165985" y="3460478"/>
            <a:ext cx="1981200" cy="523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28517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36137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4299585" y="353191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>
            <a:off x="41471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2242185" y="3531915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op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004185" y="3531915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rs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3689985" y="3531915"/>
            <a:ext cx="39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rt</a:t>
            </a:r>
          </a:p>
        </p:txBody>
      </p:sp>
      <p:sp>
        <p:nvSpPr>
          <p:cNvPr id="56" name="Rectangle 40"/>
          <p:cNvSpPr>
            <a:spLocks noChangeArrowheads="1"/>
          </p:cNvSpPr>
          <p:nvPr/>
        </p:nvSpPr>
        <p:spPr bwMode="auto">
          <a:xfrm>
            <a:off x="4147185" y="3460478"/>
            <a:ext cx="2209800" cy="523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4469448" y="353191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Address</a:t>
            </a:r>
          </a:p>
        </p:txBody>
      </p:sp>
      <p:sp>
        <p:nvSpPr>
          <p:cNvPr id="58" name="Rectangle 42"/>
          <p:cNvSpPr>
            <a:spLocks noChangeArrowheads="1"/>
          </p:cNvSpPr>
          <p:nvPr/>
        </p:nvSpPr>
        <p:spPr bwMode="auto">
          <a:xfrm>
            <a:off x="2143125" y="4289153"/>
            <a:ext cx="4191000" cy="523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324225" y="4370115"/>
            <a:ext cx="123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Register</a:t>
            </a:r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>
            <a:off x="3263264" y="4000227"/>
            <a:ext cx="1" cy="280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Oval 51"/>
          <p:cNvSpPr>
            <a:spLocks noChangeArrowheads="1"/>
          </p:cNvSpPr>
          <p:nvPr/>
        </p:nvSpPr>
        <p:spPr bwMode="auto">
          <a:xfrm>
            <a:off x="6638925" y="4116115"/>
            <a:ext cx="533400" cy="73501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6715125" y="4293915"/>
            <a:ext cx="39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+</a:t>
            </a:r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>
            <a:off x="7172325" y="444631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" name="Rectangle 55"/>
          <p:cNvSpPr>
            <a:spLocks noChangeArrowheads="1"/>
          </p:cNvSpPr>
          <p:nvPr/>
        </p:nvSpPr>
        <p:spPr bwMode="auto">
          <a:xfrm>
            <a:off x="7705725" y="4336778"/>
            <a:ext cx="1676400" cy="52387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7934325" y="3227115"/>
            <a:ext cx="120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Memory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8086725" y="4370115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word</a:t>
            </a:r>
          </a:p>
        </p:txBody>
      </p:sp>
      <p:sp>
        <p:nvSpPr>
          <p:cNvPr id="73" name="Rectangle 59"/>
          <p:cNvSpPr>
            <a:spLocks noChangeArrowheads="1"/>
          </p:cNvSpPr>
          <p:nvPr/>
        </p:nvSpPr>
        <p:spPr bwMode="auto">
          <a:xfrm>
            <a:off x="7705725" y="3684315"/>
            <a:ext cx="1676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CF0A97EE-BE1F-4F3A-B709-255121B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36" name="Folded Corner 35"/>
          <p:cNvSpPr/>
          <p:nvPr/>
        </p:nvSpPr>
        <p:spPr>
          <a:xfrm>
            <a:off x="9451160" y="3684314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sw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BCB9F97-E101-483E-AAF5-C3CE11082B1E}"/>
              </a:ext>
            </a:extLst>
          </p:cNvPr>
          <p:cNvCxnSpPr>
            <a:cxnSpLocks/>
            <a:stCxn id="56" idx="2"/>
            <a:endCxn id="67" idx="0"/>
          </p:cNvCxnSpPr>
          <p:nvPr/>
        </p:nvCxnSpPr>
        <p:spPr>
          <a:xfrm rot="16200000" flipH="1">
            <a:off x="6012974" y="3223464"/>
            <a:ext cx="131762" cy="1653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BA56050-12E0-4734-865D-37D3DABD4D44}"/>
              </a:ext>
            </a:extLst>
          </p:cNvPr>
          <p:cNvCxnSpPr>
            <a:cxnSpLocks/>
            <a:stCxn id="58" idx="2"/>
            <a:endCxn id="67" idx="4"/>
          </p:cNvCxnSpPr>
          <p:nvPr/>
        </p:nvCxnSpPr>
        <p:spPr>
          <a:xfrm rot="16200000" flipH="1">
            <a:off x="5553075" y="3498578"/>
            <a:ext cx="38100" cy="2667000"/>
          </a:xfrm>
          <a:prstGeom prst="bentConnector3">
            <a:avLst>
              <a:gd name="adj1" fmla="val 7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48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981200" y="135636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kern="0" dirty="0">
                <a:solidFill>
                  <a:srgbClr val="C00000"/>
                </a:solidFill>
              </a:rPr>
              <a:t>PC-relative addressing</a:t>
            </a:r>
            <a:r>
              <a:rPr lang="en-US" altLang="en-US" sz="2400" kern="0" dirty="0"/>
              <a:t>: address is sum of PC and constant in the instruction (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beq</a:t>
            </a:r>
            <a:r>
              <a:rPr lang="en-US" altLang="en-US" sz="2400" b="1" kern="0" dirty="0">
                <a:latin typeface="Courier New" pitchFamily="49" charset="0"/>
              </a:rPr>
              <a:t>, 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bne</a:t>
            </a:r>
            <a:r>
              <a:rPr lang="en-US" altLang="en-US" sz="2400" b="1" kern="0" dirty="0">
                <a:latin typeface="Courier New" pitchFamily="49" charset="0"/>
              </a:rPr>
              <a:t>)</a:t>
            </a:r>
          </a:p>
        </p:txBody>
      </p: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2514605" y="2118360"/>
            <a:ext cx="6646863" cy="1600200"/>
            <a:chOff x="613" y="1344"/>
            <a:chExt cx="4187" cy="1008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744" y="1627"/>
              <a:ext cx="1056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13" y="1395"/>
              <a:ext cx="1248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04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52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57" y="14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861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661" y="144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1141" y="144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573" y="14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61" y="1395"/>
              <a:ext cx="1152" cy="33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2064" y="144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5" name="Rectangle 42"/>
            <p:cNvSpPr>
              <a:spLocks noChangeArrowheads="1"/>
            </p:cNvSpPr>
            <p:nvPr/>
          </p:nvSpPr>
          <p:spPr bwMode="auto">
            <a:xfrm>
              <a:off x="613" y="1923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Text Box 43"/>
            <p:cNvSpPr txBox="1">
              <a:spLocks noChangeArrowheads="1"/>
            </p:cNvSpPr>
            <p:nvPr/>
          </p:nvSpPr>
          <p:spPr bwMode="auto">
            <a:xfrm>
              <a:off x="1558" y="1968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1717" y="2253"/>
              <a:ext cx="0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1717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flipV="1">
              <a:off x="3253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50"/>
            <p:cNvSpPr>
              <a:spLocks noChangeArrowheads="1"/>
            </p:cNvSpPr>
            <p:nvPr/>
          </p:nvSpPr>
          <p:spPr bwMode="auto">
            <a:xfrm>
              <a:off x="3061" y="1808"/>
              <a:ext cx="336" cy="4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3109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3397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53"/>
            <p:cNvSpPr>
              <a:spLocks noChangeArrowheads="1"/>
            </p:cNvSpPr>
            <p:nvPr/>
          </p:nvSpPr>
          <p:spPr bwMode="auto">
            <a:xfrm>
              <a:off x="3744" y="1986"/>
              <a:ext cx="1056" cy="25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3888" y="1344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3973" y="196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89" name="Rectangle 57"/>
          <p:cNvSpPr>
            <a:spLocks noChangeArrowheads="1"/>
          </p:cNvSpPr>
          <p:nvPr/>
        </p:nvSpPr>
        <p:spPr bwMode="auto">
          <a:xfrm>
            <a:off x="1905000" y="402336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C00000"/>
                </a:solidFill>
              </a:rPr>
              <a:t>Pseudo-direct addressing</a:t>
            </a:r>
            <a:r>
              <a:rPr lang="en-US" altLang="en-US" sz="2400" dirty="0"/>
              <a:t>: 26-bit of instruction concatenated with upper 4-bits of PC (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</a:rPr>
              <a:t>j</a:t>
            </a:r>
            <a:r>
              <a:rPr lang="en-US" altLang="en-US" sz="24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90" name="Group 79"/>
          <p:cNvGrpSpPr>
            <a:grpSpLocks/>
          </p:cNvGrpSpPr>
          <p:nvPr/>
        </p:nvGrpSpPr>
        <p:grpSpPr bwMode="auto">
          <a:xfrm>
            <a:off x="2519373" y="4805997"/>
            <a:ext cx="6646863" cy="1600200"/>
            <a:chOff x="768" y="3120"/>
            <a:chExt cx="4187" cy="1008"/>
          </a:xfrm>
        </p:grpSpPr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3896" y="3527"/>
              <a:ext cx="1056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59"/>
            <p:cNvSpPr>
              <a:spLocks noChangeArrowheads="1"/>
            </p:cNvSpPr>
            <p:nvPr/>
          </p:nvSpPr>
          <p:spPr bwMode="auto">
            <a:xfrm>
              <a:off x="768" y="3171"/>
              <a:ext cx="432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120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>
              <a:off x="2112" y="32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62"/>
            <p:cNvSpPr txBox="1">
              <a:spLocks noChangeArrowheads="1"/>
            </p:cNvSpPr>
            <p:nvPr/>
          </p:nvSpPr>
          <p:spPr bwMode="auto">
            <a:xfrm>
              <a:off x="816" y="321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96" name="Rectangle 63"/>
            <p:cNvSpPr>
              <a:spLocks noChangeArrowheads="1"/>
            </p:cNvSpPr>
            <p:nvPr/>
          </p:nvSpPr>
          <p:spPr bwMode="auto">
            <a:xfrm>
              <a:off x="1200" y="3171"/>
              <a:ext cx="1968" cy="33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Text Box 64"/>
            <p:cNvSpPr txBox="1">
              <a:spLocks noChangeArrowheads="1"/>
            </p:cNvSpPr>
            <p:nvPr/>
          </p:nvSpPr>
          <p:spPr bwMode="auto">
            <a:xfrm>
              <a:off x="1632" y="3216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98" name="Rectangle 65"/>
            <p:cNvSpPr>
              <a:spLocks noChangeArrowheads="1"/>
            </p:cNvSpPr>
            <p:nvPr/>
          </p:nvSpPr>
          <p:spPr bwMode="auto">
            <a:xfrm>
              <a:off x="768" y="3699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1713" y="3744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 flipH="1">
              <a:off x="1872" y="4026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68"/>
            <p:cNvSpPr>
              <a:spLocks noChangeShapeType="1"/>
            </p:cNvSpPr>
            <p:nvPr/>
          </p:nvSpPr>
          <p:spPr bwMode="auto">
            <a:xfrm>
              <a:off x="1872" y="412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69"/>
            <p:cNvSpPr>
              <a:spLocks noChangeShapeType="1"/>
            </p:cNvSpPr>
            <p:nvPr/>
          </p:nvSpPr>
          <p:spPr bwMode="auto">
            <a:xfrm flipV="1">
              <a:off x="3408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Oval 73"/>
            <p:cNvSpPr>
              <a:spLocks noChangeArrowheads="1"/>
            </p:cNvSpPr>
            <p:nvPr/>
          </p:nvSpPr>
          <p:spPr bwMode="auto">
            <a:xfrm>
              <a:off x="3216" y="3584"/>
              <a:ext cx="336" cy="4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Text Box 74"/>
            <p:cNvSpPr txBox="1">
              <a:spLocks noChangeArrowheads="1"/>
            </p:cNvSpPr>
            <p:nvPr/>
          </p:nvSpPr>
          <p:spPr bwMode="auto">
            <a:xfrm>
              <a:off x="3293" y="3696"/>
              <a:ext cx="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:</a:t>
              </a:r>
            </a:p>
          </p:txBody>
        </p:sp>
        <p:sp>
          <p:nvSpPr>
            <p:cNvPr id="108" name="Line 75"/>
            <p:cNvSpPr>
              <a:spLocks noChangeShapeType="1"/>
            </p:cNvSpPr>
            <p:nvPr/>
          </p:nvSpPr>
          <p:spPr bwMode="auto">
            <a:xfrm>
              <a:off x="3552" y="37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Rectangle 76"/>
            <p:cNvSpPr>
              <a:spLocks noChangeArrowheads="1"/>
            </p:cNvSpPr>
            <p:nvPr/>
          </p:nvSpPr>
          <p:spPr bwMode="auto">
            <a:xfrm>
              <a:off x="3899" y="3723"/>
              <a:ext cx="1056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Text Box 77"/>
            <p:cNvSpPr txBox="1">
              <a:spLocks noChangeArrowheads="1"/>
            </p:cNvSpPr>
            <p:nvPr/>
          </p:nvSpPr>
          <p:spPr bwMode="auto">
            <a:xfrm>
              <a:off x="4032" y="3120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111" name="Text Box 78"/>
            <p:cNvSpPr txBox="1">
              <a:spLocks noChangeArrowheads="1"/>
            </p:cNvSpPr>
            <p:nvPr/>
          </p:nvSpPr>
          <p:spPr bwMode="auto">
            <a:xfrm>
              <a:off x="4128" y="3744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AA77CC1F-C959-4969-8703-E053C17D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58" name="Folded Corner 57"/>
          <p:cNvSpPr/>
          <p:nvPr/>
        </p:nvSpPr>
        <p:spPr>
          <a:xfrm>
            <a:off x="9232905" y="2494959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9232905" y="5161959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EE832B0-64FA-43B9-A177-FA75FD52CD15}"/>
              </a:ext>
            </a:extLst>
          </p:cNvPr>
          <p:cNvCxnSpPr>
            <a:cxnSpLocks/>
            <a:stCxn id="45" idx="2"/>
            <a:endCxn id="83" idx="0"/>
          </p:cNvCxnSpPr>
          <p:nvPr/>
        </p:nvCxnSpPr>
        <p:spPr>
          <a:xfrm rot="16200000" flipH="1">
            <a:off x="5972974" y="2160429"/>
            <a:ext cx="13176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D87C9FA-BF4C-47F3-A2FA-3656E7B03DA9}"/>
              </a:ext>
            </a:extLst>
          </p:cNvPr>
          <p:cNvCxnSpPr>
            <a:cxnSpLocks/>
            <a:stCxn id="96" idx="2"/>
            <a:endCxn id="106" idx="0"/>
          </p:cNvCxnSpPr>
          <p:nvPr/>
        </p:nvCxnSpPr>
        <p:spPr>
          <a:xfrm rot="16200000" flipH="1">
            <a:off x="5653892" y="4524216"/>
            <a:ext cx="131762" cy="1905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3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8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57400" y="135636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MIPS Instruction: </a:t>
            </a:r>
            <a:br>
              <a:rPr lang="en-US" dirty="0"/>
            </a:br>
            <a:r>
              <a:rPr lang="en-US" dirty="0"/>
              <a:t>32 bits representing a single instruction</a:t>
            </a:r>
            <a:endParaRPr lang="en-GB" dirty="0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905005" y="2194565"/>
            <a:ext cx="7948613" cy="1331913"/>
            <a:chOff x="192" y="1248"/>
            <a:chExt cx="5007" cy="839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73" y="1536"/>
              <a:ext cx="698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58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30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3459" y="1536"/>
              <a:ext cx="9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immediate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458" y="1514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344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097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806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576" y="1248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1568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2305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043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rd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44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funct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36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shamt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458" y="1248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1344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>
              <a:off x="2097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2806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3560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4313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192" y="1275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R</a:t>
              </a:r>
              <a:endParaRPr lang="en-US" sz="20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236" y="1578"/>
              <a:ext cx="1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I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458" y="1780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1344" y="1780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192" y="18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J</a:t>
              </a:r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2142" y="1780"/>
              <a:ext cx="1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target address</a:t>
              </a:r>
              <a:endParaRPr lang="en-US" sz="2000" b="1">
                <a:latin typeface="Helvetica" pitchFamily="34" charset="0"/>
              </a:endParaRP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576" y="1776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 b="1">
                <a:latin typeface="Helvetica" pitchFamily="34" charset="0"/>
              </a:endParaRPr>
            </a:p>
          </p:txBody>
        </p:sp>
      </p:grp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2133600" y="356616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and load/store are both I-format instructions; but branches use PC-relative addressing, whereas load/store use base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use </a:t>
            </a:r>
            <a:r>
              <a:rPr lang="en-US" sz="2400" b="1" i="1" u="sng" dirty="0"/>
              <a:t>PC-relative</a:t>
            </a:r>
            <a:r>
              <a:rPr lang="en-US" sz="2400" dirty="0"/>
              <a:t> addressing</a:t>
            </a:r>
            <a:br>
              <a:rPr lang="en-US" sz="2400" dirty="0"/>
            </a:br>
            <a:r>
              <a:rPr lang="en-US" sz="2400" dirty="0"/>
              <a:t>Jumps use </a:t>
            </a:r>
            <a:r>
              <a:rPr lang="en-US" sz="2400" b="1" i="1" u="sng" dirty="0"/>
              <a:t>pseudo-direct</a:t>
            </a:r>
            <a:r>
              <a:rPr lang="en-US" sz="2400" dirty="0"/>
              <a:t>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Shifts use R-format, but other immediate instructions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andi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400" dirty="0"/>
              <a:t>) use I-format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AA4F1505-798F-4B9A-803A-98995914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41" name="Folded Corner 40"/>
          <p:cNvSpPr/>
          <p:nvPr/>
        </p:nvSpPr>
        <p:spPr>
          <a:xfrm>
            <a:off x="7918450" y="4367852"/>
            <a:ext cx="2649342" cy="126886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IN OTHER WORDS:</a:t>
            </a:r>
          </a:p>
          <a:p>
            <a:pPr algn="just"/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r>
              <a:rPr lang="en-US" sz="1600" dirty="0">
                <a:solidFill>
                  <a:schemeClr val="tx1"/>
                </a:solidFill>
              </a:rPr>
              <a:t>: ignore PC, count displacement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: use PC, ignore displacement</a:t>
            </a:r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(2/2)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Object 33">
            <a:hlinkClick r:id="" action="ppaction://ole?verb=0"/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46772403"/>
              </p:ext>
            </p:extLst>
          </p:nvPr>
        </p:nvGraphicFramePr>
        <p:xfrm>
          <a:off x="2057399" y="1234159"/>
          <a:ext cx="81534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48360" imgH="3934080" progId="Excel.Sheet.8">
                  <p:embed/>
                </p:oleObj>
              </mc:Choice>
              <mc:Fallback>
                <p:oleObj name="Worksheet" r:id="rId3" imgW="6048360" imgH="3934080" progId="Excel.Sheet.8">
                  <p:embed/>
                  <p:pic>
                    <p:nvPicPr>
                      <p:cNvPr id="40" name="Object 3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1234159"/>
                        <a:ext cx="81534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0A78-E970-4929-ADFC-70744DCF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8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2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Recap:</a:t>
            </a:r>
            <a:r>
              <a:rPr lang="en-US" sz="2800" dirty="0"/>
              <a:t> Assembly instructions will be translated to </a:t>
            </a:r>
            <a:r>
              <a:rPr lang="en-US" sz="2800" b="1" dirty="0"/>
              <a:t>machine code</a:t>
            </a:r>
            <a:r>
              <a:rPr lang="en-US" sz="2800" dirty="0"/>
              <a:t> for actual execution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section shows how to translate MIPS assembly code into binary patterns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Explains some of the “strange facts” from earlier: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immediate</a:t>
            </a:r>
            <a:r>
              <a:rPr lang="en-US" sz="2400" dirty="0"/>
              <a:t> limited to 16 bits? 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shift</a:t>
            </a:r>
            <a:r>
              <a:rPr lang="en-US" sz="2400" dirty="0"/>
              <a:t> amount only 5 bits?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etc.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Prepare us to “build” a MIPS processor in later lectures!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Encoding: Basics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74519"/>
            <a:ext cx="8229600" cy="4621485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MIPS instruction has a </a:t>
            </a:r>
            <a:r>
              <a:rPr lang="en-US" sz="2800" b="1" dirty="0"/>
              <a:t>fixed-length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C00000"/>
                </a:solidFill>
              </a:rPr>
              <a:t>32 bits</a:t>
            </a:r>
          </a:p>
          <a:p>
            <a:pPr marL="711200" lvl="1" indent="-436563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400" dirty="0"/>
              <a:t>All relevant information for an operation must be  encoded with these bits!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Additional challenge:</a:t>
            </a:r>
          </a:p>
          <a:p>
            <a:pPr marL="541338" lvl="1" indent="-1857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reduce the complexity of processor design, the instruction encodings  should be as regular as possible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     Small number of formats, i.e. as few variations as possible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Classification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1981200" y="123415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classified according to their operands: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I</a:t>
            </a:r>
            <a:r>
              <a:rPr lang="en-US" dirty="0"/>
              <a:t>nstructions with same operand types have same encoding</a:t>
            </a:r>
          </a:p>
        </p:txBody>
      </p:sp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1143031081"/>
              </p:ext>
            </p:extLst>
          </p:nvPr>
        </p:nvGraphicFramePr>
        <p:xfrm>
          <a:off x="2095500" y="1949118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Registers (Recap)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20"/>
            <a:ext cx="8229600" cy="108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For simplicity, register numbers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will be used in examples here instead of register names</a:t>
            </a:r>
            <a:endParaRPr lang="en-GB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89752"/>
              </p:ext>
            </p:extLst>
          </p:nvPr>
        </p:nvGraphicFramePr>
        <p:xfrm>
          <a:off x="2148845" y="2557277"/>
          <a:ext cx="3919537" cy="2743203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$t0-$t7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62109"/>
              </p:ext>
            </p:extLst>
          </p:nvPr>
        </p:nvGraphicFramePr>
        <p:xfrm>
          <a:off x="6416040" y="2557272"/>
          <a:ext cx="3665538" cy="2503490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$t8-$t9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2526669" y="5562499"/>
            <a:ext cx="70834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/>
              <a:t>$at (register 1) is reserved for the assembler.</a:t>
            </a:r>
          </a:p>
          <a:p>
            <a:r>
              <a:rPr lang="en-US" sz="1600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1905000" y="1310078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+ 5 + 5 + 6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1981200" y="2224483"/>
            <a:ext cx="8153400" cy="461963"/>
            <a:chOff x="288" y="1152"/>
            <a:chExt cx="5136" cy="291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0" name="Text Box 10"/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1" name="Text Box 11"/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1981200" y="2986478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has a name: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1981200" y="4358078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is an independent 5- or 6-bit unsigned integer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5-bit field can represent any number 0 – 31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6-bit field can represent any number 0 – 63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812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052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006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960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914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6868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2601918" y="5498086"/>
            <a:ext cx="6008687" cy="107278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There are only 32 registers, so 5 bits for each register is enough.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Similarly, it is enough for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field since shifting 32 bits clears the entire register.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72" grpId="0" build="p"/>
      <p:bldP spid="7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22788</TotalTime>
  <Words>4488</Words>
  <Application>Microsoft Office PowerPoint</Application>
  <PresentationFormat>Widescreen</PresentationFormat>
  <Paragraphs>942</Paragraphs>
  <Slides>48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Calibri</vt:lpstr>
      <vt:lpstr>Arial</vt:lpstr>
      <vt:lpstr>Helvetica</vt:lpstr>
      <vt:lpstr>Wingdings</vt:lpstr>
      <vt:lpstr>Wingdings 2</vt:lpstr>
      <vt:lpstr>Symbol</vt:lpstr>
      <vt:lpstr>Times New Roman</vt:lpstr>
      <vt:lpstr>Courier New</vt:lpstr>
      <vt:lpstr>Verdana</vt:lpstr>
      <vt:lpstr>Consolas</vt:lpstr>
      <vt:lpstr>Clarity</vt:lpstr>
      <vt:lpstr>Worksheet</vt:lpstr>
      <vt:lpstr>http://www.comp.nus.edu.sg/~cs2100/</vt:lpstr>
      <vt:lpstr>Questions?</vt:lpstr>
      <vt:lpstr>Lecture #9: MIPS Part 3: Instruction Formats</vt:lpstr>
      <vt:lpstr>Lecture #9: MIPS Part 3: Instruction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1951</cp:revision>
  <cp:lastPrinted>2017-06-30T03:15:07Z</cp:lastPrinted>
  <dcterms:created xsi:type="dcterms:W3CDTF">1998-09-05T15:03:32Z</dcterms:created>
  <dcterms:modified xsi:type="dcterms:W3CDTF">2025-01-08T08:37:01Z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