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4"/>
  </p:sldMasterIdLst>
  <p:notesMasterIdLst>
    <p:notesMasterId r:id="rId46"/>
  </p:notesMasterIdLst>
  <p:handoutMasterIdLst>
    <p:handoutMasterId r:id="rId47"/>
  </p:handoutMasterIdLst>
  <p:sldIdLst>
    <p:sldId id="256" r:id="rId5"/>
    <p:sldId id="713" r:id="rId6"/>
    <p:sldId id="468" r:id="rId7"/>
    <p:sldId id="638" r:id="rId8"/>
    <p:sldId id="639" r:id="rId9"/>
    <p:sldId id="601" r:id="rId10"/>
    <p:sldId id="604" r:id="rId11"/>
    <p:sldId id="605" r:id="rId12"/>
    <p:sldId id="709" r:id="rId13"/>
    <p:sldId id="710" r:id="rId14"/>
    <p:sldId id="728" r:id="rId15"/>
    <p:sldId id="729" r:id="rId16"/>
    <p:sldId id="730" r:id="rId17"/>
    <p:sldId id="731" r:id="rId18"/>
    <p:sldId id="711" r:id="rId19"/>
    <p:sldId id="712" r:id="rId20"/>
    <p:sldId id="606" r:id="rId21"/>
    <p:sldId id="608" r:id="rId22"/>
    <p:sldId id="732" r:id="rId23"/>
    <p:sldId id="610" r:id="rId24"/>
    <p:sldId id="613" r:id="rId25"/>
    <p:sldId id="643" r:id="rId26"/>
    <p:sldId id="661" r:id="rId27"/>
    <p:sldId id="664" r:id="rId28"/>
    <p:sldId id="665" r:id="rId29"/>
    <p:sldId id="666" r:id="rId30"/>
    <p:sldId id="708" r:id="rId31"/>
    <p:sldId id="699" r:id="rId32"/>
    <p:sldId id="700" r:id="rId33"/>
    <p:sldId id="701" r:id="rId34"/>
    <p:sldId id="702" r:id="rId35"/>
    <p:sldId id="704" r:id="rId36"/>
    <p:sldId id="722" r:id="rId37"/>
    <p:sldId id="723" r:id="rId38"/>
    <p:sldId id="733" r:id="rId39"/>
    <p:sldId id="734" r:id="rId40"/>
    <p:sldId id="705" r:id="rId41"/>
    <p:sldId id="667" r:id="rId42"/>
    <p:sldId id="727" r:id="rId43"/>
    <p:sldId id="726" r:id="rId44"/>
    <p:sldId id="308" r:id="rId4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E2FFC5"/>
    <a:srgbClr val="CCECFF"/>
    <a:srgbClr val="FFFFCC"/>
    <a:srgbClr val="0000FF"/>
    <a:srgbClr val="99CCFF"/>
    <a:srgbClr val="666699"/>
    <a:srgbClr val="FF6600"/>
    <a:srgbClr val="0066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5EBBE-2C7F-4D90-AC33-7D4568CC2ED0}" v="1" dt="2025-01-08T08:37:27.3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5" autoAdjust="0"/>
    <p:restoredTop sz="96437" autoAdjust="0"/>
  </p:normalViewPr>
  <p:slideViewPr>
    <p:cSldViewPr snapToGrid="0">
      <p:cViewPr varScale="1">
        <p:scale>
          <a:sx n="80" d="100"/>
          <a:sy n="80" d="100"/>
        </p:scale>
        <p:origin x="83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5D35EBBE-2C7F-4D90-AC33-7D4568CC2ED0}"/>
    <pc:docChg chg="custSel addSld delSld modSld modMainMaster">
      <pc:chgData name="Song Kai" userId="012566e0-30ff-4e17-bc5d-803a8d22ce41" providerId="ADAL" clId="{5D35EBBE-2C7F-4D90-AC33-7D4568CC2ED0}" dt="2025-01-08T08:37:55.545" v="5" actId="1076"/>
      <pc:docMkLst>
        <pc:docMk/>
      </pc:docMkLst>
      <pc:sldChg chg="del">
        <pc:chgData name="Song Kai" userId="012566e0-30ff-4e17-bc5d-803a8d22ce41" providerId="ADAL" clId="{5D35EBBE-2C7F-4D90-AC33-7D4568CC2ED0}" dt="2025-01-08T08:37:31.241" v="1" actId="47"/>
        <pc:sldMkLst>
          <pc:docMk/>
          <pc:sldMk cId="3200698780" sldId="620"/>
        </pc:sldMkLst>
      </pc:sldChg>
      <pc:sldChg chg="add">
        <pc:chgData name="Song Kai" userId="012566e0-30ff-4e17-bc5d-803a8d22ce41" providerId="ADAL" clId="{5D35EBBE-2C7F-4D90-AC33-7D4568CC2ED0}" dt="2025-01-08T08:37:27.304" v="0"/>
        <pc:sldMkLst>
          <pc:docMk/>
          <pc:sldMk cId="2980677409" sldId="713"/>
        </pc:sldMkLst>
      </pc:sldChg>
      <pc:sldMasterChg chg="delSp modSp mod">
        <pc:chgData name="Song Kai" userId="012566e0-30ff-4e17-bc5d-803a8d22ce41" providerId="ADAL" clId="{5D35EBBE-2C7F-4D90-AC33-7D4568CC2ED0}" dt="2025-01-08T08:37:55.545" v="5" actId="1076"/>
        <pc:sldMasterMkLst>
          <pc:docMk/>
          <pc:sldMasterMk cId="0" sldId="2147485087"/>
        </pc:sldMasterMkLst>
        <pc:spChg chg="del">
          <ac:chgData name="Song Kai" userId="012566e0-30ff-4e17-bc5d-803a8d22ce41" providerId="ADAL" clId="{5D35EBBE-2C7F-4D90-AC33-7D4568CC2ED0}" dt="2025-01-08T08:37:40.003" v="2" actId="478"/>
          <ac:spMkLst>
            <pc:docMk/>
            <pc:sldMasterMk cId="0" sldId="2147485087"/>
            <ac:spMk id="9" creationId="{718C8F14-0B8C-15DE-A90D-0FD6985F19A9}"/>
          </ac:spMkLst>
        </pc:spChg>
        <pc:picChg chg="mod">
          <ac:chgData name="Song Kai" userId="012566e0-30ff-4e17-bc5d-803a8d22ce41" providerId="ADAL" clId="{5D35EBBE-2C7F-4D90-AC33-7D4568CC2ED0}" dt="2025-01-08T08:37:55.545" v="5" actId="1076"/>
          <ac:picMkLst>
            <pc:docMk/>
            <pc:sldMasterMk cId="0" sldId="2147485087"/>
            <ac:picMk id="11" creationId="{CB76B8B3-7863-772E-EAFC-6AC299509B6F}"/>
          </ac:picMkLst>
        </pc:pic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30EA5-CA39-470A-A965-D51A314C7F19}" type="doc">
      <dgm:prSet loTypeId="urn:diagrams.loki3.com/VaryingWidthList" loCatId="list" qsTypeId="urn:microsoft.com/office/officeart/2005/8/quickstyle/simple1" qsCatId="simple" csTypeId="urn:microsoft.com/office/officeart/2005/8/colors/colorful1" csCatId="colorful" phldr="1"/>
      <dgm:spPr/>
    </dgm:pt>
    <dgm:pt modelId="{6EB8A879-A9A6-466D-BDD3-4BB6BF29F423}">
      <dgm:prSet phldrT="[Text]"/>
      <dgm:spPr/>
      <dgm:t>
        <a:bodyPr/>
        <a:lstStyle/>
        <a:p>
          <a:r>
            <a:rPr lang="en-SG" dirty="0"/>
            <a:t>1. Data Storage</a:t>
          </a:r>
          <a:endParaRPr lang="en-US" dirty="0"/>
        </a:p>
      </dgm:t>
    </dgm:pt>
    <dgm:pt modelId="{82FFCCDD-FCED-4EB9-B70C-F3AE91A2FB32}" type="parTrans" cxnId="{86668BBA-49B2-4442-A7D2-0839FB9515FD}">
      <dgm:prSet/>
      <dgm:spPr/>
      <dgm:t>
        <a:bodyPr/>
        <a:lstStyle/>
        <a:p>
          <a:endParaRPr lang="en-US"/>
        </a:p>
      </dgm:t>
    </dgm:pt>
    <dgm:pt modelId="{9EF58AF2-F92B-4B33-9F48-0E30EF55801D}" type="sibTrans" cxnId="{86668BBA-49B2-4442-A7D2-0839FB9515FD}">
      <dgm:prSet/>
      <dgm:spPr/>
      <dgm:t>
        <a:bodyPr/>
        <a:lstStyle/>
        <a:p>
          <a:endParaRPr lang="en-US"/>
        </a:p>
      </dgm:t>
    </dgm:pt>
    <dgm:pt modelId="{CA8E6331-56EF-476C-9913-01FD4157631D}">
      <dgm:prSet phldrT="[Text]"/>
      <dgm:spPr/>
      <dgm:t>
        <a:bodyPr/>
        <a:lstStyle/>
        <a:p>
          <a:r>
            <a:rPr lang="en-SG" dirty="0"/>
            <a:t>2. Memory Addressing Modes</a:t>
          </a:r>
          <a:endParaRPr lang="en-US" dirty="0"/>
        </a:p>
      </dgm:t>
    </dgm:pt>
    <dgm:pt modelId="{3A5640E3-9792-4A06-A02F-181AFE55DE87}" type="parTrans" cxnId="{5D41007C-896A-4760-A48D-B01E41AF6728}">
      <dgm:prSet/>
      <dgm:spPr/>
      <dgm:t>
        <a:bodyPr/>
        <a:lstStyle/>
        <a:p>
          <a:endParaRPr lang="en-US"/>
        </a:p>
      </dgm:t>
    </dgm:pt>
    <dgm:pt modelId="{CAF3B2D1-1B3C-44C4-8FDD-7256905224EE}" type="sibTrans" cxnId="{5D41007C-896A-4760-A48D-B01E41AF6728}">
      <dgm:prSet/>
      <dgm:spPr/>
      <dgm:t>
        <a:bodyPr/>
        <a:lstStyle/>
        <a:p>
          <a:endParaRPr lang="en-US"/>
        </a:p>
      </dgm:t>
    </dgm:pt>
    <dgm:pt modelId="{2F42921B-362B-44F2-A6FF-8BEF62FF6DDD}">
      <dgm:prSet phldrT="[Text]"/>
      <dgm:spPr/>
      <dgm:t>
        <a:bodyPr/>
        <a:lstStyle/>
        <a:p>
          <a:r>
            <a:rPr lang="en-SG" dirty="0"/>
            <a:t>3. Operations in the Instruction Set</a:t>
          </a:r>
        </a:p>
      </dgm:t>
    </dgm:pt>
    <dgm:pt modelId="{A636EF93-B7D7-40F3-A68B-E62472A3C0A6}" type="parTrans" cxnId="{5636ABEA-193A-4984-814F-68C753A78CFF}">
      <dgm:prSet/>
      <dgm:spPr/>
      <dgm:t>
        <a:bodyPr/>
        <a:lstStyle/>
        <a:p>
          <a:endParaRPr lang="en-US"/>
        </a:p>
      </dgm:t>
    </dgm:pt>
    <dgm:pt modelId="{2E24405C-BE67-4BC8-A971-4C55C18B0B04}" type="sibTrans" cxnId="{5636ABEA-193A-4984-814F-68C753A78CFF}">
      <dgm:prSet/>
      <dgm:spPr/>
      <dgm:t>
        <a:bodyPr/>
        <a:lstStyle/>
        <a:p>
          <a:endParaRPr lang="en-US"/>
        </a:p>
      </dgm:t>
    </dgm:pt>
    <dgm:pt modelId="{F100FA6B-BFA6-4E64-ADB8-B8FE3D0BEF85}">
      <dgm:prSet/>
      <dgm:spPr/>
      <dgm:t>
        <a:bodyPr/>
        <a:lstStyle/>
        <a:p>
          <a:r>
            <a:rPr lang="en-SG" dirty="0"/>
            <a:t>4. Instruction Formats</a:t>
          </a:r>
          <a:endParaRPr lang="en-US" dirty="0"/>
        </a:p>
      </dgm:t>
    </dgm:pt>
    <dgm:pt modelId="{76673F16-9ED4-4235-9F94-CE46B3B6119C}" type="parTrans" cxnId="{773A33ED-60AB-4AED-8BF8-7ED8957C6DEA}">
      <dgm:prSet/>
      <dgm:spPr/>
      <dgm:t>
        <a:bodyPr/>
        <a:lstStyle/>
        <a:p>
          <a:endParaRPr lang="en-US"/>
        </a:p>
      </dgm:t>
    </dgm:pt>
    <dgm:pt modelId="{6F96AB5E-B8CD-4420-BB98-1C075123B0ED}" type="sibTrans" cxnId="{773A33ED-60AB-4AED-8BF8-7ED8957C6DEA}">
      <dgm:prSet/>
      <dgm:spPr/>
      <dgm:t>
        <a:bodyPr/>
        <a:lstStyle/>
        <a:p>
          <a:endParaRPr lang="en-US"/>
        </a:p>
      </dgm:t>
    </dgm:pt>
    <dgm:pt modelId="{1A7981F7-4D24-4365-AD32-EE668529202A}">
      <dgm:prSet/>
      <dgm:spPr/>
      <dgm:t>
        <a:bodyPr/>
        <a:lstStyle/>
        <a:p>
          <a:r>
            <a:rPr lang="en-SG" dirty="0"/>
            <a:t>5. Encoding the Instruction Set</a:t>
          </a:r>
          <a:endParaRPr lang="en-US" dirty="0"/>
        </a:p>
      </dgm:t>
    </dgm:pt>
    <dgm:pt modelId="{987D085F-FE68-4B6E-995D-8253F03D215A}" type="parTrans" cxnId="{BEF8BB9D-0CB4-4037-AB8B-63AAD15ABFE2}">
      <dgm:prSet/>
      <dgm:spPr/>
      <dgm:t>
        <a:bodyPr/>
        <a:lstStyle/>
        <a:p>
          <a:endParaRPr lang="en-US"/>
        </a:p>
      </dgm:t>
    </dgm:pt>
    <dgm:pt modelId="{4A42F8D1-B62C-4513-BBB0-113C0C2FD952}" type="sibTrans" cxnId="{BEF8BB9D-0CB4-4037-AB8B-63AAD15ABFE2}">
      <dgm:prSet/>
      <dgm:spPr/>
      <dgm:t>
        <a:bodyPr/>
        <a:lstStyle/>
        <a:p>
          <a:endParaRPr lang="en-US"/>
        </a:p>
      </dgm:t>
    </dgm:pt>
    <dgm:pt modelId="{2D64AD3A-7C03-42DE-ABBE-4081A68CF001}" type="pres">
      <dgm:prSet presAssocID="{B3330EA5-CA39-470A-A965-D51A314C7F19}" presName="Name0" presStyleCnt="0">
        <dgm:presLayoutVars>
          <dgm:resizeHandles/>
        </dgm:presLayoutVars>
      </dgm:prSet>
      <dgm:spPr/>
    </dgm:pt>
    <dgm:pt modelId="{26399409-C876-4D2F-80AC-3298F3FF0202}" type="pres">
      <dgm:prSet presAssocID="{6EB8A879-A9A6-466D-BDD3-4BB6BF29F423}" presName="text" presStyleLbl="node1" presStyleIdx="0" presStyleCnt="5">
        <dgm:presLayoutVars>
          <dgm:bulletEnabled val="1"/>
        </dgm:presLayoutVars>
      </dgm:prSet>
      <dgm:spPr/>
    </dgm:pt>
    <dgm:pt modelId="{1F2384E0-0C84-4B40-B4EA-C2316D6965D7}" type="pres">
      <dgm:prSet presAssocID="{9EF58AF2-F92B-4B33-9F48-0E30EF55801D}" presName="space" presStyleCnt="0"/>
      <dgm:spPr/>
    </dgm:pt>
    <dgm:pt modelId="{A1939FE3-4ED5-46AB-8A7A-EB357486F95B}" type="pres">
      <dgm:prSet presAssocID="{CA8E6331-56EF-476C-9913-01FD4157631D}" presName="text" presStyleLbl="node1" presStyleIdx="1" presStyleCnt="5">
        <dgm:presLayoutVars>
          <dgm:bulletEnabled val="1"/>
        </dgm:presLayoutVars>
      </dgm:prSet>
      <dgm:spPr/>
    </dgm:pt>
    <dgm:pt modelId="{BD962220-99DA-4641-BF41-5F9EFD6CF06B}" type="pres">
      <dgm:prSet presAssocID="{CAF3B2D1-1B3C-44C4-8FDD-7256905224EE}" presName="space" presStyleCnt="0"/>
      <dgm:spPr/>
    </dgm:pt>
    <dgm:pt modelId="{39FA27D7-C4A4-43B5-A25A-EA58C0903FF7}" type="pres">
      <dgm:prSet presAssocID="{2F42921B-362B-44F2-A6FF-8BEF62FF6DDD}" presName="text" presStyleLbl="node1" presStyleIdx="2" presStyleCnt="5">
        <dgm:presLayoutVars>
          <dgm:bulletEnabled val="1"/>
        </dgm:presLayoutVars>
      </dgm:prSet>
      <dgm:spPr/>
    </dgm:pt>
    <dgm:pt modelId="{9FB1CD99-76B2-46B7-9A15-54E70F515DEE}" type="pres">
      <dgm:prSet presAssocID="{2E24405C-BE67-4BC8-A971-4C55C18B0B04}" presName="space" presStyleCnt="0"/>
      <dgm:spPr/>
    </dgm:pt>
    <dgm:pt modelId="{2F1D9448-EFE9-450A-9519-AB0841C0CFDA}" type="pres">
      <dgm:prSet presAssocID="{F100FA6B-BFA6-4E64-ADB8-B8FE3D0BEF85}" presName="text" presStyleLbl="node1" presStyleIdx="3" presStyleCnt="5">
        <dgm:presLayoutVars>
          <dgm:bulletEnabled val="1"/>
        </dgm:presLayoutVars>
      </dgm:prSet>
      <dgm:spPr/>
    </dgm:pt>
    <dgm:pt modelId="{B52B2E53-A6E5-4458-AFC9-FED256AD0043}" type="pres">
      <dgm:prSet presAssocID="{6F96AB5E-B8CD-4420-BB98-1C075123B0ED}" presName="space" presStyleCnt="0"/>
      <dgm:spPr/>
    </dgm:pt>
    <dgm:pt modelId="{3986BA07-1827-415F-98F3-8E7C6B757FF2}" type="pres">
      <dgm:prSet presAssocID="{1A7981F7-4D24-4365-AD32-EE668529202A}" presName="text" presStyleLbl="node1" presStyleIdx="4" presStyleCnt="5">
        <dgm:presLayoutVars>
          <dgm:bulletEnabled val="1"/>
        </dgm:presLayoutVars>
      </dgm:prSet>
      <dgm:spPr/>
    </dgm:pt>
  </dgm:ptLst>
  <dgm:cxnLst>
    <dgm:cxn modelId="{1D27EB54-21C8-4127-A2F7-9F84E7DA15EE}" type="presOf" srcId="{F100FA6B-BFA6-4E64-ADB8-B8FE3D0BEF85}" destId="{2F1D9448-EFE9-450A-9519-AB0841C0CFDA}" srcOrd="0" destOrd="0" presId="urn:diagrams.loki3.com/VaryingWidthList"/>
    <dgm:cxn modelId="{D33FF675-CB9C-4A88-AD45-9A8E756419FD}" type="presOf" srcId="{B3330EA5-CA39-470A-A965-D51A314C7F19}" destId="{2D64AD3A-7C03-42DE-ABBE-4081A68CF001}" srcOrd="0" destOrd="0" presId="urn:diagrams.loki3.com/VaryingWidthList"/>
    <dgm:cxn modelId="{6EE8D57A-01FC-4957-9F17-813CD8518FC5}" type="presOf" srcId="{CA8E6331-56EF-476C-9913-01FD4157631D}" destId="{A1939FE3-4ED5-46AB-8A7A-EB357486F95B}" srcOrd="0" destOrd="0" presId="urn:diagrams.loki3.com/VaryingWidthList"/>
    <dgm:cxn modelId="{5D41007C-896A-4760-A48D-B01E41AF6728}" srcId="{B3330EA5-CA39-470A-A965-D51A314C7F19}" destId="{CA8E6331-56EF-476C-9913-01FD4157631D}" srcOrd="1" destOrd="0" parTransId="{3A5640E3-9792-4A06-A02F-181AFE55DE87}" sibTransId="{CAF3B2D1-1B3C-44C4-8FDD-7256905224EE}"/>
    <dgm:cxn modelId="{58CE6881-0A58-4054-B6CC-D762CE79FE26}" type="presOf" srcId="{2F42921B-362B-44F2-A6FF-8BEF62FF6DDD}" destId="{39FA27D7-C4A4-43B5-A25A-EA58C0903FF7}" srcOrd="0" destOrd="0" presId="urn:diagrams.loki3.com/VaryingWidthList"/>
    <dgm:cxn modelId="{BEF8BB9D-0CB4-4037-AB8B-63AAD15ABFE2}" srcId="{B3330EA5-CA39-470A-A965-D51A314C7F19}" destId="{1A7981F7-4D24-4365-AD32-EE668529202A}" srcOrd="4" destOrd="0" parTransId="{987D085F-FE68-4B6E-995D-8253F03D215A}" sibTransId="{4A42F8D1-B62C-4513-BBB0-113C0C2FD952}"/>
    <dgm:cxn modelId="{AC7269B9-6704-4C5A-9DCA-CEB06CFE8EBE}" type="presOf" srcId="{1A7981F7-4D24-4365-AD32-EE668529202A}" destId="{3986BA07-1827-415F-98F3-8E7C6B757FF2}" srcOrd="0" destOrd="0" presId="urn:diagrams.loki3.com/VaryingWidthList"/>
    <dgm:cxn modelId="{86668BBA-49B2-4442-A7D2-0839FB9515FD}" srcId="{B3330EA5-CA39-470A-A965-D51A314C7F19}" destId="{6EB8A879-A9A6-466D-BDD3-4BB6BF29F423}" srcOrd="0" destOrd="0" parTransId="{82FFCCDD-FCED-4EB9-B70C-F3AE91A2FB32}" sibTransId="{9EF58AF2-F92B-4B33-9F48-0E30EF55801D}"/>
    <dgm:cxn modelId="{5636ABEA-193A-4984-814F-68C753A78CFF}" srcId="{B3330EA5-CA39-470A-A965-D51A314C7F19}" destId="{2F42921B-362B-44F2-A6FF-8BEF62FF6DDD}" srcOrd="2" destOrd="0" parTransId="{A636EF93-B7D7-40F3-A68B-E62472A3C0A6}" sibTransId="{2E24405C-BE67-4BC8-A971-4C55C18B0B04}"/>
    <dgm:cxn modelId="{773A33ED-60AB-4AED-8BF8-7ED8957C6DEA}" srcId="{B3330EA5-CA39-470A-A965-D51A314C7F19}" destId="{F100FA6B-BFA6-4E64-ADB8-B8FE3D0BEF85}" srcOrd="3" destOrd="0" parTransId="{76673F16-9ED4-4235-9F94-CE46B3B6119C}" sibTransId="{6F96AB5E-B8CD-4420-BB98-1C075123B0ED}"/>
    <dgm:cxn modelId="{BEBDEAF6-35FC-48A2-86C2-ABF6AC8E8D42}" type="presOf" srcId="{6EB8A879-A9A6-466D-BDD3-4BB6BF29F423}" destId="{26399409-C876-4D2F-80AC-3298F3FF0202}" srcOrd="0" destOrd="0" presId="urn:diagrams.loki3.com/VaryingWidthList"/>
    <dgm:cxn modelId="{9D076D7B-6EA5-401E-8CBF-F483ACBE69BA}" type="presParOf" srcId="{2D64AD3A-7C03-42DE-ABBE-4081A68CF001}" destId="{26399409-C876-4D2F-80AC-3298F3FF0202}" srcOrd="0" destOrd="0" presId="urn:diagrams.loki3.com/VaryingWidthList"/>
    <dgm:cxn modelId="{4D2646A2-CB78-4F22-A1D8-E73023B10EC5}" type="presParOf" srcId="{2D64AD3A-7C03-42DE-ABBE-4081A68CF001}" destId="{1F2384E0-0C84-4B40-B4EA-C2316D6965D7}" srcOrd="1" destOrd="0" presId="urn:diagrams.loki3.com/VaryingWidthList"/>
    <dgm:cxn modelId="{920D31EA-BE8E-4CCC-8705-876EDC2CE805}" type="presParOf" srcId="{2D64AD3A-7C03-42DE-ABBE-4081A68CF001}" destId="{A1939FE3-4ED5-46AB-8A7A-EB357486F95B}" srcOrd="2" destOrd="0" presId="urn:diagrams.loki3.com/VaryingWidthList"/>
    <dgm:cxn modelId="{A6B5CA7E-9B4D-400E-9AA3-4342FE970C01}" type="presParOf" srcId="{2D64AD3A-7C03-42DE-ABBE-4081A68CF001}" destId="{BD962220-99DA-4641-BF41-5F9EFD6CF06B}" srcOrd="3" destOrd="0" presId="urn:diagrams.loki3.com/VaryingWidthList"/>
    <dgm:cxn modelId="{976EE012-03B5-4B55-984D-D0895FF8F8E4}" type="presParOf" srcId="{2D64AD3A-7C03-42DE-ABBE-4081A68CF001}" destId="{39FA27D7-C4A4-43B5-A25A-EA58C0903FF7}" srcOrd="4" destOrd="0" presId="urn:diagrams.loki3.com/VaryingWidthList"/>
    <dgm:cxn modelId="{7A81B11C-EC68-47BC-BCA8-62BD5C7C2BC0}" type="presParOf" srcId="{2D64AD3A-7C03-42DE-ABBE-4081A68CF001}" destId="{9FB1CD99-76B2-46B7-9A15-54E70F515DEE}" srcOrd="5" destOrd="0" presId="urn:diagrams.loki3.com/VaryingWidthList"/>
    <dgm:cxn modelId="{A276BD2B-2625-458C-9E29-7426E5A0B255}" type="presParOf" srcId="{2D64AD3A-7C03-42DE-ABBE-4081A68CF001}" destId="{2F1D9448-EFE9-450A-9519-AB0841C0CFDA}" srcOrd="6" destOrd="0" presId="urn:diagrams.loki3.com/VaryingWidthList"/>
    <dgm:cxn modelId="{94DB45BC-C994-4E2C-A5F5-CA4F52913894}" type="presParOf" srcId="{2D64AD3A-7C03-42DE-ABBE-4081A68CF001}" destId="{B52B2E53-A6E5-4458-AFC9-FED256AD0043}" srcOrd="7" destOrd="0" presId="urn:diagrams.loki3.com/VaryingWidthList"/>
    <dgm:cxn modelId="{08B02C3A-4FC3-4160-BC22-3BFA2683151D}" type="presParOf" srcId="{2D64AD3A-7C03-42DE-ABBE-4081A68CF001}" destId="{3986BA07-1827-415F-98F3-8E7C6B757FF2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99409-C876-4D2F-80AC-3298F3FF0202}">
      <dsp:nvSpPr>
        <dsp:cNvPr id="0" name=""/>
        <dsp:cNvSpPr/>
      </dsp:nvSpPr>
      <dsp:spPr>
        <a:xfrm>
          <a:off x="1630500" y="1785"/>
          <a:ext cx="2835000" cy="7808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1. Data Storage</a:t>
          </a:r>
          <a:endParaRPr lang="en-US" sz="3000" kern="1200" dirty="0"/>
        </a:p>
      </dsp:txBody>
      <dsp:txXfrm>
        <a:off x="1630500" y="1785"/>
        <a:ext cx="2835000" cy="780851"/>
      </dsp:txXfrm>
    </dsp:sp>
    <dsp:sp modelId="{A1939FE3-4ED5-46AB-8A7A-EB357486F95B}">
      <dsp:nvSpPr>
        <dsp:cNvPr id="0" name=""/>
        <dsp:cNvSpPr/>
      </dsp:nvSpPr>
      <dsp:spPr>
        <a:xfrm>
          <a:off x="438000" y="821680"/>
          <a:ext cx="5220000" cy="7808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2. Memory Addressing Modes</a:t>
          </a:r>
          <a:endParaRPr lang="en-US" sz="3000" kern="1200" dirty="0"/>
        </a:p>
      </dsp:txBody>
      <dsp:txXfrm>
        <a:off x="438000" y="821680"/>
        <a:ext cx="5220000" cy="780851"/>
      </dsp:txXfrm>
    </dsp:sp>
    <dsp:sp modelId="{39FA27D7-C4A4-43B5-A25A-EA58C0903FF7}">
      <dsp:nvSpPr>
        <dsp:cNvPr id="0" name=""/>
        <dsp:cNvSpPr/>
      </dsp:nvSpPr>
      <dsp:spPr>
        <a:xfrm>
          <a:off x="0" y="1641574"/>
          <a:ext cx="6096000" cy="7808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3. Operations in the Instruction Set</a:t>
          </a:r>
        </a:p>
      </dsp:txBody>
      <dsp:txXfrm>
        <a:off x="0" y="1641574"/>
        <a:ext cx="6096000" cy="780851"/>
      </dsp:txXfrm>
    </dsp:sp>
    <dsp:sp modelId="{2F1D9448-EFE9-450A-9519-AB0841C0CFDA}">
      <dsp:nvSpPr>
        <dsp:cNvPr id="0" name=""/>
        <dsp:cNvSpPr/>
      </dsp:nvSpPr>
      <dsp:spPr>
        <a:xfrm>
          <a:off x="1113000" y="2461468"/>
          <a:ext cx="3870000" cy="7808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4. Instruction Formats</a:t>
          </a:r>
          <a:endParaRPr lang="en-US" sz="3000" kern="1200" dirty="0"/>
        </a:p>
      </dsp:txBody>
      <dsp:txXfrm>
        <a:off x="1113000" y="2461468"/>
        <a:ext cx="3870000" cy="780851"/>
      </dsp:txXfrm>
    </dsp:sp>
    <dsp:sp modelId="{3986BA07-1827-415F-98F3-8E7C6B757FF2}">
      <dsp:nvSpPr>
        <dsp:cNvPr id="0" name=""/>
        <dsp:cNvSpPr/>
      </dsp:nvSpPr>
      <dsp:spPr>
        <a:xfrm>
          <a:off x="372937" y="3281362"/>
          <a:ext cx="5350125" cy="7808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5. Encoding the Instruction Set</a:t>
          </a:r>
          <a:endParaRPr lang="en-US" sz="3000" kern="1200" dirty="0"/>
        </a:p>
      </dsp:txBody>
      <dsp:txXfrm>
        <a:off x="372937" y="3281362"/>
        <a:ext cx="5350125" cy="780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61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36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50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26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70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8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48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842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938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746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490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718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03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1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76B8B3-7863-772E-EAFC-6AC299509B6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05840" y="3462867"/>
            <a:ext cx="7254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Instruction Set Architecture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(ISA)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graphicFrame>
        <p:nvGraphicFramePr>
          <p:cNvPr id="15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672883"/>
              </p:ext>
            </p:extLst>
          </p:nvPr>
        </p:nvGraphicFramePr>
        <p:xfrm>
          <a:off x="457200" y="1351005"/>
          <a:ext cx="8077202" cy="1641920"/>
        </p:xfrm>
        <a:graphic>
          <a:graphicData uri="http://schemas.openxmlformats.org/drawingml/2006/table">
            <a:tbl>
              <a:tblPr/>
              <a:tblGrid>
                <a:gridCol w="134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Accumulator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(load-store)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R1,A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C, A,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R2,B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R3,R1,R2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R3,C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842963" y="3109771"/>
            <a:ext cx="7305675" cy="3437320"/>
            <a:chOff x="457203" y="2980985"/>
            <a:chExt cx="7305675" cy="343732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803" y="3103605"/>
              <a:ext cx="5934075" cy="3314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38"/>
            <p:cNvSpPr txBox="1">
              <a:spLocks noChangeArrowheads="1"/>
            </p:cNvSpPr>
            <p:nvPr/>
          </p:nvSpPr>
          <p:spPr bwMode="auto">
            <a:xfrm>
              <a:off x="457203" y="3865605"/>
              <a:ext cx="1370696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C = A+B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18118" y="3011883"/>
              <a:ext cx="1219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Memory-Memory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00725" y="2980985"/>
              <a:ext cx="650449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Stack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62313" y="2989305"/>
              <a:ext cx="933255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Accumulator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95840" y="3011883"/>
              <a:ext cx="1706252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Register-register/load-store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0149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075992" y="4639647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3075992" y="4948723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</a:t>
            </a:r>
            <a:r>
              <a:rPr lang="en-SG" sz="3600" i="1" u="sng" dirty="0">
                <a:solidFill>
                  <a:srgbClr val="0000FF"/>
                </a:solidFill>
              </a:rPr>
              <a:t>Animation</a:t>
            </a:r>
            <a:endParaRPr lang="en-US" sz="3600" b="1" i="1" u="sng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graphicFrame>
        <p:nvGraphicFramePr>
          <p:cNvPr id="15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46279"/>
              </p:ext>
            </p:extLst>
          </p:nvPr>
        </p:nvGraphicFramePr>
        <p:xfrm>
          <a:off x="457200" y="1351005"/>
          <a:ext cx="8077202" cy="1641920"/>
        </p:xfrm>
        <a:graphic>
          <a:graphicData uri="http://schemas.openxmlformats.org/drawingml/2006/table">
            <a:tbl>
              <a:tblPr/>
              <a:tblGrid>
                <a:gridCol w="134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Accumulator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(load-store)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R1,A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C, A,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R2,B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R3,R1,R2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R3,C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3595430"/>
            <a:ext cx="973343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Push 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7200" y="3897051"/>
            <a:ext cx="973343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Push 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7200" y="4193839"/>
            <a:ext cx="579005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Add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" y="4493669"/>
            <a:ext cx="973343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Pop  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75992" y="5243804"/>
            <a:ext cx="1379375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Stack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38871" y="404302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4638871" y="434133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4638871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4638871" y="494780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4638871" y="373486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4638869" y="5243804"/>
            <a:ext cx="19501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Memory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88969" y="5243804"/>
            <a:ext cx="1940767" cy="30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Variable Name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588969" y="5559421"/>
            <a:ext cx="1940767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information remembered by the compiler.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584304" y="404302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6584304" y="434133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6584304" y="494780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6584304" y="373486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3071326" y="4948723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80658" y="3595430"/>
            <a:ext cx="0" cy="1648374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55368" y="3595430"/>
            <a:ext cx="0" cy="1648374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80658" y="5243804"/>
            <a:ext cx="1374710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638870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6584304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652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7" grpId="0" animBg="1"/>
      <p:bldP spid="47" grpId="1" animBg="1"/>
      <p:bldP spid="5" grpId="0"/>
      <p:bldP spid="27" grpId="0"/>
      <p:bldP spid="28" grpId="0"/>
      <p:bldP spid="29" grpId="0"/>
      <p:bldP spid="10" grpId="0" animBg="1"/>
      <p:bldP spid="35" grpId="0" animBg="1"/>
      <p:bldP spid="50" grpId="0" animBg="1"/>
      <p:bldP spid="50" grpId="1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</a:t>
            </a:r>
            <a:r>
              <a:rPr lang="en-SG" sz="3600" i="1" u="sng" dirty="0">
                <a:solidFill>
                  <a:srgbClr val="0000FF"/>
                </a:solidFill>
              </a:rPr>
              <a:t>Animation</a:t>
            </a:r>
            <a:endParaRPr lang="en-US" sz="3600" b="1" i="1" u="sng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graphicFrame>
        <p:nvGraphicFramePr>
          <p:cNvPr id="15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688215"/>
              </p:ext>
            </p:extLst>
          </p:nvPr>
        </p:nvGraphicFramePr>
        <p:xfrm>
          <a:off x="457200" y="1351005"/>
          <a:ext cx="8077202" cy="1641920"/>
        </p:xfrm>
        <a:graphic>
          <a:graphicData uri="http://schemas.openxmlformats.org/drawingml/2006/table">
            <a:tbl>
              <a:tblPr/>
              <a:tblGrid>
                <a:gridCol w="134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Accumulator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(load-store)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R1,A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C, A,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R2,B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R3,R1,R2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R3,C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3595430"/>
            <a:ext cx="1104790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Load  A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897051"/>
            <a:ext cx="1104790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Add   B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193839"/>
            <a:ext cx="1104790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Store 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75992" y="4948723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2897156" y="5243804"/>
            <a:ext cx="1737048" cy="30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Accumulator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38871" y="404302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4638871" y="434133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638871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4638871" y="494780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4638871" y="373486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4638869" y="5243804"/>
            <a:ext cx="19501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Memory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88969" y="5243804"/>
            <a:ext cx="1940767" cy="30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Variable Name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88969" y="5559421"/>
            <a:ext cx="1940767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information remembered by the compiler.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584304" y="404302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6584304" y="434133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6584304" y="494780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6584304" y="373486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4638870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584304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2897156" y="5559421"/>
            <a:ext cx="1671735" cy="516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special register!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75992" y="4948723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3075992" y="4947807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107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7" grpId="0" animBg="1"/>
      <p:bldP spid="18" grpId="0" animBg="1"/>
      <p:bldP spid="34" grpId="0" animBg="1"/>
      <p:bldP spid="39" grpId="0" animBg="1"/>
      <p:bldP spid="40" grpId="0" animBg="1"/>
      <p:bldP spid="4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</a:t>
            </a:r>
            <a:r>
              <a:rPr lang="en-SG" sz="3600" i="1" u="sng" dirty="0">
                <a:solidFill>
                  <a:srgbClr val="0000FF"/>
                </a:solidFill>
              </a:rPr>
              <a:t>Animation</a:t>
            </a:r>
            <a:endParaRPr lang="en-US" sz="3600" b="1" i="1" u="sng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graphicFrame>
        <p:nvGraphicFramePr>
          <p:cNvPr id="15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216658"/>
              </p:ext>
            </p:extLst>
          </p:nvPr>
        </p:nvGraphicFramePr>
        <p:xfrm>
          <a:off x="457200" y="1351005"/>
          <a:ext cx="8077202" cy="1641920"/>
        </p:xfrm>
        <a:graphic>
          <a:graphicData uri="http://schemas.openxmlformats.org/drawingml/2006/table">
            <a:tbl>
              <a:tblPr/>
              <a:tblGrid>
                <a:gridCol w="134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Accumulator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(load-store)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R1,A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C, A,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R2,B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R3,R1,R2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R3,C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57200" y="3595430"/>
            <a:ext cx="1367682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65000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Load R1,A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3897051"/>
            <a:ext cx="1367682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65000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Load R2,B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193839"/>
            <a:ext cx="1762021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65000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Add R3,R1,R2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493669"/>
            <a:ext cx="1499128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65000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Store R3,C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75992" y="5243804"/>
            <a:ext cx="1379375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Registers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38871" y="404302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4638871" y="434133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638871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4638871" y="494780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4638871" y="373486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4638869" y="5243804"/>
            <a:ext cx="19501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Memory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88969" y="5243804"/>
            <a:ext cx="1940767" cy="30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Variable Name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88969" y="5559421"/>
            <a:ext cx="1940767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information remembered by the compiler.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584304" y="404302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6584304" y="434133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6584304" y="494780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6584304" y="373486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4638870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584304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2892490" y="5559421"/>
            <a:ext cx="1746380" cy="51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are general purpose registers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92490" y="4947808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2892490" y="3734867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2892490" y="4043028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2892490" y="4341338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2892489" y="4639647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2893656" y="4043028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2893656" y="4341338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59" name="Rectangle 58"/>
          <p:cNvSpPr/>
          <p:nvPr/>
        </p:nvSpPr>
        <p:spPr>
          <a:xfrm>
            <a:off x="2893655" y="4639647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4055533" y="4043028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R1</a:t>
            </a:r>
            <a:endParaRPr lang="en-GB" sz="1200" dirty="0"/>
          </a:p>
        </p:txBody>
      </p:sp>
      <p:sp>
        <p:nvSpPr>
          <p:cNvPr id="43" name="Rectangle 42"/>
          <p:cNvSpPr/>
          <p:nvPr/>
        </p:nvSpPr>
        <p:spPr>
          <a:xfrm>
            <a:off x="4055533" y="4341338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R2</a:t>
            </a:r>
            <a:endParaRPr lang="en-GB" sz="1200" dirty="0"/>
          </a:p>
        </p:txBody>
      </p:sp>
      <p:sp>
        <p:nvSpPr>
          <p:cNvPr id="44" name="Rectangle 43"/>
          <p:cNvSpPr/>
          <p:nvPr/>
        </p:nvSpPr>
        <p:spPr>
          <a:xfrm>
            <a:off x="4055533" y="4947808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4055533" y="3734867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4055533" y="4639647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R3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368455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7" grpId="0" animBg="1"/>
      <p:bldP spid="18" grpId="0" animBg="1"/>
      <p:bldP spid="34" grpId="0" animBg="1"/>
      <p:bldP spid="57" grpId="0" animBg="1"/>
      <p:bldP spid="58" grpId="0" animBg="1"/>
      <p:bldP spid="59" grpId="0" animBg="1"/>
      <p:bldP spid="5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</a:t>
            </a:r>
            <a:r>
              <a:rPr lang="en-SG" sz="3600" i="1" u="sng" dirty="0">
                <a:solidFill>
                  <a:srgbClr val="0000FF"/>
                </a:solidFill>
              </a:rPr>
              <a:t>Animation</a:t>
            </a:r>
            <a:endParaRPr lang="en-US" sz="3600" b="1" i="1" u="sng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graphicFrame>
        <p:nvGraphicFramePr>
          <p:cNvPr id="15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673107"/>
              </p:ext>
            </p:extLst>
          </p:nvPr>
        </p:nvGraphicFramePr>
        <p:xfrm>
          <a:off x="457200" y="1351005"/>
          <a:ext cx="8077202" cy="1633540"/>
        </p:xfrm>
        <a:graphic>
          <a:graphicData uri="http://schemas.openxmlformats.org/drawingml/2006/table">
            <a:tbl>
              <a:tblPr/>
              <a:tblGrid>
                <a:gridCol w="134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Accumulator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(load-store)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R1,A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C, A,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R2,B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R3,R1,R2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R3,C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3595430"/>
            <a:ext cx="1630575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65000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Add C, A, 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38871" y="404302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638871" y="434133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4638871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4638871" y="494780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638871" y="373486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4638869" y="5243804"/>
            <a:ext cx="19501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Memory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88969" y="5243804"/>
            <a:ext cx="1940767" cy="30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Variable Name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8969" y="5559421"/>
            <a:ext cx="1940767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information remembered by the compiler.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84304" y="404302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6584304" y="434133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6584304" y="494780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6584304" y="373486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4638870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6584304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2210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6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3.1 Storage Architecture: GPR Architecture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71" name="Content Placeholder 2"/>
          <p:cNvSpPr>
            <a:spLocks noGrp="1"/>
          </p:cNvSpPr>
          <p:nvPr>
            <p:ph idx="1"/>
          </p:nvPr>
        </p:nvSpPr>
        <p:spPr>
          <a:xfrm>
            <a:off x="457200" y="1412959"/>
            <a:ext cx="8229600" cy="3801592"/>
          </a:xfrm>
        </p:spPr>
        <p:txBody>
          <a:bodyPr/>
          <a:lstStyle/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dirty="0"/>
              <a:t>For modern processors: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General-Purpose Register </a:t>
            </a:r>
            <a:r>
              <a:rPr lang="en-US" dirty="0"/>
              <a:t>(GPR) is the most common choice for storage design</a:t>
            </a:r>
          </a:p>
          <a:p>
            <a:pPr marL="630238" lvl="1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RISC</a:t>
            </a:r>
            <a:r>
              <a:rPr lang="en-US" dirty="0"/>
              <a:t> computers typically use </a:t>
            </a:r>
            <a:r>
              <a:rPr lang="en-US" b="1" dirty="0"/>
              <a:t>Register-Register (Load/Store) </a:t>
            </a:r>
            <a:r>
              <a:rPr lang="en-US" dirty="0"/>
              <a:t>design</a:t>
            </a:r>
          </a:p>
          <a:p>
            <a:pPr marL="901700" lvl="2" indent="-271463">
              <a:buFont typeface="Wingdings" panose="05000000000000000000" pitchFamily="2" charset="2"/>
              <a:buChar char="§"/>
            </a:pPr>
            <a:r>
              <a:rPr lang="en-US" dirty="0"/>
              <a:t>E.g. MIPS, ARM</a:t>
            </a:r>
          </a:p>
          <a:p>
            <a:pPr marL="630238" lvl="1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CISC</a:t>
            </a:r>
            <a:r>
              <a:rPr lang="en-US" dirty="0"/>
              <a:t> computers use a mixture of Register-Register and Register-Memory</a:t>
            </a:r>
          </a:p>
          <a:p>
            <a:pPr marL="901700" lvl="2" indent="-271463">
              <a:buFont typeface="Wingdings" panose="05000000000000000000" pitchFamily="2" charset="2"/>
              <a:buChar char="§"/>
            </a:pPr>
            <a:r>
              <a:rPr lang="en-US" dirty="0"/>
              <a:t>E.g. IA32</a:t>
            </a:r>
          </a:p>
        </p:txBody>
      </p:sp>
    </p:spTree>
    <p:extLst>
      <p:ext uri="{BB962C8B-B14F-4D97-AF65-F5344CB8AC3E}">
        <p14:creationId xmlns:p14="http://schemas.microsoft.com/office/powerpoint/2010/main" val="942927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3.2 Concept #2: Memory Addressing Mode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71" name="TextBox 70"/>
          <p:cNvSpPr txBox="1"/>
          <p:nvPr/>
        </p:nvSpPr>
        <p:spPr>
          <a:xfrm>
            <a:off x="704335" y="1668162"/>
            <a:ext cx="7809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Memory Locations and Addresses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Addressing Modes</a:t>
            </a:r>
            <a:endParaRPr lang="en-US" sz="2800" dirty="0"/>
          </a:p>
        </p:txBody>
      </p:sp>
      <p:sp>
        <p:nvSpPr>
          <p:cNvPr id="73" name="Text Box 4"/>
          <p:cNvSpPr txBox="1">
            <a:spLocks noChangeArrowheads="1"/>
          </p:cNvSpPr>
          <p:nvPr/>
        </p:nvSpPr>
        <p:spPr bwMode="auto">
          <a:xfrm>
            <a:off x="3768811" y="4806778"/>
            <a:ext cx="5070389" cy="169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#4: Instruction Formats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#5: Encoding the 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15352056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Memory Address and Content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05" name="Rectangle 3"/>
          <p:cNvSpPr txBox="1">
            <a:spLocks noChangeArrowheads="1"/>
          </p:cNvSpPr>
          <p:nvPr/>
        </p:nvSpPr>
        <p:spPr>
          <a:xfrm>
            <a:off x="535459" y="1474515"/>
            <a:ext cx="8229600" cy="102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</a:t>
            </a:r>
            <a:r>
              <a:rPr lang="en-US" i="1" dirty="0"/>
              <a:t>k</a:t>
            </a:r>
            <a:r>
              <a:rPr lang="en-US" dirty="0"/>
              <a:t>-bit address, the address space is of size </a:t>
            </a:r>
            <a:r>
              <a:rPr lang="en-US" b="1" dirty="0"/>
              <a:t>2</a:t>
            </a:r>
            <a:r>
              <a:rPr lang="en-US" b="1" i="1" baseline="50000" dirty="0"/>
              <a:t>k</a:t>
            </a:r>
            <a:endParaRPr lang="en-US" b="1" dirty="0"/>
          </a:p>
          <a:p>
            <a:pPr marL="271463" indent="-271463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Each memory transfer consists of one word of </a:t>
            </a:r>
            <a:r>
              <a:rPr lang="en-US" b="1" i="1" dirty="0"/>
              <a:t>n</a:t>
            </a:r>
            <a:r>
              <a:rPr lang="en-US" dirty="0"/>
              <a:t> bits</a:t>
            </a:r>
          </a:p>
        </p:txBody>
      </p:sp>
      <p:sp>
        <p:nvSpPr>
          <p:cNvPr id="106" name="Text Box 6"/>
          <p:cNvSpPr txBox="1">
            <a:spLocks noChangeArrowheads="1"/>
          </p:cNvSpPr>
          <p:nvPr/>
        </p:nvSpPr>
        <p:spPr bwMode="auto">
          <a:xfrm>
            <a:off x="5107459" y="2617515"/>
            <a:ext cx="10668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/>
              <a:t>Address</a:t>
            </a:r>
          </a:p>
        </p:txBody>
      </p:sp>
      <p:sp>
        <p:nvSpPr>
          <p:cNvPr id="107" name="Text Box 8"/>
          <p:cNvSpPr txBox="1">
            <a:spLocks noChangeArrowheads="1"/>
          </p:cNvSpPr>
          <p:nvPr/>
        </p:nvSpPr>
        <p:spPr bwMode="auto">
          <a:xfrm>
            <a:off x="5717059" y="2998515"/>
            <a:ext cx="304800" cy="1423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GB" sz="1400"/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2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3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4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5</a:t>
            </a:r>
          </a:p>
        </p:txBody>
      </p:sp>
      <p:sp>
        <p:nvSpPr>
          <p:cNvPr id="108" name="Rectangle 9"/>
          <p:cNvSpPr>
            <a:spLocks noChangeArrowheads="1"/>
          </p:cNvSpPr>
          <p:nvPr/>
        </p:nvSpPr>
        <p:spPr bwMode="auto">
          <a:xfrm>
            <a:off x="1297459" y="2998515"/>
            <a:ext cx="2133600" cy="3505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Text Box 10"/>
          <p:cNvSpPr txBox="1">
            <a:spLocks noChangeArrowheads="1"/>
          </p:cNvSpPr>
          <p:nvPr/>
        </p:nvSpPr>
        <p:spPr bwMode="auto">
          <a:xfrm>
            <a:off x="1678459" y="2617515"/>
            <a:ext cx="1447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 dirty="0"/>
              <a:t>Processor</a:t>
            </a:r>
          </a:p>
        </p:txBody>
      </p:sp>
      <p:sp>
        <p:nvSpPr>
          <p:cNvPr id="110" name="Text Box 11"/>
          <p:cNvSpPr txBox="1">
            <a:spLocks noChangeArrowheads="1"/>
          </p:cNvSpPr>
          <p:nvPr/>
        </p:nvSpPr>
        <p:spPr bwMode="auto">
          <a:xfrm>
            <a:off x="1526059" y="3531915"/>
            <a:ext cx="1295400" cy="83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anchor="ctr" anchorCtr="0">
            <a:no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b="1" dirty="0"/>
              <a:t>M</a:t>
            </a:r>
            <a:r>
              <a:rPr lang="en-GB" dirty="0"/>
              <a:t>emory </a:t>
            </a:r>
            <a:r>
              <a:rPr lang="en-GB" b="1" dirty="0"/>
              <a:t>A</a:t>
            </a:r>
            <a:r>
              <a:rPr lang="en-GB" dirty="0"/>
              <a:t>ddress</a:t>
            </a:r>
            <a:r>
              <a:rPr lang="en-GB" b="1" dirty="0"/>
              <a:t> R</a:t>
            </a:r>
            <a:r>
              <a:rPr lang="en-GB" dirty="0"/>
              <a:t>egister</a:t>
            </a:r>
          </a:p>
        </p:txBody>
      </p:sp>
      <p:sp>
        <p:nvSpPr>
          <p:cNvPr id="111" name="Text Box 12"/>
          <p:cNvSpPr txBox="1">
            <a:spLocks noChangeArrowheads="1"/>
          </p:cNvSpPr>
          <p:nvPr/>
        </p:nvSpPr>
        <p:spPr bwMode="auto">
          <a:xfrm>
            <a:off x="1526059" y="4522515"/>
            <a:ext cx="12954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no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b="1" dirty="0"/>
              <a:t>M</a:t>
            </a:r>
            <a:r>
              <a:rPr lang="en-GB" dirty="0"/>
              <a:t>emory </a:t>
            </a:r>
            <a:r>
              <a:rPr lang="en-GB" b="1" dirty="0"/>
              <a:t>D</a:t>
            </a:r>
            <a:r>
              <a:rPr lang="en-GB" dirty="0"/>
              <a:t>ata</a:t>
            </a:r>
            <a:r>
              <a:rPr lang="en-GB" b="1" dirty="0"/>
              <a:t> R</a:t>
            </a:r>
            <a:r>
              <a:rPr lang="en-GB" dirty="0"/>
              <a:t>egister</a:t>
            </a:r>
          </a:p>
        </p:txBody>
      </p:sp>
      <p:sp>
        <p:nvSpPr>
          <p:cNvPr id="112" name="Rectangle 13"/>
          <p:cNvSpPr>
            <a:spLocks noChangeArrowheads="1"/>
          </p:cNvSpPr>
          <p:nvPr/>
        </p:nvSpPr>
        <p:spPr bwMode="auto">
          <a:xfrm>
            <a:off x="6021859" y="2998515"/>
            <a:ext cx="2133600" cy="3505200"/>
          </a:xfrm>
          <a:prstGeom prst="rect">
            <a:avLst/>
          </a:prstGeom>
          <a:solidFill>
            <a:srgbClr val="FFFFCC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Text Box 14"/>
          <p:cNvSpPr txBox="1">
            <a:spLocks noChangeArrowheads="1"/>
          </p:cNvSpPr>
          <p:nvPr/>
        </p:nvSpPr>
        <p:spPr bwMode="auto">
          <a:xfrm>
            <a:off x="6326659" y="2617515"/>
            <a:ext cx="1447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/>
              <a:t>Memory</a:t>
            </a:r>
          </a:p>
        </p:txBody>
      </p:sp>
      <p:sp>
        <p:nvSpPr>
          <p:cNvPr id="114" name="Line 15"/>
          <p:cNvSpPr>
            <a:spLocks noChangeShapeType="1"/>
          </p:cNvSpPr>
          <p:nvPr/>
        </p:nvSpPr>
        <p:spPr bwMode="auto">
          <a:xfrm>
            <a:off x="6021859" y="32271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5" name="Line 16"/>
          <p:cNvSpPr>
            <a:spLocks noChangeShapeType="1"/>
          </p:cNvSpPr>
          <p:nvPr/>
        </p:nvSpPr>
        <p:spPr bwMode="auto">
          <a:xfrm>
            <a:off x="6021859" y="34557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6" name="Line 17"/>
          <p:cNvSpPr>
            <a:spLocks noChangeShapeType="1"/>
          </p:cNvSpPr>
          <p:nvPr/>
        </p:nvSpPr>
        <p:spPr bwMode="auto">
          <a:xfrm>
            <a:off x="6021859" y="36843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7" name="Line 18"/>
          <p:cNvSpPr>
            <a:spLocks noChangeShapeType="1"/>
          </p:cNvSpPr>
          <p:nvPr/>
        </p:nvSpPr>
        <p:spPr bwMode="auto">
          <a:xfrm>
            <a:off x="6021859" y="39129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8" name="Line 19"/>
          <p:cNvSpPr>
            <a:spLocks noChangeShapeType="1"/>
          </p:cNvSpPr>
          <p:nvPr/>
        </p:nvSpPr>
        <p:spPr bwMode="auto">
          <a:xfrm>
            <a:off x="6021859" y="41415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9" name="Line 20"/>
          <p:cNvSpPr>
            <a:spLocks noChangeShapeType="1"/>
          </p:cNvSpPr>
          <p:nvPr/>
        </p:nvSpPr>
        <p:spPr bwMode="auto">
          <a:xfrm>
            <a:off x="6021859" y="43701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0" name="Line 21"/>
          <p:cNvSpPr>
            <a:spLocks noChangeShapeType="1"/>
          </p:cNvSpPr>
          <p:nvPr/>
        </p:nvSpPr>
        <p:spPr bwMode="auto">
          <a:xfrm>
            <a:off x="6021859" y="58179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1" name="Line 22"/>
          <p:cNvSpPr>
            <a:spLocks noChangeShapeType="1"/>
          </p:cNvSpPr>
          <p:nvPr/>
        </p:nvSpPr>
        <p:spPr bwMode="auto">
          <a:xfrm>
            <a:off x="6021859" y="60465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2" name="Line 23"/>
          <p:cNvSpPr>
            <a:spLocks noChangeShapeType="1"/>
          </p:cNvSpPr>
          <p:nvPr/>
        </p:nvSpPr>
        <p:spPr bwMode="auto">
          <a:xfrm>
            <a:off x="6021859" y="62751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" name="Text Box 24"/>
          <p:cNvSpPr txBox="1">
            <a:spLocks noChangeArrowheads="1"/>
          </p:cNvSpPr>
          <p:nvPr/>
        </p:nvSpPr>
        <p:spPr bwMode="auto">
          <a:xfrm>
            <a:off x="6860059" y="4827315"/>
            <a:ext cx="4572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/>
              <a:t>:</a:t>
            </a:r>
          </a:p>
        </p:txBody>
      </p:sp>
      <p:sp>
        <p:nvSpPr>
          <p:cNvPr id="124" name="AutoShape 25"/>
          <p:cNvSpPr>
            <a:spLocks noChangeArrowheads="1"/>
          </p:cNvSpPr>
          <p:nvPr/>
        </p:nvSpPr>
        <p:spPr bwMode="auto">
          <a:xfrm>
            <a:off x="2821459" y="3836715"/>
            <a:ext cx="2895600" cy="533400"/>
          </a:xfrm>
          <a:prstGeom prst="rightArrow">
            <a:avLst>
              <a:gd name="adj1" fmla="val 50000"/>
              <a:gd name="adj2" fmla="val 59569"/>
            </a:avLst>
          </a:prstGeom>
          <a:solidFill>
            <a:schemeClr val="accent6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AutoShape 27"/>
          <p:cNvSpPr>
            <a:spLocks noChangeArrowheads="1"/>
          </p:cNvSpPr>
          <p:nvPr/>
        </p:nvSpPr>
        <p:spPr bwMode="auto">
          <a:xfrm>
            <a:off x="3431059" y="5300390"/>
            <a:ext cx="2286000" cy="533400"/>
          </a:xfrm>
          <a:prstGeom prst="leftRightArrow">
            <a:avLst>
              <a:gd name="adj1" fmla="val 35120"/>
              <a:gd name="adj2" fmla="val 55595"/>
            </a:avLst>
          </a:prstGeom>
          <a:solidFill>
            <a:srgbClr val="00206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2821459" y="4598715"/>
            <a:ext cx="2895600" cy="609600"/>
            <a:chOff x="2743200" y="4038600"/>
            <a:chExt cx="2895600" cy="609600"/>
          </a:xfrm>
        </p:grpSpPr>
        <p:sp>
          <p:nvSpPr>
            <p:cNvPr id="127" name="AutoShape 26"/>
            <p:cNvSpPr>
              <a:spLocks noChangeArrowheads="1"/>
            </p:cNvSpPr>
            <p:nvPr/>
          </p:nvSpPr>
          <p:spPr bwMode="auto">
            <a:xfrm>
              <a:off x="2743200" y="4038600"/>
              <a:ext cx="2895600" cy="609600"/>
            </a:xfrm>
            <a:prstGeom prst="leftRightArrow">
              <a:avLst>
                <a:gd name="adj1" fmla="val 41667"/>
                <a:gd name="adj2" fmla="val 4702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Text Box 28"/>
            <p:cNvSpPr txBox="1">
              <a:spLocks noChangeArrowheads="1"/>
            </p:cNvSpPr>
            <p:nvPr/>
          </p:nvSpPr>
          <p:spPr bwMode="auto">
            <a:xfrm>
              <a:off x="3733800" y="4191000"/>
              <a:ext cx="1524000" cy="3365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i="1" dirty="0"/>
                <a:t>n</a:t>
              </a:r>
              <a:r>
                <a:rPr lang="en-GB" sz="1600" b="1" dirty="0"/>
                <a:t>-bit data bus</a:t>
              </a:r>
            </a:p>
          </p:txBody>
        </p:sp>
      </p:grpSp>
      <p:sp>
        <p:nvSpPr>
          <p:cNvPr id="129" name="Text Box 30"/>
          <p:cNvSpPr txBox="1">
            <a:spLocks noChangeArrowheads="1"/>
          </p:cNvSpPr>
          <p:nvPr/>
        </p:nvSpPr>
        <p:spPr bwMode="auto">
          <a:xfrm>
            <a:off x="3583459" y="2922315"/>
            <a:ext cx="1905000" cy="915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dirty="0"/>
              <a:t>Up to 2</a:t>
            </a:r>
            <a:r>
              <a:rPr lang="en-GB" i="1" baseline="50000" dirty="0"/>
              <a:t>k</a:t>
            </a:r>
            <a:r>
              <a:rPr lang="en-GB" dirty="0"/>
              <a:t> addressable locations.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3888259" y="5665515"/>
            <a:ext cx="1327355" cy="593725"/>
            <a:chOff x="3810000" y="5349875"/>
            <a:chExt cx="1327355" cy="593725"/>
          </a:xfrm>
        </p:grpSpPr>
        <p:sp>
          <p:nvSpPr>
            <p:cNvPr id="131" name="Text Box 29"/>
            <p:cNvSpPr txBox="1">
              <a:spLocks noChangeArrowheads="1"/>
            </p:cNvSpPr>
            <p:nvPr/>
          </p:nvSpPr>
          <p:spPr bwMode="auto">
            <a:xfrm>
              <a:off x="3810000" y="5349875"/>
              <a:ext cx="1327355" cy="5937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"/>
                </a:spcBef>
              </a:pPr>
              <a:r>
                <a:rPr lang="en-GB" sz="1600" dirty="0"/>
                <a:t>Control lines</a:t>
              </a:r>
            </a:p>
            <a:p>
              <a:pPr algn="ctr" eaLnBrk="0" hangingPunct="0">
                <a:spcBef>
                  <a:spcPct val="5000"/>
                </a:spcBef>
              </a:pPr>
              <a:r>
                <a:rPr lang="en-GB" sz="1600" dirty="0"/>
                <a:t>(</a:t>
              </a:r>
              <a:r>
                <a:rPr lang="en-GB" sz="1600" i="1" dirty="0"/>
                <a:t>R</a:t>
              </a:r>
              <a:r>
                <a:rPr lang="en-GB" sz="1600" dirty="0"/>
                <a:t>/</a:t>
              </a:r>
              <a:r>
                <a:rPr lang="en-GB" sz="1600" i="1" dirty="0"/>
                <a:t>W</a:t>
              </a:r>
              <a:r>
                <a:rPr lang="en-GB" sz="1600" dirty="0"/>
                <a:t>, etc.)</a:t>
              </a:r>
            </a:p>
          </p:txBody>
        </p:sp>
        <p:sp>
          <p:nvSpPr>
            <p:cNvPr id="132" name="Line 31"/>
            <p:cNvSpPr>
              <a:spLocks noChangeShapeType="1"/>
            </p:cNvSpPr>
            <p:nvPr/>
          </p:nvSpPr>
          <p:spPr bwMode="auto">
            <a:xfrm>
              <a:off x="4267200" y="56388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" name="Text Box 7"/>
          <p:cNvSpPr txBox="1">
            <a:spLocks noChangeArrowheads="1"/>
          </p:cNvSpPr>
          <p:nvPr/>
        </p:nvSpPr>
        <p:spPr bwMode="auto">
          <a:xfrm>
            <a:off x="3507259" y="3912915"/>
            <a:ext cx="1981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="1" i="1" dirty="0"/>
              <a:t>k</a:t>
            </a:r>
            <a:r>
              <a:rPr lang="en-GB" sz="1600" b="1" dirty="0"/>
              <a:t>-bit address bus</a:t>
            </a:r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Memory Content: Endianness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Endianness:</a:t>
            </a:r>
            <a:r>
              <a:rPr lang="en-US" dirty="0"/>
              <a:t> 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The relative ordering of the bytes in a multiple-byte word stored in memory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781095"/>
              </p:ext>
            </p:extLst>
          </p:nvPr>
        </p:nvGraphicFramePr>
        <p:xfrm>
          <a:off x="533400" y="2396146"/>
          <a:ext cx="7924800" cy="4019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53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Big-endian: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Little-endian: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0713">
                <a:tc>
                  <a:txBody>
                    <a:bodyPr/>
                    <a:lstStyle/>
                    <a:p>
                      <a:r>
                        <a:rPr lang="en-US" sz="2000" dirty="0"/>
                        <a:t>Most significant byte stored in lowest address.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Example:</a:t>
                      </a:r>
                      <a:endParaRPr lang="en-US" sz="1800" b="1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IBM 360/370, Motorola 68000, </a:t>
                      </a:r>
                      <a:r>
                        <a:rPr lang="en-US" sz="1800" b="1" i="1" u="sng" dirty="0"/>
                        <a:t>MIPS</a:t>
                      </a:r>
                      <a:r>
                        <a:rPr lang="en-US" sz="1800" dirty="0"/>
                        <a:t> (Silicon Graphics), SPARC.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Least significant byte stored in lowest address.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Example:</a:t>
                      </a:r>
                      <a:endParaRPr lang="en-US" sz="1800" b="1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Intel 80x86, DEC VAX, DEC Alpha.</a:t>
                      </a:r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Example: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dirty="0"/>
                        <a:t>0xDE AD BE EF</a:t>
                      </a:r>
                      <a:endParaRPr lang="en-US" sz="1800" b="0" dirty="0"/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0" dirty="0"/>
                        <a:t>Stored as: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Example: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dirty="0"/>
                        <a:t>0xDE AD BE EF</a:t>
                      </a:r>
                      <a:endParaRPr lang="en-US" sz="1800" b="0" dirty="0"/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0" dirty="0"/>
                        <a:t>Stored as:</a:t>
                      </a:r>
                      <a:endParaRPr lang="en-SG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Group 10"/>
          <p:cNvGrpSpPr/>
          <p:nvPr/>
        </p:nvGrpSpPr>
        <p:grpSpPr>
          <a:xfrm>
            <a:off x="1828800" y="5079418"/>
            <a:ext cx="1371601" cy="1201737"/>
            <a:chOff x="2590800" y="4591050"/>
            <a:chExt cx="1371601" cy="1201737"/>
          </a:xfrm>
        </p:grpSpPr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2971801" y="4591050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DE</a:t>
              </a:r>
            </a:p>
          </p:txBody>
        </p:sp>
        <p:sp>
          <p:nvSpPr>
            <p:cNvPr id="12" name="Text Box 38"/>
            <p:cNvSpPr txBox="1">
              <a:spLocks noChangeArrowheads="1"/>
            </p:cNvSpPr>
            <p:nvPr/>
          </p:nvSpPr>
          <p:spPr bwMode="auto">
            <a:xfrm>
              <a:off x="2971801" y="4886325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AD</a:t>
              </a:r>
            </a:p>
          </p:txBody>
        </p:sp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2590800" y="459105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0</a:t>
              </a:r>
            </a:p>
          </p:txBody>
        </p:sp>
        <p:sp>
          <p:nvSpPr>
            <p:cNvPr id="15" name="Text Box 41"/>
            <p:cNvSpPr txBox="1">
              <a:spLocks noChangeArrowheads="1"/>
            </p:cNvSpPr>
            <p:nvPr/>
          </p:nvSpPr>
          <p:spPr bwMode="auto">
            <a:xfrm>
              <a:off x="2971801" y="5189537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BE</a:t>
              </a: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2971801" y="5486400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EF</a:t>
              </a:r>
            </a:p>
          </p:txBody>
        </p: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2590800" y="48879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1</a:t>
              </a:r>
            </a:p>
          </p:txBody>
        </p:sp>
        <p:sp>
          <p:nvSpPr>
            <p:cNvPr id="18" name="Text Box 39"/>
            <p:cNvSpPr txBox="1">
              <a:spLocks noChangeArrowheads="1"/>
            </p:cNvSpPr>
            <p:nvPr/>
          </p:nvSpPr>
          <p:spPr bwMode="auto">
            <a:xfrm>
              <a:off x="2590800" y="51927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2</a:t>
              </a:r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2590800" y="54975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43600" y="5079418"/>
            <a:ext cx="1371601" cy="1201737"/>
            <a:chOff x="2590800" y="4591050"/>
            <a:chExt cx="1371601" cy="1201737"/>
          </a:xfrm>
        </p:grpSpPr>
        <p:sp>
          <p:nvSpPr>
            <p:cNvPr id="22" name="Text Box 37"/>
            <p:cNvSpPr txBox="1">
              <a:spLocks noChangeArrowheads="1"/>
            </p:cNvSpPr>
            <p:nvPr/>
          </p:nvSpPr>
          <p:spPr bwMode="auto">
            <a:xfrm>
              <a:off x="2971801" y="4591050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EF</a:t>
              </a:r>
            </a:p>
          </p:txBody>
        </p:sp>
        <p:sp>
          <p:nvSpPr>
            <p:cNvPr id="23" name="Text Box 38"/>
            <p:cNvSpPr txBox="1">
              <a:spLocks noChangeArrowheads="1"/>
            </p:cNvSpPr>
            <p:nvPr/>
          </p:nvSpPr>
          <p:spPr bwMode="auto">
            <a:xfrm>
              <a:off x="2971801" y="4886325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BE</a:t>
              </a: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2590800" y="459105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0</a:t>
              </a:r>
            </a:p>
          </p:txBody>
        </p:sp>
        <p:sp>
          <p:nvSpPr>
            <p:cNvPr id="25" name="Text Box 41"/>
            <p:cNvSpPr txBox="1">
              <a:spLocks noChangeArrowheads="1"/>
            </p:cNvSpPr>
            <p:nvPr/>
          </p:nvSpPr>
          <p:spPr bwMode="auto">
            <a:xfrm>
              <a:off x="2971801" y="5189537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AD</a:t>
              </a:r>
            </a:p>
          </p:txBody>
        </p:sp>
        <p:sp>
          <p:nvSpPr>
            <p:cNvPr id="27" name="Text Box 42"/>
            <p:cNvSpPr txBox="1">
              <a:spLocks noChangeArrowheads="1"/>
            </p:cNvSpPr>
            <p:nvPr/>
          </p:nvSpPr>
          <p:spPr bwMode="auto">
            <a:xfrm>
              <a:off x="2971801" y="5486400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DE</a:t>
              </a:r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2590800" y="48879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1</a:t>
              </a:r>
            </a:p>
          </p:txBody>
        </p:sp>
        <p:sp>
          <p:nvSpPr>
            <p:cNvPr id="29" name="Text Box 39"/>
            <p:cNvSpPr txBox="1">
              <a:spLocks noChangeArrowheads="1"/>
            </p:cNvSpPr>
            <p:nvPr/>
          </p:nvSpPr>
          <p:spPr bwMode="auto">
            <a:xfrm>
              <a:off x="2590800" y="51927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2</a:t>
              </a:r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2590800" y="54975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3</a:t>
              </a:r>
            </a:p>
          </p:txBody>
        </p:sp>
      </p:grpSp>
      <p:sp>
        <p:nvSpPr>
          <p:cNvPr id="26" name="Folded Corner 25"/>
          <p:cNvSpPr/>
          <p:nvPr/>
        </p:nvSpPr>
        <p:spPr>
          <a:xfrm>
            <a:off x="3352801" y="5356365"/>
            <a:ext cx="2590798" cy="105939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The endian-ness of MIPS is actually implementation specific.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683000" y="3860800"/>
            <a:ext cx="736600" cy="52493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stCxn id="2" idx="4"/>
            <a:endCxn id="26" idx="0"/>
          </p:cNvCxnSpPr>
          <p:nvPr/>
        </p:nvCxnSpPr>
        <p:spPr>
          <a:xfrm>
            <a:off x="4051300" y="4385733"/>
            <a:ext cx="596900" cy="97063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Memory Content: Endianness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Endianness:</a:t>
            </a:r>
            <a:r>
              <a:rPr lang="en-US" dirty="0"/>
              <a:t> 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The online MIPS interpreter uses </a:t>
            </a:r>
            <a:r>
              <a:rPr lang="en-US" b="1" i="1" u="sng" dirty="0"/>
              <a:t>little-endian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377159"/>
            <a:ext cx="8382001" cy="287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507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7740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Addressing Modes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334530"/>
            <a:ext cx="8229600" cy="4796395"/>
          </a:xfrm>
        </p:spPr>
        <p:txBody>
          <a:bodyPr>
            <a:normAutofit/>
          </a:bodyPr>
          <a:lstStyle/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sz="2800" dirty="0"/>
              <a:t>Addressing Mode: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Ways to specify an operand in an assembly language</a:t>
            </a:r>
          </a:p>
          <a:p>
            <a:pPr marL="271463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In MIPS, there are only 3 addressing modes: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b="1" dirty="0"/>
              <a:t>Register: </a:t>
            </a:r>
          </a:p>
          <a:p>
            <a:pPr marL="901700" lvl="2" indent="-271463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Operand is in a register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$t1, $t2, $t3</a:t>
            </a:r>
            <a:r>
              <a:rPr lang="en-US" dirty="0"/>
              <a:t>)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Immediate: </a:t>
            </a:r>
          </a:p>
          <a:p>
            <a:pPr marL="901700" lvl="2" indent="-271463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Operand is specified in the instruction directly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98</a:t>
            </a:r>
            <a:r>
              <a:rPr lang="en-US" dirty="0"/>
              <a:t>)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Displacement: </a:t>
            </a:r>
          </a:p>
          <a:p>
            <a:pPr marL="901700" lvl="2" indent="-271463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Operand is in memory with address calculated as </a:t>
            </a:r>
            <a:r>
              <a:rPr lang="en-US" dirty="0">
                <a:solidFill>
                  <a:srgbClr val="0000CC"/>
                </a:solidFill>
              </a:rPr>
              <a:t>Base + Offset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20($t2)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Addressing Modes: Others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760412" y="1344441"/>
            <a:ext cx="8078788" cy="4968875"/>
            <a:chOff x="518" y="699"/>
            <a:chExt cx="5089" cy="3130"/>
          </a:xfrm>
        </p:grpSpPr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518" y="699"/>
              <a:ext cx="3511" cy="229"/>
              <a:chOff x="518" y="416"/>
              <a:chExt cx="3511" cy="229"/>
            </a:xfrm>
          </p:grpSpPr>
          <p:sp>
            <p:nvSpPr>
              <p:cNvPr id="53" name="Rectangle 7"/>
              <p:cNvSpPr>
                <a:spLocks noChangeArrowheads="1"/>
              </p:cNvSpPr>
              <p:nvPr/>
            </p:nvSpPr>
            <p:spPr bwMode="auto">
              <a:xfrm>
                <a:off x="518" y="416"/>
                <a:ext cx="127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i="1" u="sng"/>
                  <a:t>Addressing mode</a:t>
                </a:r>
                <a:r>
                  <a:rPr lang="en-US"/>
                  <a:t> </a:t>
                </a:r>
              </a:p>
            </p:txBody>
          </p:sp>
          <p:sp>
            <p:nvSpPr>
              <p:cNvPr id="54" name="Rectangle 8"/>
              <p:cNvSpPr>
                <a:spLocks noChangeArrowheads="1"/>
              </p:cNvSpPr>
              <p:nvPr/>
            </p:nvSpPr>
            <p:spPr bwMode="auto">
              <a:xfrm>
                <a:off x="1830" y="416"/>
                <a:ext cx="71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i="1" u="sng">
                    <a:solidFill>
                      <a:srgbClr val="000000"/>
                    </a:solidFill>
                  </a:rPr>
                  <a:t>Example </a:t>
                </a:r>
                <a:endParaRPr lang="en-US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9"/>
              <p:cNvSpPr>
                <a:spLocks noChangeArrowheads="1"/>
              </p:cNvSpPr>
              <p:nvPr/>
            </p:nvSpPr>
            <p:spPr bwMode="auto">
              <a:xfrm>
                <a:off x="3363" y="416"/>
                <a:ext cx="66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i="1" u="sng">
                    <a:solidFill>
                      <a:srgbClr val="000000"/>
                    </a:solidFill>
                  </a:rPr>
                  <a:t>Meaning</a:t>
                </a:r>
                <a:endParaRPr lang="en-US" i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518" y="962"/>
              <a:ext cx="3816" cy="229"/>
              <a:chOff x="518" y="736"/>
              <a:chExt cx="3816" cy="229"/>
            </a:xfrm>
          </p:grpSpPr>
          <p:sp>
            <p:nvSpPr>
              <p:cNvPr id="50" name="Rectangle 11"/>
              <p:cNvSpPr>
                <a:spLocks noChangeArrowheads="1"/>
              </p:cNvSpPr>
              <p:nvPr/>
            </p:nvSpPr>
            <p:spPr bwMode="auto">
              <a:xfrm>
                <a:off x="518" y="736"/>
                <a:ext cx="69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0000CC"/>
                    </a:solidFill>
                  </a:rPr>
                  <a:t>Register</a:t>
                </a:r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830" y="736"/>
                <a:ext cx="81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R4,R3</a:t>
                </a:r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3363" y="736"/>
                <a:ext cx="971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R4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R4+R3</a:t>
                </a: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518" y="1249"/>
              <a:ext cx="3752" cy="229"/>
              <a:chOff x="518" y="1056"/>
              <a:chExt cx="3752" cy="229"/>
            </a:xfrm>
          </p:grpSpPr>
          <p:sp>
            <p:nvSpPr>
              <p:cNvPr id="47" name="Rectangle 15"/>
              <p:cNvSpPr>
                <a:spLocks noChangeArrowheads="1"/>
              </p:cNvSpPr>
              <p:nvPr/>
            </p:nvSpPr>
            <p:spPr bwMode="auto">
              <a:xfrm>
                <a:off x="518" y="1056"/>
                <a:ext cx="82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Immediate</a:t>
                </a:r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1830" y="1056"/>
                <a:ext cx="7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R4,#3</a:t>
                </a:r>
              </a:p>
            </p:txBody>
          </p:sp>
          <p:sp>
            <p:nvSpPr>
              <p:cNvPr id="49" name="Rectangle 17"/>
              <p:cNvSpPr>
                <a:spLocks noChangeArrowheads="1"/>
              </p:cNvSpPr>
              <p:nvPr/>
            </p:nvSpPr>
            <p:spPr bwMode="auto">
              <a:xfrm>
                <a:off x="3363" y="1056"/>
                <a:ext cx="907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R4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R4+3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518" y="1545"/>
              <a:ext cx="4580" cy="229"/>
              <a:chOff x="518" y="1376"/>
              <a:chExt cx="4580" cy="229"/>
            </a:xfrm>
          </p:grpSpPr>
          <p:sp>
            <p:nvSpPr>
              <p:cNvPr id="44" name="Rectangle 19"/>
              <p:cNvSpPr>
                <a:spLocks noChangeArrowheads="1"/>
              </p:cNvSpPr>
              <p:nvPr/>
            </p:nvSpPr>
            <p:spPr bwMode="auto">
              <a:xfrm>
                <a:off x="518" y="1376"/>
                <a:ext cx="109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Displacement </a:t>
                </a:r>
              </a:p>
            </p:txBody>
          </p:sp>
          <p:sp>
            <p:nvSpPr>
              <p:cNvPr id="45" name="Rectangle 20"/>
              <p:cNvSpPr>
                <a:spLocks noChangeArrowheads="1"/>
              </p:cNvSpPr>
              <p:nvPr/>
            </p:nvSpPr>
            <p:spPr bwMode="auto">
              <a:xfrm>
                <a:off x="1830" y="1376"/>
                <a:ext cx="115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srgbClr val="000000"/>
                    </a:solidFill>
                  </a:rPr>
                  <a:t>Add R4,100(R1)</a:t>
                </a:r>
              </a:p>
            </p:txBody>
          </p:sp>
          <p:sp>
            <p:nvSpPr>
              <p:cNvPr id="46" name="Rectangle 21"/>
              <p:cNvSpPr>
                <a:spLocks noChangeArrowheads="1"/>
              </p:cNvSpPr>
              <p:nvPr/>
            </p:nvSpPr>
            <p:spPr bwMode="auto">
              <a:xfrm>
                <a:off x="3363" y="1376"/>
                <a:ext cx="1735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R4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R4+Mem[100+R1]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5" name="Group 22"/>
            <p:cNvGrpSpPr>
              <a:grpSpLocks/>
            </p:cNvGrpSpPr>
            <p:nvPr/>
          </p:nvGrpSpPr>
          <p:grpSpPr bwMode="auto">
            <a:xfrm>
              <a:off x="518" y="1843"/>
              <a:ext cx="4216" cy="229"/>
              <a:chOff x="518" y="1696"/>
              <a:chExt cx="4216" cy="229"/>
            </a:xfrm>
          </p:grpSpPr>
          <p:sp>
            <p:nvSpPr>
              <p:cNvPr id="41" name="Rectangle 23"/>
              <p:cNvSpPr>
                <a:spLocks noChangeArrowheads="1"/>
              </p:cNvSpPr>
              <p:nvPr/>
            </p:nvSpPr>
            <p:spPr bwMode="auto">
              <a:xfrm>
                <a:off x="518" y="1696"/>
                <a:ext cx="125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Register indirect</a:t>
                </a:r>
              </a:p>
            </p:txBody>
          </p:sp>
          <p:sp>
            <p:nvSpPr>
              <p:cNvPr id="42" name="Rectangle 24"/>
              <p:cNvSpPr>
                <a:spLocks noChangeArrowheads="1"/>
              </p:cNvSpPr>
              <p:nvPr/>
            </p:nvSpPr>
            <p:spPr bwMode="auto">
              <a:xfrm>
                <a:off x="1830" y="1696"/>
                <a:ext cx="91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R4,(R1)</a:t>
                </a:r>
              </a:p>
            </p:txBody>
          </p:sp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3363" y="1696"/>
                <a:ext cx="1371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R4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R4+Mem[R1]</a:t>
                </a: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16" name="Group 26"/>
            <p:cNvGrpSpPr>
              <a:grpSpLocks/>
            </p:cNvGrpSpPr>
            <p:nvPr/>
          </p:nvGrpSpPr>
          <p:grpSpPr bwMode="auto">
            <a:xfrm>
              <a:off x="518" y="2130"/>
              <a:ext cx="4524" cy="229"/>
              <a:chOff x="518" y="2016"/>
              <a:chExt cx="4524" cy="229"/>
            </a:xfrm>
          </p:grpSpPr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>
                <a:off x="518" y="2016"/>
                <a:ext cx="112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0000CC"/>
                    </a:solidFill>
                  </a:rPr>
                  <a:t>Indexed / Base</a:t>
                </a:r>
              </a:p>
            </p:txBody>
          </p:sp>
          <p:sp>
            <p:nvSpPr>
              <p:cNvPr id="39" name="Rectangle 28"/>
              <p:cNvSpPr>
                <a:spLocks noChangeArrowheads="1"/>
              </p:cNvSpPr>
              <p:nvPr/>
            </p:nvSpPr>
            <p:spPr bwMode="auto">
              <a:xfrm>
                <a:off x="1830" y="2016"/>
                <a:ext cx="118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R3,(R1+R2)</a:t>
                </a:r>
              </a:p>
            </p:txBody>
          </p:sp>
          <p:sp>
            <p:nvSpPr>
              <p:cNvPr id="40" name="Rectangle 29"/>
              <p:cNvSpPr>
                <a:spLocks noChangeArrowheads="1"/>
              </p:cNvSpPr>
              <p:nvPr/>
            </p:nvSpPr>
            <p:spPr bwMode="auto">
              <a:xfrm>
                <a:off x="3363" y="2016"/>
                <a:ext cx="1679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R3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R3+Mem[R1+R2]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7" name="Group 30"/>
            <p:cNvGrpSpPr>
              <a:grpSpLocks/>
            </p:cNvGrpSpPr>
            <p:nvPr/>
          </p:nvGrpSpPr>
          <p:grpSpPr bwMode="auto">
            <a:xfrm>
              <a:off x="518" y="2426"/>
              <a:ext cx="4392" cy="229"/>
              <a:chOff x="518" y="2336"/>
              <a:chExt cx="4392" cy="229"/>
            </a:xfrm>
          </p:grpSpPr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518" y="2336"/>
                <a:ext cx="133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Direct or absolute</a:t>
                </a: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1830" y="2336"/>
                <a:ext cx="105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R1,(1001)</a:t>
                </a: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3363" y="2336"/>
                <a:ext cx="1547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R1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R1+Mem[1001]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8" name="Group 34"/>
            <p:cNvGrpSpPr>
              <a:grpSpLocks/>
            </p:cNvGrpSpPr>
            <p:nvPr/>
          </p:nvGrpSpPr>
          <p:grpSpPr bwMode="auto">
            <a:xfrm>
              <a:off x="518" y="2721"/>
              <a:ext cx="4656" cy="229"/>
              <a:chOff x="518" y="2656"/>
              <a:chExt cx="4656" cy="229"/>
            </a:xfrm>
          </p:grpSpPr>
          <p:sp>
            <p:nvSpPr>
              <p:cNvPr id="32" name="Rectangle 35"/>
              <p:cNvSpPr>
                <a:spLocks noChangeArrowheads="1"/>
              </p:cNvSpPr>
              <p:nvPr/>
            </p:nvSpPr>
            <p:spPr bwMode="auto">
              <a:xfrm>
                <a:off x="518" y="2656"/>
                <a:ext cx="122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Memory indirect</a:t>
                </a:r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1830" y="2656"/>
                <a:ext cx="106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R1,@(R3)</a:t>
                </a: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3363" y="2656"/>
                <a:ext cx="1811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R1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R1+Mem[Mem[R3]]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9" name="Group 38"/>
            <p:cNvGrpSpPr>
              <a:grpSpLocks/>
            </p:cNvGrpSpPr>
            <p:nvPr/>
          </p:nvGrpSpPr>
          <p:grpSpPr bwMode="auto">
            <a:xfrm>
              <a:off x="518" y="3011"/>
              <a:ext cx="5089" cy="229"/>
              <a:chOff x="518" y="2976"/>
              <a:chExt cx="5089" cy="229"/>
            </a:xfrm>
          </p:grpSpPr>
          <p:sp>
            <p:nvSpPr>
              <p:cNvPr id="29" name="Rectangle 39"/>
              <p:cNvSpPr>
                <a:spLocks noChangeArrowheads="1"/>
              </p:cNvSpPr>
              <p:nvPr/>
            </p:nvSpPr>
            <p:spPr bwMode="auto">
              <a:xfrm>
                <a:off x="518" y="2976"/>
                <a:ext cx="117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Auto-increment</a:t>
                </a:r>
              </a:p>
            </p:txBody>
          </p:sp>
          <p:sp>
            <p:nvSpPr>
              <p:cNvPr id="30" name="Rectangle 40"/>
              <p:cNvSpPr>
                <a:spLocks noChangeArrowheads="1"/>
              </p:cNvSpPr>
              <p:nvPr/>
            </p:nvSpPr>
            <p:spPr bwMode="auto">
              <a:xfrm>
                <a:off x="1830" y="2976"/>
                <a:ext cx="103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R1,(R2)+ </a:t>
                </a:r>
              </a:p>
            </p:txBody>
          </p:sp>
          <p:sp>
            <p:nvSpPr>
              <p:cNvPr id="31" name="Rectangle 41"/>
              <p:cNvSpPr>
                <a:spLocks noChangeArrowheads="1"/>
              </p:cNvSpPr>
              <p:nvPr/>
            </p:nvSpPr>
            <p:spPr bwMode="auto">
              <a:xfrm>
                <a:off x="3363" y="2976"/>
                <a:ext cx="224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R1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R1+Mem[R2]; R2  R2+d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20" name="Group 42"/>
            <p:cNvGrpSpPr>
              <a:grpSpLocks/>
            </p:cNvGrpSpPr>
            <p:nvPr/>
          </p:nvGrpSpPr>
          <p:grpSpPr bwMode="auto">
            <a:xfrm>
              <a:off x="518" y="3306"/>
              <a:ext cx="5053" cy="229"/>
              <a:chOff x="518" y="3296"/>
              <a:chExt cx="5053" cy="229"/>
            </a:xfrm>
          </p:grpSpPr>
          <p:sp>
            <p:nvSpPr>
              <p:cNvPr id="26" name="Rectangle 43"/>
              <p:cNvSpPr>
                <a:spLocks noChangeArrowheads="1"/>
              </p:cNvSpPr>
              <p:nvPr/>
            </p:nvSpPr>
            <p:spPr bwMode="auto">
              <a:xfrm>
                <a:off x="518" y="3296"/>
                <a:ext cx="121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0000CC"/>
                    </a:solidFill>
                  </a:rPr>
                  <a:t>Auto-decrement</a:t>
                </a:r>
              </a:p>
            </p:txBody>
          </p:sp>
          <p:sp>
            <p:nvSpPr>
              <p:cNvPr id="27" name="Rectangle 44"/>
              <p:cNvSpPr>
                <a:spLocks noChangeArrowheads="1"/>
              </p:cNvSpPr>
              <p:nvPr/>
            </p:nvSpPr>
            <p:spPr bwMode="auto">
              <a:xfrm>
                <a:off x="1830" y="3296"/>
                <a:ext cx="9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R1,–(R2)</a:t>
                </a:r>
              </a:p>
            </p:txBody>
          </p:sp>
          <p:sp>
            <p:nvSpPr>
              <p:cNvPr id="28" name="Rectangle 45"/>
              <p:cNvSpPr>
                <a:spLocks noChangeArrowheads="1"/>
              </p:cNvSpPr>
              <p:nvPr/>
            </p:nvSpPr>
            <p:spPr bwMode="auto">
              <a:xfrm>
                <a:off x="3363" y="3296"/>
                <a:ext cx="220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R2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R2-d; R1  R1+Mem[R2]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22" name="Group 46"/>
            <p:cNvGrpSpPr>
              <a:grpSpLocks/>
            </p:cNvGrpSpPr>
            <p:nvPr/>
          </p:nvGrpSpPr>
          <p:grpSpPr bwMode="auto">
            <a:xfrm>
              <a:off x="518" y="3600"/>
              <a:ext cx="4944" cy="229"/>
              <a:chOff x="518" y="3600"/>
              <a:chExt cx="4944" cy="229"/>
            </a:xfrm>
          </p:grpSpPr>
          <p:sp>
            <p:nvSpPr>
              <p:cNvPr id="23" name="Rectangle 47"/>
              <p:cNvSpPr>
                <a:spLocks noChangeArrowheads="1"/>
              </p:cNvSpPr>
              <p:nvPr/>
            </p:nvSpPr>
            <p:spPr bwMode="auto">
              <a:xfrm>
                <a:off x="518" y="3600"/>
                <a:ext cx="57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0000CC"/>
                    </a:solidFill>
                  </a:rPr>
                  <a:t>Scaled</a:t>
                </a:r>
              </a:p>
            </p:txBody>
          </p:sp>
          <p:sp>
            <p:nvSpPr>
              <p:cNvPr id="24" name="Rectangle 48"/>
              <p:cNvSpPr>
                <a:spLocks noChangeArrowheads="1"/>
              </p:cNvSpPr>
              <p:nvPr/>
            </p:nvSpPr>
            <p:spPr bwMode="auto">
              <a:xfrm>
                <a:off x="1621" y="3600"/>
                <a:ext cx="161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     Add R1,100(R2)[R3]</a:t>
                </a:r>
              </a:p>
            </p:txBody>
          </p:sp>
          <p:sp>
            <p:nvSpPr>
              <p:cNvPr id="25" name="Rectangle 49"/>
              <p:cNvSpPr>
                <a:spLocks noChangeArrowheads="1"/>
              </p:cNvSpPr>
              <p:nvPr/>
            </p:nvSpPr>
            <p:spPr bwMode="auto">
              <a:xfrm>
                <a:off x="3363" y="3600"/>
                <a:ext cx="2099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R1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R1+Mem[100+R2+R3*d]</a:t>
                </a:r>
                <a:endParaRPr lang="en-US">
                  <a:solidFill>
                    <a:srgbClr val="CC0000"/>
                  </a:solidFill>
                </a:endParaRPr>
              </a:p>
            </p:txBody>
          </p:sp>
        </p:grpSp>
      </p:grpSp>
      <p:sp>
        <p:nvSpPr>
          <p:cNvPr id="56" name="Rectangle 50"/>
          <p:cNvSpPr>
            <a:spLocks noChangeArrowheads="1"/>
          </p:cNvSpPr>
          <p:nvPr/>
        </p:nvSpPr>
        <p:spPr bwMode="auto">
          <a:xfrm>
            <a:off x="558800" y="1714328"/>
            <a:ext cx="7656512" cy="1411288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4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3.3 Concept #3: Operations in Instructions Set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31741" y="4806778"/>
            <a:ext cx="5107459" cy="1661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#4: Instruction Formats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#5: Encoding the Instruction Set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828800"/>
            <a:ext cx="8229600" cy="1433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Standard Operations in an Instruction Set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Frequently Used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3.3 Standard Operations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1410729" y="1234159"/>
            <a:ext cx="6429375" cy="5094288"/>
            <a:chOff x="1020" y="705"/>
            <a:chExt cx="4050" cy="3209"/>
          </a:xfrm>
        </p:grpSpPr>
        <p:grpSp>
          <p:nvGrpSpPr>
            <p:cNvPr id="13" name="Group 8"/>
            <p:cNvGrpSpPr>
              <a:grpSpLocks/>
            </p:cNvGrpSpPr>
            <p:nvPr/>
          </p:nvGrpSpPr>
          <p:grpSpPr bwMode="auto">
            <a:xfrm>
              <a:off x="1020" y="705"/>
              <a:ext cx="3019" cy="1050"/>
              <a:chOff x="1020" y="756"/>
              <a:chExt cx="3019" cy="1050"/>
            </a:xfrm>
          </p:grpSpPr>
          <p:sp>
            <p:nvSpPr>
              <p:cNvPr id="42" name="Rectangle 9"/>
              <p:cNvSpPr>
                <a:spLocks noChangeArrowheads="1"/>
              </p:cNvSpPr>
              <p:nvPr/>
            </p:nvSpPr>
            <p:spPr bwMode="auto">
              <a:xfrm>
                <a:off x="1020" y="756"/>
                <a:ext cx="1144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660066"/>
                    </a:solidFill>
                  </a:rPr>
                  <a:t>Data Movement</a:t>
                </a:r>
              </a:p>
            </p:txBody>
          </p:sp>
          <p:sp>
            <p:nvSpPr>
              <p:cNvPr id="43" name="Rectangle 10"/>
              <p:cNvSpPr>
                <a:spLocks noChangeArrowheads="1"/>
              </p:cNvSpPr>
              <p:nvPr/>
            </p:nvSpPr>
            <p:spPr bwMode="auto">
              <a:xfrm>
                <a:off x="2570" y="756"/>
                <a:ext cx="1469" cy="10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load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(from memory)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store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(to memory)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memory-to-memory move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register-to-register move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input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(from I/O device)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output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(to I/O device)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push, pop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(to/from stack)</a:t>
                </a:r>
              </a:p>
            </p:txBody>
          </p:sp>
        </p:grp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1020" y="1811"/>
              <a:ext cx="3445" cy="296"/>
              <a:chOff x="1020" y="1820"/>
              <a:chExt cx="3445" cy="296"/>
            </a:xfrm>
          </p:grpSpPr>
          <p:sp>
            <p:nvSpPr>
              <p:cNvPr id="40" name="Rectangle 12"/>
              <p:cNvSpPr>
                <a:spLocks noChangeArrowheads="1"/>
              </p:cNvSpPr>
              <p:nvPr/>
            </p:nvSpPr>
            <p:spPr bwMode="auto">
              <a:xfrm>
                <a:off x="1020" y="1820"/>
                <a:ext cx="792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006600"/>
                    </a:solidFill>
                  </a:rPr>
                  <a:t>Arithmetic</a:t>
                </a:r>
              </a:p>
            </p:txBody>
          </p:sp>
          <p:sp>
            <p:nvSpPr>
              <p:cNvPr id="41" name="Rectangle 13"/>
              <p:cNvSpPr>
                <a:spLocks noChangeArrowheads="1"/>
              </p:cNvSpPr>
              <p:nvPr/>
            </p:nvSpPr>
            <p:spPr bwMode="auto">
              <a:xfrm>
                <a:off x="2570" y="1820"/>
                <a:ext cx="1895" cy="2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/>
                  <a:t>integer (binary + decimal) or FP</a:t>
                </a:r>
              </a:p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add, subtract, multiply, divide</a:t>
                </a:r>
              </a:p>
            </p:txBody>
          </p:sp>
        </p:grp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1020" y="2354"/>
              <a:ext cx="2877" cy="179"/>
              <a:chOff x="1020" y="2354"/>
              <a:chExt cx="2877" cy="179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20" y="2354"/>
                <a:ext cx="584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006600"/>
                    </a:solidFill>
                  </a:rPr>
                  <a:t>Logical</a:t>
                </a:r>
              </a:p>
            </p:txBody>
          </p:sp>
          <p:sp>
            <p:nvSpPr>
              <p:cNvPr id="39" name="Rectangle 16"/>
              <p:cNvSpPr>
                <a:spLocks noChangeArrowheads="1"/>
              </p:cNvSpPr>
              <p:nvPr/>
            </p:nvSpPr>
            <p:spPr bwMode="auto">
              <a:xfrm>
                <a:off x="2570" y="2354"/>
                <a:ext cx="1327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not, and, or, set, clear</a:t>
                </a:r>
              </a:p>
            </p:txBody>
          </p:sp>
        </p:grpSp>
        <p:grpSp>
          <p:nvGrpSpPr>
            <p:cNvPr id="16" name="Group 17"/>
            <p:cNvGrpSpPr>
              <a:grpSpLocks/>
            </p:cNvGrpSpPr>
            <p:nvPr/>
          </p:nvGrpSpPr>
          <p:grpSpPr bwMode="auto">
            <a:xfrm>
              <a:off x="1020" y="2157"/>
              <a:ext cx="3266" cy="179"/>
              <a:chOff x="1020" y="2157"/>
              <a:chExt cx="3266" cy="179"/>
            </a:xfrm>
          </p:grpSpPr>
          <p:sp>
            <p:nvSpPr>
              <p:cNvPr id="36" name="Rectangle 18"/>
              <p:cNvSpPr>
                <a:spLocks noChangeArrowheads="1"/>
              </p:cNvSpPr>
              <p:nvPr/>
            </p:nvSpPr>
            <p:spPr bwMode="auto">
              <a:xfrm>
                <a:off x="1020" y="2157"/>
                <a:ext cx="400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006600"/>
                    </a:solidFill>
                  </a:rPr>
                  <a:t>Shift</a:t>
                </a:r>
              </a:p>
            </p:txBody>
          </p:sp>
          <p:sp>
            <p:nvSpPr>
              <p:cNvPr id="37" name="Rectangle 19"/>
              <p:cNvSpPr>
                <a:spLocks noChangeArrowheads="1"/>
              </p:cNvSpPr>
              <p:nvPr/>
            </p:nvSpPr>
            <p:spPr bwMode="auto">
              <a:xfrm>
                <a:off x="2570" y="2157"/>
                <a:ext cx="1716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shift left/right, rotate left/right</a:t>
                </a:r>
              </a:p>
            </p:txBody>
          </p:sp>
        </p:grpSp>
        <p:grpSp>
          <p:nvGrpSpPr>
            <p:cNvPr id="17" name="Group 20"/>
            <p:cNvGrpSpPr>
              <a:grpSpLocks/>
            </p:cNvGrpSpPr>
            <p:nvPr/>
          </p:nvGrpSpPr>
          <p:grpSpPr bwMode="auto">
            <a:xfrm>
              <a:off x="1020" y="2574"/>
              <a:ext cx="4050" cy="179"/>
              <a:chOff x="1020" y="2574"/>
              <a:chExt cx="4050" cy="179"/>
            </a:xfrm>
          </p:grpSpPr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20" y="2574"/>
                <a:ext cx="920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C00000"/>
                    </a:solidFill>
                  </a:rPr>
                  <a:t>Control flow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2570" y="2574"/>
                <a:ext cx="2500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Jump </a:t>
                </a:r>
                <a:r>
                  <a:rPr lang="en-US" sz="1600" dirty="0"/>
                  <a:t>(unconditional),</a:t>
                </a:r>
                <a:r>
                  <a:rPr lang="en-US" sz="1600" dirty="0">
                    <a:solidFill>
                      <a:srgbClr val="0000FF"/>
                    </a:solidFill>
                  </a:rPr>
                  <a:t> Branch </a:t>
                </a:r>
                <a:r>
                  <a:rPr lang="en-US" sz="1600" dirty="0"/>
                  <a:t>(conditional)</a:t>
                </a:r>
              </a:p>
            </p:txBody>
          </p:sp>
        </p:grpSp>
        <p:grpSp>
          <p:nvGrpSpPr>
            <p:cNvPr id="18" name="Group 23"/>
            <p:cNvGrpSpPr>
              <a:grpSpLocks/>
            </p:cNvGrpSpPr>
            <p:nvPr/>
          </p:nvGrpSpPr>
          <p:grpSpPr bwMode="auto">
            <a:xfrm>
              <a:off x="1020" y="2784"/>
              <a:ext cx="2235" cy="179"/>
              <a:chOff x="1020" y="2784"/>
              <a:chExt cx="2235" cy="179"/>
            </a:xfrm>
          </p:grpSpPr>
          <p:sp>
            <p:nvSpPr>
              <p:cNvPr id="32" name="Rectangle 24"/>
              <p:cNvSpPr>
                <a:spLocks noChangeArrowheads="1"/>
              </p:cNvSpPr>
              <p:nvPr/>
            </p:nvSpPr>
            <p:spPr bwMode="auto">
              <a:xfrm>
                <a:off x="1020" y="2784"/>
                <a:ext cx="1424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>
                    <a:solidFill>
                      <a:srgbClr val="C00000"/>
                    </a:solidFill>
                  </a:rPr>
                  <a:t>Subroutine Linkage</a:t>
                </a: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2570" y="2784"/>
                <a:ext cx="685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call, return</a:t>
                </a:r>
              </a:p>
            </p:txBody>
          </p:sp>
        </p:grpSp>
        <p:grpSp>
          <p:nvGrpSpPr>
            <p:cNvPr id="19" name="Group 26"/>
            <p:cNvGrpSpPr>
              <a:grpSpLocks/>
            </p:cNvGrpSpPr>
            <p:nvPr/>
          </p:nvGrpSpPr>
          <p:grpSpPr bwMode="auto">
            <a:xfrm>
              <a:off x="1020" y="2997"/>
              <a:ext cx="2265" cy="179"/>
              <a:chOff x="1020" y="2997"/>
              <a:chExt cx="2265" cy="179"/>
            </a:xfrm>
          </p:grpSpPr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1020" y="2997"/>
                <a:ext cx="672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002060"/>
                    </a:solidFill>
                  </a:rPr>
                  <a:t>Interrupt</a:t>
                </a:r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2570" y="2997"/>
                <a:ext cx="715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trap, return</a:t>
                </a:r>
              </a:p>
            </p:txBody>
          </p:sp>
        </p:grpSp>
        <p:grpSp>
          <p:nvGrpSpPr>
            <p:cNvPr id="20" name="Group 29"/>
            <p:cNvGrpSpPr>
              <a:grpSpLocks/>
            </p:cNvGrpSpPr>
            <p:nvPr/>
          </p:nvGrpSpPr>
          <p:grpSpPr bwMode="auto">
            <a:xfrm>
              <a:off x="1020" y="3203"/>
              <a:ext cx="3042" cy="181"/>
              <a:chOff x="1020" y="3203"/>
              <a:chExt cx="3042" cy="181"/>
            </a:xfrm>
          </p:grpSpPr>
          <p:sp>
            <p:nvSpPr>
              <p:cNvPr id="28" name="Rectangle 30"/>
              <p:cNvSpPr>
                <a:spLocks noChangeArrowheads="1"/>
              </p:cNvSpPr>
              <p:nvPr/>
            </p:nvSpPr>
            <p:spPr bwMode="auto">
              <a:xfrm>
                <a:off x="1020" y="3203"/>
                <a:ext cx="122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 err="1">
                    <a:solidFill>
                      <a:srgbClr val="0070C0"/>
                    </a:solidFill>
                  </a:rPr>
                  <a:t>Synchronisation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Rectangle 31"/>
              <p:cNvSpPr>
                <a:spLocks noChangeArrowheads="1"/>
              </p:cNvSpPr>
              <p:nvPr/>
            </p:nvSpPr>
            <p:spPr bwMode="auto">
              <a:xfrm>
                <a:off x="2570" y="3203"/>
                <a:ext cx="1492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test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600" dirty="0">
                    <a:solidFill>
                      <a:srgbClr val="0000FF"/>
                    </a:solidFill>
                  </a:rPr>
                  <a:t>&amp; set (atomic r-m-w)</a:t>
                </a:r>
              </a:p>
            </p:txBody>
          </p:sp>
        </p:grpSp>
        <p:grpSp>
          <p:nvGrpSpPr>
            <p:cNvPr id="22" name="Group 32"/>
            <p:cNvGrpSpPr>
              <a:grpSpLocks/>
            </p:cNvGrpSpPr>
            <p:nvPr/>
          </p:nvGrpSpPr>
          <p:grpSpPr bwMode="auto">
            <a:xfrm>
              <a:off x="1020" y="3410"/>
              <a:ext cx="2983" cy="179"/>
              <a:chOff x="1020" y="3410"/>
              <a:chExt cx="2983" cy="179"/>
            </a:xfrm>
          </p:grpSpPr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020" y="3410"/>
                <a:ext cx="496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>
                    <a:solidFill>
                      <a:srgbClr val="0070C0"/>
                    </a:solidFill>
                  </a:rPr>
                  <a:t>String</a:t>
                </a:r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2570" y="3410"/>
                <a:ext cx="1433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search, move, compare</a:t>
                </a: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3" name="Group 35"/>
            <p:cNvGrpSpPr>
              <a:grpSpLocks/>
            </p:cNvGrpSpPr>
            <p:nvPr/>
          </p:nvGrpSpPr>
          <p:grpSpPr bwMode="auto">
            <a:xfrm>
              <a:off x="1020" y="3618"/>
              <a:ext cx="3275" cy="296"/>
              <a:chOff x="1020" y="3618"/>
              <a:chExt cx="3275" cy="296"/>
            </a:xfrm>
          </p:grpSpPr>
          <p:sp>
            <p:nvSpPr>
              <p:cNvPr id="24" name="Rectangle 36"/>
              <p:cNvSpPr>
                <a:spLocks noChangeArrowheads="1"/>
              </p:cNvSpPr>
              <p:nvPr/>
            </p:nvSpPr>
            <p:spPr bwMode="auto">
              <a:xfrm>
                <a:off x="1020" y="3618"/>
                <a:ext cx="704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>
                    <a:solidFill>
                      <a:srgbClr val="0070C0"/>
                    </a:solidFill>
                  </a:rPr>
                  <a:t>Graphics</a:t>
                </a:r>
              </a:p>
            </p:txBody>
          </p:sp>
          <p:sp>
            <p:nvSpPr>
              <p:cNvPr id="25" name="Rectangle 37"/>
              <p:cNvSpPr>
                <a:spLocks noChangeArrowheads="1"/>
              </p:cNvSpPr>
              <p:nvPr/>
            </p:nvSpPr>
            <p:spPr bwMode="auto">
              <a:xfrm>
                <a:off x="2570" y="3618"/>
                <a:ext cx="1725" cy="2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pixel and vertex operations, </a:t>
                </a:r>
                <a:br>
                  <a:rPr lang="en-US" sz="1600" dirty="0">
                    <a:solidFill>
                      <a:srgbClr val="3333CC"/>
                    </a:solidFill>
                  </a:rPr>
                </a:br>
                <a:r>
                  <a:rPr lang="en-US" sz="1600" dirty="0">
                    <a:solidFill>
                      <a:srgbClr val="3333CC"/>
                    </a:solidFill>
                  </a:rPr>
                  <a:t>compression/decompression</a:t>
                </a:r>
              </a:p>
            </p:txBody>
          </p:sp>
        </p:grpSp>
      </p:grpSp>
      <p:cxnSp>
        <p:nvCxnSpPr>
          <p:cNvPr id="44" name="Straight Connector 43"/>
          <p:cNvCxnSpPr/>
          <p:nvPr/>
        </p:nvCxnSpPr>
        <p:spPr>
          <a:xfrm>
            <a:off x="1182129" y="2910559"/>
            <a:ext cx="7010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258329" y="4150397"/>
            <a:ext cx="7010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58329" y="4847309"/>
            <a:ext cx="7010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258329" y="5196559"/>
            <a:ext cx="7010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6">
            <a:extLst>
              <a:ext uri="{FF2B5EF4-FFF2-40B4-BE49-F238E27FC236}">
                <a16:creationId xmlns:a16="http://schemas.microsoft.com/office/drawing/2014/main" id="{2673D24B-0B4D-46B0-B0E8-C9F2E4AE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49" name="Folded Corner 48"/>
          <p:cNvSpPr/>
          <p:nvPr/>
        </p:nvSpPr>
        <p:spPr>
          <a:xfrm>
            <a:off x="6595503" y="5245773"/>
            <a:ext cx="2345295" cy="1470024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400" b="1" dirty="0" err="1">
                <a:solidFill>
                  <a:schemeClr val="tx1"/>
                </a:solidFill>
              </a:rPr>
              <a:t>Synchronisation</a:t>
            </a:r>
            <a:r>
              <a:rPr lang="en-US" sz="1400" dirty="0">
                <a:solidFill>
                  <a:schemeClr val="tx1"/>
                </a:solidFill>
              </a:rPr>
              <a:t> is used for multi-thread or multi-core operations.</a:t>
            </a:r>
          </a:p>
          <a:p>
            <a:pPr algn="just"/>
            <a:r>
              <a:rPr lang="en-US" sz="1400" b="1" dirty="0">
                <a:solidFill>
                  <a:schemeClr val="tx1"/>
                </a:solidFill>
              </a:rPr>
              <a:t>Graphics</a:t>
            </a:r>
            <a:r>
              <a:rPr lang="en-US" sz="1400" dirty="0">
                <a:solidFill>
                  <a:schemeClr val="tx1"/>
                </a:solidFill>
              </a:rPr>
              <a:t> now common in x86 (</a:t>
            </a:r>
            <a:r>
              <a:rPr lang="en-US" sz="1400" i="1" dirty="0">
                <a:solidFill>
                  <a:schemeClr val="tx1"/>
                </a:solidFill>
              </a:rPr>
              <a:t>e.g., intel iris, </a:t>
            </a:r>
            <a:r>
              <a:rPr lang="en-US" sz="1400" i="1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3.3 Frequently Used Instructions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23876"/>
              </p:ext>
            </p:extLst>
          </p:nvPr>
        </p:nvGraphicFramePr>
        <p:xfrm>
          <a:off x="664633" y="1587843"/>
          <a:ext cx="5410200" cy="4450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Instructions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Conditional Branch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</a:t>
                      </a:r>
                      <a:r>
                        <a:rPr lang="en-US" baseline="0" dirty="0"/>
                        <a:t> AND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register to 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Procedure</a:t>
                      </a:r>
                      <a:r>
                        <a:rPr lang="en-US" baseline="0" dirty="0"/>
                        <a:t> 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5715000" y="1231431"/>
            <a:ext cx="3124200" cy="9286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0000CC"/>
                </a:solidFill>
              </a:rPr>
              <a:t>Make these instructions fast!</a:t>
            </a:r>
          </a:p>
          <a:p>
            <a:pPr algn="ctr" eaLnBrk="0" hangingPunct="0"/>
            <a:r>
              <a:rPr lang="en-US" dirty="0">
                <a:solidFill>
                  <a:srgbClr val="0000CC"/>
                </a:solidFill>
              </a:rPr>
              <a:t>Amdahl’s law – make the common cases fast!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426633" y="1991598"/>
            <a:ext cx="4114800" cy="1425045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C379089-F873-4EC1-AB56-C9188917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0" name="Folded Corner 9"/>
          <p:cNvSpPr/>
          <p:nvPr/>
        </p:nvSpPr>
        <p:spPr>
          <a:xfrm>
            <a:off x="6074833" y="2160119"/>
            <a:ext cx="2764367" cy="4638614"/>
          </a:xfrm>
          <a:prstGeom prst="foldedCorner">
            <a:avLst>
              <a:gd name="adj" fmla="val 8397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To briefly see the benefit, consider that we managed to decrease the time needed to compute the first 4 operations by 50% (i.e., time slashed by 2) at the expense that the rest are slower (e.g., time increase by 50%).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Then if the total time originally:</a:t>
            </a:r>
          </a:p>
          <a:p>
            <a:pPr algn="just"/>
            <a:r>
              <a:rPr lang="en-US" sz="1400" b="1" dirty="0">
                <a:solidFill>
                  <a:schemeClr val="tx1"/>
                </a:solidFill>
              </a:rPr>
              <a:t>  T = (0.7 * t) + (0.3 * t)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After the improvement, the total time will be:</a:t>
            </a:r>
          </a:p>
          <a:p>
            <a:pPr algn="just"/>
            <a:r>
              <a:rPr lang="en-US" sz="1400" b="1" dirty="0">
                <a:solidFill>
                  <a:schemeClr val="tx1"/>
                </a:solidFill>
              </a:rPr>
              <a:t>  T = (0.35 * t) + (0.45 t)</a:t>
            </a:r>
          </a:p>
          <a:p>
            <a:pPr algn="just"/>
            <a:r>
              <a:rPr lang="en-US" sz="1400" b="1" dirty="0">
                <a:solidFill>
                  <a:schemeClr val="tx1"/>
                </a:solidFill>
              </a:rPr>
              <a:t>  T = (0.80 * t)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Which is still an improvement.</a:t>
            </a:r>
          </a:p>
          <a:p>
            <a:pPr algn="just"/>
            <a:endParaRPr lang="en-US" sz="1400" dirty="0">
              <a:solidFill>
                <a:schemeClr val="tx1"/>
              </a:solidFill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In practice, typically there is no (</a:t>
            </a:r>
            <a:r>
              <a:rPr lang="en-US" sz="1400" i="1" dirty="0">
                <a:solidFill>
                  <a:schemeClr val="tx1"/>
                </a:solidFill>
              </a:rPr>
              <a:t>or only slight</a:t>
            </a:r>
            <a:r>
              <a:rPr lang="en-US" sz="1400" dirty="0">
                <a:solidFill>
                  <a:schemeClr val="tx1"/>
                </a:solidFill>
              </a:rPr>
              <a:t>) increase in the rest when we made improvement to some.</a:t>
            </a:r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3.4 Concept #4: Instruction Formats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3731741" y="4806778"/>
            <a:ext cx="5107459" cy="169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#4: Instruction Formats</a:t>
            </a:r>
            <a:endParaRPr lang="en-US" sz="1600" b="1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/>
              <a:t>Concept #5: Encoding the Instruction Set</a:t>
            </a:r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>
          <a:xfrm>
            <a:off x="457200" y="1828800"/>
            <a:ext cx="8229600" cy="186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Length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Fields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Type and Size of Operands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A093046-6829-4494-88E7-C6F59E84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3.4 Instruction Length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322115"/>
            <a:ext cx="48768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660066"/>
                </a:solidFill>
              </a:rPr>
              <a:t>Variable-length</a:t>
            </a:r>
            <a:r>
              <a:rPr lang="en-US" sz="2000" dirty="0"/>
              <a:t> instructions.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800" dirty="0"/>
              <a:t>Intel 80x86: Instructions vary from 1 to 17 bytes long.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800" dirty="0"/>
              <a:t>Digital VAX: Instructions vary from 1 to 54 bytes long.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800" dirty="0"/>
              <a:t>Require multi-step fetch and decode.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800" dirty="0"/>
              <a:t>Allow for a more flexible (but complex) and compact instruction set.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5334000" y="2769915"/>
            <a:ext cx="3552825" cy="950913"/>
            <a:chOff x="1513" y="1773"/>
            <a:chExt cx="2238" cy="599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513" y="1773"/>
              <a:ext cx="667" cy="15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513" y="1994"/>
              <a:ext cx="1345" cy="15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513" y="2203"/>
              <a:ext cx="2238" cy="169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57200" y="3912915"/>
            <a:ext cx="822960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Fixed-length</a:t>
            </a:r>
            <a:r>
              <a:rPr lang="en-US" sz="2000" b="1" dirty="0"/>
              <a:t> </a:t>
            </a:r>
            <a:r>
              <a:rPr lang="en-US" sz="2000" dirty="0"/>
              <a:t>instructions.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Used in most RISC (Reduced Instruction Set Computers)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MIPS, PowerPC: Instructions are 4 bytes long.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Allow for easy fetch and decode.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Simplify pipelining and parallelism.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Instruction bits are scarce.</a:t>
            </a:r>
          </a:p>
          <a:p>
            <a:pPr marL="263525" indent="-263525"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006600"/>
                </a:solidFill>
              </a:rPr>
              <a:t>Hybrid</a:t>
            </a:r>
            <a:r>
              <a:rPr lang="en-US" sz="2000" dirty="0"/>
              <a:t> instructions: a mix of variable- and fixed-length instructions.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FFB2A92-9805-47AD-B6FC-1AAE8EED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5334000" y="4907059"/>
            <a:ext cx="3552825" cy="950913"/>
            <a:chOff x="1513" y="1773"/>
            <a:chExt cx="2238" cy="599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513" y="1773"/>
              <a:ext cx="2238" cy="15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1513" y="1994"/>
              <a:ext cx="2238" cy="15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1513" y="2203"/>
              <a:ext cx="2238" cy="169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3.4 Instruction Fields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509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An instruction consists of 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opcode</a:t>
            </a:r>
            <a:r>
              <a:rPr lang="en-US" dirty="0"/>
              <a:t>: unique code to specify the desired operation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operands</a:t>
            </a:r>
            <a:r>
              <a:rPr lang="en-US" b="1" dirty="0"/>
              <a:t>: </a:t>
            </a:r>
            <a:r>
              <a:rPr lang="en-US" dirty="0"/>
              <a:t>zero or more additional information needed for the operation</a:t>
            </a:r>
          </a:p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The operation designates the type and size of the operands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/>
              <a:t>Typical type and size:</a:t>
            </a:r>
            <a:r>
              <a:rPr lang="en-US" dirty="0"/>
              <a:t> Character (8 bits), half-word (</a:t>
            </a:r>
            <a:r>
              <a:rPr lang="en-US" dirty="0" err="1"/>
              <a:t>eg</a:t>
            </a:r>
            <a:r>
              <a:rPr lang="en-US" dirty="0"/>
              <a:t>: 16 bits), word (</a:t>
            </a:r>
            <a:r>
              <a:rPr lang="en-US" dirty="0" err="1"/>
              <a:t>eg</a:t>
            </a:r>
            <a:r>
              <a:rPr lang="en-US" dirty="0"/>
              <a:t>: 32 bits), single-precision floating point (</a:t>
            </a:r>
            <a:r>
              <a:rPr lang="en-US" dirty="0" err="1"/>
              <a:t>eg</a:t>
            </a:r>
            <a:r>
              <a:rPr lang="en-US" dirty="0"/>
              <a:t>: 1 word), double-precision floating point (</a:t>
            </a:r>
            <a:r>
              <a:rPr lang="en-US" dirty="0" err="1"/>
              <a:t>eg</a:t>
            </a:r>
            <a:r>
              <a:rPr lang="en-US" dirty="0"/>
              <a:t>: 2 words).</a:t>
            </a:r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Expectations from any new 32-bit architecture: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Support for 8-, 16- and 32-bit integer and 32-bit and 64-bit floating point operations. A 64-bit architecture would need to support 64-bit integers as well.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2651D-2B15-4725-A762-E309CAE1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Concept #5: Encoding the Instruction Set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828800"/>
            <a:ext cx="8229600" cy="1396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Encoding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Encoding for Fixed-Length Instructions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731741" y="4806778"/>
            <a:ext cx="5107459" cy="169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#4: Instruction Formats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#5: Encoding the Instruction Set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04CAED5-C7E9-42B5-8BFB-3DDEDADC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3.5 Instruction Encoding: Overview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533400" y="1306783"/>
            <a:ext cx="8229600" cy="514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 are instructions represented in binary format for execution by the processor?</a:t>
            </a:r>
          </a:p>
          <a:p>
            <a:pPr marL="271463" indent="-271463" fontAlgn="auto"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Issues: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Code size, speed/performance, design complexity.</a:t>
            </a:r>
          </a:p>
          <a:p>
            <a:pPr marL="271463" indent="-271463" fontAlgn="auto"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Things to be decided: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Number of registers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Number of addressing modes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Number of operands in an instruction</a:t>
            </a:r>
          </a:p>
          <a:p>
            <a:pPr marL="271463" indent="-271463" fontAlgn="auto"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different competing forces: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Have many registers and addressing modes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Reduce code size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Have instruction length that is easy to handle (fixed-length instructions are easier to handle)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A1BE0-6EC9-48B5-B27F-718F472C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#10: Instruction Set Architecture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Overview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RISC vs CISC: The Famous Battle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5 Concepts in ISA Design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3.1	Concept #1: Data Storage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3.2	Concept #2: Memory and Addressing Mode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3.3	Concept #3: Operations in Instruction Set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3.4	Concept #4: Instruction Formats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3.5	Concept #5: Encoding the Instruction Set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3.5 Encoding Choices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371685"/>
            <a:ext cx="8229600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Three encoding choices: variable, fixed, hybrid.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365250" y="1965410"/>
            <a:ext cx="6629400" cy="4271963"/>
            <a:chOff x="860" y="1168"/>
            <a:chExt cx="4176" cy="2691"/>
          </a:xfrm>
        </p:grpSpPr>
        <p:pic>
          <p:nvPicPr>
            <p:cNvPr id="9" name="Picture 5" descr="Ch2-fig23"/>
            <p:cNvPicPr>
              <a:picLocks noChangeAspect="1" noChangeArrowheads="1"/>
            </p:cNvPicPr>
            <p:nvPr/>
          </p:nvPicPr>
          <p:blipFill>
            <a:blip r:embed="rId3" cstate="print"/>
            <a:srcRect b="86368"/>
            <a:stretch>
              <a:fillRect/>
            </a:stretch>
          </p:blipFill>
          <p:spPr bwMode="auto">
            <a:xfrm>
              <a:off x="860" y="1168"/>
              <a:ext cx="4176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 descr="Ch2-fig23"/>
            <p:cNvPicPr>
              <a:picLocks noChangeAspect="1" noChangeArrowheads="1"/>
            </p:cNvPicPr>
            <p:nvPr/>
          </p:nvPicPr>
          <p:blipFill>
            <a:blip r:embed="rId3" cstate="print"/>
            <a:srcRect t="22585" b="62222"/>
            <a:stretch>
              <a:fillRect/>
            </a:stretch>
          </p:blipFill>
          <p:spPr bwMode="auto">
            <a:xfrm>
              <a:off x="860" y="1733"/>
              <a:ext cx="4176" cy="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 descr="Ch2-fig23"/>
            <p:cNvPicPr>
              <a:picLocks noChangeAspect="1" noChangeArrowheads="1"/>
            </p:cNvPicPr>
            <p:nvPr/>
          </p:nvPicPr>
          <p:blipFill>
            <a:blip r:embed="rId3" cstate="print"/>
            <a:srcRect t="42677" b="16534"/>
            <a:stretch>
              <a:fillRect/>
            </a:stretch>
          </p:blipFill>
          <p:spPr bwMode="auto">
            <a:xfrm>
              <a:off x="860" y="2369"/>
              <a:ext cx="4176" cy="1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2E760E0C-D9A4-4EDA-B8C6-9A407E50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(1/4)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09600" y="1412959"/>
            <a:ext cx="8229600" cy="2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Fixed length instruction presents a much more interesting challenge: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Q: How to fit multiple sets of instruction types into same (limited) number of bits?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A: Work with the most constrained instruction types first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9600" y="4079958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sz="2800" b="1" kern="0" dirty="0">
                <a:solidFill>
                  <a:srgbClr val="C00000"/>
                </a:solidFill>
              </a:rPr>
              <a:t>Expanding Opcode</a:t>
            </a:r>
            <a:r>
              <a:rPr lang="en-US" sz="2800" kern="0" dirty="0">
                <a:solidFill>
                  <a:srgbClr val="C00000"/>
                </a:solidFill>
              </a:rPr>
              <a:t> </a:t>
            </a:r>
            <a:r>
              <a:rPr lang="en-US" sz="2800" kern="0" dirty="0"/>
              <a:t>scheme: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kern="0" dirty="0"/>
              <a:t>The opcode has variable lengths for different instructions. 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kern="0" dirty="0"/>
              <a:t>A good way to maximize the instruction bits.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B03737-C54B-47BB-8A3A-D64E82AA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(2/4)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72603"/>
            <a:ext cx="8229600" cy="1676399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16-bit fixed length instructions, with 2 types of instructions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Type-A: </a:t>
            </a:r>
            <a:r>
              <a:rPr lang="en-US" dirty="0"/>
              <a:t>2 operands, each operand is 5-bit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Type-B: </a:t>
            </a:r>
            <a:r>
              <a:rPr lang="en-US" dirty="0"/>
              <a:t>1 operand of 5-bit</a:t>
            </a: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381000" y="3992002"/>
            <a:ext cx="5121275" cy="1609725"/>
            <a:chOff x="1686" y="1603"/>
            <a:chExt cx="3226" cy="1014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686" y="1762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Type-A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1734" y="2366"/>
              <a:ext cx="70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Type-B</a:t>
              </a:r>
            </a:p>
          </p:txBody>
        </p:sp>
        <p:grpSp>
          <p:nvGrpSpPr>
            <p:cNvPr id="19" name="Group 8"/>
            <p:cNvGrpSpPr>
              <a:grpSpLocks/>
            </p:cNvGrpSpPr>
            <p:nvPr/>
          </p:nvGrpSpPr>
          <p:grpSpPr bwMode="auto">
            <a:xfrm>
              <a:off x="2518" y="1603"/>
              <a:ext cx="2394" cy="432"/>
              <a:chOff x="2699" y="1614"/>
              <a:chExt cx="2394" cy="432"/>
            </a:xfrm>
          </p:grpSpPr>
          <p:sp>
            <p:nvSpPr>
              <p:cNvPr id="28" name="Text Box 9"/>
              <p:cNvSpPr txBox="1">
                <a:spLocks noChangeArrowheads="1"/>
              </p:cNvSpPr>
              <p:nvPr/>
            </p:nvSpPr>
            <p:spPr bwMode="auto">
              <a:xfrm>
                <a:off x="2699" y="1807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29" name="Text Box 10"/>
              <p:cNvSpPr txBox="1">
                <a:spLocks noChangeArrowheads="1"/>
              </p:cNvSpPr>
              <p:nvPr/>
            </p:nvSpPr>
            <p:spPr bwMode="auto">
              <a:xfrm>
                <a:off x="360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auto">
              <a:xfrm>
                <a:off x="434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2807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363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33" name="Text Box 14"/>
              <p:cNvSpPr txBox="1">
                <a:spLocks noChangeArrowheads="1"/>
              </p:cNvSpPr>
              <p:nvPr/>
            </p:nvSpPr>
            <p:spPr bwMode="auto">
              <a:xfrm>
                <a:off x="437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  <p:grpSp>
          <p:nvGrpSpPr>
            <p:cNvPr id="20" name="Group 15"/>
            <p:cNvGrpSpPr>
              <a:grpSpLocks/>
            </p:cNvGrpSpPr>
            <p:nvPr/>
          </p:nvGrpSpPr>
          <p:grpSpPr bwMode="auto">
            <a:xfrm>
              <a:off x="2518" y="2185"/>
              <a:ext cx="2394" cy="432"/>
              <a:chOff x="2518" y="2185"/>
              <a:chExt cx="2394" cy="432"/>
            </a:xfrm>
          </p:grpSpPr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518" y="2378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23" name="Text Box 17"/>
              <p:cNvSpPr txBox="1">
                <a:spLocks noChangeArrowheads="1"/>
              </p:cNvSpPr>
              <p:nvPr/>
            </p:nvSpPr>
            <p:spPr bwMode="auto">
              <a:xfrm>
                <a:off x="3427" y="2378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4167" y="2378"/>
                <a:ext cx="745" cy="2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sq">
                <a:solidFill>
                  <a:srgbClr val="C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5" name="Text Box 19"/>
              <p:cNvSpPr txBox="1">
                <a:spLocks noChangeArrowheads="1"/>
              </p:cNvSpPr>
              <p:nvPr/>
            </p:nvSpPr>
            <p:spPr bwMode="auto">
              <a:xfrm>
                <a:off x="2626" y="2185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3450" y="2185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4190" y="2185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unused</a:t>
                </a:r>
              </a:p>
            </p:txBody>
          </p:sp>
        </p:grpSp>
      </p:grp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5638800" y="2949015"/>
            <a:ext cx="304799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</a:pPr>
            <a:r>
              <a:rPr lang="en-US" sz="2400" b="1" dirty="0">
                <a:solidFill>
                  <a:srgbClr val="C00000"/>
                </a:solidFill>
              </a:rPr>
              <a:t>Problem:</a:t>
            </a:r>
          </a:p>
          <a:p>
            <a:pPr marL="542925" lvl="1" indent="-357188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dirty="0"/>
              <a:t>Wasted bits in </a:t>
            </a:r>
            <a:br>
              <a:rPr lang="en-US" sz="2000" dirty="0"/>
            </a:br>
            <a:r>
              <a:rPr lang="en-US" sz="2000" dirty="0"/>
              <a:t>Type-B instructions</a:t>
            </a:r>
          </a:p>
          <a:p>
            <a:pPr marL="542925" lvl="1" indent="-357188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dirty="0"/>
              <a:t>Maximum total number of instructions is 2</a:t>
            </a:r>
            <a:r>
              <a:rPr lang="en-US" sz="2000" baseline="30000" dirty="0"/>
              <a:t>6</a:t>
            </a:r>
            <a:r>
              <a:rPr lang="en-US" sz="2000" dirty="0"/>
              <a:t> or 64.</a:t>
            </a:r>
          </a:p>
        </p:txBody>
      </p:sp>
      <p:sp>
        <p:nvSpPr>
          <p:cNvPr id="35" name="Snip and Round Single Corner Rectangle 34"/>
          <p:cNvSpPr/>
          <p:nvPr/>
        </p:nvSpPr>
        <p:spPr>
          <a:xfrm>
            <a:off x="593725" y="3068077"/>
            <a:ext cx="2438400" cy="609600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First Attempt: </a:t>
            </a:r>
          </a:p>
          <a:p>
            <a:r>
              <a:rPr lang="en-US" dirty="0">
                <a:solidFill>
                  <a:srgbClr val="660066"/>
                </a:solidFill>
              </a:rPr>
              <a:t>Fixed length </a:t>
            </a:r>
            <a:r>
              <a:rPr lang="en-US" dirty="0" err="1">
                <a:solidFill>
                  <a:srgbClr val="660066"/>
                </a:solidFill>
              </a:rPr>
              <a:t>Opcode</a:t>
            </a:r>
            <a:endParaRPr lang="en-SG" dirty="0">
              <a:solidFill>
                <a:srgbClr val="660066"/>
              </a:solidFill>
            </a:endParaRP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61C56CD0-33EA-4782-ADEF-FBA84BE5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37" name="Folded Corner 36"/>
          <p:cNvSpPr/>
          <p:nvPr/>
        </p:nvSpPr>
        <p:spPr>
          <a:xfrm>
            <a:off x="5638799" y="5456470"/>
            <a:ext cx="3200401" cy="1255713"/>
          </a:xfrm>
          <a:prstGeom prst="foldedCorner">
            <a:avLst>
              <a:gd name="adj" fmla="val 8397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The opcode must be shared between type-A and type-B (e.g., 1 type-A and the rest are type-B; 1 type-B and the rest are type-A;  or anything in between).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2</a:t>
            </a:r>
            <a:r>
              <a:rPr lang="en-US" sz="1200" baseline="30000" dirty="0">
                <a:solidFill>
                  <a:schemeClr val="tx1"/>
                </a:solidFill>
              </a:rPr>
              <a:t>6</a:t>
            </a:r>
            <a:r>
              <a:rPr lang="en-US" sz="1200" dirty="0">
                <a:solidFill>
                  <a:schemeClr val="tx1"/>
                </a:solidFill>
              </a:rPr>
              <a:t> is then simply ignore the unused bits.</a:t>
            </a:r>
          </a:p>
        </p:txBody>
      </p:sp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(3/4)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401202"/>
            <a:ext cx="8229600" cy="1265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/>
              <a:t>expanding opcode </a:t>
            </a:r>
            <a:r>
              <a:rPr lang="en-US" dirty="0"/>
              <a:t>scheme:</a:t>
            </a:r>
            <a:endParaRPr lang="en-US" b="1" dirty="0"/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Extend the opcode for type-B instructions to </a:t>
            </a:r>
            <a:r>
              <a:rPr lang="en-US" b="1" dirty="0"/>
              <a:t>11 bits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No wasted bits and result in a larger instruction set</a:t>
            </a:r>
            <a:endParaRPr lang="en-US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3124200" y="2743200"/>
            <a:ext cx="5045075" cy="1600200"/>
            <a:chOff x="1734" y="1659"/>
            <a:chExt cx="3178" cy="1008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1734" y="1803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Type-A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1734" y="2407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Type-B</a:t>
              </a:r>
            </a:p>
          </p:txBody>
        </p:sp>
        <p:grpSp>
          <p:nvGrpSpPr>
            <p:cNvPr id="16" name="Group 7"/>
            <p:cNvGrpSpPr>
              <a:grpSpLocks/>
            </p:cNvGrpSpPr>
            <p:nvPr/>
          </p:nvGrpSpPr>
          <p:grpSpPr bwMode="auto">
            <a:xfrm>
              <a:off x="2518" y="1659"/>
              <a:ext cx="2394" cy="432"/>
              <a:chOff x="2699" y="1614"/>
              <a:chExt cx="2394" cy="432"/>
            </a:xfrm>
          </p:grpSpPr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2699" y="1807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25" name="Text Box 9"/>
              <p:cNvSpPr txBox="1">
                <a:spLocks noChangeArrowheads="1"/>
              </p:cNvSpPr>
              <p:nvPr/>
            </p:nvSpPr>
            <p:spPr bwMode="auto">
              <a:xfrm>
                <a:off x="360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434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7" name="Text Box 11"/>
              <p:cNvSpPr txBox="1">
                <a:spLocks noChangeArrowheads="1"/>
              </p:cNvSpPr>
              <p:nvPr/>
            </p:nvSpPr>
            <p:spPr bwMode="auto">
              <a:xfrm>
                <a:off x="2807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Text Box 12"/>
              <p:cNvSpPr txBox="1">
                <a:spLocks noChangeArrowheads="1"/>
              </p:cNvSpPr>
              <p:nvPr/>
            </p:nvSpPr>
            <p:spPr bwMode="auto">
              <a:xfrm>
                <a:off x="363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437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  <p:grpSp>
          <p:nvGrpSpPr>
            <p:cNvPr id="18" name="Group 14"/>
            <p:cNvGrpSpPr>
              <a:grpSpLocks/>
            </p:cNvGrpSpPr>
            <p:nvPr/>
          </p:nvGrpSpPr>
          <p:grpSpPr bwMode="auto">
            <a:xfrm>
              <a:off x="2518" y="2235"/>
              <a:ext cx="2394" cy="432"/>
              <a:chOff x="2569" y="3353"/>
              <a:chExt cx="2394" cy="432"/>
            </a:xfrm>
          </p:grpSpPr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2569" y="3546"/>
                <a:ext cx="1661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C00000"/>
                    </a:solidFill>
                  </a:rPr>
                  <a:t>11 bits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4218" y="3546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3050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4241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</p:grp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381000" y="45720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Questions:</a:t>
            </a:r>
          </a:p>
          <a:p>
            <a:pPr marL="715963" lvl="1" indent="-27146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do we distinguish between Type-A and Type-B?</a:t>
            </a:r>
          </a:p>
          <a:p>
            <a:pPr marL="715963" lvl="1" indent="-27146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many different instructions do we really have?</a:t>
            </a:r>
          </a:p>
        </p:txBody>
      </p:sp>
      <p:sp>
        <p:nvSpPr>
          <p:cNvPr id="31" name="Snip and Round Single Corner Rectangle 30"/>
          <p:cNvSpPr/>
          <p:nvPr/>
        </p:nvSpPr>
        <p:spPr>
          <a:xfrm>
            <a:off x="441325" y="2886075"/>
            <a:ext cx="2438400" cy="609600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Second Attempt: </a:t>
            </a:r>
          </a:p>
          <a:p>
            <a:r>
              <a:rPr lang="en-US" dirty="0">
                <a:solidFill>
                  <a:srgbClr val="660066"/>
                </a:solidFill>
              </a:rPr>
              <a:t>Expanding </a:t>
            </a:r>
            <a:r>
              <a:rPr lang="en-US" dirty="0" err="1">
                <a:solidFill>
                  <a:srgbClr val="660066"/>
                </a:solidFill>
              </a:rPr>
              <a:t>Opcode</a:t>
            </a:r>
            <a:endParaRPr lang="en-SG" dirty="0">
              <a:solidFill>
                <a:srgbClr val="660066"/>
              </a:solidFill>
            </a:endParaRP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88ABA7C4-C4B5-41E4-86B9-57A58C80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33" name="Folded Corner 32"/>
          <p:cNvSpPr/>
          <p:nvPr/>
        </p:nvSpPr>
        <p:spPr>
          <a:xfrm>
            <a:off x="381001" y="5856289"/>
            <a:ext cx="8458199" cy="855894"/>
          </a:xfrm>
          <a:prstGeom prst="foldedCorner">
            <a:avLst>
              <a:gd name="adj" fmla="val 8397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Possible Answers:</a:t>
            </a:r>
          </a:p>
          <a:p>
            <a:pPr marL="228600" indent="-2286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Think about MIPS, we simply set the opcode as all 0 for R-format but use the "extended opcode" called </a:t>
            </a:r>
            <a:r>
              <a:rPr lang="en-US" sz="1200" dirty="0" err="1">
                <a:solidFill>
                  <a:schemeClr val="tx1"/>
                </a:solidFill>
              </a:rPr>
              <a:t>funct</a:t>
            </a:r>
            <a:r>
              <a:rPr lang="en-US" sz="1200" dirty="0">
                <a:solidFill>
                  <a:schemeClr val="tx1"/>
                </a:solidFill>
              </a:rPr>
              <a:t> to distinguish.</a:t>
            </a:r>
          </a:p>
          <a:p>
            <a:pPr marL="228600" indent="-2286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There are different ways to compute the many different instructions depending on what to </a:t>
            </a:r>
            <a:r>
              <a:rPr lang="en-US" sz="1200" dirty="0" err="1">
                <a:solidFill>
                  <a:schemeClr val="tx1"/>
                </a:solidFill>
              </a:rPr>
              <a:t>maximise</a:t>
            </a:r>
            <a:r>
              <a:rPr lang="en-US" sz="1200" dirty="0">
                <a:solidFill>
                  <a:schemeClr val="tx1"/>
                </a:solidFill>
              </a:rPr>
              <a:t> and/or </a:t>
            </a:r>
            <a:r>
              <a:rPr lang="en-US" sz="1200" dirty="0" err="1">
                <a:solidFill>
                  <a:schemeClr val="tx1"/>
                </a:solidFill>
              </a:rPr>
              <a:t>minimise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8359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(4/4)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457200" y="1172603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the maximum number of instructions?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457200" y="3763403"/>
            <a:ext cx="8077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Reasoning:</a:t>
            </a:r>
          </a:p>
          <a:p>
            <a:pPr marL="803275" lvl="1" indent="-346075">
              <a:spcBef>
                <a:spcPct val="30000"/>
              </a:spcBef>
              <a:buSzPct val="100000"/>
              <a:buFont typeface="+mj-lt"/>
              <a:buAutoNum type="arabicPeriod"/>
            </a:pPr>
            <a:r>
              <a:rPr lang="en-US" sz="2000" dirty="0"/>
              <a:t>For every 6-bit prefix (front-part) given to Type-B, we get </a:t>
            </a:r>
            <a:r>
              <a:rPr lang="en-US" sz="2000" b="1" dirty="0"/>
              <a:t>2</a:t>
            </a:r>
            <a:r>
              <a:rPr lang="en-US" sz="2000" b="1" baseline="30000" dirty="0"/>
              <a:t>5</a:t>
            </a:r>
            <a:r>
              <a:rPr lang="en-US" sz="2000" dirty="0"/>
              <a:t> unique patterns, e.g.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[111111]XXXXX </a:t>
            </a:r>
          </a:p>
          <a:p>
            <a:pPr marL="803275" lvl="1" indent="-346075">
              <a:spcBef>
                <a:spcPct val="30000"/>
              </a:spcBef>
              <a:buSzPct val="100000"/>
              <a:buFont typeface="+mj-lt"/>
              <a:buAutoNum type="arabicPeriod"/>
            </a:pPr>
            <a:r>
              <a:rPr lang="en-US" sz="2000" dirty="0"/>
              <a:t>So, we should </a:t>
            </a:r>
            <a:r>
              <a:rPr lang="en-US" sz="2000" dirty="0" err="1"/>
              <a:t>minimise</a:t>
            </a:r>
            <a:r>
              <a:rPr lang="en-US" sz="2000" dirty="0"/>
              <a:t> Type-A instruction and give </a:t>
            </a:r>
            <a:r>
              <a:rPr lang="en-US" sz="2000" dirty="0">
                <a:solidFill>
                  <a:srgbClr val="C00000"/>
                </a:solidFill>
              </a:rPr>
              <a:t>as many 6-bit prefixes as possible to Type-B</a:t>
            </a:r>
          </a:p>
          <a:p>
            <a:pPr marL="914400" lvl="1" indent="-457200">
              <a:spcBef>
                <a:spcPct val="30000"/>
              </a:spcBef>
              <a:buClr>
                <a:schemeClr val="accent1"/>
              </a:buClr>
              <a:buSzPct val="65000"/>
            </a:pPr>
            <a:r>
              <a:rPr lang="en-US" sz="2000" dirty="0">
                <a:sym typeface="Wingdings" pitchFamily="2" charset="2"/>
              </a:rPr>
              <a:t>        1 Type-A instruction, </a:t>
            </a:r>
            <a:r>
              <a:rPr lang="en-US" sz="2000" b="1" dirty="0">
                <a:sym typeface="Wingdings" pitchFamily="2" charset="2"/>
              </a:rPr>
              <a:t>2</a:t>
            </a:r>
            <a:r>
              <a:rPr lang="en-US" sz="2000" b="1" baseline="30000" dirty="0">
                <a:sym typeface="Wingdings" pitchFamily="2" charset="2"/>
              </a:rPr>
              <a:t>6</a:t>
            </a:r>
            <a:r>
              <a:rPr lang="en-US" sz="2000" b="1" dirty="0">
                <a:sym typeface="Wingdings" pitchFamily="2" charset="2"/>
              </a:rPr>
              <a:t> – 1</a:t>
            </a:r>
            <a:r>
              <a:rPr lang="en-US" sz="2000" dirty="0">
                <a:sym typeface="Wingdings" pitchFamily="2" charset="2"/>
              </a:rPr>
              <a:t> prefixes for Type-B</a:t>
            </a:r>
            <a:endParaRPr lang="en-US" sz="2000" dirty="0"/>
          </a:p>
        </p:txBody>
      </p:sp>
      <p:grpSp>
        <p:nvGrpSpPr>
          <p:cNvPr id="57" name="Group 4"/>
          <p:cNvGrpSpPr>
            <a:grpSpLocks/>
          </p:cNvGrpSpPr>
          <p:nvPr/>
        </p:nvGrpSpPr>
        <p:grpSpPr bwMode="auto">
          <a:xfrm>
            <a:off x="533400" y="1858403"/>
            <a:ext cx="5045075" cy="1600200"/>
            <a:chOff x="1734" y="1659"/>
            <a:chExt cx="3178" cy="1008"/>
          </a:xfrm>
        </p:grpSpPr>
        <p:sp>
          <p:nvSpPr>
            <p:cNvPr id="58" name="Text Box 5"/>
            <p:cNvSpPr txBox="1">
              <a:spLocks noChangeArrowheads="1"/>
            </p:cNvSpPr>
            <p:nvPr/>
          </p:nvSpPr>
          <p:spPr bwMode="auto">
            <a:xfrm>
              <a:off x="1734" y="1803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Type-A</a:t>
              </a:r>
            </a:p>
          </p:txBody>
        </p:sp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1734" y="2407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Type-B</a:t>
              </a:r>
            </a:p>
          </p:txBody>
        </p:sp>
        <p:grpSp>
          <p:nvGrpSpPr>
            <p:cNvPr id="60" name="Group 7"/>
            <p:cNvGrpSpPr>
              <a:grpSpLocks/>
            </p:cNvGrpSpPr>
            <p:nvPr/>
          </p:nvGrpSpPr>
          <p:grpSpPr bwMode="auto">
            <a:xfrm>
              <a:off x="2518" y="1659"/>
              <a:ext cx="2394" cy="432"/>
              <a:chOff x="2699" y="1614"/>
              <a:chExt cx="2394" cy="432"/>
            </a:xfrm>
          </p:grpSpPr>
          <p:sp>
            <p:nvSpPr>
              <p:cNvPr id="66" name="Text Box 8"/>
              <p:cNvSpPr txBox="1">
                <a:spLocks noChangeArrowheads="1"/>
              </p:cNvSpPr>
              <p:nvPr/>
            </p:nvSpPr>
            <p:spPr bwMode="auto">
              <a:xfrm>
                <a:off x="2699" y="1807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67" name="Text Box 9"/>
              <p:cNvSpPr txBox="1">
                <a:spLocks noChangeArrowheads="1"/>
              </p:cNvSpPr>
              <p:nvPr/>
            </p:nvSpPr>
            <p:spPr bwMode="auto">
              <a:xfrm>
                <a:off x="360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68" name="Text Box 10"/>
              <p:cNvSpPr txBox="1">
                <a:spLocks noChangeArrowheads="1"/>
              </p:cNvSpPr>
              <p:nvPr/>
            </p:nvSpPr>
            <p:spPr bwMode="auto">
              <a:xfrm>
                <a:off x="434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/>
                  <a:t>5 bits</a:t>
                </a:r>
              </a:p>
            </p:txBody>
          </p:sp>
          <p:sp>
            <p:nvSpPr>
              <p:cNvPr id="69" name="Text Box 11"/>
              <p:cNvSpPr txBox="1">
                <a:spLocks noChangeArrowheads="1"/>
              </p:cNvSpPr>
              <p:nvPr/>
            </p:nvSpPr>
            <p:spPr bwMode="auto">
              <a:xfrm>
                <a:off x="2807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0" name="Text Box 12"/>
              <p:cNvSpPr txBox="1">
                <a:spLocks noChangeArrowheads="1"/>
              </p:cNvSpPr>
              <p:nvPr/>
            </p:nvSpPr>
            <p:spPr bwMode="auto">
              <a:xfrm>
                <a:off x="363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71" name="Text Box 13"/>
              <p:cNvSpPr txBox="1">
                <a:spLocks noChangeArrowheads="1"/>
              </p:cNvSpPr>
              <p:nvPr/>
            </p:nvSpPr>
            <p:spPr bwMode="auto">
              <a:xfrm>
                <a:off x="437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  <p:grpSp>
          <p:nvGrpSpPr>
            <p:cNvPr id="61" name="Group 14"/>
            <p:cNvGrpSpPr>
              <a:grpSpLocks/>
            </p:cNvGrpSpPr>
            <p:nvPr/>
          </p:nvGrpSpPr>
          <p:grpSpPr bwMode="auto">
            <a:xfrm>
              <a:off x="2518" y="2235"/>
              <a:ext cx="2394" cy="432"/>
              <a:chOff x="2569" y="3353"/>
              <a:chExt cx="2394" cy="432"/>
            </a:xfrm>
          </p:grpSpPr>
          <p:sp>
            <p:nvSpPr>
              <p:cNvPr id="62" name="Text Box 15"/>
              <p:cNvSpPr txBox="1">
                <a:spLocks noChangeArrowheads="1"/>
              </p:cNvSpPr>
              <p:nvPr/>
            </p:nvSpPr>
            <p:spPr bwMode="auto">
              <a:xfrm>
                <a:off x="2569" y="3546"/>
                <a:ext cx="1661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C00000"/>
                    </a:solidFill>
                  </a:rPr>
                  <a:t>11 bits</a:t>
                </a:r>
              </a:p>
            </p:txBody>
          </p:sp>
          <p:sp>
            <p:nvSpPr>
              <p:cNvPr id="63" name="Text Box 16"/>
              <p:cNvSpPr txBox="1">
                <a:spLocks noChangeArrowheads="1"/>
              </p:cNvSpPr>
              <p:nvPr/>
            </p:nvSpPr>
            <p:spPr bwMode="auto">
              <a:xfrm>
                <a:off x="4218" y="3546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64" name="Text Box 17"/>
              <p:cNvSpPr txBox="1">
                <a:spLocks noChangeArrowheads="1"/>
              </p:cNvSpPr>
              <p:nvPr/>
            </p:nvSpPr>
            <p:spPr bwMode="auto">
              <a:xfrm>
                <a:off x="3050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5" name="Text Box 18"/>
              <p:cNvSpPr txBox="1">
                <a:spLocks noChangeArrowheads="1"/>
              </p:cNvSpPr>
              <p:nvPr/>
            </p:nvSpPr>
            <p:spPr bwMode="auto">
              <a:xfrm>
                <a:off x="4241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</p:grpSp>
      <p:sp>
        <p:nvSpPr>
          <p:cNvPr id="72" name="Snip Single Corner Rectangle 71"/>
          <p:cNvSpPr/>
          <p:nvPr/>
        </p:nvSpPr>
        <p:spPr>
          <a:xfrm>
            <a:off x="6019800" y="1782203"/>
            <a:ext cx="2743200" cy="1828800"/>
          </a:xfrm>
          <a:prstGeom prst="snip1Rect">
            <a:avLst/>
          </a:prstGeom>
          <a:solidFill>
            <a:srgbClr val="FFFFCC"/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Answer: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1 + (2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6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–1)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5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1 + 63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32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</a:t>
            </a: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2017</a:t>
            </a: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ctr"/>
            <a:endParaRPr lang="en-SG" dirty="0"/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D16C36D4-6D65-4D7A-AF0D-149006B4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941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7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Extended Opcode Explanation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457200" y="1172603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the maximum number of instructions?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457200" y="3764991"/>
            <a:ext cx="8077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Alternative #1: </a:t>
            </a:r>
            <a:r>
              <a:rPr lang="en-US" sz="2400" b="1" dirty="0" err="1"/>
              <a:t>Minimise</a:t>
            </a:r>
            <a:r>
              <a:rPr lang="en-US" sz="2400" b="1" dirty="0"/>
              <a:t> Type-B </a:t>
            </a:r>
            <a:r>
              <a:rPr lang="en-US" sz="1600" b="1" i="1" dirty="0">
                <a:solidFill>
                  <a:srgbClr val="7030A0"/>
                </a:solidFill>
              </a:rPr>
              <a:t>(use only one opcode)</a:t>
            </a:r>
            <a:endParaRPr lang="en-US" sz="2400" b="1" i="1" dirty="0">
              <a:solidFill>
                <a:srgbClr val="7030A0"/>
              </a:solidFill>
            </a:endParaRPr>
          </a:p>
        </p:txBody>
      </p: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533400" y="2087003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Type-A</a:t>
            </a: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533400" y="3045853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Type-B</a:t>
            </a:r>
          </a:p>
        </p:txBody>
      </p:sp>
      <p:sp>
        <p:nvSpPr>
          <p:cNvPr id="66" name="Text Box 8"/>
          <p:cNvSpPr txBox="1">
            <a:spLocks noChangeArrowheads="1"/>
          </p:cNvSpPr>
          <p:nvPr/>
        </p:nvSpPr>
        <p:spPr bwMode="auto">
          <a:xfrm>
            <a:off x="1778000" y="2164791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6 bits</a:t>
            </a: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3221038" y="2164791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5 bits</a:t>
            </a:r>
          </a:p>
        </p:txBody>
      </p:sp>
      <p:sp>
        <p:nvSpPr>
          <p:cNvPr id="68" name="Text Box 10"/>
          <p:cNvSpPr txBox="1">
            <a:spLocks noChangeArrowheads="1"/>
          </p:cNvSpPr>
          <p:nvPr/>
        </p:nvSpPr>
        <p:spPr bwMode="auto">
          <a:xfrm>
            <a:off x="4395788" y="2164791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5 bits</a:t>
            </a:r>
          </a:p>
        </p:txBody>
      </p:sp>
      <p:sp>
        <p:nvSpPr>
          <p:cNvPr id="69" name="Text Box 11"/>
          <p:cNvSpPr txBox="1">
            <a:spLocks noChangeArrowheads="1"/>
          </p:cNvSpPr>
          <p:nvPr/>
        </p:nvSpPr>
        <p:spPr bwMode="auto">
          <a:xfrm>
            <a:off x="1949450" y="18584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3257550" y="18584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71" name="Text Box 13"/>
          <p:cNvSpPr txBox="1">
            <a:spLocks noChangeArrowheads="1"/>
          </p:cNvSpPr>
          <p:nvPr/>
        </p:nvSpPr>
        <p:spPr bwMode="auto">
          <a:xfrm>
            <a:off x="4432300" y="18584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4395788" y="3079191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5 bits</a:t>
            </a:r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4432300" y="27728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72" name="Snip Single Corner Rectangle 71"/>
          <p:cNvSpPr/>
          <p:nvPr/>
        </p:nvSpPr>
        <p:spPr>
          <a:xfrm>
            <a:off x="6019800" y="1782203"/>
            <a:ext cx="2743200" cy="1828800"/>
          </a:xfrm>
          <a:prstGeom prst="snip1Rect">
            <a:avLst/>
          </a:prstGeom>
          <a:solidFill>
            <a:srgbClr val="FFFFCC"/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Answer: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1 + (2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6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–1)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5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1 + 63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32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</a:t>
            </a: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2017</a:t>
            </a: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ctr"/>
            <a:endParaRPr lang="en-SG" dirty="0"/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D16C36D4-6D65-4D7A-AF0D-149006B4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778000" y="3079191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6 bits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221038" y="3079191"/>
            <a:ext cx="1182688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5 bits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1949450" y="27728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257550" y="27728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533400" y="4511116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Type-B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4395788" y="4544454"/>
            <a:ext cx="1182688" cy="8996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endParaRPr lang="en-US" b="1" dirty="0"/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4432300" y="42380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1778000" y="4544454"/>
            <a:ext cx="1452563" cy="8996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Consolas" panose="020B0609020204030204" pitchFamily="49" charset="0"/>
              </a:rPr>
              <a:t>000000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3221038" y="4544454"/>
            <a:ext cx="1182688" cy="8996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00000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to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11111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1949450" y="42380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3257550" y="42380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533400" y="5727638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Type-A</a:t>
            </a: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1778000" y="5805426"/>
            <a:ext cx="1452563" cy="92333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000001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to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111111</a:t>
            </a: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3221038" y="5805426"/>
            <a:ext cx="1182688" cy="923330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endParaRPr lang="en-US" b="1" dirty="0"/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4395788" y="5805426"/>
            <a:ext cx="1182688" cy="923330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endParaRPr lang="en-US" b="1" dirty="0"/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1949450" y="5499038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3257550" y="5499038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432300" y="5499038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5578477" y="4544454"/>
            <a:ext cx="441324" cy="899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=</a:t>
            </a: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5578477" y="5805426"/>
            <a:ext cx="441324" cy="9233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=</a:t>
            </a: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6019800" y="4544454"/>
            <a:ext cx="2743200" cy="899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1 </a:t>
            </a:r>
            <a:r>
              <a:rPr lang="en-US" dirty="0">
                <a:latin typeface="+mj-lt"/>
                <a:sym typeface="Symbol" pitchFamily="18" charset="2"/>
              </a:rPr>
              <a:t> </a:t>
            </a:r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5</a:t>
            </a:r>
            <a:r>
              <a:rPr lang="en-US" dirty="0">
                <a:latin typeface="+mj-lt"/>
              </a:rPr>
              <a:t> = 32</a:t>
            </a: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6019800" y="5805426"/>
            <a:ext cx="2743200" cy="5720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2</a:t>
            </a:r>
            <a:r>
              <a:rPr lang="en-US" baseline="30000" dirty="0"/>
              <a:t>6</a:t>
            </a:r>
            <a:r>
              <a:rPr lang="en-US" dirty="0"/>
              <a:t> - 1 </a:t>
            </a:r>
            <a:r>
              <a:rPr lang="en-US" sz="1200" i="1" dirty="0">
                <a:solidFill>
                  <a:srgbClr val="7030A0"/>
                </a:solidFill>
              </a:rPr>
              <a:t>(1 is used for type-B)</a:t>
            </a:r>
            <a:endParaRPr lang="en-US" i="1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/>
              <a:t>= 63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6019800" y="5444067"/>
            <a:ext cx="2743200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+</a:t>
            </a: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6019800" y="6381094"/>
            <a:ext cx="2743200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Total = 32 + 63 = 95</a:t>
            </a:r>
          </a:p>
        </p:txBody>
      </p:sp>
      <p:sp>
        <p:nvSpPr>
          <p:cNvPr id="49" name="Folded Corner 48"/>
          <p:cNvSpPr/>
          <p:nvPr/>
        </p:nvSpPr>
        <p:spPr>
          <a:xfrm>
            <a:off x="7315200" y="4544910"/>
            <a:ext cx="1801812" cy="1347890"/>
          </a:xfrm>
          <a:prstGeom prst="foldedCorner">
            <a:avLst>
              <a:gd name="adj" fmla="val 8397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This actually gives the </a:t>
            </a:r>
            <a:r>
              <a:rPr lang="en-US" sz="1200" i="1" u="sng" dirty="0">
                <a:solidFill>
                  <a:schemeClr val="tx1"/>
                </a:solidFill>
              </a:rPr>
              <a:t>minimum</a:t>
            </a:r>
            <a:r>
              <a:rPr lang="en-US" sz="1200" dirty="0">
                <a:solidFill>
                  <a:schemeClr val="tx1"/>
                </a:solidFill>
              </a:rPr>
              <a:t> number of instruction (assuming no unused bits and both instructions exist).  Can you see why?</a:t>
            </a:r>
          </a:p>
        </p:txBody>
      </p:sp>
    </p:spTree>
    <p:extLst>
      <p:ext uri="{BB962C8B-B14F-4D97-AF65-F5344CB8AC3E}">
        <p14:creationId xmlns:p14="http://schemas.microsoft.com/office/powerpoint/2010/main" val="357503035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Extended Opcode Explanation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457200" y="1172603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the maximum number of instructions?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457200" y="3764991"/>
            <a:ext cx="8077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Alternative #2: </a:t>
            </a:r>
            <a:r>
              <a:rPr lang="en-US" sz="2400" b="1" dirty="0" err="1"/>
              <a:t>Minimise</a:t>
            </a:r>
            <a:r>
              <a:rPr lang="en-US" sz="2400" b="1" dirty="0"/>
              <a:t> Type-A </a:t>
            </a:r>
            <a:r>
              <a:rPr lang="en-US" sz="1600" b="1" i="1" dirty="0">
                <a:solidFill>
                  <a:srgbClr val="7030A0"/>
                </a:solidFill>
              </a:rPr>
              <a:t>(use only one opcode)</a:t>
            </a:r>
            <a:endParaRPr lang="en-US" sz="2400" b="1" i="1" dirty="0">
              <a:solidFill>
                <a:srgbClr val="7030A0"/>
              </a:solidFill>
            </a:endParaRPr>
          </a:p>
        </p:txBody>
      </p: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533400" y="2087003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Type-A</a:t>
            </a: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533400" y="3045853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Type-B</a:t>
            </a:r>
          </a:p>
        </p:txBody>
      </p:sp>
      <p:sp>
        <p:nvSpPr>
          <p:cNvPr id="66" name="Text Box 8"/>
          <p:cNvSpPr txBox="1">
            <a:spLocks noChangeArrowheads="1"/>
          </p:cNvSpPr>
          <p:nvPr/>
        </p:nvSpPr>
        <p:spPr bwMode="auto">
          <a:xfrm>
            <a:off x="1778000" y="2164791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6 bits</a:t>
            </a: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3221038" y="2164791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5 bits</a:t>
            </a:r>
          </a:p>
        </p:txBody>
      </p:sp>
      <p:sp>
        <p:nvSpPr>
          <p:cNvPr id="68" name="Text Box 10"/>
          <p:cNvSpPr txBox="1">
            <a:spLocks noChangeArrowheads="1"/>
          </p:cNvSpPr>
          <p:nvPr/>
        </p:nvSpPr>
        <p:spPr bwMode="auto">
          <a:xfrm>
            <a:off x="4395788" y="2164791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5 bits</a:t>
            </a:r>
          </a:p>
        </p:txBody>
      </p:sp>
      <p:sp>
        <p:nvSpPr>
          <p:cNvPr id="69" name="Text Box 11"/>
          <p:cNvSpPr txBox="1">
            <a:spLocks noChangeArrowheads="1"/>
          </p:cNvSpPr>
          <p:nvPr/>
        </p:nvSpPr>
        <p:spPr bwMode="auto">
          <a:xfrm>
            <a:off x="1949450" y="18584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3257550" y="18584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71" name="Text Box 13"/>
          <p:cNvSpPr txBox="1">
            <a:spLocks noChangeArrowheads="1"/>
          </p:cNvSpPr>
          <p:nvPr/>
        </p:nvSpPr>
        <p:spPr bwMode="auto">
          <a:xfrm>
            <a:off x="4432300" y="18584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4395788" y="3079191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5 bits</a:t>
            </a:r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4432300" y="27728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72" name="Snip Single Corner Rectangle 71"/>
          <p:cNvSpPr/>
          <p:nvPr/>
        </p:nvSpPr>
        <p:spPr>
          <a:xfrm>
            <a:off x="6019800" y="1782203"/>
            <a:ext cx="2743200" cy="1828800"/>
          </a:xfrm>
          <a:prstGeom prst="snip1Rect">
            <a:avLst/>
          </a:prstGeom>
          <a:solidFill>
            <a:srgbClr val="FFFFCC"/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Answer: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1 + (2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6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–1)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5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1 + 63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32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</a:t>
            </a: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2017</a:t>
            </a: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ctr"/>
            <a:endParaRPr lang="en-SG" dirty="0"/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D16C36D4-6D65-4D7A-AF0D-149006B4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778000" y="3079191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6 bits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221038" y="3079191"/>
            <a:ext cx="1182688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5 bits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1949450" y="27728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257550" y="27728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533400" y="4511116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Type-B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4395788" y="4544454"/>
            <a:ext cx="1182688" cy="8996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endParaRPr lang="en-US" b="1" dirty="0"/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4432300" y="42380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1778000" y="4544454"/>
            <a:ext cx="1452563" cy="8996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000001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to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111111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3221038" y="4544454"/>
            <a:ext cx="1182688" cy="8996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00000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to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11111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1949450" y="42380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3257550" y="42380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533400" y="5727638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Type-A</a:t>
            </a: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1778000" y="5805426"/>
            <a:ext cx="1452563" cy="369332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000000</a:t>
            </a: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3221038" y="5805426"/>
            <a:ext cx="1182688" cy="369332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endParaRPr lang="en-US" b="1" dirty="0"/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4395788" y="5805426"/>
            <a:ext cx="1182688" cy="369332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endParaRPr lang="en-US" b="1" dirty="0"/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1949450" y="5499038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3257550" y="5499038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432300" y="5499038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5578477" y="4544454"/>
            <a:ext cx="441324" cy="899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=</a:t>
            </a: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5578477" y="5805426"/>
            <a:ext cx="441324" cy="9233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=</a:t>
            </a: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6019800" y="4544454"/>
            <a:ext cx="2743200" cy="899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(2</a:t>
            </a:r>
            <a:r>
              <a:rPr lang="en-US" baseline="30000" dirty="0"/>
              <a:t>6</a:t>
            </a:r>
            <a:r>
              <a:rPr lang="en-US" dirty="0">
                <a:latin typeface="+mj-lt"/>
              </a:rPr>
              <a:t> - 1) </a:t>
            </a:r>
            <a:r>
              <a:rPr lang="en-US" dirty="0">
                <a:latin typeface="+mj-lt"/>
                <a:sym typeface="Symbol" pitchFamily="18" charset="2"/>
              </a:rPr>
              <a:t> </a:t>
            </a:r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5</a:t>
            </a:r>
            <a:endParaRPr lang="en-US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+mj-lt"/>
              </a:rPr>
              <a:t>= 63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>
                <a:latin typeface="+mj-lt"/>
              </a:rPr>
              <a:t> 32 = 2016</a:t>
            </a: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6019800" y="5805426"/>
            <a:ext cx="27432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1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6019800" y="5444067"/>
            <a:ext cx="2743200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+</a:t>
            </a: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6019800" y="6381094"/>
            <a:ext cx="2743200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Total = </a:t>
            </a:r>
            <a:r>
              <a:rPr lang="en-US" dirty="0"/>
              <a:t>2016</a:t>
            </a:r>
            <a:r>
              <a:rPr lang="en-US" dirty="0">
                <a:latin typeface="+mj-lt"/>
              </a:rPr>
              <a:t> + 1 = </a:t>
            </a:r>
            <a:r>
              <a:rPr lang="en-US" dirty="0"/>
              <a:t>2017</a:t>
            </a:r>
            <a:endParaRPr lang="en-US" dirty="0">
              <a:latin typeface="+mj-lt"/>
            </a:endParaRPr>
          </a:p>
        </p:txBody>
      </p:sp>
      <p:sp>
        <p:nvSpPr>
          <p:cNvPr id="49" name="Folded Corner 48"/>
          <p:cNvSpPr/>
          <p:nvPr/>
        </p:nvSpPr>
        <p:spPr>
          <a:xfrm>
            <a:off x="533399" y="6206596"/>
            <a:ext cx="5045077" cy="618211"/>
          </a:xfrm>
          <a:prstGeom prst="foldedCorner">
            <a:avLst>
              <a:gd name="adj" fmla="val 8397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Clearly, alternative #2 is larger.  In fact, you can check that it will give you the </a:t>
            </a:r>
            <a:r>
              <a:rPr lang="en-US" sz="1200" b="1" i="1" u="sng" dirty="0">
                <a:solidFill>
                  <a:schemeClr val="tx1"/>
                </a:solidFill>
              </a:rPr>
              <a:t>maximum </a:t>
            </a:r>
            <a:r>
              <a:rPr lang="en-US" sz="1200" dirty="0">
                <a:solidFill>
                  <a:schemeClr val="tx1"/>
                </a:solidFill>
              </a:rPr>
              <a:t>number of instructions.</a:t>
            </a:r>
          </a:p>
        </p:txBody>
      </p:sp>
    </p:spTree>
    <p:extLst>
      <p:ext uri="{BB962C8B-B14F-4D97-AF65-F5344CB8AC3E}">
        <p14:creationId xmlns:p14="http://schemas.microsoft.com/office/powerpoint/2010/main" val="92994651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Expanding Opcode: Another Example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57199" y="1299519"/>
            <a:ext cx="8035926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Design an expanding opcode for the following to be encoded in a 36-bit instruction format. An address takes up 15 bits and a register number 3 bits.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dirty="0"/>
              <a:t>7 instructions with two addresses and one register number.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dirty="0"/>
              <a:t>500 instructions with one address and one register number.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dirty="0"/>
              <a:t>50 instructions with no address or register. </a:t>
            </a:r>
          </a:p>
        </p:txBody>
      </p:sp>
      <p:grpSp>
        <p:nvGrpSpPr>
          <p:cNvPr id="15" name="Group 6"/>
          <p:cNvGrpSpPr>
            <a:grpSpLocks/>
          </p:cNvGrpSpPr>
          <p:nvPr/>
        </p:nvGrpSpPr>
        <p:grpSpPr bwMode="auto">
          <a:xfrm>
            <a:off x="1905000" y="3356919"/>
            <a:ext cx="6283325" cy="3087688"/>
            <a:chOff x="910" y="1276"/>
            <a:chExt cx="3958" cy="1945"/>
          </a:xfrm>
        </p:grpSpPr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970" y="1524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000 </a:t>
              </a:r>
              <a:r>
                <a:rPr lang="en-US">
                  <a:sym typeface="Wingdings" pitchFamily="2" charset="2"/>
                </a:rPr>
                <a:t> 110</a:t>
              </a:r>
              <a:endParaRPr lang="en-US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2039" y="1524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address</a:t>
              </a: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3208" y="1524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address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4212" y="1524"/>
              <a:ext cx="588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register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1124" y="1276"/>
              <a:ext cx="53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3 bits</a:t>
              </a: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2078" y="1276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15 bits</a:t>
              </a:r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3292" y="1276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15 bits</a:t>
              </a:r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4231" y="1276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3 bits</a:t>
              </a:r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965" y="1689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opcode</a:t>
              </a:r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1134" y="2015"/>
              <a:ext cx="441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111</a:t>
              </a:r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1887" y="1998"/>
              <a:ext cx="1108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000000 + 9 bits</a:t>
              </a: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1922" y="2189"/>
              <a:ext cx="57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opcode</a:t>
              </a: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 flipH="1">
              <a:off x="943" y="2292"/>
              <a:ext cx="9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3292" y="1998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address</a:t>
              </a: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4241" y="1998"/>
              <a:ext cx="532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register</a:t>
              </a: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134" y="2676"/>
              <a:ext cx="441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111</a:t>
              </a:r>
            </a:p>
          </p:txBody>
        </p:sp>
        <p:sp>
          <p:nvSpPr>
            <p:cNvPr id="35" name="Text Box 23"/>
            <p:cNvSpPr txBox="1">
              <a:spLocks noChangeArrowheads="1"/>
            </p:cNvSpPr>
            <p:nvPr/>
          </p:nvSpPr>
          <p:spPr bwMode="auto">
            <a:xfrm>
              <a:off x="1882" y="2512"/>
              <a:ext cx="702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000001</a:t>
              </a:r>
            </a:p>
          </p:txBody>
        </p:sp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3287" y="2676"/>
              <a:ext cx="600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unused</a:t>
              </a:r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4190" y="2676"/>
              <a:ext cx="634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unused</a:t>
              </a:r>
            </a:p>
          </p:txBody>
        </p:sp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1882" y="2789"/>
              <a:ext cx="69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110010</a:t>
              </a:r>
            </a:p>
          </p:txBody>
        </p:sp>
        <p:sp>
          <p:nvSpPr>
            <p:cNvPr id="39" name="Text Box 27"/>
            <p:cNvSpPr txBox="1">
              <a:spLocks noChangeArrowheads="1"/>
            </p:cNvSpPr>
            <p:nvPr/>
          </p:nvSpPr>
          <p:spPr bwMode="auto">
            <a:xfrm>
              <a:off x="2152" y="2623"/>
              <a:ext cx="205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:</a:t>
              </a:r>
            </a:p>
          </p:txBody>
        </p:sp>
        <p:sp>
          <p:nvSpPr>
            <p:cNvPr id="40" name="Text Box 28"/>
            <p:cNvSpPr txBox="1">
              <a:spLocks noChangeArrowheads="1"/>
            </p:cNvSpPr>
            <p:nvPr/>
          </p:nvSpPr>
          <p:spPr bwMode="auto">
            <a:xfrm>
              <a:off x="2475" y="2631"/>
              <a:ext cx="48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+ 9 0s</a:t>
              </a:r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915" y="1491"/>
              <a:ext cx="3953" cy="1729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915" y="1954"/>
              <a:ext cx="395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>
              <a:off x="910" y="2435"/>
              <a:ext cx="395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>
              <a:off x="2507" y="2292"/>
              <a:ext cx="54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29" y="2952"/>
              <a:ext cx="57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opcode</a:t>
              </a:r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 flipH="1">
              <a:off x="937" y="3055"/>
              <a:ext cx="97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2501" y="3055"/>
              <a:ext cx="54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>
              <a:off x="4156" y="1491"/>
              <a:ext cx="0" cy="172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>
              <a:off x="3066" y="1486"/>
              <a:ext cx="0" cy="172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>
              <a:off x="1813" y="1497"/>
              <a:ext cx="0" cy="45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9"/>
            <p:cNvSpPr>
              <a:spLocks noChangeShapeType="1"/>
            </p:cNvSpPr>
            <p:nvPr/>
          </p:nvSpPr>
          <p:spPr bwMode="auto">
            <a:xfrm>
              <a:off x="1819" y="1966"/>
              <a:ext cx="0" cy="12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515144" y="3554563"/>
            <a:ext cx="1447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800000"/>
                </a:solidFill>
              </a:rPr>
              <a:t>One possible answer:</a:t>
            </a:r>
          </a:p>
        </p:txBody>
      </p:sp>
      <p:sp>
        <p:nvSpPr>
          <p:cNvPr id="53" name="Slide Number Placeholder 6">
            <a:extLst>
              <a:ext uri="{FF2B5EF4-FFF2-40B4-BE49-F238E27FC236}">
                <a16:creationId xmlns:a16="http://schemas.microsoft.com/office/drawing/2014/main" id="{B6352507-2B75-4A1F-89EF-46B6F5E3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Past Midterm/Exam Questions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1474515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 certain machine has 12-bit instructions and 4-bit addresses. Some instructions have one address and others have two. Both types of instructions exist in the machine.</a:t>
            </a:r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733167" y="3235295"/>
            <a:ext cx="783006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/>
              <a:t>What is the maximum number of instructions with one address?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15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16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240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256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None of the above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5978495"/>
            <a:ext cx="22098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Answer: (c)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695DB97-ABD0-4212-9998-5A1A3181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3" name="Folded Corner 12"/>
          <p:cNvSpPr/>
          <p:nvPr/>
        </p:nvSpPr>
        <p:spPr>
          <a:xfrm>
            <a:off x="4334669" y="5027732"/>
            <a:ext cx="3800476" cy="1373067"/>
          </a:xfrm>
          <a:prstGeom prst="foldedCorner">
            <a:avLst>
              <a:gd name="adj" fmla="val 8397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2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What is the maximum number of type-B instruction.  We are only interested in type-B and not the total.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Use the same idea: </a:t>
            </a:r>
            <a:r>
              <a:rPr lang="en-US" sz="1200" i="1" u="sng" dirty="0" err="1">
                <a:solidFill>
                  <a:schemeClr val="tx1"/>
                </a:solidFill>
              </a:rPr>
              <a:t>minimise</a:t>
            </a:r>
            <a:r>
              <a:rPr lang="en-US" sz="1200" i="1" u="sng" dirty="0">
                <a:solidFill>
                  <a:schemeClr val="tx1"/>
                </a:solidFill>
              </a:rPr>
              <a:t> type-A instruction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This gives us the following computation: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   (2</a:t>
            </a:r>
            <a:r>
              <a:rPr lang="en-US" sz="1200" baseline="30000" dirty="0">
                <a:solidFill>
                  <a:schemeClr val="tx1"/>
                </a:solidFill>
              </a:rPr>
              <a:t>4</a:t>
            </a:r>
            <a:r>
              <a:rPr lang="en-US" sz="1200" dirty="0">
                <a:solidFill>
                  <a:schemeClr val="tx1"/>
                </a:solidFill>
              </a:rPr>
              <a:t> - 1) </a:t>
            </a: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 (2</a:t>
            </a:r>
            <a:r>
              <a:rPr lang="en-US" sz="1200" baseline="300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4</a:t>
            </a: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) = 15  16 = 240</a:t>
            </a:r>
          </a:p>
          <a:p>
            <a:pPr algn="just"/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Please discuss in forum.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090068" y="3846360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Type-A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090068" y="4562383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Type-B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334668" y="3924148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777706" y="3924148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6952456" y="3924148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506118" y="3617760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5814218" y="3617760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address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6988968" y="3617760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address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6952456" y="4595721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6988968" y="428933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address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4334668" y="4595721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5777706" y="4595721"/>
            <a:ext cx="1182688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506118" y="428933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5814218" y="428933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Past Midterm/Exam Questions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1474515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 certain machine has 12-bit instructions and 4-bit addresses. Some instructions have one address and others have two. Both types of instructions exist in the machine.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08454" y="3274482"/>
            <a:ext cx="8229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 startAt="2"/>
            </a:pPr>
            <a:r>
              <a:rPr lang="en-US" dirty="0"/>
              <a:t>What is the minimum total number of instructions, assuming the encoding space is completely </a:t>
            </a:r>
            <a:r>
              <a:rPr lang="en-US" dirty="0" err="1"/>
              <a:t>utilised</a:t>
            </a:r>
            <a:r>
              <a:rPr lang="en-US" dirty="0"/>
              <a:t> (that is, no more instructions can be accommodated)?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31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32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48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256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None of the above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20DB3E2-014F-4D6D-8F56-CE74FC2D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978495"/>
            <a:ext cx="22098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Answer: (a)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4334669" y="5679666"/>
            <a:ext cx="3800476" cy="1009001"/>
          </a:xfrm>
          <a:prstGeom prst="foldedCorner">
            <a:avLst>
              <a:gd name="adj" fmla="val 8397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2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We use the alternative #1 to </a:t>
            </a:r>
            <a:r>
              <a:rPr lang="en-US" sz="1200" dirty="0" err="1">
                <a:solidFill>
                  <a:schemeClr val="tx1"/>
                </a:solidFill>
              </a:rPr>
              <a:t>minimise</a:t>
            </a:r>
            <a:r>
              <a:rPr lang="en-US" sz="1200" dirty="0">
                <a:solidFill>
                  <a:schemeClr val="tx1"/>
                </a:solidFill>
              </a:rPr>
              <a:t>.  This gives us the following computation: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   (2</a:t>
            </a:r>
            <a:r>
              <a:rPr lang="en-US" sz="1200" baseline="30000" dirty="0">
                <a:solidFill>
                  <a:schemeClr val="tx1"/>
                </a:solidFill>
              </a:rPr>
              <a:t>4</a:t>
            </a:r>
            <a:r>
              <a:rPr lang="en-US" sz="1200" dirty="0">
                <a:solidFill>
                  <a:schemeClr val="tx1"/>
                </a:solidFill>
              </a:rPr>
              <a:t> - 1) </a:t>
            </a: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+ (1  2</a:t>
            </a:r>
            <a:r>
              <a:rPr lang="en-US" sz="1200" baseline="300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4</a:t>
            </a: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) = 15 + 16 = 31</a:t>
            </a:r>
          </a:p>
          <a:p>
            <a:pPr algn="just"/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Please discuss in forum.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090068" y="4498293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Type-A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090068" y="5214316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Type-B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4334668" y="4576081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777706" y="4576081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6952456" y="4576081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4506118" y="426969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5814218" y="426969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address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6988968" y="426969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address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952456" y="5247654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6988968" y="49412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address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4334668" y="5247654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5777706" y="5247654"/>
            <a:ext cx="1182688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4506118" y="49412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5814218" y="49412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69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Overview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229600" cy="5064125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have studied MIPS but it is only one example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There are many other assembly languages with different characteristics</a:t>
            </a:r>
            <a:endParaRPr lang="en-US" sz="2400" dirty="0"/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This lecture gives a more </a:t>
            </a:r>
            <a:r>
              <a:rPr lang="en-US" sz="2800" dirty="0">
                <a:solidFill>
                  <a:srgbClr val="C00000"/>
                </a:solidFill>
              </a:rPr>
              <a:t>general view </a:t>
            </a:r>
            <a:r>
              <a:rPr lang="en-US" sz="2800" dirty="0"/>
              <a:t>on the design of Instruction Set Architecture (ISA)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Use your understanding of MIPS and explore other possibilities/alternatives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Reading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Instructions: Language of the Computer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2, </a:t>
            </a:r>
            <a:r>
              <a:rPr lang="en-US" sz="2400" dirty="0" err="1"/>
              <a:t>pg</a:t>
            </a:r>
            <a:r>
              <a:rPr lang="en-US" sz="2400" dirty="0"/>
              <a:t> 46-53, 58-71.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2, </a:t>
            </a:r>
            <a:r>
              <a:rPr lang="en-US" sz="2400" dirty="0" err="1"/>
              <a:t>pg</a:t>
            </a:r>
            <a:r>
              <a:rPr lang="en-US" sz="2400" dirty="0"/>
              <a:t> 74-81, 86-87, 94-104.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8" name="Picture 8" descr="MCj041239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2700" y="438459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0AA5EB0C-746E-4F9B-9B98-99317D30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75112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RISC vs CISC: The Famous Battle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Two major design philosophies for ISA: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omplex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nstruction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et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omputer (</a:t>
            </a:r>
            <a:r>
              <a:rPr lang="en-US" b="1" dirty="0">
                <a:solidFill>
                  <a:srgbClr val="C00000"/>
                </a:solidFill>
              </a:rPr>
              <a:t>CISC</a:t>
            </a:r>
            <a:r>
              <a:rPr lang="en-US" dirty="0">
                <a:solidFill>
                  <a:srgbClr val="C00000"/>
                </a:solidFill>
              </a:rPr>
              <a:t>)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Example: x86-32 (IA32)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Single instruction performs complex operation</a:t>
            </a:r>
          </a:p>
          <a:p>
            <a:pPr marL="989013" lvl="2" indent="-273050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VAX architecture had an instruction to multiply polynomials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Smaller program size as memory was premium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Complex implementation, no room for hardware optimization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R</a:t>
            </a:r>
            <a:r>
              <a:rPr lang="en-US" dirty="0">
                <a:solidFill>
                  <a:srgbClr val="006600"/>
                </a:solidFill>
              </a:rPr>
              <a:t>educed</a:t>
            </a:r>
            <a:r>
              <a:rPr lang="en-US" b="1" dirty="0">
                <a:solidFill>
                  <a:srgbClr val="006600"/>
                </a:solidFill>
              </a:rPr>
              <a:t> I</a:t>
            </a:r>
            <a:r>
              <a:rPr lang="en-US" dirty="0">
                <a:solidFill>
                  <a:srgbClr val="006600"/>
                </a:solidFill>
              </a:rPr>
              <a:t>nstruction</a:t>
            </a:r>
            <a:r>
              <a:rPr lang="en-US" b="1" dirty="0">
                <a:solidFill>
                  <a:srgbClr val="006600"/>
                </a:solidFill>
              </a:rPr>
              <a:t> S</a:t>
            </a:r>
            <a:r>
              <a:rPr lang="en-US" dirty="0">
                <a:solidFill>
                  <a:srgbClr val="006600"/>
                </a:solidFill>
              </a:rPr>
              <a:t>et</a:t>
            </a:r>
            <a:r>
              <a:rPr lang="en-US" b="1" dirty="0">
                <a:solidFill>
                  <a:srgbClr val="006600"/>
                </a:solidFill>
              </a:rPr>
              <a:t> C</a:t>
            </a:r>
            <a:r>
              <a:rPr lang="en-US" dirty="0">
                <a:solidFill>
                  <a:srgbClr val="006600"/>
                </a:solidFill>
              </a:rPr>
              <a:t>omputer (</a:t>
            </a:r>
            <a:r>
              <a:rPr lang="en-US" b="1" dirty="0">
                <a:solidFill>
                  <a:srgbClr val="006600"/>
                </a:solidFill>
              </a:rPr>
              <a:t>RISC</a:t>
            </a:r>
            <a:r>
              <a:rPr lang="en-US" dirty="0">
                <a:solidFill>
                  <a:srgbClr val="006600"/>
                </a:solidFill>
              </a:rPr>
              <a:t>)</a:t>
            </a:r>
            <a:r>
              <a:rPr lang="en-US" b="1" dirty="0">
                <a:solidFill>
                  <a:srgbClr val="006600"/>
                </a:solidFill>
              </a:rPr>
              <a:t>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b="1" dirty="0"/>
              <a:t>MIPS</a:t>
            </a:r>
            <a:r>
              <a:rPr lang="en-US" dirty="0"/>
              <a:t>, ARM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Keep the instruction set small and simple, makes it easier to build/</a:t>
            </a:r>
            <a:r>
              <a:rPr lang="en-US" dirty="0" err="1"/>
              <a:t>optimise</a:t>
            </a:r>
            <a:r>
              <a:rPr lang="en-US" dirty="0"/>
              <a:t> hardware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Burden on software to combine simpler operations to implement high-level language statements</a:t>
            </a:r>
          </a:p>
        </p:txBody>
      </p: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The 5 Concepts in ISA Design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01222529"/>
              </p:ext>
            </p:extLst>
          </p:nvPr>
        </p:nvGraphicFramePr>
        <p:xfrm>
          <a:off x="1732960" y="159496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Concept #1: Data Storage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04335" y="1668162"/>
            <a:ext cx="7809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Storage Architecture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General Purpose Register Architecture</a:t>
            </a:r>
            <a:endParaRPr lang="en-US" sz="2800" dirty="0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781169" y="4806778"/>
            <a:ext cx="5058032" cy="169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#4: Instruction Formats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#5: Encoding the 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Definition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30" name="Content Placeholder 21"/>
          <p:cNvSpPr>
            <a:spLocks noGrp="1"/>
          </p:cNvSpPr>
          <p:nvPr>
            <p:ph idx="1"/>
          </p:nvPr>
        </p:nvSpPr>
        <p:spPr>
          <a:xfrm>
            <a:off x="457200" y="2267465"/>
            <a:ext cx="8229600" cy="4073525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von Neumann Architecture: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(operands) are stored in memory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For a processor, </a:t>
            </a:r>
            <a:r>
              <a:rPr lang="en-US" b="1" dirty="0"/>
              <a:t>storage architecture </a:t>
            </a:r>
            <a:r>
              <a:rPr lang="en-US" dirty="0"/>
              <a:t>concerns with: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Where do we store the operands so that the computation can be performed?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Where do we store the computation result afterwards?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 do we specify the operands? 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Major storage architectures … (next slide)</a:t>
            </a:r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1385888" y="1367352"/>
            <a:ext cx="6234113" cy="755649"/>
            <a:chOff x="1385888" y="1367352"/>
            <a:chExt cx="6234113" cy="755649"/>
          </a:xfrm>
        </p:grpSpPr>
        <p:grpSp>
          <p:nvGrpSpPr>
            <p:cNvPr id="31" name="Group 49"/>
            <p:cNvGrpSpPr>
              <a:grpSpLocks/>
            </p:cNvGrpSpPr>
            <p:nvPr/>
          </p:nvGrpSpPr>
          <p:grpSpPr bwMode="auto">
            <a:xfrm>
              <a:off x="1385888" y="1367352"/>
              <a:ext cx="6234113" cy="755649"/>
              <a:chOff x="873" y="729"/>
              <a:chExt cx="3927" cy="476"/>
            </a:xfrm>
          </p:grpSpPr>
          <p:sp>
            <p:nvSpPr>
              <p:cNvPr id="32" name="Text Box 37"/>
              <p:cNvSpPr txBox="1">
                <a:spLocks noChangeArrowheads="1"/>
              </p:cNvSpPr>
              <p:nvPr/>
            </p:nvSpPr>
            <p:spPr bwMode="auto">
              <a:xfrm>
                <a:off x="3275" y="769"/>
                <a:ext cx="1525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Operands may be implicit or explicit.</a:t>
                </a:r>
              </a:p>
            </p:txBody>
          </p:sp>
          <p:grpSp>
            <p:nvGrpSpPr>
              <p:cNvPr id="33" name="Group 39"/>
              <p:cNvGrpSpPr>
                <a:grpSpLocks/>
              </p:cNvGrpSpPr>
              <p:nvPr/>
            </p:nvGrpSpPr>
            <p:grpSpPr bwMode="auto">
              <a:xfrm>
                <a:off x="873" y="729"/>
                <a:ext cx="2301" cy="476"/>
                <a:chOff x="873" y="729"/>
                <a:chExt cx="2301" cy="476"/>
              </a:xfrm>
            </p:grpSpPr>
            <p:sp>
              <p:nvSpPr>
                <p:cNvPr id="3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553" y="729"/>
                  <a:ext cx="983" cy="252"/>
                </a:xfrm>
                <a:prstGeom prst="rect">
                  <a:avLst/>
                </a:prstGeom>
                <a:solidFill>
                  <a:srgbClr val="FFFFCC"/>
                </a:solidFill>
                <a:ln w="12700" cap="sq">
                  <a:solidFill>
                    <a:schemeClr val="accent3">
                      <a:lumMod val="75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 sz="2000" b="1" dirty="0">
                      <a:solidFill>
                        <a:srgbClr val="3333CC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C = A + B</a:t>
                  </a:r>
                  <a:endPara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873" y="992"/>
                  <a:ext cx="697" cy="21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 b="1" dirty="0">
                      <a:latin typeface="+mn-lt"/>
                    </a:rPr>
                    <a:t>operands</a:t>
                  </a:r>
                </a:p>
              </p:txBody>
            </p:sp>
            <p:sp>
              <p:nvSpPr>
                <p:cNvPr id="3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536" y="956"/>
                  <a:ext cx="638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 b="1" dirty="0">
                      <a:latin typeface="+mn-lt"/>
                    </a:rPr>
                    <a:t>operator</a:t>
                  </a:r>
                </a:p>
              </p:txBody>
            </p:sp>
            <p:sp>
              <p:nvSpPr>
                <p:cNvPr id="38" name="Line 45"/>
                <p:cNvSpPr>
                  <a:spLocks noChangeShapeType="1"/>
                </p:cNvSpPr>
                <p:nvPr/>
              </p:nvSpPr>
              <p:spPr bwMode="auto">
                <a:xfrm>
                  <a:off x="1570" y="1129"/>
                  <a:ext cx="878" cy="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1686" y="952"/>
                  <a:ext cx="2" cy="169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2446" y="952"/>
                  <a:ext cx="2" cy="169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triangle" w="sm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48"/>
                <p:cNvSpPr>
                  <a:spLocks noChangeShapeType="1"/>
                </p:cNvSpPr>
                <p:nvPr/>
              </p:nvSpPr>
              <p:spPr bwMode="auto">
                <a:xfrm>
                  <a:off x="2256" y="1062"/>
                  <a:ext cx="280" cy="0"/>
                </a:xfrm>
                <a:prstGeom prst="line">
                  <a:avLst/>
                </a:prstGeom>
                <a:noFill/>
                <a:ln w="25400" cap="sq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2254" y="892"/>
                  <a:ext cx="2" cy="161"/>
                </a:xfrm>
                <a:prstGeom prst="line">
                  <a:avLst/>
                </a:prstGeom>
                <a:noFill/>
                <a:ln w="25400" cap="sq">
                  <a:solidFill>
                    <a:srgbClr val="800000"/>
                  </a:solidFill>
                  <a:round/>
                  <a:headEnd type="none" w="sm" len="sm"/>
                  <a:tailEnd type="triangle" w="sm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 flipH="1" flipV="1">
              <a:off x="3236709" y="1723245"/>
              <a:ext cx="3175" cy="268287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3.1 Storage Architecture: Common Design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72746"/>
            <a:ext cx="8305800" cy="5189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Stack architecture: 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Operands are implicitly on top of the stack.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Accumulator architecture: 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One operand is implicitly in the accumulator (a special register). Examples: IBM 701, DEC PDP-8.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General-purpose register architecture: 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Only explicit operands.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Register-memory architecture </a:t>
            </a:r>
            <a:r>
              <a:rPr lang="en-US" dirty="0"/>
              <a:t>(one operand in memory). Examples: Motorola 68000, Intel 80386.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Register-register (or load-store) architecture. </a:t>
            </a:r>
          </a:p>
          <a:p>
            <a:pPr marL="358775" lvl="1" indent="0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r>
              <a:rPr lang="en-US" b="1" dirty="0">
                <a:solidFill>
                  <a:srgbClr val="002060"/>
                </a:solidFill>
              </a:rPr>
              <a:t>    </a:t>
            </a:r>
            <a:r>
              <a:rPr lang="en-US" dirty="0"/>
              <a:t>Examples: MIPS, DEC Alpha.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Memory-memory architecture: 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All operands in memory. Example: DEC VAX.</a:t>
            </a:r>
          </a:p>
        </p:txBody>
      </p:sp>
    </p:spTree>
    <p:extLst>
      <p:ext uri="{BB962C8B-B14F-4D97-AF65-F5344CB8AC3E}">
        <p14:creationId xmlns:p14="http://schemas.microsoft.com/office/powerpoint/2010/main" val="2103213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11" ma:contentTypeDescription="Create a new document." ma:contentTypeScope="" ma:versionID="d1659c6412ddb937be45051f5b05946a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3e647e19b5ee986f9d15bed10aaf92fb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DEAADE-7387-4DC8-95D7-537906F7D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F2B5A5-1674-467C-8F07-83E1865E8B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5E9492-A1E0-4358-A8D8-EF6BF1DE1ECB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b60769e2-796d-4bcb-9a3b-3cbc09cb3c8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20052</TotalTime>
  <Words>4011</Words>
  <Application>Microsoft Office PowerPoint</Application>
  <PresentationFormat>On-screen Show (4:3)</PresentationFormat>
  <Paragraphs>927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Wingdings 2</vt:lpstr>
      <vt:lpstr>Clarity</vt:lpstr>
      <vt:lpstr>http://www.comp.nus.edu.sg/~cs2100/</vt:lpstr>
      <vt:lpstr>Questions?</vt:lpstr>
      <vt:lpstr>Lecture #10: Instruction Set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1949</cp:revision>
  <cp:lastPrinted>2017-06-30T03:15:07Z</cp:lastPrinted>
  <dcterms:created xsi:type="dcterms:W3CDTF">1998-09-05T15:03:32Z</dcterms:created>
  <dcterms:modified xsi:type="dcterms:W3CDTF">2025-01-08T08:38:01Z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0x01010006B00701839A694C99426BB45CC69360</vt:lpwstr>
  </property>
</Properties>
</file>