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4"/>
  </p:sldMasterIdLst>
  <p:notesMasterIdLst>
    <p:notesMasterId r:id="rId89"/>
  </p:notesMasterIdLst>
  <p:handoutMasterIdLst>
    <p:handoutMasterId r:id="rId90"/>
  </p:handoutMasterIdLst>
  <p:sldIdLst>
    <p:sldId id="256" r:id="rId5"/>
    <p:sldId id="786" r:id="rId6"/>
    <p:sldId id="620" r:id="rId7"/>
    <p:sldId id="468" r:id="rId8"/>
    <p:sldId id="739" r:id="rId9"/>
    <p:sldId id="638" r:id="rId10"/>
    <p:sldId id="768" r:id="rId11"/>
    <p:sldId id="729" r:id="rId12"/>
    <p:sldId id="601" r:id="rId13"/>
    <p:sldId id="728" r:id="rId14"/>
    <p:sldId id="604" r:id="rId15"/>
    <p:sldId id="605" r:id="rId16"/>
    <p:sldId id="709" r:id="rId17"/>
    <p:sldId id="769" r:id="rId18"/>
    <p:sldId id="770" r:id="rId19"/>
    <p:sldId id="771" r:id="rId20"/>
    <p:sldId id="710" r:id="rId21"/>
    <p:sldId id="711" r:id="rId22"/>
    <p:sldId id="712" r:id="rId23"/>
    <p:sldId id="606" r:id="rId24"/>
    <p:sldId id="773" r:id="rId25"/>
    <p:sldId id="778" r:id="rId26"/>
    <p:sldId id="779" r:id="rId27"/>
    <p:sldId id="610" r:id="rId28"/>
    <p:sldId id="613" r:id="rId29"/>
    <p:sldId id="730" r:id="rId30"/>
    <p:sldId id="731" r:id="rId31"/>
    <p:sldId id="661" r:id="rId32"/>
    <p:sldId id="732" r:id="rId33"/>
    <p:sldId id="733" r:id="rId34"/>
    <p:sldId id="734" r:id="rId35"/>
    <p:sldId id="664" r:id="rId36"/>
    <p:sldId id="665" r:id="rId37"/>
    <p:sldId id="666" r:id="rId38"/>
    <p:sldId id="708" r:id="rId39"/>
    <p:sldId id="699" r:id="rId40"/>
    <p:sldId id="700" r:id="rId41"/>
    <p:sldId id="701" r:id="rId42"/>
    <p:sldId id="702" r:id="rId43"/>
    <p:sldId id="704" r:id="rId44"/>
    <p:sldId id="722" r:id="rId45"/>
    <p:sldId id="723" r:id="rId46"/>
    <p:sldId id="735" r:id="rId47"/>
    <p:sldId id="736" r:id="rId48"/>
    <p:sldId id="705" r:id="rId49"/>
    <p:sldId id="667" r:id="rId50"/>
    <p:sldId id="727" r:id="rId51"/>
    <p:sldId id="726" r:id="rId52"/>
    <p:sldId id="737" r:id="rId53"/>
    <p:sldId id="780" r:id="rId54"/>
    <p:sldId id="781" r:id="rId55"/>
    <p:sldId id="782" r:id="rId56"/>
    <p:sldId id="784" r:id="rId57"/>
    <p:sldId id="740" r:id="rId58"/>
    <p:sldId id="743" r:id="rId59"/>
    <p:sldId id="744" r:id="rId60"/>
    <p:sldId id="745" r:id="rId61"/>
    <p:sldId id="746" r:id="rId62"/>
    <p:sldId id="747" r:id="rId63"/>
    <p:sldId id="748" r:id="rId64"/>
    <p:sldId id="749" r:id="rId65"/>
    <p:sldId id="750" r:id="rId66"/>
    <p:sldId id="751" r:id="rId67"/>
    <p:sldId id="752" r:id="rId68"/>
    <p:sldId id="753" r:id="rId69"/>
    <p:sldId id="754" r:id="rId70"/>
    <p:sldId id="755" r:id="rId71"/>
    <p:sldId id="756" r:id="rId72"/>
    <p:sldId id="774" r:id="rId73"/>
    <p:sldId id="775" r:id="rId74"/>
    <p:sldId id="776" r:id="rId75"/>
    <p:sldId id="785" r:id="rId76"/>
    <p:sldId id="757" r:id="rId77"/>
    <p:sldId id="758" r:id="rId78"/>
    <p:sldId id="759" r:id="rId79"/>
    <p:sldId id="760" r:id="rId80"/>
    <p:sldId id="761" r:id="rId81"/>
    <p:sldId id="763" r:id="rId82"/>
    <p:sldId id="764" r:id="rId83"/>
    <p:sldId id="765" r:id="rId84"/>
    <p:sldId id="766" r:id="rId85"/>
    <p:sldId id="767" r:id="rId86"/>
    <p:sldId id="738" r:id="rId87"/>
    <p:sldId id="308" r:id="rId88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D3AEA8"/>
    <a:srgbClr val="DCE0DE"/>
    <a:srgbClr val="CABFB8"/>
    <a:srgbClr val="D9D9D9"/>
    <a:srgbClr val="E9D7D3"/>
    <a:srgbClr val="EEF0EF"/>
    <a:srgbClr val="E4DFDC"/>
    <a:srgbClr val="F2F2F2"/>
    <a:srgbClr val="E2FF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81BA6C-2D58-44BD-A8B6-8EF6AB75280A}" v="1" dt="2025-01-08T08:42:45.06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3765" autoAdjust="0"/>
    <p:restoredTop sz="94828" autoAdjust="0"/>
  </p:normalViewPr>
  <p:slideViewPr>
    <p:cSldViewPr snapToGrid="0">
      <p:cViewPr varScale="1">
        <p:scale>
          <a:sx n="81" d="100"/>
          <a:sy n="81" d="100"/>
        </p:scale>
        <p:origin x="1546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341"/>
    </p:cViewPr>
  </p:sorterViewPr>
  <p:notesViewPr>
    <p:cSldViewPr snapToGrid="0">
      <p:cViewPr>
        <p:scale>
          <a:sx n="100" d="100"/>
          <a:sy n="100" d="100"/>
        </p:scale>
        <p:origin x="1152" y="78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5" Type="http://schemas.openxmlformats.org/officeDocument/2006/relationships/slide" Target="slides/slide1.xml"/><Relationship Id="rId90" Type="http://schemas.openxmlformats.org/officeDocument/2006/relationships/handoutMaster" Target="handoutMasters/handoutMaster1.xml"/><Relationship Id="rId95" Type="http://schemas.microsoft.com/office/2016/11/relationships/changesInfo" Target="changesInfos/changesInfo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93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openxmlformats.org/officeDocument/2006/relationships/slide" Target="slides/slide63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presProps" Target="presProps.xml"/><Relationship Id="rId9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viewProps" Target="viewProps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ng Kai" userId="012566e0-30ff-4e17-bc5d-803a8d22ce41" providerId="ADAL" clId="{D781BA6C-2D58-44BD-A8B6-8EF6AB75280A}"/>
    <pc:docChg chg="undo custSel addSld modSld modMainMaster">
      <pc:chgData name="Song Kai" userId="012566e0-30ff-4e17-bc5d-803a8d22ce41" providerId="ADAL" clId="{D781BA6C-2D58-44BD-A8B6-8EF6AB75280A}" dt="2025-01-08T08:43:26.424" v="7" actId="1076"/>
      <pc:docMkLst>
        <pc:docMk/>
      </pc:docMkLst>
      <pc:sldChg chg="addSp delSp mod">
        <pc:chgData name="Song Kai" userId="012566e0-30ff-4e17-bc5d-803a8d22ce41" providerId="ADAL" clId="{D781BA6C-2D58-44BD-A8B6-8EF6AB75280A}" dt="2025-01-08T08:42:39.977" v="1" actId="22"/>
        <pc:sldMkLst>
          <pc:docMk/>
          <pc:sldMk cId="0" sldId="256"/>
        </pc:sldMkLst>
        <pc:spChg chg="add del">
          <ac:chgData name="Song Kai" userId="012566e0-30ff-4e17-bc5d-803a8d22ce41" providerId="ADAL" clId="{D781BA6C-2D58-44BD-A8B6-8EF6AB75280A}" dt="2025-01-08T08:42:39.977" v="1" actId="22"/>
          <ac:spMkLst>
            <pc:docMk/>
            <pc:sldMk cId="0" sldId="256"/>
            <ac:spMk id="5" creationId="{B3517F43-847F-FC78-CEB7-5BB1622EAC87}"/>
          </ac:spMkLst>
        </pc:spChg>
      </pc:sldChg>
      <pc:sldChg chg="delSp add mod">
        <pc:chgData name="Song Kai" userId="012566e0-30ff-4e17-bc5d-803a8d22ce41" providerId="ADAL" clId="{D781BA6C-2D58-44BD-A8B6-8EF6AB75280A}" dt="2025-01-08T08:42:53.246" v="3" actId="478"/>
        <pc:sldMkLst>
          <pc:docMk/>
          <pc:sldMk cId="2045273565" sldId="786"/>
        </pc:sldMkLst>
        <pc:spChg chg="del">
          <ac:chgData name="Song Kai" userId="012566e0-30ff-4e17-bc5d-803a8d22ce41" providerId="ADAL" clId="{D781BA6C-2D58-44BD-A8B6-8EF6AB75280A}" dt="2025-01-08T08:42:53.246" v="3" actId="478"/>
          <ac:spMkLst>
            <pc:docMk/>
            <pc:sldMk cId="2045273565" sldId="786"/>
            <ac:spMk id="9" creationId="{8422538A-9DC6-5CB6-BB79-ED8DF1667754}"/>
          </ac:spMkLst>
        </pc:spChg>
      </pc:sldChg>
      <pc:sldMasterChg chg="delSp modSp mod">
        <pc:chgData name="Song Kai" userId="012566e0-30ff-4e17-bc5d-803a8d22ce41" providerId="ADAL" clId="{D781BA6C-2D58-44BD-A8B6-8EF6AB75280A}" dt="2025-01-08T08:43:26.424" v="7" actId="1076"/>
        <pc:sldMasterMkLst>
          <pc:docMk/>
          <pc:sldMasterMk cId="0" sldId="2147485087"/>
        </pc:sldMasterMkLst>
        <pc:spChg chg="del">
          <ac:chgData name="Song Kai" userId="012566e0-30ff-4e17-bc5d-803a8d22ce41" providerId="ADAL" clId="{D781BA6C-2D58-44BD-A8B6-8EF6AB75280A}" dt="2025-01-08T08:43:08.633" v="4" actId="478"/>
          <ac:spMkLst>
            <pc:docMk/>
            <pc:sldMasterMk cId="0" sldId="2147485087"/>
            <ac:spMk id="13" creationId="{0C47008E-9E36-490A-CB50-9FE4A9474C78}"/>
          </ac:spMkLst>
        </pc:spChg>
        <pc:picChg chg="mod">
          <ac:chgData name="Song Kai" userId="012566e0-30ff-4e17-bc5d-803a8d22ce41" providerId="ADAL" clId="{D781BA6C-2D58-44BD-A8B6-8EF6AB75280A}" dt="2025-01-08T08:43:26.424" v="7" actId="1076"/>
          <ac:picMkLst>
            <pc:docMk/>
            <pc:sldMasterMk cId="0" sldId="2147485087"/>
            <ac:picMk id="12" creationId="{CDDCC17F-DB86-335F-31D0-0CA043EA0EA9}"/>
          </ac:picMkLst>
        </pc:pic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DA0C92-DE5D-4791-B7C3-51BFF45F12EF}" type="doc">
      <dgm:prSet loTypeId="urn:microsoft.com/office/officeart/2005/8/layout/vList2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SG"/>
        </a:p>
      </dgm:t>
    </dgm:pt>
    <dgm:pt modelId="{91249C8E-2D4F-4656-BE9E-A7614EF4F0DF}">
      <dgm:prSet phldrT="[Text]"/>
      <dgm:spPr>
        <a:solidFill>
          <a:schemeClr val="tx2">
            <a:lumMod val="75000"/>
          </a:schemeClr>
        </a:solidFill>
      </dgm:spPr>
      <dgm:t>
        <a:bodyPr/>
        <a:lstStyle/>
        <a:p>
          <a:r>
            <a:rPr lang="en-SG" dirty="0" err="1"/>
            <a:t>Datapath</a:t>
          </a:r>
          <a:endParaRPr lang="en-SG" dirty="0"/>
        </a:p>
      </dgm:t>
    </dgm:pt>
    <dgm:pt modelId="{7982B357-7003-45F2-9550-D8BC77DDB8E7}" type="parTrans" cxnId="{9C055EAD-9150-4D9B-A1AD-98A31E31090C}">
      <dgm:prSet/>
      <dgm:spPr/>
      <dgm:t>
        <a:bodyPr/>
        <a:lstStyle/>
        <a:p>
          <a:endParaRPr lang="en-SG"/>
        </a:p>
      </dgm:t>
    </dgm:pt>
    <dgm:pt modelId="{2C5AD53B-59C1-4802-AC2B-A37FD555A33E}" type="sibTrans" cxnId="{9C055EAD-9150-4D9B-A1AD-98A31E31090C}">
      <dgm:prSet/>
      <dgm:spPr/>
      <dgm:t>
        <a:bodyPr/>
        <a:lstStyle/>
        <a:p>
          <a:endParaRPr lang="en-SG"/>
        </a:p>
      </dgm:t>
    </dgm:pt>
    <dgm:pt modelId="{B0B4F7BD-BC31-4F5E-B081-C4127633AF3A}">
      <dgm:prSet phldrT="[Text]"/>
      <dgm:spPr/>
      <dgm:t>
        <a:bodyPr/>
        <a:lstStyle/>
        <a:p>
          <a:r>
            <a:rPr lang="en-SG" dirty="0"/>
            <a:t>Collection of components that process data</a:t>
          </a:r>
        </a:p>
      </dgm:t>
    </dgm:pt>
    <dgm:pt modelId="{C6224A1E-BF08-4885-AEC6-200794B9540F}" type="parTrans" cxnId="{9CCA1A6A-B69C-4F9D-988E-E777C89D6297}">
      <dgm:prSet/>
      <dgm:spPr/>
      <dgm:t>
        <a:bodyPr/>
        <a:lstStyle/>
        <a:p>
          <a:endParaRPr lang="en-SG"/>
        </a:p>
      </dgm:t>
    </dgm:pt>
    <dgm:pt modelId="{8ECD84A2-62DE-4269-9587-EF73346D78E8}" type="sibTrans" cxnId="{9CCA1A6A-B69C-4F9D-988E-E777C89D6297}">
      <dgm:prSet/>
      <dgm:spPr/>
      <dgm:t>
        <a:bodyPr/>
        <a:lstStyle/>
        <a:p>
          <a:endParaRPr lang="en-SG"/>
        </a:p>
      </dgm:t>
    </dgm:pt>
    <dgm:pt modelId="{8153AD39-2C93-446E-AA4D-EF809681346D}">
      <dgm:prSet phldrT="[Text]"/>
      <dgm:spPr>
        <a:solidFill>
          <a:schemeClr val="accent5">
            <a:lumMod val="75000"/>
          </a:schemeClr>
        </a:solidFill>
      </dgm:spPr>
      <dgm:t>
        <a:bodyPr/>
        <a:lstStyle/>
        <a:p>
          <a:r>
            <a:rPr lang="en-SG" dirty="0"/>
            <a:t>Control</a:t>
          </a:r>
        </a:p>
      </dgm:t>
    </dgm:pt>
    <dgm:pt modelId="{6B022222-EDFC-4226-9F9E-2571957DDB70}" type="parTrans" cxnId="{6E0A1DB5-950A-4DAC-9041-91FF43454778}">
      <dgm:prSet/>
      <dgm:spPr/>
      <dgm:t>
        <a:bodyPr/>
        <a:lstStyle/>
        <a:p>
          <a:endParaRPr lang="en-SG"/>
        </a:p>
      </dgm:t>
    </dgm:pt>
    <dgm:pt modelId="{15D094D7-28B1-4450-8163-075F19E7DAD6}" type="sibTrans" cxnId="{6E0A1DB5-950A-4DAC-9041-91FF43454778}">
      <dgm:prSet/>
      <dgm:spPr/>
      <dgm:t>
        <a:bodyPr/>
        <a:lstStyle/>
        <a:p>
          <a:endParaRPr lang="en-SG"/>
        </a:p>
      </dgm:t>
    </dgm:pt>
    <dgm:pt modelId="{B641DC3D-FC73-44FE-B4CA-7B5BEDF507DF}">
      <dgm:prSet phldrT="[Text]"/>
      <dgm:spPr/>
      <dgm:t>
        <a:bodyPr/>
        <a:lstStyle/>
        <a:p>
          <a:r>
            <a:rPr lang="en-SG" dirty="0"/>
            <a:t>Tells the </a:t>
          </a:r>
          <a:r>
            <a:rPr lang="en-SG" dirty="0" err="1"/>
            <a:t>datapath</a:t>
          </a:r>
          <a:r>
            <a:rPr lang="en-SG" dirty="0"/>
            <a:t>, memory and I/O devices what to do according to program instructions</a:t>
          </a:r>
        </a:p>
      </dgm:t>
    </dgm:pt>
    <dgm:pt modelId="{47B3FEF1-A109-45AA-A729-7E5F7C9374CB}" type="parTrans" cxnId="{9D2D5027-E125-4C99-9708-3F154EDDDACD}">
      <dgm:prSet/>
      <dgm:spPr/>
      <dgm:t>
        <a:bodyPr/>
        <a:lstStyle/>
        <a:p>
          <a:endParaRPr lang="en-SG"/>
        </a:p>
      </dgm:t>
    </dgm:pt>
    <dgm:pt modelId="{62127122-1E2C-47BC-A908-516923730AE8}" type="sibTrans" cxnId="{9D2D5027-E125-4C99-9708-3F154EDDDACD}">
      <dgm:prSet/>
      <dgm:spPr/>
      <dgm:t>
        <a:bodyPr/>
        <a:lstStyle/>
        <a:p>
          <a:endParaRPr lang="en-SG"/>
        </a:p>
      </dgm:t>
    </dgm:pt>
    <dgm:pt modelId="{16EE37D6-9BE6-4A9A-95F2-66C3BF567B4A}">
      <dgm:prSet phldrT="[Text]"/>
      <dgm:spPr/>
      <dgm:t>
        <a:bodyPr/>
        <a:lstStyle/>
        <a:p>
          <a:r>
            <a:rPr lang="en-SG" dirty="0"/>
            <a:t>Performs the arithmetic, logical and memory operations</a:t>
          </a:r>
        </a:p>
      </dgm:t>
    </dgm:pt>
    <dgm:pt modelId="{774A6C4C-2EE3-41E7-87C5-33C047448256}" type="parTrans" cxnId="{FD5A471F-860C-4C16-A826-801083619312}">
      <dgm:prSet/>
      <dgm:spPr/>
      <dgm:t>
        <a:bodyPr/>
        <a:lstStyle/>
        <a:p>
          <a:endParaRPr lang="en-SG"/>
        </a:p>
      </dgm:t>
    </dgm:pt>
    <dgm:pt modelId="{466DFE1A-0CF6-4675-BC1B-FFCD135636C0}" type="sibTrans" cxnId="{FD5A471F-860C-4C16-A826-801083619312}">
      <dgm:prSet/>
      <dgm:spPr/>
      <dgm:t>
        <a:bodyPr/>
        <a:lstStyle/>
        <a:p>
          <a:endParaRPr lang="en-SG"/>
        </a:p>
      </dgm:t>
    </dgm:pt>
    <dgm:pt modelId="{4B5D3308-211D-4359-B81B-0D1844249A0B}">
      <dgm:prSet phldrT="[Text]"/>
      <dgm:spPr/>
      <dgm:t>
        <a:bodyPr/>
        <a:lstStyle/>
        <a:p>
          <a:endParaRPr lang="en-SG" dirty="0"/>
        </a:p>
      </dgm:t>
    </dgm:pt>
    <dgm:pt modelId="{F29B7412-55B5-4769-8EAE-D8CC018766E2}" type="parTrans" cxnId="{B5B6552C-F4D9-4A5F-9A53-2920AE65ECE6}">
      <dgm:prSet/>
      <dgm:spPr/>
      <dgm:t>
        <a:bodyPr/>
        <a:lstStyle/>
        <a:p>
          <a:endParaRPr lang="en-SG"/>
        </a:p>
      </dgm:t>
    </dgm:pt>
    <dgm:pt modelId="{16D1F86D-701D-4E21-90CC-424C49183E9B}" type="sibTrans" cxnId="{B5B6552C-F4D9-4A5F-9A53-2920AE65ECE6}">
      <dgm:prSet/>
      <dgm:spPr/>
      <dgm:t>
        <a:bodyPr/>
        <a:lstStyle/>
        <a:p>
          <a:endParaRPr lang="en-SG"/>
        </a:p>
      </dgm:t>
    </dgm:pt>
    <dgm:pt modelId="{DA3E48B4-C61B-42C9-BF9E-822A96EE79CE}" type="pres">
      <dgm:prSet presAssocID="{36DA0C92-DE5D-4791-B7C3-51BFF45F12EF}" presName="linear" presStyleCnt="0">
        <dgm:presLayoutVars>
          <dgm:animLvl val="lvl"/>
          <dgm:resizeHandles val="exact"/>
        </dgm:presLayoutVars>
      </dgm:prSet>
      <dgm:spPr/>
    </dgm:pt>
    <dgm:pt modelId="{35AA2583-6F97-4904-A676-FDEE2ADEEA25}" type="pres">
      <dgm:prSet presAssocID="{91249C8E-2D4F-4656-BE9E-A7614EF4F0D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15A3A90-3A74-47CB-B6B4-E84DE1115CA9}" type="pres">
      <dgm:prSet presAssocID="{91249C8E-2D4F-4656-BE9E-A7614EF4F0DF}" presName="childText" presStyleLbl="revTx" presStyleIdx="0" presStyleCnt="2">
        <dgm:presLayoutVars>
          <dgm:bulletEnabled val="1"/>
        </dgm:presLayoutVars>
      </dgm:prSet>
      <dgm:spPr/>
    </dgm:pt>
    <dgm:pt modelId="{0A4E82B4-9D98-484F-BD2B-0C02AFF071F3}" type="pres">
      <dgm:prSet presAssocID="{8153AD39-2C93-446E-AA4D-EF809681346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35369690-B843-46C4-9B5E-800B863CC06F}" type="pres">
      <dgm:prSet presAssocID="{8153AD39-2C93-446E-AA4D-EF809681346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9D49C20C-ACD8-42E9-99DC-9FB61FF73E43}" type="presOf" srcId="{91249C8E-2D4F-4656-BE9E-A7614EF4F0DF}" destId="{35AA2583-6F97-4904-A676-FDEE2ADEEA25}" srcOrd="0" destOrd="0" presId="urn:microsoft.com/office/officeart/2005/8/layout/vList2"/>
    <dgm:cxn modelId="{FD5A471F-860C-4C16-A826-801083619312}" srcId="{91249C8E-2D4F-4656-BE9E-A7614EF4F0DF}" destId="{16EE37D6-9BE6-4A9A-95F2-66C3BF567B4A}" srcOrd="1" destOrd="0" parTransId="{774A6C4C-2EE3-41E7-87C5-33C047448256}" sibTransId="{466DFE1A-0CF6-4675-BC1B-FFCD135636C0}"/>
    <dgm:cxn modelId="{9D2D5027-E125-4C99-9708-3F154EDDDACD}" srcId="{8153AD39-2C93-446E-AA4D-EF809681346D}" destId="{B641DC3D-FC73-44FE-B4CA-7B5BEDF507DF}" srcOrd="0" destOrd="0" parTransId="{47B3FEF1-A109-45AA-A729-7E5F7C9374CB}" sibTransId="{62127122-1E2C-47BC-A908-516923730AE8}"/>
    <dgm:cxn modelId="{B5B6552C-F4D9-4A5F-9A53-2920AE65ECE6}" srcId="{91249C8E-2D4F-4656-BE9E-A7614EF4F0DF}" destId="{4B5D3308-211D-4359-B81B-0D1844249A0B}" srcOrd="2" destOrd="0" parTransId="{F29B7412-55B5-4769-8EAE-D8CC018766E2}" sibTransId="{16D1F86D-701D-4E21-90CC-424C49183E9B}"/>
    <dgm:cxn modelId="{9CCA1A6A-B69C-4F9D-988E-E777C89D6297}" srcId="{91249C8E-2D4F-4656-BE9E-A7614EF4F0DF}" destId="{B0B4F7BD-BC31-4F5E-B081-C4127633AF3A}" srcOrd="0" destOrd="0" parTransId="{C6224A1E-BF08-4885-AEC6-200794B9540F}" sibTransId="{8ECD84A2-62DE-4269-9587-EF73346D78E8}"/>
    <dgm:cxn modelId="{EE5ADD4F-378D-49BB-9E32-09BA08D36ACE}" type="presOf" srcId="{B0B4F7BD-BC31-4F5E-B081-C4127633AF3A}" destId="{115A3A90-3A74-47CB-B6B4-E84DE1115CA9}" srcOrd="0" destOrd="0" presId="urn:microsoft.com/office/officeart/2005/8/layout/vList2"/>
    <dgm:cxn modelId="{7E821A89-1814-4708-A1A8-B998335379A5}" type="presOf" srcId="{8153AD39-2C93-446E-AA4D-EF809681346D}" destId="{0A4E82B4-9D98-484F-BD2B-0C02AFF071F3}" srcOrd="0" destOrd="0" presId="urn:microsoft.com/office/officeart/2005/8/layout/vList2"/>
    <dgm:cxn modelId="{29D72294-F5F1-4A6B-B867-5FB015124B05}" type="presOf" srcId="{16EE37D6-9BE6-4A9A-95F2-66C3BF567B4A}" destId="{115A3A90-3A74-47CB-B6B4-E84DE1115CA9}" srcOrd="0" destOrd="1" presId="urn:microsoft.com/office/officeart/2005/8/layout/vList2"/>
    <dgm:cxn modelId="{9C055EAD-9150-4D9B-A1AD-98A31E31090C}" srcId="{36DA0C92-DE5D-4791-B7C3-51BFF45F12EF}" destId="{91249C8E-2D4F-4656-BE9E-A7614EF4F0DF}" srcOrd="0" destOrd="0" parTransId="{7982B357-7003-45F2-9550-D8BC77DDB8E7}" sibTransId="{2C5AD53B-59C1-4802-AC2B-A37FD555A33E}"/>
    <dgm:cxn modelId="{6E0A1DB5-950A-4DAC-9041-91FF43454778}" srcId="{36DA0C92-DE5D-4791-B7C3-51BFF45F12EF}" destId="{8153AD39-2C93-446E-AA4D-EF809681346D}" srcOrd="1" destOrd="0" parTransId="{6B022222-EDFC-4226-9F9E-2571957DDB70}" sibTransId="{15D094D7-28B1-4450-8163-075F19E7DAD6}"/>
    <dgm:cxn modelId="{9B0B21BA-1A85-4250-92EB-BB5361F767D5}" type="presOf" srcId="{4B5D3308-211D-4359-B81B-0D1844249A0B}" destId="{115A3A90-3A74-47CB-B6B4-E84DE1115CA9}" srcOrd="0" destOrd="2" presId="urn:microsoft.com/office/officeart/2005/8/layout/vList2"/>
    <dgm:cxn modelId="{A91B6CF3-8BB9-4B0D-B079-2455AEBBDCD8}" type="presOf" srcId="{B641DC3D-FC73-44FE-B4CA-7B5BEDF507DF}" destId="{35369690-B843-46C4-9B5E-800B863CC06F}" srcOrd="0" destOrd="0" presId="urn:microsoft.com/office/officeart/2005/8/layout/vList2"/>
    <dgm:cxn modelId="{3E3A9AF7-709A-4629-886A-08B7B1C93D8C}" type="presOf" srcId="{36DA0C92-DE5D-4791-B7C3-51BFF45F12EF}" destId="{DA3E48B4-C61B-42C9-BF9E-822A96EE79CE}" srcOrd="0" destOrd="0" presId="urn:microsoft.com/office/officeart/2005/8/layout/vList2"/>
    <dgm:cxn modelId="{B741228E-FEA0-4DA4-8D6A-1C4162C792AF}" type="presParOf" srcId="{DA3E48B4-C61B-42C9-BF9E-822A96EE79CE}" destId="{35AA2583-6F97-4904-A676-FDEE2ADEEA25}" srcOrd="0" destOrd="0" presId="urn:microsoft.com/office/officeart/2005/8/layout/vList2"/>
    <dgm:cxn modelId="{37FE4FAA-019A-42E2-AE85-77270D26AFE0}" type="presParOf" srcId="{DA3E48B4-C61B-42C9-BF9E-822A96EE79CE}" destId="{115A3A90-3A74-47CB-B6B4-E84DE1115CA9}" srcOrd="1" destOrd="0" presId="urn:microsoft.com/office/officeart/2005/8/layout/vList2"/>
    <dgm:cxn modelId="{9086574E-7FC3-4E7C-85AC-BBD7351F5174}" type="presParOf" srcId="{DA3E48B4-C61B-42C9-BF9E-822A96EE79CE}" destId="{0A4E82B4-9D98-484F-BD2B-0C02AFF071F3}" srcOrd="2" destOrd="0" presId="urn:microsoft.com/office/officeart/2005/8/layout/vList2"/>
    <dgm:cxn modelId="{C6130BFF-161D-49B1-8138-45BEB3810753}" type="presParOf" srcId="{DA3E48B4-C61B-42C9-BF9E-822A96EE79CE}" destId="{35369690-B843-46C4-9B5E-800B863CC06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7371F4E-EFCC-4489-9D4F-A04749EEC3C7}" type="doc">
      <dgm:prSet loTypeId="urn:microsoft.com/office/officeart/2005/8/layout/cycle1" loCatId="cycle" qsTypeId="urn:microsoft.com/office/officeart/2005/8/quickstyle/3d4" qsCatId="3D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2949E5D0-E3AE-440C-84E0-4D335FE357A3}">
      <dgm:prSet phldrT="[Text]" custT="1"/>
      <dgm:spPr/>
      <dgm:t>
        <a:bodyPr/>
        <a:lstStyle/>
        <a:p>
          <a:r>
            <a:rPr lang="en-US" sz="1400" b="1"/>
            <a:t>Compile</a:t>
          </a:r>
        </a:p>
      </dgm:t>
    </dgm:pt>
    <dgm:pt modelId="{1DC2CE05-67FE-404B-A1FA-DE130E295249}" type="parTrans" cxnId="{C779B286-9221-49AC-B04F-9C2D0436B319}">
      <dgm:prSet/>
      <dgm:spPr/>
      <dgm:t>
        <a:bodyPr/>
        <a:lstStyle/>
        <a:p>
          <a:endParaRPr lang="en-US"/>
        </a:p>
      </dgm:t>
    </dgm:pt>
    <dgm:pt modelId="{58AB6B1C-C21F-4364-ACA8-705E866302CC}" type="sibTrans" cxnId="{C779B286-9221-49AC-B04F-9C2D0436B319}">
      <dgm:prSet/>
      <dgm:spPr/>
      <dgm:t>
        <a:bodyPr/>
        <a:lstStyle/>
        <a:p>
          <a:endParaRPr lang="en-US"/>
        </a:p>
      </dgm:t>
    </dgm:pt>
    <dgm:pt modelId="{D459C53D-C842-4379-B987-E4C10069BCDB}">
      <dgm:prSet phldrT="[Text]" custT="1"/>
      <dgm:spPr/>
      <dgm:t>
        <a:bodyPr/>
        <a:lstStyle/>
        <a:p>
          <a:r>
            <a:rPr lang="en-US" sz="1400" b="1"/>
            <a:t>Execute</a:t>
          </a:r>
        </a:p>
      </dgm:t>
    </dgm:pt>
    <dgm:pt modelId="{3EDB57BF-3425-4E1F-8303-6E3721F62824}" type="parTrans" cxnId="{CF3EF0A6-E957-4029-8642-ACC0FDEBD4C3}">
      <dgm:prSet/>
      <dgm:spPr/>
      <dgm:t>
        <a:bodyPr/>
        <a:lstStyle/>
        <a:p>
          <a:endParaRPr lang="en-US"/>
        </a:p>
      </dgm:t>
    </dgm:pt>
    <dgm:pt modelId="{F6C2D785-60EF-4587-AFCF-1F8354AF04F3}" type="sibTrans" cxnId="{CF3EF0A6-E957-4029-8642-ACC0FDEBD4C3}">
      <dgm:prSet/>
      <dgm:spPr/>
      <dgm:t>
        <a:bodyPr/>
        <a:lstStyle/>
        <a:p>
          <a:endParaRPr lang="en-US"/>
        </a:p>
      </dgm:t>
    </dgm:pt>
    <dgm:pt modelId="{B3C1612D-F49E-46F5-96F5-811B17CA5296}">
      <dgm:prSet phldrT="[Text]" custT="1"/>
      <dgm:spPr/>
      <dgm:t>
        <a:bodyPr/>
        <a:lstStyle/>
        <a:p>
          <a:r>
            <a:rPr lang="en-US" sz="1400" b="1">
              <a:solidFill>
                <a:schemeClr val="tx1"/>
              </a:solidFill>
            </a:rPr>
            <a:t>Edit</a:t>
          </a:r>
        </a:p>
      </dgm:t>
    </dgm:pt>
    <dgm:pt modelId="{C593E684-A8A4-4FD4-9D15-7AC9144F249C}" type="parTrans" cxnId="{7EAAD49D-1FAA-4B58-AF37-EB3EB875D7FE}">
      <dgm:prSet/>
      <dgm:spPr/>
      <dgm:t>
        <a:bodyPr/>
        <a:lstStyle/>
        <a:p>
          <a:endParaRPr lang="en-US"/>
        </a:p>
      </dgm:t>
    </dgm:pt>
    <dgm:pt modelId="{410C827A-8B8F-4BD2-9371-0AF8EB9697F0}" type="sibTrans" cxnId="{7EAAD49D-1FAA-4B58-AF37-EB3EB875D7FE}">
      <dgm:prSet/>
      <dgm:spPr/>
      <dgm:t>
        <a:bodyPr/>
        <a:lstStyle/>
        <a:p>
          <a:endParaRPr lang="en-US"/>
        </a:p>
      </dgm:t>
    </dgm:pt>
    <dgm:pt modelId="{C6F4ECA5-8E55-49A7-A124-2FE27845719F}" type="pres">
      <dgm:prSet presAssocID="{97371F4E-EFCC-4489-9D4F-A04749EEC3C7}" presName="cycle" presStyleCnt="0">
        <dgm:presLayoutVars>
          <dgm:dir/>
          <dgm:resizeHandles val="exact"/>
        </dgm:presLayoutVars>
      </dgm:prSet>
      <dgm:spPr/>
    </dgm:pt>
    <dgm:pt modelId="{D26C634C-629D-4161-88AF-27FCE15AF6B7}" type="pres">
      <dgm:prSet presAssocID="{2949E5D0-E3AE-440C-84E0-4D335FE357A3}" presName="dummy" presStyleCnt="0"/>
      <dgm:spPr/>
    </dgm:pt>
    <dgm:pt modelId="{DAD424E8-6E6A-4FDA-B3E6-483CA922E066}" type="pres">
      <dgm:prSet presAssocID="{2949E5D0-E3AE-440C-84E0-4D335FE357A3}" presName="node" presStyleLbl="revTx" presStyleIdx="0" presStyleCnt="3" custScaleX="139921" custRadScaleRad="108985" custRadScaleInc="8408">
        <dgm:presLayoutVars>
          <dgm:bulletEnabled val="1"/>
        </dgm:presLayoutVars>
      </dgm:prSet>
      <dgm:spPr/>
    </dgm:pt>
    <dgm:pt modelId="{5ACE39B1-DEE8-4A45-A385-F29C53872361}" type="pres">
      <dgm:prSet presAssocID="{58AB6B1C-C21F-4364-ACA8-705E866302CC}" presName="sibTrans" presStyleLbl="node1" presStyleIdx="0" presStyleCnt="3"/>
      <dgm:spPr/>
    </dgm:pt>
    <dgm:pt modelId="{76FA96CB-7B53-4B64-9D50-6A84EDF8069E}" type="pres">
      <dgm:prSet presAssocID="{D459C53D-C842-4379-B987-E4C10069BCDB}" presName="dummy" presStyleCnt="0"/>
      <dgm:spPr/>
    </dgm:pt>
    <dgm:pt modelId="{2B2AA75F-9619-46A2-A649-4845E114DAD3}" type="pres">
      <dgm:prSet presAssocID="{D459C53D-C842-4379-B987-E4C10069BCDB}" presName="node" presStyleLbl="revTx" presStyleIdx="1" presStyleCnt="3" custScaleX="137713" custRadScaleRad="112525" custRadScaleInc="-725">
        <dgm:presLayoutVars>
          <dgm:bulletEnabled val="1"/>
        </dgm:presLayoutVars>
      </dgm:prSet>
      <dgm:spPr/>
    </dgm:pt>
    <dgm:pt modelId="{1DA5407C-2ABA-4D53-A6E4-65C1E42F44ED}" type="pres">
      <dgm:prSet presAssocID="{F6C2D785-60EF-4587-AFCF-1F8354AF04F3}" presName="sibTrans" presStyleLbl="node1" presStyleIdx="1" presStyleCnt="3"/>
      <dgm:spPr/>
    </dgm:pt>
    <dgm:pt modelId="{7647305E-982E-4611-88D4-4B010B25F2E9}" type="pres">
      <dgm:prSet presAssocID="{B3C1612D-F49E-46F5-96F5-811B17CA5296}" presName="dummy" presStyleCnt="0"/>
      <dgm:spPr/>
    </dgm:pt>
    <dgm:pt modelId="{CA33C156-38C2-47B4-B412-AC0AD426ECA9}" type="pres">
      <dgm:prSet presAssocID="{B3C1612D-F49E-46F5-96F5-811B17CA5296}" presName="node" presStyleLbl="revTx" presStyleIdx="2" presStyleCnt="3">
        <dgm:presLayoutVars>
          <dgm:bulletEnabled val="1"/>
        </dgm:presLayoutVars>
      </dgm:prSet>
      <dgm:spPr/>
    </dgm:pt>
    <dgm:pt modelId="{52CF257E-0E6F-48A7-B73F-3BF9D7D3B8C9}" type="pres">
      <dgm:prSet presAssocID="{410C827A-8B8F-4BD2-9371-0AF8EB9697F0}" presName="sibTrans" presStyleLbl="node1" presStyleIdx="2" presStyleCnt="3"/>
      <dgm:spPr/>
    </dgm:pt>
  </dgm:ptLst>
  <dgm:cxnLst>
    <dgm:cxn modelId="{166FA727-BF34-4D5B-9149-C5B27A4C4D60}" type="presOf" srcId="{F6C2D785-60EF-4587-AFCF-1F8354AF04F3}" destId="{1DA5407C-2ABA-4D53-A6E4-65C1E42F44ED}" srcOrd="0" destOrd="0" presId="urn:microsoft.com/office/officeart/2005/8/layout/cycle1"/>
    <dgm:cxn modelId="{23E11742-D3B1-4AAC-B423-FF86C4FF7AFB}" type="presOf" srcId="{2949E5D0-E3AE-440C-84E0-4D335FE357A3}" destId="{DAD424E8-6E6A-4FDA-B3E6-483CA922E066}" srcOrd="0" destOrd="0" presId="urn:microsoft.com/office/officeart/2005/8/layout/cycle1"/>
    <dgm:cxn modelId="{9F59EF7D-010D-45E1-BB08-555908099E26}" type="presOf" srcId="{D459C53D-C842-4379-B987-E4C10069BCDB}" destId="{2B2AA75F-9619-46A2-A649-4845E114DAD3}" srcOrd="0" destOrd="0" presId="urn:microsoft.com/office/officeart/2005/8/layout/cycle1"/>
    <dgm:cxn modelId="{C779B286-9221-49AC-B04F-9C2D0436B319}" srcId="{97371F4E-EFCC-4489-9D4F-A04749EEC3C7}" destId="{2949E5D0-E3AE-440C-84E0-4D335FE357A3}" srcOrd="0" destOrd="0" parTransId="{1DC2CE05-67FE-404B-A1FA-DE130E295249}" sibTransId="{58AB6B1C-C21F-4364-ACA8-705E866302CC}"/>
    <dgm:cxn modelId="{7EAAD49D-1FAA-4B58-AF37-EB3EB875D7FE}" srcId="{97371F4E-EFCC-4489-9D4F-A04749EEC3C7}" destId="{B3C1612D-F49E-46F5-96F5-811B17CA5296}" srcOrd="2" destOrd="0" parTransId="{C593E684-A8A4-4FD4-9D15-7AC9144F249C}" sibTransId="{410C827A-8B8F-4BD2-9371-0AF8EB9697F0}"/>
    <dgm:cxn modelId="{4E699AA3-E0D9-4AEB-909C-F7946F32BC01}" type="presOf" srcId="{97371F4E-EFCC-4489-9D4F-A04749EEC3C7}" destId="{C6F4ECA5-8E55-49A7-A124-2FE27845719F}" srcOrd="0" destOrd="0" presId="urn:microsoft.com/office/officeart/2005/8/layout/cycle1"/>
    <dgm:cxn modelId="{CF3EF0A6-E957-4029-8642-ACC0FDEBD4C3}" srcId="{97371F4E-EFCC-4489-9D4F-A04749EEC3C7}" destId="{D459C53D-C842-4379-B987-E4C10069BCDB}" srcOrd="1" destOrd="0" parTransId="{3EDB57BF-3425-4E1F-8303-6E3721F62824}" sibTransId="{F6C2D785-60EF-4587-AFCF-1F8354AF04F3}"/>
    <dgm:cxn modelId="{8B8D45BE-CB56-41FB-858B-FAC7F05B6124}" type="presOf" srcId="{58AB6B1C-C21F-4364-ACA8-705E866302CC}" destId="{5ACE39B1-DEE8-4A45-A385-F29C53872361}" srcOrd="0" destOrd="0" presId="urn:microsoft.com/office/officeart/2005/8/layout/cycle1"/>
    <dgm:cxn modelId="{0C033BD4-0880-4D3D-9EE0-AB70EE9957F7}" type="presOf" srcId="{B3C1612D-F49E-46F5-96F5-811B17CA5296}" destId="{CA33C156-38C2-47B4-B412-AC0AD426ECA9}" srcOrd="0" destOrd="0" presId="urn:microsoft.com/office/officeart/2005/8/layout/cycle1"/>
    <dgm:cxn modelId="{ED1E71F8-F5A5-4270-A37F-E8024972E523}" type="presOf" srcId="{410C827A-8B8F-4BD2-9371-0AF8EB9697F0}" destId="{52CF257E-0E6F-48A7-B73F-3BF9D7D3B8C9}" srcOrd="0" destOrd="0" presId="urn:microsoft.com/office/officeart/2005/8/layout/cycle1"/>
    <dgm:cxn modelId="{F73AF762-65E7-46BF-AA16-4F00E786A012}" type="presParOf" srcId="{C6F4ECA5-8E55-49A7-A124-2FE27845719F}" destId="{D26C634C-629D-4161-88AF-27FCE15AF6B7}" srcOrd="0" destOrd="0" presId="urn:microsoft.com/office/officeart/2005/8/layout/cycle1"/>
    <dgm:cxn modelId="{7123C19A-1821-49C5-831E-167050F00B00}" type="presParOf" srcId="{C6F4ECA5-8E55-49A7-A124-2FE27845719F}" destId="{DAD424E8-6E6A-4FDA-B3E6-483CA922E066}" srcOrd="1" destOrd="0" presId="urn:microsoft.com/office/officeart/2005/8/layout/cycle1"/>
    <dgm:cxn modelId="{0E781553-46A1-4724-A891-420C531BB789}" type="presParOf" srcId="{C6F4ECA5-8E55-49A7-A124-2FE27845719F}" destId="{5ACE39B1-DEE8-4A45-A385-F29C53872361}" srcOrd="2" destOrd="0" presId="urn:microsoft.com/office/officeart/2005/8/layout/cycle1"/>
    <dgm:cxn modelId="{BD7AE3B1-D136-4D76-9A5E-228823A112CE}" type="presParOf" srcId="{C6F4ECA5-8E55-49A7-A124-2FE27845719F}" destId="{76FA96CB-7B53-4B64-9D50-6A84EDF8069E}" srcOrd="3" destOrd="0" presId="urn:microsoft.com/office/officeart/2005/8/layout/cycle1"/>
    <dgm:cxn modelId="{339A1439-6844-4371-B2BB-3D66ABFD89B9}" type="presParOf" srcId="{C6F4ECA5-8E55-49A7-A124-2FE27845719F}" destId="{2B2AA75F-9619-46A2-A649-4845E114DAD3}" srcOrd="4" destOrd="0" presId="urn:microsoft.com/office/officeart/2005/8/layout/cycle1"/>
    <dgm:cxn modelId="{31DDCA3C-C5FB-4DC0-BA8A-10326E4E077F}" type="presParOf" srcId="{C6F4ECA5-8E55-49A7-A124-2FE27845719F}" destId="{1DA5407C-2ABA-4D53-A6E4-65C1E42F44ED}" srcOrd="5" destOrd="0" presId="urn:microsoft.com/office/officeart/2005/8/layout/cycle1"/>
    <dgm:cxn modelId="{1C99B4B0-51CB-406B-8DF0-95733A952FC1}" type="presParOf" srcId="{C6F4ECA5-8E55-49A7-A124-2FE27845719F}" destId="{7647305E-982E-4611-88D4-4B010B25F2E9}" srcOrd="6" destOrd="0" presId="urn:microsoft.com/office/officeart/2005/8/layout/cycle1"/>
    <dgm:cxn modelId="{39FCCC69-9FD2-4132-BD46-1472B9A117BD}" type="presParOf" srcId="{C6F4ECA5-8E55-49A7-A124-2FE27845719F}" destId="{CA33C156-38C2-47B4-B412-AC0AD426ECA9}" srcOrd="7" destOrd="0" presId="urn:microsoft.com/office/officeart/2005/8/layout/cycle1"/>
    <dgm:cxn modelId="{C4E15D95-3D50-4C39-85FE-A85261C50FAB}" type="presParOf" srcId="{C6F4ECA5-8E55-49A7-A124-2FE27845719F}" destId="{52CF257E-0E6F-48A7-B73F-3BF9D7D3B8C9}" srcOrd="8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A2583-6F97-4904-A676-FDEE2ADEEA25}">
      <dsp:nvSpPr>
        <dsp:cNvPr id="0" name=""/>
        <dsp:cNvSpPr/>
      </dsp:nvSpPr>
      <dsp:spPr>
        <a:xfrm>
          <a:off x="0" y="27933"/>
          <a:ext cx="6930081" cy="748800"/>
        </a:xfrm>
        <a:prstGeom prst="roundRect">
          <a:avLst/>
        </a:prstGeom>
        <a:solidFill>
          <a:schemeClr val="tx2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 dirty="0" err="1"/>
            <a:t>Datapath</a:t>
          </a:r>
          <a:endParaRPr lang="en-SG" sz="3200" kern="1200" dirty="0"/>
        </a:p>
      </dsp:txBody>
      <dsp:txXfrm>
        <a:off x="36553" y="64486"/>
        <a:ext cx="6856975" cy="675694"/>
      </dsp:txXfrm>
    </dsp:sp>
    <dsp:sp modelId="{115A3A90-3A74-47CB-B6B4-E84DE1115CA9}">
      <dsp:nvSpPr>
        <dsp:cNvPr id="0" name=""/>
        <dsp:cNvSpPr/>
      </dsp:nvSpPr>
      <dsp:spPr>
        <a:xfrm>
          <a:off x="0" y="776733"/>
          <a:ext cx="6930081" cy="15566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03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500" kern="1200" dirty="0"/>
            <a:t>Collection of components that process data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500" kern="1200" dirty="0"/>
            <a:t>Performs the arithmetic, logical and memory operations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endParaRPr lang="en-SG" sz="2500" kern="1200" dirty="0"/>
        </a:p>
      </dsp:txBody>
      <dsp:txXfrm>
        <a:off x="0" y="776733"/>
        <a:ext cx="6930081" cy="1556640"/>
      </dsp:txXfrm>
    </dsp:sp>
    <dsp:sp modelId="{0A4E82B4-9D98-484F-BD2B-0C02AFF071F3}">
      <dsp:nvSpPr>
        <dsp:cNvPr id="0" name=""/>
        <dsp:cNvSpPr/>
      </dsp:nvSpPr>
      <dsp:spPr>
        <a:xfrm>
          <a:off x="0" y="2333374"/>
          <a:ext cx="6930081" cy="748800"/>
        </a:xfrm>
        <a:prstGeom prst="roundRect">
          <a:avLst/>
        </a:prstGeom>
        <a:solidFill>
          <a:schemeClr val="accent5">
            <a:lumMod val="75000"/>
          </a:schemeClr>
        </a:solidFill>
        <a:ln w="2642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3200" kern="1200" dirty="0"/>
            <a:t>Control</a:t>
          </a:r>
        </a:p>
      </dsp:txBody>
      <dsp:txXfrm>
        <a:off x="36553" y="2369927"/>
        <a:ext cx="6856975" cy="675694"/>
      </dsp:txXfrm>
    </dsp:sp>
    <dsp:sp modelId="{35369690-B843-46C4-9B5E-800B863CC06F}">
      <dsp:nvSpPr>
        <dsp:cNvPr id="0" name=""/>
        <dsp:cNvSpPr/>
      </dsp:nvSpPr>
      <dsp:spPr>
        <a:xfrm>
          <a:off x="0" y="3082173"/>
          <a:ext cx="6930081" cy="7452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030" tIns="40640" rIns="227584" bIns="40640" numCol="1" spcCol="1270" anchor="t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SG" sz="2500" kern="1200" dirty="0"/>
            <a:t>Tells the </a:t>
          </a:r>
          <a:r>
            <a:rPr lang="en-SG" sz="2500" kern="1200" dirty="0" err="1"/>
            <a:t>datapath</a:t>
          </a:r>
          <a:r>
            <a:rPr lang="en-SG" sz="2500" kern="1200" dirty="0"/>
            <a:t>, memory and I/O devices what to do according to program instructions</a:t>
          </a:r>
        </a:p>
      </dsp:txBody>
      <dsp:txXfrm>
        <a:off x="0" y="3082173"/>
        <a:ext cx="6930081" cy="7452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D424E8-6E6A-4FDA-B3E6-483CA922E066}">
      <dsp:nvSpPr>
        <dsp:cNvPr id="0" name=""/>
        <dsp:cNvSpPr/>
      </dsp:nvSpPr>
      <dsp:spPr>
        <a:xfrm>
          <a:off x="778717" y="110464"/>
          <a:ext cx="746568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Compile</a:t>
          </a:r>
        </a:p>
      </dsp:txBody>
      <dsp:txXfrm>
        <a:off x="778717" y="110464"/>
        <a:ext cx="746568" cy="533563"/>
      </dsp:txXfrm>
    </dsp:sp>
    <dsp:sp modelId="{5ACE39B1-DEE8-4A45-A385-F29C53872361}">
      <dsp:nvSpPr>
        <dsp:cNvPr id="0" name=""/>
        <dsp:cNvSpPr/>
      </dsp:nvSpPr>
      <dsp:spPr>
        <a:xfrm>
          <a:off x="69878" y="3311"/>
          <a:ext cx="1261216" cy="1261216"/>
        </a:xfrm>
        <a:prstGeom prst="circularArrow">
          <a:avLst>
            <a:gd name="adj1" fmla="val 8250"/>
            <a:gd name="adj2" fmla="val 576212"/>
            <a:gd name="adj3" fmla="val 2056047"/>
            <a:gd name="adj4" fmla="val 6710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AA75F-9619-46A2-A649-4845E114DAD3}">
      <dsp:nvSpPr>
        <dsp:cNvPr id="0" name=""/>
        <dsp:cNvSpPr/>
      </dsp:nvSpPr>
      <dsp:spPr>
        <a:xfrm>
          <a:off x="339049" y="881764"/>
          <a:ext cx="734786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/>
            <a:t>Execute</a:t>
          </a:r>
        </a:p>
      </dsp:txBody>
      <dsp:txXfrm>
        <a:off x="339049" y="881764"/>
        <a:ext cx="734786" cy="533563"/>
      </dsp:txXfrm>
    </dsp:sp>
    <dsp:sp modelId="{1DA5407C-2ABA-4D53-A6E4-65C1E42F44ED}">
      <dsp:nvSpPr>
        <dsp:cNvPr id="0" name=""/>
        <dsp:cNvSpPr/>
      </dsp:nvSpPr>
      <dsp:spPr>
        <a:xfrm>
          <a:off x="72892" y="209"/>
          <a:ext cx="1261216" cy="1261216"/>
        </a:xfrm>
        <a:prstGeom prst="circularArrow">
          <a:avLst>
            <a:gd name="adj1" fmla="val 8250"/>
            <a:gd name="adj2" fmla="val 576212"/>
            <a:gd name="adj3" fmla="val 10175227"/>
            <a:gd name="adj4" fmla="val 808357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33C156-38C2-47B4-B412-AC0AD426ECA9}">
      <dsp:nvSpPr>
        <dsp:cNvPr id="0" name=""/>
        <dsp:cNvSpPr/>
      </dsp:nvSpPr>
      <dsp:spPr>
        <a:xfrm>
          <a:off x="-11796" y="104568"/>
          <a:ext cx="533563" cy="5335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>
              <a:solidFill>
                <a:schemeClr val="tx1"/>
              </a:solidFill>
            </a:rPr>
            <a:t>Edit</a:t>
          </a:r>
        </a:p>
      </dsp:txBody>
      <dsp:txXfrm>
        <a:off x="-11796" y="104568"/>
        <a:ext cx="533563" cy="533563"/>
      </dsp:txXfrm>
    </dsp:sp>
    <dsp:sp modelId="{52CF257E-0E6F-48A7-B73F-3BF9D7D3B8C9}">
      <dsp:nvSpPr>
        <dsp:cNvPr id="0" name=""/>
        <dsp:cNvSpPr/>
      </dsp:nvSpPr>
      <dsp:spPr>
        <a:xfrm>
          <a:off x="67210" y="1777"/>
          <a:ext cx="1261216" cy="1261216"/>
        </a:xfrm>
        <a:prstGeom prst="circularArrow">
          <a:avLst>
            <a:gd name="adj1" fmla="val 8250"/>
            <a:gd name="adj2" fmla="val 576212"/>
            <a:gd name="adj3" fmla="val 16163000"/>
            <a:gd name="adj4" fmla="val 15007613"/>
            <a:gd name="adj5" fmla="val 9625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CS2100 Computer Organisation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1/8/2025</a:t>
            </a:fld>
            <a:endParaRPr lang="en-US" dirty="0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CS2100 Computer </a:t>
            </a:r>
            <a:r>
              <a:rPr lang="en-US" dirty="0" err="1"/>
              <a:t>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40368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74587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5018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907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0348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5511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764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7705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38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82035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7529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9522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503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35232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676318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44739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8230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19931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361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84582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3695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41225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1299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94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5072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5864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95370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591310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8974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98348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28849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5710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3784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89389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7050074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82371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165774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34540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397181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2903712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79576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4284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8545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87361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97949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85868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134669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55990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192260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531728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44974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57637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213828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608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903496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826637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494714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509244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320015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0311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336162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4913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737119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6516513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5995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243848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80459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84226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482693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0072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788296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23844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21994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5016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192298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3948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435682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29639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2D49F41-42BD-4A7F-84D4-B4F7E48B4FCD}" type="slidenum">
              <a:rPr lang="en-GB" smtClean="0"/>
              <a:pPr>
                <a:defRPr/>
              </a:pPr>
              <a:t>83</a:t>
            </a:fld>
            <a:endParaRPr lang="en-GB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CS2100 Computer Organisation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4828817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8462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CS1010 Programming Methodology</a:t>
            </a: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51073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3458" y="18288"/>
            <a:ext cx="683342" cy="329184"/>
          </a:xfrm>
        </p:spPr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973960" y="18288"/>
            <a:ext cx="712839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1 -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DDCC17F-DB86-335F-31D0-0CA043EA0EA9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6272784"/>
            <a:ext cx="576072" cy="57607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://www.comp.nus.edu.sg/~cs2100/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sets.netlify.app/module/676ca3a07d7f5ffc1741dc65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[TextBox 7]"/>
          <p:cNvSpPr txBox="1"/>
          <p:nvPr/>
        </p:nvSpPr>
        <p:spPr>
          <a:xfrm>
            <a:off x="3513667" y="2800578"/>
            <a:ext cx="2218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" panose="020F0502020204030204" pitchFamily="34" charset="0"/>
              </a:rPr>
              <a:t>Lecture #11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05840" y="3462867"/>
            <a:ext cx="7254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SG" sz="4000" dirty="0">
                <a:solidFill>
                  <a:srgbClr val="C00000"/>
                </a:solidFill>
                <a:latin typeface="Calibri" panose="020F0502020204030204" pitchFamily="34" charset="0"/>
              </a:rPr>
              <a:t>The Processor: </a:t>
            </a:r>
            <a:r>
              <a:rPr lang="en-SG" sz="4000" dirty="0" err="1">
                <a:solidFill>
                  <a:srgbClr val="C00000"/>
                </a:solidFill>
                <a:latin typeface="Calibri" panose="020F0502020204030204" pitchFamily="34" charset="0"/>
              </a:rPr>
              <a:t>Datapath</a:t>
            </a:r>
            <a:endParaRPr lang="en-US" dirty="0">
              <a:solidFill>
                <a:srgbClr val="C00000"/>
              </a:solidFill>
              <a:latin typeface="Calibri" panose="020F050202020403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541" y="4984151"/>
            <a:ext cx="3735717" cy="1225315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958" y="491740"/>
            <a:ext cx="5648858" cy="928216"/>
          </a:xfrm>
          <a:prstGeom prst="rect">
            <a:avLst/>
          </a:prstGeom>
        </p:spPr>
      </p:pic>
      <p:sp>
        <p:nvSpPr>
          <p:cNvPr id="1331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13667" y="564500"/>
            <a:ext cx="3448798" cy="313527"/>
          </a:xfrm>
        </p:spPr>
        <p:txBody>
          <a:bodyPr>
            <a:noAutofit/>
          </a:bodyPr>
          <a:lstStyle/>
          <a:p>
            <a:pPr algn="dist" eaLnBrk="1" hangingPunct="1"/>
            <a:r>
              <a:rPr lang="en-GB" sz="1600" cap="none" dirty="0">
                <a:latin typeface="Calibri" panose="020F0502020204030204" pitchFamily="34" charset="0"/>
                <a:hlinkClick r:id="rId5"/>
              </a:rPr>
              <a:t>http://www.comp.nus.edu.sg/~cs2100/</a:t>
            </a:r>
            <a:endParaRPr lang="en-GB" sz="1600" cap="none" dirty="0">
              <a:latin typeface="Calibri" panose="020F0502020204030204" pitchFamily="34" charset="0"/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6194891" y="1492716"/>
            <a:ext cx="2721074" cy="1776395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  <a:highlight>
                  <a:srgbClr val="FFFFFF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You will only learn the components in the next half of the semester.  For now, it is easier to just think about them as a function BUT created as a hardware.  So the explanation is a functional explanation.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MIPS Instruction Execution (2/2)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10</a:t>
            </a:fld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2F3189-59CC-4AE8-9B38-9D57B272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34159"/>
            <a:ext cx="8229600" cy="1229838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Design changes:</a:t>
            </a:r>
          </a:p>
          <a:p>
            <a:pPr marL="630238" lvl="1" indent="-271463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Merge </a:t>
            </a:r>
            <a:r>
              <a:rPr lang="en-US" i="1" dirty="0"/>
              <a:t>Decode</a:t>
            </a:r>
            <a:r>
              <a:rPr lang="en-US" dirty="0"/>
              <a:t> and </a:t>
            </a:r>
            <a:r>
              <a:rPr lang="en-US" i="1" dirty="0"/>
              <a:t>Operand Fetch </a:t>
            </a:r>
            <a:r>
              <a:rPr lang="en-US" dirty="0"/>
              <a:t>– Decode is simple for MIPS</a:t>
            </a:r>
          </a:p>
          <a:p>
            <a:pPr marL="630238" lvl="1" indent="-271463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Split </a:t>
            </a:r>
            <a:r>
              <a:rPr lang="en-US" i="1" dirty="0"/>
              <a:t>Execute </a:t>
            </a:r>
            <a:r>
              <a:rPr lang="en-US" dirty="0"/>
              <a:t>into </a:t>
            </a:r>
            <a:r>
              <a:rPr lang="en-US" b="1" i="1" dirty="0"/>
              <a:t>ALU </a:t>
            </a:r>
            <a:r>
              <a:rPr lang="en-US" dirty="0"/>
              <a:t>(Calculation) and </a:t>
            </a:r>
            <a:r>
              <a:rPr lang="en-US" b="1" i="1" dirty="0"/>
              <a:t>Memory Access</a:t>
            </a:r>
            <a:endParaRPr lang="en-US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205B51F-E74E-4981-B01E-01E8EA85B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6059605"/>
              </p:ext>
            </p:extLst>
          </p:nvPr>
        </p:nvGraphicFramePr>
        <p:xfrm>
          <a:off x="89533" y="2562510"/>
          <a:ext cx="8964931" cy="3821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endParaRPr lang="en-US" sz="1800" b="1" kern="1200" baseline="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lw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ofst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beq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ofst</a:t>
                      </a:r>
                      <a:endParaRPr lang="en-US" sz="180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Fetch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baseline="0" dirty="0"/>
                        <a:t>$</a:t>
                      </a:r>
                      <a:r>
                        <a:rPr lang="en-US" sz="1600" b="1" baseline="0" dirty="0" err="1"/>
                        <a:t>rs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baseline="0" dirty="0"/>
                        <a:t>	Read [</a:t>
                      </a:r>
                      <a:r>
                        <a:rPr lang="en-US" sz="1600" b="1" baseline="0" dirty="0"/>
                        <a:t>$</a:t>
                      </a:r>
                      <a:r>
                        <a:rPr lang="en-US" sz="1600" b="1" baseline="0" dirty="0" err="1"/>
                        <a:t>rt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 [</a:t>
                      </a:r>
                      <a:r>
                        <a:rPr lang="en-US" sz="1600" b="1" dirty="0"/>
                        <a:t>$</a:t>
                      </a:r>
                      <a:r>
                        <a:rPr lang="en-US" sz="1600" b="1" dirty="0" err="1"/>
                        <a:t>rs</a:t>
                      </a:r>
                      <a:r>
                        <a:rPr lang="en-US" sz="160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Use </a:t>
                      </a:r>
                      <a:r>
                        <a:rPr lang="en-US" sz="1600" b="1" i="1" baseline="0" dirty="0" err="1"/>
                        <a:t>ofst</a:t>
                      </a:r>
                      <a:r>
                        <a:rPr lang="en-US" sz="1600" b="1" i="1" baseline="0" dirty="0"/>
                        <a:t> </a:t>
                      </a:r>
                      <a:r>
                        <a:rPr lang="en-US" sz="1600" baseline="0" dirty="0"/>
                        <a:t>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baseline="0" dirty="0"/>
                        <a:t>	Read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/>
                        <a:t>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5767045"/>
                  </a:ext>
                </a:extLst>
              </a:tr>
              <a:tr h="27001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400" dirty="0"/>
                        <a:t> = 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Courier New" pitchFamily="49" charset="0"/>
                        <a:buNone/>
                        <a:tabLst>
                          <a:tab pos="185738" algn="l"/>
                        </a:tabLst>
                      </a:pPr>
                      <a:r>
                        <a:rPr lang="en-US" sz="1400" i="1" dirty="0"/>
                        <a:t>MemAddr </a:t>
                      </a:r>
                      <a:r>
                        <a:rPr lang="en-US" sz="1400" dirty="0"/>
                        <a:t>= </a:t>
                      </a:r>
                      <a:r>
                        <a:rPr lang="en-US" sz="1400" i="1" dirty="0"/>
                        <a:t>opr1</a:t>
                      </a:r>
                      <a:r>
                        <a:rPr lang="en-US" sz="1400" dirty="0"/>
                        <a:t> + </a:t>
                      </a:r>
                      <a:r>
                        <a:rPr lang="en-US" sz="1400" i="1" dirty="0"/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0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 </a:t>
                      </a:r>
                      <a:r>
                        <a:rPr lang="en-US" sz="1400" dirty="0"/>
                        <a:t>=  (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400" dirty="0"/>
                        <a:t> == </a:t>
                      </a:r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  <a:r>
                        <a:rPr lang="en-US" sz="1400" baseline="0" dirty="0"/>
                        <a:t> )?</a:t>
                      </a:r>
                    </a:p>
                    <a:p>
                      <a:r>
                        <a:rPr lang="en-US" sz="14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r>
                        <a:rPr lang="en-US" sz="1400" baseline="0" dirty="0"/>
                        <a:t>= (</a:t>
                      </a:r>
                      <a:r>
                        <a:rPr lang="en-US" sz="1400" b="1" baseline="0" dirty="0"/>
                        <a:t>PC</a:t>
                      </a:r>
                      <a:r>
                        <a:rPr lang="en-US" sz="1400" b="0" baseline="0" dirty="0"/>
                        <a:t>+4) + </a:t>
                      </a:r>
                      <a:r>
                        <a:rPr lang="en-US" sz="1400" b="1" baseline="0" dirty="0"/>
                        <a:t>ofst</a:t>
                      </a:r>
                      <a:r>
                        <a:rPr lang="en-US" sz="1400" b="1" baseline="0" dirty="0">
                          <a:sym typeface="Symbol" panose="05050102010706020507" pitchFamily="18" charset="2"/>
                        </a:rPr>
                        <a:t>4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6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Memory Access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i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ABF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Courier New" pitchFamily="49" charset="0"/>
                        <a:buNone/>
                        <a:tabLst>
                          <a:tab pos="185738" algn="l"/>
                        </a:tabLst>
                      </a:pPr>
                      <a:r>
                        <a:rPr lang="en-US" sz="1400" i="0" dirty="0"/>
                        <a:t>Use </a:t>
                      </a:r>
                      <a:r>
                        <a:rPr lang="en-US" sz="1400" i="1" dirty="0" err="1"/>
                        <a:t>MemAddr</a:t>
                      </a:r>
                      <a:r>
                        <a:rPr lang="en-US" sz="1400" i="0" dirty="0"/>
                        <a:t> to read from memory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0DE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3AEA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866273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Result 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4DFDC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sz="1600" dirty="0"/>
                        <a:t> data</a:t>
                      </a:r>
                      <a:r>
                        <a:rPr lang="en-US" sz="1600" baseline="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en-US" sz="1600" baseline="0" dirty="0"/>
                        <a:t>    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aseline="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D7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892708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 Let’s Build a MIPS Processor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11</a:t>
            </a:fld>
            <a:endParaRPr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E8384B-D361-4473-A87F-757625561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54871"/>
            <a:ext cx="8229600" cy="4987925"/>
          </a:xfrm>
        </p:spPr>
        <p:txBody>
          <a:bodyPr/>
          <a:lstStyle/>
          <a:p>
            <a:pPr marL="271463" indent="-271463">
              <a:buFont typeface="Wingdings" panose="05000000000000000000" pitchFamily="2" charset="2"/>
              <a:buChar char="§"/>
            </a:pPr>
            <a:r>
              <a:rPr lang="en-US" sz="2800" dirty="0"/>
              <a:t>What we are going to do: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dirty="0"/>
              <a:t>Look at each stage closely, figure out the requirements and processes 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dirty="0"/>
              <a:t>Sketch a high-level block diagram, then zoom in for each elements</a:t>
            </a:r>
          </a:p>
          <a:p>
            <a:pPr marL="630238" lvl="1" indent="-271463">
              <a:buFont typeface="Wingdings" panose="05000000000000000000" pitchFamily="2" charset="2"/>
              <a:buChar char="§"/>
            </a:pPr>
            <a:r>
              <a:rPr lang="en-US" sz="2400" dirty="0"/>
              <a:t>With the simple starting design, check whether different type of instructions can be handled:</a:t>
            </a:r>
          </a:p>
          <a:p>
            <a:pPr marL="989013" lvl="2" indent="-273050">
              <a:buFont typeface="Wingdings" panose="05000000000000000000" pitchFamily="2" charset="2"/>
              <a:buChar char="§"/>
            </a:pPr>
            <a:r>
              <a:rPr lang="en-US" sz="2200" dirty="0"/>
              <a:t>Add modifications when needed</a:t>
            </a:r>
          </a:p>
          <a:p>
            <a:pPr lvl="2">
              <a:buFont typeface="Wingdings" panose="05000000000000000000" pitchFamily="2" charset="2"/>
              <a:buChar char="§"/>
            </a:pPr>
            <a:endParaRPr lang="en-US" dirty="0"/>
          </a:p>
          <a:p>
            <a:pPr marL="444500" indent="-444500">
              <a:buNone/>
            </a:pPr>
            <a:r>
              <a:rPr lang="en-US" dirty="0">
                <a:sym typeface="Wingdings" pitchFamily="2" charset="2"/>
              </a:rPr>
              <a:t> 	</a:t>
            </a:r>
            <a:r>
              <a:rPr lang="en-US" sz="2800" dirty="0">
                <a:sym typeface="Wingdings" pitchFamily="2" charset="2"/>
              </a:rPr>
              <a:t>Study the design from the viewpoint of a designer, instead of a "tourist" </a:t>
            </a:r>
            <a:endParaRPr lang="en-US" sz="2800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837000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Requirements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12</a:t>
            </a:fld>
            <a:endParaRPr dirty="0"/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E4367A84-E193-47AD-89BA-936B6D28308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71600"/>
            <a:ext cx="8229600" cy="48985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8775" indent="-358775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</a:t>
            </a:r>
            <a:r>
              <a:rPr lang="en-US" sz="2800" b="1" dirty="0"/>
              <a:t>Fetch Stage</a:t>
            </a:r>
            <a:r>
              <a:rPr lang="en-US" sz="2800" dirty="0"/>
              <a:t>: </a:t>
            </a:r>
          </a:p>
          <a:p>
            <a:pPr marL="801687" lvl="1" indent="-457200" fontAlgn="auto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660066"/>
                </a:solidFill>
              </a:rPr>
              <a:t>P</a:t>
            </a:r>
            <a:r>
              <a:rPr lang="en-US" sz="2400" dirty="0">
                <a:solidFill>
                  <a:srgbClr val="660066"/>
                </a:solidFill>
              </a:rPr>
              <a:t>rogram</a:t>
            </a:r>
            <a:r>
              <a:rPr lang="en-US" sz="2400" b="1" dirty="0">
                <a:solidFill>
                  <a:srgbClr val="660066"/>
                </a:solidFill>
              </a:rPr>
              <a:t> C</a:t>
            </a:r>
            <a:r>
              <a:rPr lang="en-US" sz="2400" dirty="0">
                <a:solidFill>
                  <a:srgbClr val="660066"/>
                </a:solidFill>
              </a:rPr>
              <a:t>ounter</a:t>
            </a:r>
            <a:r>
              <a:rPr lang="en-US" sz="2400" b="1" dirty="0">
                <a:solidFill>
                  <a:srgbClr val="660066"/>
                </a:solidFill>
              </a:rPr>
              <a:t>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660066"/>
                </a:solidFill>
              </a:rPr>
              <a:t>PC</a:t>
            </a:r>
            <a:r>
              <a:rPr lang="en-US" sz="2400" dirty="0"/>
              <a:t>)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to fetch the instruction from </a:t>
            </a:r>
            <a:r>
              <a:rPr lang="en-US" sz="2400" b="1" dirty="0">
                <a:solidFill>
                  <a:srgbClr val="006600"/>
                </a:solidFill>
              </a:rPr>
              <a:t>memory</a:t>
            </a:r>
          </a:p>
          <a:p>
            <a:pPr marL="1162050" lvl="2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PC is implemented as a special register in the processor</a:t>
            </a:r>
          </a:p>
          <a:p>
            <a:pPr marL="801687" lvl="1" indent="-457200" fontAlgn="auto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b="1" dirty="0">
                <a:solidFill>
                  <a:srgbClr val="C00000"/>
                </a:solidFill>
              </a:rPr>
              <a:t>Increment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/>
              <a:t>the PC by 4 to get the address of the next instruction:</a:t>
            </a:r>
          </a:p>
          <a:p>
            <a:pPr marL="1162050" lvl="2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How do we know the next instruction is at PC+4?</a:t>
            </a:r>
          </a:p>
          <a:p>
            <a:pPr marL="1162050" lvl="2" indent="-26035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Note the exception when branch/jump instruction is executed</a:t>
            </a:r>
          </a:p>
          <a:p>
            <a:pPr marL="1154112" lvl="2" indent="-457200" fontAlgn="auto">
              <a:spcAft>
                <a:spcPts val="0"/>
              </a:spcAft>
            </a:pPr>
            <a:endParaRPr lang="en-US" sz="2000" dirty="0"/>
          </a:p>
          <a:p>
            <a:pPr marL="358775" indent="-3429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Output to the next stage (</a:t>
            </a:r>
            <a:r>
              <a:rPr lang="en-US" sz="2800" b="1" dirty="0"/>
              <a:t>Decode</a:t>
            </a:r>
            <a:r>
              <a:rPr lang="en-US" sz="2800" dirty="0"/>
              <a:t>):</a:t>
            </a:r>
          </a:p>
          <a:p>
            <a:pPr marL="901700" lvl="1" indent="-35877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The instruction to be executed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5BA350-7C36-4DF8-BFDC-93A609EDADF9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599625858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13</a:t>
            </a:fld>
            <a:endParaRPr dirty="0"/>
          </a:p>
        </p:txBody>
      </p:sp>
      <p:grpSp>
        <p:nvGrpSpPr>
          <p:cNvPr id="8" name="Group 62">
            <a:extLst>
              <a:ext uri="{FF2B5EF4-FFF2-40B4-BE49-F238E27FC236}">
                <a16:creationId xmlns:a16="http://schemas.microsoft.com/office/drawing/2014/main" id="{3B4CC1B1-B910-4F72-B18D-FDC8BEDBAA7A}"/>
              </a:ext>
            </a:extLst>
          </p:cNvPr>
          <p:cNvGrpSpPr>
            <a:grpSpLocks/>
          </p:cNvGrpSpPr>
          <p:nvPr/>
        </p:nvGrpSpPr>
        <p:grpSpPr bwMode="auto">
          <a:xfrm>
            <a:off x="1993557" y="1827225"/>
            <a:ext cx="5409460" cy="2620786"/>
            <a:chOff x="624" y="2112"/>
            <a:chExt cx="3656" cy="1748"/>
          </a:xfrm>
        </p:grpSpPr>
        <p:sp>
          <p:nvSpPr>
            <p:cNvPr id="9" name="Rectangle 35">
              <a:extLst>
                <a:ext uri="{FF2B5EF4-FFF2-40B4-BE49-F238E27FC236}">
                  <a16:creationId xmlns:a16="http://schemas.microsoft.com/office/drawing/2014/main" id="{2FA461D0-B04E-49C6-93A5-8382B28F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01" y="2871"/>
              <a:ext cx="992" cy="96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Rectangle 36">
              <a:extLst>
                <a:ext uri="{FF2B5EF4-FFF2-40B4-BE49-F238E27FC236}">
                  <a16:creationId xmlns:a16="http://schemas.microsoft.com/office/drawing/2014/main" id="{664C1FCC-3457-42D2-8434-8ABD5D88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3" y="2689"/>
              <a:ext cx="242" cy="581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37">
              <a:extLst>
                <a:ext uri="{FF2B5EF4-FFF2-40B4-BE49-F238E27FC236}">
                  <a16:creationId xmlns:a16="http://schemas.microsoft.com/office/drawing/2014/main" id="{B4D46CD5-F519-44BF-B950-BA0C495E7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35" y="2992"/>
              <a:ext cx="26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" name="Line 38">
              <a:extLst>
                <a:ext uri="{FF2B5EF4-FFF2-40B4-BE49-F238E27FC236}">
                  <a16:creationId xmlns:a16="http://schemas.microsoft.com/office/drawing/2014/main" id="{6788FFE3-EA26-418D-AA02-8D0E8657A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131" y="2412"/>
              <a:ext cx="0" cy="5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Line 39">
              <a:extLst>
                <a:ext uri="{FF2B5EF4-FFF2-40B4-BE49-F238E27FC236}">
                  <a16:creationId xmlns:a16="http://schemas.microsoft.com/office/drawing/2014/main" id="{51A613FA-1BC9-48AB-A14E-87DDABA8F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31" y="2412"/>
              <a:ext cx="152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40">
              <a:extLst>
                <a:ext uri="{FF2B5EF4-FFF2-40B4-BE49-F238E27FC236}">
                  <a16:creationId xmlns:a16="http://schemas.microsoft.com/office/drawing/2014/main" id="{BB5322F7-C0C6-4024-BB79-C6D2C6B6A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5" y="2242"/>
              <a:ext cx="520" cy="1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41">
              <a:extLst>
                <a:ext uri="{FF2B5EF4-FFF2-40B4-BE49-F238E27FC236}">
                  <a16:creationId xmlns:a16="http://schemas.microsoft.com/office/drawing/2014/main" id="{FFAEBBEE-366E-48D0-AE91-7AA865F17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5" y="2438"/>
              <a:ext cx="1" cy="3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42">
              <a:extLst>
                <a:ext uri="{FF2B5EF4-FFF2-40B4-BE49-F238E27FC236}">
                  <a16:creationId xmlns:a16="http://schemas.microsoft.com/office/drawing/2014/main" id="{45071829-1EFB-4108-BD66-A24AB02B5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55" y="2778"/>
              <a:ext cx="520" cy="21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43">
              <a:extLst>
                <a:ext uri="{FF2B5EF4-FFF2-40B4-BE49-F238E27FC236}">
                  <a16:creationId xmlns:a16="http://schemas.microsoft.com/office/drawing/2014/main" id="{54CCE5CD-05AE-4265-B204-FFB5F7BCB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2689"/>
              <a:ext cx="1" cy="30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44">
              <a:extLst>
                <a:ext uri="{FF2B5EF4-FFF2-40B4-BE49-F238E27FC236}">
                  <a16:creationId xmlns:a16="http://schemas.microsoft.com/office/drawing/2014/main" id="{50E2CA95-D652-4A91-970C-A08F8E4DE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2599"/>
              <a:ext cx="69" cy="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45">
              <a:extLst>
                <a:ext uri="{FF2B5EF4-FFF2-40B4-BE49-F238E27FC236}">
                  <a16:creationId xmlns:a16="http://schemas.microsoft.com/office/drawing/2014/main" id="{FB78D18F-2F06-46E6-B21D-BE47CF5ED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5" y="2492"/>
              <a:ext cx="69" cy="1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Line 46">
              <a:extLst>
                <a:ext uri="{FF2B5EF4-FFF2-40B4-BE49-F238E27FC236}">
                  <a16:creationId xmlns:a16="http://schemas.microsoft.com/office/drawing/2014/main" id="{C9B40182-6964-4D8C-953B-44EE7F4A7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55" y="2242"/>
              <a:ext cx="1" cy="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" name="Text Box 47">
              <a:extLst>
                <a:ext uri="{FF2B5EF4-FFF2-40B4-BE49-F238E27FC236}">
                  <a16:creationId xmlns:a16="http://schemas.microsoft.com/office/drawing/2014/main" id="{94A52A83-33A7-426B-B978-92C30C405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91" y="2528"/>
              <a:ext cx="400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Add</a:t>
              </a:r>
            </a:p>
          </p:txBody>
        </p:sp>
        <p:sp>
          <p:nvSpPr>
            <p:cNvPr id="25" name="Line 48">
              <a:extLst>
                <a:ext uri="{FF2B5EF4-FFF2-40B4-BE49-F238E27FC236}">
                  <a16:creationId xmlns:a16="http://schemas.microsoft.com/office/drawing/2014/main" id="{907EB675-F4FF-47B6-91EA-20BE94399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15" y="2787"/>
              <a:ext cx="24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Line 49">
              <a:extLst>
                <a:ext uri="{FF2B5EF4-FFF2-40B4-BE49-F238E27FC236}">
                  <a16:creationId xmlns:a16="http://schemas.microsoft.com/office/drawing/2014/main" id="{DCED6D4D-FC65-4B06-93E5-17851090C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6" y="2599"/>
              <a:ext cx="22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" name="Line 50">
              <a:extLst>
                <a:ext uri="{FF2B5EF4-FFF2-40B4-BE49-F238E27FC236}">
                  <a16:creationId xmlns:a16="http://schemas.microsoft.com/office/drawing/2014/main" id="{00934585-7608-499B-820B-7340D4202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05" y="2112"/>
              <a:ext cx="0" cy="48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51">
              <a:extLst>
                <a:ext uri="{FF2B5EF4-FFF2-40B4-BE49-F238E27FC236}">
                  <a16:creationId xmlns:a16="http://schemas.microsoft.com/office/drawing/2014/main" id="{70A6B858-6EE9-480D-B1FC-CA45EC27B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24" y="2112"/>
              <a:ext cx="278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" name="Line 52">
              <a:extLst>
                <a:ext uri="{FF2B5EF4-FFF2-40B4-BE49-F238E27FC236}">
                  <a16:creationId xmlns:a16="http://schemas.microsoft.com/office/drawing/2014/main" id="{9AEE3FA8-B967-4FEF-AEE0-6A218BEEC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112"/>
              <a:ext cx="0" cy="8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" name="Line 53">
              <a:extLst>
                <a:ext uri="{FF2B5EF4-FFF2-40B4-BE49-F238E27FC236}">
                  <a16:creationId xmlns:a16="http://schemas.microsoft.com/office/drawing/2014/main" id="{01082B09-DAE8-4596-AD90-2FE06FF13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992"/>
              <a:ext cx="16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54">
              <a:extLst>
                <a:ext uri="{FF2B5EF4-FFF2-40B4-BE49-F238E27FC236}">
                  <a16:creationId xmlns:a16="http://schemas.microsoft.com/office/drawing/2014/main" id="{F5A96741-CF86-4463-BC05-1A8D801B7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0" y="2905"/>
              <a:ext cx="255" cy="1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32" name="Text Box 55">
              <a:extLst>
                <a:ext uri="{FF2B5EF4-FFF2-40B4-BE49-F238E27FC236}">
                  <a16:creationId xmlns:a16="http://schemas.microsoft.com/office/drawing/2014/main" id="{E942B8D2-D2E2-4A49-BCCE-C5513869E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30" y="2689"/>
              <a:ext cx="184" cy="1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4</a:t>
              </a:r>
            </a:p>
          </p:txBody>
        </p:sp>
        <p:sp>
          <p:nvSpPr>
            <p:cNvPr id="33" name="Line 56">
              <a:extLst>
                <a:ext uri="{FF2B5EF4-FFF2-40B4-BE49-F238E27FC236}">
                  <a16:creationId xmlns:a16="http://schemas.microsoft.com/office/drawing/2014/main" id="{F5BFD891-54B2-466A-8B78-C566C396C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72" y="3383"/>
              <a:ext cx="200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57">
              <a:extLst>
                <a:ext uri="{FF2B5EF4-FFF2-40B4-BE49-F238E27FC236}">
                  <a16:creationId xmlns:a16="http://schemas.microsoft.com/office/drawing/2014/main" id="{CCA7393A-A5BA-4AD7-8AC4-9CECA922A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01" y="2921"/>
              <a:ext cx="670" cy="267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5" name="Text Box 58">
              <a:extLst>
                <a:ext uri="{FF2B5EF4-FFF2-40B4-BE49-F238E27FC236}">
                  <a16:creationId xmlns:a16="http://schemas.microsoft.com/office/drawing/2014/main" id="{74D77AC9-46BE-438F-A28C-6E8C8D91D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23" y="3299"/>
              <a:ext cx="619" cy="1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36" name="Text Box 59">
              <a:extLst>
                <a:ext uri="{FF2B5EF4-FFF2-40B4-BE49-F238E27FC236}">
                  <a16:creationId xmlns:a16="http://schemas.microsoft.com/office/drawing/2014/main" id="{D5962ECB-06C8-4E37-B088-63A038804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10" y="3552"/>
              <a:ext cx="779" cy="30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37" name="Oval 60">
              <a:extLst>
                <a:ext uri="{FF2B5EF4-FFF2-40B4-BE49-F238E27FC236}">
                  <a16:creationId xmlns:a16="http://schemas.microsoft.com/office/drawing/2014/main" id="{A372C052-1E41-4F8A-8D84-FBB6961F2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8" y="2942"/>
              <a:ext cx="86" cy="100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</p:grpSp>
      <p:sp>
        <p:nvSpPr>
          <p:cNvPr id="38" name="Line Callout 2 (Accent Bar) 33">
            <a:extLst>
              <a:ext uri="{FF2B5EF4-FFF2-40B4-BE49-F238E27FC236}">
                <a16:creationId xmlns:a16="http://schemas.microsoft.com/office/drawing/2014/main" id="{E7CB94A4-CF67-402D-AC55-72B45A3BC819}"/>
              </a:ext>
            </a:extLst>
          </p:cNvPr>
          <p:cNvSpPr/>
          <p:nvPr/>
        </p:nvSpPr>
        <p:spPr>
          <a:xfrm>
            <a:off x="531330" y="4037025"/>
            <a:ext cx="1467775" cy="838200"/>
          </a:xfrm>
          <a:prstGeom prst="accentCallout2">
            <a:avLst>
              <a:gd name="adj1" fmla="val 39333"/>
              <a:gd name="adj2" fmla="val 109906"/>
              <a:gd name="adj3" fmla="val 22449"/>
              <a:gd name="adj4" fmla="val 124161"/>
              <a:gd name="adj5" fmla="val -55670"/>
              <a:gd name="adj6" fmla="val 129823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register</a:t>
            </a:r>
          </a:p>
        </p:txBody>
      </p:sp>
      <p:sp>
        <p:nvSpPr>
          <p:cNvPr id="39" name="Line Callout 2 (Accent Bar) 34">
            <a:extLst>
              <a:ext uri="{FF2B5EF4-FFF2-40B4-BE49-F238E27FC236}">
                <a16:creationId xmlns:a16="http://schemas.microsoft.com/office/drawing/2014/main" id="{9210BC88-759D-4219-8BEF-6E9CCECDEA97}"/>
              </a:ext>
            </a:extLst>
          </p:cNvPr>
          <p:cNvSpPr/>
          <p:nvPr/>
        </p:nvSpPr>
        <p:spPr>
          <a:xfrm>
            <a:off x="4059093" y="4987762"/>
            <a:ext cx="2049263" cy="955144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56667"/>
              <a:gd name="adj6" fmla="val -24980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Memory which stores program instructions</a:t>
            </a:r>
          </a:p>
        </p:txBody>
      </p:sp>
      <p:sp>
        <p:nvSpPr>
          <p:cNvPr id="40" name="Line Callout 2 (Accent Bar) 35">
            <a:extLst>
              <a:ext uri="{FF2B5EF4-FFF2-40B4-BE49-F238E27FC236}">
                <a16:creationId xmlns:a16="http://schemas.microsoft.com/office/drawing/2014/main" id="{5D1064F0-3527-4F84-971B-CC4555149DD5}"/>
              </a:ext>
            </a:extLst>
          </p:cNvPr>
          <p:cNvSpPr/>
          <p:nvPr/>
        </p:nvSpPr>
        <p:spPr>
          <a:xfrm>
            <a:off x="6717217" y="1463376"/>
            <a:ext cx="1371600" cy="838200"/>
          </a:xfrm>
          <a:prstGeom prst="accentCallout2">
            <a:avLst>
              <a:gd name="adj1" fmla="val 48595"/>
              <a:gd name="adj2" fmla="val -10849"/>
              <a:gd name="adj3" fmla="val 55799"/>
              <a:gd name="adj4" fmla="val -37421"/>
              <a:gd name="adj5" fmla="val 90526"/>
              <a:gd name="adj6" fmla="val -70839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 simple adder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EADEBEC3-8F6A-4F5F-A2BC-7AC0D8563653}"/>
              </a:ext>
            </a:extLst>
          </p:cNvPr>
          <p:cNvSpPr/>
          <p:nvPr/>
        </p:nvSpPr>
        <p:spPr>
          <a:xfrm>
            <a:off x="7403757" y="2665425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Decode Stage</a:t>
            </a:r>
          </a:p>
        </p:txBody>
      </p:sp>
      <p:sp>
        <p:nvSpPr>
          <p:cNvPr id="42" name="Text Box 58">
            <a:extLst>
              <a:ext uri="{FF2B5EF4-FFF2-40B4-BE49-F238E27FC236}">
                <a16:creationId xmlns:a16="http://schemas.microsoft.com/office/drawing/2014/main" id="{4116F34B-4D05-490D-BDC3-48C83CD7BA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51157" y="3427425"/>
            <a:ext cx="1525480" cy="338554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b="1" dirty="0">
                <a:latin typeface="Verdana" pitchFamily="34" charset="0"/>
              </a:rPr>
              <a:t>Instruction</a:t>
            </a:r>
          </a:p>
        </p:txBody>
      </p:sp>
    </p:spTree>
    <p:extLst>
      <p:ext uri="{BB962C8B-B14F-4D97-AF65-F5344CB8AC3E}">
        <p14:creationId xmlns:p14="http://schemas.microsoft.com/office/powerpoint/2010/main" val="210321378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 animBg="1"/>
      <p:bldP spid="4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14</a:t>
            </a:fld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531330" y="1463376"/>
            <a:ext cx="7557487" cy="4479530"/>
            <a:chOff x="531330" y="1463376"/>
            <a:chExt cx="7557487" cy="4479530"/>
          </a:xfrm>
        </p:grpSpPr>
        <p:sp>
          <p:nvSpPr>
            <p:cNvPr id="10" name="Rectangle 36">
              <a:extLst>
                <a:ext uri="{FF2B5EF4-FFF2-40B4-BE49-F238E27FC236}">
                  <a16:creationId xmlns:a16="http://schemas.microsoft.com/office/drawing/2014/main" id="{664C1FCC-3457-42D2-8434-8ABD5D88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611" y="2692324"/>
              <a:ext cx="358066" cy="87109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38">
              <a:extLst>
                <a:ext uri="{FF2B5EF4-FFF2-40B4-BE49-F238E27FC236}">
                  <a16:creationId xmlns:a16="http://schemas.microsoft.com/office/drawing/2014/main" id="{6788FFE3-EA26-418D-AA02-8D0E8657A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720" y="2277017"/>
              <a:ext cx="0" cy="869597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Line 39">
              <a:extLst>
                <a:ext uri="{FF2B5EF4-FFF2-40B4-BE49-F238E27FC236}">
                  <a16:creationId xmlns:a16="http://schemas.microsoft.com/office/drawing/2014/main" id="{51A613FA-1BC9-48AB-A14E-87DDABA8F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720" y="2277017"/>
              <a:ext cx="2254928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40">
              <a:extLst>
                <a:ext uri="{FF2B5EF4-FFF2-40B4-BE49-F238E27FC236}">
                  <a16:creationId xmlns:a16="http://schemas.microsoft.com/office/drawing/2014/main" id="{BB5322F7-C0C6-4024-BB79-C6D2C6B6A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022135"/>
              <a:ext cx="769398" cy="293864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41">
              <a:extLst>
                <a:ext uri="{FF2B5EF4-FFF2-40B4-BE49-F238E27FC236}">
                  <a16:creationId xmlns:a16="http://schemas.microsoft.com/office/drawing/2014/main" id="{FFAEBBEE-366E-48D0-AE91-7AA865F17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8046" y="2315999"/>
              <a:ext cx="1480" cy="509764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42">
              <a:extLst>
                <a:ext uri="{FF2B5EF4-FFF2-40B4-BE49-F238E27FC236}">
                  <a16:creationId xmlns:a16="http://schemas.microsoft.com/office/drawing/2014/main" id="{45071829-1EFB-4108-BD66-A24AB02B5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8648" y="2825762"/>
              <a:ext cx="769398" cy="320851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43">
              <a:extLst>
                <a:ext uri="{FF2B5EF4-FFF2-40B4-BE49-F238E27FC236}">
                  <a16:creationId xmlns:a16="http://schemas.microsoft.com/office/drawing/2014/main" id="{54CCE5CD-05AE-4265-B204-FFB5F7BCB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692324"/>
              <a:ext cx="1480" cy="45429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44">
              <a:extLst>
                <a:ext uri="{FF2B5EF4-FFF2-40B4-BE49-F238E27FC236}">
                  <a16:creationId xmlns:a16="http://schemas.microsoft.com/office/drawing/2014/main" id="{50E2CA95-D652-4A91-970C-A08F8E4DE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557387"/>
              <a:ext cx="102093" cy="134937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45">
              <a:extLst>
                <a:ext uri="{FF2B5EF4-FFF2-40B4-BE49-F238E27FC236}">
                  <a16:creationId xmlns:a16="http://schemas.microsoft.com/office/drawing/2014/main" id="{FB78D18F-2F06-46E6-B21D-BE47CF5ED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396961"/>
              <a:ext cx="102093" cy="160426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Line 46">
              <a:extLst>
                <a:ext uri="{FF2B5EF4-FFF2-40B4-BE49-F238E27FC236}">
                  <a16:creationId xmlns:a16="http://schemas.microsoft.com/office/drawing/2014/main" id="{C9B40182-6964-4D8C-953B-44EE7F4A7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022135"/>
              <a:ext cx="1480" cy="374826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" name="Text Box 47">
              <a:extLst>
                <a:ext uri="{FF2B5EF4-FFF2-40B4-BE49-F238E27FC236}">
                  <a16:creationId xmlns:a16="http://schemas.microsoft.com/office/drawing/2014/main" id="{94A52A83-33A7-426B-B978-92C30C405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1914" y="2450936"/>
              <a:ext cx="59184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Add</a:t>
              </a:r>
            </a:p>
          </p:txBody>
        </p:sp>
        <p:sp>
          <p:nvSpPr>
            <p:cNvPr id="25" name="Line 48">
              <a:extLst>
                <a:ext uri="{FF2B5EF4-FFF2-40B4-BE49-F238E27FC236}">
                  <a16:creationId xmlns:a16="http://schemas.microsoft.com/office/drawing/2014/main" id="{907EB675-F4FF-47B6-91EA-20BE94399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3541" y="2839256"/>
              <a:ext cx="356586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Line 49">
              <a:extLst>
                <a:ext uri="{FF2B5EF4-FFF2-40B4-BE49-F238E27FC236}">
                  <a16:creationId xmlns:a16="http://schemas.microsoft.com/office/drawing/2014/main" id="{DCED6D4D-FC65-4B06-93E5-17851090C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9526" y="2557387"/>
              <a:ext cx="338831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" name="Line 50">
              <a:extLst>
                <a:ext uri="{FF2B5EF4-FFF2-40B4-BE49-F238E27FC236}">
                  <a16:creationId xmlns:a16="http://schemas.microsoft.com/office/drawing/2014/main" id="{00934585-7608-499B-820B-7340D4202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8357" y="1827225"/>
              <a:ext cx="0" cy="730162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51">
              <a:extLst>
                <a:ext uri="{FF2B5EF4-FFF2-40B4-BE49-F238E27FC236}">
                  <a16:creationId xmlns:a16="http://schemas.microsoft.com/office/drawing/2014/main" id="{70A6B858-6EE9-480D-B1FC-CA45EC27B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3557" y="1827225"/>
              <a:ext cx="4114800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" name="Line 52">
              <a:extLst>
                <a:ext uri="{FF2B5EF4-FFF2-40B4-BE49-F238E27FC236}">
                  <a16:creationId xmlns:a16="http://schemas.microsoft.com/office/drawing/2014/main" id="{9AEE3FA8-B967-4FEF-AEE0-6A218BEEC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1827225"/>
              <a:ext cx="0" cy="1319389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" name="Line 53">
              <a:extLst>
                <a:ext uri="{FF2B5EF4-FFF2-40B4-BE49-F238E27FC236}">
                  <a16:creationId xmlns:a16="http://schemas.microsoft.com/office/drawing/2014/main" id="{01082B09-DAE8-4596-AD90-2FE06FF13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3146614"/>
              <a:ext cx="250054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54">
              <a:extLst>
                <a:ext uri="{FF2B5EF4-FFF2-40B4-BE49-F238E27FC236}">
                  <a16:creationId xmlns:a16="http://schemas.microsoft.com/office/drawing/2014/main" id="{F5A96741-CF86-4463-BC05-1A8D801B7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376" y="3016174"/>
              <a:ext cx="377301" cy="25938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32" name="Text Box 55">
              <a:extLst>
                <a:ext uri="{FF2B5EF4-FFF2-40B4-BE49-F238E27FC236}">
                  <a16:creationId xmlns:a16="http://schemas.microsoft.com/office/drawing/2014/main" id="{E942B8D2-D2E2-4A49-BCCE-C5513869E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9813" y="2692324"/>
              <a:ext cx="272249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33" name="Line 56">
              <a:extLst>
                <a:ext uri="{FF2B5EF4-FFF2-40B4-BE49-F238E27FC236}">
                  <a16:creationId xmlns:a16="http://schemas.microsoft.com/office/drawing/2014/main" id="{F5BFD891-54B2-466A-8B78-C566C396C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1957" y="3732842"/>
              <a:ext cx="2971060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7" name="Oval 60">
              <a:extLst>
                <a:ext uri="{FF2B5EF4-FFF2-40B4-BE49-F238E27FC236}">
                  <a16:creationId xmlns:a16="http://schemas.microsoft.com/office/drawing/2014/main" id="{A372C052-1E41-4F8A-8D84-FBB6961F2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097" y="3071649"/>
              <a:ext cx="127247" cy="1499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Callout 2 (Accent Bar) 33">
              <a:extLst>
                <a:ext uri="{FF2B5EF4-FFF2-40B4-BE49-F238E27FC236}">
                  <a16:creationId xmlns:a16="http://schemas.microsoft.com/office/drawing/2014/main" id="{E7CB94A4-CF67-402D-AC55-72B45A3BC819}"/>
                </a:ext>
              </a:extLst>
            </p:cNvPr>
            <p:cNvSpPr/>
            <p:nvPr/>
          </p:nvSpPr>
          <p:spPr>
            <a:xfrm>
              <a:off x="531330" y="4037025"/>
              <a:ext cx="1467775" cy="838200"/>
            </a:xfrm>
            <a:prstGeom prst="accentCallout2">
              <a:avLst>
                <a:gd name="adj1" fmla="val 39333"/>
                <a:gd name="adj2" fmla="val 109906"/>
                <a:gd name="adj3" fmla="val 22449"/>
                <a:gd name="adj4" fmla="val 124161"/>
                <a:gd name="adj5" fmla="val -55670"/>
                <a:gd name="adj6" fmla="val 12982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 register</a:t>
              </a:r>
            </a:p>
          </p:txBody>
        </p:sp>
        <p:sp>
          <p:nvSpPr>
            <p:cNvPr id="39" name="Line Callout 2 (Accent Bar) 34">
              <a:extLst>
                <a:ext uri="{FF2B5EF4-FFF2-40B4-BE49-F238E27FC236}">
                  <a16:creationId xmlns:a16="http://schemas.microsoft.com/office/drawing/2014/main" id="{9210BC88-759D-4219-8BEF-6E9CCECDEA97}"/>
                </a:ext>
              </a:extLst>
            </p:cNvPr>
            <p:cNvSpPr/>
            <p:nvPr/>
          </p:nvSpPr>
          <p:spPr>
            <a:xfrm>
              <a:off x="4059093" y="4987762"/>
              <a:ext cx="2049263" cy="955144"/>
            </a:xfrm>
            <a:prstGeom prst="accentCallout2">
              <a:avLst>
                <a:gd name="adj1" fmla="val 39333"/>
                <a:gd name="adj2" fmla="val -8333"/>
                <a:gd name="adj3" fmla="val 19779"/>
                <a:gd name="adj4" fmla="val -24939"/>
                <a:gd name="adj5" fmla="val -56667"/>
                <a:gd name="adj6" fmla="val -2498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Memory which stores program instructions</a:t>
              </a:r>
            </a:p>
          </p:txBody>
        </p:sp>
        <p:sp>
          <p:nvSpPr>
            <p:cNvPr id="40" name="Line Callout 2 (Accent Bar) 35">
              <a:extLst>
                <a:ext uri="{FF2B5EF4-FFF2-40B4-BE49-F238E27FC236}">
                  <a16:creationId xmlns:a16="http://schemas.microsoft.com/office/drawing/2014/main" id="{5D1064F0-3527-4F84-971B-CC4555149DD5}"/>
                </a:ext>
              </a:extLst>
            </p:cNvPr>
            <p:cNvSpPr/>
            <p:nvPr/>
          </p:nvSpPr>
          <p:spPr>
            <a:xfrm>
              <a:off x="6717217" y="1463376"/>
              <a:ext cx="1371600" cy="838200"/>
            </a:xfrm>
            <a:prstGeom prst="accentCallout2">
              <a:avLst>
                <a:gd name="adj1" fmla="val 48595"/>
                <a:gd name="adj2" fmla="val -10849"/>
                <a:gd name="adj3" fmla="val 55799"/>
                <a:gd name="adj4" fmla="val -37421"/>
                <a:gd name="adj5" fmla="val 90526"/>
                <a:gd name="adj6" fmla="val -70839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A simple adder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ADEBEC3-8F6A-4F5F-A2BC-7AC0D8563653}"/>
                </a:ext>
              </a:extLst>
            </p:cNvPr>
            <p:cNvSpPr/>
            <p:nvPr/>
          </p:nvSpPr>
          <p:spPr>
            <a:xfrm>
              <a:off x="7403757" y="2665425"/>
              <a:ext cx="609600" cy="220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Decode Stage</a:t>
              </a:r>
            </a:p>
          </p:txBody>
        </p:sp>
        <p:sp>
          <p:nvSpPr>
            <p:cNvPr id="42" name="Text Box 58">
              <a:extLst>
                <a:ext uri="{FF2B5EF4-FFF2-40B4-BE49-F238E27FC236}">
                  <a16:creationId xmlns:a16="http://schemas.microsoft.com/office/drawing/2014/main" id="{4116F34B-4D05-490D-BDC3-48C83CD7B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1157" y="3427425"/>
              <a:ext cx="152548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9" name="Rectangle 35">
              <a:extLst>
                <a:ext uri="{FF2B5EF4-FFF2-40B4-BE49-F238E27FC236}">
                  <a16:creationId xmlns:a16="http://schemas.microsoft.com/office/drawing/2014/main" id="{2FA461D0-B04E-49C6-93A5-8382B28F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254" y="2965198"/>
              <a:ext cx="1467775" cy="14513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34" name="Text Box 57">
              <a:extLst>
                <a:ext uri="{FF2B5EF4-FFF2-40B4-BE49-F238E27FC236}">
                  <a16:creationId xmlns:a16="http://schemas.microsoft.com/office/drawing/2014/main" id="{CCA7393A-A5BA-4AD7-8AC4-9CECA922A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254" y="3040163"/>
              <a:ext cx="99097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5" name="Text Box 58">
              <a:extLst>
                <a:ext uri="{FF2B5EF4-FFF2-40B4-BE49-F238E27FC236}">
                  <a16:creationId xmlns:a16="http://schemas.microsoft.com/office/drawing/2014/main" id="{74D77AC9-46BE-438F-A28C-6E8C8D91D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689" y="3606901"/>
              <a:ext cx="915880" cy="23089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36" name="Text Box 59">
              <a:extLst>
                <a:ext uri="{FF2B5EF4-FFF2-40B4-BE49-F238E27FC236}">
                  <a16:creationId xmlns:a16="http://schemas.microsoft.com/office/drawing/2014/main" id="{D5962ECB-06C8-4E37-B088-63A038804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532" y="3986225"/>
              <a:ext cx="1152617" cy="4617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12" name="Line 37">
              <a:extLst>
                <a:ext uri="{FF2B5EF4-FFF2-40B4-BE49-F238E27FC236}">
                  <a16:creationId xmlns:a16="http://schemas.microsoft.com/office/drawing/2014/main" id="{B4D46CD5-F519-44BF-B950-BA0C495E7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677" y="3146614"/>
              <a:ext cx="39357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43" name="Rectangle 42"/>
          <p:cNvSpPr/>
          <p:nvPr/>
        </p:nvSpPr>
        <p:spPr>
          <a:xfrm>
            <a:off x="531330" y="1475061"/>
            <a:ext cx="5748172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801687" lvl="1" indent="-457200" fontAlgn="auto">
              <a:spcBef>
                <a:spcPts val="6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400" dirty="0">
                <a:solidFill>
                  <a:srgbClr val="292934"/>
                </a:solidFill>
              </a:rPr>
              <a:t>Use the </a:t>
            </a:r>
            <a:r>
              <a:rPr lang="en-US" sz="2400" b="1" dirty="0">
                <a:solidFill>
                  <a:srgbClr val="660066"/>
                </a:solidFill>
              </a:rPr>
              <a:t>P</a:t>
            </a:r>
            <a:r>
              <a:rPr lang="en-US" sz="2400" dirty="0">
                <a:solidFill>
                  <a:srgbClr val="660066"/>
                </a:solidFill>
              </a:rPr>
              <a:t>rogram</a:t>
            </a:r>
            <a:r>
              <a:rPr lang="en-US" sz="2400" b="1" dirty="0">
                <a:solidFill>
                  <a:srgbClr val="660066"/>
                </a:solidFill>
              </a:rPr>
              <a:t> C</a:t>
            </a:r>
            <a:r>
              <a:rPr lang="en-US" sz="2400" dirty="0">
                <a:solidFill>
                  <a:srgbClr val="660066"/>
                </a:solidFill>
              </a:rPr>
              <a:t>ounter</a:t>
            </a:r>
            <a:r>
              <a:rPr lang="en-US" sz="2400" b="1" dirty="0">
                <a:solidFill>
                  <a:srgbClr val="660066"/>
                </a:solidFill>
              </a:rPr>
              <a:t> </a:t>
            </a:r>
            <a:r>
              <a:rPr lang="en-US" sz="2400" dirty="0">
                <a:solidFill>
                  <a:srgbClr val="292934"/>
                </a:solidFill>
              </a:rPr>
              <a:t>(</a:t>
            </a:r>
            <a:r>
              <a:rPr lang="en-US" sz="2400" b="1" dirty="0">
                <a:solidFill>
                  <a:srgbClr val="660066"/>
                </a:solidFill>
              </a:rPr>
              <a:t>PC</a:t>
            </a:r>
            <a:r>
              <a:rPr lang="en-US" sz="2400" dirty="0">
                <a:solidFill>
                  <a:srgbClr val="292934"/>
                </a:solidFill>
              </a:rPr>
              <a:t>)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292934"/>
                </a:solidFill>
              </a:rPr>
              <a:t>to fetch the instruction from </a:t>
            </a:r>
            <a:r>
              <a:rPr lang="en-US" sz="2400" b="1" dirty="0">
                <a:solidFill>
                  <a:srgbClr val="006600"/>
                </a:solidFill>
              </a:rPr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36153658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15</a:t>
            </a:fld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531330" y="1463376"/>
            <a:ext cx="7557487" cy="4479530"/>
            <a:chOff x="531330" y="1463376"/>
            <a:chExt cx="7557487" cy="4479530"/>
          </a:xfrm>
        </p:grpSpPr>
        <p:sp>
          <p:nvSpPr>
            <p:cNvPr id="9" name="Rectangle 35">
              <a:extLst>
                <a:ext uri="{FF2B5EF4-FFF2-40B4-BE49-F238E27FC236}">
                  <a16:creationId xmlns:a16="http://schemas.microsoft.com/office/drawing/2014/main" id="{2FA461D0-B04E-49C6-93A5-8382B28F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254" y="2965198"/>
              <a:ext cx="1467775" cy="1451328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algn="ctr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Rectangle 36">
              <a:extLst>
                <a:ext uri="{FF2B5EF4-FFF2-40B4-BE49-F238E27FC236}">
                  <a16:creationId xmlns:a16="http://schemas.microsoft.com/office/drawing/2014/main" id="{664C1FCC-3457-42D2-8434-8ABD5D88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611" y="2692324"/>
              <a:ext cx="358066" cy="87109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37">
              <a:extLst>
                <a:ext uri="{FF2B5EF4-FFF2-40B4-BE49-F238E27FC236}">
                  <a16:creationId xmlns:a16="http://schemas.microsoft.com/office/drawing/2014/main" id="{B4D46CD5-F519-44BF-B950-BA0C495E7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677" y="3146614"/>
              <a:ext cx="393577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Line 39">
              <a:extLst>
                <a:ext uri="{FF2B5EF4-FFF2-40B4-BE49-F238E27FC236}">
                  <a16:creationId xmlns:a16="http://schemas.microsoft.com/office/drawing/2014/main" id="{51A613FA-1BC9-48AB-A14E-87DDABA8F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720" y="2277017"/>
              <a:ext cx="225492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40">
              <a:extLst>
                <a:ext uri="{FF2B5EF4-FFF2-40B4-BE49-F238E27FC236}">
                  <a16:creationId xmlns:a16="http://schemas.microsoft.com/office/drawing/2014/main" id="{BB5322F7-C0C6-4024-BB79-C6D2C6B6A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022135"/>
              <a:ext cx="769398" cy="293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41">
              <a:extLst>
                <a:ext uri="{FF2B5EF4-FFF2-40B4-BE49-F238E27FC236}">
                  <a16:creationId xmlns:a16="http://schemas.microsoft.com/office/drawing/2014/main" id="{FFAEBBEE-366E-48D0-AE91-7AA865F17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8046" y="2315999"/>
              <a:ext cx="1480" cy="5097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42">
              <a:extLst>
                <a:ext uri="{FF2B5EF4-FFF2-40B4-BE49-F238E27FC236}">
                  <a16:creationId xmlns:a16="http://schemas.microsoft.com/office/drawing/2014/main" id="{45071829-1EFB-4108-BD66-A24AB02B5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8648" y="2825762"/>
              <a:ext cx="769398" cy="32085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43">
              <a:extLst>
                <a:ext uri="{FF2B5EF4-FFF2-40B4-BE49-F238E27FC236}">
                  <a16:creationId xmlns:a16="http://schemas.microsoft.com/office/drawing/2014/main" id="{54CCE5CD-05AE-4265-B204-FFB5F7BCB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692324"/>
              <a:ext cx="1480" cy="4542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44">
              <a:extLst>
                <a:ext uri="{FF2B5EF4-FFF2-40B4-BE49-F238E27FC236}">
                  <a16:creationId xmlns:a16="http://schemas.microsoft.com/office/drawing/2014/main" id="{50E2CA95-D652-4A91-970C-A08F8E4DE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557387"/>
              <a:ext cx="102093" cy="134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45">
              <a:extLst>
                <a:ext uri="{FF2B5EF4-FFF2-40B4-BE49-F238E27FC236}">
                  <a16:creationId xmlns:a16="http://schemas.microsoft.com/office/drawing/2014/main" id="{FB78D18F-2F06-46E6-B21D-BE47CF5ED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396961"/>
              <a:ext cx="102093" cy="1604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Line 46">
              <a:extLst>
                <a:ext uri="{FF2B5EF4-FFF2-40B4-BE49-F238E27FC236}">
                  <a16:creationId xmlns:a16="http://schemas.microsoft.com/office/drawing/2014/main" id="{C9B40182-6964-4D8C-953B-44EE7F4A7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022135"/>
              <a:ext cx="1480" cy="3748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" name="Text Box 47">
              <a:extLst>
                <a:ext uri="{FF2B5EF4-FFF2-40B4-BE49-F238E27FC236}">
                  <a16:creationId xmlns:a16="http://schemas.microsoft.com/office/drawing/2014/main" id="{94A52A83-33A7-426B-B978-92C30C405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1914" y="2450936"/>
              <a:ext cx="591845" cy="25938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Add</a:t>
              </a:r>
            </a:p>
          </p:txBody>
        </p:sp>
        <p:sp>
          <p:nvSpPr>
            <p:cNvPr id="25" name="Line 48">
              <a:extLst>
                <a:ext uri="{FF2B5EF4-FFF2-40B4-BE49-F238E27FC236}">
                  <a16:creationId xmlns:a16="http://schemas.microsoft.com/office/drawing/2014/main" id="{907EB675-F4FF-47B6-91EA-20BE94399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3541" y="2839256"/>
              <a:ext cx="35658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Line 49">
              <a:extLst>
                <a:ext uri="{FF2B5EF4-FFF2-40B4-BE49-F238E27FC236}">
                  <a16:creationId xmlns:a16="http://schemas.microsoft.com/office/drawing/2014/main" id="{DCED6D4D-FC65-4B06-93E5-17851090C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9526" y="2557387"/>
              <a:ext cx="33883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" name="Line 50">
              <a:extLst>
                <a:ext uri="{FF2B5EF4-FFF2-40B4-BE49-F238E27FC236}">
                  <a16:creationId xmlns:a16="http://schemas.microsoft.com/office/drawing/2014/main" id="{00934585-7608-499B-820B-7340D4202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8357" y="1827225"/>
              <a:ext cx="0" cy="73016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51">
              <a:extLst>
                <a:ext uri="{FF2B5EF4-FFF2-40B4-BE49-F238E27FC236}">
                  <a16:creationId xmlns:a16="http://schemas.microsoft.com/office/drawing/2014/main" id="{70A6B858-6EE9-480D-B1FC-CA45EC27B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3557" y="1827225"/>
              <a:ext cx="411480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" name="Line 52">
              <a:extLst>
                <a:ext uri="{FF2B5EF4-FFF2-40B4-BE49-F238E27FC236}">
                  <a16:creationId xmlns:a16="http://schemas.microsoft.com/office/drawing/2014/main" id="{9AEE3FA8-B967-4FEF-AEE0-6A218BEEC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1827225"/>
              <a:ext cx="0" cy="131938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" name="Line 53">
              <a:extLst>
                <a:ext uri="{FF2B5EF4-FFF2-40B4-BE49-F238E27FC236}">
                  <a16:creationId xmlns:a16="http://schemas.microsoft.com/office/drawing/2014/main" id="{01082B09-DAE8-4596-AD90-2FE06FF13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3146614"/>
              <a:ext cx="25005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54">
              <a:extLst>
                <a:ext uri="{FF2B5EF4-FFF2-40B4-BE49-F238E27FC236}">
                  <a16:creationId xmlns:a16="http://schemas.microsoft.com/office/drawing/2014/main" id="{F5A96741-CF86-4463-BC05-1A8D801B7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24376" y="3016174"/>
              <a:ext cx="377301" cy="25938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32" name="Text Box 55">
              <a:extLst>
                <a:ext uri="{FF2B5EF4-FFF2-40B4-BE49-F238E27FC236}">
                  <a16:creationId xmlns:a16="http://schemas.microsoft.com/office/drawing/2014/main" id="{E942B8D2-D2E2-4A49-BCCE-C5513869E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9813" y="2692324"/>
              <a:ext cx="272249" cy="25938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4</a:t>
              </a:r>
            </a:p>
          </p:txBody>
        </p:sp>
        <p:sp>
          <p:nvSpPr>
            <p:cNvPr id="33" name="Line 56">
              <a:extLst>
                <a:ext uri="{FF2B5EF4-FFF2-40B4-BE49-F238E27FC236}">
                  <a16:creationId xmlns:a16="http://schemas.microsoft.com/office/drawing/2014/main" id="{F5BFD891-54B2-466A-8B78-C566C396C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1957" y="3732842"/>
              <a:ext cx="2971060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57">
              <a:extLst>
                <a:ext uri="{FF2B5EF4-FFF2-40B4-BE49-F238E27FC236}">
                  <a16:creationId xmlns:a16="http://schemas.microsoft.com/office/drawing/2014/main" id="{CCA7393A-A5BA-4AD7-8AC4-9CECA922A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254" y="3040163"/>
              <a:ext cx="99097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Address</a:t>
              </a:r>
            </a:p>
          </p:txBody>
        </p:sp>
        <p:sp>
          <p:nvSpPr>
            <p:cNvPr id="35" name="Text Box 58">
              <a:extLst>
                <a:ext uri="{FF2B5EF4-FFF2-40B4-BE49-F238E27FC236}">
                  <a16:creationId xmlns:a16="http://schemas.microsoft.com/office/drawing/2014/main" id="{74D77AC9-46BE-438F-A28C-6E8C8D91D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34141" y="3606901"/>
              <a:ext cx="990977" cy="246221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36" name="Text Box 59">
              <a:extLst>
                <a:ext uri="{FF2B5EF4-FFF2-40B4-BE49-F238E27FC236}">
                  <a16:creationId xmlns:a16="http://schemas.microsoft.com/office/drawing/2014/main" id="{D5962ECB-06C8-4E37-B088-63A038804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532" y="3986225"/>
              <a:ext cx="1152617" cy="4617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37" name="Oval 60">
              <a:extLst>
                <a:ext uri="{FF2B5EF4-FFF2-40B4-BE49-F238E27FC236}">
                  <a16:creationId xmlns:a16="http://schemas.microsoft.com/office/drawing/2014/main" id="{A372C052-1E41-4F8A-8D84-FBB6961F2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097" y="3071649"/>
              <a:ext cx="127247" cy="1499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Callout 2 (Accent Bar) 33">
              <a:extLst>
                <a:ext uri="{FF2B5EF4-FFF2-40B4-BE49-F238E27FC236}">
                  <a16:creationId xmlns:a16="http://schemas.microsoft.com/office/drawing/2014/main" id="{E7CB94A4-CF67-402D-AC55-72B45A3BC819}"/>
                </a:ext>
              </a:extLst>
            </p:cNvPr>
            <p:cNvSpPr/>
            <p:nvPr/>
          </p:nvSpPr>
          <p:spPr>
            <a:xfrm>
              <a:off x="531330" y="4037025"/>
              <a:ext cx="1467775" cy="838200"/>
            </a:xfrm>
            <a:prstGeom prst="accentCallout2">
              <a:avLst>
                <a:gd name="adj1" fmla="val 39333"/>
                <a:gd name="adj2" fmla="val 109906"/>
                <a:gd name="adj3" fmla="val 22449"/>
                <a:gd name="adj4" fmla="val 124161"/>
                <a:gd name="adj5" fmla="val -55670"/>
                <a:gd name="adj6" fmla="val 129823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 register</a:t>
              </a:r>
            </a:p>
          </p:txBody>
        </p:sp>
        <p:sp>
          <p:nvSpPr>
            <p:cNvPr id="39" name="Line Callout 2 (Accent Bar) 34">
              <a:extLst>
                <a:ext uri="{FF2B5EF4-FFF2-40B4-BE49-F238E27FC236}">
                  <a16:creationId xmlns:a16="http://schemas.microsoft.com/office/drawing/2014/main" id="{9210BC88-759D-4219-8BEF-6E9CCECDEA97}"/>
                </a:ext>
              </a:extLst>
            </p:cNvPr>
            <p:cNvSpPr/>
            <p:nvPr/>
          </p:nvSpPr>
          <p:spPr>
            <a:xfrm>
              <a:off x="4059093" y="4987762"/>
              <a:ext cx="2049263" cy="955144"/>
            </a:xfrm>
            <a:prstGeom prst="accentCallout2">
              <a:avLst>
                <a:gd name="adj1" fmla="val 39333"/>
                <a:gd name="adj2" fmla="val -8333"/>
                <a:gd name="adj3" fmla="val 19779"/>
                <a:gd name="adj4" fmla="val -24939"/>
                <a:gd name="adj5" fmla="val -56667"/>
                <a:gd name="adj6" fmla="val -2498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Memory which stores program instructions</a:t>
              </a:r>
            </a:p>
          </p:txBody>
        </p:sp>
        <p:sp>
          <p:nvSpPr>
            <p:cNvPr id="40" name="Line Callout 2 (Accent Bar) 35">
              <a:extLst>
                <a:ext uri="{FF2B5EF4-FFF2-40B4-BE49-F238E27FC236}">
                  <a16:creationId xmlns:a16="http://schemas.microsoft.com/office/drawing/2014/main" id="{5D1064F0-3527-4F84-971B-CC4555149DD5}"/>
                </a:ext>
              </a:extLst>
            </p:cNvPr>
            <p:cNvSpPr/>
            <p:nvPr/>
          </p:nvSpPr>
          <p:spPr>
            <a:xfrm>
              <a:off x="6717217" y="1463376"/>
              <a:ext cx="1371600" cy="838200"/>
            </a:xfrm>
            <a:prstGeom prst="accentCallout2">
              <a:avLst>
                <a:gd name="adj1" fmla="val 48595"/>
                <a:gd name="adj2" fmla="val -10849"/>
                <a:gd name="adj3" fmla="val 55799"/>
                <a:gd name="adj4" fmla="val -37421"/>
                <a:gd name="adj5" fmla="val 90526"/>
                <a:gd name="adj6" fmla="val -70839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A simple adder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ADEBEC3-8F6A-4F5F-A2BC-7AC0D8563653}"/>
                </a:ext>
              </a:extLst>
            </p:cNvPr>
            <p:cNvSpPr/>
            <p:nvPr/>
          </p:nvSpPr>
          <p:spPr>
            <a:xfrm>
              <a:off x="7403757" y="2665425"/>
              <a:ext cx="609600" cy="22098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chemeClr val="bg1">
                      <a:lumMod val="85000"/>
                    </a:schemeClr>
                  </a:solidFill>
                </a:rPr>
                <a:t>Decode Stage</a:t>
              </a:r>
            </a:p>
          </p:txBody>
        </p:sp>
        <p:sp>
          <p:nvSpPr>
            <p:cNvPr id="42" name="Text Box 58">
              <a:extLst>
                <a:ext uri="{FF2B5EF4-FFF2-40B4-BE49-F238E27FC236}">
                  <a16:creationId xmlns:a16="http://schemas.microsoft.com/office/drawing/2014/main" id="{4116F34B-4D05-490D-BDC3-48C83CD7B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1157" y="3427425"/>
              <a:ext cx="152548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43" name="Line 53">
              <a:extLst>
                <a:ext uri="{FF2B5EF4-FFF2-40B4-BE49-F238E27FC236}">
                  <a16:creationId xmlns:a16="http://schemas.microsoft.com/office/drawing/2014/main" id="{01082B09-DAE8-4596-AD90-2FE06FF1344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01677" y="3142116"/>
              <a:ext cx="142043" cy="44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Line 38">
              <a:extLst>
                <a:ext uri="{FF2B5EF4-FFF2-40B4-BE49-F238E27FC236}">
                  <a16:creationId xmlns:a16="http://schemas.microsoft.com/office/drawing/2014/main" id="{6788FFE3-EA26-418D-AA02-8D0E8657A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720" y="2277017"/>
              <a:ext cx="0" cy="86959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  <p:sp>
        <p:nvSpPr>
          <p:cNvPr id="44" name="Rectangle 43"/>
          <p:cNvSpPr/>
          <p:nvPr/>
        </p:nvSpPr>
        <p:spPr>
          <a:xfrm>
            <a:off x="2243610" y="5104706"/>
            <a:ext cx="5730349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801687" lvl="1" indent="-457200" fontAlgn="auto">
              <a:spcBef>
                <a:spcPts val="12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+mj-lt"/>
              <a:buAutoNum type="arabicPeriod" startAt="2"/>
            </a:pPr>
            <a:r>
              <a:rPr lang="en-US" sz="2400" b="1" dirty="0">
                <a:solidFill>
                  <a:srgbClr val="C00000"/>
                </a:solidFill>
              </a:rPr>
              <a:t>Increment</a:t>
            </a:r>
            <a:r>
              <a:rPr lang="en-US" sz="24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292934"/>
                </a:solidFill>
              </a:rPr>
              <a:t>the PC by 4 to get the address of the next instruction:</a:t>
            </a:r>
          </a:p>
        </p:txBody>
      </p:sp>
    </p:spTree>
    <p:extLst>
      <p:ext uri="{BB962C8B-B14F-4D97-AF65-F5344CB8AC3E}">
        <p14:creationId xmlns:p14="http://schemas.microsoft.com/office/powerpoint/2010/main" val="1469527213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</a:t>
            </a:r>
            <a:r>
              <a:rPr lang="en-SG" sz="3600" b="1" dirty="0">
                <a:solidFill>
                  <a:srgbClr val="0000FF"/>
                </a:solidFill>
              </a:rPr>
              <a:t>Fetch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16</a:t>
            </a:fld>
            <a:endParaRPr dirty="0"/>
          </a:p>
        </p:txBody>
      </p:sp>
      <p:grpSp>
        <p:nvGrpSpPr>
          <p:cNvPr id="4" name="Group 3"/>
          <p:cNvGrpSpPr/>
          <p:nvPr/>
        </p:nvGrpSpPr>
        <p:grpSpPr>
          <a:xfrm>
            <a:off x="531330" y="1463376"/>
            <a:ext cx="7557487" cy="4479530"/>
            <a:chOff x="531330" y="1463376"/>
            <a:chExt cx="7557487" cy="4479530"/>
          </a:xfrm>
        </p:grpSpPr>
        <p:sp>
          <p:nvSpPr>
            <p:cNvPr id="9" name="Rectangle 35">
              <a:extLst>
                <a:ext uri="{FF2B5EF4-FFF2-40B4-BE49-F238E27FC236}">
                  <a16:creationId xmlns:a16="http://schemas.microsoft.com/office/drawing/2014/main" id="{2FA461D0-B04E-49C6-93A5-8382B28F51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95254" y="2965198"/>
              <a:ext cx="1467775" cy="1451328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0" name="Rectangle 36">
              <a:extLst>
                <a:ext uri="{FF2B5EF4-FFF2-40B4-BE49-F238E27FC236}">
                  <a16:creationId xmlns:a16="http://schemas.microsoft.com/office/drawing/2014/main" id="{664C1FCC-3457-42D2-8434-8ABD5D88C4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3611" y="2692324"/>
              <a:ext cx="358066" cy="871096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bg1">
                  <a:lumMod val="95000"/>
                </a:schemeClr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Line 37">
              <a:extLst>
                <a:ext uri="{FF2B5EF4-FFF2-40B4-BE49-F238E27FC236}">
                  <a16:creationId xmlns:a16="http://schemas.microsoft.com/office/drawing/2014/main" id="{B4D46CD5-F519-44BF-B950-BA0C495E77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01677" y="3146614"/>
              <a:ext cx="393577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" name="Line 38">
              <a:extLst>
                <a:ext uri="{FF2B5EF4-FFF2-40B4-BE49-F238E27FC236}">
                  <a16:creationId xmlns:a16="http://schemas.microsoft.com/office/drawing/2014/main" id="{6788FFE3-EA26-418D-AA02-8D0E8657A7F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43720" y="2277017"/>
              <a:ext cx="0" cy="869597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Line 39">
              <a:extLst>
                <a:ext uri="{FF2B5EF4-FFF2-40B4-BE49-F238E27FC236}">
                  <a16:creationId xmlns:a16="http://schemas.microsoft.com/office/drawing/2014/main" id="{51A613FA-1BC9-48AB-A14E-87DDABA8F9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3720" y="2277017"/>
              <a:ext cx="2254928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40">
              <a:extLst>
                <a:ext uri="{FF2B5EF4-FFF2-40B4-BE49-F238E27FC236}">
                  <a16:creationId xmlns:a16="http://schemas.microsoft.com/office/drawing/2014/main" id="{BB5322F7-C0C6-4024-BB79-C6D2C6B6A9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022135"/>
              <a:ext cx="769398" cy="293864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7" name="Line 41">
              <a:extLst>
                <a:ext uri="{FF2B5EF4-FFF2-40B4-BE49-F238E27FC236}">
                  <a16:creationId xmlns:a16="http://schemas.microsoft.com/office/drawing/2014/main" id="{FFAEBBEE-366E-48D0-AE91-7AA865F17D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8046" y="2315999"/>
              <a:ext cx="1480" cy="509764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42">
              <a:extLst>
                <a:ext uri="{FF2B5EF4-FFF2-40B4-BE49-F238E27FC236}">
                  <a16:creationId xmlns:a16="http://schemas.microsoft.com/office/drawing/2014/main" id="{45071829-1EFB-4108-BD66-A24AB02B5E2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998648" y="2825762"/>
              <a:ext cx="769398" cy="320851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43">
              <a:extLst>
                <a:ext uri="{FF2B5EF4-FFF2-40B4-BE49-F238E27FC236}">
                  <a16:creationId xmlns:a16="http://schemas.microsoft.com/office/drawing/2014/main" id="{54CCE5CD-05AE-4265-B204-FFB5F7BCBF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692324"/>
              <a:ext cx="1480" cy="454290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44">
              <a:extLst>
                <a:ext uri="{FF2B5EF4-FFF2-40B4-BE49-F238E27FC236}">
                  <a16:creationId xmlns:a16="http://schemas.microsoft.com/office/drawing/2014/main" id="{50E2CA95-D652-4A91-970C-A08F8E4DE1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557387"/>
              <a:ext cx="102093" cy="134937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45">
              <a:extLst>
                <a:ext uri="{FF2B5EF4-FFF2-40B4-BE49-F238E27FC236}">
                  <a16:creationId xmlns:a16="http://schemas.microsoft.com/office/drawing/2014/main" id="{FB78D18F-2F06-46E6-B21D-BE47CF5ED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98648" y="2396961"/>
              <a:ext cx="102093" cy="160426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Line 46">
              <a:extLst>
                <a:ext uri="{FF2B5EF4-FFF2-40B4-BE49-F238E27FC236}">
                  <a16:creationId xmlns:a16="http://schemas.microsoft.com/office/drawing/2014/main" id="{C9B40182-6964-4D8C-953B-44EE7F4A7C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98648" y="2022135"/>
              <a:ext cx="1480" cy="374826"/>
            </a:xfrm>
            <a:prstGeom prst="line">
              <a:avLst/>
            </a:prstGeom>
            <a:noFill/>
            <a:ln w="9525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" name="Text Box 47">
              <a:extLst>
                <a:ext uri="{FF2B5EF4-FFF2-40B4-BE49-F238E27FC236}">
                  <a16:creationId xmlns:a16="http://schemas.microsoft.com/office/drawing/2014/main" id="{94A52A83-33A7-426B-B978-92C30C4052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1914" y="2450936"/>
              <a:ext cx="591845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Add</a:t>
              </a:r>
            </a:p>
          </p:txBody>
        </p:sp>
        <p:sp>
          <p:nvSpPr>
            <p:cNvPr id="25" name="Line 48">
              <a:extLst>
                <a:ext uri="{FF2B5EF4-FFF2-40B4-BE49-F238E27FC236}">
                  <a16:creationId xmlns:a16="http://schemas.microsoft.com/office/drawing/2014/main" id="{907EB675-F4FF-47B6-91EA-20BE94399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43541" y="2839256"/>
              <a:ext cx="356586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Line 49">
              <a:extLst>
                <a:ext uri="{FF2B5EF4-FFF2-40B4-BE49-F238E27FC236}">
                  <a16:creationId xmlns:a16="http://schemas.microsoft.com/office/drawing/2014/main" id="{DCED6D4D-FC65-4B06-93E5-17851090C9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69526" y="2557387"/>
              <a:ext cx="338831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" name="Line 50">
              <a:extLst>
                <a:ext uri="{FF2B5EF4-FFF2-40B4-BE49-F238E27FC236}">
                  <a16:creationId xmlns:a16="http://schemas.microsoft.com/office/drawing/2014/main" id="{00934585-7608-499B-820B-7340D42020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108357" y="1827225"/>
              <a:ext cx="0" cy="730162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51">
              <a:extLst>
                <a:ext uri="{FF2B5EF4-FFF2-40B4-BE49-F238E27FC236}">
                  <a16:creationId xmlns:a16="http://schemas.microsoft.com/office/drawing/2014/main" id="{70A6B858-6EE9-480D-B1FC-CA45EC27B8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93557" y="1827225"/>
              <a:ext cx="4114800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9" name="Line 52">
              <a:extLst>
                <a:ext uri="{FF2B5EF4-FFF2-40B4-BE49-F238E27FC236}">
                  <a16:creationId xmlns:a16="http://schemas.microsoft.com/office/drawing/2014/main" id="{9AEE3FA8-B967-4FEF-AEE0-6A218BEEC4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1827225"/>
              <a:ext cx="0" cy="1319389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" name="Line 53">
              <a:extLst>
                <a:ext uri="{FF2B5EF4-FFF2-40B4-BE49-F238E27FC236}">
                  <a16:creationId xmlns:a16="http://schemas.microsoft.com/office/drawing/2014/main" id="{01082B09-DAE8-4596-AD90-2FE06FF134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93557" y="3146614"/>
              <a:ext cx="250054" cy="0"/>
            </a:xfrm>
            <a:prstGeom prst="line">
              <a:avLst/>
            </a:prstGeom>
            <a:noFill/>
            <a:ln w="38100">
              <a:solidFill>
                <a:schemeClr val="bg1">
                  <a:lumMod val="95000"/>
                </a:schemeClr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Text Box 54">
              <a:extLst>
                <a:ext uri="{FF2B5EF4-FFF2-40B4-BE49-F238E27FC236}">
                  <a16:creationId xmlns:a16="http://schemas.microsoft.com/office/drawing/2014/main" id="{F5A96741-CF86-4463-BC05-1A8D801B7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09285" y="3016174"/>
              <a:ext cx="407484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PC</a:t>
              </a:r>
            </a:p>
          </p:txBody>
        </p:sp>
        <p:sp>
          <p:nvSpPr>
            <p:cNvPr id="32" name="Text Box 55">
              <a:extLst>
                <a:ext uri="{FF2B5EF4-FFF2-40B4-BE49-F238E27FC236}">
                  <a16:creationId xmlns:a16="http://schemas.microsoft.com/office/drawing/2014/main" id="{E942B8D2-D2E2-4A49-BCCE-C5513869EF3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9813" y="2692324"/>
              <a:ext cx="272249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bg1">
                      <a:lumMod val="85000"/>
                    </a:schemeClr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33" name="Line 56">
              <a:extLst>
                <a:ext uri="{FF2B5EF4-FFF2-40B4-BE49-F238E27FC236}">
                  <a16:creationId xmlns:a16="http://schemas.microsoft.com/office/drawing/2014/main" id="{F5BFD891-54B2-466A-8B78-C566C396C6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31957" y="3732842"/>
              <a:ext cx="297106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4" name="Text Box 57">
              <a:extLst>
                <a:ext uri="{FF2B5EF4-FFF2-40B4-BE49-F238E27FC236}">
                  <a16:creationId xmlns:a16="http://schemas.microsoft.com/office/drawing/2014/main" id="{CCA7393A-A5BA-4AD7-8AC4-9CECA922A4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5254" y="3040163"/>
              <a:ext cx="990977" cy="40011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5" name="Text Box 58">
              <a:extLst>
                <a:ext uri="{FF2B5EF4-FFF2-40B4-BE49-F238E27FC236}">
                  <a16:creationId xmlns:a16="http://schemas.microsoft.com/office/drawing/2014/main" id="{74D77AC9-46BE-438F-A28C-6E8C8D91D6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1689" y="3606901"/>
              <a:ext cx="915880" cy="23089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36" name="Text Box 59">
              <a:extLst>
                <a:ext uri="{FF2B5EF4-FFF2-40B4-BE49-F238E27FC236}">
                  <a16:creationId xmlns:a16="http://schemas.microsoft.com/office/drawing/2014/main" id="{D5962ECB-06C8-4E37-B088-63A038804A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56532" y="3986225"/>
              <a:ext cx="1152617" cy="461786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37" name="Oval 60">
              <a:extLst>
                <a:ext uri="{FF2B5EF4-FFF2-40B4-BE49-F238E27FC236}">
                  <a16:creationId xmlns:a16="http://schemas.microsoft.com/office/drawing/2014/main" id="{A372C052-1E41-4F8A-8D84-FBB6961F2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097" y="3071649"/>
              <a:ext cx="127247" cy="1499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38100" algn="ctr">
              <a:solidFill>
                <a:schemeClr val="bg1">
                  <a:lumMod val="95000"/>
                </a:schemeClr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8" name="Line Callout 2 (Accent Bar) 33">
              <a:extLst>
                <a:ext uri="{FF2B5EF4-FFF2-40B4-BE49-F238E27FC236}">
                  <a16:creationId xmlns:a16="http://schemas.microsoft.com/office/drawing/2014/main" id="{E7CB94A4-CF67-402D-AC55-72B45A3BC819}"/>
                </a:ext>
              </a:extLst>
            </p:cNvPr>
            <p:cNvSpPr/>
            <p:nvPr/>
          </p:nvSpPr>
          <p:spPr>
            <a:xfrm>
              <a:off x="531330" y="4037025"/>
              <a:ext cx="1467775" cy="838200"/>
            </a:xfrm>
            <a:prstGeom prst="accentCallout2">
              <a:avLst>
                <a:gd name="adj1" fmla="val 39333"/>
                <a:gd name="adj2" fmla="val 109906"/>
                <a:gd name="adj3" fmla="val 22449"/>
                <a:gd name="adj4" fmla="val 124161"/>
                <a:gd name="adj5" fmla="val -55670"/>
                <a:gd name="adj6" fmla="val 129823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A register</a:t>
              </a:r>
            </a:p>
          </p:txBody>
        </p:sp>
        <p:sp>
          <p:nvSpPr>
            <p:cNvPr id="39" name="Line Callout 2 (Accent Bar) 34">
              <a:extLst>
                <a:ext uri="{FF2B5EF4-FFF2-40B4-BE49-F238E27FC236}">
                  <a16:creationId xmlns:a16="http://schemas.microsoft.com/office/drawing/2014/main" id="{9210BC88-759D-4219-8BEF-6E9CCECDEA97}"/>
                </a:ext>
              </a:extLst>
            </p:cNvPr>
            <p:cNvSpPr/>
            <p:nvPr/>
          </p:nvSpPr>
          <p:spPr>
            <a:xfrm>
              <a:off x="4059093" y="4987762"/>
              <a:ext cx="2049263" cy="955144"/>
            </a:xfrm>
            <a:prstGeom prst="accentCallout2">
              <a:avLst>
                <a:gd name="adj1" fmla="val 39333"/>
                <a:gd name="adj2" fmla="val -8333"/>
                <a:gd name="adj3" fmla="val 19779"/>
                <a:gd name="adj4" fmla="val -24939"/>
                <a:gd name="adj5" fmla="val -56667"/>
                <a:gd name="adj6" fmla="val -24980"/>
              </a:avLst>
            </a:prstGeom>
            <a:solidFill>
              <a:schemeClr val="accent6">
                <a:lumMod val="20000"/>
                <a:lumOff val="80000"/>
              </a:schemeClr>
            </a:solidFill>
            <a:ln w="19050"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tx1"/>
                  </a:solidFill>
                </a:rPr>
                <a:t>Memory which stores program instructions</a:t>
              </a:r>
            </a:p>
          </p:txBody>
        </p:sp>
        <p:sp>
          <p:nvSpPr>
            <p:cNvPr id="40" name="Line Callout 2 (Accent Bar) 35">
              <a:extLst>
                <a:ext uri="{FF2B5EF4-FFF2-40B4-BE49-F238E27FC236}">
                  <a16:creationId xmlns:a16="http://schemas.microsoft.com/office/drawing/2014/main" id="{5D1064F0-3527-4F84-971B-CC4555149DD5}"/>
                </a:ext>
              </a:extLst>
            </p:cNvPr>
            <p:cNvSpPr/>
            <p:nvPr/>
          </p:nvSpPr>
          <p:spPr>
            <a:xfrm>
              <a:off x="6717217" y="1463376"/>
              <a:ext cx="1371600" cy="838200"/>
            </a:xfrm>
            <a:prstGeom prst="accentCallout2">
              <a:avLst>
                <a:gd name="adj1" fmla="val 48595"/>
                <a:gd name="adj2" fmla="val -10849"/>
                <a:gd name="adj3" fmla="val 55799"/>
                <a:gd name="adj4" fmla="val -37421"/>
                <a:gd name="adj5" fmla="val 90526"/>
                <a:gd name="adj6" fmla="val -70839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bg1">
                  <a:lumMod val="95000"/>
                </a:schemeClr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>
                  <a:solidFill>
                    <a:schemeClr val="bg1">
                      <a:lumMod val="85000"/>
                    </a:schemeClr>
                  </a:solidFill>
                </a:rPr>
                <a:t>A simple adder</a:t>
              </a: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EADEBEC3-8F6A-4F5F-A2BC-7AC0D8563653}"/>
                </a:ext>
              </a:extLst>
            </p:cNvPr>
            <p:cNvSpPr/>
            <p:nvPr/>
          </p:nvSpPr>
          <p:spPr>
            <a:xfrm>
              <a:off x="7403757" y="2665425"/>
              <a:ext cx="609600" cy="2209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rgbClr val="006600"/>
                  </a:solidFill>
                </a:rPr>
                <a:t>Decode Stage</a:t>
              </a:r>
            </a:p>
          </p:txBody>
        </p:sp>
        <p:sp>
          <p:nvSpPr>
            <p:cNvPr id="42" name="Text Box 58">
              <a:extLst>
                <a:ext uri="{FF2B5EF4-FFF2-40B4-BE49-F238E27FC236}">
                  <a16:creationId xmlns:a16="http://schemas.microsoft.com/office/drawing/2014/main" id="{4116F34B-4D05-490D-BDC3-48C83CD7BA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1157" y="3427425"/>
              <a:ext cx="1525480" cy="3385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dirty="0">
                  <a:latin typeface="Verdana" pitchFamily="34" charset="0"/>
                </a:rPr>
                <a:t>Instruction</a:t>
              </a:r>
            </a:p>
          </p:txBody>
        </p:sp>
      </p:grpSp>
      <p:sp>
        <p:nvSpPr>
          <p:cNvPr id="43" name="Rectangle 42"/>
          <p:cNvSpPr/>
          <p:nvPr/>
        </p:nvSpPr>
        <p:spPr>
          <a:xfrm>
            <a:off x="531330" y="1605086"/>
            <a:ext cx="6085370" cy="523220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txBody>
          <a:bodyPr wrap="square">
            <a:spAutoFit/>
          </a:bodyPr>
          <a:lstStyle/>
          <a:p>
            <a:pPr marL="358775" lvl="0" indent="-3429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292934"/>
                </a:solidFill>
              </a:rPr>
              <a:t>Output to the next stage (</a:t>
            </a:r>
            <a:r>
              <a:rPr lang="en-US" sz="2800" b="1" dirty="0">
                <a:solidFill>
                  <a:srgbClr val="292934"/>
                </a:solidFill>
              </a:rPr>
              <a:t>Decode</a:t>
            </a:r>
            <a:r>
              <a:rPr lang="en-US" sz="2800" dirty="0">
                <a:solidFill>
                  <a:srgbClr val="292934"/>
                </a:solidFill>
              </a:rPr>
              <a:t>):</a:t>
            </a:r>
          </a:p>
        </p:txBody>
      </p:sp>
    </p:spTree>
    <p:extLst>
      <p:ext uri="{BB962C8B-B14F-4D97-AF65-F5344CB8AC3E}">
        <p14:creationId xmlns:p14="http://schemas.microsoft.com/office/powerpoint/2010/main" val="2720962400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Element: </a:t>
            </a:r>
            <a:r>
              <a:rPr lang="en-SG" sz="3600" b="1" dirty="0">
                <a:solidFill>
                  <a:srgbClr val="0000FF"/>
                </a:solidFill>
              </a:rPr>
              <a:t>Instruction Memory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17</a:t>
            </a:fld>
            <a:endParaRPr dirty="0"/>
          </a:p>
        </p:txBody>
      </p:sp>
      <p:sp>
        <p:nvSpPr>
          <p:cNvPr id="24" name="Rectangle 3">
            <a:extLst>
              <a:ext uri="{FF2B5EF4-FFF2-40B4-BE49-F238E27FC236}">
                <a16:creationId xmlns:a16="http://schemas.microsoft.com/office/drawing/2014/main" id="{05CF8A79-0E1B-4BFD-B911-A4254F86E37B}"/>
              </a:ext>
            </a:extLst>
          </p:cNvPr>
          <p:cNvSpPr txBox="1">
            <a:spLocks noChangeArrowheads="1"/>
          </p:cNvSpPr>
          <p:nvPr/>
        </p:nvSpPr>
        <p:spPr>
          <a:xfrm>
            <a:off x="381000" y="1459275"/>
            <a:ext cx="5715000" cy="48108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Storage element for the instructions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It is a </a:t>
            </a:r>
            <a:r>
              <a:rPr lang="en-US" b="1" dirty="0">
                <a:solidFill>
                  <a:srgbClr val="C00000"/>
                </a:solidFill>
              </a:rPr>
              <a:t>sequential circuit </a:t>
            </a:r>
            <a:r>
              <a:rPr lang="en-US" dirty="0"/>
              <a:t>(to be covered later)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Has an internal state that stores information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Clock signal is assumed and not shown</a:t>
            </a:r>
          </a:p>
          <a:p>
            <a:pPr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endParaRPr lang="en-US" dirty="0"/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Supply instruction given the address 	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Given instruction address M as input, the memory outputs the content at address M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Conceptual diagram of the memory layout is given on the right </a:t>
            </a:r>
            <a:r>
              <a:rPr lang="en-US" dirty="0">
                <a:sym typeface="Wingdings" pitchFamily="2" charset="2"/>
              </a:rPr>
              <a:t></a:t>
            </a:r>
            <a:endParaRPr lang="en-US" dirty="0"/>
          </a:p>
        </p:txBody>
      </p:sp>
      <p:grpSp>
        <p:nvGrpSpPr>
          <p:cNvPr id="25" name="Group 97">
            <a:extLst>
              <a:ext uri="{FF2B5EF4-FFF2-40B4-BE49-F238E27FC236}">
                <a16:creationId xmlns:a16="http://schemas.microsoft.com/office/drawing/2014/main" id="{8FDC6B13-A9BD-4FCD-8327-E1261987D464}"/>
              </a:ext>
            </a:extLst>
          </p:cNvPr>
          <p:cNvGrpSpPr>
            <a:grpSpLocks/>
          </p:cNvGrpSpPr>
          <p:nvPr/>
        </p:nvGrpSpPr>
        <p:grpSpPr bwMode="auto">
          <a:xfrm>
            <a:off x="5745892" y="1715090"/>
            <a:ext cx="2940908" cy="1905000"/>
            <a:chOff x="3792" y="2064"/>
            <a:chExt cx="1632" cy="1019"/>
          </a:xfrm>
        </p:grpSpPr>
        <p:sp>
          <p:nvSpPr>
            <p:cNvPr id="26" name="Rectangle 94">
              <a:extLst>
                <a:ext uri="{FF2B5EF4-FFF2-40B4-BE49-F238E27FC236}">
                  <a16:creationId xmlns:a16="http://schemas.microsoft.com/office/drawing/2014/main" id="{7B195E6F-9C3A-4A08-B194-E55061FC63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76" y="2064"/>
              <a:ext cx="967" cy="1019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27" name="Line 89">
              <a:extLst>
                <a:ext uri="{FF2B5EF4-FFF2-40B4-BE49-F238E27FC236}">
                  <a16:creationId xmlns:a16="http://schemas.microsoft.com/office/drawing/2014/main" id="{9D0DF2CD-1F23-4F3E-B41A-FB92022A457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6" y="2613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28" name="Line 90">
              <a:extLst>
                <a:ext uri="{FF2B5EF4-FFF2-40B4-BE49-F238E27FC236}">
                  <a16:creationId xmlns:a16="http://schemas.microsoft.com/office/drawing/2014/main" id="{D6D46A3A-A75E-400D-A6EB-67ED3D54A4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325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29" name="Text Box 91">
              <a:extLst>
                <a:ext uri="{FF2B5EF4-FFF2-40B4-BE49-F238E27FC236}">
                  <a16:creationId xmlns:a16="http://schemas.microsoft.com/office/drawing/2014/main" id="{D3B5988D-EC82-4060-A180-A509201004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08" y="2779"/>
              <a:ext cx="720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30" name="Text Box 92">
              <a:extLst>
                <a:ext uri="{FF2B5EF4-FFF2-40B4-BE49-F238E27FC236}">
                  <a16:creationId xmlns:a16="http://schemas.microsoft.com/office/drawing/2014/main" id="{0BEE1DF7-B9D0-4BA8-9F1F-63612AA734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60" y="2211"/>
              <a:ext cx="619" cy="25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Instruction</a:t>
              </a:r>
            </a:p>
            <a:p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1" name="Text Box 93">
              <a:extLst>
                <a:ext uri="{FF2B5EF4-FFF2-40B4-BE49-F238E27FC236}">
                  <a16:creationId xmlns:a16="http://schemas.microsoft.com/office/drawing/2014/main" id="{6F2E3F05-774B-4B67-8EDA-E24764F6D1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0" y="2543"/>
              <a:ext cx="619" cy="1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22F011C-2581-4512-8AD6-5264362AC997}"/>
              </a:ext>
            </a:extLst>
          </p:cNvPr>
          <p:cNvGrpSpPr/>
          <p:nvPr/>
        </p:nvGrpSpPr>
        <p:grpSpPr>
          <a:xfrm>
            <a:off x="6172200" y="3750953"/>
            <a:ext cx="2514600" cy="1828800"/>
            <a:chOff x="6172200" y="3810000"/>
            <a:chExt cx="2514600" cy="1828800"/>
          </a:xfrm>
        </p:grpSpPr>
        <p:sp>
          <p:nvSpPr>
            <p:cNvPr id="22" name="Rectangle 7">
              <a:extLst>
                <a:ext uri="{FF2B5EF4-FFF2-40B4-BE49-F238E27FC236}">
                  <a16:creationId xmlns:a16="http://schemas.microsoft.com/office/drawing/2014/main" id="{A7E927A1-D7E4-4D41-9F27-85D5F276C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8400" y="3962400"/>
              <a:ext cx="2438400" cy="1676400"/>
            </a:xfrm>
            <a:prstGeom prst="rect">
              <a:avLst/>
            </a:prstGeom>
            <a:solidFill>
              <a:srgbClr val="FFFFCC"/>
            </a:solidFill>
            <a:ln w="317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Rectangle 15">
              <a:extLst>
                <a:ext uri="{FF2B5EF4-FFF2-40B4-BE49-F238E27FC236}">
                  <a16:creationId xmlns:a16="http://schemas.microsoft.com/office/drawing/2014/main" id="{B6AACB23-49DA-4655-8099-4BA993965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0400" y="3810000"/>
              <a:ext cx="915315" cy="260584"/>
            </a:xfrm>
            <a:prstGeom prst="rect">
              <a:avLst/>
            </a:prstGeom>
            <a:solidFill>
              <a:schemeClr val="bg1">
                <a:alpha val="75000"/>
              </a:schemeClr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square" lIns="63500" tIns="25400" rIns="63500" bIns="25400">
              <a:spAutoFit/>
            </a:bodyPr>
            <a:lstStyle/>
            <a:p>
              <a:pPr eaLnBrk="0" hangingPunct="0">
                <a:lnSpc>
                  <a:spcPct val="85000"/>
                </a:lnSpc>
              </a:pPr>
              <a:r>
                <a:rPr lang="en-US" sz="1600" b="1" dirty="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83C6D46-606E-440E-BAEA-AC166B64073F}"/>
                </a:ext>
              </a:extLst>
            </p:cNvPr>
            <p:cNvSpPr/>
            <p:nvPr/>
          </p:nvSpPr>
          <p:spPr>
            <a:xfrm>
              <a:off x="6172200" y="43434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2048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4DDD6DA-8E0A-4CE6-B1A3-749B34C2D754}"/>
                </a:ext>
              </a:extLst>
            </p:cNvPr>
            <p:cNvSpPr/>
            <p:nvPr/>
          </p:nvSpPr>
          <p:spPr>
            <a:xfrm>
              <a:off x="6172200" y="46482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2052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0CE134-22FB-411B-B5DF-267602FC3F98}"/>
                </a:ext>
              </a:extLst>
            </p:cNvPr>
            <p:cNvSpPr/>
            <p:nvPr/>
          </p:nvSpPr>
          <p:spPr>
            <a:xfrm>
              <a:off x="6172200" y="49530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2056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131EBA3D-C7FF-4740-8429-328E55255F70}"/>
                </a:ext>
              </a:extLst>
            </p:cNvPr>
            <p:cNvSpPr/>
            <p:nvPr/>
          </p:nvSpPr>
          <p:spPr>
            <a:xfrm>
              <a:off x="6934200" y="4953000"/>
              <a:ext cx="16764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200" b="1" dirty="0" err="1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andi</a:t>
              </a:r>
              <a:r>
                <a:rPr lang="en-US" sz="12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 $1, $4, 0xF</a:t>
              </a: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E7FA71A-722F-4347-9068-29AF9623FF01}"/>
                </a:ext>
              </a:extLst>
            </p:cNvPr>
            <p:cNvSpPr/>
            <p:nvPr/>
          </p:nvSpPr>
          <p:spPr>
            <a:xfrm>
              <a:off x="6934200" y="4648200"/>
              <a:ext cx="16764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en-US" sz="1400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sll</a:t>
              </a:r>
              <a:r>
                <a:rPr lang="en-US" sz="1400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$4, $3, 2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BA9F8191-C54F-42F6-92FD-2F8D907396E1}"/>
                </a:ext>
              </a:extLst>
            </p:cNvPr>
            <p:cNvSpPr/>
            <p:nvPr/>
          </p:nvSpPr>
          <p:spPr>
            <a:xfrm>
              <a:off x="6934200" y="4343400"/>
              <a:ext cx="1676400" cy="304800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tx1"/>
                  </a:solidFill>
                  <a:latin typeface="Courier New" pitchFamily="49" charset="0"/>
                  <a:cs typeface="Courier New" pitchFamily="49" charset="0"/>
                </a:rPr>
                <a:t>add $3, $1, $2</a:t>
              </a: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4200ACD7-D537-4A77-B54D-D702B49BA66C}"/>
                </a:ext>
              </a:extLst>
            </p:cNvPr>
            <p:cNvSpPr/>
            <p:nvPr/>
          </p:nvSpPr>
          <p:spPr>
            <a:xfrm>
              <a:off x="6172200" y="5257800"/>
              <a:ext cx="762000" cy="304800"/>
            </a:xfrm>
            <a:prstGeom prst="rect">
              <a:avLst/>
            </a:prstGeom>
            <a:noFill/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sz="1600" b="1" dirty="0">
                  <a:solidFill>
                    <a:schemeClr val="tx1"/>
                  </a:solidFill>
                </a:rPr>
                <a:t>……</a:t>
              </a: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19482997-630E-4083-BD34-AE820A3C74B4}"/>
                </a:ext>
              </a:extLst>
            </p:cNvPr>
            <p:cNvSpPr/>
            <p:nvPr/>
          </p:nvSpPr>
          <p:spPr>
            <a:xfrm>
              <a:off x="6934200" y="4114800"/>
              <a:ext cx="1676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………..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7A62FAA4-9FD1-4B09-8145-D9658A2E5AD6}"/>
                </a:ext>
              </a:extLst>
            </p:cNvPr>
            <p:cNvSpPr/>
            <p:nvPr/>
          </p:nvSpPr>
          <p:spPr>
            <a:xfrm>
              <a:off x="6934200" y="5257800"/>
              <a:ext cx="1676400" cy="2286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………..</a:t>
              </a:r>
            </a:p>
          </p:txBody>
        </p:sp>
      </p:grpSp>
      <p:sp>
        <p:nvSpPr>
          <p:cNvPr id="41" name="Folded Corner 40"/>
          <p:cNvSpPr/>
          <p:nvPr/>
        </p:nvSpPr>
        <p:spPr>
          <a:xfrm>
            <a:off x="6248400" y="5671506"/>
            <a:ext cx="2438400" cy="913129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As a Function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00149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Element: </a:t>
            </a:r>
            <a:r>
              <a:rPr lang="en-SG" sz="3600" b="1" dirty="0">
                <a:solidFill>
                  <a:srgbClr val="0000FF"/>
                </a:solidFill>
              </a:rPr>
              <a:t>Adder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18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29A95849-E6D9-4192-BED8-05966512E336}"/>
              </a:ext>
            </a:extLst>
          </p:cNvPr>
          <p:cNvSpPr txBox="1">
            <a:spLocks noChangeArrowheads="1"/>
          </p:cNvSpPr>
          <p:nvPr/>
        </p:nvSpPr>
        <p:spPr>
          <a:xfrm>
            <a:off x="533400" y="1605280"/>
            <a:ext cx="6284912" cy="36957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Combinational logic to implement  the addition of two numbers</a:t>
            </a:r>
            <a:endParaRPr lang="en-US" sz="2400" dirty="0"/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006600"/>
                </a:solidFill>
              </a:rPr>
              <a:t>Inputs: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Two 32-bit numbers </a:t>
            </a:r>
            <a:r>
              <a:rPr lang="en-US" sz="2400" b="1" dirty="0"/>
              <a:t>A</a:t>
            </a:r>
            <a:r>
              <a:rPr lang="en-US" sz="2400" dirty="0"/>
              <a:t>, </a:t>
            </a:r>
            <a:r>
              <a:rPr lang="en-US" sz="2400" b="1" dirty="0"/>
              <a:t>B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Output: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Sum of the input numbers, </a:t>
            </a:r>
            <a:r>
              <a:rPr lang="en-US" sz="2400" b="1" dirty="0"/>
              <a:t>A + B</a:t>
            </a:r>
            <a:r>
              <a:rPr lang="en-US" sz="2400" dirty="0"/>
              <a:t> </a:t>
            </a:r>
          </a:p>
          <a:p>
            <a:pPr marL="0" indent="0" fontAlgn="auto">
              <a:spcAft>
                <a:spcPts val="0"/>
              </a:spcAft>
              <a:buSzPct val="100000"/>
              <a:buNone/>
            </a:pPr>
            <a:endParaRPr lang="en-US" sz="28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24BB810-363A-4B0C-B9B0-FB8F3D9C82F5}"/>
              </a:ext>
            </a:extLst>
          </p:cNvPr>
          <p:cNvGrpSpPr/>
          <p:nvPr/>
        </p:nvGrpSpPr>
        <p:grpSpPr>
          <a:xfrm>
            <a:off x="5753100" y="2335847"/>
            <a:ext cx="2947612" cy="1700213"/>
            <a:chOff x="5753100" y="2335847"/>
            <a:chExt cx="2947612" cy="1700213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34A8EE3-7222-4D6F-8EA3-66C465F97D71}"/>
                </a:ext>
              </a:extLst>
            </p:cNvPr>
            <p:cNvSpPr/>
            <p:nvPr/>
          </p:nvSpPr>
          <p:spPr>
            <a:xfrm>
              <a:off x="6116815" y="2335847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D9D65BB-7F07-40E2-9C7B-88660B48A93B}"/>
                </a:ext>
              </a:extLst>
            </p:cNvPr>
            <p:cNvSpPr/>
            <p:nvPr/>
          </p:nvSpPr>
          <p:spPr>
            <a:xfrm>
              <a:off x="6116815" y="3402647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A7B83D55-722D-4365-93EA-8F9C6A393752}"/>
                </a:ext>
              </a:extLst>
            </p:cNvPr>
            <p:cNvSpPr/>
            <p:nvPr/>
          </p:nvSpPr>
          <p:spPr>
            <a:xfrm>
              <a:off x="8014912" y="2765643"/>
              <a:ext cx="6858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A+B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AA5C0CAC-6025-4EC8-8B55-2C3CFF63A375}"/>
                </a:ext>
              </a:extLst>
            </p:cNvPr>
            <p:cNvGrpSpPr/>
            <p:nvPr/>
          </p:nvGrpSpPr>
          <p:grpSpPr>
            <a:xfrm>
              <a:off x="5753100" y="2423160"/>
              <a:ext cx="2933700" cy="1612900"/>
              <a:chOff x="5851525" y="2209800"/>
              <a:chExt cx="2933700" cy="1612900"/>
            </a:xfrm>
          </p:grpSpPr>
          <p:grpSp>
            <p:nvGrpSpPr>
              <p:cNvPr id="9" name="Group 97">
                <a:extLst>
                  <a:ext uri="{FF2B5EF4-FFF2-40B4-BE49-F238E27FC236}">
                    <a16:creationId xmlns:a16="http://schemas.microsoft.com/office/drawing/2014/main" id="{7F83667E-E902-4600-8BA0-F90D20E7A78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943600" y="2209800"/>
                <a:ext cx="2841625" cy="1612900"/>
                <a:chOff x="1767" y="2402"/>
                <a:chExt cx="1790" cy="1016"/>
              </a:xfrm>
            </p:grpSpPr>
            <p:sp>
              <p:nvSpPr>
                <p:cNvPr id="10" name="Line 85">
                  <a:extLst>
                    <a:ext uri="{FF2B5EF4-FFF2-40B4-BE49-F238E27FC236}">
                      <a16:creationId xmlns:a16="http://schemas.microsoft.com/office/drawing/2014/main" id="{42D13A5F-D354-4F37-9F41-8A4B96D26A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1" y="2402"/>
                  <a:ext cx="726" cy="26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2" name="Line 86">
                  <a:extLst>
                    <a:ext uri="{FF2B5EF4-FFF2-40B4-BE49-F238E27FC236}">
                      <a16:creationId xmlns:a16="http://schemas.microsoft.com/office/drawing/2014/main" id="{4318C1B5-A6B8-42B6-A0E0-55E1FA308C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7" y="2668"/>
                  <a:ext cx="0" cy="46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3" name="Line 87">
                  <a:extLst>
                    <a:ext uri="{FF2B5EF4-FFF2-40B4-BE49-F238E27FC236}">
                      <a16:creationId xmlns:a16="http://schemas.microsoft.com/office/drawing/2014/main" id="{766977FC-DBD1-40D9-B1D2-BA44F4A284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251" y="3128"/>
                  <a:ext cx="726" cy="29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5" name="Line 88">
                  <a:extLst>
                    <a:ext uri="{FF2B5EF4-FFF2-40B4-BE49-F238E27FC236}">
                      <a16:creationId xmlns:a16="http://schemas.microsoft.com/office/drawing/2014/main" id="{F07E09D6-993B-47A6-8D14-F7F86917DDA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1" y="3007"/>
                  <a:ext cx="0" cy="4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" name="Line 89">
                  <a:extLst>
                    <a:ext uri="{FF2B5EF4-FFF2-40B4-BE49-F238E27FC236}">
                      <a16:creationId xmlns:a16="http://schemas.microsoft.com/office/drawing/2014/main" id="{7788E506-6C11-4BB8-BD86-4C775E3EB0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1" y="2886"/>
                  <a:ext cx="97" cy="12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" name="Line 90">
                  <a:extLst>
                    <a:ext uri="{FF2B5EF4-FFF2-40B4-BE49-F238E27FC236}">
                      <a16:creationId xmlns:a16="http://schemas.microsoft.com/office/drawing/2014/main" id="{2B9ABC4F-D7B6-4E84-B3B2-1210FA949A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251" y="2741"/>
                  <a:ext cx="97" cy="14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" name="Line 91">
                  <a:extLst>
                    <a:ext uri="{FF2B5EF4-FFF2-40B4-BE49-F238E27FC236}">
                      <a16:creationId xmlns:a16="http://schemas.microsoft.com/office/drawing/2014/main" id="{EB728E12-2E1A-4988-8ED3-440CCBBBFEE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251" y="2402"/>
                  <a:ext cx="0" cy="33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9" name="Line 92">
                  <a:extLst>
                    <a:ext uri="{FF2B5EF4-FFF2-40B4-BE49-F238E27FC236}">
                      <a16:creationId xmlns:a16="http://schemas.microsoft.com/office/drawing/2014/main" id="{FDFB681F-D329-4BC8-BF0C-C1E2AA37F8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2548"/>
                  <a:ext cx="4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0" name="Line 93">
                  <a:extLst>
                    <a:ext uri="{FF2B5EF4-FFF2-40B4-BE49-F238E27FC236}">
                      <a16:creationId xmlns:a16="http://schemas.microsoft.com/office/drawing/2014/main" id="{1FA8E586-BCEF-41E6-9334-F45FDA896D4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767" y="3225"/>
                  <a:ext cx="48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2" name="Line 94">
                  <a:extLst>
                    <a:ext uri="{FF2B5EF4-FFF2-40B4-BE49-F238E27FC236}">
                      <a16:creationId xmlns:a16="http://schemas.microsoft.com/office/drawing/2014/main" id="{32F9063D-3862-4044-A552-F9DC400341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77" y="2862"/>
                  <a:ext cx="580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triangle" w="lg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3" name="Text Box 95">
                  <a:extLst>
                    <a:ext uri="{FF2B5EF4-FFF2-40B4-BE49-F238E27FC236}">
                      <a16:creationId xmlns:a16="http://schemas.microsoft.com/office/drawing/2014/main" id="{2571518F-B4AF-4535-8B98-826F6C7B97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67" y="2797"/>
                  <a:ext cx="315" cy="154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Sum</a:t>
                  </a:r>
                </a:p>
              </p:txBody>
            </p:sp>
            <p:sp>
              <p:nvSpPr>
                <p:cNvPr id="24" name="Text Box 96">
                  <a:extLst>
                    <a:ext uri="{FF2B5EF4-FFF2-40B4-BE49-F238E27FC236}">
                      <a16:creationId xmlns:a16="http://schemas.microsoft.com/office/drawing/2014/main" id="{83D837FD-3B9D-4856-959F-D8A498B634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318" y="2806"/>
                  <a:ext cx="325" cy="173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latin typeface="Verdana" pitchFamily="34" charset="0"/>
                    </a:rPr>
                    <a:t>Add</a:t>
                  </a:r>
                </a:p>
              </p:txBody>
            </p:sp>
          </p:grp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10EC092-8C75-4A39-9EEE-ACBBE8ED903E}"/>
                  </a:ext>
                </a:extLst>
              </p:cNvPr>
              <p:cNvGrpSpPr/>
              <p:nvPr/>
            </p:nvGrpSpPr>
            <p:grpSpPr>
              <a:xfrm>
                <a:off x="5851525" y="2209800"/>
                <a:ext cx="377026" cy="310230"/>
                <a:chOff x="7495387" y="4990819"/>
                <a:chExt cx="377026" cy="310230"/>
              </a:xfrm>
            </p:grpSpPr>
            <p:sp>
              <p:nvSpPr>
                <p:cNvPr id="29" name="Line 39">
                  <a:extLst>
                    <a:ext uri="{FF2B5EF4-FFF2-40B4-BE49-F238E27FC236}">
                      <a16:creationId xmlns:a16="http://schemas.microsoft.com/office/drawing/2014/main" id="{BC873CBC-2F3D-42FA-A51C-66D5D2C9C24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43214" y="5131186"/>
                  <a:ext cx="115888" cy="169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0" name="Text Box 42">
                  <a:extLst>
                    <a:ext uri="{FF2B5EF4-FFF2-40B4-BE49-F238E27FC236}">
                      <a16:creationId xmlns:a16="http://schemas.microsoft.com/office/drawing/2014/main" id="{8B9BB52C-F316-493D-B775-9BA1FA2634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5387" y="4990819"/>
                  <a:ext cx="377026" cy="25391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FB6DDFB3-A237-484E-A7A3-57EF303A9707}"/>
                  </a:ext>
                </a:extLst>
              </p:cNvPr>
              <p:cNvGrpSpPr/>
              <p:nvPr/>
            </p:nvGrpSpPr>
            <p:grpSpPr>
              <a:xfrm>
                <a:off x="5894565" y="3304574"/>
                <a:ext cx="377026" cy="310230"/>
                <a:chOff x="7495387" y="4990819"/>
                <a:chExt cx="377026" cy="310230"/>
              </a:xfrm>
            </p:grpSpPr>
            <p:sp>
              <p:nvSpPr>
                <p:cNvPr id="32" name="Line 39">
                  <a:extLst>
                    <a:ext uri="{FF2B5EF4-FFF2-40B4-BE49-F238E27FC236}">
                      <a16:creationId xmlns:a16="http://schemas.microsoft.com/office/drawing/2014/main" id="{F5F6B323-42ED-47EA-B7E2-D5B1A97DF68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43214" y="5131186"/>
                  <a:ext cx="115888" cy="169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3" name="Text Box 42">
                  <a:extLst>
                    <a:ext uri="{FF2B5EF4-FFF2-40B4-BE49-F238E27FC236}">
                      <a16:creationId xmlns:a16="http://schemas.microsoft.com/office/drawing/2014/main" id="{1F9AF9D5-27AC-4588-8691-7885AD845E9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5387" y="4990819"/>
                  <a:ext cx="377026" cy="25391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D8D50B4-9CD7-485E-8E21-831070D99301}"/>
                  </a:ext>
                </a:extLst>
              </p:cNvPr>
              <p:cNvGrpSpPr/>
              <p:nvPr/>
            </p:nvGrpSpPr>
            <p:grpSpPr>
              <a:xfrm>
                <a:off x="7880750" y="2725864"/>
                <a:ext cx="377026" cy="310230"/>
                <a:chOff x="7495387" y="4990819"/>
                <a:chExt cx="377026" cy="310230"/>
              </a:xfrm>
            </p:grpSpPr>
            <p:sp>
              <p:nvSpPr>
                <p:cNvPr id="35" name="Line 39">
                  <a:extLst>
                    <a:ext uri="{FF2B5EF4-FFF2-40B4-BE49-F238E27FC236}">
                      <a16:creationId xmlns:a16="http://schemas.microsoft.com/office/drawing/2014/main" id="{F1C41D9C-5797-461B-A376-335CB612FA7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743214" y="5131186"/>
                  <a:ext cx="115888" cy="169863"/>
                </a:xfrm>
                <a:prstGeom prst="line">
                  <a:avLst/>
                </a:prstGeom>
                <a:noFill/>
                <a:ln w="1270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6" name="Text Box 42">
                  <a:extLst>
                    <a:ext uri="{FF2B5EF4-FFF2-40B4-BE49-F238E27FC236}">
                      <a16:creationId xmlns:a16="http://schemas.microsoft.com/office/drawing/2014/main" id="{F2514EE3-E946-41B2-95FE-C70DE930E63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95387" y="4990819"/>
                  <a:ext cx="377026" cy="253916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5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sp>
        <p:nvSpPr>
          <p:cNvPr id="37" name="Folded Corner 36"/>
          <p:cNvSpPr/>
          <p:nvPr/>
        </p:nvSpPr>
        <p:spPr>
          <a:xfrm>
            <a:off x="6248400" y="5671506"/>
            <a:ext cx="2438400" cy="890161"/>
          </a:xfrm>
          <a:prstGeom prst="foldedCorner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As a Function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9277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5.1 The Idea of Clocking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19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8DEB6740-7FA1-4769-8B90-CFD90E6C4695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78609"/>
            <a:ext cx="8305800" cy="2799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It seems that we are reading and updating the PC at the same time:</a:t>
            </a:r>
          </a:p>
          <a:p>
            <a:pPr marL="715963" lvl="1" indent="-35718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How can it works properly?</a:t>
            </a:r>
          </a:p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</a:rPr>
              <a:t>Magic of clock</a:t>
            </a:r>
            <a:r>
              <a:rPr lang="en-US" sz="2800" dirty="0"/>
              <a:t>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PC is read during the first half of the clock period and it is updated with PC+4 at the </a:t>
            </a:r>
            <a:r>
              <a:rPr lang="en-US" sz="2400" b="1" dirty="0"/>
              <a:t>next rising clock edge</a:t>
            </a:r>
          </a:p>
        </p:txBody>
      </p:sp>
      <p:grpSp>
        <p:nvGrpSpPr>
          <p:cNvPr id="9" name="Group 80">
            <a:extLst>
              <a:ext uri="{FF2B5EF4-FFF2-40B4-BE49-F238E27FC236}">
                <a16:creationId xmlns:a16="http://schemas.microsoft.com/office/drawing/2014/main" id="{27A9A180-67FE-4FDC-AC20-4CF8AAC6EEE5}"/>
              </a:ext>
            </a:extLst>
          </p:cNvPr>
          <p:cNvGrpSpPr>
            <a:grpSpLocks/>
          </p:cNvGrpSpPr>
          <p:nvPr/>
        </p:nvGrpSpPr>
        <p:grpSpPr bwMode="auto">
          <a:xfrm>
            <a:off x="456476" y="4221152"/>
            <a:ext cx="3765550" cy="2139950"/>
            <a:chOff x="96" y="2111"/>
            <a:chExt cx="2372" cy="1348"/>
          </a:xfrm>
        </p:grpSpPr>
        <p:sp>
          <p:nvSpPr>
            <p:cNvPr id="10" name="Rectangle 53">
              <a:extLst>
                <a:ext uri="{FF2B5EF4-FFF2-40B4-BE49-F238E27FC236}">
                  <a16:creationId xmlns:a16="http://schemas.microsoft.com/office/drawing/2014/main" id="{1BED88C6-5BB1-4DC7-A390-477CA77CD0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" y="2703"/>
              <a:ext cx="811" cy="755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54">
              <a:extLst>
                <a:ext uri="{FF2B5EF4-FFF2-40B4-BE49-F238E27FC236}">
                  <a16:creationId xmlns:a16="http://schemas.microsoft.com/office/drawing/2014/main" id="{8509BC47-32C7-477E-B609-03C341941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2" y="2561"/>
              <a:ext cx="198" cy="453"/>
            </a:xfrm>
            <a:prstGeom prst="rect">
              <a:avLst/>
            </a:prstGeom>
            <a:solidFill>
              <a:srgbClr val="FFFFFF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3" name="Line 55">
              <a:extLst>
                <a:ext uri="{FF2B5EF4-FFF2-40B4-BE49-F238E27FC236}">
                  <a16:creationId xmlns:a16="http://schemas.microsoft.com/office/drawing/2014/main" id="{79368EF5-6CEF-417D-876B-3AFA35A96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0" y="2797"/>
              <a:ext cx="21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5" name="Line 56">
              <a:extLst>
                <a:ext uri="{FF2B5EF4-FFF2-40B4-BE49-F238E27FC236}">
                  <a16:creationId xmlns:a16="http://schemas.microsoft.com/office/drawing/2014/main" id="{EAC20A86-A95E-4688-9445-C08866BA71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9" y="2345"/>
              <a:ext cx="0" cy="452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6" name="Line 57">
              <a:extLst>
                <a:ext uri="{FF2B5EF4-FFF2-40B4-BE49-F238E27FC236}">
                  <a16:creationId xmlns:a16="http://schemas.microsoft.com/office/drawing/2014/main" id="{860F2EB0-BEF6-402F-BA5B-9378CB4C0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9" y="2345"/>
              <a:ext cx="124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7" name="Line 58">
              <a:extLst>
                <a:ext uri="{FF2B5EF4-FFF2-40B4-BE49-F238E27FC236}">
                  <a16:creationId xmlns:a16="http://schemas.microsoft.com/office/drawing/2014/main" id="{5FF60C8B-AE17-461F-8A56-5CCB12CF43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2212"/>
              <a:ext cx="425" cy="1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8" name="Line 59">
              <a:extLst>
                <a:ext uri="{FF2B5EF4-FFF2-40B4-BE49-F238E27FC236}">
                  <a16:creationId xmlns:a16="http://schemas.microsoft.com/office/drawing/2014/main" id="{A8238262-B359-49EA-9A9A-06217187CB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0" y="2365"/>
              <a:ext cx="1" cy="2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9" name="Line 60">
              <a:extLst>
                <a:ext uri="{FF2B5EF4-FFF2-40B4-BE49-F238E27FC236}">
                  <a16:creationId xmlns:a16="http://schemas.microsoft.com/office/drawing/2014/main" id="{B9147E24-D0B2-497F-94E4-4640429106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855" y="2630"/>
              <a:ext cx="425" cy="1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0" name="Line 61">
              <a:extLst>
                <a:ext uri="{FF2B5EF4-FFF2-40B4-BE49-F238E27FC236}">
                  <a16:creationId xmlns:a16="http://schemas.microsoft.com/office/drawing/2014/main" id="{340EF192-B373-4F27-BECB-80AA6F9069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5" y="2561"/>
              <a:ext cx="1" cy="2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2" name="Line 62">
              <a:extLst>
                <a:ext uri="{FF2B5EF4-FFF2-40B4-BE49-F238E27FC236}">
                  <a16:creationId xmlns:a16="http://schemas.microsoft.com/office/drawing/2014/main" id="{24B39B1B-C916-47C1-AC7C-E0AAB13207E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5" y="2491"/>
              <a:ext cx="56" cy="7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3" name="Line 63">
              <a:extLst>
                <a:ext uri="{FF2B5EF4-FFF2-40B4-BE49-F238E27FC236}">
                  <a16:creationId xmlns:a16="http://schemas.microsoft.com/office/drawing/2014/main" id="{57EE0F30-130B-476D-8CC9-0643BEACED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55" y="2407"/>
              <a:ext cx="56" cy="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" name="Line 64">
              <a:extLst>
                <a:ext uri="{FF2B5EF4-FFF2-40B4-BE49-F238E27FC236}">
                  <a16:creationId xmlns:a16="http://schemas.microsoft.com/office/drawing/2014/main" id="{DF9159F3-365E-4BC1-9D2A-2234A7D00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55" y="2212"/>
              <a:ext cx="1" cy="19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" name="Text Box 65">
              <a:extLst>
                <a:ext uri="{FF2B5EF4-FFF2-40B4-BE49-F238E27FC236}">
                  <a16:creationId xmlns:a16="http://schemas.microsoft.com/office/drawing/2014/main" id="{5F65DFE0-B9DA-4BB5-95BA-F510A0286DE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84" y="2435"/>
              <a:ext cx="327" cy="17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Add</a:t>
              </a:r>
            </a:p>
          </p:txBody>
        </p:sp>
        <p:sp>
          <p:nvSpPr>
            <p:cNvPr id="26" name="Line 66">
              <a:extLst>
                <a:ext uri="{FF2B5EF4-FFF2-40B4-BE49-F238E27FC236}">
                  <a16:creationId xmlns:a16="http://schemas.microsoft.com/office/drawing/2014/main" id="{480DEA08-37C4-43D2-A057-DEF7C0C312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58" y="2637"/>
              <a:ext cx="19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" name="Line 67">
              <a:extLst>
                <a:ext uri="{FF2B5EF4-FFF2-40B4-BE49-F238E27FC236}">
                  <a16:creationId xmlns:a16="http://schemas.microsoft.com/office/drawing/2014/main" id="{D84DAF8E-F304-421A-9BFB-7DA1EBD157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81" y="2491"/>
              <a:ext cx="187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8" name="Line 68">
              <a:extLst>
                <a:ext uri="{FF2B5EF4-FFF2-40B4-BE49-F238E27FC236}">
                  <a16:creationId xmlns:a16="http://schemas.microsoft.com/office/drawing/2014/main" id="{73FFAAB9-CF46-4FF9-94AE-1DD872FECA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68" y="2111"/>
              <a:ext cx="0" cy="38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" name="Line 69">
              <a:extLst>
                <a:ext uri="{FF2B5EF4-FFF2-40B4-BE49-F238E27FC236}">
                  <a16:creationId xmlns:a16="http://schemas.microsoft.com/office/drawing/2014/main" id="{DF779DB8-E403-45AB-80E9-801B3F269A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4" y="2111"/>
              <a:ext cx="2274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0" name="Line 70">
              <a:extLst>
                <a:ext uri="{FF2B5EF4-FFF2-40B4-BE49-F238E27FC236}">
                  <a16:creationId xmlns:a16="http://schemas.microsoft.com/office/drawing/2014/main" id="{1A64F101-90A8-41B2-9AD8-4A184DECED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" y="2111"/>
              <a:ext cx="0" cy="68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1" name="Line 71">
              <a:extLst>
                <a:ext uri="{FF2B5EF4-FFF2-40B4-BE49-F238E27FC236}">
                  <a16:creationId xmlns:a16="http://schemas.microsoft.com/office/drawing/2014/main" id="{6104A82D-7ACC-4F46-BFB2-C1B4848EE80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4" y="2797"/>
              <a:ext cx="1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2" name="Text Box 72">
              <a:extLst>
                <a:ext uri="{FF2B5EF4-FFF2-40B4-BE49-F238E27FC236}">
                  <a16:creationId xmlns:a16="http://schemas.microsoft.com/office/drawing/2014/main" id="{69D90917-5664-4FF5-AA2C-1D8F04DA2A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" y="2726"/>
              <a:ext cx="255" cy="173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PC</a:t>
              </a:r>
            </a:p>
          </p:txBody>
        </p:sp>
        <p:sp>
          <p:nvSpPr>
            <p:cNvPr id="33" name="Text Box 73">
              <a:extLst>
                <a:ext uri="{FF2B5EF4-FFF2-40B4-BE49-F238E27FC236}">
                  <a16:creationId xmlns:a16="http://schemas.microsoft.com/office/drawing/2014/main" id="{B85BAADF-FD12-4D7E-ABCF-72FB8A9315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7" y="2561"/>
              <a:ext cx="151" cy="1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4</a:t>
              </a:r>
            </a:p>
          </p:txBody>
        </p:sp>
        <p:sp>
          <p:nvSpPr>
            <p:cNvPr id="34" name="Line 74">
              <a:extLst>
                <a:ext uri="{FF2B5EF4-FFF2-40B4-BE49-F238E27FC236}">
                  <a16:creationId xmlns:a16="http://schemas.microsoft.com/office/drawing/2014/main" id="{6755BE52-9472-4C4E-A8F8-D83156867B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59" y="3092"/>
              <a:ext cx="296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5" name="Text Box 75">
              <a:extLst>
                <a:ext uri="{FF2B5EF4-FFF2-40B4-BE49-F238E27FC236}">
                  <a16:creationId xmlns:a16="http://schemas.microsoft.com/office/drawing/2014/main" id="{A6893EA9-C659-4A1D-84DC-4EB3596D50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8" y="2742"/>
              <a:ext cx="468" cy="250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6" name="Text Box 76">
              <a:extLst>
                <a:ext uri="{FF2B5EF4-FFF2-40B4-BE49-F238E27FC236}">
                  <a16:creationId xmlns:a16="http://schemas.microsoft.com/office/drawing/2014/main" id="{9DE36EC8-FE9D-4C91-890C-E621C5DDC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41" y="3023"/>
              <a:ext cx="619" cy="154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Instruction</a:t>
              </a:r>
            </a:p>
          </p:txBody>
        </p:sp>
        <p:sp>
          <p:nvSpPr>
            <p:cNvPr id="37" name="Text Box 77">
              <a:extLst>
                <a:ext uri="{FF2B5EF4-FFF2-40B4-BE49-F238E27FC236}">
                  <a16:creationId xmlns:a16="http://schemas.microsoft.com/office/drawing/2014/main" id="{EE1E47CF-7472-4BE5-90A6-F3D152FCD8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5" y="3171"/>
              <a:ext cx="720" cy="288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>
                  <a:latin typeface="Verdana" pitchFamily="34" charset="0"/>
                </a:rPr>
                <a:t>memory</a:t>
              </a:r>
            </a:p>
          </p:txBody>
        </p:sp>
        <p:sp>
          <p:nvSpPr>
            <p:cNvPr id="38" name="Oval 78">
              <a:extLst>
                <a:ext uri="{FF2B5EF4-FFF2-40B4-BE49-F238E27FC236}">
                  <a16:creationId xmlns:a16="http://schemas.microsoft.com/office/drawing/2014/main" id="{C34751ED-B8BA-468C-A38F-174492A61D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3" y="2758"/>
              <a:ext cx="71" cy="78"/>
            </a:xfrm>
            <a:prstGeom prst="ellipse">
              <a:avLst/>
            </a:prstGeom>
            <a:solidFill>
              <a:schemeClr val="tx1"/>
            </a:solidFill>
            <a:ln w="38100" algn="ctr">
              <a:noFill/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en-US"/>
            </a:p>
          </p:txBody>
        </p:sp>
        <p:sp>
          <p:nvSpPr>
            <p:cNvPr id="39" name="Text Box 79">
              <a:extLst>
                <a:ext uri="{FF2B5EF4-FFF2-40B4-BE49-F238E27FC236}">
                  <a16:creationId xmlns:a16="http://schemas.microsoft.com/office/drawing/2014/main" id="{CB980779-584A-40EA-B504-234443A269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841"/>
              <a:ext cx="23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In</a:t>
              </a:r>
            </a:p>
          </p:txBody>
        </p:sp>
      </p:grpSp>
      <p:grpSp>
        <p:nvGrpSpPr>
          <p:cNvPr id="40" name="Group 115">
            <a:extLst>
              <a:ext uri="{FF2B5EF4-FFF2-40B4-BE49-F238E27FC236}">
                <a16:creationId xmlns:a16="http://schemas.microsoft.com/office/drawing/2014/main" id="{3B336475-A994-44BF-B126-F3663F3EE81D}"/>
              </a:ext>
            </a:extLst>
          </p:cNvPr>
          <p:cNvGrpSpPr>
            <a:grpSpLocks/>
          </p:cNvGrpSpPr>
          <p:nvPr/>
        </p:nvGrpSpPr>
        <p:grpSpPr bwMode="auto">
          <a:xfrm>
            <a:off x="3980774" y="4645016"/>
            <a:ext cx="4897438" cy="1447801"/>
            <a:chOff x="1987" y="2736"/>
            <a:chExt cx="3757" cy="1241"/>
          </a:xfrm>
        </p:grpSpPr>
        <p:sp>
          <p:nvSpPr>
            <p:cNvPr id="41" name="Line 81">
              <a:extLst>
                <a:ext uri="{FF2B5EF4-FFF2-40B4-BE49-F238E27FC236}">
                  <a16:creationId xmlns:a16="http://schemas.microsoft.com/office/drawing/2014/main" id="{84CAC738-0583-44DF-B253-3EA0522D83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6" y="3324"/>
              <a:ext cx="3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2" name="Line 82">
              <a:extLst>
                <a:ext uri="{FF2B5EF4-FFF2-40B4-BE49-F238E27FC236}">
                  <a16:creationId xmlns:a16="http://schemas.microsoft.com/office/drawing/2014/main" id="{913FE217-8841-42BB-A06B-FD5D37BD884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74" y="3120"/>
              <a:ext cx="0" cy="2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Line 83">
              <a:extLst>
                <a:ext uri="{FF2B5EF4-FFF2-40B4-BE49-F238E27FC236}">
                  <a16:creationId xmlns:a16="http://schemas.microsoft.com/office/drawing/2014/main" id="{84C546B3-7835-46E6-9BC4-2E010901AF8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74" y="3120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4" name="Line 84">
              <a:extLst>
                <a:ext uri="{FF2B5EF4-FFF2-40B4-BE49-F238E27FC236}">
                  <a16:creationId xmlns:a16="http://schemas.microsoft.com/office/drawing/2014/main" id="{E21C92EB-47AC-4030-B68A-97AF5EAE70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83" y="3120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" name="Line 85">
              <a:extLst>
                <a:ext uri="{FF2B5EF4-FFF2-40B4-BE49-F238E27FC236}">
                  <a16:creationId xmlns:a16="http://schemas.microsoft.com/office/drawing/2014/main" id="{51B28613-4612-4333-8853-BBC585DBCA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83" y="3324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6" name="Line 86">
              <a:extLst>
                <a:ext uri="{FF2B5EF4-FFF2-40B4-BE49-F238E27FC236}">
                  <a16:creationId xmlns:a16="http://schemas.microsoft.com/office/drawing/2014/main" id="{A71420D8-CCBA-4D99-9383-B1CFED49B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1" y="3120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7" name="Line 87">
              <a:extLst>
                <a:ext uri="{FF2B5EF4-FFF2-40B4-BE49-F238E27FC236}">
                  <a16:creationId xmlns:a16="http://schemas.microsoft.com/office/drawing/2014/main" id="{121F2595-D26D-4495-841E-AF52A17F36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91" y="3120"/>
              <a:ext cx="0" cy="2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8" name="Line 88">
              <a:extLst>
                <a:ext uri="{FF2B5EF4-FFF2-40B4-BE49-F238E27FC236}">
                  <a16:creationId xmlns:a16="http://schemas.microsoft.com/office/drawing/2014/main" id="{0FF99812-28C1-425A-8AA3-346DE4353C5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9" y="3120"/>
              <a:ext cx="0" cy="20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" name="Line 89">
              <a:extLst>
                <a:ext uri="{FF2B5EF4-FFF2-40B4-BE49-F238E27FC236}">
                  <a16:creationId xmlns:a16="http://schemas.microsoft.com/office/drawing/2014/main" id="{ABC841A4-43C0-4373-9C47-BEB1730834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9" y="3324"/>
              <a:ext cx="5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0" name="Line 90">
              <a:extLst>
                <a:ext uri="{FF2B5EF4-FFF2-40B4-BE49-F238E27FC236}">
                  <a16:creationId xmlns:a16="http://schemas.microsoft.com/office/drawing/2014/main" id="{1D14FC56-A3CB-420A-AADE-34927EB13A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07" y="3120"/>
              <a:ext cx="0" cy="204"/>
            </a:xfrm>
            <a:prstGeom prst="line">
              <a:avLst/>
            </a:prstGeom>
            <a:noFill/>
            <a:ln w="28575">
              <a:solidFill>
                <a:srgbClr val="C00000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Line 91">
              <a:extLst>
                <a:ext uri="{FF2B5EF4-FFF2-40B4-BE49-F238E27FC236}">
                  <a16:creationId xmlns:a16="http://schemas.microsoft.com/office/drawing/2014/main" id="{0AABA099-30ED-4D95-8E72-9B61A7E674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7" y="3120"/>
              <a:ext cx="5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" name="Text Box 92">
              <a:extLst>
                <a:ext uri="{FF2B5EF4-FFF2-40B4-BE49-F238E27FC236}">
                  <a16:creationId xmlns:a16="http://schemas.microsoft.com/office/drawing/2014/main" id="{3EEAF852-0E16-4E66-AED0-C7C13C4EC9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1" y="3034"/>
              <a:ext cx="291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 err="1">
                  <a:latin typeface="Verdana" pitchFamily="34" charset="0"/>
                </a:rPr>
                <a:t>Clk</a:t>
              </a:r>
              <a:endParaRPr lang="en-US" sz="1400" dirty="0">
                <a:latin typeface="Verdana" pitchFamily="34" charset="0"/>
              </a:endParaRPr>
            </a:p>
          </p:txBody>
        </p:sp>
        <p:sp>
          <p:nvSpPr>
            <p:cNvPr id="53" name="Line 93">
              <a:extLst>
                <a:ext uri="{FF2B5EF4-FFF2-40B4-BE49-F238E27FC236}">
                  <a16:creationId xmlns:a16="http://schemas.microsoft.com/office/drawing/2014/main" id="{EAC143D7-DA99-47DA-B9C3-DD9DD48446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12" y="2928"/>
              <a:ext cx="315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med"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4" name="Text Box 94">
              <a:extLst>
                <a:ext uri="{FF2B5EF4-FFF2-40B4-BE49-F238E27FC236}">
                  <a16:creationId xmlns:a16="http://schemas.microsoft.com/office/drawing/2014/main" id="{CE6B91CA-06C3-4EDD-A42A-A21D71A651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4" y="2736"/>
              <a:ext cx="392" cy="19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>
                  <a:latin typeface="Verdana" pitchFamily="34" charset="0"/>
                </a:rPr>
                <a:t>Time</a:t>
              </a:r>
            </a:p>
          </p:txBody>
        </p:sp>
        <p:sp>
          <p:nvSpPr>
            <p:cNvPr id="55" name="Text Box 99">
              <a:extLst>
                <a:ext uri="{FF2B5EF4-FFF2-40B4-BE49-F238E27FC236}">
                  <a16:creationId xmlns:a16="http://schemas.microsoft.com/office/drawing/2014/main" id="{0488AADC-E2E8-4A63-AD4E-E1BECB6D63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490"/>
              <a:ext cx="255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PC</a:t>
              </a:r>
            </a:p>
          </p:txBody>
        </p:sp>
        <p:grpSp>
          <p:nvGrpSpPr>
            <p:cNvPr id="56" name="Group 114">
              <a:extLst>
                <a:ext uri="{FF2B5EF4-FFF2-40B4-BE49-F238E27FC236}">
                  <a16:creationId xmlns:a16="http://schemas.microsoft.com/office/drawing/2014/main" id="{8DC3C15C-A929-4128-847C-DEE68146AE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3434"/>
              <a:ext cx="3432" cy="229"/>
              <a:chOff x="2312" y="3434"/>
              <a:chExt cx="3432" cy="229"/>
            </a:xfrm>
          </p:grpSpPr>
          <p:sp>
            <p:nvSpPr>
              <p:cNvPr id="67" name="AutoShape 95">
                <a:extLst>
                  <a:ext uri="{FF2B5EF4-FFF2-40B4-BE49-F238E27FC236}">
                    <a16:creationId xmlns:a16="http://schemas.microsoft.com/office/drawing/2014/main" id="{98DB32B4-4A59-4DC9-901B-165898E0B0C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3446"/>
                <a:ext cx="349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8" name="AutoShape 96">
                <a:extLst>
                  <a:ext uri="{FF2B5EF4-FFF2-40B4-BE49-F238E27FC236}">
                    <a16:creationId xmlns:a16="http://schemas.microsoft.com/office/drawing/2014/main" id="{C63C038E-D587-451D-82C8-7AA2BA16E75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61" y="3446"/>
                <a:ext cx="1039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9" name="AutoShape 97">
                <a:extLst>
                  <a:ext uri="{FF2B5EF4-FFF2-40B4-BE49-F238E27FC236}">
                    <a16:creationId xmlns:a16="http://schemas.microsoft.com/office/drawing/2014/main" id="{742469F2-0754-427C-91CA-84A999256B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0" y="3446"/>
                <a:ext cx="1007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0" name="AutoShape 98">
                <a:extLst>
                  <a:ext uri="{FF2B5EF4-FFF2-40B4-BE49-F238E27FC236}">
                    <a16:creationId xmlns:a16="http://schemas.microsoft.com/office/drawing/2014/main" id="{0A61CDE6-259D-4754-BDA6-7198E884775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" y="3434"/>
                <a:ext cx="1037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72" name="Text Box 100">
                <a:extLst>
                  <a:ext uri="{FF2B5EF4-FFF2-40B4-BE49-F238E27FC236}">
                    <a16:creationId xmlns:a16="http://schemas.microsoft.com/office/drawing/2014/main" id="{568ADC2A-BA56-4D6A-979D-8496F99B2E5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17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100</a:t>
                </a:r>
              </a:p>
            </p:txBody>
          </p:sp>
          <p:sp>
            <p:nvSpPr>
              <p:cNvPr id="74" name="Text Box 101">
                <a:extLst>
                  <a:ext uri="{FF2B5EF4-FFF2-40B4-BE49-F238E27FC236}">
                    <a16:creationId xmlns:a16="http://schemas.microsoft.com/office/drawing/2014/main" id="{B32B1B2E-C001-4269-B998-B79CC75C551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03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104</a:t>
                </a:r>
              </a:p>
            </p:txBody>
          </p:sp>
          <p:sp>
            <p:nvSpPr>
              <p:cNvPr id="75" name="Text Box 102">
                <a:extLst>
                  <a:ext uri="{FF2B5EF4-FFF2-40B4-BE49-F238E27FC236}">
                    <a16:creationId xmlns:a16="http://schemas.microsoft.com/office/drawing/2014/main" id="{3889D810-900C-4EF8-9AB9-9E77299A655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40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108</a:t>
                </a:r>
              </a:p>
            </p:txBody>
          </p:sp>
          <p:sp>
            <p:nvSpPr>
              <p:cNvPr id="76" name="Text Box 103">
                <a:extLst>
                  <a:ext uri="{FF2B5EF4-FFF2-40B4-BE49-F238E27FC236}">
                    <a16:creationId xmlns:a16="http://schemas.microsoft.com/office/drawing/2014/main" id="{4F2006ED-7EFD-423E-9A7A-B90158D8E18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38" y="3456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112</a:t>
                </a:r>
              </a:p>
            </p:txBody>
          </p:sp>
        </p:grpSp>
        <p:sp>
          <p:nvSpPr>
            <p:cNvPr id="57" name="Text Box 104">
              <a:extLst>
                <a:ext uri="{FF2B5EF4-FFF2-40B4-BE49-F238E27FC236}">
                  <a16:creationId xmlns:a16="http://schemas.microsoft.com/office/drawing/2014/main" id="{B7A00EBF-7397-4462-BA6A-16AD0ADBD3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87" y="3757"/>
              <a:ext cx="236" cy="173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>
                  <a:latin typeface="Verdana" pitchFamily="34" charset="0"/>
                </a:rPr>
                <a:t>In</a:t>
              </a:r>
            </a:p>
          </p:txBody>
        </p:sp>
        <p:grpSp>
          <p:nvGrpSpPr>
            <p:cNvPr id="58" name="Group 113">
              <a:extLst>
                <a:ext uri="{FF2B5EF4-FFF2-40B4-BE49-F238E27FC236}">
                  <a16:creationId xmlns:a16="http://schemas.microsoft.com/office/drawing/2014/main" id="{508B7B1F-3E83-45E2-8022-D74946144D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12" y="3757"/>
              <a:ext cx="3432" cy="220"/>
              <a:chOff x="2312" y="3757"/>
              <a:chExt cx="3432" cy="220"/>
            </a:xfrm>
          </p:grpSpPr>
          <p:sp>
            <p:nvSpPr>
              <p:cNvPr id="59" name="AutoShape 105">
                <a:extLst>
                  <a:ext uri="{FF2B5EF4-FFF2-40B4-BE49-F238E27FC236}">
                    <a16:creationId xmlns:a16="http://schemas.microsoft.com/office/drawing/2014/main" id="{2190C078-85D8-4A43-A535-C4FBBFF5BB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12" y="3757"/>
                <a:ext cx="471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0" name="AutoShape 106">
                <a:extLst>
                  <a:ext uri="{FF2B5EF4-FFF2-40B4-BE49-F238E27FC236}">
                    <a16:creationId xmlns:a16="http://schemas.microsoft.com/office/drawing/2014/main" id="{11690A06-A402-4737-BB69-F60E193C77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3" y="3760"/>
                <a:ext cx="1039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1" name="AutoShape 107">
                <a:extLst>
                  <a:ext uri="{FF2B5EF4-FFF2-40B4-BE49-F238E27FC236}">
                    <a16:creationId xmlns:a16="http://schemas.microsoft.com/office/drawing/2014/main" id="{C80D4FCE-0863-4487-A25F-ECCFBBAB8E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22" y="3757"/>
                <a:ext cx="1007" cy="217"/>
              </a:xfrm>
              <a:prstGeom prst="flowChartTerminator">
                <a:avLst/>
              </a:prstGeom>
              <a:noFill/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2" name="AutoShape 108">
                <a:extLst>
                  <a:ext uri="{FF2B5EF4-FFF2-40B4-BE49-F238E27FC236}">
                    <a16:creationId xmlns:a16="http://schemas.microsoft.com/office/drawing/2014/main" id="{5AB8774D-DE28-4D32-A5A0-0510FED5A3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29" y="3757"/>
                <a:ext cx="915" cy="217"/>
              </a:xfrm>
              <a:prstGeom prst="flowChartTerminator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 w="12700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3" name="Text Box 109">
                <a:extLst>
                  <a:ext uri="{FF2B5EF4-FFF2-40B4-BE49-F238E27FC236}">
                    <a16:creationId xmlns:a16="http://schemas.microsoft.com/office/drawing/2014/main" id="{CDE04FD2-ABD8-48AB-BF8C-C08ADF94612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72" y="3780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104</a:t>
                </a:r>
              </a:p>
            </p:txBody>
          </p:sp>
          <p:sp>
            <p:nvSpPr>
              <p:cNvPr id="64" name="Text Box 110">
                <a:extLst>
                  <a:ext uri="{FF2B5EF4-FFF2-40B4-BE49-F238E27FC236}">
                    <a16:creationId xmlns:a16="http://schemas.microsoft.com/office/drawing/2014/main" id="{38F88C8A-464E-480D-A97F-19C16A43E7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23" y="3780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108</a:t>
                </a:r>
              </a:p>
            </p:txBody>
          </p:sp>
          <p:sp>
            <p:nvSpPr>
              <p:cNvPr id="65" name="Text Box 111">
                <a:extLst>
                  <a:ext uri="{FF2B5EF4-FFF2-40B4-BE49-F238E27FC236}">
                    <a16:creationId xmlns:a16="http://schemas.microsoft.com/office/drawing/2014/main" id="{AD6D9C2B-CDC0-49E4-AF85-13C62FFEB2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8" y="3780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112</a:t>
                </a:r>
              </a:p>
            </p:txBody>
          </p:sp>
          <p:sp>
            <p:nvSpPr>
              <p:cNvPr id="66" name="Text Box 112">
                <a:extLst>
                  <a:ext uri="{FF2B5EF4-FFF2-40B4-BE49-F238E27FC236}">
                    <a16:creationId xmlns:a16="http://schemas.microsoft.com/office/drawing/2014/main" id="{A0D08023-9E38-4ECB-8530-28C9D5E3DB8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088" y="3781"/>
                <a:ext cx="320" cy="173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>
                    <a:latin typeface="Verdana" pitchFamily="34" charset="0"/>
                  </a:rPr>
                  <a:t>116</a:t>
                </a:r>
              </a:p>
            </p:txBody>
          </p:sp>
        </p:grpSp>
      </p:grpSp>
      <p:cxnSp>
        <p:nvCxnSpPr>
          <p:cNvPr id="3" name="Straight Connector 2"/>
          <p:cNvCxnSpPr/>
          <p:nvPr/>
        </p:nvCxnSpPr>
        <p:spPr>
          <a:xfrm>
            <a:off x="4872015" y="4221152"/>
            <a:ext cx="0" cy="15573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204858" y="4221152"/>
            <a:ext cx="0" cy="1557338"/>
          </a:xfrm>
          <a:prstGeom prst="line">
            <a:avLst/>
          </a:prstGeom>
          <a:ln>
            <a:prstDash val="dash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78" name="Folded Corner 77"/>
          <p:cNvSpPr/>
          <p:nvPr/>
        </p:nvSpPr>
        <p:spPr>
          <a:xfrm>
            <a:off x="4883286" y="3947159"/>
            <a:ext cx="1288598" cy="88623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Between these two, the value of PC is stable and can be read</a:t>
            </a:r>
            <a:endParaRPr lang="en-GB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0" name="Folded Corner 79"/>
          <p:cNvSpPr/>
          <p:nvPr/>
        </p:nvSpPr>
        <p:spPr>
          <a:xfrm>
            <a:off x="6233536" y="3947159"/>
            <a:ext cx="1789547" cy="88623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Writing is done at this "instant" of time (</a:t>
            </a:r>
            <a:r>
              <a:rPr lang="en-US" sz="1050" i="1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rising clock edge</a:t>
            </a:r>
            <a:r>
              <a:rPr lang="en-US" sz="105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  The new value must be ready before this point.</a:t>
            </a:r>
            <a:endParaRPr lang="en-GB" sz="105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20563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23008" y="5493609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3909059" y="4412424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>
            <a:cxnSpLocks/>
          </p:cNvCxnSpPr>
          <p:nvPr/>
        </p:nvCxnSpPr>
        <p:spPr>
          <a:xfrm flipH="1">
            <a:off x="743361" y="5999517"/>
            <a:ext cx="2697151" cy="473646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5273565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Requirements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20</a:t>
            </a:fld>
            <a:endParaRPr dirty="0"/>
          </a:p>
        </p:txBody>
      </p:sp>
      <p:sp>
        <p:nvSpPr>
          <p:cNvPr id="35" name="Content Placeholder 2">
            <a:extLst>
              <a:ext uri="{FF2B5EF4-FFF2-40B4-BE49-F238E27FC236}">
                <a16:creationId xmlns:a16="http://schemas.microsoft.com/office/drawing/2014/main" id="{7107DE22-DF33-415F-A1C2-72D186DFA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656410"/>
          </a:xfrm>
        </p:spPr>
        <p:txBody>
          <a:bodyPr>
            <a:normAutofit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</a:t>
            </a:r>
            <a:r>
              <a:rPr lang="en-US" b="1" dirty="0">
                <a:solidFill>
                  <a:srgbClr val="C00000"/>
                </a:solidFill>
              </a:rPr>
              <a:t>Decode Stage</a:t>
            </a:r>
            <a:r>
              <a:rPr lang="en-US" dirty="0"/>
              <a:t>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Gather data from the instruction fields:</a:t>
            </a:r>
          </a:p>
          <a:p>
            <a:pPr marL="901700" lvl="1" indent="-271463">
              <a:buFont typeface="+mj-lt"/>
              <a:buAutoNum type="arabicPeriod"/>
            </a:pPr>
            <a:r>
              <a:rPr lang="en-US" dirty="0"/>
              <a:t>Read the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/>
              <a:t> to determine instruction type and field lengths</a:t>
            </a:r>
          </a:p>
          <a:p>
            <a:pPr marL="901700" lvl="1" indent="-271463">
              <a:buFont typeface="+mj-lt"/>
              <a:buAutoNum type="arabicPeriod"/>
            </a:pPr>
            <a:r>
              <a:rPr lang="en-US" dirty="0"/>
              <a:t>Read data from all necessary registers</a:t>
            </a:r>
          </a:p>
          <a:p>
            <a:pPr marL="1074738" lvl="2" indent="-173038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Can be two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), one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dirty="0"/>
              <a:t>) or zero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dirty="0"/>
              <a:t>)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Input from previous stage (</a:t>
            </a:r>
            <a:r>
              <a:rPr lang="en-US" b="1" dirty="0"/>
              <a:t>Fetch</a:t>
            </a:r>
            <a:r>
              <a:rPr lang="en-US" dirty="0"/>
              <a:t>):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Instruction to be executed</a:t>
            </a:r>
          </a:p>
          <a:p>
            <a:pPr marL="271463" indent="-271463">
              <a:spcBef>
                <a:spcPts val="12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Output to the next stage (</a:t>
            </a:r>
            <a:r>
              <a:rPr lang="en-US" b="1" dirty="0"/>
              <a:t>ALU</a:t>
            </a:r>
            <a:r>
              <a:rPr lang="en-US" dirty="0"/>
              <a:t>):</a:t>
            </a:r>
          </a:p>
          <a:p>
            <a:pPr marL="630238" lvl="1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Operation and the necessary operands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57109B-9727-40D0-937C-1B3098BDF201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037917939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21</a:t>
            </a:fld>
            <a:endParaRPr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FBCD08-E19F-479B-AC5E-5C06B55B879D}"/>
              </a:ext>
            </a:extLst>
          </p:cNvPr>
          <p:cNvSpPr/>
          <p:nvPr/>
        </p:nvSpPr>
        <p:spPr>
          <a:xfrm>
            <a:off x="834081" y="2465890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Fetch Stage</a:t>
            </a:r>
          </a:p>
        </p:txBody>
      </p:sp>
      <p:sp>
        <p:nvSpPr>
          <p:cNvPr id="45" name="Text Box 33">
            <a:extLst>
              <a:ext uri="{FF2B5EF4-FFF2-40B4-BE49-F238E27FC236}">
                <a16:creationId xmlns:a16="http://schemas.microsoft.com/office/drawing/2014/main" id="{F2B547F9-A20D-4EF2-8FD0-4D82845C9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691" y="2486774"/>
            <a:ext cx="5886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Data</a:t>
            </a:r>
          </a:p>
        </p:txBody>
      </p:sp>
      <p:sp>
        <p:nvSpPr>
          <p:cNvPr id="46" name="Text Box 35">
            <a:extLst>
              <a:ext uri="{FF2B5EF4-FFF2-40B4-BE49-F238E27FC236}">
                <a16:creationId xmlns:a16="http://schemas.microsoft.com/office/drawing/2014/main" id="{4952BC4B-5DB0-4AEB-AE64-2D08FB903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060" y="1471313"/>
            <a:ext cx="9621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Register </a:t>
            </a:r>
          </a:p>
          <a:p>
            <a:pPr algn="ctr"/>
            <a:r>
              <a:rPr lang="en-US" sz="1200" b="1" dirty="0">
                <a:latin typeface="Verdana" pitchFamily="34" charset="0"/>
              </a:rPr>
              <a:t>numbers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D98A56-D6F9-4B58-A24A-3B586C453A71}"/>
              </a:ext>
            </a:extLst>
          </p:cNvPr>
          <p:cNvSpPr/>
          <p:nvPr/>
        </p:nvSpPr>
        <p:spPr>
          <a:xfrm>
            <a:off x="7739998" y="1739728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ALU Stage</a:t>
            </a:r>
          </a:p>
        </p:txBody>
      </p:sp>
      <p:sp>
        <p:nvSpPr>
          <p:cNvPr id="57" name="Line Callout 2 (Accent Bar) 41">
            <a:extLst>
              <a:ext uri="{FF2B5EF4-FFF2-40B4-BE49-F238E27FC236}">
                <a16:creationId xmlns:a16="http://schemas.microsoft.com/office/drawing/2014/main" id="{93DF88A3-9C7C-48D5-B5AA-0C79F6A05703}"/>
              </a:ext>
            </a:extLst>
          </p:cNvPr>
          <p:cNvSpPr/>
          <p:nvPr/>
        </p:nvSpPr>
        <p:spPr>
          <a:xfrm>
            <a:off x="6080331" y="4385825"/>
            <a:ext cx="2269267" cy="1036810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82920"/>
              <a:gd name="adj6" fmla="val -3060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Collection of registers, known as </a:t>
            </a:r>
            <a:r>
              <a:rPr lang="en-US" sz="2000" b="1" dirty="0">
                <a:solidFill>
                  <a:schemeClr val="tx1"/>
                </a:solidFill>
              </a:rPr>
              <a:t>register file</a:t>
            </a:r>
            <a:endParaRPr lang="en-US" sz="2000" dirty="0">
              <a:solidFill>
                <a:schemeClr val="tx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F03F789-BD62-4207-BDC0-63E364CDAA1D}"/>
              </a:ext>
            </a:extLst>
          </p:cNvPr>
          <p:cNvGrpSpPr/>
          <p:nvPr/>
        </p:nvGrpSpPr>
        <p:grpSpPr>
          <a:xfrm>
            <a:off x="3915984" y="1911178"/>
            <a:ext cx="3062014" cy="1806575"/>
            <a:chOff x="3224856" y="1911178"/>
            <a:chExt cx="3062014" cy="1806575"/>
          </a:xfrm>
        </p:grpSpPr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6E6FB4DE-C8EB-43F0-B900-CFEB2407447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7144" y="1911178"/>
              <a:ext cx="1881188" cy="18065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9D48089C-9E58-4FBE-A00C-8AB4A18C3C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44" y="1977853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2732D6A2-048C-4AE3-BA54-D210BAF450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44" y="2423941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2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E97462DE-7C44-4D49-AF5B-09B74C21CA3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47144" y="2844628"/>
              <a:ext cx="80663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</a:t>
              </a:r>
            </a:p>
            <a:p>
              <a:r>
                <a:rPr lang="en-US" sz="1100" b="1" dirty="0">
                  <a:latin typeface="Verdana" pitchFamily="34" charset="0"/>
                </a:rPr>
                <a:t>register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36" name="Text Box 21">
              <a:extLst>
                <a:ext uri="{FF2B5EF4-FFF2-40B4-BE49-F238E27FC236}">
                  <a16:creationId xmlns:a16="http://schemas.microsoft.com/office/drawing/2014/main" id="{3ADB558C-4DCF-429D-80BB-16DA2C90164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925" y="2035003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1</a:t>
              </a:r>
            </a:p>
          </p:txBody>
        </p:sp>
        <p:sp>
          <p:nvSpPr>
            <p:cNvPr id="37" name="Text Box 22">
              <a:extLst>
                <a:ext uri="{FF2B5EF4-FFF2-40B4-BE49-F238E27FC236}">
                  <a16:creationId xmlns:a16="http://schemas.microsoft.com/office/drawing/2014/main" id="{21352C96-D881-4247-BAB6-8ACF59F867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41925" y="3073228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2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38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081" y="2228678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9" name="Line 25">
              <a:extLst>
                <a:ext uri="{FF2B5EF4-FFF2-40B4-BE49-F238E27FC236}">
                  <a16:creationId xmlns:a16="http://schemas.microsoft.com/office/drawing/2014/main" id="{259EB9F9-316E-4E88-BECA-C78205135FA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081" y="2612853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C1C622EB-65C7-468E-B3CC-0D1B25B2FE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47081" y="3046241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E275D594-4053-437B-B549-00BEFFE1879D}"/>
                </a:ext>
              </a:extLst>
            </p:cNvPr>
            <p:cNvGrpSpPr/>
            <p:nvPr/>
          </p:nvGrpSpPr>
          <p:grpSpPr>
            <a:xfrm>
              <a:off x="5628331" y="2236616"/>
              <a:ext cx="446123" cy="1057275"/>
              <a:chOff x="5480050" y="1773238"/>
              <a:chExt cx="500063" cy="1057275"/>
            </a:xfrm>
          </p:grpSpPr>
          <p:sp>
            <p:nvSpPr>
              <p:cNvPr id="42" name="Line 28">
                <a:extLst>
                  <a:ext uri="{FF2B5EF4-FFF2-40B4-BE49-F238E27FC236}">
                    <a16:creationId xmlns:a16="http://schemas.microsoft.com/office/drawing/2014/main" id="{DFE3271B-64FE-44BA-9893-240BABB7AF1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1773238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3" name="Line 29">
                <a:extLst>
                  <a:ext uri="{FF2B5EF4-FFF2-40B4-BE49-F238E27FC236}">
                    <a16:creationId xmlns:a16="http://schemas.microsoft.com/office/drawing/2014/main" id="{2396A8A6-6828-4395-9A6D-494835B8C4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2830513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7" name="Text Box 36">
              <a:extLst>
                <a:ext uri="{FF2B5EF4-FFF2-40B4-BE49-F238E27FC236}">
                  <a16:creationId xmlns:a16="http://schemas.microsoft.com/office/drawing/2014/main" id="{387EB393-733E-4209-AAE8-71815567E4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3596" y="2520778"/>
              <a:ext cx="1099702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8" name="Line 37">
              <a:extLst>
                <a:ext uri="{FF2B5EF4-FFF2-40B4-BE49-F238E27FC236}">
                  <a16:creationId xmlns:a16="http://schemas.microsoft.com/office/drawing/2014/main" id="{A7F72507-E665-43A5-8F26-165B717FC4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969" y="2142953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9" name="Line 38">
              <a:extLst>
                <a:ext uri="{FF2B5EF4-FFF2-40B4-BE49-F238E27FC236}">
                  <a16:creationId xmlns:a16="http://schemas.microsoft.com/office/drawing/2014/main" id="{214123C2-E081-4B7F-A81B-3769DD90A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969" y="2527128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2B5E78D6-0F55-4F76-9D9F-87B3E6EDE9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62969" y="2960516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Text Box 40">
              <a:extLst>
                <a:ext uri="{FF2B5EF4-FFF2-40B4-BE49-F238E27FC236}">
                  <a16:creationId xmlns:a16="http://schemas.microsoft.com/office/drawing/2014/main" id="{82B78054-A577-4525-A421-E3B5280558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019" y="1987378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2" name="Text Box 41">
              <a:extLst>
                <a:ext uri="{FF2B5EF4-FFF2-40B4-BE49-F238E27FC236}">
                  <a16:creationId xmlns:a16="http://schemas.microsoft.com/office/drawing/2014/main" id="{59DB82A8-393B-4322-9EE9-2116968CF9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856" y="2387428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3" name="Text Box 42">
              <a:extLst>
                <a:ext uri="{FF2B5EF4-FFF2-40B4-BE49-F238E27FC236}">
                  <a16:creationId xmlns:a16="http://schemas.microsoft.com/office/drawing/2014/main" id="{C0329C07-9805-4E49-8497-F214086BC4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24856" y="2844628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6" name="Right Brace 55">
              <a:extLst>
                <a:ext uri="{FF2B5EF4-FFF2-40B4-BE49-F238E27FC236}">
                  <a16:creationId xmlns:a16="http://schemas.microsoft.com/office/drawing/2014/main" id="{300F0A67-A3CD-4672-8475-922836CB7974}"/>
                </a:ext>
              </a:extLst>
            </p:cNvPr>
            <p:cNvSpPr/>
            <p:nvPr/>
          </p:nvSpPr>
          <p:spPr>
            <a:xfrm>
              <a:off x="5991389" y="2049677"/>
              <a:ext cx="295481" cy="1418535"/>
            </a:xfrm>
            <a:prstGeom prst="rightBrace">
              <a:avLst>
                <a:gd name="adj1" fmla="val 40765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148C9341-893B-4363-B1A7-BF690F76C495}"/>
                </a:ext>
              </a:extLst>
            </p:cNvPr>
            <p:cNvGrpSpPr/>
            <p:nvPr/>
          </p:nvGrpSpPr>
          <p:grpSpPr>
            <a:xfrm>
              <a:off x="5627505" y="2016942"/>
              <a:ext cx="367408" cy="298545"/>
              <a:chOff x="3168320" y="4474990"/>
              <a:chExt cx="367408" cy="298545"/>
            </a:xfrm>
          </p:grpSpPr>
          <p:sp>
            <p:nvSpPr>
              <p:cNvPr id="58" name="Text Box 40">
                <a:extLst>
                  <a:ext uri="{FF2B5EF4-FFF2-40B4-BE49-F238E27FC236}">
                    <a16:creationId xmlns:a16="http://schemas.microsoft.com/office/drawing/2014/main" id="{2FC1D12E-32E1-4C51-AF9A-36561BC13B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320" y="4474990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59" name="Line 37">
                <a:extLst>
                  <a:ext uri="{FF2B5EF4-FFF2-40B4-BE49-F238E27FC236}">
                    <a16:creationId xmlns:a16="http://schemas.microsoft.com/office/drawing/2014/main" id="{9A44D424-4438-4A5A-9930-661E265C8B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2338" y="4603672"/>
                <a:ext cx="115888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419D2DE-C91F-4328-AA30-68EB498EFB93}"/>
                </a:ext>
              </a:extLst>
            </p:cNvPr>
            <p:cNvGrpSpPr/>
            <p:nvPr/>
          </p:nvGrpSpPr>
          <p:grpSpPr>
            <a:xfrm>
              <a:off x="5627505" y="3082330"/>
              <a:ext cx="367408" cy="298545"/>
              <a:chOff x="3168320" y="4474990"/>
              <a:chExt cx="367408" cy="298545"/>
            </a:xfrm>
          </p:grpSpPr>
          <p:sp>
            <p:nvSpPr>
              <p:cNvPr id="61" name="Text Box 40">
                <a:extLst>
                  <a:ext uri="{FF2B5EF4-FFF2-40B4-BE49-F238E27FC236}">
                    <a16:creationId xmlns:a16="http://schemas.microsoft.com/office/drawing/2014/main" id="{F4C4E09E-1F9F-47A1-9F03-1420931B2E9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168320" y="4474990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62" name="Line 37">
                <a:extLst>
                  <a:ext uri="{FF2B5EF4-FFF2-40B4-BE49-F238E27FC236}">
                    <a16:creationId xmlns:a16="http://schemas.microsoft.com/office/drawing/2014/main" id="{62469798-5FC7-47A9-AFAA-54ED6CFC11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392338" y="4603672"/>
                <a:ext cx="115888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1D9B22F-E21C-402B-84D4-A654214B0C33}"/>
              </a:ext>
            </a:extLst>
          </p:cNvPr>
          <p:cNvGrpSpPr/>
          <p:nvPr/>
        </p:nvGrpSpPr>
        <p:grpSpPr>
          <a:xfrm>
            <a:off x="2081999" y="1471313"/>
            <a:ext cx="762000" cy="4114800"/>
            <a:chOff x="800100" y="2199820"/>
            <a:chExt cx="762000" cy="411480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F88B0BB2-C556-4F6D-8DD1-2DE7B5DB7B9A}"/>
                </a:ext>
              </a:extLst>
            </p:cNvPr>
            <p:cNvGrpSpPr/>
            <p:nvPr/>
          </p:nvGrpSpPr>
          <p:grpSpPr>
            <a:xfrm rot="5400000">
              <a:off x="-1028700" y="402862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118B18C8-82D8-4081-9038-779FC8F995F0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BDDA3A97-CC74-4665-BF1A-EC65240AE3F4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0C7C2559-F567-44A6-B7B1-A74176D9F664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C623E565-DDF7-4CB0-8984-661E0FE4B66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1500760D-A22B-4B38-9B2B-E8CFCF189F13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6D93FDA0-B002-43A9-947D-9849C765E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E14CF14D-C002-4723-A3B8-AB2DD4C94E4D}"/>
                </a:ext>
              </a:extLst>
            </p:cNvPr>
            <p:cNvGrpSpPr/>
            <p:nvPr/>
          </p:nvGrpSpPr>
          <p:grpSpPr>
            <a:xfrm rot="5400000">
              <a:off x="-647700" y="4104820"/>
              <a:ext cx="4114800" cy="304800"/>
              <a:chOff x="457200" y="3429000"/>
              <a:chExt cx="8229600" cy="457200"/>
            </a:xfrm>
          </p:grpSpPr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5CF88930-04E3-4C21-89B9-0B3BFFBE46F6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20F90376-8F0C-41C9-9185-5B576115ACD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6F6E737F-9CC5-45F7-BD12-2381AAFCEFE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DF6C97B7-FF5F-4AF7-8C90-B91A8CF51295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A1FD3BB7-48BB-48A9-A56B-49EF4D90524A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4618D9C7-DE42-4E5E-879F-9768FE99724E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06" name="AutoShape 30">
            <a:extLst>
              <a:ext uri="{FF2B5EF4-FFF2-40B4-BE49-F238E27FC236}">
                <a16:creationId xmlns:a16="http://schemas.microsoft.com/office/drawing/2014/main" id="{F45BA8BC-D86B-4520-93D3-032C7A4E3B92}"/>
              </a:ext>
            </a:extLst>
          </p:cNvPr>
          <p:cNvSpPr>
            <a:spLocks/>
          </p:cNvSpPr>
          <p:nvPr/>
        </p:nvSpPr>
        <p:spPr bwMode="auto">
          <a:xfrm>
            <a:off x="1889911" y="1471586"/>
            <a:ext cx="192088" cy="4114800"/>
          </a:xfrm>
          <a:prstGeom prst="leftBrace">
            <a:avLst>
              <a:gd name="adj1" fmla="val 5922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" name="Line 56">
            <a:extLst>
              <a:ext uri="{FF2B5EF4-FFF2-40B4-BE49-F238E27FC236}">
                <a16:creationId xmlns:a16="http://schemas.microsoft.com/office/drawing/2014/main" id="{F5BFD891-54B2-466A-8B78-C566C396C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8236" y="3530490"/>
            <a:ext cx="441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2843999" y="2227090"/>
            <a:ext cx="1102148" cy="313836"/>
            <a:chOff x="2843999" y="2227090"/>
            <a:chExt cx="1102148" cy="313836"/>
          </a:xfrm>
        </p:grpSpPr>
        <p:sp>
          <p:nvSpPr>
            <p:cNvPr id="141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084" y="2227884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2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3999" y="2540926"/>
              <a:ext cx="6020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3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6084" y="2227090"/>
              <a:ext cx="0" cy="313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4" name="Group 143"/>
          <p:cNvGrpSpPr/>
          <p:nvPr/>
        </p:nvGrpSpPr>
        <p:grpSpPr>
          <a:xfrm>
            <a:off x="2843999" y="2612058"/>
            <a:ext cx="1102148" cy="598953"/>
            <a:chOff x="2843999" y="2227090"/>
            <a:chExt cx="1102148" cy="313836"/>
          </a:xfrm>
        </p:grpSpPr>
        <p:sp>
          <p:nvSpPr>
            <p:cNvPr id="145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6084" y="2227884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46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3999" y="2540926"/>
              <a:ext cx="60208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7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6084" y="2227090"/>
              <a:ext cx="0" cy="313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148" name="Group 147"/>
          <p:cNvGrpSpPr/>
          <p:nvPr/>
        </p:nvGrpSpPr>
        <p:grpSpPr>
          <a:xfrm>
            <a:off x="2843999" y="3044060"/>
            <a:ext cx="1102148" cy="824739"/>
            <a:chOff x="2843999" y="2227090"/>
            <a:chExt cx="1102148" cy="313836"/>
          </a:xfrm>
        </p:grpSpPr>
        <p:sp>
          <p:nvSpPr>
            <p:cNvPr id="149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62766" y="2227884"/>
              <a:ext cx="38338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0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43999" y="2540926"/>
              <a:ext cx="71876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1" name="Line 24">
              <a:extLst>
                <a:ext uri="{FF2B5EF4-FFF2-40B4-BE49-F238E27FC236}">
                  <a16:creationId xmlns:a16="http://schemas.microsoft.com/office/drawing/2014/main" id="{2858A717-19FA-42F0-A5F9-3D4B464794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62766" y="2227090"/>
              <a:ext cx="0" cy="3138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154" name="Line 56">
            <a:extLst>
              <a:ext uri="{FF2B5EF4-FFF2-40B4-BE49-F238E27FC236}">
                <a16:creationId xmlns:a16="http://schemas.microsoft.com/office/drawing/2014/main" id="{F5BFD891-54B2-466A-8B78-C566C396C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7998" y="2763773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5" name="Text Box 33">
            <a:extLst>
              <a:ext uri="{FF2B5EF4-FFF2-40B4-BE49-F238E27FC236}">
                <a16:creationId xmlns:a16="http://schemas.microsoft.com/office/drawing/2014/main" id="{F2B547F9-A20D-4EF2-8FD0-4D82845C9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217" y="3229839"/>
            <a:ext cx="5389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latin typeface="Verdana" pitchFamily="34" charset="0"/>
              </a:rPr>
              <a:t>Inst</a:t>
            </a:r>
            <a:endParaRPr lang="en-US" sz="1200" b="1" dirty="0">
              <a:latin typeface="Verdana" pitchFamily="34" charset="0"/>
            </a:endParaRPr>
          </a:p>
        </p:txBody>
      </p:sp>
      <p:sp>
        <p:nvSpPr>
          <p:cNvPr id="156" name="Line Callout 2 (Accent Bar) 41">
            <a:extLst>
              <a:ext uri="{FF2B5EF4-FFF2-40B4-BE49-F238E27FC236}">
                <a16:creationId xmlns:a16="http://schemas.microsoft.com/office/drawing/2014/main" id="{93DF88A3-9C7C-48D5-B5AA-0C79F6A05703}"/>
              </a:ext>
            </a:extLst>
          </p:cNvPr>
          <p:cNvSpPr/>
          <p:nvPr/>
        </p:nvSpPr>
        <p:spPr>
          <a:xfrm>
            <a:off x="3771900" y="4675689"/>
            <a:ext cx="1492355" cy="746945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40414"/>
              <a:gd name="adj6" fmla="val -62095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Assembled instruction</a:t>
            </a:r>
          </a:p>
        </p:txBody>
      </p:sp>
    </p:spTree>
    <p:extLst>
      <p:ext uri="{BB962C8B-B14F-4D97-AF65-F5344CB8AC3E}">
        <p14:creationId xmlns:p14="http://schemas.microsoft.com/office/powerpoint/2010/main" val="254796908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15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22</a:t>
            </a:fld>
            <a:endParaRPr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FBCD08-E19F-479B-AC5E-5C06B55B879D}"/>
              </a:ext>
            </a:extLst>
          </p:cNvPr>
          <p:cNvSpPr/>
          <p:nvPr/>
        </p:nvSpPr>
        <p:spPr>
          <a:xfrm>
            <a:off x="834081" y="2465890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Fetch Stage</a:t>
            </a:r>
          </a:p>
        </p:txBody>
      </p:sp>
      <p:sp>
        <p:nvSpPr>
          <p:cNvPr id="45" name="Text Box 33">
            <a:extLst>
              <a:ext uri="{FF2B5EF4-FFF2-40B4-BE49-F238E27FC236}">
                <a16:creationId xmlns:a16="http://schemas.microsoft.com/office/drawing/2014/main" id="{F2B547F9-A20D-4EF2-8FD0-4D82845C9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691" y="2486774"/>
            <a:ext cx="5886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Data</a:t>
            </a:r>
          </a:p>
        </p:txBody>
      </p:sp>
      <p:sp>
        <p:nvSpPr>
          <p:cNvPr id="46" name="Text Box 35">
            <a:extLst>
              <a:ext uri="{FF2B5EF4-FFF2-40B4-BE49-F238E27FC236}">
                <a16:creationId xmlns:a16="http://schemas.microsoft.com/office/drawing/2014/main" id="{4952BC4B-5DB0-4AEB-AE64-2D08FB903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060" y="1471313"/>
            <a:ext cx="9621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 </a:t>
            </a: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numbers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D98A56-D6F9-4B58-A24A-3B586C453A71}"/>
              </a:ext>
            </a:extLst>
          </p:cNvPr>
          <p:cNvSpPr/>
          <p:nvPr/>
        </p:nvSpPr>
        <p:spPr>
          <a:xfrm>
            <a:off x="7739998" y="1739728"/>
            <a:ext cx="609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ALU Stage</a:t>
            </a:r>
          </a:p>
        </p:txBody>
      </p:sp>
      <p:sp>
        <p:nvSpPr>
          <p:cNvPr id="57" name="Line Callout 2 (Accent Bar) 41">
            <a:extLst>
              <a:ext uri="{FF2B5EF4-FFF2-40B4-BE49-F238E27FC236}">
                <a16:creationId xmlns:a16="http://schemas.microsoft.com/office/drawing/2014/main" id="{93DF88A3-9C7C-48D5-B5AA-0C79F6A05703}"/>
              </a:ext>
            </a:extLst>
          </p:cNvPr>
          <p:cNvSpPr/>
          <p:nvPr/>
        </p:nvSpPr>
        <p:spPr>
          <a:xfrm>
            <a:off x="6080331" y="4385825"/>
            <a:ext cx="2269267" cy="1036810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82920"/>
              <a:gd name="adj6" fmla="val -30608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1">
                    <a:lumMod val="85000"/>
                  </a:schemeClr>
                </a:solidFill>
              </a:rPr>
              <a:t>Collection of registers, known as </a:t>
            </a:r>
            <a:r>
              <a:rPr lang="en-US" sz="2000" b="1" dirty="0">
                <a:solidFill>
                  <a:schemeClr val="bg1">
                    <a:lumMod val="85000"/>
                  </a:schemeClr>
                </a:solidFill>
              </a:rPr>
              <a:t>register file</a:t>
            </a:r>
            <a:endParaRPr lang="en-US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6E6FB4DE-C8EB-43F0-B900-CFEB24074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272" y="1911178"/>
            <a:ext cx="1881188" cy="180657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9D48089C-9E58-4FBE-A00C-8AB4A18C3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272" y="1977853"/>
            <a:ext cx="95571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Read</a:t>
            </a:r>
          </a:p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 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2732D6A2-048C-4AE3-BA54-D210BAF45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272" y="2423941"/>
            <a:ext cx="95571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Read</a:t>
            </a:r>
          </a:p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 2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E97462DE-7C44-4D49-AF5B-09B74C21C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272" y="2844628"/>
            <a:ext cx="80663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Write</a:t>
            </a:r>
          </a:p>
          <a:p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36" name="Text Box 21">
            <a:extLst>
              <a:ext uri="{FF2B5EF4-FFF2-40B4-BE49-F238E27FC236}">
                <a16:creationId xmlns:a16="http://schemas.microsoft.com/office/drawing/2014/main" id="{3ADB558C-4DCF-429D-80BB-16DA2C901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053" y="2035003"/>
            <a:ext cx="68640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Read</a:t>
            </a:r>
          </a:p>
          <a:p>
            <a:pPr algn="r"/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data 1</a:t>
            </a:r>
          </a:p>
        </p:txBody>
      </p:sp>
      <p:sp>
        <p:nvSpPr>
          <p:cNvPr id="37" name="Text Box 22">
            <a:extLst>
              <a:ext uri="{FF2B5EF4-FFF2-40B4-BE49-F238E27FC236}">
                <a16:creationId xmlns:a16="http://schemas.microsoft.com/office/drawing/2014/main" id="{21352C96-D881-4247-BAB6-8ACF59F86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053" y="3073228"/>
            <a:ext cx="68640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Read</a:t>
            </a:r>
          </a:p>
          <a:p>
            <a:pPr algn="r"/>
            <a:r>
              <a:rPr lang="en-US" sz="11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data 2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38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8209" y="2228678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" name="Line 25">
            <a:extLst>
              <a:ext uri="{FF2B5EF4-FFF2-40B4-BE49-F238E27FC236}">
                <a16:creationId xmlns:a16="http://schemas.microsoft.com/office/drawing/2014/main" id="{259EB9F9-316E-4E88-BECA-C78205135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8209" y="2612853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" name="Line 26">
            <a:extLst>
              <a:ext uri="{FF2B5EF4-FFF2-40B4-BE49-F238E27FC236}">
                <a16:creationId xmlns:a16="http://schemas.microsoft.com/office/drawing/2014/main" id="{C1C622EB-65C7-468E-B3CC-0D1B25B2F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8209" y="3046241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2" name="Line 28">
            <a:extLst>
              <a:ext uri="{FF2B5EF4-FFF2-40B4-BE49-F238E27FC236}">
                <a16:creationId xmlns:a16="http://schemas.microsoft.com/office/drawing/2014/main" id="{DFE3271B-64FE-44BA-9893-240BABB7A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9459" y="2236616"/>
            <a:ext cx="44612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" name="Line 29">
            <a:extLst>
              <a:ext uri="{FF2B5EF4-FFF2-40B4-BE49-F238E27FC236}">
                <a16:creationId xmlns:a16="http://schemas.microsoft.com/office/drawing/2014/main" id="{2396A8A6-6828-4395-9A6D-494835B8C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9459" y="3293891"/>
            <a:ext cx="44612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7" name="Text Box 36">
            <a:extLst>
              <a:ext uri="{FF2B5EF4-FFF2-40B4-BE49-F238E27FC236}">
                <a16:creationId xmlns:a16="http://schemas.microsoft.com/office/drawing/2014/main" id="{387EB393-733E-4209-AAE8-71815567E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724" y="2520778"/>
            <a:ext cx="10997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400" b="1" i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48" name="Line 37">
            <a:extLst>
              <a:ext uri="{FF2B5EF4-FFF2-40B4-BE49-F238E27FC236}">
                <a16:creationId xmlns:a16="http://schemas.microsoft.com/office/drawing/2014/main" id="{A7F72507-E665-43A5-8F26-165B717FC4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4097" y="2142953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Line 38">
            <a:extLst>
              <a:ext uri="{FF2B5EF4-FFF2-40B4-BE49-F238E27FC236}">
                <a16:creationId xmlns:a16="http://schemas.microsoft.com/office/drawing/2014/main" id="{214123C2-E081-4B7F-A81B-3769DD90AA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4097" y="2527128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" name="Line 39">
            <a:extLst>
              <a:ext uri="{FF2B5EF4-FFF2-40B4-BE49-F238E27FC236}">
                <a16:creationId xmlns:a16="http://schemas.microsoft.com/office/drawing/2014/main" id="{2B5E78D6-0F55-4F76-9D9F-87B3E6EDE9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4097" y="2960516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" name="Text Box 40">
            <a:extLst>
              <a:ext uri="{FF2B5EF4-FFF2-40B4-BE49-F238E27FC236}">
                <a16:creationId xmlns:a16="http://schemas.microsoft.com/office/drawing/2014/main" id="{82B78054-A577-4525-A421-E3B528055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147" y="1987378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52" name="Text Box 41">
            <a:extLst>
              <a:ext uri="{FF2B5EF4-FFF2-40B4-BE49-F238E27FC236}">
                <a16:creationId xmlns:a16="http://schemas.microsoft.com/office/drawing/2014/main" id="{59DB82A8-393B-4322-9EE9-2116968CF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5984" y="2387428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53" name="Text Box 42">
            <a:extLst>
              <a:ext uri="{FF2B5EF4-FFF2-40B4-BE49-F238E27FC236}">
                <a16:creationId xmlns:a16="http://schemas.microsoft.com/office/drawing/2014/main" id="{C0329C07-9805-4E49-8497-F214086BC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5984" y="2844628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300F0A67-A3CD-4672-8475-922836CB7974}"/>
              </a:ext>
            </a:extLst>
          </p:cNvPr>
          <p:cNvSpPr/>
          <p:nvPr/>
        </p:nvSpPr>
        <p:spPr>
          <a:xfrm>
            <a:off x="6682517" y="2049677"/>
            <a:ext cx="295481" cy="1418535"/>
          </a:xfrm>
          <a:prstGeom prst="rightBrace">
            <a:avLst>
              <a:gd name="adj1" fmla="val 40765"/>
              <a:gd name="adj2" fmla="val 50000"/>
            </a:avLst>
          </a:prstGeom>
          <a:noFill/>
          <a:ln w="15875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Box 40">
            <a:extLst>
              <a:ext uri="{FF2B5EF4-FFF2-40B4-BE49-F238E27FC236}">
                <a16:creationId xmlns:a16="http://schemas.microsoft.com/office/drawing/2014/main" id="{2FC1D12E-32E1-4C51-AF9A-36561BC13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633" y="2016942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32</a:t>
            </a:r>
          </a:p>
        </p:txBody>
      </p:sp>
      <p:sp>
        <p:nvSpPr>
          <p:cNvPr id="59" name="Line 37">
            <a:extLst>
              <a:ext uri="{FF2B5EF4-FFF2-40B4-BE49-F238E27FC236}">
                <a16:creationId xmlns:a16="http://schemas.microsoft.com/office/drawing/2014/main" id="{9A44D424-4438-4A5A-9930-661E265C8B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2651" y="2145624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" name="Text Box 40">
            <a:extLst>
              <a:ext uri="{FF2B5EF4-FFF2-40B4-BE49-F238E27FC236}">
                <a16:creationId xmlns:a16="http://schemas.microsoft.com/office/drawing/2014/main" id="{F4C4E09E-1F9F-47A1-9F03-1420931B2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633" y="3082330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32</a:t>
            </a:r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62469798-5FC7-47A9-AFAA-54ED6CFC11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2651" y="3211012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8B18C8-82D8-4081-9038-779FC8F995F0}"/>
              </a:ext>
            </a:extLst>
          </p:cNvPr>
          <p:cNvSpPr/>
          <p:nvPr/>
        </p:nvSpPr>
        <p:spPr>
          <a:xfrm rot="5400000">
            <a:off x="1929599" y="1623713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DDA3A97-CC74-4665-BF1A-EC65240AE3F4}"/>
              </a:ext>
            </a:extLst>
          </p:cNvPr>
          <p:cNvSpPr/>
          <p:nvPr/>
        </p:nvSpPr>
        <p:spPr>
          <a:xfrm rot="5400000">
            <a:off x="1986749" y="2328563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C7C2559-F567-44A6-B7B1-A74176D9F664}"/>
              </a:ext>
            </a:extLst>
          </p:cNvPr>
          <p:cNvSpPr/>
          <p:nvPr/>
        </p:nvSpPr>
        <p:spPr>
          <a:xfrm rot="5400000">
            <a:off x="1986749" y="2976263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23E565-DDF7-4CB0-8984-661E0FE4B669}"/>
              </a:ext>
            </a:extLst>
          </p:cNvPr>
          <p:cNvSpPr/>
          <p:nvPr/>
        </p:nvSpPr>
        <p:spPr>
          <a:xfrm rot="5400000">
            <a:off x="1986749" y="3623963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rd</a:t>
            </a:r>
          </a:p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15:11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500760D-A22B-4B38-9B2B-E8CFCF189F13}"/>
              </a:ext>
            </a:extLst>
          </p:cNvPr>
          <p:cNvSpPr/>
          <p:nvPr/>
        </p:nvSpPr>
        <p:spPr>
          <a:xfrm rot="5400000">
            <a:off x="1986749" y="4271663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shamt</a:t>
            </a:r>
            <a:endParaRPr lang="en-US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D93FDA0-B002-43A9-947D-9849C765EAC4}"/>
              </a:ext>
            </a:extLst>
          </p:cNvPr>
          <p:cNvSpPr/>
          <p:nvPr/>
        </p:nvSpPr>
        <p:spPr>
          <a:xfrm rot="5400000">
            <a:off x="1929599" y="4976513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funct</a:t>
            </a:r>
            <a:endParaRPr lang="en-US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5:0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F88930-04E3-4C21-89B9-0B3BFFBE46F6}"/>
              </a:ext>
            </a:extLst>
          </p:cNvPr>
          <p:cNvSpPr/>
          <p:nvPr/>
        </p:nvSpPr>
        <p:spPr>
          <a:xfrm rot="5400000">
            <a:off x="2310599" y="1699913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000000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0F90376-8F0C-41C9-9185-5B576115ACD3}"/>
              </a:ext>
            </a:extLst>
          </p:cNvPr>
          <p:cNvSpPr/>
          <p:nvPr/>
        </p:nvSpPr>
        <p:spPr>
          <a:xfrm rot="5400000">
            <a:off x="2367749" y="2404763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6E737F-9CC5-45F7-BD12-2381AAFCEFE9}"/>
              </a:ext>
            </a:extLst>
          </p:cNvPr>
          <p:cNvSpPr/>
          <p:nvPr/>
        </p:nvSpPr>
        <p:spPr>
          <a:xfrm rot="5400000">
            <a:off x="2367749" y="3052463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F6C97B7-FF5F-4AF7-8C90-B91A8CF51295}"/>
              </a:ext>
            </a:extLst>
          </p:cNvPr>
          <p:cNvSpPr/>
          <p:nvPr/>
        </p:nvSpPr>
        <p:spPr>
          <a:xfrm rot="5400000">
            <a:off x="2367749" y="3700163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1FD3BB7-48BB-48A9-A56B-49EF4D90524A}"/>
              </a:ext>
            </a:extLst>
          </p:cNvPr>
          <p:cNvSpPr/>
          <p:nvPr/>
        </p:nvSpPr>
        <p:spPr>
          <a:xfrm rot="5400000">
            <a:off x="2367749" y="4347863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618D9C7-DE42-4E5E-879F-9768FE99724E}"/>
              </a:ext>
            </a:extLst>
          </p:cNvPr>
          <p:cNvSpPr/>
          <p:nvPr/>
        </p:nvSpPr>
        <p:spPr>
          <a:xfrm rot="5400000">
            <a:off x="2310599" y="5052713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AutoShape 30">
            <a:extLst>
              <a:ext uri="{FF2B5EF4-FFF2-40B4-BE49-F238E27FC236}">
                <a16:creationId xmlns:a16="http://schemas.microsoft.com/office/drawing/2014/main" id="{F45BA8BC-D86B-4520-93D3-032C7A4E3B92}"/>
              </a:ext>
            </a:extLst>
          </p:cNvPr>
          <p:cNvSpPr>
            <a:spLocks/>
          </p:cNvSpPr>
          <p:nvPr/>
        </p:nvSpPr>
        <p:spPr bwMode="auto">
          <a:xfrm>
            <a:off x="1889911" y="1471586"/>
            <a:ext cx="192088" cy="4114800"/>
          </a:xfrm>
          <a:prstGeom prst="leftBrace">
            <a:avLst>
              <a:gd name="adj1" fmla="val 59229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" name="Line 56">
            <a:extLst>
              <a:ext uri="{FF2B5EF4-FFF2-40B4-BE49-F238E27FC236}">
                <a16:creationId xmlns:a16="http://schemas.microsoft.com/office/drawing/2014/main" id="{F5BFD891-54B2-466A-8B78-C566C396C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8236" y="3530490"/>
            <a:ext cx="441675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1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6084" y="2227884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2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999" y="2540926"/>
            <a:ext cx="602085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3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6084" y="2227090"/>
            <a:ext cx="0" cy="313835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5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6084" y="2613573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6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999" y="3211011"/>
            <a:ext cx="602085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7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6084" y="2612058"/>
            <a:ext cx="0" cy="598951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9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766" y="3046147"/>
            <a:ext cx="383381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0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999" y="3868799"/>
            <a:ext cx="718767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1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2766" y="3044060"/>
            <a:ext cx="0" cy="82473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4" name="Line 56">
            <a:extLst>
              <a:ext uri="{FF2B5EF4-FFF2-40B4-BE49-F238E27FC236}">
                <a16:creationId xmlns:a16="http://schemas.microsoft.com/office/drawing/2014/main" id="{F5BFD891-54B2-466A-8B78-C566C396C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7998" y="2763773"/>
            <a:ext cx="762000" cy="0"/>
          </a:xfrm>
          <a:prstGeom prst="line">
            <a:avLst/>
          </a:prstGeom>
          <a:noFill/>
          <a:ln w="38100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5" name="Text Box 33">
            <a:extLst>
              <a:ext uri="{FF2B5EF4-FFF2-40B4-BE49-F238E27FC236}">
                <a16:creationId xmlns:a16="http://schemas.microsoft.com/office/drawing/2014/main" id="{F2B547F9-A20D-4EF2-8FD0-4D82845C9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217" y="3229839"/>
            <a:ext cx="5389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latin typeface="Verdana" pitchFamily="34" charset="0"/>
              </a:rPr>
              <a:t>Inst</a:t>
            </a:r>
            <a:endParaRPr lang="en-US" sz="1200" b="1" dirty="0">
              <a:latin typeface="Verdana" pitchFamily="34" charset="0"/>
            </a:endParaRPr>
          </a:p>
        </p:txBody>
      </p:sp>
      <p:sp>
        <p:nvSpPr>
          <p:cNvPr id="156" name="Line Callout 2 (Accent Bar) 41">
            <a:extLst>
              <a:ext uri="{FF2B5EF4-FFF2-40B4-BE49-F238E27FC236}">
                <a16:creationId xmlns:a16="http://schemas.microsoft.com/office/drawing/2014/main" id="{93DF88A3-9C7C-48D5-B5AA-0C79F6A05703}"/>
              </a:ext>
            </a:extLst>
          </p:cNvPr>
          <p:cNvSpPr/>
          <p:nvPr/>
        </p:nvSpPr>
        <p:spPr>
          <a:xfrm>
            <a:off x="3771900" y="4675689"/>
            <a:ext cx="1492355" cy="746945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40414"/>
              <a:gd name="adj6" fmla="val -62095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Assembled instruction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600321" y="5798464"/>
            <a:ext cx="5748172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71463" lvl="0" indent="-271463" fontAlgn="auto">
              <a:spcBef>
                <a:spcPts val="12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92934"/>
                </a:solidFill>
                <a:latin typeface="Arial"/>
                <a:cs typeface="+mn-cs"/>
              </a:rPr>
              <a:t>Input from previous stage (</a:t>
            </a:r>
            <a:r>
              <a:rPr lang="en-US" sz="2400" b="1" dirty="0">
                <a:solidFill>
                  <a:srgbClr val="292934"/>
                </a:solidFill>
                <a:latin typeface="Arial"/>
                <a:cs typeface="+mn-cs"/>
              </a:rPr>
              <a:t>Fetch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+mn-cs"/>
              </a:rPr>
              <a:t>):</a:t>
            </a:r>
          </a:p>
          <a:p>
            <a:pPr marL="630238" lvl="1" indent="-271463" fontAlgn="auto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92934"/>
                </a:solidFill>
                <a:latin typeface="Arial"/>
                <a:cs typeface="+mn-cs"/>
              </a:rPr>
              <a:t>Instruction to be executed</a:t>
            </a:r>
          </a:p>
        </p:txBody>
      </p:sp>
    </p:spTree>
    <p:extLst>
      <p:ext uri="{BB962C8B-B14F-4D97-AF65-F5344CB8AC3E}">
        <p14:creationId xmlns:p14="http://schemas.microsoft.com/office/powerpoint/2010/main" val="21779399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23</a:t>
            </a:fld>
            <a:endParaRPr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0FBCD08-E19F-479B-AC5E-5C06B55B879D}"/>
              </a:ext>
            </a:extLst>
          </p:cNvPr>
          <p:cNvSpPr/>
          <p:nvPr/>
        </p:nvSpPr>
        <p:spPr>
          <a:xfrm>
            <a:off x="834081" y="2465890"/>
            <a:ext cx="609600" cy="22098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Fetch</a:t>
            </a:r>
            <a:r>
              <a:rPr lang="en-US" sz="2400" b="1" dirty="0">
                <a:solidFill>
                  <a:srgbClr val="C00000"/>
                </a:solidFill>
              </a:rPr>
              <a:t> </a:t>
            </a:r>
            <a:r>
              <a:rPr lang="en-US" sz="2400" b="1" dirty="0">
                <a:solidFill>
                  <a:schemeClr val="bg1">
                    <a:lumMod val="85000"/>
                  </a:schemeClr>
                </a:solidFill>
              </a:rPr>
              <a:t>Stage</a:t>
            </a:r>
          </a:p>
        </p:txBody>
      </p:sp>
      <p:sp>
        <p:nvSpPr>
          <p:cNvPr id="45" name="Text Box 33">
            <a:extLst>
              <a:ext uri="{FF2B5EF4-FFF2-40B4-BE49-F238E27FC236}">
                <a16:creationId xmlns:a16="http://schemas.microsoft.com/office/drawing/2014/main" id="{F2B547F9-A20D-4EF2-8FD0-4D82845C9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34691" y="2486774"/>
            <a:ext cx="588624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Data</a:t>
            </a:r>
          </a:p>
        </p:txBody>
      </p:sp>
      <p:sp>
        <p:nvSpPr>
          <p:cNvPr id="46" name="Text Box 35">
            <a:extLst>
              <a:ext uri="{FF2B5EF4-FFF2-40B4-BE49-F238E27FC236}">
                <a16:creationId xmlns:a16="http://schemas.microsoft.com/office/drawing/2014/main" id="{4952BC4B-5DB0-4AEB-AE64-2D08FB903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6060" y="1471313"/>
            <a:ext cx="9621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Register </a:t>
            </a: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numbers</a:t>
            </a:r>
            <a:endParaRPr lang="en-US" sz="10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ED98A56-D6F9-4B58-A24A-3B586C453A71}"/>
              </a:ext>
            </a:extLst>
          </p:cNvPr>
          <p:cNvSpPr/>
          <p:nvPr/>
        </p:nvSpPr>
        <p:spPr>
          <a:xfrm>
            <a:off x="7739998" y="1739728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ALU Stage</a:t>
            </a:r>
          </a:p>
        </p:txBody>
      </p:sp>
      <p:sp>
        <p:nvSpPr>
          <p:cNvPr id="57" name="Line Callout 2 (Accent Bar) 41">
            <a:extLst>
              <a:ext uri="{FF2B5EF4-FFF2-40B4-BE49-F238E27FC236}">
                <a16:creationId xmlns:a16="http://schemas.microsoft.com/office/drawing/2014/main" id="{93DF88A3-9C7C-48D5-B5AA-0C79F6A05703}"/>
              </a:ext>
            </a:extLst>
          </p:cNvPr>
          <p:cNvSpPr/>
          <p:nvPr/>
        </p:nvSpPr>
        <p:spPr>
          <a:xfrm>
            <a:off x="6080331" y="4385825"/>
            <a:ext cx="2269267" cy="1036810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82920"/>
              <a:gd name="adj6" fmla="val -30608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Collection of registers, known as </a:t>
            </a:r>
            <a:r>
              <a:rPr lang="en-US" sz="2000" b="1" dirty="0">
                <a:solidFill>
                  <a:schemeClr val="tx1"/>
                </a:solidFill>
              </a:rPr>
              <a:t>register file</a:t>
            </a: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6E6FB4DE-C8EB-43F0-B900-CFEB240744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8272" y="1911178"/>
            <a:ext cx="1881188" cy="1806575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9D48089C-9E58-4FBE-A00C-8AB4A18C3C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272" y="1977853"/>
            <a:ext cx="95571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latin typeface="Verdana" pitchFamily="34" charset="0"/>
              </a:rPr>
              <a:t>Read</a:t>
            </a:r>
          </a:p>
          <a:p>
            <a:r>
              <a:rPr lang="en-US" sz="1100" b="1" dirty="0">
                <a:latin typeface="Verdana" pitchFamily="34" charset="0"/>
              </a:rPr>
              <a:t>register 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2732D6A2-048C-4AE3-BA54-D210BAF45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272" y="2423941"/>
            <a:ext cx="95571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latin typeface="Verdana" pitchFamily="34" charset="0"/>
              </a:rPr>
              <a:t>Read</a:t>
            </a:r>
          </a:p>
          <a:p>
            <a:r>
              <a:rPr lang="en-US" sz="1100" b="1" dirty="0">
                <a:latin typeface="Verdana" pitchFamily="34" charset="0"/>
              </a:rPr>
              <a:t>register 2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E97462DE-7C44-4D49-AF5B-09B74C21CA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38272" y="2844628"/>
            <a:ext cx="806631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100" b="1" dirty="0">
                <a:latin typeface="Verdana" pitchFamily="34" charset="0"/>
              </a:rPr>
              <a:t>Write</a:t>
            </a:r>
          </a:p>
          <a:p>
            <a:r>
              <a:rPr lang="en-US" sz="1100" b="1" dirty="0">
                <a:latin typeface="Verdana" pitchFamily="34" charset="0"/>
              </a:rPr>
              <a:t>register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36" name="Text Box 21">
            <a:extLst>
              <a:ext uri="{FF2B5EF4-FFF2-40B4-BE49-F238E27FC236}">
                <a16:creationId xmlns:a16="http://schemas.microsoft.com/office/drawing/2014/main" id="{3ADB558C-4DCF-429D-80BB-16DA2C901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053" y="2035003"/>
            <a:ext cx="68640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latin typeface="Verdana" pitchFamily="34" charset="0"/>
              </a:rPr>
              <a:t>Read</a:t>
            </a:r>
          </a:p>
          <a:p>
            <a:pPr algn="r"/>
            <a:r>
              <a:rPr lang="en-US" sz="1100" b="1" dirty="0">
                <a:latin typeface="Verdana" pitchFamily="34" charset="0"/>
              </a:rPr>
              <a:t>data 1</a:t>
            </a:r>
          </a:p>
        </p:txBody>
      </p:sp>
      <p:sp>
        <p:nvSpPr>
          <p:cNvPr id="37" name="Text Box 22">
            <a:extLst>
              <a:ext uri="{FF2B5EF4-FFF2-40B4-BE49-F238E27FC236}">
                <a16:creationId xmlns:a16="http://schemas.microsoft.com/office/drawing/2014/main" id="{21352C96-D881-4247-BAB6-8ACF59F867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3053" y="3073228"/>
            <a:ext cx="686406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100" b="1" dirty="0">
                <a:latin typeface="Verdana" pitchFamily="34" charset="0"/>
              </a:rPr>
              <a:t>Read</a:t>
            </a:r>
          </a:p>
          <a:p>
            <a:pPr algn="r"/>
            <a:r>
              <a:rPr lang="en-US" sz="1100" b="1" dirty="0">
                <a:latin typeface="Verdana" pitchFamily="34" charset="0"/>
              </a:rPr>
              <a:t>data 2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38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8209" y="2228678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9" name="Line 25">
            <a:extLst>
              <a:ext uri="{FF2B5EF4-FFF2-40B4-BE49-F238E27FC236}">
                <a16:creationId xmlns:a16="http://schemas.microsoft.com/office/drawing/2014/main" id="{259EB9F9-316E-4E88-BECA-C78205135FAF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8209" y="2612853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0" name="Line 26">
            <a:extLst>
              <a:ext uri="{FF2B5EF4-FFF2-40B4-BE49-F238E27FC236}">
                <a16:creationId xmlns:a16="http://schemas.microsoft.com/office/drawing/2014/main" id="{C1C622EB-65C7-468E-B3CC-0D1B25B2F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8209" y="3046241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2" name="Line 28">
            <a:extLst>
              <a:ext uri="{FF2B5EF4-FFF2-40B4-BE49-F238E27FC236}">
                <a16:creationId xmlns:a16="http://schemas.microsoft.com/office/drawing/2014/main" id="{DFE3271B-64FE-44BA-9893-240BABB7A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9459" y="2236616"/>
            <a:ext cx="4461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3" name="Line 29">
            <a:extLst>
              <a:ext uri="{FF2B5EF4-FFF2-40B4-BE49-F238E27FC236}">
                <a16:creationId xmlns:a16="http://schemas.microsoft.com/office/drawing/2014/main" id="{2396A8A6-6828-4395-9A6D-494835B8C44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9459" y="3293891"/>
            <a:ext cx="44612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47" name="Text Box 36">
            <a:extLst>
              <a:ext uri="{FF2B5EF4-FFF2-40B4-BE49-F238E27FC236}">
                <a16:creationId xmlns:a16="http://schemas.microsoft.com/office/drawing/2014/main" id="{387EB393-733E-4209-AAE8-71815567E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44724" y="2520778"/>
            <a:ext cx="1099702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4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4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48" name="Line 37">
            <a:extLst>
              <a:ext uri="{FF2B5EF4-FFF2-40B4-BE49-F238E27FC236}">
                <a16:creationId xmlns:a16="http://schemas.microsoft.com/office/drawing/2014/main" id="{A7F72507-E665-43A5-8F26-165B717FC42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4097" y="2142953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9" name="Line 38">
            <a:extLst>
              <a:ext uri="{FF2B5EF4-FFF2-40B4-BE49-F238E27FC236}">
                <a16:creationId xmlns:a16="http://schemas.microsoft.com/office/drawing/2014/main" id="{214123C2-E081-4B7F-A81B-3769DD90AA3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4097" y="2527128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0" name="Line 39">
            <a:extLst>
              <a:ext uri="{FF2B5EF4-FFF2-40B4-BE49-F238E27FC236}">
                <a16:creationId xmlns:a16="http://schemas.microsoft.com/office/drawing/2014/main" id="{2B5E78D6-0F55-4F76-9D9F-87B3E6EDE9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054097" y="2960516"/>
            <a:ext cx="115888" cy="169863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1" name="Text Box 40">
            <a:extLst>
              <a:ext uri="{FF2B5EF4-FFF2-40B4-BE49-F238E27FC236}">
                <a16:creationId xmlns:a16="http://schemas.microsoft.com/office/drawing/2014/main" id="{82B78054-A577-4525-A421-E3B5280558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46147" y="1987378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52" name="Text Box 41">
            <a:extLst>
              <a:ext uri="{FF2B5EF4-FFF2-40B4-BE49-F238E27FC236}">
                <a16:creationId xmlns:a16="http://schemas.microsoft.com/office/drawing/2014/main" id="{59DB82A8-393B-4322-9EE9-2116968CF9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5984" y="2387428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53" name="Text Box 42">
            <a:extLst>
              <a:ext uri="{FF2B5EF4-FFF2-40B4-BE49-F238E27FC236}">
                <a16:creationId xmlns:a16="http://schemas.microsoft.com/office/drawing/2014/main" id="{C0329C07-9805-4E49-8497-F214086BC4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5984" y="2844628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5</a:t>
            </a:r>
          </a:p>
        </p:txBody>
      </p:sp>
      <p:sp>
        <p:nvSpPr>
          <p:cNvPr id="56" name="Right Brace 55">
            <a:extLst>
              <a:ext uri="{FF2B5EF4-FFF2-40B4-BE49-F238E27FC236}">
                <a16:creationId xmlns:a16="http://schemas.microsoft.com/office/drawing/2014/main" id="{300F0A67-A3CD-4672-8475-922836CB7974}"/>
              </a:ext>
            </a:extLst>
          </p:cNvPr>
          <p:cNvSpPr/>
          <p:nvPr/>
        </p:nvSpPr>
        <p:spPr>
          <a:xfrm>
            <a:off x="6682517" y="2049677"/>
            <a:ext cx="295481" cy="1418535"/>
          </a:xfrm>
          <a:prstGeom prst="rightBrace">
            <a:avLst>
              <a:gd name="adj1" fmla="val 4076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 Box 40">
            <a:extLst>
              <a:ext uri="{FF2B5EF4-FFF2-40B4-BE49-F238E27FC236}">
                <a16:creationId xmlns:a16="http://schemas.microsoft.com/office/drawing/2014/main" id="{2FC1D12E-32E1-4C51-AF9A-36561BC13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633" y="2016942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59" name="Line 37">
            <a:extLst>
              <a:ext uri="{FF2B5EF4-FFF2-40B4-BE49-F238E27FC236}">
                <a16:creationId xmlns:a16="http://schemas.microsoft.com/office/drawing/2014/main" id="{9A44D424-4438-4A5A-9930-661E265C8B6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2651" y="2145624"/>
            <a:ext cx="115888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1" name="Text Box 40">
            <a:extLst>
              <a:ext uri="{FF2B5EF4-FFF2-40B4-BE49-F238E27FC236}">
                <a16:creationId xmlns:a16="http://schemas.microsoft.com/office/drawing/2014/main" id="{F4C4E09E-1F9F-47A1-9F03-1420931B2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8633" y="3082330"/>
            <a:ext cx="367408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62" name="Line 37">
            <a:extLst>
              <a:ext uri="{FF2B5EF4-FFF2-40B4-BE49-F238E27FC236}">
                <a16:creationId xmlns:a16="http://schemas.microsoft.com/office/drawing/2014/main" id="{62469798-5FC7-47A9-AFAA-54ED6CFC11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42651" y="3211012"/>
            <a:ext cx="115888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118B18C8-82D8-4081-9038-779FC8F995F0}"/>
              </a:ext>
            </a:extLst>
          </p:cNvPr>
          <p:cNvSpPr/>
          <p:nvPr/>
        </p:nvSpPr>
        <p:spPr>
          <a:xfrm rot="5400000">
            <a:off x="1929599" y="1623713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BDDA3A97-CC74-4665-BF1A-EC65240AE3F4}"/>
              </a:ext>
            </a:extLst>
          </p:cNvPr>
          <p:cNvSpPr/>
          <p:nvPr/>
        </p:nvSpPr>
        <p:spPr>
          <a:xfrm rot="5400000">
            <a:off x="1986749" y="2328563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0C7C2559-F567-44A6-B7B1-A74176D9F664}"/>
              </a:ext>
            </a:extLst>
          </p:cNvPr>
          <p:cNvSpPr/>
          <p:nvPr/>
        </p:nvSpPr>
        <p:spPr>
          <a:xfrm rot="5400000">
            <a:off x="1986749" y="2976263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623E565-DDF7-4CB0-8984-661E0FE4B669}"/>
              </a:ext>
            </a:extLst>
          </p:cNvPr>
          <p:cNvSpPr/>
          <p:nvPr/>
        </p:nvSpPr>
        <p:spPr>
          <a:xfrm rot="5400000">
            <a:off x="1986749" y="3623963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rd</a:t>
            </a: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15:11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1500760D-A22B-4B38-9B2B-E8CFCF189F13}"/>
              </a:ext>
            </a:extLst>
          </p:cNvPr>
          <p:cNvSpPr/>
          <p:nvPr/>
        </p:nvSpPr>
        <p:spPr>
          <a:xfrm rot="5400000">
            <a:off x="1986749" y="4271663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shamt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6D93FDA0-B002-43A9-947D-9849C765EAC4}"/>
              </a:ext>
            </a:extLst>
          </p:cNvPr>
          <p:cNvSpPr/>
          <p:nvPr/>
        </p:nvSpPr>
        <p:spPr>
          <a:xfrm rot="5400000">
            <a:off x="1929599" y="4976513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funct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5:0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5CF88930-04E3-4C21-89B9-0B3BFFBE46F6}"/>
              </a:ext>
            </a:extLst>
          </p:cNvPr>
          <p:cNvSpPr/>
          <p:nvPr/>
        </p:nvSpPr>
        <p:spPr>
          <a:xfrm rot="5400000">
            <a:off x="2310599" y="1699913"/>
            <a:ext cx="7620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0F90376-8F0C-41C9-9185-5B576115ACD3}"/>
              </a:ext>
            </a:extLst>
          </p:cNvPr>
          <p:cNvSpPr/>
          <p:nvPr/>
        </p:nvSpPr>
        <p:spPr>
          <a:xfrm rot="5400000">
            <a:off x="2367749" y="2404763"/>
            <a:ext cx="6477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F6E737F-9CC5-45F7-BD12-2381AAFCEFE9}"/>
              </a:ext>
            </a:extLst>
          </p:cNvPr>
          <p:cNvSpPr/>
          <p:nvPr/>
        </p:nvSpPr>
        <p:spPr>
          <a:xfrm rot="5400000">
            <a:off x="2367749" y="3052463"/>
            <a:ext cx="6477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F6C97B7-FF5F-4AF7-8C90-B91A8CF51295}"/>
              </a:ext>
            </a:extLst>
          </p:cNvPr>
          <p:cNvSpPr/>
          <p:nvPr/>
        </p:nvSpPr>
        <p:spPr>
          <a:xfrm rot="5400000">
            <a:off x="2367749" y="3700163"/>
            <a:ext cx="6477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1FD3BB7-48BB-48A9-A56B-49EF4D90524A}"/>
              </a:ext>
            </a:extLst>
          </p:cNvPr>
          <p:cNvSpPr/>
          <p:nvPr/>
        </p:nvSpPr>
        <p:spPr>
          <a:xfrm rot="5400000">
            <a:off x="2367749" y="4347863"/>
            <a:ext cx="6477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4618D9C7-DE42-4E5E-879F-9768FE99724E}"/>
              </a:ext>
            </a:extLst>
          </p:cNvPr>
          <p:cNvSpPr/>
          <p:nvPr/>
        </p:nvSpPr>
        <p:spPr>
          <a:xfrm rot="5400000">
            <a:off x="2310599" y="5052713"/>
            <a:ext cx="762000" cy="3048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chemeClr val="bg1">
                    <a:lumMod val="85000"/>
                  </a:schemeClr>
                </a:solidFill>
                <a:latin typeface="Courier New" pitchFamily="49" charset="0"/>
                <a:cs typeface="Courier New" pitchFamily="49" charset="0"/>
              </a:rPr>
              <a:t>000000</a:t>
            </a:r>
            <a:endParaRPr lang="en-SG" sz="1200" b="1" dirty="0">
              <a:solidFill>
                <a:schemeClr val="bg1">
                  <a:lumMod val="85000"/>
                </a:schemeClr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6" name="AutoShape 30">
            <a:extLst>
              <a:ext uri="{FF2B5EF4-FFF2-40B4-BE49-F238E27FC236}">
                <a16:creationId xmlns:a16="http://schemas.microsoft.com/office/drawing/2014/main" id="{F45BA8BC-D86B-4520-93D3-032C7A4E3B92}"/>
              </a:ext>
            </a:extLst>
          </p:cNvPr>
          <p:cNvSpPr>
            <a:spLocks/>
          </p:cNvSpPr>
          <p:nvPr/>
        </p:nvSpPr>
        <p:spPr bwMode="auto">
          <a:xfrm>
            <a:off x="1889911" y="1471586"/>
            <a:ext cx="192088" cy="4114800"/>
          </a:xfrm>
          <a:prstGeom prst="leftBrace">
            <a:avLst>
              <a:gd name="adj1" fmla="val 59229"/>
              <a:gd name="adj2" fmla="val 50000"/>
            </a:avLst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07" name="Line 56">
            <a:extLst>
              <a:ext uri="{FF2B5EF4-FFF2-40B4-BE49-F238E27FC236}">
                <a16:creationId xmlns:a16="http://schemas.microsoft.com/office/drawing/2014/main" id="{F5BFD891-54B2-466A-8B78-C566C396C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8236" y="3530490"/>
            <a:ext cx="441675" cy="0"/>
          </a:xfrm>
          <a:prstGeom prst="line">
            <a:avLst/>
          </a:prstGeom>
          <a:noFill/>
          <a:ln w="38100">
            <a:solidFill>
              <a:schemeClr val="bg1">
                <a:lumMod val="85000"/>
              </a:schemeClr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1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6084" y="2227884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2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999" y="2540926"/>
            <a:ext cx="602085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3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6084" y="2227090"/>
            <a:ext cx="0" cy="313835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5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446084" y="2613573"/>
            <a:ext cx="500063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46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999" y="3211011"/>
            <a:ext cx="602085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7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46084" y="2612058"/>
            <a:ext cx="0" cy="598951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9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2766" y="3046147"/>
            <a:ext cx="383381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0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999" y="3868799"/>
            <a:ext cx="718767" cy="0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1" name="Line 24">
            <a:extLst>
              <a:ext uri="{FF2B5EF4-FFF2-40B4-BE49-F238E27FC236}">
                <a16:creationId xmlns:a16="http://schemas.microsoft.com/office/drawing/2014/main" id="{2858A717-19FA-42F0-A5F9-3D4B4647949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62766" y="3044060"/>
            <a:ext cx="0" cy="824736"/>
          </a:xfrm>
          <a:prstGeom prst="line">
            <a:avLst/>
          </a:prstGeom>
          <a:noFill/>
          <a:ln w="9525">
            <a:solidFill>
              <a:schemeClr val="bg1">
                <a:lumMod val="85000"/>
              </a:schemeClr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4" name="Line 56">
            <a:extLst>
              <a:ext uri="{FF2B5EF4-FFF2-40B4-BE49-F238E27FC236}">
                <a16:creationId xmlns:a16="http://schemas.microsoft.com/office/drawing/2014/main" id="{F5BFD891-54B2-466A-8B78-C566C396C6B8}"/>
              </a:ext>
            </a:extLst>
          </p:cNvPr>
          <p:cNvSpPr>
            <a:spLocks noChangeShapeType="1"/>
          </p:cNvSpPr>
          <p:nvPr/>
        </p:nvSpPr>
        <p:spPr bwMode="auto">
          <a:xfrm>
            <a:off x="6977998" y="2763773"/>
            <a:ext cx="7620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5" name="Text Box 33">
            <a:extLst>
              <a:ext uri="{FF2B5EF4-FFF2-40B4-BE49-F238E27FC236}">
                <a16:creationId xmlns:a16="http://schemas.microsoft.com/office/drawing/2014/main" id="{F2B547F9-A20D-4EF2-8FD0-4D82845C9C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3217" y="3229839"/>
            <a:ext cx="5389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chemeClr val="bg1">
                    <a:lumMod val="85000"/>
                  </a:schemeClr>
                </a:solidFill>
                <a:latin typeface="Verdana" pitchFamily="34" charset="0"/>
              </a:rPr>
              <a:t>Inst</a:t>
            </a:r>
            <a:endParaRPr lang="en-US" sz="1200" b="1" dirty="0">
              <a:solidFill>
                <a:schemeClr val="bg1">
                  <a:lumMod val="85000"/>
                </a:schemeClr>
              </a:solidFill>
              <a:latin typeface="Verdana" pitchFamily="34" charset="0"/>
            </a:endParaRPr>
          </a:p>
        </p:txBody>
      </p:sp>
      <p:sp>
        <p:nvSpPr>
          <p:cNvPr id="156" name="Line Callout 2 (Accent Bar) 41">
            <a:extLst>
              <a:ext uri="{FF2B5EF4-FFF2-40B4-BE49-F238E27FC236}">
                <a16:creationId xmlns:a16="http://schemas.microsoft.com/office/drawing/2014/main" id="{93DF88A3-9C7C-48D5-B5AA-0C79F6A05703}"/>
              </a:ext>
            </a:extLst>
          </p:cNvPr>
          <p:cNvSpPr/>
          <p:nvPr/>
        </p:nvSpPr>
        <p:spPr>
          <a:xfrm>
            <a:off x="3771900" y="4675689"/>
            <a:ext cx="1492355" cy="746945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40414"/>
              <a:gd name="adj6" fmla="val -62095"/>
            </a:avLst>
          </a:prstGeom>
          <a:solidFill>
            <a:schemeClr val="bg1">
              <a:lumMod val="95000"/>
            </a:schemeClr>
          </a:solidFill>
          <a:ln w="19050">
            <a:solidFill>
              <a:schemeClr val="bg1">
                <a:lumMod val="8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Assembled instruction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600321" y="5798464"/>
            <a:ext cx="5748172" cy="830997"/>
          </a:xfrm>
          <a:prstGeom prst="rect">
            <a:avLst/>
          </a:prstGeom>
          <a:solidFill>
            <a:schemeClr val="bg1"/>
          </a:solidFill>
          <a:ln w="25400">
            <a:solidFill>
              <a:schemeClr val="bg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pPr marL="271463" lvl="0" indent="-271463" fontAlgn="auto">
              <a:spcBef>
                <a:spcPts val="12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292934"/>
                </a:solidFill>
                <a:latin typeface="Arial"/>
                <a:cs typeface="+mn-cs"/>
              </a:rPr>
              <a:t>Output to the next stage (</a:t>
            </a:r>
            <a:r>
              <a:rPr lang="en-US" sz="2400" b="1" dirty="0">
                <a:solidFill>
                  <a:srgbClr val="292934"/>
                </a:solidFill>
                <a:latin typeface="Arial"/>
                <a:cs typeface="+mn-cs"/>
              </a:rPr>
              <a:t>ALU</a:t>
            </a:r>
            <a:r>
              <a:rPr lang="en-US" sz="2400" dirty="0">
                <a:solidFill>
                  <a:srgbClr val="292934"/>
                </a:solidFill>
                <a:latin typeface="Arial"/>
                <a:cs typeface="+mn-cs"/>
              </a:rPr>
              <a:t>):</a:t>
            </a:r>
          </a:p>
          <a:p>
            <a:pPr marL="630238" lvl="1" indent="-271463" fontAlgn="auto">
              <a:spcBef>
                <a:spcPct val="20000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292934"/>
                </a:solidFill>
                <a:latin typeface="Arial"/>
                <a:cs typeface="+mn-cs"/>
              </a:rPr>
              <a:t>Operation and the necessary operands</a:t>
            </a:r>
          </a:p>
        </p:txBody>
      </p:sp>
    </p:spTree>
    <p:extLst>
      <p:ext uri="{BB962C8B-B14F-4D97-AF65-F5344CB8AC3E}">
        <p14:creationId xmlns:p14="http://schemas.microsoft.com/office/powerpoint/2010/main" val="2989961297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Element: </a:t>
            </a:r>
            <a:r>
              <a:rPr lang="en-SG" sz="3600" b="1" dirty="0">
                <a:solidFill>
                  <a:srgbClr val="0000FF"/>
                </a:solidFill>
              </a:rPr>
              <a:t>Register File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24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1173F3E-3B99-48BE-867D-0F13F53176F1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02405"/>
            <a:ext cx="8544560" cy="33445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collection of 32 registers: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Each 32-bit wide; can be read/written by specifying register number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at most two registers per instruction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Write at most one register per instruction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RegWrite</a:t>
            </a:r>
            <a:r>
              <a:rPr lang="en-US" dirty="0"/>
              <a:t> is a control signal to indicate: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Writing of register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1(True) = Write,  0 (False) = No Write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135003-6A3E-4C08-9872-F472050DEFDC}"/>
              </a:ext>
            </a:extLst>
          </p:cNvPr>
          <p:cNvGrpSpPr/>
          <p:nvPr/>
        </p:nvGrpSpPr>
        <p:grpSpPr>
          <a:xfrm>
            <a:off x="62176" y="4323080"/>
            <a:ext cx="5192715" cy="2319339"/>
            <a:chOff x="3627439" y="3886200"/>
            <a:chExt cx="5192715" cy="2319339"/>
          </a:xfrm>
        </p:grpSpPr>
        <p:sp>
          <p:nvSpPr>
            <p:cNvPr id="42" name="Line 37">
              <a:extLst>
                <a:ext uri="{FF2B5EF4-FFF2-40B4-BE49-F238E27FC236}">
                  <a16:creationId xmlns:a16="http://schemas.microsoft.com/office/drawing/2014/main" id="{3227E8A3-9D38-4E07-9B5A-9EB665F561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7112" y="414655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4" name="Line 37">
              <a:extLst>
                <a:ext uri="{FF2B5EF4-FFF2-40B4-BE49-F238E27FC236}">
                  <a16:creationId xmlns:a16="http://schemas.microsoft.com/office/drawing/2014/main" id="{66FB1D4B-2837-4A41-87AD-5304F6C6CBB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77112" y="5184775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5" name="Text Box 40">
              <a:extLst>
                <a:ext uri="{FF2B5EF4-FFF2-40B4-BE49-F238E27FC236}">
                  <a16:creationId xmlns:a16="http://schemas.microsoft.com/office/drawing/2014/main" id="{E921F522-6FFE-4828-9054-09660F014A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62800" y="5029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F494EF-9388-4573-ADEB-7564F6B81B53}"/>
                </a:ext>
              </a:extLst>
            </p:cNvPr>
            <p:cNvGrpSpPr/>
            <p:nvPr/>
          </p:nvGrpSpPr>
          <p:grpSpPr>
            <a:xfrm>
              <a:off x="3627439" y="3886200"/>
              <a:ext cx="5192715" cy="2319339"/>
              <a:chOff x="3627439" y="3886200"/>
              <a:chExt cx="5192715" cy="2319339"/>
            </a:xfrm>
          </p:grpSpPr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7C90FB22-E557-4C69-8F39-9E56B84681A4}"/>
                  </a:ext>
                </a:extLst>
              </p:cNvPr>
              <p:cNvGrpSpPr/>
              <p:nvPr/>
            </p:nvGrpSpPr>
            <p:grpSpPr>
              <a:xfrm>
                <a:off x="3627439" y="3886200"/>
                <a:ext cx="5192715" cy="2319339"/>
                <a:chOff x="3627439" y="3886200"/>
                <a:chExt cx="5192715" cy="2319339"/>
              </a:xfrm>
            </p:grpSpPr>
            <p:grpSp>
              <p:nvGrpSpPr>
                <p:cNvPr id="9" name="Group 44">
                  <a:extLst>
                    <a:ext uri="{FF2B5EF4-FFF2-40B4-BE49-F238E27FC236}">
                      <a16:creationId xmlns:a16="http://schemas.microsoft.com/office/drawing/2014/main" id="{32502337-8BD7-47CA-862C-8815F9A01E20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627439" y="3886200"/>
                  <a:ext cx="5192715" cy="2319339"/>
                  <a:chOff x="2237" y="2400"/>
                  <a:chExt cx="3271" cy="1461"/>
                </a:xfrm>
              </p:grpSpPr>
              <p:sp>
                <p:nvSpPr>
                  <p:cNvPr id="10" name="Rectangle 15">
                    <a:extLst>
                      <a:ext uri="{FF2B5EF4-FFF2-40B4-BE49-F238E27FC236}">
                        <a16:creationId xmlns:a16="http://schemas.microsoft.com/office/drawing/2014/main" id="{C816BDFC-3597-449B-82B5-B7D62D7C6FC1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23" y="2400"/>
                    <a:ext cx="1185" cy="1138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" name="Line 16">
                    <a:extLst>
                      <a:ext uri="{FF2B5EF4-FFF2-40B4-BE49-F238E27FC236}">
                        <a16:creationId xmlns:a16="http://schemas.microsoft.com/office/drawing/2014/main" id="{9D96A58A-BA9E-462E-BB0C-4C37FCFB878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79" y="3538"/>
                    <a:ext cx="0" cy="169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3" name="Text Box 17">
                    <a:extLst>
                      <a:ext uri="{FF2B5EF4-FFF2-40B4-BE49-F238E27FC236}">
                        <a16:creationId xmlns:a16="http://schemas.microsoft.com/office/drawing/2014/main" id="{6FC672C0-C105-4D0F-8232-3E13B2A4F14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2442"/>
                    <a:ext cx="60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register 1</a:t>
                    </a:r>
                    <a:endParaRPr lang="en-US" sz="1000" b="1" dirty="0">
                      <a:latin typeface="Verdana" pitchFamily="34" charset="0"/>
                    </a:endParaRPr>
                  </a:p>
                </p:txBody>
              </p:sp>
              <p:sp>
                <p:nvSpPr>
                  <p:cNvPr id="15" name="Text Box 18">
                    <a:extLst>
                      <a:ext uri="{FF2B5EF4-FFF2-40B4-BE49-F238E27FC236}">
                        <a16:creationId xmlns:a16="http://schemas.microsoft.com/office/drawing/2014/main" id="{9B633CDC-9AA8-49FA-9C11-CBD15409880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2723"/>
                    <a:ext cx="60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register 2</a:t>
                    </a:r>
                  </a:p>
                </p:txBody>
              </p:sp>
              <p:sp>
                <p:nvSpPr>
                  <p:cNvPr id="16" name="Text Box 19">
                    <a:extLst>
                      <a:ext uri="{FF2B5EF4-FFF2-40B4-BE49-F238E27FC236}">
                        <a16:creationId xmlns:a16="http://schemas.microsoft.com/office/drawing/2014/main" id="{D5307EFE-BAE1-4025-98C2-5E30F7820C6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2988"/>
                    <a:ext cx="508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Write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register</a:t>
                    </a:r>
                  </a:p>
                </p:txBody>
              </p:sp>
              <p:sp>
                <p:nvSpPr>
                  <p:cNvPr id="17" name="Text Box 20">
                    <a:extLst>
                      <a:ext uri="{FF2B5EF4-FFF2-40B4-BE49-F238E27FC236}">
                        <a16:creationId xmlns:a16="http://schemas.microsoft.com/office/drawing/2014/main" id="{5E52E630-8D70-4D62-94E1-6A5A6088621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323" y="3276"/>
                    <a:ext cx="390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100" b="1" dirty="0">
                        <a:latin typeface="Verdana" pitchFamily="34" charset="0"/>
                      </a:rPr>
                      <a:t>Write</a:t>
                    </a:r>
                  </a:p>
                  <a:p>
                    <a:r>
                      <a:rPr lang="en-US" sz="11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18" name="Text Box 21">
                    <a:extLst>
                      <a:ext uri="{FF2B5EF4-FFF2-40B4-BE49-F238E27FC236}">
                        <a16:creationId xmlns:a16="http://schemas.microsoft.com/office/drawing/2014/main" id="{3A3F0EE8-26B1-4683-8220-9D02D1E0866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76" y="2478"/>
                    <a:ext cx="43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data 1</a:t>
                    </a:r>
                  </a:p>
                </p:txBody>
              </p:sp>
              <p:sp>
                <p:nvSpPr>
                  <p:cNvPr id="19" name="Text Box 22">
                    <a:extLst>
                      <a:ext uri="{FF2B5EF4-FFF2-40B4-BE49-F238E27FC236}">
                        <a16:creationId xmlns:a16="http://schemas.microsoft.com/office/drawing/2014/main" id="{9923F372-5BB7-4135-A45C-F2DA2C796DF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76" y="3132"/>
                    <a:ext cx="432" cy="27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Read</a:t>
                    </a:r>
                  </a:p>
                  <a:p>
                    <a:pPr algn="r"/>
                    <a:r>
                      <a:rPr lang="en-US" sz="1100" b="1" dirty="0">
                        <a:latin typeface="Verdana" pitchFamily="34" charset="0"/>
                      </a:rPr>
                      <a:t>data 2</a:t>
                    </a:r>
                  </a:p>
                </p:txBody>
              </p:sp>
              <p:sp>
                <p:nvSpPr>
                  <p:cNvPr id="20" name="Text Box 23">
                    <a:extLst>
                      <a:ext uri="{FF2B5EF4-FFF2-40B4-BE49-F238E27FC236}">
                        <a16:creationId xmlns:a16="http://schemas.microsoft.com/office/drawing/2014/main" id="{ABBB5BC5-6AD0-4014-8C96-B59D71B9BCE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34" y="3648"/>
                    <a:ext cx="738" cy="213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6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RegWrite</a:t>
                    </a:r>
                    <a:endParaRPr lang="en-US" sz="16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22" name="Line 24">
                    <a:extLst>
                      <a:ext uri="{FF2B5EF4-FFF2-40B4-BE49-F238E27FC236}">
                        <a16:creationId xmlns:a16="http://schemas.microsoft.com/office/drawing/2014/main" id="{0D9DADA4-42D0-4EFD-B945-F233E182012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2600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3" name="Line 25">
                    <a:extLst>
                      <a:ext uri="{FF2B5EF4-FFF2-40B4-BE49-F238E27FC236}">
                        <a16:creationId xmlns:a16="http://schemas.microsoft.com/office/drawing/2014/main" id="{83ADC2AC-79D5-4B61-A338-03CFEA31A20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2842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4" name="Line 26">
                    <a:extLst>
                      <a:ext uri="{FF2B5EF4-FFF2-40B4-BE49-F238E27FC236}">
                        <a16:creationId xmlns:a16="http://schemas.microsoft.com/office/drawing/2014/main" id="{2FE8CE2C-8F6D-4665-9DBC-2395F73E16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3115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5" name="Line 27">
                    <a:extLst>
                      <a:ext uri="{FF2B5EF4-FFF2-40B4-BE49-F238E27FC236}">
                        <a16:creationId xmlns:a16="http://schemas.microsoft.com/office/drawing/2014/main" id="{925F8BB6-AD47-485A-8EBF-F4078D2FCE5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008" y="3403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6" name="Line 28">
                    <a:extLst>
                      <a:ext uri="{FF2B5EF4-FFF2-40B4-BE49-F238E27FC236}">
                        <a16:creationId xmlns:a16="http://schemas.microsoft.com/office/drawing/2014/main" id="{169CFCDF-3038-42A8-8E3E-5EFC7CE0F5B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08" y="2605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7" name="Line 29">
                    <a:extLst>
                      <a:ext uri="{FF2B5EF4-FFF2-40B4-BE49-F238E27FC236}">
                        <a16:creationId xmlns:a16="http://schemas.microsoft.com/office/drawing/2014/main" id="{66AC04C5-B629-4FBD-8692-384A941965D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08" y="3271"/>
                    <a:ext cx="315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8" name="AutoShape 30">
                    <a:extLst>
                      <a:ext uri="{FF2B5EF4-FFF2-40B4-BE49-F238E27FC236}">
                        <a16:creationId xmlns:a16="http://schemas.microsoft.com/office/drawing/2014/main" id="{9B2E358B-0FBE-4514-9F7B-FE45FC0507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1" y="2400"/>
                    <a:ext cx="121" cy="860"/>
                  </a:xfrm>
                  <a:prstGeom prst="leftBrace">
                    <a:avLst>
                      <a:gd name="adj1" fmla="val 59229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29" name="AutoShape 31">
                    <a:extLst>
                      <a:ext uri="{FF2B5EF4-FFF2-40B4-BE49-F238E27FC236}">
                        <a16:creationId xmlns:a16="http://schemas.microsoft.com/office/drawing/2014/main" id="{4C4C8ED6-0074-4F80-8868-C3B11FB74EA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2791" y="3271"/>
                    <a:ext cx="121" cy="277"/>
                  </a:xfrm>
                  <a:prstGeom prst="leftBrace">
                    <a:avLst>
                      <a:gd name="adj1" fmla="val 19077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0" name="AutoShape 32">
                    <a:extLst>
                      <a:ext uri="{FF2B5EF4-FFF2-40B4-BE49-F238E27FC236}">
                        <a16:creationId xmlns:a16="http://schemas.microsoft.com/office/drawing/2014/main" id="{0C47C51D-18CF-4B0E-98FA-8E3AAF12FD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4823" y="2426"/>
                    <a:ext cx="314" cy="977"/>
                  </a:xfrm>
                  <a:prstGeom prst="rightBrace">
                    <a:avLst>
                      <a:gd name="adj1" fmla="val 25929"/>
                      <a:gd name="adj2" fmla="val 50000"/>
                    </a:avLst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1" name="Text Box 33">
                    <a:extLst>
                      <a:ext uri="{FF2B5EF4-FFF2-40B4-BE49-F238E27FC236}">
                        <a16:creationId xmlns:a16="http://schemas.microsoft.com/office/drawing/2014/main" id="{6AD5F665-F515-4A92-95BD-3987DF8DBE64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5137" y="2819"/>
                    <a:ext cx="371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32" name="Text Box 34">
                    <a:extLst>
                      <a:ext uri="{FF2B5EF4-FFF2-40B4-BE49-F238E27FC236}">
                        <a16:creationId xmlns:a16="http://schemas.microsoft.com/office/drawing/2014/main" id="{36252722-2190-4DB2-83FD-71676AE6035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390" y="3316"/>
                    <a:ext cx="371" cy="17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33" name="Text Box 35">
                    <a:extLst>
                      <a:ext uri="{FF2B5EF4-FFF2-40B4-BE49-F238E27FC236}">
                        <a16:creationId xmlns:a16="http://schemas.microsoft.com/office/drawing/2014/main" id="{FF97F53F-DC69-484C-9A4E-CD1B72299EB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37" y="2669"/>
                    <a:ext cx="606" cy="29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Register </a:t>
                    </a:r>
                  </a:p>
                  <a:p>
                    <a:pPr algn="ctr"/>
                    <a:r>
                      <a:rPr lang="en-US" sz="1200" b="1" dirty="0">
                        <a:latin typeface="Verdana" pitchFamily="34" charset="0"/>
                      </a:rPr>
                      <a:t>numbers</a:t>
                    </a:r>
                    <a:endParaRPr lang="en-US" sz="1100" b="1" dirty="0">
                      <a:latin typeface="Verdana" pitchFamily="34" charset="0"/>
                    </a:endParaRPr>
                  </a:p>
                </p:txBody>
              </p:sp>
              <p:sp>
                <p:nvSpPr>
                  <p:cNvPr id="34" name="Text Box 36">
                    <a:extLst>
                      <a:ext uri="{FF2B5EF4-FFF2-40B4-BE49-F238E27FC236}">
                        <a16:creationId xmlns:a16="http://schemas.microsoft.com/office/drawing/2014/main" id="{F05B6786-A5F3-448D-B2BB-3EEE6BA1C11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913" y="2803"/>
                    <a:ext cx="573" cy="29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Register</a:t>
                    </a:r>
                  </a:p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File</a:t>
                    </a:r>
                  </a:p>
                </p:txBody>
              </p:sp>
              <p:sp>
                <p:nvSpPr>
                  <p:cNvPr id="35" name="Line 37">
                    <a:extLst>
                      <a:ext uri="{FF2B5EF4-FFF2-40B4-BE49-F238E27FC236}">
                        <a16:creationId xmlns:a16="http://schemas.microsoft.com/office/drawing/2014/main" id="{D01D6779-4113-4C4C-B09A-22D7DE24014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1" y="2546"/>
                    <a:ext cx="73" cy="1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6" name="Line 38">
                    <a:extLst>
                      <a:ext uri="{FF2B5EF4-FFF2-40B4-BE49-F238E27FC236}">
                        <a16:creationId xmlns:a16="http://schemas.microsoft.com/office/drawing/2014/main" id="{440EFDA7-DBC9-4BDE-99A8-EB5236A018D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1" y="2788"/>
                    <a:ext cx="73" cy="1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8" name="Line 39">
                    <a:extLst>
                      <a:ext uri="{FF2B5EF4-FFF2-40B4-BE49-F238E27FC236}">
                        <a16:creationId xmlns:a16="http://schemas.microsoft.com/office/drawing/2014/main" id="{1761E310-D246-422E-9B13-3DA426E32E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081" y="3061"/>
                    <a:ext cx="73" cy="10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39" name="Text Box 40">
                    <a:extLst>
                      <a:ext uri="{FF2B5EF4-FFF2-40B4-BE49-F238E27FC236}">
                        <a16:creationId xmlns:a16="http://schemas.microsoft.com/office/drawing/2014/main" id="{DB13E178-83FD-499C-BD2F-1B459FFA9BE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13" y="2448"/>
                    <a:ext cx="173" cy="15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40" name="Text Box 41">
                    <a:extLst>
                      <a:ext uri="{FF2B5EF4-FFF2-40B4-BE49-F238E27FC236}">
                        <a16:creationId xmlns:a16="http://schemas.microsoft.com/office/drawing/2014/main" id="{8EF0F0F0-28F3-4A6A-A646-85D127C22DBB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94" y="2700"/>
                    <a:ext cx="173" cy="15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41" name="Text Box 42">
                    <a:extLst>
                      <a:ext uri="{FF2B5EF4-FFF2-40B4-BE49-F238E27FC236}">
                        <a16:creationId xmlns:a16="http://schemas.microsoft.com/office/drawing/2014/main" id="{2F2F01E8-A9AA-4802-9F6B-CBE5A2E9811A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994" y="2988"/>
                    <a:ext cx="173" cy="154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</p:grpSp>
            <p:sp>
              <p:nvSpPr>
                <p:cNvPr id="43" name="Text Box 40">
                  <a:extLst>
                    <a:ext uri="{FF2B5EF4-FFF2-40B4-BE49-F238E27FC236}">
                      <a16:creationId xmlns:a16="http://schemas.microsoft.com/office/drawing/2014/main" id="{E7D16DDD-2C68-48A6-9A1C-F3B4816745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62800" y="3990975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sp>
            <p:nvSpPr>
              <p:cNvPr id="47" name="Line 37">
                <a:extLst>
                  <a:ext uri="{FF2B5EF4-FFF2-40B4-BE49-F238E27FC236}">
                    <a16:creationId xmlns:a16="http://schemas.microsoft.com/office/drawing/2014/main" id="{F0789561-E916-46CD-9DEC-0DE2B782E77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991100" y="5398215"/>
                <a:ext cx="115888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8" name="Text Box 40">
                <a:extLst>
                  <a:ext uri="{FF2B5EF4-FFF2-40B4-BE49-F238E27FC236}">
                    <a16:creationId xmlns:a16="http://schemas.microsoft.com/office/drawing/2014/main" id="{4FFB9B3C-3FEF-446F-93B9-B1815D221EC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776788" y="5242640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</p:grpSp>
      </p:grpSp>
      <p:sp>
        <p:nvSpPr>
          <p:cNvPr id="46" name="Folded Corner 45"/>
          <p:cNvSpPr/>
          <p:nvPr/>
        </p:nvSpPr>
        <p:spPr>
          <a:xfrm>
            <a:off x="5711031" y="4275541"/>
            <a:ext cx="3339834" cy="2122403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As a Function</a:t>
            </a:r>
          </a:p>
          <a:p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Decode Stage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RegRead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RR2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RR2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]];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en-GB" sz="12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Writeback</a:t>
            </a:r>
            <a:r>
              <a:rPr lang="en-GB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Stage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12901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500" dirty="0">
                <a:solidFill>
                  <a:srgbClr val="0000FF"/>
                </a:solidFill>
              </a:rPr>
              <a:t>5.2 Decode Stage: </a:t>
            </a:r>
            <a:r>
              <a:rPr lang="en-SG" sz="3500" b="1" dirty="0">
                <a:solidFill>
                  <a:srgbClr val="0000FF"/>
                </a:solidFill>
              </a:rPr>
              <a:t>R-Format Instruction</a:t>
            </a:r>
            <a:endParaRPr lang="en-US" sz="35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25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C1D9B22F-E21C-402B-84D4-A654214B0C33}"/>
              </a:ext>
            </a:extLst>
          </p:cNvPr>
          <p:cNvGrpSpPr/>
          <p:nvPr/>
        </p:nvGrpSpPr>
        <p:grpSpPr>
          <a:xfrm>
            <a:off x="800100" y="2199820"/>
            <a:ext cx="762000" cy="4114800"/>
            <a:chOff x="800100" y="2199820"/>
            <a:chExt cx="762000" cy="4114800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F88B0BB2-C556-4F6D-8DD1-2DE7B5DB7B9A}"/>
                </a:ext>
              </a:extLst>
            </p:cNvPr>
            <p:cNvGrpSpPr/>
            <p:nvPr/>
          </p:nvGrpSpPr>
          <p:grpSpPr>
            <a:xfrm rot="5400000">
              <a:off x="-1028700" y="402862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18B18C8-82D8-4081-9038-779FC8F995F0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BDDA3A97-CC74-4665-BF1A-EC65240AE3F4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0C7C2559-F567-44A6-B7B1-A74176D9F664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C623E565-DDF7-4CB0-8984-661E0FE4B66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500760D-A22B-4B38-9B2B-E8CFCF189F13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6D93FDA0-B002-43A9-947D-9849C765E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E14CF14D-C002-4723-A3B8-AB2DD4C94E4D}"/>
                </a:ext>
              </a:extLst>
            </p:cNvPr>
            <p:cNvGrpSpPr/>
            <p:nvPr/>
          </p:nvGrpSpPr>
          <p:grpSpPr>
            <a:xfrm rot="5400000">
              <a:off x="-647700" y="4104820"/>
              <a:ext cx="4114800" cy="304800"/>
              <a:chOff x="457200" y="3429000"/>
              <a:chExt cx="8229600" cy="457200"/>
            </a:xfrm>
          </p:grpSpPr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5CF88930-04E3-4C21-89B9-0B3BFFBE46F6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20F90376-8F0C-41C9-9185-5B576115ACD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F6E737F-9CC5-45F7-BD12-2381AAFCEFE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DF6C97B7-FF5F-4AF7-8C90-B91A8CF51295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A1FD3BB7-48BB-48A9-A56B-49EF4D90524A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4618D9C7-DE42-4E5E-879F-9768FE99724E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97" name="Rectangle 96">
            <a:extLst>
              <a:ext uri="{FF2B5EF4-FFF2-40B4-BE49-F238E27FC236}">
                <a16:creationId xmlns:a16="http://schemas.microsoft.com/office/drawing/2014/main" id="{CC363B06-3747-4FCC-8AA3-6FE1E6852AC8}"/>
              </a:ext>
            </a:extLst>
          </p:cNvPr>
          <p:cNvSpPr/>
          <p:nvPr/>
        </p:nvSpPr>
        <p:spPr>
          <a:xfrm>
            <a:off x="6743700" y="311422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endParaRPr lang="en-SG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8D390591-CDAD-4275-BFC2-6ED364EF6D2F}"/>
              </a:ext>
            </a:extLst>
          </p:cNvPr>
          <p:cNvSpPr/>
          <p:nvPr/>
        </p:nvSpPr>
        <p:spPr>
          <a:xfrm>
            <a:off x="6743700" y="4181020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SG" sz="18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05987EF1-D119-4701-8BE3-A934C82A24C4}"/>
              </a:ext>
            </a:extLst>
          </p:cNvPr>
          <p:cNvGrpSpPr/>
          <p:nvPr/>
        </p:nvGrpSpPr>
        <p:grpSpPr>
          <a:xfrm>
            <a:off x="2247900" y="4630283"/>
            <a:ext cx="2141220" cy="1684337"/>
            <a:chOff x="2247900" y="4630283"/>
            <a:chExt cx="2141220" cy="1684337"/>
          </a:xfrm>
        </p:grpSpPr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380DC0A9-19BD-432F-9DAE-B9E113B56A60}"/>
                </a:ext>
              </a:extLst>
            </p:cNvPr>
            <p:cNvCxnSpPr>
              <a:cxnSpLocks/>
              <a:stCxn id="100" idx="0"/>
              <a:endCxn id="83" idx="0"/>
            </p:cNvCxnSpPr>
            <p:nvPr/>
          </p:nvCxnSpPr>
          <p:spPr>
            <a:xfrm flipV="1">
              <a:off x="3318510" y="4630283"/>
              <a:ext cx="123190" cy="617537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Rounded Rectangle 69">
              <a:extLst>
                <a:ext uri="{FF2B5EF4-FFF2-40B4-BE49-F238E27FC236}">
                  <a16:creationId xmlns:a16="http://schemas.microsoft.com/office/drawing/2014/main" id="{1921270D-89F2-48BA-9E81-A8EB93DF1E4D}"/>
                </a:ext>
              </a:extLst>
            </p:cNvPr>
            <p:cNvSpPr/>
            <p:nvPr/>
          </p:nvSpPr>
          <p:spPr>
            <a:xfrm>
              <a:off x="2247900" y="5247820"/>
              <a:ext cx="2141220" cy="10668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Result to be stored into register </a:t>
              </a:r>
              <a:r>
                <a:rPr lang="en-US" sz="16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$8</a:t>
              </a:r>
              <a:r>
                <a:rPr lang="en-US" sz="16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sz="1600" dirty="0">
                  <a:solidFill>
                    <a:schemeClr val="tx1"/>
                  </a:solidFill>
                </a:rPr>
                <a:t>(produced by later stage)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8A76CE53-D4B5-43D4-86F3-EE07FA14615C}"/>
              </a:ext>
            </a:extLst>
          </p:cNvPr>
          <p:cNvGrpSpPr/>
          <p:nvPr/>
        </p:nvGrpSpPr>
        <p:grpSpPr>
          <a:xfrm>
            <a:off x="1562100" y="3038020"/>
            <a:ext cx="1879600" cy="1543050"/>
            <a:chOff x="1562100" y="3038020"/>
            <a:chExt cx="1879600" cy="1543050"/>
          </a:xfrm>
        </p:grpSpPr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6138098C-29B3-44A1-ABC2-D7430F62678F}"/>
                </a:ext>
              </a:extLst>
            </p:cNvPr>
            <p:cNvCxnSpPr>
              <a:stCxn id="66" idx="0"/>
              <a:endCxn id="80" idx="0"/>
            </p:cNvCxnSpPr>
            <p:nvPr/>
          </p:nvCxnSpPr>
          <p:spPr>
            <a:xfrm>
              <a:off x="1562100" y="3285670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C428B511-8097-4B10-A795-AB301AE1EA69}"/>
                </a:ext>
              </a:extLst>
            </p:cNvPr>
            <p:cNvCxnSpPr>
              <a:stCxn id="67" idx="0"/>
              <a:endCxn id="81" idx="0"/>
            </p:cNvCxnSpPr>
            <p:nvPr/>
          </p:nvCxnSpPr>
          <p:spPr>
            <a:xfrm flipV="1">
              <a:off x="1562100" y="3739695"/>
              <a:ext cx="1879600" cy="1936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3F7C251-6165-45A4-A7CB-389BFF555A74}"/>
                </a:ext>
              </a:extLst>
            </p:cNvPr>
            <p:cNvCxnSpPr>
              <a:stCxn id="68" idx="0"/>
              <a:endCxn id="82" idx="0"/>
            </p:cNvCxnSpPr>
            <p:nvPr/>
          </p:nvCxnSpPr>
          <p:spPr>
            <a:xfrm flipV="1">
              <a:off x="1562100" y="4181019"/>
              <a:ext cx="1828800" cy="4000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 Box 309">
              <a:extLst>
                <a:ext uri="{FF2B5EF4-FFF2-40B4-BE49-F238E27FC236}">
                  <a16:creationId xmlns:a16="http://schemas.microsoft.com/office/drawing/2014/main" id="{2A1F32B9-03F8-4AB4-8E72-55C3F1D5F9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8300" y="3038020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02" name="Text Box 310">
              <a:extLst>
                <a:ext uri="{FF2B5EF4-FFF2-40B4-BE49-F238E27FC236}">
                  <a16:creationId xmlns:a16="http://schemas.microsoft.com/office/drawing/2014/main" id="{17C60643-1A52-4D75-B9BE-2F147AE24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60831">
              <a:off x="1647743" y="3631745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03" name="Text Box 324">
              <a:extLst>
                <a:ext uri="{FF2B5EF4-FFF2-40B4-BE49-F238E27FC236}">
                  <a16:creationId xmlns:a16="http://schemas.microsoft.com/office/drawing/2014/main" id="{B69FBCE8-9B6E-4785-99C5-6912A4B98A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787133">
              <a:off x="1652071" y="419580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</p:grpSp>
      <p:sp>
        <p:nvSpPr>
          <p:cNvPr id="104" name="Rounded Rectangle 75">
            <a:extLst>
              <a:ext uri="{FF2B5EF4-FFF2-40B4-BE49-F238E27FC236}">
                <a16:creationId xmlns:a16="http://schemas.microsoft.com/office/drawing/2014/main" id="{3BC4EC8F-A06D-4E20-9B07-4C921C47D755}"/>
              </a:ext>
            </a:extLst>
          </p:cNvPr>
          <p:cNvSpPr/>
          <p:nvPr/>
        </p:nvSpPr>
        <p:spPr>
          <a:xfrm>
            <a:off x="1849438" y="1967252"/>
            <a:ext cx="2667000" cy="8382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Notation: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Inst [Y:X] 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= bits X to Y in Instruction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105" name="Snip Single Corner Rectangle 55">
            <a:extLst>
              <a:ext uri="{FF2B5EF4-FFF2-40B4-BE49-F238E27FC236}">
                <a16:creationId xmlns:a16="http://schemas.microsoft.com/office/drawing/2014/main" id="{3A9696A2-3712-4909-BEF1-1B1E91C50090}"/>
              </a:ext>
            </a:extLst>
          </p:cNvPr>
          <p:cNvSpPr/>
          <p:nvPr/>
        </p:nvSpPr>
        <p:spPr>
          <a:xfrm>
            <a:off x="2552700" y="1285420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p:cxnSp>
        <p:nvCxnSpPr>
          <p:cNvPr id="106" name="Shape 57">
            <a:extLst>
              <a:ext uri="{FF2B5EF4-FFF2-40B4-BE49-F238E27FC236}">
                <a16:creationId xmlns:a16="http://schemas.microsoft.com/office/drawing/2014/main" id="{BC451D1C-F551-4C62-9486-AC18774ECDF1}"/>
              </a:ext>
            </a:extLst>
          </p:cNvPr>
          <p:cNvCxnSpPr>
            <a:stCxn id="105" idx="2"/>
            <a:endCxn id="65" idx="1"/>
          </p:cNvCxnSpPr>
          <p:nvPr/>
        </p:nvCxnSpPr>
        <p:spPr>
          <a:xfrm rot="10800000" flipV="1">
            <a:off x="1409700" y="1552120"/>
            <a:ext cx="1143000" cy="647700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9A2C147E-0CEB-4BF1-A48B-EAB95E25F4D5}"/>
              </a:ext>
            </a:extLst>
          </p:cNvPr>
          <p:cNvGrpSpPr/>
          <p:nvPr/>
        </p:nvGrpSpPr>
        <p:grpSpPr>
          <a:xfrm>
            <a:off x="3314700" y="3038020"/>
            <a:ext cx="3581400" cy="2288977"/>
            <a:chOff x="3314700" y="3038020"/>
            <a:chExt cx="3581400" cy="2288977"/>
          </a:xfrm>
        </p:grpSpPr>
        <p:sp>
          <p:nvSpPr>
            <p:cNvPr id="80" name="Line 24">
              <a:extLst>
                <a:ext uri="{FF2B5EF4-FFF2-40B4-BE49-F238E27FC236}">
                  <a16:creationId xmlns:a16="http://schemas.microsoft.com/office/drawing/2014/main" id="{74AE4417-0262-4E55-A58D-986B9205EB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14700" y="3342820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1" name="Line 25">
              <a:extLst>
                <a:ext uri="{FF2B5EF4-FFF2-40B4-BE49-F238E27FC236}">
                  <a16:creationId xmlns:a16="http://schemas.microsoft.com/office/drawing/2014/main" id="{A803E55B-2146-44A7-96E4-A024170575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700" y="373969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2" name="Line 26">
              <a:extLst>
                <a:ext uri="{FF2B5EF4-FFF2-40B4-BE49-F238E27FC236}">
                  <a16:creationId xmlns:a16="http://schemas.microsoft.com/office/drawing/2014/main" id="{ADB1C5C4-CB51-4E5D-B997-17002C44C7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90900" y="4173082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83" name="Line 27">
              <a:extLst>
                <a:ext uri="{FF2B5EF4-FFF2-40B4-BE49-F238E27FC236}">
                  <a16:creationId xmlns:a16="http://schemas.microsoft.com/office/drawing/2014/main" id="{CE6097C3-E72E-49CD-8E60-2BE22FAAFE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41700" y="4630283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9464D9FA-B112-4A8B-A688-422321A2F36F}"/>
                </a:ext>
              </a:extLst>
            </p:cNvPr>
            <p:cNvGrpSpPr/>
            <p:nvPr/>
          </p:nvGrpSpPr>
          <p:grpSpPr>
            <a:xfrm>
              <a:off x="5822950" y="3363458"/>
              <a:ext cx="1073150" cy="1057275"/>
              <a:chOff x="5632450" y="3144838"/>
              <a:chExt cx="500063" cy="1057275"/>
            </a:xfrm>
          </p:grpSpPr>
          <p:sp>
            <p:nvSpPr>
              <p:cNvPr id="85" name="Line 28">
                <a:extLst>
                  <a:ext uri="{FF2B5EF4-FFF2-40B4-BE49-F238E27FC236}">
                    <a16:creationId xmlns:a16="http://schemas.microsoft.com/office/drawing/2014/main" id="{26CC6424-9A7F-4FC9-8BAD-B7FBD1063F2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86" name="Line 29">
                <a:extLst>
                  <a:ext uri="{FF2B5EF4-FFF2-40B4-BE49-F238E27FC236}">
                    <a16:creationId xmlns:a16="http://schemas.microsoft.com/office/drawing/2014/main" id="{175A8037-FAC3-4DA4-A681-5C4AD0C95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564B5FF2-8248-4EBA-AC5D-42F794F869D9}"/>
                </a:ext>
              </a:extLst>
            </p:cNvPr>
            <p:cNvGrpSpPr/>
            <p:nvPr/>
          </p:nvGrpSpPr>
          <p:grpSpPr>
            <a:xfrm>
              <a:off x="3941763" y="3038020"/>
              <a:ext cx="1881188" cy="2288977"/>
              <a:chOff x="3941763" y="3038020"/>
              <a:chExt cx="1881188" cy="2288977"/>
            </a:xfrm>
          </p:grpSpPr>
          <p:sp>
            <p:nvSpPr>
              <p:cNvPr id="79" name="Text Box 23">
                <a:extLst>
                  <a:ext uri="{FF2B5EF4-FFF2-40B4-BE49-F238E27FC236}">
                    <a16:creationId xmlns:a16="http://schemas.microsoft.com/office/drawing/2014/main" id="{4CDC3B7D-EAF0-439D-A2DC-732D0E574C2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05300" y="5019220"/>
                <a:ext cx="1043876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3DE943D4-54AA-4C69-9731-B0040F896294}"/>
                  </a:ext>
                </a:extLst>
              </p:cNvPr>
              <p:cNvGrpSpPr/>
              <p:nvPr/>
            </p:nvGrpSpPr>
            <p:grpSpPr>
              <a:xfrm>
                <a:off x="3941763" y="3038020"/>
                <a:ext cx="1881188" cy="2074864"/>
                <a:chOff x="3941763" y="3038020"/>
                <a:chExt cx="1881188" cy="2074864"/>
              </a:xfrm>
            </p:grpSpPr>
            <p:sp>
              <p:nvSpPr>
                <p:cNvPr id="71" name="Rectangle 15">
                  <a:extLst>
                    <a:ext uri="{FF2B5EF4-FFF2-40B4-BE49-F238E27FC236}">
                      <a16:creationId xmlns:a16="http://schemas.microsoft.com/office/drawing/2014/main" id="{DFEB037C-943A-42D0-BFAD-6C17351C1B7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941763" y="3038020"/>
                  <a:ext cx="1881188" cy="1806576"/>
                </a:xfrm>
                <a:prstGeom prst="rect">
                  <a:avLst/>
                </a:prstGeom>
                <a:solidFill>
                  <a:srgbClr val="FFFF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2" name="Line 16">
                  <a:extLst>
                    <a:ext uri="{FF2B5EF4-FFF2-40B4-BE49-F238E27FC236}">
                      <a16:creationId xmlns:a16="http://schemas.microsoft.com/office/drawing/2014/main" id="{8FE028EB-46E2-4B76-853A-76A5FCD9DF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824413" y="4844596"/>
                  <a:ext cx="0" cy="268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3" name="Text Box 17">
                  <a:extLst>
                    <a:ext uri="{FF2B5EF4-FFF2-40B4-BE49-F238E27FC236}">
                      <a16:creationId xmlns:a16="http://schemas.microsoft.com/office/drawing/2014/main" id="{79EEDA63-DC14-4FE0-85B2-3064284B0C5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3104695"/>
                  <a:ext cx="87630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Read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register 1</a:t>
                  </a:r>
                </a:p>
              </p:txBody>
            </p:sp>
            <p:sp>
              <p:nvSpPr>
                <p:cNvPr id="74" name="Text Box 18">
                  <a:extLst>
                    <a:ext uri="{FF2B5EF4-FFF2-40B4-BE49-F238E27FC236}">
                      <a16:creationId xmlns:a16="http://schemas.microsoft.com/office/drawing/2014/main" id="{3682A869-9E88-4041-84E9-D7621C17486B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3550783"/>
                  <a:ext cx="87630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Read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register 2</a:t>
                  </a:r>
                </a:p>
              </p:txBody>
            </p:sp>
            <p:sp>
              <p:nvSpPr>
                <p:cNvPr id="75" name="Text Box 19">
                  <a:extLst>
                    <a:ext uri="{FF2B5EF4-FFF2-40B4-BE49-F238E27FC236}">
                      <a16:creationId xmlns:a16="http://schemas.microsoft.com/office/drawing/2014/main" id="{6A080DEA-AC83-430E-8954-6B1BA3E9F93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3971470"/>
                  <a:ext cx="74295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Write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register</a:t>
                  </a:r>
                </a:p>
              </p:txBody>
            </p:sp>
            <p:sp>
              <p:nvSpPr>
                <p:cNvPr id="76" name="Text Box 20">
                  <a:extLst>
                    <a:ext uri="{FF2B5EF4-FFF2-40B4-BE49-F238E27FC236}">
                      <a16:creationId xmlns:a16="http://schemas.microsoft.com/office/drawing/2014/main" id="{288F7E22-27B9-467D-A3FB-4A7BC41FC2C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941763" y="4428671"/>
                  <a:ext cx="574675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Write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data</a:t>
                  </a:r>
                </a:p>
              </p:txBody>
            </p:sp>
            <p:sp>
              <p:nvSpPr>
                <p:cNvPr id="77" name="Text Box 21">
                  <a:extLst>
                    <a:ext uri="{FF2B5EF4-FFF2-40B4-BE49-F238E27FC236}">
                      <a16:creationId xmlns:a16="http://schemas.microsoft.com/office/drawing/2014/main" id="{064CE692-D40E-47B6-B3CA-D6F1B00E0A9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91125" y="3161845"/>
                  <a:ext cx="631825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>
                      <a:latin typeface="Verdana" pitchFamily="34" charset="0"/>
                    </a:rPr>
                    <a:t>Read</a:t>
                  </a:r>
                </a:p>
                <a:p>
                  <a:pPr algn="r"/>
                  <a:r>
                    <a:rPr lang="en-US" sz="1000" b="1">
                      <a:latin typeface="Verdana" pitchFamily="34" charset="0"/>
                    </a:rPr>
                    <a:t>data 1</a:t>
                  </a:r>
                </a:p>
              </p:txBody>
            </p:sp>
            <p:sp>
              <p:nvSpPr>
                <p:cNvPr id="78" name="Text Box 22">
                  <a:extLst>
                    <a:ext uri="{FF2B5EF4-FFF2-40B4-BE49-F238E27FC236}">
                      <a16:creationId xmlns:a16="http://schemas.microsoft.com/office/drawing/2014/main" id="{362789D5-F267-4233-8221-8EB3F313A87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191125" y="4200070"/>
                  <a:ext cx="631825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Read</a:t>
                  </a:r>
                </a:p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data 2</a:t>
                  </a:r>
                </a:p>
              </p:txBody>
            </p:sp>
            <p:sp>
              <p:nvSpPr>
                <p:cNvPr id="87" name="Text Box 36">
                  <a:extLst>
                    <a:ext uri="{FF2B5EF4-FFF2-40B4-BE49-F238E27FC236}">
                      <a16:creationId xmlns:a16="http://schemas.microsoft.com/office/drawing/2014/main" id="{BBD0CFBD-3A1E-4F1F-89F2-FA26AC94C4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880183" y="3647620"/>
                  <a:ext cx="909223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Register</a:t>
                  </a:r>
                </a:p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File</a:t>
                  </a:r>
                </a:p>
              </p:txBody>
            </p:sp>
          </p:grpSp>
        </p:grpSp>
        <p:sp>
          <p:nvSpPr>
            <p:cNvPr id="88" name="Line 37">
              <a:extLst>
                <a:ext uri="{FF2B5EF4-FFF2-40B4-BE49-F238E27FC236}">
                  <a16:creationId xmlns:a16="http://schemas.microsoft.com/office/drawing/2014/main" id="{BC9255B9-08FF-42B6-A7B4-EFA05FC763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588" y="3269795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9" name="Line 38">
              <a:extLst>
                <a:ext uri="{FF2B5EF4-FFF2-40B4-BE49-F238E27FC236}">
                  <a16:creationId xmlns:a16="http://schemas.microsoft.com/office/drawing/2014/main" id="{276872EF-7504-41C4-A2BF-A869FF459FC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588" y="365397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0" name="Line 39">
              <a:extLst>
                <a:ext uri="{FF2B5EF4-FFF2-40B4-BE49-F238E27FC236}">
                  <a16:creationId xmlns:a16="http://schemas.microsoft.com/office/drawing/2014/main" id="{B5EC63ED-357F-40F0-B5AA-1F7DE80FB9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7588" y="4087358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1" name="Text Box 40">
              <a:extLst>
                <a:ext uri="{FF2B5EF4-FFF2-40B4-BE49-F238E27FC236}">
                  <a16:creationId xmlns:a16="http://schemas.microsoft.com/office/drawing/2014/main" id="{191DCEC4-8F8E-416B-A74C-07D3094CB7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9638" y="311422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92" name="Text Box 41">
              <a:extLst>
                <a:ext uri="{FF2B5EF4-FFF2-40B4-BE49-F238E27FC236}">
                  <a16:creationId xmlns:a16="http://schemas.microsoft.com/office/drawing/2014/main" id="{A536A82F-337B-4200-8DEC-7F0A238848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351427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93" name="Text Box 42">
              <a:extLst>
                <a:ext uri="{FF2B5EF4-FFF2-40B4-BE49-F238E27FC236}">
                  <a16:creationId xmlns:a16="http://schemas.microsoft.com/office/drawing/2014/main" id="{1D348B23-71C3-4452-90DD-159DA5FC24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19475" y="397147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7E673A7A-F238-4E25-862E-E9BAC787B394}"/>
                </a:ext>
              </a:extLst>
            </p:cNvPr>
            <p:cNvGrpSpPr/>
            <p:nvPr/>
          </p:nvGrpSpPr>
          <p:grpSpPr>
            <a:xfrm>
              <a:off x="5842892" y="3114220"/>
              <a:ext cx="367408" cy="1389221"/>
              <a:chOff x="7131289" y="4039447"/>
              <a:chExt cx="367408" cy="1389221"/>
            </a:xfrm>
          </p:grpSpPr>
          <p:grpSp>
            <p:nvGrpSpPr>
              <p:cNvPr id="108" name="Group 107">
                <a:extLst>
                  <a:ext uri="{FF2B5EF4-FFF2-40B4-BE49-F238E27FC236}">
                    <a16:creationId xmlns:a16="http://schemas.microsoft.com/office/drawing/2014/main" id="{831205FF-5E53-4AEE-86EB-D774D66C94A1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12" name="Line 37">
                  <a:extLst>
                    <a:ext uri="{FF2B5EF4-FFF2-40B4-BE49-F238E27FC236}">
                      <a16:creationId xmlns:a16="http://schemas.microsoft.com/office/drawing/2014/main" id="{999BB7BF-C629-4259-A808-760DAE15FF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3" name="Text Box 40">
                  <a:extLst>
                    <a:ext uri="{FF2B5EF4-FFF2-40B4-BE49-F238E27FC236}">
                      <a16:creationId xmlns:a16="http://schemas.microsoft.com/office/drawing/2014/main" id="{C7265DF8-EF01-46EB-A3D5-C1322C5DB23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06F705EE-326B-4561-9F58-15AD7BC06CE7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10" name="Line 37">
                  <a:extLst>
                    <a:ext uri="{FF2B5EF4-FFF2-40B4-BE49-F238E27FC236}">
                      <a16:creationId xmlns:a16="http://schemas.microsoft.com/office/drawing/2014/main" id="{EC12335E-938C-48B8-90B2-EF715E12EAD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11" name="Text Box 40">
                  <a:extLst>
                    <a:ext uri="{FF2B5EF4-FFF2-40B4-BE49-F238E27FC236}">
                      <a16:creationId xmlns:a16="http://schemas.microsoft.com/office/drawing/2014/main" id="{7CAEF8A1-9A87-40BC-B58E-08E6866D05F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  <p:grpSp>
          <p:nvGrpSpPr>
            <p:cNvPr id="115" name="Group 114">
              <a:extLst>
                <a:ext uri="{FF2B5EF4-FFF2-40B4-BE49-F238E27FC236}">
                  <a16:creationId xmlns:a16="http://schemas.microsoft.com/office/drawing/2014/main" id="{F8897479-BEBD-431C-8DCE-C7CDF124798B}"/>
                </a:ext>
              </a:extLst>
            </p:cNvPr>
            <p:cNvGrpSpPr/>
            <p:nvPr/>
          </p:nvGrpSpPr>
          <p:grpSpPr>
            <a:xfrm>
              <a:off x="3382267" y="4389695"/>
              <a:ext cx="367408" cy="322421"/>
              <a:chOff x="7131289" y="4039447"/>
              <a:chExt cx="367408" cy="322421"/>
            </a:xfrm>
          </p:grpSpPr>
          <p:sp>
            <p:nvSpPr>
              <p:cNvPr id="119" name="Line 37">
                <a:extLst>
                  <a:ext uri="{FF2B5EF4-FFF2-40B4-BE49-F238E27FC236}">
                    <a16:creationId xmlns:a16="http://schemas.microsoft.com/office/drawing/2014/main" id="{35CA3FFD-FA5B-4117-897E-545AA7BEC7E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7359889" y="4192005"/>
                <a:ext cx="115888" cy="16986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0" name="Text Box 40">
                <a:extLst>
                  <a:ext uri="{FF2B5EF4-FFF2-40B4-BE49-F238E27FC236}">
                    <a16:creationId xmlns:a16="http://schemas.microsoft.com/office/drawing/2014/main" id="{44743D4A-0CDD-4DCE-81C6-5E6ACC89366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31289" y="4039447"/>
                <a:ext cx="367408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642031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/>
      <p:bldP spid="98" grpId="0"/>
      <p:bldP spid="10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Decode Stage: </a:t>
            </a:r>
            <a:r>
              <a:rPr lang="en-SG" sz="3600" b="1" dirty="0">
                <a:solidFill>
                  <a:srgbClr val="0000FF"/>
                </a:solidFill>
              </a:rPr>
              <a:t>I-Format Instruction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26</a:t>
            </a:fld>
            <a:endParaRPr dirty="0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17CF8E32-CA35-4783-B45B-907D719CB42C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1" name="Explosion 1 53">
            <a:extLst>
              <a:ext uri="{FF2B5EF4-FFF2-40B4-BE49-F238E27FC236}">
                <a16:creationId xmlns:a16="http://schemas.microsoft.com/office/drawing/2014/main" id="{658B4B38-206E-4F20-BF04-BF5E10208475}"/>
              </a:ext>
            </a:extLst>
          </p:cNvPr>
          <p:cNvSpPr/>
          <p:nvPr/>
        </p:nvSpPr>
        <p:spPr>
          <a:xfrm>
            <a:off x="2487827" y="3222172"/>
            <a:ext cx="381000" cy="381000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52" name="Explosion 1 54">
            <a:extLst>
              <a:ext uri="{FF2B5EF4-FFF2-40B4-BE49-F238E27FC236}">
                <a16:creationId xmlns:a16="http://schemas.microsoft.com/office/drawing/2014/main" id="{1655A104-DFB5-4F15-A0FA-06122C9FCCDE}"/>
              </a:ext>
            </a:extLst>
          </p:cNvPr>
          <p:cNvSpPr/>
          <p:nvPr/>
        </p:nvSpPr>
        <p:spPr>
          <a:xfrm>
            <a:off x="6069227" y="3831772"/>
            <a:ext cx="381000" cy="381000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001000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2A9E19-59AE-4C65-AFDD-F19FF423F657}"/>
              </a:ext>
            </a:extLst>
          </p:cNvPr>
          <p:cNvGrpSpPr/>
          <p:nvPr/>
        </p:nvGrpSpPr>
        <p:grpSpPr>
          <a:xfrm>
            <a:off x="1421027" y="2612572"/>
            <a:ext cx="1879600" cy="1543050"/>
            <a:chOff x="1421027" y="2612572"/>
            <a:chExt cx="1879600" cy="154305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9BCC588D-CEAF-44CB-A058-46E13528F34C}"/>
                </a:ext>
              </a:extLst>
            </p:cNvPr>
            <p:cNvCxnSpPr>
              <a:stCxn id="118" idx="0"/>
              <a:endCxn id="133" idx="0"/>
            </p:cNvCxnSpPr>
            <p:nvPr/>
          </p:nvCxnSpPr>
          <p:spPr>
            <a:xfrm flipV="1">
              <a:off x="1421027" y="3314247"/>
              <a:ext cx="1879600" cy="193675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88EFCCB7-C63C-4536-A19E-4242A47FFD74}"/>
                </a:ext>
              </a:extLst>
            </p:cNvPr>
            <p:cNvCxnSpPr>
              <a:endCxn id="134" idx="0"/>
            </p:cNvCxnSpPr>
            <p:nvPr/>
          </p:nvCxnSpPr>
          <p:spPr>
            <a:xfrm flipV="1">
              <a:off x="1421027" y="3755571"/>
              <a:ext cx="1828800" cy="400051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58" name="Text Box 310">
              <a:extLst>
                <a:ext uri="{FF2B5EF4-FFF2-40B4-BE49-F238E27FC236}">
                  <a16:creationId xmlns:a16="http://schemas.microsoft.com/office/drawing/2014/main" id="{4D5BD7AA-BE3C-4D37-A3DA-A5FAA75430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60831">
              <a:off x="1506670" y="3206297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59" name="Text Box 324">
              <a:extLst>
                <a:ext uri="{FF2B5EF4-FFF2-40B4-BE49-F238E27FC236}">
                  <a16:creationId xmlns:a16="http://schemas.microsoft.com/office/drawing/2014/main" id="{1CCBCFF6-95E0-4FBD-B2E3-EC516423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0787133">
              <a:off x="1510998" y="3770360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61" name="Rounded Rectangle 61">
            <a:extLst>
              <a:ext uri="{FF2B5EF4-FFF2-40B4-BE49-F238E27FC236}">
                <a16:creationId xmlns:a16="http://schemas.microsoft.com/office/drawing/2014/main" id="{40F3E70C-A416-4C75-AD37-8E2C33DCEB08}"/>
              </a:ext>
            </a:extLst>
          </p:cNvPr>
          <p:cNvSpPr/>
          <p:nvPr/>
        </p:nvSpPr>
        <p:spPr>
          <a:xfrm>
            <a:off x="1726514" y="5292273"/>
            <a:ext cx="70104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C00000"/>
                </a:solidFill>
              </a:rPr>
              <a:t>Problems: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 Destination </a:t>
            </a:r>
            <a:r>
              <a:rPr lang="en-US" sz="2000" b="1" dirty="0">
                <a:solidFill>
                  <a:schemeClr val="tx1"/>
                </a:solidFill>
              </a:rPr>
              <a:t>$21 </a:t>
            </a:r>
            <a:r>
              <a:rPr lang="en-US" sz="2000" dirty="0">
                <a:solidFill>
                  <a:schemeClr val="tx1"/>
                </a:solidFill>
              </a:rPr>
              <a:t>is in the "wrong position"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b="1" dirty="0">
                <a:solidFill>
                  <a:schemeClr val="tx1"/>
                </a:solidFill>
              </a:rPr>
              <a:t>Read Data 2 </a:t>
            </a:r>
            <a:r>
              <a:rPr lang="en-US" sz="2000" dirty="0">
                <a:solidFill>
                  <a:schemeClr val="tx1"/>
                </a:solidFill>
              </a:rPr>
              <a:t>is an immediate value, not from register</a:t>
            </a:r>
            <a:endParaRPr lang="en-US" sz="2000" dirty="0">
              <a:solidFill>
                <a:srgbClr val="C0000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dirty="0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cxnSp>
        <p:nvCxnSpPr>
          <p:cNvPr id="169" name="Shape 57">
            <a:extLst>
              <a:ext uri="{FF2B5EF4-FFF2-40B4-BE49-F238E27FC236}">
                <a16:creationId xmlns:a16="http://schemas.microsoft.com/office/drawing/2014/main" id="{FB132651-F957-405A-94CB-04C679522616}"/>
              </a:ext>
            </a:extLst>
          </p:cNvPr>
          <p:cNvCxnSpPr>
            <a:cxnSpLocks/>
            <a:endCxn id="116" idx="1"/>
          </p:cNvCxnSpPr>
          <p:nvPr/>
        </p:nvCxnSpPr>
        <p:spPr>
          <a:xfrm rot="10800000" flipV="1">
            <a:off x="1268628" y="1317172"/>
            <a:ext cx="915773" cy="457200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5893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9" grpId="0"/>
      <p:bldP spid="151" grpId="0" animBg="1"/>
      <p:bldP spid="152" grpId="0" animBg="1"/>
      <p:bldP spid="16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400" dirty="0">
                <a:solidFill>
                  <a:srgbClr val="0000FF"/>
                </a:solidFill>
              </a:rPr>
              <a:t>5.2 Decode Stage: </a:t>
            </a:r>
            <a:r>
              <a:rPr lang="en-SG" sz="3400" b="1" dirty="0">
                <a:solidFill>
                  <a:srgbClr val="0000FF"/>
                </a:solidFill>
              </a:rPr>
              <a:t>Choice in Destination</a:t>
            </a:r>
            <a:endParaRPr lang="en-US" sz="34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27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001000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F503D4-C14B-484E-816C-E82C77C4D542}"/>
              </a:ext>
            </a:extLst>
          </p:cNvPr>
          <p:cNvGrpSpPr/>
          <p:nvPr/>
        </p:nvGrpSpPr>
        <p:grpSpPr>
          <a:xfrm>
            <a:off x="1421027" y="2612572"/>
            <a:ext cx="1752600" cy="304800"/>
            <a:chOff x="1421027" y="2612572"/>
            <a:chExt cx="1752600" cy="3048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sp>
        <p:nvSpPr>
          <p:cNvPr id="63" name="Rounded Rectangle 80">
            <a:extLst>
              <a:ext uri="{FF2B5EF4-FFF2-40B4-BE49-F238E27FC236}">
                <a16:creationId xmlns:a16="http://schemas.microsoft.com/office/drawing/2014/main" id="{0DB68714-4294-4E55-8879-EE0189DFF432}"/>
              </a:ext>
            </a:extLst>
          </p:cNvPr>
          <p:cNvSpPr/>
          <p:nvPr/>
        </p:nvSpPr>
        <p:spPr>
          <a:xfrm>
            <a:off x="1725827" y="5374047"/>
            <a:ext cx="3048000" cy="9906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RegDst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600" dirty="0">
                <a:solidFill>
                  <a:schemeClr val="tx1"/>
                </a:solidFill>
              </a:rPr>
              <a:t>A control signal to choose either Inst[20:16] or Inst[15:11] as the write register number</a:t>
            </a:r>
            <a:endParaRPr lang="en-SG" sz="1600" dirty="0">
              <a:solidFill>
                <a:schemeClr val="tx1"/>
              </a:solidFill>
            </a:endParaRPr>
          </a:p>
        </p:txBody>
      </p:sp>
      <p:sp>
        <p:nvSpPr>
          <p:cNvPr id="64" name="Rounded Rectangle 56">
            <a:extLst>
              <a:ext uri="{FF2B5EF4-FFF2-40B4-BE49-F238E27FC236}">
                <a16:creationId xmlns:a16="http://schemas.microsoft.com/office/drawing/2014/main" id="{BB7A43A9-D779-4F90-9703-E0089CD2A7EE}"/>
              </a:ext>
            </a:extLst>
          </p:cNvPr>
          <p:cNvSpPr/>
          <p:nvPr/>
        </p:nvSpPr>
        <p:spPr>
          <a:xfrm>
            <a:off x="5040527" y="5138285"/>
            <a:ext cx="4038600" cy="14478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6600"/>
                </a:solidFill>
              </a:rPr>
              <a:t>Solution (</a:t>
            </a:r>
            <a:r>
              <a:rPr lang="en-US" sz="2000" dirty="0">
                <a:solidFill>
                  <a:srgbClr val="006600"/>
                </a:solidFill>
              </a:rPr>
              <a:t>Write Reg. No.</a:t>
            </a:r>
            <a:r>
              <a:rPr lang="en-US" sz="2000" b="1" dirty="0">
                <a:solidFill>
                  <a:srgbClr val="006600"/>
                </a:solidFill>
              </a:rPr>
              <a:t>):</a:t>
            </a:r>
          </a:p>
          <a:p>
            <a:pPr algn="ctr"/>
            <a:r>
              <a:rPr lang="en-US" sz="2000" kern="0" dirty="0">
                <a:solidFill>
                  <a:prstClr val="black"/>
                </a:solidFill>
              </a:rPr>
              <a:t>Use a </a:t>
            </a:r>
            <a:r>
              <a:rPr lang="en-US" sz="2000" b="1" kern="0" dirty="0">
                <a:solidFill>
                  <a:prstClr val="black"/>
                </a:solidFill>
              </a:rPr>
              <a:t>multiplexer</a:t>
            </a:r>
            <a:r>
              <a:rPr lang="en-US" sz="2000" kern="0" dirty="0">
                <a:solidFill>
                  <a:prstClr val="black"/>
                </a:solidFill>
              </a:rPr>
              <a:t> to choose the correct write register number based on instruction type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86620-CB0E-47B4-B9F9-7FA1ED0E5F6A}"/>
              </a:ext>
            </a:extLst>
          </p:cNvPr>
          <p:cNvGrpSpPr/>
          <p:nvPr/>
        </p:nvGrpSpPr>
        <p:grpSpPr>
          <a:xfrm>
            <a:off x="1445828" y="3172626"/>
            <a:ext cx="1854799" cy="2007253"/>
            <a:chOff x="1445828" y="3172626"/>
            <a:chExt cx="1854799" cy="200725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53F3D5-2461-4CCD-A31F-3B2FA6E2BEED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445828" y="3314247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8F4CAE-75C5-42F5-9152-5F5619B7138D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310">
              <a:extLst>
                <a:ext uri="{FF2B5EF4-FFF2-40B4-BE49-F238E27FC236}">
                  <a16:creationId xmlns:a16="http://schemas.microsoft.com/office/drawing/2014/main" id="{4AA71DD8-C6DC-4BA7-9962-E3451905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69" name="Text Box 324">
              <a:extLst>
                <a:ext uri="{FF2B5EF4-FFF2-40B4-BE49-F238E27FC236}">
                  <a16:creationId xmlns:a16="http://schemas.microsoft.com/office/drawing/2014/main" id="{4D0EAAC6-33E2-4AE2-A05E-4F21A8921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70" name="Rounded Rectangle 62">
              <a:extLst>
                <a:ext uri="{FF2B5EF4-FFF2-40B4-BE49-F238E27FC236}">
                  <a16:creationId xmlns:a16="http://schemas.microsoft.com/office/drawing/2014/main" id="{F47BCB3B-0242-4BDB-A2B2-B5C02E5AD823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hape 74">
              <a:extLst>
                <a:ext uri="{FF2B5EF4-FFF2-40B4-BE49-F238E27FC236}">
                  <a16:creationId xmlns:a16="http://schemas.microsoft.com/office/drawing/2014/main" id="{425EDDFC-B6DA-41E8-A1F7-E8F5C463AF2C}"/>
                </a:ext>
              </a:extLst>
            </p:cNvPr>
            <p:cNvCxnSpPr>
              <a:stCxn id="68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38056F-8B0F-46A8-BCB4-59FD39794472}"/>
                </a:ext>
              </a:extLst>
            </p:cNvPr>
            <p:cNvCxnSpPr>
              <a:stCxn id="70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319">
              <a:extLst>
                <a:ext uri="{FF2B5EF4-FFF2-40B4-BE49-F238E27FC236}">
                  <a16:creationId xmlns:a16="http://schemas.microsoft.com/office/drawing/2014/main" id="{3BC418E0-5417-496A-A497-BC1EAF91F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CB619856-62C9-4700-802E-7D2F6D43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77" name="Rectangle 76">
            <a:extLst>
              <a:ext uri="{FF2B5EF4-FFF2-40B4-BE49-F238E27FC236}">
                <a16:creationId xmlns:a16="http://schemas.microsoft.com/office/drawing/2014/main" id="{DD1319CE-460D-493C-91E8-91C81D7F105E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23122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4" grpId="0" animBg="1"/>
      <p:bldP spid="7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Multiplexer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48" name="Rectangle 3">
            <a:extLst>
              <a:ext uri="{FF2B5EF4-FFF2-40B4-BE49-F238E27FC236}">
                <a16:creationId xmlns:a16="http://schemas.microsoft.com/office/drawing/2014/main" id="{780DAE1A-2CB4-4BC9-9D5B-285E19ED9735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588814"/>
            <a:ext cx="5602289" cy="48119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Function: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Selects one input from multiple input lines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Inputs: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i="1" dirty="0"/>
              <a:t>n</a:t>
            </a:r>
            <a:r>
              <a:rPr lang="en-US" dirty="0"/>
              <a:t> lines of same width</a:t>
            </a:r>
          </a:p>
          <a:p>
            <a:pPr marL="271463" indent="-271463" fontAlgn="auto">
              <a:spcBef>
                <a:spcPts val="18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Control: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i="1" dirty="0"/>
              <a:t>m</a:t>
            </a:r>
            <a:r>
              <a:rPr lang="en-US" dirty="0"/>
              <a:t> bits where </a:t>
            </a:r>
            <a:r>
              <a:rPr lang="en-US" i="1" dirty="0"/>
              <a:t>n</a:t>
            </a:r>
            <a:r>
              <a:rPr lang="en-US" dirty="0"/>
              <a:t> = 2</a:t>
            </a:r>
            <a:r>
              <a:rPr lang="en-US" i="1" baseline="50000" dirty="0"/>
              <a:t>m</a:t>
            </a: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Output: 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Select </a:t>
            </a:r>
            <a:r>
              <a:rPr lang="en-US" dirty="0" err="1"/>
              <a:t>i</a:t>
            </a:r>
            <a:r>
              <a:rPr lang="en-US" baseline="30000" dirty="0" err="1"/>
              <a:t>th</a:t>
            </a:r>
            <a:r>
              <a:rPr lang="en-US" dirty="0"/>
              <a:t> input line if control = </a:t>
            </a:r>
            <a:r>
              <a:rPr lang="en-US" dirty="0" err="1"/>
              <a:t>i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A499E36-ACC8-4582-993D-277D52A8B9F8}"/>
              </a:ext>
            </a:extLst>
          </p:cNvPr>
          <p:cNvGrpSpPr/>
          <p:nvPr/>
        </p:nvGrpSpPr>
        <p:grpSpPr>
          <a:xfrm>
            <a:off x="5256168" y="1758490"/>
            <a:ext cx="3583032" cy="3122090"/>
            <a:chOff x="5226823" y="1943841"/>
            <a:chExt cx="3583032" cy="3122090"/>
          </a:xfrm>
        </p:grpSpPr>
        <p:sp>
          <p:nvSpPr>
            <p:cNvPr id="49" name="Text Box 22">
              <a:extLst>
                <a:ext uri="{FF2B5EF4-FFF2-40B4-BE49-F238E27FC236}">
                  <a16:creationId xmlns:a16="http://schemas.microsoft.com/office/drawing/2014/main" id="{936D4CAA-BC4B-48B2-A7B0-4F7519C3FC2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6823" y="4419600"/>
              <a:ext cx="3583032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dirty="0">
                  <a:latin typeface="Verdana" pitchFamily="34" charset="0"/>
                </a:rPr>
                <a:t>Control=0 </a:t>
              </a:r>
              <a:r>
                <a:rPr lang="en-US" dirty="0">
                  <a:latin typeface="Verdana" pitchFamily="34" charset="0"/>
                  <a:sym typeface="Wingdings" pitchFamily="2" charset="2"/>
                </a:rPr>
                <a:t> select in</a:t>
              </a:r>
              <a:r>
                <a:rPr lang="en-US" baseline="-25000" dirty="0">
                  <a:latin typeface="Verdana" pitchFamily="34" charset="0"/>
                  <a:sym typeface="Wingdings" pitchFamily="2" charset="2"/>
                </a:rPr>
                <a:t>0</a:t>
              </a:r>
              <a:r>
                <a:rPr lang="en-US" dirty="0">
                  <a:latin typeface="Verdana" pitchFamily="34" charset="0"/>
                  <a:sym typeface="Wingdings" pitchFamily="2" charset="2"/>
                </a:rPr>
                <a:t> to out</a:t>
              </a:r>
              <a:endParaRPr lang="en-US" baseline="-25000" dirty="0">
                <a:latin typeface="Verdana" pitchFamily="34" charset="0"/>
                <a:sym typeface="Wingdings" pitchFamily="2" charset="2"/>
              </a:endParaRPr>
            </a:p>
            <a:p>
              <a:pPr algn="ctr"/>
              <a:r>
                <a:rPr lang="en-US" dirty="0">
                  <a:latin typeface="Verdana" pitchFamily="34" charset="0"/>
                  <a:sym typeface="Wingdings" pitchFamily="2" charset="2"/>
                </a:rPr>
                <a:t>Control=3  select in</a:t>
              </a:r>
              <a:r>
                <a:rPr lang="en-US" baseline="-25000" dirty="0">
                  <a:latin typeface="Verdana" pitchFamily="34" charset="0"/>
                  <a:sym typeface="Wingdings" pitchFamily="2" charset="2"/>
                </a:rPr>
                <a:t>3</a:t>
              </a:r>
              <a:r>
                <a:rPr lang="en-US" dirty="0">
                  <a:latin typeface="Verdana" pitchFamily="34" charset="0"/>
                  <a:sym typeface="Wingdings" pitchFamily="2" charset="2"/>
                </a:rPr>
                <a:t> to out</a:t>
              </a:r>
              <a:endParaRPr lang="en-US" baseline="-25000" dirty="0">
                <a:latin typeface="Verdana" pitchFamily="34" charset="0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20123AE-B0E0-46C7-AD45-1F46E5FAFC93}"/>
                </a:ext>
              </a:extLst>
            </p:cNvPr>
            <p:cNvGrpSpPr/>
            <p:nvPr/>
          </p:nvGrpSpPr>
          <p:grpSpPr>
            <a:xfrm>
              <a:off x="5629302" y="1943841"/>
              <a:ext cx="2753524" cy="2205970"/>
              <a:chOff x="5695976" y="1832630"/>
              <a:chExt cx="2753524" cy="2205970"/>
            </a:xfrm>
          </p:grpSpPr>
          <p:sp>
            <p:nvSpPr>
              <p:cNvPr id="50" name="Line 11">
                <a:extLst>
                  <a:ext uri="{FF2B5EF4-FFF2-40B4-BE49-F238E27FC236}">
                    <a16:creationId xmlns:a16="http://schemas.microsoft.com/office/drawing/2014/main" id="{7E09E2E1-5C8B-4441-B1EF-C16350C535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9675" y="2789238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1" name="Line 12">
                <a:extLst>
                  <a:ext uri="{FF2B5EF4-FFF2-40B4-BE49-F238E27FC236}">
                    <a16:creationId xmlns:a16="http://schemas.microsoft.com/office/drawing/2014/main" id="{BC5A8493-E2BB-4183-8AA3-24A2D4D804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89675" y="3711575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2" name="Line 13">
                <a:extLst>
                  <a:ext uri="{FF2B5EF4-FFF2-40B4-BE49-F238E27FC236}">
                    <a16:creationId xmlns:a16="http://schemas.microsoft.com/office/drawing/2014/main" id="{DD07E2E0-371F-42BD-99E2-5C0B447457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327900" y="3249613"/>
                <a:ext cx="576263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3" name="Line 14">
                <a:extLst>
                  <a:ext uri="{FF2B5EF4-FFF2-40B4-BE49-F238E27FC236}">
                    <a16:creationId xmlns:a16="http://schemas.microsoft.com/office/drawing/2014/main" id="{055D1B4D-A5B2-4592-B966-7A1732B1590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7096125" y="1982788"/>
                <a:ext cx="0" cy="42227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4" name="Line 15">
                <a:extLst>
                  <a:ext uri="{FF2B5EF4-FFF2-40B4-BE49-F238E27FC236}">
                    <a16:creationId xmlns:a16="http://schemas.microsoft.com/office/drawing/2014/main" id="{BB61DD2C-E4E4-4EFE-B3B7-A6989A3908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981825" y="2136775"/>
                <a:ext cx="230188" cy="1143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55" name="Text Box 16">
                <a:extLst>
                  <a:ext uri="{FF2B5EF4-FFF2-40B4-BE49-F238E27FC236}">
                    <a16:creationId xmlns:a16="http://schemas.microsoft.com/office/drawing/2014/main" id="{C6BFED1B-7FB7-41A3-83F5-FD91D6E66B3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68829" y="2635250"/>
                <a:ext cx="492443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in</a:t>
                </a:r>
                <a:r>
                  <a:rPr lang="en-US" baseline="-25000" dirty="0">
                    <a:latin typeface="Verdana" pitchFamily="34" charset="0"/>
                  </a:rPr>
                  <a:t>0</a:t>
                </a:r>
              </a:p>
            </p:txBody>
          </p:sp>
          <p:sp>
            <p:nvSpPr>
              <p:cNvPr id="56" name="Text Box 17">
                <a:extLst>
                  <a:ext uri="{FF2B5EF4-FFF2-40B4-BE49-F238E27FC236}">
                    <a16:creationId xmlns:a16="http://schemas.microsoft.com/office/drawing/2014/main" id="{D9AF7810-6B75-4D27-9A75-872A10D7E3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95976" y="3518441"/>
                <a:ext cx="660758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in</a:t>
                </a:r>
                <a:r>
                  <a:rPr lang="en-US" i="1" baseline="-25000" dirty="0">
                    <a:latin typeface="Verdana" pitchFamily="34" charset="0"/>
                  </a:rPr>
                  <a:t>n</a:t>
                </a:r>
                <a:r>
                  <a:rPr lang="en-US" baseline="-25000" dirty="0">
                    <a:latin typeface="Verdana" pitchFamily="34" charset="0"/>
                  </a:rPr>
                  <a:t>-1</a:t>
                </a:r>
              </a:p>
            </p:txBody>
          </p:sp>
          <p:sp>
            <p:nvSpPr>
              <p:cNvPr id="57" name="Text Box 18">
                <a:extLst>
                  <a:ext uri="{FF2B5EF4-FFF2-40B4-BE49-F238E27FC236}">
                    <a16:creationId xmlns:a16="http://schemas.microsoft.com/office/drawing/2014/main" id="{793EA510-DA6A-47BF-95A6-4370AD70C6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888128" y="3064947"/>
                <a:ext cx="56137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out</a:t>
                </a:r>
              </a:p>
            </p:txBody>
          </p:sp>
          <p:sp>
            <p:nvSpPr>
              <p:cNvPr id="58" name="Text Box 19">
                <a:extLst>
                  <a:ext uri="{FF2B5EF4-FFF2-40B4-BE49-F238E27FC236}">
                    <a16:creationId xmlns:a16="http://schemas.microsoft.com/office/drawing/2014/main" id="{8DA579A1-A9B8-4E0C-9554-ECFBA5136B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106565" y="1832630"/>
                <a:ext cx="982962" cy="369332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>
                    <a:latin typeface="Verdana" pitchFamily="34" charset="0"/>
                  </a:rPr>
                  <a:t>control</a:t>
                </a:r>
              </a:p>
            </p:txBody>
          </p:sp>
          <p:sp>
            <p:nvSpPr>
              <p:cNvPr id="59" name="Text Box 20">
                <a:extLst>
                  <a:ext uri="{FF2B5EF4-FFF2-40B4-BE49-F238E27FC236}">
                    <a16:creationId xmlns:a16="http://schemas.microsoft.com/office/drawing/2014/main" id="{49D51D6B-25FA-458F-8A0A-4381DA0DE0D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9658" y="2053409"/>
                <a:ext cx="385042" cy="33855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>
                    <a:latin typeface="Verdana" pitchFamily="34" charset="0"/>
                  </a:rPr>
                  <a:t>m</a:t>
                </a:r>
              </a:p>
            </p:txBody>
          </p:sp>
          <p:sp>
            <p:nvSpPr>
              <p:cNvPr id="60" name="Text Box 21">
                <a:extLst>
                  <a:ext uri="{FF2B5EF4-FFF2-40B4-BE49-F238E27FC236}">
                    <a16:creationId xmlns:a16="http://schemas.microsoft.com/office/drawing/2014/main" id="{93A80AD2-E9D3-446F-8DB2-D1C365E477F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402113" y="2873375"/>
                <a:ext cx="249238" cy="730250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>
                    <a:latin typeface="Verdana" pitchFamily="34" charset="0"/>
                  </a:rPr>
                  <a:t>.</a:t>
                </a:r>
              </a:p>
              <a:p>
                <a:pPr algn="ctr"/>
                <a:r>
                  <a:rPr lang="en-US" sz="1400" b="1">
                    <a:latin typeface="Verdana" pitchFamily="34" charset="0"/>
                  </a:rPr>
                  <a:t>.</a:t>
                </a:r>
              </a:p>
              <a:p>
                <a:pPr algn="ctr"/>
                <a:r>
                  <a:rPr lang="en-US" sz="1400" b="1">
                    <a:latin typeface="Verdana" pitchFamily="34" charset="0"/>
                  </a:rPr>
                  <a:t>.</a:t>
                </a:r>
              </a:p>
            </p:txBody>
          </p:sp>
          <p:sp>
            <p:nvSpPr>
              <p:cNvPr id="61" name="Rounded Rectangle 27">
                <a:extLst>
                  <a:ext uri="{FF2B5EF4-FFF2-40B4-BE49-F238E27FC236}">
                    <a16:creationId xmlns:a16="http://schemas.microsoft.com/office/drawing/2014/main" id="{9A3A930D-5870-4DCA-A6C4-9FF7D2252DEB}"/>
                  </a:ext>
                </a:extLst>
              </p:cNvPr>
              <p:cNvSpPr/>
              <p:nvPr/>
            </p:nvSpPr>
            <p:spPr>
              <a:xfrm>
                <a:off x="6934200" y="2438400"/>
                <a:ext cx="381000" cy="1600200"/>
              </a:xfrm>
              <a:prstGeom prst="round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>
                    <a:solidFill>
                      <a:schemeClr val="tx1"/>
                    </a:solidFill>
                  </a:rPr>
                  <a:t>MUX</a:t>
                </a:r>
                <a:endParaRPr lang="en-SG" b="1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22" name="Slide Number Placeholder 6">
            <a:extLst>
              <a:ext uri="{FF2B5EF4-FFF2-40B4-BE49-F238E27FC236}">
                <a16:creationId xmlns:a16="http://schemas.microsoft.com/office/drawing/2014/main" id="{6CCB9F84-8C3F-4BF2-8580-0FE9B1029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28</a:t>
            </a:fld>
            <a:endParaRPr dirty="0"/>
          </a:p>
        </p:txBody>
      </p:sp>
      <p:sp>
        <p:nvSpPr>
          <p:cNvPr id="23" name="Folded Corner 22"/>
          <p:cNvSpPr/>
          <p:nvPr/>
        </p:nvSpPr>
        <p:spPr>
          <a:xfrm>
            <a:off x="5334001" y="4903805"/>
            <a:ext cx="3378200" cy="1766783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As a Function</a:t>
            </a: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 input + 1 control + 1 output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ctrl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(!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in1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  <p:sp>
        <p:nvSpPr>
          <p:cNvPr id="24" name="Folded Corner 23"/>
          <p:cNvSpPr/>
          <p:nvPr/>
        </p:nvSpPr>
        <p:spPr>
          <a:xfrm>
            <a:off x="922867" y="5427133"/>
            <a:ext cx="3945466" cy="1243455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Can be Combined to Form Larger MUX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Mux2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in2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in3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Mux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ctrl0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Mux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in2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in3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crtl0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 ctrl1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05078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Decode Stage: </a:t>
            </a:r>
            <a:r>
              <a:rPr lang="en-SG" sz="3600" b="1" dirty="0">
                <a:solidFill>
                  <a:srgbClr val="0000FF"/>
                </a:solidFill>
              </a:rPr>
              <a:t>Choice in Data 2 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29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001000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F503D4-C14B-484E-816C-E82C77C4D542}"/>
              </a:ext>
            </a:extLst>
          </p:cNvPr>
          <p:cNvGrpSpPr/>
          <p:nvPr/>
        </p:nvGrpSpPr>
        <p:grpSpPr>
          <a:xfrm>
            <a:off x="1421027" y="2612572"/>
            <a:ext cx="1752600" cy="304800"/>
            <a:chOff x="1421027" y="2612572"/>
            <a:chExt cx="1752600" cy="3048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addi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86620-CB0E-47B4-B9F9-7FA1ED0E5F6A}"/>
              </a:ext>
            </a:extLst>
          </p:cNvPr>
          <p:cNvGrpSpPr/>
          <p:nvPr/>
        </p:nvGrpSpPr>
        <p:grpSpPr>
          <a:xfrm>
            <a:off x="1445828" y="3172626"/>
            <a:ext cx="1854799" cy="2007253"/>
            <a:chOff x="1445828" y="3172626"/>
            <a:chExt cx="1854799" cy="200725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53F3D5-2461-4CCD-A31F-3B2FA6E2BEED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445828" y="3314247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8F4CAE-75C5-42F5-9152-5F5619B7138D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310">
              <a:extLst>
                <a:ext uri="{FF2B5EF4-FFF2-40B4-BE49-F238E27FC236}">
                  <a16:creationId xmlns:a16="http://schemas.microsoft.com/office/drawing/2014/main" id="{4AA71DD8-C6DC-4BA7-9962-E3451905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69" name="Text Box 324">
              <a:extLst>
                <a:ext uri="{FF2B5EF4-FFF2-40B4-BE49-F238E27FC236}">
                  <a16:creationId xmlns:a16="http://schemas.microsoft.com/office/drawing/2014/main" id="{4D0EAAC6-33E2-4AE2-A05E-4F21A8921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70" name="Rounded Rectangle 62">
              <a:extLst>
                <a:ext uri="{FF2B5EF4-FFF2-40B4-BE49-F238E27FC236}">
                  <a16:creationId xmlns:a16="http://schemas.microsoft.com/office/drawing/2014/main" id="{F47BCB3B-0242-4BDB-A2B2-B5C02E5AD823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hape 74">
              <a:extLst>
                <a:ext uri="{FF2B5EF4-FFF2-40B4-BE49-F238E27FC236}">
                  <a16:creationId xmlns:a16="http://schemas.microsoft.com/office/drawing/2014/main" id="{425EDDFC-B6DA-41E8-A1F7-E8F5C463AF2C}"/>
                </a:ext>
              </a:extLst>
            </p:cNvPr>
            <p:cNvCxnSpPr>
              <a:stCxn id="68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38056F-8B0F-46A8-BCB4-59FD39794472}"/>
                </a:ext>
              </a:extLst>
            </p:cNvPr>
            <p:cNvCxnSpPr>
              <a:stCxn id="70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319">
              <a:extLst>
                <a:ext uri="{FF2B5EF4-FFF2-40B4-BE49-F238E27FC236}">
                  <a16:creationId xmlns:a16="http://schemas.microsoft.com/office/drawing/2014/main" id="{3BC418E0-5417-496A-A497-BC1EAF91F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CB619856-62C9-4700-802E-7D2F6D43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65" name="Rounded Rectangle 63">
            <a:extLst>
              <a:ext uri="{FF2B5EF4-FFF2-40B4-BE49-F238E27FC236}">
                <a16:creationId xmlns:a16="http://schemas.microsoft.com/office/drawing/2014/main" id="{1B0B3BE1-DAC3-4D51-805A-C013024AF1E8}"/>
              </a:ext>
            </a:extLst>
          </p:cNvPr>
          <p:cNvSpPr/>
          <p:nvPr/>
        </p:nvSpPr>
        <p:spPr>
          <a:xfrm>
            <a:off x="7347165" y="5013686"/>
            <a:ext cx="1752600" cy="16764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ALUSrc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 control signal to choose either "Read data 2" or the sign extended Inst[15:0] as the second operand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75" name="Rounded Rectangle 82">
            <a:extLst>
              <a:ext uri="{FF2B5EF4-FFF2-40B4-BE49-F238E27FC236}">
                <a16:creationId xmlns:a16="http://schemas.microsoft.com/office/drawing/2014/main" id="{D57896A2-388F-4DA6-87E7-2209096D973C}"/>
              </a:ext>
            </a:extLst>
          </p:cNvPr>
          <p:cNvSpPr/>
          <p:nvPr/>
        </p:nvSpPr>
        <p:spPr>
          <a:xfrm>
            <a:off x="1555965" y="5775686"/>
            <a:ext cx="5638800" cy="914400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rgbClr val="00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6600"/>
                </a:solidFill>
              </a:rPr>
              <a:t>Solution (</a:t>
            </a:r>
            <a:r>
              <a:rPr lang="en-US" sz="2000" dirty="0">
                <a:solidFill>
                  <a:srgbClr val="006600"/>
                </a:solidFill>
              </a:rPr>
              <a:t>Rd. Data 2</a:t>
            </a:r>
            <a:r>
              <a:rPr lang="en-US" sz="2000" b="1" dirty="0">
                <a:solidFill>
                  <a:srgbClr val="006600"/>
                </a:solidFill>
              </a:rPr>
              <a:t>):</a:t>
            </a:r>
          </a:p>
          <a:p>
            <a:pPr algn="ctr"/>
            <a:r>
              <a:rPr lang="en-US" sz="1800" kern="0" dirty="0">
                <a:solidFill>
                  <a:prstClr val="black"/>
                </a:solidFill>
              </a:rPr>
              <a:t>Use a </a:t>
            </a:r>
            <a:r>
              <a:rPr lang="en-US" sz="1800" b="1" kern="0" dirty="0">
                <a:solidFill>
                  <a:prstClr val="black"/>
                </a:solidFill>
              </a:rPr>
              <a:t>multiplexer</a:t>
            </a:r>
            <a:r>
              <a:rPr lang="en-US" sz="1800" kern="0" dirty="0">
                <a:solidFill>
                  <a:prstClr val="black"/>
                </a:solidFill>
              </a:rPr>
              <a:t> to choose the correct operand 2.</a:t>
            </a:r>
          </a:p>
          <a:p>
            <a:pPr algn="ctr"/>
            <a:r>
              <a:rPr lang="en-US" sz="1800" kern="0" dirty="0">
                <a:solidFill>
                  <a:prstClr val="black"/>
                </a:solidFill>
              </a:rPr>
              <a:t>Sign extend the 16-bit immediate value to 32-bit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09088BC-55B4-4A40-A91A-A86864F2ED44}"/>
              </a:ext>
            </a:extLst>
          </p:cNvPr>
          <p:cNvGrpSpPr/>
          <p:nvPr/>
        </p:nvGrpSpPr>
        <p:grpSpPr>
          <a:xfrm>
            <a:off x="1417981" y="3809548"/>
            <a:ext cx="6635750" cy="1752600"/>
            <a:chOff x="1219200" y="3352800"/>
            <a:chExt cx="6635750" cy="1752600"/>
          </a:xfrm>
        </p:grpSpPr>
        <p:cxnSp>
          <p:nvCxnSpPr>
            <p:cNvPr id="77" name="Straight Connector 53">
              <a:extLst>
                <a:ext uri="{FF2B5EF4-FFF2-40B4-BE49-F238E27FC236}">
                  <a16:creationId xmlns:a16="http://schemas.microsoft.com/office/drawing/2014/main" id="{86CA63D4-B197-4529-8EA5-8BD68EFBBED0}"/>
                </a:ext>
              </a:extLst>
            </p:cNvPr>
            <p:cNvCxnSpPr>
              <a:stCxn id="84" idx="6"/>
            </p:cNvCxnSpPr>
            <p:nvPr/>
          </p:nvCxnSpPr>
          <p:spPr>
            <a:xfrm flipV="1">
              <a:off x="4724400" y="4095748"/>
              <a:ext cx="1752600" cy="742952"/>
            </a:xfrm>
            <a:prstGeom prst="bentConnector3">
              <a:avLst>
                <a:gd name="adj1" fmla="val 62797"/>
              </a:avLst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324">
              <a:extLst>
                <a:ext uri="{FF2B5EF4-FFF2-40B4-BE49-F238E27FC236}">
                  <a16:creationId xmlns:a16="http://schemas.microsoft.com/office/drawing/2014/main" id="{A0C29D56-804E-4A32-9006-71FAA02DA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79" name="Rounded Rectangle 56">
              <a:extLst>
                <a:ext uri="{FF2B5EF4-FFF2-40B4-BE49-F238E27FC236}">
                  <a16:creationId xmlns:a16="http://schemas.microsoft.com/office/drawing/2014/main" id="{20B9BC9D-64C2-4846-B6BE-44A297CF9892}"/>
                </a:ext>
              </a:extLst>
            </p:cNvPr>
            <p:cNvSpPr/>
            <p:nvPr/>
          </p:nvSpPr>
          <p:spPr>
            <a:xfrm>
              <a:off x="6477000" y="3352800"/>
              <a:ext cx="304800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 Box 319">
              <a:extLst>
                <a:ext uri="{FF2B5EF4-FFF2-40B4-BE49-F238E27FC236}">
                  <a16:creationId xmlns:a16="http://schemas.microsoft.com/office/drawing/2014/main" id="{0C0CD072-FA96-432C-9856-AAD72879A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720" y="4495800"/>
              <a:ext cx="92525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45B1670E-2851-49DC-8053-C00018D44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267200"/>
              <a:ext cx="0" cy="268288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D4AA9A-7F2E-4632-9170-2B88A2F7D0FD}"/>
                </a:ext>
              </a:extLst>
            </p:cNvPr>
            <p:cNvCxnSpPr/>
            <p:nvPr/>
          </p:nvCxnSpPr>
          <p:spPr>
            <a:xfrm>
              <a:off x="1219200" y="4876800"/>
              <a:ext cx="2362200" cy="0"/>
            </a:xfrm>
            <a:prstGeom prst="line">
              <a:avLst/>
            </a:prstGeom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6BE1D8FC-4F11-45D5-ABFC-EF8CA0D31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810000"/>
              <a:ext cx="1073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6527B-6D8B-4DA3-8E3E-3C5617FA2C59}"/>
                </a:ext>
              </a:extLst>
            </p:cNvPr>
            <p:cNvSpPr/>
            <p:nvPr/>
          </p:nvSpPr>
          <p:spPr>
            <a:xfrm>
              <a:off x="3581400" y="4572000"/>
              <a:ext cx="1143000" cy="533400"/>
            </a:xfrm>
            <a:prstGeom prst="ellipse">
              <a:avLst/>
            </a:prstGeom>
            <a:solidFill>
              <a:schemeClr val="tx2">
                <a:lumMod val="20000"/>
                <a:lumOff val="80000"/>
              </a:schemeClr>
            </a:solidFill>
            <a:ln w="2222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rgbClr val="C00000"/>
                  </a:solidFill>
                </a:rPr>
                <a:t>Sign Extend</a:t>
              </a:r>
              <a:endParaRPr lang="en-SG" sz="1400" b="1" dirty="0">
                <a:solidFill>
                  <a:srgbClr val="C00000"/>
                </a:solidFill>
              </a:endParaRPr>
            </a:p>
          </p:txBody>
        </p:sp>
        <p:sp>
          <p:nvSpPr>
            <p:cNvPr id="85" name="Line 39">
              <a:extLst>
                <a:ext uri="{FF2B5EF4-FFF2-40B4-BE49-F238E27FC236}">
                  <a16:creationId xmlns:a16="http://schemas.microsoft.com/office/drawing/2014/main" id="{D682EA50-E1FE-49A2-81D4-1BBEE1CF1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912" y="4783137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1F5B9AE2-C570-43E0-9C9F-1F3C7220C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282" y="4648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87" name="Text Box 42">
              <a:extLst>
                <a:ext uri="{FF2B5EF4-FFF2-40B4-BE49-F238E27FC236}">
                  <a16:creationId xmlns:a16="http://schemas.microsoft.com/office/drawing/2014/main" id="{00DD6E04-993C-4212-85DA-5F1E85592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36" y="460002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88" name="Line 39">
              <a:extLst>
                <a:ext uri="{FF2B5EF4-FFF2-40B4-BE49-F238E27FC236}">
                  <a16:creationId xmlns:a16="http://schemas.microsoft.com/office/drawing/2014/main" id="{1D153C19-9EF1-4DFF-A63D-EBA10F508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44" y="4749801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BF7357E1-0403-4DBB-8AB3-A50B82DCF642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80801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 animBg="1"/>
      <p:bldP spid="7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227AB-2E92-E3C7-A0C6-7F165266D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8C5461-F81C-989D-24C1-6057AF019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6028" y="5607426"/>
            <a:ext cx="5244353" cy="8309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00FF"/>
                </a:solidFill>
              </a:rPr>
              <a:t>Scan</a:t>
            </a:r>
            <a:r>
              <a:rPr lang="en-US" dirty="0"/>
              <a:t> and ask your questions here! (May be obscured in some slides)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64FB51-AE44-1DD8-051F-ECF4BB553A8F}"/>
              </a:ext>
            </a:extLst>
          </p:cNvPr>
          <p:cNvSpPr txBox="1"/>
          <p:nvPr/>
        </p:nvSpPr>
        <p:spPr>
          <a:xfrm>
            <a:off x="578224" y="2918014"/>
            <a:ext cx="811677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Ask at</a:t>
            </a:r>
          </a:p>
          <a:p>
            <a:r>
              <a:rPr lang="en-US" sz="2400" dirty="0">
                <a:hlinkClick r:id="rId2"/>
              </a:rPr>
              <a:t>https://sets.netlify.app/module/676ca3a07d7f5ffc1741dc65</a:t>
            </a:r>
            <a:endParaRPr lang="en-US" sz="2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54011FF-7FFB-6F04-59EC-D8C1DA753FF9}"/>
              </a:ext>
            </a:extLst>
          </p:cNvPr>
          <p:cNvSpPr txBox="1"/>
          <p:nvPr/>
        </p:nvSpPr>
        <p:spPr>
          <a:xfrm>
            <a:off x="4133420" y="4025163"/>
            <a:ext cx="877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OR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F3ABB02-DEE7-0BB8-60DE-1B085766E91E}"/>
              </a:ext>
            </a:extLst>
          </p:cNvPr>
          <p:cNvCxnSpPr/>
          <p:nvPr/>
        </p:nvCxnSpPr>
        <p:spPr>
          <a:xfrm flipH="1">
            <a:off x="1317812" y="5974841"/>
            <a:ext cx="1768214" cy="0"/>
          </a:xfrm>
          <a:prstGeom prst="straightConnector1">
            <a:avLst/>
          </a:prstGeom>
          <a:ln w="47625">
            <a:solidFill>
              <a:schemeClr val="tx1"/>
            </a:solidFill>
            <a:headEnd w="lg" len="me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22538A-9DC6-5CB6-BB79-ED8DF1667754}"/>
              </a:ext>
            </a:extLst>
          </p:cNvPr>
          <p:cNvSpPr txBox="1"/>
          <p:nvPr/>
        </p:nvSpPr>
        <p:spPr>
          <a:xfrm>
            <a:off x="578224" y="1659990"/>
            <a:ext cx="75388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srgbClr val="C00000"/>
                </a:solidFill>
              </a:rPr>
              <a:t>IMPORTANT: DO NOT SCAN THE QR CODE IN THE VIDEO RECORDINGS. THEY NO LONGER WORK</a:t>
            </a:r>
          </a:p>
        </p:txBody>
      </p:sp>
    </p:spTree>
    <p:extLst>
      <p:ext uri="{BB962C8B-B14F-4D97-AF65-F5344CB8AC3E}">
        <p14:creationId xmlns:p14="http://schemas.microsoft.com/office/powerpoint/2010/main" val="2980677409"/>
      </p:ext>
    </p:extLst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5.2 Decode Stage: </a:t>
            </a:r>
            <a:r>
              <a:rPr lang="en-SG" sz="3200" b="1" dirty="0">
                <a:solidFill>
                  <a:srgbClr val="0000FF"/>
                </a:solidFill>
              </a:rPr>
              <a:t>Load Word Instruction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30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100011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10110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10101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1111 1111 1100 1110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F503D4-C14B-484E-816C-E82C77C4D542}"/>
              </a:ext>
            </a:extLst>
          </p:cNvPr>
          <p:cNvGrpSpPr/>
          <p:nvPr/>
        </p:nvGrpSpPr>
        <p:grpSpPr>
          <a:xfrm>
            <a:off x="1421027" y="2612572"/>
            <a:ext cx="1752600" cy="304800"/>
            <a:chOff x="1421027" y="2612572"/>
            <a:chExt cx="1752600" cy="3048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-50(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86620-CB0E-47B4-B9F9-7FA1ED0E5F6A}"/>
              </a:ext>
            </a:extLst>
          </p:cNvPr>
          <p:cNvGrpSpPr/>
          <p:nvPr/>
        </p:nvGrpSpPr>
        <p:grpSpPr>
          <a:xfrm>
            <a:off x="1445828" y="3172626"/>
            <a:ext cx="1854799" cy="2007253"/>
            <a:chOff x="1445828" y="3172626"/>
            <a:chExt cx="1854799" cy="200725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53F3D5-2461-4CCD-A31F-3B2FA6E2BEED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445828" y="3314247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8F4CAE-75C5-42F5-9152-5F5619B7138D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310">
              <a:extLst>
                <a:ext uri="{FF2B5EF4-FFF2-40B4-BE49-F238E27FC236}">
                  <a16:creationId xmlns:a16="http://schemas.microsoft.com/office/drawing/2014/main" id="{4AA71DD8-C6DC-4BA7-9962-E3451905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69" name="Text Box 324">
              <a:extLst>
                <a:ext uri="{FF2B5EF4-FFF2-40B4-BE49-F238E27FC236}">
                  <a16:creationId xmlns:a16="http://schemas.microsoft.com/office/drawing/2014/main" id="{4D0EAAC6-33E2-4AE2-A05E-4F21A8921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70" name="Rounded Rectangle 62">
              <a:extLst>
                <a:ext uri="{FF2B5EF4-FFF2-40B4-BE49-F238E27FC236}">
                  <a16:creationId xmlns:a16="http://schemas.microsoft.com/office/drawing/2014/main" id="{F47BCB3B-0242-4BDB-A2B2-B5C02E5AD823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hape 74">
              <a:extLst>
                <a:ext uri="{FF2B5EF4-FFF2-40B4-BE49-F238E27FC236}">
                  <a16:creationId xmlns:a16="http://schemas.microsoft.com/office/drawing/2014/main" id="{425EDDFC-B6DA-41E8-A1F7-E8F5C463AF2C}"/>
                </a:ext>
              </a:extLst>
            </p:cNvPr>
            <p:cNvCxnSpPr>
              <a:stCxn id="68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38056F-8B0F-46A8-BCB4-59FD39794472}"/>
                </a:ext>
              </a:extLst>
            </p:cNvPr>
            <p:cNvCxnSpPr>
              <a:stCxn id="70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319">
              <a:extLst>
                <a:ext uri="{FF2B5EF4-FFF2-40B4-BE49-F238E27FC236}">
                  <a16:creationId xmlns:a16="http://schemas.microsoft.com/office/drawing/2014/main" id="{3BC418E0-5417-496A-A497-BC1EAF91F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CB619856-62C9-4700-802E-7D2F6D43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09088BC-55B4-4A40-A91A-A86864F2ED44}"/>
              </a:ext>
            </a:extLst>
          </p:cNvPr>
          <p:cNvGrpSpPr/>
          <p:nvPr/>
        </p:nvGrpSpPr>
        <p:grpSpPr>
          <a:xfrm>
            <a:off x="1417981" y="3809548"/>
            <a:ext cx="6635750" cy="1752600"/>
            <a:chOff x="1219200" y="3352800"/>
            <a:chExt cx="6635750" cy="1752600"/>
          </a:xfrm>
        </p:grpSpPr>
        <p:cxnSp>
          <p:nvCxnSpPr>
            <p:cNvPr id="77" name="Straight Connector 53">
              <a:extLst>
                <a:ext uri="{FF2B5EF4-FFF2-40B4-BE49-F238E27FC236}">
                  <a16:creationId xmlns:a16="http://schemas.microsoft.com/office/drawing/2014/main" id="{86CA63D4-B197-4529-8EA5-8BD68EFBBED0}"/>
                </a:ext>
              </a:extLst>
            </p:cNvPr>
            <p:cNvCxnSpPr>
              <a:stCxn id="84" idx="6"/>
            </p:cNvCxnSpPr>
            <p:nvPr/>
          </p:nvCxnSpPr>
          <p:spPr>
            <a:xfrm flipV="1">
              <a:off x="4724400" y="4095748"/>
              <a:ext cx="1752600" cy="742952"/>
            </a:xfrm>
            <a:prstGeom prst="bentConnector3">
              <a:avLst>
                <a:gd name="adj1" fmla="val 62797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324">
              <a:extLst>
                <a:ext uri="{FF2B5EF4-FFF2-40B4-BE49-F238E27FC236}">
                  <a16:creationId xmlns:a16="http://schemas.microsoft.com/office/drawing/2014/main" id="{A0C29D56-804E-4A32-9006-71FAA02DA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79" name="Rounded Rectangle 56">
              <a:extLst>
                <a:ext uri="{FF2B5EF4-FFF2-40B4-BE49-F238E27FC236}">
                  <a16:creationId xmlns:a16="http://schemas.microsoft.com/office/drawing/2014/main" id="{20B9BC9D-64C2-4846-B6BE-44A297CF9892}"/>
                </a:ext>
              </a:extLst>
            </p:cNvPr>
            <p:cNvSpPr/>
            <p:nvPr/>
          </p:nvSpPr>
          <p:spPr>
            <a:xfrm>
              <a:off x="6477000" y="3352800"/>
              <a:ext cx="3048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 Box 319">
              <a:extLst>
                <a:ext uri="{FF2B5EF4-FFF2-40B4-BE49-F238E27FC236}">
                  <a16:creationId xmlns:a16="http://schemas.microsoft.com/office/drawing/2014/main" id="{0C0CD072-FA96-432C-9856-AAD72879A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720" y="4495800"/>
              <a:ext cx="92525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45B1670E-2851-49DC-8053-C00018D44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2672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D4AA9A-7F2E-4632-9170-2B88A2F7D0FD}"/>
                </a:ext>
              </a:extLst>
            </p:cNvPr>
            <p:cNvCxnSpPr/>
            <p:nvPr/>
          </p:nvCxnSpPr>
          <p:spPr>
            <a:xfrm>
              <a:off x="1219200" y="4876800"/>
              <a:ext cx="2362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6BE1D8FC-4F11-45D5-ABFC-EF8CA0D31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810000"/>
              <a:ext cx="1073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6527B-6D8B-4DA3-8E3E-3C5617FA2C59}"/>
                </a:ext>
              </a:extLst>
            </p:cNvPr>
            <p:cNvSpPr/>
            <p:nvPr/>
          </p:nvSpPr>
          <p:spPr>
            <a:xfrm>
              <a:off x="3581400" y="4572000"/>
              <a:ext cx="1143000" cy="533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Sign Extend</a:t>
              </a:r>
              <a:endParaRPr lang="en-SG" sz="1400" b="1" dirty="0"/>
            </a:p>
          </p:txBody>
        </p:sp>
        <p:sp>
          <p:nvSpPr>
            <p:cNvPr id="85" name="Line 39">
              <a:extLst>
                <a:ext uri="{FF2B5EF4-FFF2-40B4-BE49-F238E27FC236}">
                  <a16:creationId xmlns:a16="http://schemas.microsoft.com/office/drawing/2014/main" id="{D682EA50-E1FE-49A2-81D4-1BBEE1CF1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912" y="4783137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1F5B9AE2-C570-43E0-9C9F-1F3C7220C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282" y="4648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87" name="Text Box 42">
              <a:extLst>
                <a:ext uri="{FF2B5EF4-FFF2-40B4-BE49-F238E27FC236}">
                  <a16:creationId xmlns:a16="http://schemas.microsoft.com/office/drawing/2014/main" id="{00DD6E04-993C-4212-85DA-5F1E85592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36" y="460002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88" name="Line 39">
              <a:extLst>
                <a:ext uri="{FF2B5EF4-FFF2-40B4-BE49-F238E27FC236}">
                  <a16:creationId xmlns:a16="http://schemas.microsoft.com/office/drawing/2014/main" id="{1D153C19-9EF1-4DFF-A63D-EBA10F508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44" y="4749801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BF7357E1-0403-4DBB-8AB3-A50B82DCF642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$22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AF3EE-117B-4A06-90A3-336D6695604E}"/>
              </a:ext>
            </a:extLst>
          </p:cNvPr>
          <p:cNvSpPr txBox="1"/>
          <p:nvPr/>
        </p:nvSpPr>
        <p:spPr>
          <a:xfrm>
            <a:off x="2404148" y="1989438"/>
            <a:ext cx="4576433" cy="461665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SG" sz="2400" dirty="0"/>
              <a:t>Do we need any modification?</a:t>
            </a:r>
          </a:p>
        </p:txBody>
      </p:sp>
    </p:spTree>
    <p:extLst>
      <p:ext uri="{BB962C8B-B14F-4D97-AF65-F5344CB8AC3E}">
        <p14:creationId xmlns:p14="http://schemas.microsoft.com/office/powerpoint/2010/main" val="887371349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199" y="587828"/>
            <a:ext cx="847673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5.2 Decode Stage: </a:t>
            </a:r>
            <a:r>
              <a:rPr lang="en-SG" sz="3200" b="1" dirty="0">
                <a:solidFill>
                  <a:srgbClr val="0000FF"/>
                </a:solidFill>
              </a:rPr>
              <a:t>Branch Instruction</a:t>
            </a:r>
            <a:endParaRPr lang="en-US" sz="3200" b="1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31</a:t>
            </a:fld>
            <a:endParaRPr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EC4016B-8E2F-4840-BEFF-D1E6B54C3B00}"/>
              </a:ext>
            </a:extLst>
          </p:cNvPr>
          <p:cNvGrpSpPr/>
          <p:nvPr/>
        </p:nvGrpSpPr>
        <p:grpSpPr>
          <a:xfrm>
            <a:off x="582827" y="1774372"/>
            <a:ext cx="838200" cy="4114800"/>
            <a:chOff x="582827" y="1774372"/>
            <a:chExt cx="838200" cy="4114800"/>
          </a:xfrm>
        </p:grpSpPr>
        <p:grpSp>
          <p:nvGrpSpPr>
            <p:cNvPr id="114" name="Group 113">
              <a:extLst>
                <a:ext uri="{FF2B5EF4-FFF2-40B4-BE49-F238E27FC236}">
                  <a16:creationId xmlns:a16="http://schemas.microsoft.com/office/drawing/2014/main" id="{9FB871D2-BE7D-4177-9464-C2ECB9B92CA6}"/>
                </a:ext>
              </a:extLst>
            </p:cNvPr>
            <p:cNvGrpSpPr/>
            <p:nvPr/>
          </p:nvGrpSpPr>
          <p:grpSpPr>
            <a:xfrm rot="5400000">
              <a:off x="-788773" y="3679372"/>
              <a:ext cx="4114800" cy="304800"/>
              <a:chOff x="457200" y="3429000"/>
              <a:chExt cx="8229600" cy="457200"/>
            </a:xfrm>
          </p:grpSpPr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48927ADE-FD33-4197-B7EF-BB24A9F0FE02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000100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9D4B9745-759F-4E5D-B68D-43EA562A913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8558368A-A0DF-4BB4-9461-0355B120777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E697E75B-D1EE-4B8D-96F6-648041244A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0000 0000 0000 0011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212F6518-0D5B-452B-A628-0FD64715D34B}"/>
                </a:ext>
              </a:extLst>
            </p:cNvPr>
            <p:cNvSpPr/>
            <p:nvPr/>
          </p:nvSpPr>
          <p:spPr>
            <a:xfrm rot="5400000">
              <a:off x="-179173" y="4593772"/>
              <a:ext cx="2057400" cy="5334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53" name="Group 152">
              <a:extLst>
                <a:ext uri="{FF2B5EF4-FFF2-40B4-BE49-F238E27FC236}">
                  <a16:creationId xmlns:a16="http://schemas.microsoft.com/office/drawing/2014/main" id="{66DA853F-34EC-4181-83D7-BDD709EC9F59}"/>
                </a:ext>
              </a:extLst>
            </p:cNvPr>
            <p:cNvGrpSpPr/>
            <p:nvPr/>
          </p:nvGrpSpPr>
          <p:grpSpPr>
            <a:xfrm rot="5400000">
              <a:off x="-141073" y="2574472"/>
              <a:ext cx="2057400" cy="457200"/>
              <a:chOff x="457200" y="3429000"/>
              <a:chExt cx="4114800" cy="457200"/>
            </a:xfrm>
            <a:noFill/>
          </p:grpSpPr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FD982E33-422C-4C89-9E6E-F9777A9B0EE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5" name="Rectangle 154">
                <a:extLst>
                  <a:ext uri="{FF2B5EF4-FFF2-40B4-BE49-F238E27FC236}">
                    <a16:creationId xmlns:a16="http://schemas.microsoft.com/office/drawing/2014/main" id="{4E1E69D7-6F6B-49C8-B498-4B2611349CB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5A4AD24D-FC0D-43E9-9362-2418F314B4E6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1F503D4-C14B-484E-816C-E82C77C4D542}"/>
              </a:ext>
            </a:extLst>
          </p:cNvPr>
          <p:cNvGrpSpPr/>
          <p:nvPr/>
        </p:nvGrpSpPr>
        <p:grpSpPr>
          <a:xfrm>
            <a:off x="1421027" y="2612572"/>
            <a:ext cx="1752600" cy="304800"/>
            <a:chOff x="1421027" y="2612572"/>
            <a:chExt cx="1752600" cy="304800"/>
          </a:xfrm>
        </p:grpSpPr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26672A3-812A-4B5F-AFA0-B9FFF7686A1A}"/>
                </a:ext>
              </a:extLst>
            </p:cNvPr>
            <p:cNvCxnSpPr>
              <a:stCxn id="117" idx="0"/>
              <a:endCxn id="132" idx="0"/>
            </p:cNvCxnSpPr>
            <p:nvPr/>
          </p:nvCxnSpPr>
          <p:spPr>
            <a:xfrm>
              <a:off x="1421027" y="2860222"/>
              <a:ext cx="1752600" cy="5715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7" name="Text Box 309">
              <a:extLst>
                <a:ext uri="{FF2B5EF4-FFF2-40B4-BE49-F238E27FC236}">
                  <a16:creationId xmlns:a16="http://schemas.microsoft.com/office/drawing/2014/main" id="{549BBB1F-2BC6-42D4-A7EC-22A1053248C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97227" y="2612572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</p:grpSp>
      <p:sp>
        <p:nvSpPr>
          <p:cNvPr id="160" name="Snip Single Corner Rectangle 55">
            <a:extLst>
              <a:ext uri="{FF2B5EF4-FFF2-40B4-BE49-F238E27FC236}">
                <a16:creationId xmlns:a16="http://schemas.microsoft.com/office/drawing/2014/main" id="{F84C5592-EDFD-4071-8489-A8592F4A8E11}"/>
              </a:ext>
            </a:extLst>
          </p:cNvPr>
          <p:cNvSpPr/>
          <p:nvPr/>
        </p:nvSpPr>
        <p:spPr>
          <a:xfrm>
            <a:off x="2259227" y="1317172"/>
            <a:ext cx="4800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3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3173627" y="2612572"/>
            <a:ext cx="3581400" cy="2365178"/>
            <a:chOff x="3173627" y="2612572"/>
            <a:chExt cx="3581400" cy="2365178"/>
          </a:xfrm>
        </p:grpSpPr>
        <p:sp>
          <p:nvSpPr>
            <p:cNvPr id="123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124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5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26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27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28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29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30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131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32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3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4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136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137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3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14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4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14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14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162" name="Group 161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163" name="Group 162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167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8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164" name="Group 163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165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66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00386620-CB0E-47B4-B9F9-7FA1ED0E5F6A}"/>
              </a:ext>
            </a:extLst>
          </p:cNvPr>
          <p:cNvGrpSpPr/>
          <p:nvPr/>
        </p:nvGrpSpPr>
        <p:grpSpPr>
          <a:xfrm>
            <a:off x="1445828" y="3172626"/>
            <a:ext cx="1854799" cy="2007253"/>
            <a:chOff x="1445828" y="3172626"/>
            <a:chExt cx="1854799" cy="2007253"/>
          </a:xfrm>
        </p:grpSpPr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853F3D5-2461-4CCD-A31F-3B2FA6E2BEED}"/>
                </a:ext>
              </a:extLst>
            </p:cNvPr>
            <p:cNvCxnSpPr>
              <a:cxnSpLocks/>
              <a:endCxn id="133" idx="0"/>
            </p:cNvCxnSpPr>
            <p:nvPr/>
          </p:nvCxnSpPr>
          <p:spPr>
            <a:xfrm flipV="1">
              <a:off x="1445828" y="3314247"/>
              <a:ext cx="1854799" cy="19290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908F4CAE-75C5-42F5-9152-5F5619B7138D}"/>
                </a:ext>
              </a:extLst>
            </p:cNvPr>
            <p:cNvCxnSpPr/>
            <p:nvPr/>
          </p:nvCxnSpPr>
          <p:spPr>
            <a:xfrm flipV="1">
              <a:off x="1445828" y="4288198"/>
              <a:ext cx="1143000" cy="19052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 Box 310">
              <a:extLst>
                <a:ext uri="{FF2B5EF4-FFF2-40B4-BE49-F238E27FC236}">
                  <a16:creationId xmlns:a16="http://schemas.microsoft.com/office/drawing/2014/main" id="{4AA71DD8-C6DC-4BA7-9962-E345190556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451429" y="3172626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69" name="Text Box 324">
              <a:extLst>
                <a:ext uri="{FF2B5EF4-FFF2-40B4-BE49-F238E27FC236}">
                  <a16:creationId xmlns:a16="http://schemas.microsoft.com/office/drawing/2014/main" id="{4D0EAAC6-33E2-4AE2-A05E-4F21A8921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5828" y="4288198"/>
              <a:ext cx="1068388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70" name="Rounded Rectangle 62">
              <a:extLst>
                <a:ext uri="{FF2B5EF4-FFF2-40B4-BE49-F238E27FC236}">
                  <a16:creationId xmlns:a16="http://schemas.microsoft.com/office/drawing/2014/main" id="{F47BCB3B-0242-4BDB-A2B2-B5C02E5AD823}"/>
                </a:ext>
              </a:extLst>
            </p:cNvPr>
            <p:cNvSpPr/>
            <p:nvPr/>
          </p:nvSpPr>
          <p:spPr>
            <a:xfrm>
              <a:off x="2588828" y="3678598"/>
              <a:ext cx="304800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71" name="Shape 74">
              <a:extLst>
                <a:ext uri="{FF2B5EF4-FFF2-40B4-BE49-F238E27FC236}">
                  <a16:creationId xmlns:a16="http://schemas.microsoft.com/office/drawing/2014/main" id="{425EDDFC-B6DA-41E8-A1F7-E8F5C463AF2C}"/>
                </a:ext>
              </a:extLst>
            </p:cNvPr>
            <p:cNvCxnSpPr>
              <a:stCxn id="68" idx="2"/>
            </p:cNvCxnSpPr>
            <p:nvPr/>
          </p:nvCxnSpPr>
          <p:spPr>
            <a:xfrm rot="16200000" flipH="1">
              <a:off x="2010717" y="3405287"/>
              <a:ext cx="567112" cy="589109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7338056F-8B0F-46A8-BCB4-59FD39794472}"/>
                </a:ext>
              </a:extLst>
            </p:cNvPr>
            <p:cNvCxnSpPr>
              <a:stCxn id="70" idx="3"/>
            </p:cNvCxnSpPr>
            <p:nvPr/>
          </p:nvCxnSpPr>
          <p:spPr>
            <a:xfrm flipV="1">
              <a:off x="2893628" y="3754798"/>
              <a:ext cx="381000" cy="38100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 Box 319">
              <a:extLst>
                <a:ext uri="{FF2B5EF4-FFF2-40B4-BE49-F238E27FC236}">
                  <a16:creationId xmlns:a16="http://schemas.microsoft.com/office/drawing/2014/main" id="{3BC418E0-5417-496A-A497-BC1EAF91F5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78601" y="4841325"/>
              <a:ext cx="92525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Line 16">
              <a:extLst>
                <a:ext uri="{FF2B5EF4-FFF2-40B4-BE49-F238E27FC236}">
                  <a16:creationId xmlns:a16="http://schemas.microsoft.com/office/drawing/2014/main" id="{CB619856-62C9-4700-802E-7D2F6D4390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41228" y="459299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09088BC-55B4-4A40-A91A-A86864F2ED44}"/>
              </a:ext>
            </a:extLst>
          </p:cNvPr>
          <p:cNvGrpSpPr/>
          <p:nvPr/>
        </p:nvGrpSpPr>
        <p:grpSpPr>
          <a:xfrm>
            <a:off x="1417981" y="3809548"/>
            <a:ext cx="6635750" cy="1752600"/>
            <a:chOff x="1219200" y="3352800"/>
            <a:chExt cx="6635750" cy="1752600"/>
          </a:xfrm>
        </p:grpSpPr>
        <p:cxnSp>
          <p:nvCxnSpPr>
            <p:cNvPr id="77" name="Straight Connector 53">
              <a:extLst>
                <a:ext uri="{FF2B5EF4-FFF2-40B4-BE49-F238E27FC236}">
                  <a16:creationId xmlns:a16="http://schemas.microsoft.com/office/drawing/2014/main" id="{86CA63D4-B197-4529-8EA5-8BD68EFBBED0}"/>
                </a:ext>
              </a:extLst>
            </p:cNvPr>
            <p:cNvCxnSpPr>
              <a:stCxn id="84" idx="6"/>
            </p:cNvCxnSpPr>
            <p:nvPr/>
          </p:nvCxnSpPr>
          <p:spPr>
            <a:xfrm flipV="1">
              <a:off x="4724400" y="4095748"/>
              <a:ext cx="1752600" cy="742952"/>
            </a:xfrm>
            <a:prstGeom prst="bentConnector3">
              <a:avLst>
                <a:gd name="adj1" fmla="val 62797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 Box 324">
              <a:extLst>
                <a:ext uri="{FF2B5EF4-FFF2-40B4-BE49-F238E27FC236}">
                  <a16:creationId xmlns:a16="http://schemas.microsoft.com/office/drawing/2014/main" id="{A0C29D56-804E-4A32-9006-71FAA02DAA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19200" y="4648200"/>
              <a:ext cx="98616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79" name="Rounded Rectangle 56">
              <a:extLst>
                <a:ext uri="{FF2B5EF4-FFF2-40B4-BE49-F238E27FC236}">
                  <a16:creationId xmlns:a16="http://schemas.microsoft.com/office/drawing/2014/main" id="{20B9BC9D-64C2-4846-B6BE-44A297CF9892}"/>
                </a:ext>
              </a:extLst>
            </p:cNvPr>
            <p:cNvSpPr/>
            <p:nvPr/>
          </p:nvSpPr>
          <p:spPr>
            <a:xfrm>
              <a:off x="6477000" y="3352800"/>
              <a:ext cx="304800" cy="914400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Text Box 319">
              <a:extLst>
                <a:ext uri="{FF2B5EF4-FFF2-40B4-BE49-F238E27FC236}">
                  <a16:creationId xmlns:a16="http://schemas.microsoft.com/office/drawing/2014/main" id="{0C0CD072-FA96-432C-9856-AAD72879AD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06720" y="4495800"/>
              <a:ext cx="925253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" name="Line 16">
              <a:extLst>
                <a:ext uri="{FF2B5EF4-FFF2-40B4-BE49-F238E27FC236}">
                  <a16:creationId xmlns:a16="http://schemas.microsoft.com/office/drawing/2014/main" id="{45B1670E-2851-49DC-8053-C00018D449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9400" y="42672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51D4AA9A-7F2E-4632-9170-2B88A2F7D0FD}"/>
                </a:ext>
              </a:extLst>
            </p:cNvPr>
            <p:cNvCxnSpPr/>
            <p:nvPr/>
          </p:nvCxnSpPr>
          <p:spPr>
            <a:xfrm>
              <a:off x="1219200" y="4876800"/>
              <a:ext cx="2362200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Line 28">
              <a:extLst>
                <a:ext uri="{FF2B5EF4-FFF2-40B4-BE49-F238E27FC236}">
                  <a16:creationId xmlns:a16="http://schemas.microsoft.com/office/drawing/2014/main" id="{6BE1D8FC-4F11-45D5-ABFC-EF8CA0D31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81800" y="3810000"/>
              <a:ext cx="107315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84" name="Oval 83">
              <a:extLst>
                <a:ext uri="{FF2B5EF4-FFF2-40B4-BE49-F238E27FC236}">
                  <a16:creationId xmlns:a16="http://schemas.microsoft.com/office/drawing/2014/main" id="{C756527B-6D8B-4DA3-8E3E-3C5617FA2C59}"/>
                </a:ext>
              </a:extLst>
            </p:cNvPr>
            <p:cNvSpPr/>
            <p:nvPr/>
          </p:nvSpPr>
          <p:spPr>
            <a:xfrm>
              <a:off x="3581400" y="4572000"/>
              <a:ext cx="1143000" cy="53340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Sign Extend</a:t>
              </a:r>
              <a:endParaRPr lang="en-SG" sz="1400" b="1" dirty="0"/>
            </a:p>
          </p:txBody>
        </p:sp>
        <p:sp>
          <p:nvSpPr>
            <p:cNvPr id="85" name="Line 39">
              <a:extLst>
                <a:ext uri="{FF2B5EF4-FFF2-40B4-BE49-F238E27FC236}">
                  <a16:creationId xmlns:a16="http://schemas.microsoft.com/office/drawing/2014/main" id="{D682EA50-E1FE-49A2-81D4-1BBEE1CF195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36912" y="4783137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86" name="Text Box 42">
              <a:extLst>
                <a:ext uri="{FF2B5EF4-FFF2-40B4-BE49-F238E27FC236}">
                  <a16:creationId xmlns:a16="http://schemas.microsoft.com/office/drawing/2014/main" id="{1F5B9AE2-C570-43E0-9C9F-1F3C7220C4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08282" y="464820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87" name="Text Box 42">
              <a:extLst>
                <a:ext uri="{FF2B5EF4-FFF2-40B4-BE49-F238E27FC236}">
                  <a16:creationId xmlns:a16="http://schemas.microsoft.com/office/drawing/2014/main" id="{00DD6E04-993C-4212-85DA-5F1E855924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11236" y="4600020"/>
              <a:ext cx="367408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88" name="Line 39">
              <a:extLst>
                <a:ext uri="{FF2B5EF4-FFF2-40B4-BE49-F238E27FC236}">
                  <a16:creationId xmlns:a16="http://schemas.microsoft.com/office/drawing/2014/main" id="{1D153C19-9EF1-4DFF-A63D-EBA10F5088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31844" y="4749801"/>
              <a:ext cx="115888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89" name="Rectangle 88">
            <a:extLst>
              <a:ext uri="{FF2B5EF4-FFF2-40B4-BE49-F238E27FC236}">
                <a16:creationId xmlns:a16="http://schemas.microsoft.com/office/drawing/2014/main" id="{BF7357E1-0403-4DBB-8AB3-A50B82DCF642}"/>
              </a:ext>
            </a:extLst>
          </p:cNvPr>
          <p:cNvSpPr/>
          <p:nvPr/>
        </p:nvSpPr>
        <p:spPr>
          <a:xfrm>
            <a:off x="6755027" y="2688772"/>
            <a:ext cx="1524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content of register </a:t>
            </a:r>
            <a:r>
              <a:rPr lang="en-US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$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9</a:t>
            </a:r>
            <a:endParaRPr lang="en-SG" sz="18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AF3EE-117B-4A06-90A3-336D6695604E}"/>
              </a:ext>
            </a:extLst>
          </p:cNvPr>
          <p:cNvSpPr txBox="1"/>
          <p:nvPr/>
        </p:nvSpPr>
        <p:spPr>
          <a:xfrm>
            <a:off x="2514216" y="5585481"/>
            <a:ext cx="5764811" cy="1092607"/>
          </a:xfrm>
          <a:prstGeom prst="rect">
            <a:avLst/>
          </a:prstGeom>
          <a:solidFill>
            <a:srgbClr val="E2FFC5"/>
          </a:solidFill>
        </p:spPr>
        <p:txBody>
          <a:bodyPr wrap="square" rtlCol="0">
            <a:spAutoFit/>
          </a:bodyPr>
          <a:lstStyle/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Need to calculate branch outcome and target at the same time!</a:t>
            </a:r>
          </a:p>
          <a:p>
            <a:pPr marL="342900" indent="-3429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We will tackle this problem at the ALU stage</a:t>
            </a:r>
          </a:p>
        </p:txBody>
      </p:sp>
    </p:spTree>
    <p:extLst>
      <p:ext uri="{BB962C8B-B14F-4D97-AF65-F5344CB8AC3E}">
        <p14:creationId xmlns:p14="http://schemas.microsoft.com/office/powerpoint/2010/main" val="382951886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5.2 </a:t>
            </a:r>
            <a:r>
              <a:rPr lang="en-SG" sz="3600" b="1" dirty="0">
                <a:solidFill>
                  <a:srgbClr val="0000FF"/>
                </a:solidFill>
              </a:rPr>
              <a:t>Decode Stage</a:t>
            </a:r>
            <a:r>
              <a:rPr lang="en-SG" sz="3600" dirty="0">
                <a:solidFill>
                  <a:srgbClr val="0000FF"/>
                </a:solidFill>
              </a:rPr>
              <a:t>: Summary</a:t>
            </a:r>
            <a:endParaRPr lang="en-US" sz="3600" dirty="0">
              <a:solidFill>
                <a:srgbClr val="C00000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C32DD65-445C-42CC-AE29-1CBCD8E17DA8}"/>
              </a:ext>
            </a:extLst>
          </p:cNvPr>
          <p:cNvGrpSpPr/>
          <p:nvPr/>
        </p:nvGrpSpPr>
        <p:grpSpPr>
          <a:xfrm>
            <a:off x="228600" y="1676400"/>
            <a:ext cx="8534400" cy="3810000"/>
            <a:chOff x="228600" y="1676400"/>
            <a:chExt cx="8534400" cy="381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9E36F54-49FD-4BEE-BFB8-3FFAA3965E2A}"/>
                </a:ext>
              </a:extLst>
            </p:cNvPr>
            <p:cNvSpPr/>
            <p:nvPr/>
          </p:nvSpPr>
          <p:spPr>
            <a:xfrm>
              <a:off x="1828800" y="1676400"/>
              <a:ext cx="5181600" cy="3810000"/>
            </a:xfrm>
            <a:prstGeom prst="rect">
              <a:avLst/>
            </a:prstGeom>
            <a:solidFill>
              <a:srgbClr val="E2FFC5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0" name="Line 16">
              <a:extLst>
                <a:ext uri="{FF2B5EF4-FFF2-40B4-BE49-F238E27FC236}">
                  <a16:creationId xmlns:a16="http://schemas.microsoft.com/office/drawing/2014/main" id="{58DC9374-20C1-47D5-AFFE-71B14661EB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6954" y="3980656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Rectangle 15">
              <a:extLst>
                <a:ext uri="{FF2B5EF4-FFF2-40B4-BE49-F238E27FC236}">
                  <a16:creationId xmlns:a16="http://schemas.microsoft.com/office/drawing/2014/main" id="{01B67BF5-9C4F-4E96-936E-341723939A8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2492" y="2209800"/>
              <a:ext cx="1555355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3" name="Text Box 17">
              <a:extLst>
                <a:ext uri="{FF2B5EF4-FFF2-40B4-BE49-F238E27FC236}">
                  <a16:creationId xmlns:a16="http://schemas.microsoft.com/office/drawing/2014/main" id="{196D494E-9DAD-49D0-B011-042958E0B1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2276475"/>
              <a:ext cx="72452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4" name="Text Box 18">
              <a:extLst>
                <a:ext uri="{FF2B5EF4-FFF2-40B4-BE49-F238E27FC236}">
                  <a16:creationId xmlns:a16="http://schemas.microsoft.com/office/drawing/2014/main" id="{8AA8F156-BFAD-4DB0-9DA5-93280B6975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2722563"/>
              <a:ext cx="72452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5" name="Text Box 19">
              <a:extLst>
                <a:ext uri="{FF2B5EF4-FFF2-40B4-BE49-F238E27FC236}">
                  <a16:creationId xmlns:a16="http://schemas.microsoft.com/office/drawing/2014/main" id="{28C1CAA5-E89F-46EE-B8B6-44DD8D199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3143250"/>
              <a:ext cx="614267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16" name="Text Box 20">
              <a:extLst>
                <a:ext uri="{FF2B5EF4-FFF2-40B4-BE49-F238E27FC236}">
                  <a16:creationId xmlns:a16="http://schemas.microsoft.com/office/drawing/2014/main" id="{6B27829D-770A-46FB-B180-C6338078D3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72492" y="3600451"/>
              <a:ext cx="475138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17" name="Text Box 21">
              <a:extLst>
                <a:ext uri="{FF2B5EF4-FFF2-40B4-BE49-F238E27FC236}">
                  <a16:creationId xmlns:a16="http://schemas.microsoft.com/office/drawing/2014/main" id="{07603BB2-283D-40D8-8085-58C07BB49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457" y="2333625"/>
              <a:ext cx="52238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18" name="Text Box 22">
              <a:extLst>
                <a:ext uri="{FF2B5EF4-FFF2-40B4-BE49-F238E27FC236}">
                  <a16:creationId xmlns:a16="http://schemas.microsoft.com/office/drawing/2014/main" id="{99B5960A-CF45-484B-99E9-2078608D7B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05457" y="3371850"/>
              <a:ext cx="52238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2</a:t>
              </a:r>
            </a:p>
          </p:txBody>
        </p:sp>
        <p:sp>
          <p:nvSpPr>
            <p:cNvPr id="19" name="Line 24">
              <a:extLst>
                <a:ext uri="{FF2B5EF4-FFF2-40B4-BE49-F238E27FC236}">
                  <a16:creationId xmlns:a16="http://schemas.microsoft.com/office/drawing/2014/main" id="{14F7597E-9960-46CC-B7AB-F95A09A27F0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4040" y="2514600"/>
              <a:ext cx="518452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0" name="Line 25">
              <a:extLst>
                <a:ext uri="{FF2B5EF4-FFF2-40B4-BE49-F238E27FC236}">
                  <a16:creationId xmlns:a16="http://schemas.microsoft.com/office/drawing/2014/main" id="{EBB9C684-15AA-4945-995B-11E5889645F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4040" y="2895600"/>
              <a:ext cx="518452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2" name="Line 26">
              <a:extLst>
                <a:ext uri="{FF2B5EF4-FFF2-40B4-BE49-F238E27FC236}">
                  <a16:creationId xmlns:a16="http://schemas.microsoft.com/office/drawing/2014/main" id="{0D8EE14E-B564-4EA6-97C3-1A9812AB0E1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17041" y="3344862"/>
              <a:ext cx="455450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3" name="Line 27">
              <a:extLst>
                <a:ext uri="{FF2B5EF4-FFF2-40B4-BE49-F238E27FC236}">
                  <a16:creationId xmlns:a16="http://schemas.microsoft.com/office/drawing/2014/main" id="{6BA36FD2-4BC1-4E34-ADE5-B500C9A3F2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9042" y="3802063"/>
              <a:ext cx="41344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Line 28">
              <a:extLst>
                <a:ext uri="{FF2B5EF4-FFF2-40B4-BE49-F238E27FC236}">
                  <a16:creationId xmlns:a16="http://schemas.microsoft.com/office/drawing/2014/main" id="{D11F461B-8386-4E53-8A52-D1997D37F1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427846" y="2514600"/>
              <a:ext cx="1963554" cy="206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" name="Line 29">
              <a:extLst>
                <a:ext uri="{FF2B5EF4-FFF2-40B4-BE49-F238E27FC236}">
                  <a16:creationId xmlns:a16="http://schemas.microsoft.com/office/drawing/2014/main" id="{9C3ABE41-C96B-42E6-BC9D-9C796F17FB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7846" y="3592513"/>
              <a:ext cx="887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6" name="Text Box 36">
              <a:extLst>
                <a:ext uri="{FF2B5EF4-FFF2-40B4-BE49-F238E27FC236}">
                  <a16:creationId xmlns:a16="http://schemas.microsoft.com/office/drawing/2014/main" id="{E2D300E7-0DF0-46E4-9888-6FC6D9E199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3133" y="3036243"/>
              <a:ext cx="962122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 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27" name="Line 37">
              <a:extLst>
                <a:ext uri="{FF2B5EF4-FFF2-40B4-BE49-F238E27FC236}">
                  <a16:creationId xmlns:a16="http://schemas.microsoft.com/office/drawing/2014/main" id="{6EDB3AD9-07C4-4B5C-9A8A-95C51DC4DDC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4858" y="2441575"/>
              <a:ext cx="95816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8" name="Line 38">
              <a:extLst>
                <a:ext uri="{FF2B5EF4-FFF2-40B4-BE49-F238E27FC236}">
                  <a16:creationId xmlns:a16="http://schemas.microsoft.com/office/drawing/2014/main" id="{90C4B5DF-2D49-4A9F-A056-F0DD53DB46B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4858" y="2825750"/>
              <a:ext cx="95816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9" name="Line 39">
              <a:extLst>
                <a:ext uri="{FF2B5EF4-FFF2-40B4-BE49-F238E27FC236}">
                  <a16:creationId xmlns:a16="http://schemas.microsoft.com/office/drawing/2014/main" id="{8C3C77ED-20DF-4143-868C-B71A6C805D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54858" y="3259138"/>
              <a:ext cx="95816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0" name="Text Box 40">
              <a:extLst>
                <a:ext uri="{FF2B5EF4-FFF2-40B4-BE49-F238E27FC236}">
                  <a16:creationId xmlns:a16="http://schemas.microsoft.com/office/drawing/2014/main" id="{D5792730-405C-48B3-B3F5-4B048E68F9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65606" y="2286000"/>
              <a:ext cx="227069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1" name="Text Box 41">
              <a:extLst>
                <a:ext uri="{FF2B5EF4-FFF2-40B4-BE49-F238E27FC236}">
                  <a16:creationId xmlns:a16="http://schemas.microsoft.com/office/drawing/2014/main" id="{6A459C1E-77D8-49CB-8270-9705C06E15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667" y="2686050"/>
              <a:ext cx="227069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2" name="Text Box 42">
              <a:extLst>
                <a:ext uri="{FF2B5EF4-FFF2-40B4-BE49-F238E27FC236}">
                  <a16:creationId xmlns:a16="http://schemas.microsoft.com/office/drawing/2014/main" id="{49B993C8-7687-4FB9-8DFC-579D33169D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40667" y="3143250"/>
              <a:ext cx="227069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9CA1A8D-7A3B-46D2-9C5A-F4FE8738C8F5}"/>
                </a:ext>
              </a:extLst>
            </p:cNvPr>
            <p:cNvCxnSpPr>
              <a:endCxn id="19" idx="0"/>
            </p:cNvCxnSpPr>
            <p:nvPr/>
          </p:nvCxnSpPr>
          <p:spPr>
            <a:xfrm>
              <a:off x="1905000" y="2457450"/>
              <a:ext cx="1449040" cy="571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33DE1823-9778-4D3D-9DF4-013400B06ABB}"/>
                </a:ext>
              </a:extLst>
            </p:cNvPr>
            <p:cNvCxnSpPr>
              <a:endCxn id="20" idx="0"/>
            </p:cNvCxnSpPr>
            <p:nvPr/>
          </p:nvCxnSpPr>
          <p:spPr>
            <a:xfrm flipV="1">
              <a:off x="1905000" y="2895600"/>
              <a:ext cx="1449040" cy="20955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E286B79-3A77-4373-8560-2E9245DBC055}"/>
                </a:ext>
              </a:extLst>
            </p:cNvPr>
            <p:cNvCxnSpPr/>
            <p:nvPr/>
          </p:nvCxnSpPr>
          <p:spPr>
            <a:xfrm flipV="1">
              <a:off x="1905000" y="4019548"/>
              <a:ext cx="945026" cy="19052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 Box 309">
              <a:extLst>
                <a:ext uri="{FF2B5EF4-FFF2-40B4-BE49-F238E27FC236}">
                  <a16:creationId xmlns:a16="http://schemas.microsoft.com/office/drawing/2014/main" id="{B5945A5B-8F8E-482F-98D1-2552CC3680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68002" y="2209800"/>
              <a:ext cx="883337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37" name="Text Box 310">
              <a:extLst>
                <a:ext uri="{FF2B5EF4-FFF2-40B4-BE49-F238E27FC236}">
                  <a16:creationId xmlns:a16="http://schemas.microsoft.com/office/drawing/2014/main" id="{F7CC0943-3F9C-4B21-B222-B346A10913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909631" y="2770628"/>
              <a:ext cx="883337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38" name="Text Box 324">
              <a:extLst>
                <a:ext uri="{FF2B5EF4-FFF2-40B4-BE49-F238E27FC236}">
                  <a16:creationId xmlns:a16="http://schemas.microsoft.com/office/drawing/2014/main" id="{9962AF93-18AC-449A-BAC0-5067A631F5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3790948"/>
              <a:ext cx="883337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39" name="Rounded Rectangle 34">
              <a:extLst>
                <a:ext uri="{FF2B5EF4-FFF2-40B4-BE49-F238E27FC236}">
                  <a16:creationId xmlns:a16="http://schemas.microsoft.com/office/drawing/2014/main" id="{DC05DD40-DF29-45E6-ACCF-6CC8EE64DAF4}"/>
                </a:ext>
              </a:extLst>
            </p:cNvPr>
            <p:cNvSpPr/>
            <p:nvPr/>
          </p:nvSpPr>
          <p:spPr>
            <a:xfrm>
              <a:off x="2850026" y="3276600"/>
              <a:ext cx="252007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Shape 35">
              <a:extLst>
                <a:ext uri="{FF2B5EF4-FFF2-40B4-BE49-F238E27FC236}">
                  <a16:creationId xmlns:a16="http://schemas.microsoft.com/office/drawing/2014/main" id="{56B2B240-9D0F-4940-8E06-547E5CB1EE68}"/>
                </a:ext>
              </a:extLst>
            </p:cNvPr>
            <p:cNvCxnSpPr>
              <a:stCxn id="37" idx="2"/>
            </p:cNvCxnSpPr>
            <p:nvPr/>
          </p:nvCxnSpPr>
          <p:spPr>
            <a:xfrm rot="16200000" flipH="1">
              <a:off x="2322933" y="3054308"/>
              <a:ext cx="567112" cy="487072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C16E5939-C4C0-4011-9C32-D9D5AB8E4815}"/>
                </a:ext>
              </a:extLst>
            </p:cNvPr>
            <p:cNvCxnSpPr>
              <a:stCxn id="39" idx="3"/>
            </p:cNvCxnSpPr>
            <p:nvPr/>
          </p:nvCxnSpPr>
          <p:spPr>
            <a:xfrm flipV="1">
              <a:off x="3102033" y="3352800"/>
              <a:ext cx="315009" cy="3810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 Box 319">
              <a:extLst>
                <a:ext uri="{FF2B5EF4-FFF2-40B4-BE49-F238E27FC236}">
                  <a16:creationId xmlns:a16="http://schemas.microsoft.com/office/drawing/2014/main" id="{1C8FA4D0-80CC-4F64-AD7F-594F97E775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26562" y="4419600"/>
              <a:ext cx="764995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3" name="Line 16">
              <a:extLst>
                <a:ext uri="{FF2B5EF4-FFF2-40B4-BE49-F238E27FC236}">
                  <a16:creationId xmlns:a16="http://schemas.microsoft.com/office/drawing/2014/main" id="{29182F95-EFEA-45E4-864B-03F10C9B88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76029" y="4191000"/>
              <a:ext cx="0" cy="268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44" name="Straight Connector 53">
              <a:extLst>
                <a:ext uri="{FF2B5EF4-FFF2-40B4-BE49-F238E27FC236}">
                  <a16:creationId xmlns:a16="http://schemas.microsoft.com/office/drawing/2014/main" id="{A3F01B8D-7581-47E9-AD91-EE2216CEB68B}"/>
                </a:ext>
              </a:extLst>
            </p:cNvPr>
            <p:cNvCxnSpPr>
              <a:stCxn id="55" idx="6"/>
            </p:cNvCxnSpPr>
            <p:nvPr/>
          </p:nvCxnSpPr>
          <p:spPr>
            <a:xfrm flipV="1">
              <a:off x="4876800" y="4171948"/>
              <a:ext cx="1375319" cy="742952"/>
            </a:xfrm>
            <a:prstGeom prst="bentConnector3">
              <a:avLst>
                <a:gd name="adj1" fmla="val 50000"/>
              </a:avLst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 Box 324">
              <a:extLst>
                <a:ext uri="{FF2B5EF4-FFF2-40B4-BE49-F238E27FC236}">
                  <a16:creationId xmlns:a16="http://schemas.microsoft.com/office/drawing/2014/main" id="{86F7A671-25CE-4E3F-AD09-BB7083AB8FF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5000" y="4724400"/>
              <a:ext cx="815357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46" name="Rounded Rectangle 41">
              <a:extLst>
                <a:ext uri="{FF2B5EF4-FFF2-40B4-BE49-F238E27FC236}">
                  <a16:creationId xmlns:a16="http://schemas.microsoft.com/office/drawing/2014/main" id="{8A352F86-34EC-4828-BA5F-12ABE6202B50}"/>
                </a:ext>
              </a:extLst>
            </p:cNvPr>
            <p:cNvSpPr/>
            <p:nvPr/>
          </p:nvSpPr>
          <p:spPr>
            <a:xfrm>
              <a:off x="6252119" y="3429000"/>
              <a:ext cx="252007" cy="914400"/>
            </a:xfrm>
            <a:prstGeom prst="roundRect">
              <a:avLst/>
            </a:prstGeom>
            <a:solidFill>
              <a:schemeClr val="tx1">
                <a:lumMod val="10000"/>
                <a:lumOff val="9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47" name="Text Box 319">
              <a:extLst>
                <a:ext uri="{FF2B5EF4-FFF2-40B4-BE49-F238E27FC236}">
                  <a16:creationId xmlns:a16="http://schemas.microsoft.com/office/drawing/2014/main" id="{E307B788-605E-47C0-8D47-8F883E0BDA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28653" y="4572000"/>
              <a:ext cx="76499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ALUSrc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8" name="Line 16">
              <a:extLst>
                <a:ext uri="{FF2B5EF4-FFF2-40B4-BE49-F238E27FC236}">
                  <a16:creationId xmlns:a16="http://schemas.microsoft.com/office/drawing/2014/main" id="{DB70D05A-29A5-4A2B-998C-8DE20CCA5E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78122" y="43434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7358B2DC-0393-4470-BA94-D372BCEB396E}"/>
                </a:ext>
              </a:extLst>
            </p:cNvPr>
            <p:cNvCxnSpPr/>
            <p:nvPr/>
          </p:nvCxnSpPr>
          <p:spPr>
            <a:xfrm>
              <a:off x="1905000" y="4953000"/>
              <a:ext cx="1953053" cy="0"/>
            </a:xfrm>
            <a:prstGeom prst="line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Line 28">
              <a:extLst>
                <a:ext uri="{FF2B5EF4-FFF2-40B4-BE49-F238E27FC236}">
                  <a16:creationId xmlns:a16="http://schemas.microsoft.com/office/drawing/2014/main" id="{C4D0F901-392C-4532-845F-EFDB8CA92D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4126" y="3886200"/>
              <a:ext cx="8872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Text Box 23">
              <a:extLst>
                <a:ext uri="{FF2B5EF4-FFF2-40B4-BE49-F238E27FC236}">
                  <a16:creationId xmlns:a16="http://schemas.microsoft.com/office/drawing/2014/main" id="{253EFBB5-20D2-4738-B069-0F2A897DC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08169" y="4202112"/>
              <a:ext cx="863071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4BD31C9E-BE57-44ED-A1C4-96D6BCB5580C}"/>
                </a:ext>
              </a:extLst>
            </p:cNvPr>
            <p:cNvSpPr/>
            <p:nvPr/>
          </p:nvSpPr>
          <p:spPr>
            <a:xfrm>
              <a:off x="3810000" y="4648200"/>
              <a:ext cx="1066800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56" name="Line 39">
              <a:extLst>
                <a:ext uri="{FF2B5EF4-FFF2-40B4-BE49-F238E27FC236}">
                  <a16:creationId xmlns:a16="http://schemas.microsoft.com/office/drawing/2014/main" id="{586A3260-65A4-48DD-BE45-C68EF91F801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3233" y="4859337"/>
              <a:ext cx="95816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7" name="Text Box 42">
              <a:extLst>
                <a:ext uri="{FF2B5EF4-FFF2-40B4-BE49-F238E27FC236}">
                  <a16:creationId xmlns:a16="http://schemas.microsoft.com/office/drawing/2014/main" id="{E17AB598-821F-4CE9-8D45-CD24CE2D41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78690" y="4743449"/>
              <a:ext cx="30377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58" name="Text Box 42">
              <a:extLst>
                <a:ext uri="{FF2B5EF4-FFF2-40B4-BE49-F238E27FC236}">
                  <a16:creationId xmlns:a16="http://schemas.microsoft.com/office/drawing/2014/main" id="{A91DA660-5014-4BB3-BC8E-48640BDD923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52668" y="4724400"/>
              <a:ext cx="303771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9" name="Line 39">
              <a:extLst>
                <a:ext uri="{FF2B5EF4-FFF2-40B4-BE49-F238E27FC236}">
                  <a16:creationId xmlns:a16="http://schemas.microsoft.com/office/drawing/2014/main" id="{F030CA83-A944-4483-969F-29D8A6150DA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057272" y="4826001"/>
              <a:ext cx="95816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CA5870F8-C0BB-481E-8878-47FE3CF9C5D4}"/>
                </a:ext>
              </a:extLst>
            </p:cNvPr>
            <p:cNvSpPr/>
            <p:nvPr/>
          </p:nvSpPr>
          <p:spPr>
            <a:xfrm>
              <a:off x="7239000" y="22860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Operand 1</a:t>
              </a:r>
              <a:endParaRPr lang="en-SG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9D86955D-FAB8-482D-8118-C45D70B295F5}"/>
                </a:ext>
              </a:extLst>
            </p:cNvPr>
            <p:cNvSpPr/>
            <p:nvPr/>
          </p:nvSpPr>
          <p:spPr>
            <a:xfrm>
              <a:off x="7239000" y="36576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Operand 2</a:t>
              </a:r>
              <a:endParaRPr lang="en-SG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2" name="Left Brace 61">
              <a:extLst>
                <a:ext uri="{FF2B5EF4-FFF2-40B4-BE49-F238E27FC236}">
                  <a16:creationId xmlns:a16="http://schemas.microsoft.com/office/drawing/2014/main" id="{878E0923-66E8-4936-A139-31DA6992342C}"/>
                </a:ext>
              </a:extLst>
            </p:cNvPr>
            <p:cNvSpPr/>
            <p:nvPr/>
          </p:nvSpPr>
          <p:spPr>
            <a:xfrm>
              <a:off x="1524000" y="2362200"/>
              <a:ext cx="350519" cy="2667000"/>
            </a:xfrm>
            <a:prstGeom prst="leftBrace">
              <a:avLst>
                <a:gd name="adj1" fmla="val 8333"/>
                <a:gd name="adj2" fmla="val 4841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63" name="Line 28">
              <a:extLst>
                <a:ext uri="{FF2B5EF4-FFF2-40B4-BE49-F238E27FC236}">
                  <a16:creationId xmlns:a16="http://schemas.microsoft.com/office/drawing/2014/main" id="{B0DFC129-C4F6-43B9-83B1-A1F944FB70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3400" y="3657601"/>
              <a:ext cx="914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EAC825AD-3B5E-4517-9D9A-2202A243807E}"/>
                </a:ext>
              </a:extLst>
            </p:cNvPr>
            <p:cNvSpPr/>
            <p:nvPr/>
          </p:nvSpPr>
          <p:spPr>
            <a:xfrm>
              <a:off x="228600" y="3200400"/>
              <a:ext cx="1524000" cy="4572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Inst[31:0]</a:t>
              </a:r>
              <a:endParaRPr lang="en-SG" sz="18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C2DE83E5-E175-4B61-9C08-C4C47E6B1C7B}"/>
                </a:ext>
              </a:extLst>
            </p:cNvPr>
            <p:cNvGrpSpPr/>
            <p:nvPr/>
          </p:nvGrpSpPr>
          <p:grpSpPr>
            <a:xfrm>
              <a:off x="5414267" y="2314575"/>
              <a:ext cx="367408" cy="1389221"/>
              <a:chOff x="7131289" y="4039447"/>
              <a:chExt cx="367408" cy="1389221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15686E83-150A-494A-A90C-AF919EB7E279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70" name="Line 37">
                  <a:extLst>
                    <a:ext uri="{FF2B5EF4-FFF2-40B4-BE49-F238E27FC236}">
                      <a16:creationId xmlns:a16="http://schemas.microsoft.com/office/drawing/2014/main" id="{1A5CA4B5-7FF1-42A6-8E64-8EFD6732EFC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71" name="Text Box 40">
                  <a:extLst>
                    <a:ext uri="{FF2B5EF4-FFF2-40B4-BE49-F238E27FC236}">
                      <a16:creationId xmlns:a16="http://schemas.microsoft.com/office/drawing/2014/main" id="{C68196B8-4424-4CCD-94D6-D5249364E41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67" name="Group 66">
                <a:extLst>
                  <a:ext uri="{FF2B5EF4-FFF2-40B4-BE49-F238E27FC236}">
                    <a16:creationId xmlns:a16="http://schemas.microsoft.com/office/drawing/2014/main" id="{29BC1498-66FA-4D35-807E-93D6603624F3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68" name="Line 37">
                  <a:extLst>
                    <a:ext uri="{FF2B5EF4-FFF2-40B4-BE49-F238E27FC236}">
                      <a16:creationId xmlns:a16="http://schemas.microsoft.com/office/drawing/2014/main" id="{6FEF71DD-9DD5-4A58-96D8-BD362C6FE3B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9" name="Text Box 40">
                  <a:extLst>
                    <a:ext uri="{FF2B5EF4-FFF2-40B4-BE49-F238E27FC236}">
                      <a16:creationId xmlns:a16="http://schemas.microsoft.com/office/drawing/2014/main" id="{9DBDCE16-CDD4-4405-82F1-BA26FD6BAA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sp>
        <p:nvSpPr>
          <p:cNvPr id="72" name="Slide Number Placeholder 6">
            <a:extLst>
              <a:ext uri="{FF2B5EF4-FFF2-40B4-BE49-F238E27FC236}">
                <a16:creationId xmlns:a16="http://schemas.microsoft.com/office/drawing/2014/main" id="{359F12FB-00D8-402B-993A-5582454E9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32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82943678"/>
      </p:ext>
    </p:extLst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ALU Stage</a:t>
            </a:r>
            <a:r>
              <a:rPr lang="en-SG" sz="3600" dirty="0">
                <a:solidFill>
                  <a:srgbClr val="0000FF"/>
                </a:solidFill>
                <a:latin typeface="+mn-lt"/>
              </a:rPr>
              <a:t>: Requirements</a:t>
            </a:r>
            <a:endParaRPr lang="en-US" sz="36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B669B22-6DA1-456B-9010-EC416F8B26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6886"/>
            <a:ext cx="8229600" cy="478403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Instruction </a:t>
            </a:r>
            <a:r>
              <a:rPr lang="en-SG" b="1" dirty="0">
                <a:solidFill>
                  <a:srgbClr val="C00000"/>
                </a:solidFill>
              </a:rPr>
              <a:t>ALU Stage</a:t>
            </a:r>
            <a:r>
              <a:rPr lang="en-SG" dirty="0"/>
              <a:t>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ALU = Arithmetic-Logic Unit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Also called the </a:t>
            </a:r>
            <a:r>
              <a:rPr lang="en-SG" b="1" dirty="0"/>
              <a:t>Execution stage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Perform the real work for most instructions here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Arithmetic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sub</a:t>
            </a:r>
            <a:r>
              <a:rPr lang="en-US" dirty="0"/>
              <a:t>), Shifting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sll</a:t>
            </a:r>
            <a:r>
              <a:rPr lang="en-US" dirty="0"/>
              <a:t>), Logical (e.g.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and</a:t>
            </a:r>
            <a:r>
              <a:rPr lang="en-US" dirty="0"/>
              <a:t>, </a:t>
            </a: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or</a:t>
            </a:r>
            <a:r>
              <a:rPr lang="en-US" dirty="0"/>
              <a:t>)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Memory operation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dirty="0"/>
              <a:t>): Address calculation</a:t>
            </a:r>
          </a:p>
          <a:p>
            <a:pPr marL="989013" lvl="2" indent="-27305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Branch operation (e.g.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bne</a:t>
            </a:r>
            <a:r>
              <a:rPr lang="en-US" dirty="0"/>
              <a:t>, 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dirty="0"/>
              <a:t>): Perform register comparison and target address calculation</a:t>
            </a:r>
          </a:p>
          <a:p>
            <a:pPr marL="271463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Input from previous stage (</a:t>
            </a:r>
            <a:r>
              <a:rPr lang="en-US" b="1" dirty="0"/>
              <a:t>Decode</a:t>
            </a:r>
            <a:r>
              <a:rPr lang="en-US" dirty="0"/>
              <a:t>):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Operation and Operand(s)</a:t>
            </a:r>
          </a:p>
          <a:p>
            <a:pPr marL="271463" indent="-271463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Output to the next stage (</a:t>
            </a:r>
            <a:r>
              <a:rPr lang="en-US" b="1" dirty="0"/>
              <a:t>Memory</a:t>
            </a:r>
            <a:r>
              <a:rPr lang="en-US" dirty="0"/>
              <a:t>):</a:t>
            </a:r>
          </a:p>
          <a:p>
            <a:pPr marL="630238" lvl="1" indent="-271463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Calculation result</a:t>
            </a:r>
            <a:endParaRPr lang="en-SG" dirty="0"/>
          </a:p>
          <a:p>
            <a:endParaRPr lang="en-SG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03821E-F325-4231-A993-6D22B21B12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33</a:t>
            </a:fld>
            <a:endParaRPr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73B188-A362-4643-9865-54350B9006B8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93535224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Callout 2 (Accent Bar) 31">
            <a:extLst>
              <a:ext uri="{FF2B5EF4-FFF2-40B4-BE49-F238E27FC236}">
                <a16:creationId xmlns:a16="http://schemas.microsoft.com/office/drawing/2014/main" id="{C48520CA-4C0A-4FAD-A68A-9E01657FBFC6}"/>
              </a:ext>
            </a:extLst>
          </p:cNvPr>
          <p:cNvSpPr/>
          <p:nvPr/>
        </p:nvSpPr>
        <p:spPr>
          <a:xfrm>
            <a:off x="6344709" y="4869198"/>
            <a:ext cx="2435221" cy="1105288"/>
          </a:xfrm>
          <a:prstGeom prst="accentCallout2">
            <a:avLst>
              <a:gd name="adj1" fmla="val 39333"/>
              <a:gd name="adj2" fmla="val -8333"/>
              <a:gd name="adj3" fmla="val 19779"/>
              <a:gd name="adj4" fmla="val -24939"/>
              <a:gd name="adj5" fmla="val -73022"/>
              <a:gd name="adj6" fmla="val -34814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Logic to perform arithmetic and logical operations</a:t>
            </a:r>
          </a:p>
        </p:txBody>
      </p:sp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</a:t>
            </a:r>
            <a:r>
              <a:rPr lang="en-SG" sz="3600" b="1" dirty="0">
                <a:solidFill>
                  <a:srgbClr val="0000FF"/>
                </a:solidFill>
              </a:rPr>
              <a:t>ALU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Line 32">
            <a:extLst>
              <a:ext uri="{FF2B5EF4-FFF2-40B4-BE49-F238E27FC236}">
                <a16:creationId xmlns:a16="http://schemas.microsoft.com/office/drawing/2014/main" id="{43F9F97C-F527-4FE4-839B-341448311D88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9484" y="2528888"/>
            <a:ext cx="11525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5" name="Line 33">
            <a:extLst>
              <a:ext uri="{FF2B5EF4-FFF2-40B4-BE49-F238E27FC236}">
                <a16:creationId xmlns:a16="http://schemas.microsoft.com/office/drawing/2014/main" id="{3E348B87-FC08-4235-BC78-A3778BC7FBF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32009" y="2951163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6" name="Line 34">
            <a:extLst>
              <a:ext uri="{FF2B5EF4-FFF2-40B4-BE49-F238E27FC236}">
                <a16:creationId xmlns:a16="http://schemas.microsoft.com/office/drawing/2014/main" id="{07069F66-9F09-4F52-9AC7-DDF9C1D8ABC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79484" y="3681413"/>
            <a:ext cx="11525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7" name="Line 35">
            <a:extLst>
              <a:ext uri="{FF2B5EF4-FFF2-40B4-BE49-F238E27FC236}">
                <a16:creationId xmlns:a16="http://schemas.microsoft.com/office/drawing/2014/main" id="{3A1B9D56-B016-427A-91B4-6670090C24D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9484" y="34893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8" name="Line 36">
            <a:extLst>
              <a:ext uri="{FF2B5EF4-FFF2-40B4-BE49-F238E27FC236}">
                <a16:creationId xmlns:a16="http://schemas.microsoft.com/office/drawing/2014/main" id="{7C4B06AD-ADE0-497A-B08E-93E011EE26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9484" y="3297238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9" name="Line 37">
            <a:extLst>
              <a:ext uri="{FF2B5EF4-FFF2-40B4-BE49-F238E27FC236}">
                <a16:creationId xmlns:a16="http://schemas.microsoft.com/office/drawing/2014/main" id="{69831040-3F9D-4A43-ACF5-00CBF0F70A47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9484" y="3067050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0" name="Line 38">
            <a:extLst>
              <a:ext uri="{FF2B5EF4-FFF2-40B4-BE49-F238E27FC236}">
                <a16:creationId xmlns:a16="http://schemas.microsoft.com/office/drawing/2014/main" id="{5A5054A2-B631-4F2E-9026-56180BAB4D2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79484" y="2528888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5" name="Line 43">
            <a:extLst>
              <a:ext uri="{FF2B5EF4-FFF2-40B4-BE49-F238E27FC236}">
                <a16:creationId xmlns:a16="http://schemas.microsoft.com/office/drawing/2014/main" id="{215FC605-1DD8-493F-8A49-44EDC32A8A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316134" y="3251200"/>
            <a:ext cx="1524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6" name="Text Box 44">
            <a:extLst>
              <a:ext uri="{FF2B5EF4-FFF2-40B4-BE49-F238E27FC236}">
                <a16:creationId xmlns:a16="http://schemas.microsoft.com/office/drawing/2014/main" id="{4FC78536-D0AA-436D-AFBC-CAAAA3C54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073" y="2946400"/>
            <a:ext cx="136206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200" b="1" dirty="0">
                <a:latin typeface="Verdana" pitchFamily="34" charset="0"/>
              </a:rPr>
              <a:t>ALU result</a:t>
            </a:r>
          </a:p>
        </p:txBody>
      </p:sp>
      <p:sp>
        <p:nvSpPr>
          <p:cNvPr id="27" name="Text Box 45">
            <a:extLst>
              <a:ext uri="{FF2B5EF4-FFF2-40B4-BE49-F238E27FC236}">
                <a16:creationId xmlns:a16="http://schemas.microsoft.com/office/drawing/2014/main" id="{899B5F16-1D4C-4463-BFD7-579FA59D69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6930" y="3128149"/>
            <a:ext cx="641522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i="1" dirty="0">
                <a:latin typeface="Verdana" pitchFamily="34" charset="0"/>
              </a:rPr>
              <a:t>ALU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43AE513-A792-4C9C-AFA3-267FDF8E36CB}"/>
              </a:ext>
            </a:extLst>
          </p:cNvPr>
          <p:cNvSpPr/>
          <p:nvPr/>
        </p:nvSpPr>
        <p:spPr>
          <a:xfrm>
            <a:off x="950913" y="2331078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Decode Stage</a:t>
            </a:r>
          </a:p>
        </p:txBody>
      </p:sp>
      <p:sp>
        <p:nvSpPr>
          <p:cNvPr id="29" name="Right Arrow 26">
            <a:extLst>
              <a:ext uri="{FF2B5EF4-FFF2-40B4-BE49-F238E27FC236}">
                <a16:creationId xmlns:a16="http://schemas.microsoft.com/office/drawing/2014/main" id="{9F86FE00-9ED0-4527-9576-63EBE99F91F3}"/>
              </a:ext>
            </a:extLst>
          </p:cNvPr>
          <p:cNvSpPr/>
          <p:nvPr/>
        </p:nvSpPr>
        <p:spPr>
          <a:xfrm>
            <a:off x="1560513" y="1681790"/>
            <a:ext cx="1413936" cy="609600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chemeClr val="tx1"/>
                </a:solidFill>
              </a:rPr>
              <a:t>Operands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2B308B8-EF9E-4DAB-BDAE-1A3737DAFCEA}"/>
              </a:ext>
            </a:extLst>
          </p:cNvPr>
          <p:cNvSpPr/>
          <p:nvPr/>
        </p:nvSpPr>
        <p:spPr>
          <a:xfrm>
            <a:off x="7840134" y="2184400"/>
            <a:ext cx="609600" cy="2209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905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006600"/>
                </a:solidFill>
              </a:rPr>
              <a:t>Memory Stage</a:t>
            </a:r>
          </a:p>
        </p:txBody>
      </p:sp>
      <p:sp>
        <p:nvSpPr>
          <p:cNvPr id="33" name="Slide Number Placeholder 6">
            <a:extLst>
              <a:ext uri="{FF2B5EF4-FFF2-40B4-BE49-F238E27FC236}">
                <a16:creationId xmlns:a16="http://schemas.microsoft.com/office/drawing/2014/main" id="{2C0386B2-CD80-43D8-8FE8-764756947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34</a:t>
            </a:fld>
            <a:endParaRPr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A75ABD4D-2216-4403-8098-65D25CDBEB4B}"/>
              </a:ext>
            </a:extLst>
          </p:cNvPr>
          <p:cNvGrpSpPr/>
          <p:nvPr/>
        </p:nvGrpSpPr>
        <p:grpSpPr>
          <a:xfrm>
            <a:off x="1604435" y="2483477"/>
            <a:ext cx="3581400" cy="2365178"/>
            <a:chOff x="3173627" y="2612572"/>
            <a:chExt cx="3581400" cy="2365178"/>
          </a:xfrm>
        </p:grpSpPr>
        <p:sp>
          <p:nvSpPr>
            <p:cNvPr id="35" name="Rectangle 15">
              <a:extLst>
                <a:ext uri="{FF2B5EF4-FFF2-40B4-BE49-F238E27FC236}">
                  <a16:creationId xmlns:a16="http://schemas.microsoft.com/office/drawing/2014/main" id="{2D033E7C-15A7-46A4-A37D-545BE5C3F8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00690" y="2612572"/>
              <a:ext cx="1881188" cy="1806576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16">
              <a:extLst>
                <a:ext uri="{FF2B5EF4-FFF2-40B4-BE49-F238E27FC236}">
                  <a16:creationId xmlns:a16="http://schemas.microsoft.com/office/drawing/2014/main" id="{0B60D9A2-0D26-4F8E-95EF-6297A469B5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83340" y="4419148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7" name="Text Box 17">
              <a:extLst>
                <a:ext uri="{FF2B5EF4-FFF2-40B4-BE49-F238E27FC236}">
                  <a16:creationId xmlns:a16="http://schemas.microsoft.com/office/drawing/2014/main" id="{F8AFA751-CF42-4978-A599-001932DA40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2679247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r>
                <a:rPr lang="en-US" sz="10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38" name="Text Box 18">
              <a:extLst>
                <a:ext uri="{FF2B5EF4-FFF2-40B4-BE49-F238E27FC236}">
                  <a16:creationId xmlns:a16="http://schemas.microsoft.com/office/drawing/2014/main" id="{ED9A8553-B922-4321-B237-AEEE71579A6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125335"/>
              <a:ext cx="8763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r>
                <a:rPr lang="en-US" sz="1000" b="1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39" name="Text Box 19">
              <a:extLst>
                <a:ext uri="{FF2B5EF4-FFF2-40B4-BE49-F238E27FC236}">
                  <a16:creationId xmlns:a16="http://schemas.microsoft.com/office/drawing/2014/main" id="{F27C933C-3ABA-43A0-A11C-AE87F510F8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3546022"/>
              <a:ext cx="74295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40" name="Text Box 20">
              <a:extLst>
                <a:ext uri="{FF2B5EF4-FFF2-40B4-BE49-F238E27FC236}">
                  <a16:creationId xmlns:a16="http://schemas.microsoft.com/office/drawing/2014/main" id="{A6446FBD-D553-47F7-BD96-41230A837A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0690" y="4003223"/>
              <a:ext cx="57467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Write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41" name="Text Box 21">
              <a:extLst>
                <a:ext uri="{FF2B5EF4-FFF2-40B4-BE49-F238E27FC236}">
                  <a16:creationId xmlns:a16="http://schemas.microsoft.com/office/drawing/2014/main" id="{9225D1C9-7CD7-4D89-9340-B066C9D0A3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2736397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>
                  <a:latin typeface="Verdana" pitchFamily="34" charset="0"/>
                </a:rPr>
                <a:t>data 1</a:t>
              </a:r>
            </a:p>
          </p:txBody>
        </p:sp>
        <p:sp>
          <p:nvSpPr>
            <p:cNvPr id="42" name="Text Box 22">
              <a:extLst>
                <a:ext uri="{FF2B5EF4-FFF2-40B4-BE49-F238E27FC236}">
                  <a16:creationId xmlns:a16="http://schemas.microsoft.com/office/drawing/2014/main" id="{B6FBF655-40EC-4F36-93B2-F4CDD4DC27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050052" y="3774622"/>
              <a:ext cx="631825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43" name="Text Box 23">
              <a:extLst>
                <a:ext uri="{FF2B5EF4-FFF2-40B4-BE49-F238E27FC236}">
                  <a16:creationId xmlns:a16="http://schemas.microsoft.com/office/drawing/2014/main" id="{6E408D5B-8034-4F95-A779-2927E511BB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87151" y="4669973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44" name="Line 24">
              <a:extLst>
                <a:ext uri="{FF2B5EF4-FFF2-40B4-BE49-F238E27FC236}">
                  <a16:creationId xmlns:a16="http://schemas.microsoft.com/office/drawing/2014/main" id="{1245D8AA-FC57-4344-BF67-833690C58F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173627" y="2917372"/>
              <a:ext cx="627063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5" name="Line 25">
              <a:extLst>
                <a:ext uri="{FF2B5EF4-FFF2-40B4-BE49-F238E27FC236}">
                  <a16:creationId xmlns:a16="http://schemas.microsoft.com/office/drawing/2014/main" id="{FC96BC60-A51E-45DD-8308-F6817DA12DD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3314247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6" name="Line 26">
              <a:extLst>
                <a:ext uri="{FF2B5EF4-FFF2-40B4-BE49-F238E27FC236}">
                  <a16:creationId xmlns:a16="http://schemas.microsoft.com/office/drawing/2014/main" id="{A571B9E9-2A0F-4E12-85DD-DD9D0CA593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49827" y="3747634"/>
              <a:ext cx="55086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7" name="Line 27">
              <a:extLst>
                <a:ext uri="{FF2B5EF4-FFF2-40B4-BE49-F238E27FC236}">
                  <a16:creationId xmlns:a16="http://schemas.microsoft.com/office/drawing/2014/main" id="{CA4DB657-0B7F-41CA-AB0E-53BE476D26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00627" y="420483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48" name="Group 62">
              <a:extLst>
                <a:ext uri="{FF2B5EF4-FFF2-40B4-BE49-F238E27FC236}">
                  <a16:creationId xmlns:a16="http://schemas.microsoft.com/office/drawing/2014/main" id="{1FA6AB3B-AB4F-44AA-9CD2-848B673E4EC6}"/>
                </a:ext>
              </a:extLst>
            </p:cNvPr>
            <p:cNvGrpSpPr/>
            <p:nvPr/>
          </p:nvGrpSpPr>
          <p:grpSpPr>
            <a:xfrm>
              <a:off x="5681877" y="2938010"/>
              <a:ext cx="1073150" cy="1057275"/>
              <a:chOff x="5632450" y="3144838"/>
              <a:chExt cx="500063" cy="1057275"/>
            </a:xfrm>
          </p:grpSpPr>
          <p:sp>
            <p:nvSpPr>
              <p:cNvPr id="63" name="Line 28">
                <a:extLst>
                  <a:ext uri="{FF2B5EF4-FFF2-40B4-BE49-F238E27FC236}">
                    <a16:creationId xmlns:a16="http://schemas.microsoft.com/office/drawing/2014/main" id="{373B4DE1-E986-4ED6-978A-16EB8685A3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3144838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64" name="Line 29">
                <a:extLst>
                  <a:ext uri="{FF2B5EF4-FFF2-40B4-BE49-F238E27FC236}">
                    <a16:creationId xmlns:a16="http://schemas.microsoft.com/office/drawing/2014/main" id="{8EFFE652-7C28-4381-88F0-B9FD9D6AD1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632450" y="4202113"/>
                <a:ext cx="500063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9" name="Text Box 36">
              <a:extLst>
                <a:ext uri="{FF2B5EF4-FFF2-40B4-BE49-F238E27FC236}">
                  <a16:creationId xmlns:a16="http://schemas.microsoft.com/office/drawing/2014/main" id="{AC237059-E69B-45EE-AC48-5631A3808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39110" y="3298372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50" name="Line 37">
              <a:extLst>
                <a:ext uri="{FF2B5EF4-FFF2-40B4-BE49-F238E27FC236}">
                  <a16:creationId xmlns:a16="http://schemas.microsoft.com/office/drawing/2014/main" id="{20461194-99CB-4B41-B7C2-8B905F6F48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2844347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1" name="Line 38">
              <a:extLst>
                <a:ext uri="{FF2B5EF4-FFF2-40B4-BE49-F238E27FC236}">
                  <a16:creationId xmlns:a16="http://schemas.microsoft.com/office/drawing/2014/main" id="{95D94114-B99F-45C7-916E-E4D66E8F507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228522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2" name="Line 39">
              <a:extLst>
                <a:ext uri="{FF2B5EF4-FFF2-40B4-BE49-F238E27FC236}">
                  <a16:creationId xmlns:a16="http://schemas.microsoft.com/office/drawing/2014/main" id="{4252C50F-D140-4893-AB55-6FB2446C19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16515" y="366191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53" name="Text Box 40">
              <a:extLst>
                <a:ext uri="{FF2B5EF4-FFF2-40B4-BE49-F238E27FC236}">
                  <a16:creationId xmlns:a16="http://schemas.microsoft.com/office/drawing/2014/main" id="{28621059-48A5-4CEB-9C3A-D990DF56BA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8565" y="268877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5</a:t>
              </a:r>
            </a:p>
          </p:txBody>
        </p:sp>
        <p:sp>
          <p:nvSpPr>
            <p:cNvPr id="54" name="Text Box 41">
              <a:extLst>
                <a:ext uri="{FF2B5EF4-FFF2-40B4-BE49-F238E27FC236}">
                  <a16:creationId xmlns:a16="http://schemas.microsoft.com/office/drawing/2014/main" id="{75544665-7A54-4ECD-8908-4EFF91BB29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0888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5" name="Text Box 42">
              <a:extLst>
                <a:ext uri="{FF2B5EF4-FFF2-40B4-BE49-F238E27FC236}">
                  <a16:creationId xmlns:a16="http://schemas.microsoft.com/office/drawing/2014/main" id="{03AD779A-E9F3-4DF5-8AC0-D66498D7F3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78402" y="3546022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B736C771-10FF-4B23-A61D-205ABF24A0EA}"/>
                </a:ext>
              </a:extLst>
            </p:cNvPr>
            <p:cNvGrpSpPr/>
            <p:nvPr/>
          </p:nvGrpSpPr>
          <p:grpSpPr>
            <a:xfrm>
              <a:off x="5621552" y="2698297"/>
              <a:ext cx="367408" cy="1389221"/>
              <a:chOff x="7131289" y="4039447"/>
              <a:chExt cx="367408" cy="1389221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603162AB-8A4B-4644-B454-89DDAB9C9B1F}"/>
                  </a:ext>
                </a:extLst>
              </p:cNvPr>
              <p:cNvGrpSpPr/>
              <p:nvPr/>
            </p:nvGrpSpPr>
            <p:grpSpPr>
              <a:xfrm>
                <a:off x="7131289" y="4039447"/>
                <a:ext cx="367408" cy="322421"/>
                <a:chOff x="7131289" y="4039447"/>
                <a:chExt cx="367408" cy="322421"/>
              </a:xfrm>
            </p:grpSpPr>
            <p:sp>
              <p:nvSpPr>
                <p:cNvPr id="61" name="Line 37">
                  <a:extLst>
                    <a:ext uri="{FF2B5EF4-FFF2-40B4-BE49-F238E27FC236}">
                      <a16:creationId xmlns:a16="http://schemas.microsoft.com/office/drawing/2014/main" id="{9C358C25-F0EC-427E-AE6C-CAA02AB9DE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59889" y="4192005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2" name="Text Box 40">
                  <a:extLst>
                    <a:ext uri="{FF2B5EF4-FFF2-40B4-BE49-F238E27FC236}">
                      <a16:creationId xmlns:a16="http://schemas.microsoft.com/office/drawing/2014/main" id="{48B7BFE7-BE13-46E3-A2E7-1D6FBE3FBCF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31289" y="4039447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A62E6E02-5AD8-498B-86B4-2A14D879DC01}"/>
                  </a:ext>
                </a:extLst>
              </p:cNvPr>
              <p:cNvGrpSpPr/>
              <p:nvPr/>
            </p:nvGrpSpPr>
            <p:grpSpPr>
              <a:xfrm>
                <a:off x="7131289" y="5106247"/>
                <a:ext cx="367408" cy="322421"/>
                <a:chOff x="7151044" y="4042833"/>
                <a:chExt cx="367408" cy="322421"/>
              </a:xfrm>
            </p:grpSpPr>
            <p:sp>
              <p:nvSpPr>
                <p:cNvPr id="59" name="Line 37">
                  <a:extLst>
                    <a:ext uri="{FF2B5EF4-FFF2-40B4-BE49-F238E27FC236}">
                      <a16:creationId xmlns:a16="http://schemas.microsoft.com/office/drawing/2014/main" id="{E51C5BC1-B1EA-460C-B90C-04DD56DA98D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7379644" y="4195391"/>
                  <a:ext cx="115888" cy="16986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60" name="Text Box 40">
                  <a:extLst>
                    <a:ext uri="{FF2B5EF4-FFF2-40B4-BE49-F238E27FC236}">
                      <a16:creationId xmlns:a16="http://schemas.microsoft.com/office/drawing/2014/main" id="{02583303-7585-490F-A985-CEDE29A11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151044" y="4042833"/>
                  <a:ext cx="367408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</p:grpSp>
        </p:grpSp>
      </p:grpSp>
      <p:sp>
        <p:nvSpPr>
          <p:cNvPr id="65" name="Folded Corner 64"/>
          <p:cNvSpPr/>
          <p:nvPr/>
        </p:nvSpPr>
        <p:spPr>
          <a:xfrm>
            <a:off x="950912" y="5034432"/>
            <a:ext cx="4052887" cy="1636156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ALU as a Function (see next slide for cases)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ALU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ALUcontrol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GB" sz="12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0001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GB" sz="12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7908177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  <a:latin typeface="+mn-lt"/>
              </a:rPr>
              <a:t>5.3 Element: </a:t>
            </a:r>
            <a:r>
              <a:rPr lang="en-SG" sz="3600" b="1" dirty="0">
                <a:solidFill>
                  <a:srgbClr val="0000FF"/>
                </a:solidFill>
                <a:latin typeface="+mn-lt"/>
              </a:rPr>
              <a:t>Arithmetic Logic Unit</a:t>
            </a:r>
            <a:endParaRPr lang="en-US" sz="2800" b="1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C4E3-1081-4535-BA06-D0B8F490E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35</a:t>
            </a:fld>
            <a:endParaRPr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146275FB-6FDA-4ED5-9282-E00072BCC3A0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386559"/>
            <a:ext cx="5105400" cy="4911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3525" indent="-263525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/>
              <a:t>ALU (Arithmetic Logic Unit</a:t>
            </a:r>
            <a:r>
              <a:rPr lang="en-US" dirty="0"/>
              <a:t>)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Combinational logic to implement arithmetic and logical operations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Inputs: 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Two 32-bit numbers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Control: 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4-bit to decide the particular operation</a:t>
            </a:r>
          </a:p>
          <a:p>
            <a:pPr marL="263525" indent="-263525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Outputs: 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Result of arithmetic/logical operation</a:t>
            </a:r>
          </a:p>
          <a:p>
            <a:pPr marL="630238" lvl="1" indent="-274638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 1-bit signal to indicate whether result is zero</a:t>
            </a:r>
            <a:r>
              <a:rPr lang="en-US" sz="1800" dirty="0"/>
              <a:t> </a:t>
            </a:r>
          </a:p>
          <a:p>
            <a:pPr lvl="1" fontAlgn="auto">
              <a:spcAft>
                <a:spcPts val="0"/>
              </a:spcAft>
              <a:buFont typeface="Arial" pitchFamily="34" charset="0"/>
              <a:buNone/>
            </a:pPr>
            <a:endParaRPr lang="en-US" dirty="0"/>
          </a:p>
        </p:txBody>
      </p:sp>
      <p:graphicFrame>
        <p:nvGraphicFramePr>
          <p:cNvPr id="31" name="Group 85">
            <a:extLst>
              <a:ext uri="{FF2B5EF4-FFF2-40B4-BE49-F238E27FC236}">
                <a16:creationId xmlns:a16="http://schemas.microsoft.com/office/drawing/2014/main" id="{775966A4-1A65-40AD-A80E-1729586CC1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9913934"/>
              </p:ext>
            </p:extLst>
          </p:nvPr>
        </p:nvGraphicFramePr>
        <p:xfrm>
          <a:off x="5638800" y="3672559"/>
          <a:ext cx="2895600" cy="231648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49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ALUcontrol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Function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0001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0010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subtract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0111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slt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57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1100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NOR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3" name="Group 2">
            <a:extLst>
              <a:ext uri="{FF2B5EF4-FFF2-40B4-BE49-F238E27FC236}">
                <a16:creationId xmlns:a16="http://schemas.microsoft.com/office/drawing/2014/main" id="{7D126A02-9153-4FED-9EF8-4E0CDBAC9A0F}"/>
              </a:ext>
            </a:extLst>
          </p:cNvPr>
          <p:cNvGrpSpPr/>
          <p:nvPr/>
        </p:nvGrpSpPr>
        <p:grpSpPr>
          <a:xfrm>
            <a:off x="5638800" y="1367509"/>
            <a:ext cx="3246438" cy="1976438"/>
            <a:chOff x="5638800" y="1367509"/>
            <a:chExt cx="3246438" cy="1976438"/>
          </a:xfrm>
        </p:grpSpPr>
        <p:grpSp>
          <p:nvGrpSpPr>
            <p:cNvPr id="9" name="Group 50">
              <a:extLst>
                <a:ext uri="{FF2B5EF4-FFF2-40B4-BE49-F238E27FC236}">
                  <a16:creationId xmlns:a16="http://schemas.microsoft.com/office/drawing/2014/main" id="{CCE89FB2-9E19-4C0A-B1DD-442610B8EA7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38800" y="1367509"/>
              <a:ext cx="2841625" cy="1976438"/>
              <a:chOff x="533" y="2512"/>
              <a:chExt cx="1790" cy="1245"/>
            </a:xfrm>
          </p:grpSpPr>
          <p:sp>
            <p:nvSpPr>
              <p:cNvPr id="10" name="Line 32">
                <a:extLst>
                  <a:ext uri="{FF2B5EF4-FFF2-40B4-BE49-F238E27FC236}">
                    <a16:creationId xmlns:a16="http://schemas.microsoft.com/office/drawing/2014/main" id="{965611CC-5146-4CDB-ACD1-AA853B9301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2741"/>
                <a:ext cx="726" cy="26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" name="Line 33">
                <a:extLst>
                  <a:ext uri="{FF2B5EF4-FFF2-40B4-BE49-F238E27FC236}">
                    <a16:creationId xmlns:a16="http://schemas.microsoft.com/office/drawing/2014/main" id="{F57775DF-D8F5-4A39-8692-159A3DBFA53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3007"/>
                <a:ext cx="0" cy="46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" name="Line 34">
                <a:extLst>
                  <a:ext uri="{FF2B5EF4-FFF2-40B4-BE49-F238E27FC236}">
                    <a16:creationId xmlns:a16="http://schemas.microsoft.com/office/drawing/2014/main" id="{F2FB897A-8EFA-4338-9F53-B9D66D9FDA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017" y="3467"/>
                <a:ext cx="726" cy="29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4" name="Line 35">
                <a:extLst>
                  <a:ext uri="{FF2B5EF4-FFF2-40B4-BE49-F238E27FC236}">
                    <a16:creationId xmlns:a16="http://schemas.microsoft.com/office/drawing/2014/main" id="{D8CF8D0D-BD51-4E58-9905-C65B3011E40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7" y="3346"/>
                <a:ext cx="0" cy="4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" name="Line 36">
                <a:extLst>
                  <a:ext uri="{FF2B5EF4-FFF2-40B4-BE49-F238E27FC236}">
                    <a16:creationId xmlns:a16="http://schemas.microsoft.com/office/drawing/2014/main" id="{7509BF24-16FF-47AC-878C-274794A3701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7" y="3225"/>
                <a:ext cx="97" cy="12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6" name="Line 37">
                <a:extLst>
                  <a:ext uri="{FF2B5EF4-FFF2-40B4-BE49-F238E27FC236}">
                    <a16:creationId xmlns:a16="http://schemas.microsoft.com/office/drawing/2014/main" id="{B0F7F2EF-E5BA-42F4-9C17-68706D9B43D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17" y="3080"/>
                <a:ext cx="97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8" name="Line 38">
                <a:extLst>
                  <a:ext uri="{FF2B5EF4-FFF2-40B4-BE49-F238E27FC236}">
                    <a16:creationId xmlns:a16="http://schemas.microsoft.com/office/drawing/2014/main" id="{67F1F304-AC78-4277-B245-ACFE60788AB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017" y="2741"/>
                <a:ext cx="0" cy="33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" name="Line 39">
                <a:extLst>
                  <a:ext uri="{FF2B5EF4-FFF2-40B4-BE49-F238E27FC236}">
                    <a16:creationId xmlns:a16="http://schemas.microsoft.com/office/drawing/2014/main" id="{C51B5578-24A9-488A-8979-2D4866847D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" y="2887"/>
                <a:ext cx="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" name="Line 40">
                <a:extLst>
                  <a:ext uri="{FF2B5EF4-FFF2-40B4-BE49-F238E27FC236}">
                    <a16:creationId xmlns:a16="http://schemas.microsoft.com/office/drawing/2014/main" id="{3B686A60-EF55-4107-A634-F0941F00093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3" y="3564"/>
                <a:ext cx="48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2" name="Line 41">
                <a:extLst>
                  <a:ext uri="{FF2B5EF4-FFF2-40B4-BE49-F238E27FC236}">
                    <a16:creationId xmlns:a16="http://schemas.microsoft.com/office/drawing/2014/main" id="{4D8E213E-295F-4AB1-85C1-541F717A159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80" y="2524"/>
                <a:ext cx="0" cy="338"/>
              </a:xfrm>
              <a:prstGeom prst="line">
                <a:avLst/>
              </a:prstGeom>
              <a:noFill/>
              <a:ln w="19050">
                <a:solidFill>
                  <a:srgbClr val="7030A0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 dirty="0">
                  <a:solidFill>
                    <a:srgbClr val="660066"/>
                  </a:solidFill>
                </a:endParaRPr>
              </a:p>
            </p:txBody>
          </p:sp>
          <p:sp>
            <p:nvSpPr>
              <p:cNvPr id="23" name="Line 42">
                <a:extLst>
                  <a:ext uri="{FF2B5EF4-FFF2-40B4-BE49-F238E27FC236}">
                    <a16:creationId xmlns:a16="http://schemas.microsoft.com/office/drawing/2014/main" id="{687100FC-3B2F-4E83-9954-4785BB2B19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33" y="3100"/>
                <a:ext cx="576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" name="Line 43">
                <a:extLst>
                  <a:ext uri="{FF2B5EF4-FFF2-40B4-BE49-F238E27FC236}">
                    <a16:creationId xmlns:a16="http://schemas.microsoft.com/office/drawing/2014/main" id="{A10914B5-B805-4F66-8592-AF2C22BE2C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43" y="3346"/>
                <a:ext cx="58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5" name="Text Box 44">
                <a:extLst>
                  <a:ext uri="{FF2B5EF4-FFF2-40B4-BE49-F238E27FC236}">
                    <a16:creationId xmlns:a16="http://schemas.microsoft.com/office/drawing/2014/main" id="{8138DD8D-2432-4E1A-A616-333ACDC42B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70" y="3174"/>
                <a:ext cx="406" cy="27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 pitchFamily="34" charset="0"/>
                  </a:rPr>
                  <a:t>ALU</a:t>
                </a:r>
              </a:p>
              <a:p>
                <a:pPr algn="ctr"/>
                <a:r>
                  <a:rPr lang="en-US" sz="1100" b="1" dirty="0">
                    <a:latin typeface="Verdana" pitchFamily="34" charset="0"/>
                  </a:rPr>
                  <a:t>result</a:t>
                </a:r>
                <a:endParaRPr lang="en-US" sz="1000" b="1" dirty="0">
                  <a:latin typeface="Verdana" pitchFamily="34" charset="0"/>
                </a:endParaRPr>
              </a:p>
            </p:txBody>
          </p:sp>
          <p:sp>
            <p:nvSpPr>
              <p:cNvPr id="26" name="Text Box 45">
                <a:extLst>
                  <a:ext uri="{FF2B5EF4-FFF2-40B4-BE49-F238E27FC236}">
                    <a16:creationId xmlns:a16="http://schemas.microsoft.com/office/drawing/2014/main" id="{DF8CA674-24D8-491D-BD60-BA3700B612F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6" y="3164"/>
                <a:ext cx="368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27" name="Text Box 46">
                <a:extLst>
                  <a:ext uri="{FF2B5EF4-FFF2-40B4-BE49-F238E27FC236}">
                    <a16:creationId xmlns:a16="http://schemas.microsoft.com/office/drawing/2014/main" id="{30AD2B7D-579E-446B-B13C-B5AA1B767DF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68" y="2512"/>
                <a:ext cx="817" cy="194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" name="Line 47">
                <a:extLst>
                  <a:ext uri="{FF2B5EF4-FFF2-40B4-BE49-F238E27FC236}">
                    <a16:creationId xmlns:a16="http://schemas.microsoft.com/office/drawing/2014/main" id="{53934420-624F-49C7-9354-CFB57B5B03D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7" y="2766"/>
                <a:ext cx="145" cy="49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9" name="Text Box 48">
                <a:extLst>
                  <a:ext uri="{FF2B5EF4-FFF2-40B4-BE49-F238E27FC236}">
                    <a16:creationId xmlns:a16="http://schemas.microsoft.com/office/drawing/2014/main" id="{31498100-031A-4CE7-B83A-937081B61A6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190" y="2628"/>
                <a:ext cx="180" cy="1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100" b="1" dirty="0"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30" name="Text Box 49">
                <a:extLst>
                  <a:ext uri="{FF2B5EF4-FFF2-40B4-BE49-F238E27FC236}">
                    <a16:creationId xmlns:a16="http://schemas.microsoft.com/office/drawing/2014/main" id="{754FFFB8-E2A7-4848-9FC7-E4030E9E4D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01" y="3004"/>
                <a:ext cx="505" cy="1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100" b="1" dirty="0" err="1">
                    <a:latin typeface="Verdana" pitchFamily="34" charset="0"/>
                  </a:rPr>
                  <a:t>isZero</a:t>
                </a:r>
                <a:r>
                  <a:rPr lang="en-US" sz="1100" b="1" dirty="0">
                    <a:latin typeface="Verdana" pitchFamily="34" charset="0"/>
                  </a:rPr>
                  <a:t>?</a:t>
                </a: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4BEC52EE-7369-4557-8023-CDFC72AABC71}"/>
                </a:ext>
              </a:extLst>
            </p:cNvPr>
            <p:cNvSpPr/>
            <p:nvPr/>
          </p:nvSpPr>
          <p:spPr>
            <a:xfrm>
              <a:off x="5648326" y="1630437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B5EA3CDE-0EEA-4419-B2B0-A8C453F422CA}"/>
                </a:ext>
              </a:extLst>
            </p:cNvPr>
            <p:cNvSpPr/>
            <p:nvPr/>
          </p:nvSpPr>
          <p:spPr>
            <a:xfrm>
              <a:off x="5638800" y="2672825"/>
              <a:ext cx="3810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B7E4B667-03B2-48B5-92A0-C1F94FA414DA}"/>
                </a:ext>
              </a:extLst>
            </p:cNvPr>
            <p:cNvSpPr/>
            <p:nvPr/>
          </p:nvSpPr>
          <p:spPr>
            <a:xfrm>
              <a:off x="7847648" y="2740098"/>
              <a:ext cx="9144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A op B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CC24628B-D043-4100-B4AF-49A0F3ACACF0}"/>
                </a:ext>
              </a:extLst>
            </p:cNvPr>
            <p:cNvSpPr/>
            <p:nvPr/>
          </p:nvSpPr>
          <p:spPr>
            <a:xfrm>
              <a:off x="7666038" y="1972666"/>
              <a:ext cx="1219200" cy="3048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chemeClr val="tx1"/>
                  </a:solidFill>
                </a:rPr>
                <a:t>(A op B) == 0?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E8BD67-1664-4917-AC22-3A85A864DDDE}"/>
              </a:ext>
            </a:extLst>
          </p:cNvPr>
          <p:cNvGrpSpPr/>
          <p:nvPr/>
        </p:nvGrpSpPr>
        <p:grpSpPr>
          <a:xfrm>
            <a:off x="5948717" y="1887269"/>
            <a:ext cx="386644" cy="329762"/>
            <a:chOff x="5948717" y="1887269"/>
            <a:chExt cx="386644" cy="329762"/>
          </a:xfrm>
        </p:grpSpPr>
        <p:sp>
          <p:nvSpPr>
            <p:cNvPr id="36" name="Line 47">
              <a:extLst>
                <a:ext uri="{FF2B5EF4-FFF2-40B4-BE49-F238E27FC236}">
                  <a16:creationId xmlns:a16="http://schemas.microsoft.com/office/drawing/2014/main" id="{A2086BD0-4FCB-4E0E-8E66-B08C4F29C97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7575" y="1887269"/>
              <a:ext cx="134938" cy="1613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4820A007-78E1-4BCC-B35C-1F2FAA8BA71E}"/>
                </a:ext>
              </a:extLst>
            </p:cNvPr>
            <p:cNvSpPr/>
            <p:nvPr/>
          </p:nvSpPr>
          <p:spPr>
            <a:xfrm>
              <a:off x="5948717" y="1955421"/>
              <a:ext cx="3866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32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1F82CF3-65E6-4662-BCF0-42FB2E118D78}"/>
              </a:ext>
            </a:extLst>
          </p:cNvPr>
          <p:cNvGrpSpPr/>
          <p:nvPr/>
        </p:nvGrpSpPr>
        <p:grpSpPr>
          <a:xfrm>
            <a:off x="5936845" y="2976270"/>
            <a:ext cx="386644" cy="329762"/>
            <a:chOff x="5948717" y="1887269"/>
            <a:chExt cx="386644" cy="329762"/>
          </a:xfrm>
        </p:grpSpPr>
        <p:sp>
          <p:nvSpPr>
            <p:cNvPr id="38" name="Line 47">
              <a:extLst>
                <a:ext uri="{FF2B5EF4-FFF2-40B4-BE49-F238E27FC236}">
                  <a16:creationId xmlns:a16="http://schemas.microsoft.com/office/drawing/2014/main" id="{E096BAC0-CA71-413C-AB3B-C6DF31B15CE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7575" y="1887269"/>
              <a:ext cx="134938" cy="1613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239DA57-08ED-4D8A-90E5-F466A82C35F2}"/>
                </a:ext>
              </a:extLst>
            </p:cNvPr>
            <p:cNvSpPr/>
            <p:nvPr/>
          </p:nvSpPr>
          <p:spPr>
            <a:xfrm>
              <a:off x="5948717" y="1955421"/>
              <a:ext cx="3866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32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0FE349-073C-4F66-ACF4-97B23D9CE309}"/>
              </a:ext>
            </a:extLst>
          </p:cNvPr>
          <p:cNvGrpSpPr/>
          <p:nvPr/>
        </p:nvGrpSpPr>
        <p:grpSpPr>
          <a:xfrm>
            <a:off x="7575551" y="2410824"/>
            <a:ext cx="386644" cy="357900"/>
            <a:chOff x="5825775" y="1690698"/>
            <a:chExt cx="386644" cy="357900"/>
          </a:xfrm>
        </p:grpSpPr>
        <p:sp>
          <p:nvSpPr>
            <p:cNvPr id="41" name="Line 47">
              <a:extLst>
                <a:ext uri="{FF2B5EF4-FFF2-40B4-BE49-F238E27FC236}">
                  <a16:creationId xmlns:a16="http://schemas.microsoft.com/office/drawing/2014/main" id="{588E6E79-236A-4295-8D31-7F6277ABD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97575" y="1887269"/>
              <a:ext cx="134938" cy="16132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ECFFDF7C-8C2D-4A69-B367-3B8309B50DA4}"/>
                </a:ext>
              </a:extLst>
            </p:cNvPr>
            <p:cNvSpPr/>
            <p:nvPr/>
          </p:nvSpPr>
          <p:spPr>
            <a:xfrm>
              <a:off x="5825775" y="1690698"/>
              <a:ext cx="386644" cy="2616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32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78398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400" dirty="0">
                <a:solidFill>
                  <a:srgbClr val="0000FF"/>
                </a:solidFill>
              </a:rPr>
              <a:t>5.3 ALU Stage: </a:t>
            </a:r>
            <a:r>
              <a:rPr lang="en-SG" sz="3400" b="1" dirty="0">
                <a:solidFill>
                  <a:srgbClr val="0000FF"/>
                </a:solidFill>
              </a:rPr>
              <a:t>Non-Branch Instructions</a:t>
            </a:r>
            <a:endParaRPr lang="en-US" sz="3400" b="1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2E265D9-85EA-4403-B362-105B2A7BE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36</a:t>
            </a:fld>
            <a:endParaRPr dirty="0"/>
          </a:p>
        </p:txBody>
      </p:sp>
      <p:sp>
        <p:nvSpPr>
          <p:cNvPr id="9" name="Content Placeholder 119">
            <a:extLst>
              <a:ext uri="{FF2B5EF4-FFF2-40B4-BE49-F238E27FC236}">
                <a16:creationId xmlns:a16="http://schemas.microsoft.com/office/drawing/2014/main" id="{77CEADAF-13F7-46E0-BD0B-146E7B72ED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93608"/>
            <a:ext cx="8229600" cy="609600"/>
          </a:xfrm>
        </p:spPr>
        <p:txBody>
          <a:bodyPr>
            <a:normAutofit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We can handle non-branch instructions easily:</a:t>
            </a:r>
          </a:p>
          <a:p>
            <a:pPr lvl="1">
              <a:buNone/>
            </a:pPr>
            <a:endParaRPr lang="en-US" dirty="0"/>
          </a:p>
        </p:txBody>
      </p:sp>
      <p:sp>
        <p:nvSpPr>
          <p:cNvPr id="90" name="Snip Single Corner Rectangle 90">
            <a:extLst>
              <a:ext uri="{FF2B5EF4-FFF2-40B4-BE49-F238E27FC236}">
                <a16:creationId xmlns:a16="http://schemas.microsoft.com/office/drawing/2014/main" id="{2318F6C1-7E8C-4DF9-97EE-87C1A71436E8}"/>
              </a:ext>
            </a:extLst>
          </p:cNvPr>
          <p:cNvSpPr/>
          <p:nvPr/>
        </p:nvSpPr>
        <p:spPr>
          <a:xfrm>
            <a:off x="2417020" y="1778001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p:sp>
        <p:nvSpPr>
          <p:cNvPr id="10" name="Line 16">
            <a:extLst>
              <a:ext uri="{FF2B5EF4-FFF2-40B4-BE49-F238E27FC236}">
                <a16:creationId xmlns:a16="http://schemas.microsoft.com/office/drawing/2014/main" id="{64664561-5D4D-4A68-8F06-213D1C9B7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090108" y="4629566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Rectangle 15">
            <a:extLst>
              <a:ext uri="{FF2B5EF4-FFF2-40B4-BE49-F238E27FC236}">
                <a16:creationId xmlns:a16="http://schemas.microsoft.com/office/drawing/2014/main" id="{46B99FD0-B087-4BB3-9D04-470AAE4DC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22033" y="2819400"/>
            <a:ext cx="1630256" cy="1806576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3" name="Text Box 17">
            <a:extLst>
              <a:ext uri="{FF2B5EF4-FFF2-40B4-BE49-F238E27FC236}">
                <a16:creationId xmlns:a16="http://schemas.microsoft.com/office/drawing/2014/main" id="{89F5DA64-8BB2-45CE-9E3A-12902B36D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033" y="2886075"/>
            <a:ext cx="75941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Read</a:t>
            </a:r>
          </a:p>
          <a:p>
            <a:r>
              <a:rPr lang="en-US" sz="1000" b="1" dirty="0">
                <a:latin typeface="Verdana" pitchFamily="34" charset="0"/>
              </a:rPr>
              <a:t>register 1</a:t>
            </a:r>
          </a:p>
        </p:txBody>
      </p:sp>
      <p:sp>
        <p:nvSpPr>
          <p:cNvPr id="14" name="Text Box 18">
            <a:extLst>
              <a:ext uri="{FF2B5EF4-FFF2-40B4-BE49-F238E27FC236}">
                <a16:creationId xmlns:a16="http://schemas.microsoft.com/office/drawing/2014/main" id="{4746C22A-E9CC-45C4-B611-238AC7287B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033" y="3332163"/>
            <a:ext cx="75941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</a:t>
            </a:r>
          </a:p>
          <a:p>
            <a:r>
              <a:rPr lang="en-US" sz="1000" b="1">
                <a:latin typeface="Verdana" pitchFamily="34" charset="0"/>
              </a:rPr>
              <a:t>register 2</a:t>
            </a:r>
          </a:p>
        </p:txBody>
      </p:sp>
      <p:sp>
        <p:nvSpPr>
          <p:cNvPr id="15" name="Text Box 19">
            <a:extLst>
              <a:ext uri="{FF2B5EF4-FFF2-40B4-BE49-F238E27FC236}">
                <a16:creationId xmlns:a16="http://schemas.microsoft.com/office/drawing/2014/main" id="{2C684561-7EF4-481B-9BB2-DB60ECE6C1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033" y="3752850"/>
            <a:ext cx="64384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Write</a:t>
            </a:r>
          </a:p>
          <a:p>
            <a:r>
              <a:rPr lang="en-US" sz="1000" b="1">
                <a:latin typeface="Verdana" pitchFamily="34" charset="0"/>
              </a:rPr>
              <a:t>register</a:t>
            </a:r>
          </a:p>
        </p:txBody>
      </p:sp>
      <p:sp>
        <p:nvSpPr>
          <p:cNvPr id="16" name="Text Box 20">
            <a:extLst>
              <a:ext uri="{FF2B5EF4-FFF2-40B4-BE49-F238E27FC236}">
                <a16:creationId xmlns:a16="http://schemas.microsoft.com/office/drawing/2014/main" id="{DA5969F5-B1A7-4A8A-A12F-761B55751D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2033" y="4210051"/>
            <a:ext cx="49801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Write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17" name="Text Box 21">
            <a:extLst>
              <a:ext uri="{FF2B5EF4-FFF2-40B4-BE49-F238E27FC236}">
                <a16:creationId xmlns:a16="http://schemas.microsoft.com/office/drawing/2014/main" id="{0C3DBF68-7A01-4062-AA75-6390788D1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4742" y="2943225"/>
            <a:ext cx="54754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>
                <a:latin typeface="Verdana" pitchFamily="34" charset="0"/>
              </a:rPr>
              <a:t>Read</a:t>
            </a:r>
          </a:p>
          <a:p>
            <a:pPr algn="r"/>
            <a:r>
              <a:rPr lang="en-US" sz="1000" b="1">
                <a:latin typeface="Verdana" pitchFamily="34" charset="0"/>
              </a:rPr>
              <a:t>data 1</a:t>
            </a:r>
          </a:p>
        </p:txBody>
      </p:sp>
      <p:sp>
        <p:nvSpPr>
          <p:cNvPr id="18" name="Text Box 22">
            <a:extLst>
              <a:ext uri="{FF2B5EF4-FFF2-40B4-BE49-F238E27FC236}">
                <a16:creationId xmlns:a16="http://schemas.microsoft.com/office/drawing/2014/main" id="{765C5EF1-3841-4B96-8DB2-04873831DC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04742" y="3981450"/>
            <a:ext cx="54754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>
                <a:latin typeface="Verdana" pitchFamily="34" charset="0"/>
              </a:rPr>
              <a:t>Read</a:t>
            </a:r>
          </a:p>
          <a:p>
            <a:pPr algn="r"/>
            <a:r>
              <a:rPr lang="en-US" sz="1000" b="1">
                <a:latin typeface="Verdana" pitchFamily="34" charset="0"/>
              </a:rPr>
              <a:t>data 2</a:t>
            </a:r>
          </a:p>
        </p:txBody>
      </p:sp>
      <p:sp>
        <p:nvSpPr>
          <p:cNvPr id="19" name="Line 24">
            <a:extLst>
              <a:ext uri="{FF2B5EF4-FFF2-40B4-BE49-F238E27FC236}">
                <a16:creationId xmlns:a16="http://schemas.microsoft.com/office/drawing/2014/main" id="{2D734157-E49A-4F8F-BADE-C83793D9F82F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614" y="3124200"/>
            <a:ext cx="543419" cy="12700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0" name="Line 25">
            <a:extLst>
              <a:ext uri="{FF2B5EF4-FFF2-40B4-BE49-F238E27FC236}">
                <a16:creationId xmlns:a16="http://schemas.microsoft.com/office/drawing/2014/main" id="{5CC2B076-5B89-470B-B407-45EA99C7E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8614" y="3505200"/>
            <a:ext cx="543419" cy="15875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2" name="Line 26">
            <a:extLst>
              <a:ext uri="{FF2B5EF4-FFF2-40B4-BE49-F238E27FC236}">
                <a16:creationId xmlns:a16="http://schemas.microsoft.com/office/drawing/2014/main" id="{C050DB2D-EB0A-4CDC-A8F5-F5C8337471D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44649" y="3954462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5" name="Line 27">
            <a:extLst>
              <a:ext uri="{FF2B5EF4-FFF2-40B4-BE49-F238E27FC236}">
                <a16:creationId xmlns:a16="http://schemas.microsoft.com/office/drawing/2014/main" id="{A6AFC99E-8066-407D-8693-597A7C42D1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88673" y="4411663"/>
            <a:ext cx="4333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6" name="Line 28">
            <a:extLst>
              <a:ext uri="{FF2B5EF4-FFF2-40B4-BE49-F238E27FC236}">
                <a16:creationId xmlns:a16="http://schemas.microsoft.com/office/drawing/2014/main" id="{B37B237F-A600-44F7-90FC-BE76BEACB47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53000" y="3124200"/>
            <a:ext cx="13716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7" name="Line 29">
            <a:extLst>
              <a:ext uri="{FF2B5EF4-FFF2-40B4-BE49-F238E27FC236}">
                <a16:creationId xmlns:a16="http://schemas.microsoft.com/office/drawing/2014/main" id="{CA2E6162-530A-46D8-BA34-8E94F0D43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2288" y="4202113"/>
            <a:ext cx="930002" cy="0"/>
          </a:xfrm>
          <a:prstGeom prst="line">
            <a:avLst/>
          </a:prstGeom>
          <a:noFill/>
          <a:ln w="19050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8" name="Text Box 36">
            <a:extLst>
              <a:ext uri="{FF2B5EF4-FFF2-40B4-BE49-F238E27FC236}">
                <a16:creationId xmlns:a16="http://schemas.microsoft.com/office/drawing/2014/main" id="{210F9B46-3E84-433D-B8A4-202208382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90108" y="3581400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29" name="Line 37">
            <a:extLst>
              <a:ext uri="{FF2B5EF4-FFF2-40B4-BE49-F238E27FC236}">
                <a16:creationId xmlns:a16="http://schemas.microsoft.com/office/drawing/2014/main" id="{8C89891C-2736-47C1-961D-B468F557BF8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9103" y="3051175"/>
            <a:ext cx="100430" cy="1698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0" name="Line 38">
            <a:extLst>
              <a:ext uri="{FF2B5EF4-FFF2-40B4-BE49-F238E27FC236}">
                <a16:creationId xmlns:a16="http://schemas.microsoft.com/office/drawing/2014/main" id="{A9509DA7-F24F-4519-99E2-5EDCB9CF536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9103" y="3435350"/>
            <a:ext cx="100430" cy="169863"/>
          </a:xfrm>
          <a:prstGeom prst="line">
            <a:avLst/>
          </a:prstGeom>
          <a:noFill/>
          <a:ln w="95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1" name="Line 39">
            <a:extLst>
              <a:ext uri="{FF2B5EF4-FFF2-40B4-BE49-F238E27FC236}">
                <a16:creationId xmlns:a16="http://schemas.microsoft.com/office/drawing/2014/main" id="{090974AC-C372-4D71-B71F-AD4C30D8D70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9103" y="3868738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2" name="Text Box 40">
            <a:extLst>
              <a:ext uri="{FF2B5EF4-FFF2-40B4-BE49-F238E27FC236}">
                <a16:creationId xmlns:a16="http://schemas.microsoft.com/office/drawing/2014/main" id="{A3486C29-2EC8-48A0-A265-D2B1C9856B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552" y="2895600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33" name="Text Box 41">
            <a:extLst>
              <a:ext uri="{FF2B5EF4-FFF2-40B4-BE49-F238E27FC236}">
                <a16:creationId xmlns:a16="http://schemas.microsoft.com/office/drawing/2014/main" id="{694A4E22-13DA-4615-B867-ABA829871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9413" y="3295650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34" name="Text Box 42">
            <a:extLst>
              <a:ext uri="{FF2B5EF4-FFF2-40B4-BE49-F238E27FC236}">
                <a16:creationId xmlns:a16="http://schemas.microsoft.com/office/drawing/2014/main" id="{7E18D09D-B6FB-4364-8A45-9F50621BC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9413" y="3752850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9F0B9DA-BB72-492A-9923-EBD0A135D8BC}"/>
              </a:ext>
            </a:extLst>
          </p:cNvPr>
          <p:cNvCxnSpPr>
            <a:endCxn id="19" idx="0"/>
          </p:cNvCxnSpPr>
          <p:nvPr/>
        </p:nvCxnSpPr>
        <p:spPr>
          <a:xfrm>
            <a:off x="1259793" y="3067051"/>
            <a:ext cx="1518821" cy="57149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73C97C2-6C95-4B7A-B7D0-EFE4111C1234}"/>
              </a:ext>
            </a:extLst>
          </p:cNvPr>
          <p:cNvCxnSpPr>
            <a:endCxn id="20" idx="0"/>
          </p:cNvCxnSpPr>
          <p:nvPr/>
        </p:nvCxnSpPr>
        <p:spPr>
          <a:xfrm flipV="1">
            <a:off x="1259793" y="3505200"/>
            <a:ext cx="1518821" cy="209551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FB27BB8B-C708-43AF-9BF7-3C1A1220946A}"/>
              </a:ext>
            </a:extLst>
          </p:cNvPr>
          <p:cNvCxnSpPr/>
          <p:nvPr/>
        </p:nvCxnSpPr>
        <p:spPr>
          <a:xfrm>
            <a:off x="1219200" y="4419600"/>
            <a:ext cx="103112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Box 309">
            <a:extLst>
              <a:ext uri="{FF2B5EF4-FFF2-40B4-BE49-F238E27FC236}">
                <a16:creationId xmlns:a16="http://schemas.microsoft.com/office/drawing/2014/main" id="{8E6CF359-2571-4018-9E95-445E02372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25829" y="28194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39" name="Text Box 310">
            <a:extLst>
              <a:ext uri="{FF2B5EF4-FFF2-40B4-BE49-F238E27FC236}">
                <a16:creationId xmlns:a16="http://schemas.microsoft.com/office/drawing/2014/main" id="{38E68066-3FBB-4F79-96DC-3185C17BDAF0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64647" y="3380228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40" name="Text Box 324">
            <a:extLst>
              <a:ext uri="{FF2B5EF4-FFF2-40B4-BE49-F238E27FC236}">
                <a16:creationId xmlns:a16="http://schemas.microsoft.com/office/drawing/2014/main" id="{AF5C7F1F-D9E2-44D7-AF77-493A6AFE6A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793" y="4419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41" name="Rounded Rectangle 62">
            <a:extLst>
              <a:ext uri="{FF2B5EF4-FFF2-40B4-BE49-F238E27FC236}">
                <a16:creationId xmlns:a16="http://schemas.microsoft.com/office/drawing/2014/main" id="{CA01C4E1-068A-4E3F-8288-A5DC9F54A05B}"/>
              </a:ext>
            </a:extLst>
          </p:cNvPr>
          <p:cNvSpPr/>
          <p:nvPr/>
        </p:nvSpPr>
        <p:spPr>
          <a:xfrm>
            <a:off x="2250328" y="3886200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42" name="Shape 74">
            <a:extLst>
              <a:ext uri="{FF2B5EF4-FFF2-40B4-BE49-F238E27FC236}">
                <a16:creationId xmlns:a16="http://schemas.microsoft.com/office/drawing/2014/main" id="{BD1BCAB9-9168-4E0F-A8E3-91CAC58D6CAE}"/>
              </a:ext>
            </a:extLst>
          </p:cNvPr>
          <p:cNvCxnSpPr>
            <a:stCxn id="39" idx="2"/>
          </p:cNvCxnSpPr>
          <p:nvPr/>
        </p:nvCxnSpPr>
        <p:spPr>
          <a:xfrm rot="16200000" flipH="1">
            <a:off x="1711508" y="3652180"/>
            <a:ext cx="567112" cy="510528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1010C34-306F-4098-8DDC-223918616C6D}"/>
              </a:ext>
            </a:extLst>
          </p:cNvPr>
          <p:cNvCxnSpPr>
            <a:stCxn id="41" idx="3"/>
          </p:cNvCxnSpPr>
          <p:nvPr/>
        </p:nvCxnSpPr>
        <p:spPr>
          <a:xfrm flipV="1">
            <a:off x="2514471" y="3962400"/>
            <a:ext cx="330178" cy="381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Box 319">
            <a:extLst>
              <a:ext uri="{FF2B5EF4-FFF2-40B4-BE49-F238E27FC236}">
                <a16:creationId xmlns:a16="http://schemas.microsoft.com/office/drawing/2014/main" id="{2DA755AF-4DC7-43AD-ABAE-B004779FEE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6780" y="5014495"/>
            <a:ext cx="80183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RegDst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5" name="Line 16">
            <a:extLst>
              <a:ext uri="{FF2B5EF4-FFF2-40B4-BE49-F238E27FC236}">
                <a16:creationId xmlns:a16="http://schemas.microsoft.com/office/drawing/2014/main" id="{A9676119-B4CB-441D-AF32-258477BD5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2400" y="4800600"/>
            <a:ext cx="0" cy="2682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46" name="Straight Connector 53">
            <a:extLst>
              <a:ext uri="{FF2B5EF4-FFF2-40B4-BE49-F238E27FC236}">
                <a16:creationId xmlns:a16="http://schemas.microsoft.com/office/drawing/2014/main" id="{1F49D89F-3AA7-4A1E-92E5-2F7F4242BE19}"/>
              </a:ext>
            </a:extLst>
          </p:cNvPr>
          <p:cNvCxnSpPr>
            <a:stCxn id="54" idx="6"/>
          </p:cNvCxnSpPr>
          <p:nvPr/>
        </p:nvCxnSpPr>
        <p:spPr>
          <a:xfrm flipV="1">
            <a:off x="4343399" y="4781548"/>
            <a:ext cx="1472856" cy="742952"/>
          </a:xfrm>
          <a:prstGeom prst="bentConnector3">
            <a:avLst>
              <a:gd name="adj1" fmla="val 60347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 Box 324">
            <a:extLst>
              <a:ext uri="{FF2B5EF4-FFF2-40B4-BE49-F238E27FC236}">
                <a16:creationId xmlns:a16="http://schemas.microsoft.com/office/drawing/2014/main" id="{E5D88074-DC9E-4CAA-B811-AEC5730280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9793" y="5334000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48" name="Rounded Rectangle 56">
            <a:extLst>
              <a:ext uri="{FF2B5EF4-FFF2-40B4-BE49-F238E27FC236}">
                <a16:creationId xmlns:a16="http://schemas.microsoft.com/office/drawing/2014/main" id="{5093A9D0-178A-4A50-9CB7-847ADA302A26}"/>
              </a:ext>
            </a:extLst>
          </p:cNvPr>
          <p:cNvSpPr/>
          <p:nvPr/>
        </p:nvSpPr>
        <p:spPr>
          <a:xfrm>
            <a:off x="5644428" y="4038600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49" name="Text Box 319">
            <a:extLst>
              <a:ext uri="{FF2B5EF4-FFF2-40B4-BE49-F238E27FC236}">
                <a16:creationId xmlns:a16="http://schemas.microsoft.com/office/drawing/2014/main" id="{AEE77DCD-7845-4360-9BBD-718630EFEC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4112" y="5166240"/>
            <a:ext cx="829073" cy="307777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ALUSrc</a:t>
            </a:r>
            <a:endParaRPr lang="en-US" sz="1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0" name="Line 16">
            <a:extLst>
              <a:ext uri="{FF2B5EF4-FFF2-40B4-BE49-F238E27FC236}">
                <a16:creationId xmlns:a16="http://schemas.microsoft.com/office/drawing/2014/main" id="{83E745E3-5D2B-4CAE-9D4E-C167DE4D566A}"/>
              </a:ext>
            </a:extLst>
          </p:cNvPr>
          <p:cNvSpPr>
            <a:spLocks noChangeShapeType="1"/>
          </p:cNvSpPr>
          <p:nvPr/>
        </p:nvSpPr>
        <p:spPr bwMode="auto">
          <a:xfrm>
            <a:off x="5776499" y="4953000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94E0807-B42C-40B1-BCC7-96607BCC8942}"/>
              </a:ext>
            </a:extLst>
          </p:cNvPr>
          <p:cNvCxnSpPr/>
          <p:nvPr/>
        </p:nvCxnSpPr>
        <p:spPr>
          <a:xfrm>
            <a:off x="1259793" y="5562600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Line 28">
            <a:extLst>
              <a:ext uri="{FF2B5EF4-FFF2-40B4-BE49-F238E27FC236}">
                <a16:creationId xmlns:a16="http://schemas.microsoft.com/office/drawing/2014/main" id="{466DD70E-FA9F-4D72-B41A-E81D07412909}"/>
              </a:ext>
            </a:extLst>
          </p:cNvPr>
          <p:cNvSpPr>
            <a:spLocks noChangeShapeType="1"/>
          </p:cNvSpPr>
          <p:nvPr/>
        </p:nvSpPr>
        <p:spPr bwMode="auto">
          <a:xfrm>
            <a:off x="5908571" y="4495800"/>
            <a:ext cx="416029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3" name="Text Box 23">
            <a:extLst>
              <a:ext uri="{FF2B5EF4-FFF2-40B4-BE49-F238E27FC236}">
                <a16:creationId xmlns:a16="http://schemas.microsoft.com/office/drawing/2014/main" id="{3500A40F-8C29-40E5-9D08-32573A5399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7367" y="4827686"/>
            <a:ext cx="90463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RegWrite</a:t>
            </a:r>
            <a:endParaRPr lang="en-US" sz="1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1D079E0C-8C00-421C-A876-1159C9101A82}"/>
              </a:ext>
            </a:extLst>
          </p:cNvPr>
          <p:cNvSpPr/>
          <p:nvPr/>
        </p:nvSpPr>
        <p:spPr>
          <a:xfrm>
            <a:off x="3200400" y="5257800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Sign Extend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55" name="Line 39">
            <a:extLst>
              <a:ext uri="{FF2B5EF4-FFF2-40B4-BE49-F238E27FC236}">
                <a16:creationId xmlns:a16="http://schemas.microsoft.com/office/drawing/2014/main" id="{84A168F7-5324-43E2-9A3D-3488829F602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08362" y="5468937"/>
            <a:ext cx="100430" cy="1698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6" name="Text Box 42">
            <a:extLst>
              <a:ext uri="{FF2B5EF4-FFF2-40B4-BE49-F238E27FC236}">
                <a16:creationId xmlns:a16="http://schemas.microsoft.com/office/drawing/2014/main" id="{E0515080-D493-4235-9D14-742ECFFE59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4452" y="5353049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16</a:t>
            </a:r>
          </a:p>
        </p:txBody>
      </p:sp>
      <p:sp>
        <p:nvSpPr>
          <p:cNvPr id="57" name="Text Box 42">
            <a:extLst>
              <a:ext uri="{FF2B5EF4-FFF2-40B4-BE49-F238E27FC236}">
                <a16:creationId xmlns:a16="http://schemas.microsoft.com/office/drawing/2014/main" id="{2954FF8B-1362-4C2F-807D-D7A3E7F05D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7042" y="5305237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58" name="Line 39">
            <a:extLst>
              <a:ext uri="{FF2B5EF4-FFF2-40B4-BE49-F238E27FC236}">
                <a16:creationId xmlns:a16="http://schemas.microsoft.com/office/drawing/2014/main" id="{D762C7A8-9CC7-4418-8757-D3CC0F69F44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63868" y="5435601"/>
            <a:ext cx="100430" cy="1698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59" name="Line 32">
            <a:extLst>
              <a:ext uri="{FF2B5EF4-FFF2-40B4-BE49-F238E27FC236}">
                <a16:creationId xmlns:a16="http://schemas.microsoft.com/office/drawing/2014/main" id="{C25972D6-AB74-4C82-95C9-A3129D6EC352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011488"/>
            <a:ext cx="11525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0" name="Line 33">
            <a:extLst>
              <a:ext uri="{FF2B5EF4-FFF2-40B4-BE49-F238E27FC236}">
                <a16:creationId xmlns:a16="http://schemas.microsoft.com/office/drawing/2014/main" id="{7ED5E670-BA4A-4332-BCBC-6D064255A66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7125" y="3433763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1" name="Line 34">
            <a:extLst>
              <a:ext uri="{FF2B5EF4-FFF2-40B4-BE49-F238E27FC236}">
                <a16:creationId xmlns:a16="http://schemas.microsoft.com/office/drawing/2014/main" id="{92071287-BD3F-4DEE-BFA9-62065D1B17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4164013"/>
            <a:ext cx="11525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2" name="Line 35">
            <a:extLst>
              <a:ext uri="{FF2B5EF4-FFF2-40B4-BE49-F238E27FC236}">
                <a16:creationId xmlns:a16="http://schemas.microsoft.com/office/drawing/2014/main" id="{9077ACA3-2558-4BC7-BA6E-340EBCDE3A2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971925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3" name="Line 36">
            <a:extLst>
              <a:ext uri="{FF2B5EF4-FFF2-40B4-BE49-F238E27FC236}">
                <a16:creationId xmlns:a16="http://schemas.microsoft.com/office/drawing/2014/main" id="{EE963482-4097-4599-A9A1-7DA9BF14A45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779838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4" name="Line 37">
            <a:extLst>
              <a:ext uri="{FF2B5EF4-FFF2-40B4-BE49-F238E27FC236}">
                <a16:creationId xmlns:a16="http://schemas.microsoft.com/office/drawing/2014/main" id="{3B77711E-3AAE-42E6-8941-549225ABC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3549650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5" name="Line 38">
            <a:extLst>
              <a:ext uri="{FF2B5EF4-FFF2-40B4-BE49-F238E27FC236}">
                <a16:creationId xmlns:a16="http://schemas.microsoft.com/office/drawing/2014/main" id="{278F4CCD-B667-40DB-9AAF-72033AC68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24600" y="3011488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" name="Line 41">
            <a:extLst>
              <a:ext uri="{FF2B5EF4-FFF2-40B4-BE49-F238E27FC236}">
                <a16:creationId xmlns:a16="http://schemas.microsoft.com/office/drawing/2014/main" id="{55B4BBE6-742B-4263-AEDE-EFE307ED3ABC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199" y="2895601"/>
            <a:ext cx="0" cy="34649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67" name="Line 42">
            <a:extLst>
              <a:ext uri="{FF2B5EF4-FFF2-40B4-BE49-F238E27FC236}">
                <a16:creationId xmlns:a16="http://schemas.microsoft.com/office/drawing/2014/main" id="{BC3C4DFC-853B-4E4A-8865-0E995C523A3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67601" y="3581400"/>
            <a:ext cx="533399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Line 43">
            <a:extLst>
              <a:ext uri="{FF2B5EF4-FFF2-40B4-BE49-F238E27FC236}">
                <a16:creationId xmlns:a16="http://schemas.microsoft.com/office/drawing/2014/main" id="{64E72FB0-79C2-47E6-B945-292B7C766B89}"/>
              </a:ext>
            </a:extLst>
          </p:cNvPr>
          <p:cNvSpPr>
            <a:spLocks noChangeShapeType="1"/>
          </p:cNvSpPr>
          <p:nvPr/>
        </p:nvSpPr>
        <p:spPr bwMode="auto">
          <a:xfrm>
            <a:off x="7467600" y="3962398"/>
            <a:ext cx="609599" cy="1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9" name="Text Box 44">
            <a:extLst>
              <a:ext uri="{FF2B5EF4-FFF2-40B4-BE49-F238E27FC236}">
                <a16:creationId xmlns:a16="http://schemas.microsoft.com/office/drawing/2014/main" id="{330F90AA-C76D-4C75-9BDD-E095CD13E0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2899" y="3763924"/>
            <a:ext cx="64472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Verdana" pitchFamily="34" charset="0"/>
              </a:rPr>
              <a:t>ALU</a:t>
            </a:r>
          </a:p>
          <a:p>
            <a:pPr algn="ctr"/>
            <a:r>
              <a:rPr lang="en-US" sz="1100" b="1" dirty="0">
                <a:latin typeface="Verdana" pitchFamily="34" charset="0"/>
              </a:rPr>
              <a:t>result</a:t>
            </a:r>
          </a:p>
        </p:txBody>
      </p:sp>
      <p:sp>
        <p:nvSpPr>
          <p:cNvPr id="70" name="Text Box 45">
            <a:extLst>
              <a:ext uri="{FF2B5EF4-FFF2-40B4-BE49-F238E27FC236}">
                <a16:creationId xmlns:a16="http://schemas.microsoft.com/office/drawing/2014/main" id="{AFED39BA-2507-4434-BFD4-11DC38213B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47130" y="3703860"/>
            <a:ext cx="58381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71" name="Text Box 46">
            <a:extLst>
              <a:ext uri="{FF2B5EF4-FFF2-40B4-BE49-F238E27FC236}">
                <a16:creationId xmlns:a16="http://schemas.microsoft.com/office/drawing/2014/main" id="{34347EAD-4B14-4ECC-9E38-E79F5505DF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15322" y="2584257"/>
            <a:ext cx="141897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2" name="Line 47">
            <a:extLst>
              <a:ext uri="{FF2B5EF4-FFF2-40B4-BE49-F238E27FC236}">
                <a16:creationId xmlns:a16="http://schemas.microsoft.com/office/drawing/2014/main" id="{86C53E1A-4DFF-4684-870E-80264E45D22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15665" y="3064931"/>
            <a:ext cx="230188" cy="777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73" name="Text Box 48">
            <a:extLst>
              <a:ext uri="{FF2B5EF4-FFF2-40B4-BE49-F238E27FC236}">
                <a16:creationId xmlns:a16="http://schemas.microsoft.com/office/drawing/2014/main" id="{7A747DFE-8973-43A8-81E9-B780FBC168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11517" y="2882351"/>
            <a:ext cx="285656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Verdana" pitchFamily="34" charset="0"/>
              </a:rPr>
              <a:t>4</a:t>
            </a:r>
          </a:p>
        </p:txBody>
      </p:sp>
      <p:sp>
        <p:nvSpPr>
          <p:cNvPr id="74" name="Text Box 49">
            <a:extLst>
              <a:ext uri="{FF2B5EF4-FFF2-40B4-BE49-F238E27FC236}">
                <a16:creationId xmlns:a16="http://schemas.microsoft.com/office/drawing/2014/main" id="{4F5449FC-A6C1-42D3-8A32-F3916F462A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5450" y="3429000"/>
            <a:ext cx="80168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>
                <a:latin typeface="Verdana" pitchFamily="34" charset="0"/>
              </a:rPr>
              <a:t>isZero</a:t>
            </a:r>
            <a:r>
              <a:rPr lang="en-US" sz="1100" b="1" dirty="0">
                <a:latin typeface="Verdana" pitchFamily="34" charset="0"/>
              </a:rPr>
              <a:t>?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0C26F065-5A37-40F7-9EFD-C3800831DFA1}"/>
              </a:ext>
            </a:extLst>
          </p:cNvPr>
          <p:cNvGrpSpPr/>
          <p:nvPr/>
        </p:nvGrpSpPr>
        <p:grpSpPr>
          <a:xfrm rot="5400000">
            <a:off x="-1345722" y="3810000"/>
            <a:ext cx="4114800" cy="457200"/>
            <a:chOff x="457200" y="3429000"/>
            <a:chExt cx="8229600" cy="457200"/>
          </a:xfrm>
          <a:noFill/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5E24E737-ABBA-475B-AE89-A7A294C6D66C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54DAE3AE-C5A3-4D1E-9FD5-5DE19DE20282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CEFF0E43-D828-4541-9708-2954DB266D85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E9011C19-BF0E-48E0-B718-67B157059B6C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15:11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46B36AF9-7F6D-43EB-B111-A60A44B05491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47108D7C-BD77-4D55-AACB-CB0FE79796D7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9E232CAA-E133-4C53-A15D-B24398BFCD70}"/>
              </a:ext>
            </a:extLst>
          </p:cNvPr>
          <p:cNvGrpSpPr/>
          <p:nvPr/>
        </p:nvGrpSpPr>
        <p:grpSpPr>
          <a:xfrm rot="5400000">
            <a:off x="-964722" y="3886200"/>
            <a:ext cx="4114800" cy="304800"/>
            <a:chOff x="457200" y="3429000"/>
            <a:chExt cx="8229600" cy="457200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E539E910-BF3F-440C-9A90-39324CC77A03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15AB7F54-F60F-4BFC-84B4-09C075A0671A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49504DB9-815A-4BCC-8F30-AD26A015FE5C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01010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DC6BA738-8E1B-4E2E-81DE-FD80EBC22792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00E4FDED-AA28-4264-98FB-5F3756A16720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0F12F129-40B3-47B2-B915-42C93C352BA1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91" name="Text Box 42">
            <a:extLst>
              <a:ext uri="{FF2B5EF4-FFF2-40B4-BE49-F238E27FC236}">
                <a16:creationId xmlns:a16="http://schemas.microsoft.com/office/drawing/2014/main" id="{9BCF0C01-7736-4012-8653-A3310EFE4E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70473" y="2918145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92" name="Line 39">
            <a:extLst>
              <a:ext uri="{FF2B5EF4-FFF2-40B4-BE49-F238E27FC236}">
                <a16:creationId xmlns:a16="http://schemas.microsoft.com/office/drawing/2014/main" id="{24D3B070-D3CB-40CE-9480-152A9BA2674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4930" y="3019746"/>
            <a:ext cx="100430" cy="1698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3" name="Text Box 42">
            <a:extLst>
              <a:ext uri="{FF2B5EF4-FFF2-40B4-BE49-F238E27FC236}">
                <a16:creationId xmlns:a16="http://schemas.microsoft.com/office/drawing/2014/main" id="{672905D4-3E83-4F88-81FD-1F36DBBB88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8181" y="3992245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94" name="Line 39">
            <a:extLst>
              <a:ext uri="{FF2B5EF4-FFF2-40B4-BE49-F238E27FC236}">
                <a16:creationId xmlns:a16="http://schemas.microsoft.com/office/drawing/2014/main" id="{83AF35FA-BD37-4ED1-819C-3F6CF7F10E9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92638" y="4093846"/>
            <a:ext cx="100430" cy="169863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95" name="Text Box 42">
            <a:extLst>
              <a:ext uri="{FF2B5EF4-FFF2-40B4-BE49-F238E27FC236}">
                <a16:creationId xmlns:a16="http://schemas.microsoft.com/office/drawing/2014/main" id="{CF77F0BF-3169-443F-AF62-A93439757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90670" y="3759518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96" name="Line 39">
            <a:extLst>
              <a:ext uri="{FF2B5EF4-FFF2-40B4-BE49-F238E27FC236}">
                <a16:creationId xmlns:a16="http://schemas.microsoft.com/office/drawing/2014/main" id="{74377AED-6900-4103-BF44-169F766D34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705127" y="3861119"/>
            <a:ext cx="100430" cy="169863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C065C74-34F2-4B53-8F17-3C9A8F6B9440}"/>
              </a:ext>
            </a:extLst>
          </p:cNvPr>
          <p:cNvGrpSpPr/>
          <p:nvPr/>
        </p:nvGrpSpPr>
        <p:grpSpPr>
          <a:xfrm>
            <a:off x="6324600" y="2804160"/>
            <a:ext cx="2667000" cy="3291840"/>
            <a:chOff x="6324600" y="2804160"/>
            <a:chExt cx="2667000" cy="3291840"/>
          </a:xfrm>
        </p:grpSpPr>
        <p:sp>
          <p:nvSpPr>
            <p:cNvPr id="89" name="Rounded Rectangle 156">
              <a:extLst>
                <a:ext uri="{FF2B5EF4-FFF2-40B4-BE49-F238E27FC236}">
                  <a16:creationId xmlns:a16="http://schemas.microsoft.com/office/drawing/2014/main" id="{F9ACAB9D-97BA-4F06-9F2D-98F250474D81}"/>
                </a:ext>
              </a:extLst>
            </p:cNvPr>
            <p:cNvSpPr/>
            <p:nvPr/>
          </p:nvSpPr>
          <p:spPr>
            <a:xfrm>
              <a:off x="6324600" y="5257800"/>
              <a:ext cx="2667000" cy="838200"/>
            </a:xfrm>
            <a:prstGeom prst="round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chemeClr val="tx1"/>
                  </a:solidFill>
                </a:rPr>
                <a:t>ALUcontrol</a:t>
              </a:r>
              <a:r>
                <a:rPr lang="en-US" sz="1600" b="1" dirty="0">
                  <a:solidFill>
                    <a:schemeClr val="tx1"/>
                  </a:solidFill>
                </a:rPr>
                <a:t>:</a:t>
              </a:r>
            </a:p>
            <a:p>
              <a:pPr algn="ctr"/>
              <a:r>
                <a:rPr lang="en-US" sz="1600" dirty="0">
                  <a:solidFill>
                    <a:schemeClr val="tx1"/>
                  </a:solidFill>
                </a:rPr>
                <a:t>Set using </a:t>
              </a:r>
              <a:r>
                <a:rPr lang="en-US" sz="1600" dirty="0" err="1">
                  <a:solidFill>
                    <a:schemeClr val="tx1"/>
                  </a:solidFill>
                </a:rPr>
                <a:t>opcode</a:t>
              </a:r>
              <a:r>
                <a:rPr lang="en-US" sz="1600" dirty="0">
                  <a:solidFill>
                    <a:schemeClr val="tx1"/>
                  </a:solidFill>
                </a:rPr>
                <a:t> + </a:t>
              </a:r>
              <a:r>
                <a:rPr lang="en-US" sz="1600" dirty="0" err="1">
                  <a:solidFill>
                    <a:schemeClr val="tx1"/>
                  </a:solidFill>
                </a:rPr>
                <a:t>funct</a:t>
              </a:r>
              <a:r>
                <a:rPr lang="en-US" sz="1600" dirty="0">
                  <a:solidFill>
                    <a:schemeClr val="tx1"/>
                  </a:solidFill>
                </a:rPr>
                <a:t> field (more in next lecture)</a:t>
              </a:r>
              <a:endParaRPr lang="en-SG" sz="1600" dirty="0">
                <a:solidFill>
                  <a:schemeClr val="tx1"/>
                </a:solidFill>
              </a:endParaRPr>
            </a:p>
          </p:txBody>
        </p:sp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EAF9A485-8AAC-4C45-BD0E-0D0A0A7C8C66}"/>
                </a:ext>
              </a:extLst>
            </p:cNvPr>
            <p:cNvSpPr/>
            <p:nvPr/>
          </p:nvSpPr>
          <p:spPr>
            <a:xfrm>
              <a:off x="7772400" y="2804160"/>
              <a:ext cx="896001" cy="2397760"/>
            </a:xfrm>
            <a:custGeom>
              <a:avLst/>
              <a:gdLst>
                <a:gd name="connsiteX0" fmla="*/ 629920 w 896001"/>
                <a:gd name="connsiteY0" fmla="*/ 2397760 h 2397760"/>
                <a:gd name="connsiteX1" fmla="*/ 863600 w 896001"/>
                <a:gd name="connsiteY1" fmla="*/ 965200 h 2397760"/>
                <a:gd name="connsiteX2" fmla="*/ 0 w 896001"/>
                <a:gd name="connsiteY2" fmla="*/ 0 h 2397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96001" h="2397760">
                  <a:moveTo>
                    <a:pt x="629920" y="2397760"/>
                  </a:moveTo>
                  <a:cubicBezTo>
                    <a:pt x="799253" y="1881293"/>
                    <a:pt x="968587" y="1364827"/>
                    <a:pt x="863600" y="965200"/>
                  </a:cubicBezTo>
                  <a:cubicBezTo>
                    <a:pt x="758613" y="565573"/>
                    <a:pt x="379306" y="282786"/>
                    <a:pt x="0" y="0"/>
                  </a:cubicBezTo>
                </a:path>
              </a:pathLst>
            </a:custGeom>
            <a:noFill/>
            <a:ln w="19050">
              <a:prstDash val="dash"/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</p:grpSp>
    </p:spTree>
    <p:extLst>
      <p:ext uri="{BB962C8B-B14F-4D97-AF65-F5344CB8AC3E}">
        <p14:creationId xmlns:p14="http://schemas.microsoft.com/office/powerpoint/2010/main" val="131213049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5.3 ALU Stage: </a:t>
            </a:r>
            <a:r>
              <a:rPr lang="en-SG" sz="3600" b="1" dirty="0">
                <a:solidFill>
                  <a:srgbClr val="0000FF"/>
                </a:solidFill>
              </a:rPr>
              <a:t>Branch Instructions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A0F247-1DF7-43CA-BF16-01F0E6FE0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37</a:t>
            </a:fld>
            <a:endParaRPr dirty="0"/>
          </a:p>
        </p:txBody>
      </p:sp>
      <p:sp>
        <p:nvSpPr>
          <p:cNvPr id="8" name="Content Placeholder 49">
            <a:extLst>
              <a:ext uri="{FF2B5EF4-FFF2-40B4-BE49-F238E27FC236}">
                <a16:creationId xmlns:a16="http://schemas.microsoft.com/office/drawing/2014/main" id="{24782FA9-FC04-47BD-955C-2117AFFD3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33500"/>
            <a:ext cx="8229600" cy="4762499"/>
          </a:xfrm>
        </p:spPr>
        <p:txBody>
          <a:bodyPr>
            <a:normAutofit/>
          </a:bodyPr>
          <a:lstStyle/>
          <a:p>
            <a:pPr marL="355600" indent="-3556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Branch instruction is harder as we need to perform two calculations:</a:t>
            </a:r>
          </a:p>
          <a:p>
            <a:pPr marL="355600" indent="-355600">
              <a:spcBef>
                <a:spcPts val="18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Example: "</a:t>
            </a:r>
            <a:r>
              <a:rPr lang="en-US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"</a:t>
            </a:r>
          </a:p>
          <a:p>
            <a:pPr marL="723900" lvl="1" indent="-381000">
              <a:spcBef>
                <a:spcPts val="6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200" b="1" dirty="0"/>
              <a:t>Branch Outcome:</a:t>
            </a:r>
          </a:p>
          <a:p>
            <a:pPr marL="1079500" lvl="2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Use ALU to compare the register</a:t>
            </a:r>
          </a:p>
          <a:p>
            <a:pPr marL="1079500" lvl="2" indent="-26670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The 1-bit "</a:t>
            </a:r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isZero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2000" dirty="0"/>
              <a:t>" signal is enough to handle equal/not equal check (how?)</a:t>
            </a:r>
            <a:endParaRPr lang="en-US" sz="2200" dirty="0"/>
          </a:p>
          <a:p>
            <a:pPr marL="723900" lvl="1" indent="-381000">
              <a:spcBef>
                <a:spcPts val="1200"/>
              </a:spcBef>
              <a:buClr>
                <a:srgbClr val="C00000"/>
              </a:buClr>
              <a:buSzPct val="100000"/>
              <a:buFont typeface="+mj-lt"/>
              <a:buAutoNum type="arabicPeriod"/>
            </a:pPr>
            <a:r>
              <a:rPr lang="en-US" sz="2200" b="1" dirty="0"/>
              <a:t>Branch Target Address:</a:t>
            </a:r>
          </a:p>
          <a:p>
            <a:pPr marL="1098550" lvl="2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Introduce additional logic to calculate the address</a:t>
            </a:r>
          </a:p>
          <a:p>
            <a:pPr marL="1098550" lvl="2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Need </a:t>
            </a:r>
            <a:r>
              <a:rPr lang="en-US" sz="2000" b="1" dirty="0"/>
              <a:t>PC</a:t>
            </a:r>
            <a:r>
              <a:rPr lang="en-US" sz="2000" dirty="0"/>
              <a:t> (from </a:t>
            </a:r>
            <a:r>
              <a:rPr lang="en-US" sz="2000" dirty="0">
                <a:solidFill>
                  <a:srgbClr val="006600"/>
                </a:solidFill>
              </a:rPr>
              <a:t>Fetch Stage</a:t>
            </a:r>
            <a:r>
              <a:rPr lang="en-US" sz="2000" dirty="0"/>
              <a:t>)</a:t>
            </a:r>
          </a:p>
          <a:p>
            <a:pPr marL="1098550" lvl="2" indent="-285750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Need </a:t>
            </a:r>
            <a:r>
              <a:rPr lang="en-US" sz="2000" b="1" dirty="0"/>
              <a:t>Offset</a:t>
            </a:r>
            <a:r>
              <a:rPr lang="en-US" sz="2000" dirty="0"/>
              <a:t> (from </a:t>
            </a:r>
            <a:r>
              <a:rPr lang="en-US" sz="2000" dirty="0">
                <a:solidFill>
                  <a:srgbClr val="006600"/>
                </a:solidFill>
              </a:rPr>
              <a:t>Decode Stage</a:t>
            </a:r>
            <a:r>
              <a:rPr lang="en-US" sz="2000" dirty="0"/>
              <a:t>)</a:t>
            </a:r>
            <a:endParaRPr lang="en-US" dirty="0"/>
          </a:p>
          <a:p>
            <a:endParaRPr lang="en-SG" dirty="0"/>
          </a:p>
        </p:txBody>
      </p:sp>
      <p:sp>
        <p:nvSpPr>
          <p:cNvPr id="9" name="Folded Corner 8"/>
          <p:cNvSpPr/>
          <p:nvPr/>
        </p:nvSpPr>
        <p:spPr>
          <a:xfrm>
            <a:off x="5427132" y="2298130"/>
            <a:ext cx="3674533" cy="120256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Two things need to happen to actually take the branch.</a:t>
            </a:r>
          </a:p>
          <a:p>
            <a:pPr marL="342900" indent="-342900" algn="just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The instruction is a branch instruction.</a:t>
            </a:r>
          </a:p>
          <a:p>
            <a:pPr marL="342900" indent="-342900" algn="just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The condition of the branch is true.</a:t>
            </a:r>
          </a:p>
        </p:txBody>
      </p:sp>
    </p:spTree>
    <p:extLst>
      <p:ext uri="{BB962C8B-B14F-4D97-AF65-F5344CB8AC3E}">
        <p14:creationId xmlns:p14="http://schemas.microsoft.com/office/powerpoint/2010/main" val="1108666144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774EB561-A9DA-4E59-972E-B2D9B63F2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38</a:t>
            </a:fld>
            <a:endParaRPr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2C37190-6B88-490E-B606-637AAE79827B}"/>
              </a:ext>
            </a:extLst>
          </p:cNvPr>
          <p:cNvGrpSpPr/>
          <p:nvPr/>
        </p:nvGrpSpPr>
        <p:grpSpPr>
          <a:xfrm>
            <a:off x="457200" y="2209801"/>
            <a:ext cx="726391" cy="4114800"/>
            <a:chOff x="533400" y="1981200"/>
            <a:chExt cx="726391" cy="4114800"/>
          </a:xfrm>
        </p:grpSpPr>
        <p:grpSp>
          <p:nvGrpSpPr>
            <p:cNvPr id="79" name="Group 13">
              <a:extLst>
                <a:ext uri="{FF2B5EF4-FFF2-40B4-BE49-F238E27FC236}">
                  <a16:creationId xmlns:a16="http://schemas.microsoft.com/office/drawing/2014/main" id="{C3308F1A-AAA2-4242-9C0B-940D91A52543}"/>
                </a:ext>
              </a:extLst>
            </p:cNvPr>
            <p:cNvGrpSpPr/>
            <p:nvPr/>
          </p:nvGrpSpPr>
          <p:grpSpPr>
            <a:xfrm rot="5400000">
              <a:off x="-891583" y="3868426"/>
              <a:ext cx="4038600" cy="264149"/>
              <a:chOff x="457200" y="3428991"/>
              <a:chExt cx="8077198" cy="457209"/>
            </a:xfrm>
          </p:grpSpPr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F3100CC5-C6F4-4BC0-AD55-D161CBA0E73F}"/>
                  </a:ext>
                </a:extLst>
              </p:cNvPr>
              <p:cNvSpPr/>
              <p:nvPr/>
            </p:nvSpPr>
            <p:spPr>
              <a:xfrm>
                <a:off x="457200" y="3428996"/>
                <a:ext cx="1524000" cy="45719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000100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42CA0D3-91C8-4C29-ABD4-1BB2917070D9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C529FDA5-5348-4383-B520-C186E99A6DCE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990CED92-BC41-49F8-B81E-902CFC456EC2}"/>
                  </a:ext>
                </a:extLst>
              </p:cNvPr>
              <p:cNvSpPr/>
              <p:nvPr/>
            </p:nvSpPr>
            <p:spPr>
              <a:xfrm>
                <a:off x="4572000" y="3428991"/>
                <a:ext cx="3962398" cy="457198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eaLnBrk="0" hangingPunct="0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</a:rPr>
                  <a:t>0000 0000 0000 0011</a:t>
                </a:r>
                <a:endParaRPr lang="en-US" sz="1050" dirty="0">
                  <a:solidFill>
                    <a:srgbClr val="002060"/>
                  </a:solidFill>
                  <a:latin typeface="Helvetica" pitchFamily="34" charset="0"/>
                </a:endParaRPr>
              </a:p>
            </p:txBody>
          </p:sp>
        </p:grp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FC777543-69CA-4A39-B31F-0D502F5E8F90}"/>
                </a:ext>
              </a:extLst>
            </p:cNvPr>
            <p:cNvSpPr/>
            <p:nvPr/>
          </p:nvSpPr>
          <p:spPr>
            <a:xfrm rot="5400000">
              <a:off x="-264175" y="4836175"/>
              <a:ext cx="2057400" cy="4622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Immediate</a:t>
              </a: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1" name="Group 56">
              <a:extLst>
                <a:ext uri="{FF2B5EF4-FFF2-40B4-BE49-F238E27FC236}">
                  <a16:creationId xmlns:a16="http://schemas.microsoft.com/office/drawing/2014/main" id="{6AF1B60B-604B-4311-94D2-1C02D466CA68}"/>
                </a:ext>
              </a:extLst>
            </p:cNvPr>
            <p:cNvGrpSpPr/>
            <p:nvPr/>
          </p:nvGrpSpPr>
          <p:grpSpPr>
            <a:xfrm rot="5400000">
              <a:off x="-231157" y="2811793"/>
              <a:ext cx="2057400" cy="396214"/>
              <a:chOff x="457200" y="3429000"/>
              <a:chExt cx="4114800" cy="457200"/>
            </a:xfrm>
            <a:noFill/>
          </p:grpSpPr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905EA2E3-9BD9-41B4-A5C8-D66AEBD2C5D5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DBB1BBD3-C83F-4DAE-B9BA-DDB8E4CDF8AE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39822287-F895-4EE3-86BC-1A5FAE35A76D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</p:grpSp>
      <p:sp>
        <p:nvSpPr>
          <p:cNvPr id="17" name="Line 16">
            <a:extLst>
              <a:ext uri="{FF2B5EF4-FFF2-40B4-BE49-F238E27FC236}">
                <a16:creationId xmlns:a16="http://schemas.microsoft.com/office/drawing/2014/main" id="{B046DD0C-ED01-4C83-8D42-39E040CEE38A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2949" y="4852989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D8879881-2B81-4E86-B515-64CC404845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45833" y="3048001"/>
            <a:ext cx="1630256" cy="1806576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19" name="Text Box 17">
            <a:extLst>
              <a:ext uri="{FF2B5EF4-FFF2-40B4-BE49-F238E27FC236}">
                <a16:creationId xmlns:a16="http://schemas.microsoft.com/office/drawing/2014/main" id="{FB9957C6-131C-45FD-8100-0FFCBFA49E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833" y="3114676"/>
            <a:ext cx="75941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Read</a:t>
            </a:r>
          </a:p>
          <a:p>
            <a:r>
              <a:rPr lang="en-US" sz="1000" b="1" dirty="0">
                <a:latin typeface="Verdana" pitchFamily="34" charset="0"/>
              </a:rPr>
              <a:t>register 1</a:t>
            </a:r>
          </a:p>
        </p:txBody>
      </p:sp>
      <p:sp>
        <p:nvSpPr>
          <p:cNvPr id="20" name="Text Box 18">
            <a:extLst>
              <a:ext uri="{FF2B5EF4-FFF2-40B4-BE49-F238E27FC236}">
                <a16:creationId xmlns:a16="http://schemas.microsoft.com/office/drawing/2014/main" id="{BCDE1360-C1A3-40E9-A837-5FA29AD108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833" y="3560764"/>
            <a:ext cx="75941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</a:t>
            </a:r>
          </a:p>
          <a:p>
            <a:r>
              <a:rPr lang="en-US" sz="1000" b="1">
                <a:latin typeface="Verdana" pitchFamily="34" charset="0"/>
              </a:rPr>
              <a:t>register 2</a:t>
            </a:r>
          </a:p>
        </p:txBody>
      </p:sp>
      <p:sp>
        <p:nvSpPr>
          <p:cNvPr id="22" name="Text Box 19">
            <a:extLst>
              <a:ext uri="{FF2B5EF4-FFF2-40B4-BE49-F238E27FC236}">
                <a16:creationId xmlns:a16="http://schemas.microsoft.com/office/drawing/2014/main" id="{E11321EA-AB90-4EDD-8B29-535B481658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833" y="3981451"/>
            <a:ext cx="643848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Write</a:t>
            </a:r>
          </a:p>
          <a:p>
            <a:r>
              <a:rPr lang="en-US" sz="1000" b="1">
                <a:latin typeface="Verdana" pitchFamily="34" charset="0"/>
              </a:rPr>
              <a:t>register</a:t>
            </a:r>
          </a:p>
        </p:txBody>
      </p:sp>
      <p:sp>
        <p:nvSpPr>
          <p:cNvPr id="23" name="Text Box 20">
            <a:extLst>
              <a:ext uri="{FF2B5EF4-FFF2-40B4-BE49-F238E27FC236}">
                <a16:creationId xmlns:a16="http://schemas.microsoft.com/office/drawing/2014/main" id="{370B8D7E-594A-434A-8C3D-30BC847A83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45833" y="4438652"/>
            <a:ext cx="49801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Write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24" name="Text Box 21">
            <a:extLst>
              <a:ext uri="{FF2B5EF4-FFF2-40B4-BE49-F238E27FC236}">
                <a16:creationId xmlns:a16="http://schemas.microsoft.com/office/drawing/2014/main" id="{B048F7C7-3D6F-4057-8D6F-ACF398FBBF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542" y="3171826"/>
            <a:ext cx="54754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>
                <a:latin typeface="Verdana" pitchFamily="34" charset="0"/>
              </a:rPr>
              <a:t>Read</a:t>
            </a:r>
          </a:p>
          <a:p>
            <a:pPr algn="r"/>
            <a:r>
              <a:rPr lang="en-US" sz="1000" b="1">
                <a:latin typeface="Verdana" pitchFamily="34" charset="0"/>
              </a:rPr>
              <a:t>data 1</a:t>
            </a:r>
          </a:p>
        </p:txBody>
      </p:sp>
      <p:sp>
        <p:nvSpPr>
          <p:cNvPr id="25" name="Text Box 22">
            <a:extLst>
              <a:ext uri="{FF2B5EF4-FFF2-40B4-BE49-F238E27FC236}">
                <a16:creationId xmlns:a16="http://schemas.microsoft.com/office/drawing/2014/main" id="{2F6893C1-D0B1-4890-B564-3AC1BFEDD4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28542" y="4210051"/>
            <a:ext cx="54754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>
                <a:latin typeface="Verdana" pitchFamily="34" charset="0"/>
              </a:rPr>
              <a:t>Read</a:t>
            </a:r>
          </a:p>
          <a:p>
            <a:pPr algn="r"/>
            <a:r>
              <a:rPr lang="en-US" sz="1000" b="1">
                <a:latin typeface="Verdana" pitchFamily="34" charset="0"/>
              </a:rPr>
              <a:t>data 2</a:t>
            </a: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7F403865-1445-4E4B-893D-855F0042F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2414" y="3352801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7" name="Line 25">
            <a:extLst>
              <a:ext uri="{FF2B5EF4-FFF2-40B4-BE49-F238E27FC236}">
                <a16:creationId xmlns:a16="http://schemas.microsoft.com/office/drawing/2014/main" id="{CFB67CD2-1C3F-44EE-ADDD-3D500CF69190}"/>
              </a:ext>
            </a:extLst>
          </p:cNvPr>
          <p:cNvSpPr>
            <a:spLocks noChangeShapeType="1"/>
          </p:cNvSpPr>
          <p:nvPr/>
        </p:nvSpPr>
        <p:spPr bwMode="auto">
          <a:xfrm>
            <a:off x="2702414" y="3733801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288150D0-9271-42B8-AB47-DA87CC8BEF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68449" y="4183063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C1531376-B268-4E84-9CE4-6413E3126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2473" y="4640264"/>
            <a:ext cx="43336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4C16652E-2DC6-4C59-BFD1-DFB35E7709B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352801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1E49127C-73F8-497C-997D-C0F1638865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088" y="4430714"/>
            <a:ext cx="930002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32" name="Text Box 36">
            <a:extLst>
              <a:ext uri="{FF2B5EF4-FFF2-40B4-BE49-F238E27FC236}">
                <a16:creationId xmlns:a16="http://schemas.microsoft.com/office/drawing/2014/main" id="{90018288-F1D7-43A5-815D-28C1BAD24B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3908" y="3657601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33" name="Line 37">
            <a:extLst>
              <a:ext uri="{FF2B5EF4-FFF2-40B4-BE49-F238E27FC236}">
                <a16:creationId xmlns:a16="http://schemas.microsoft.com/office/drawing/2014/main" id="{289E18E8-1F94-41A4-AD03-1DEBC0A99B9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2903" y="3279776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4" name="Line 38">
            <a:extLst>
              <a:ext uri="{FF2B5EF4-FFF2-40B4-BE49-F238E27FC236}">
                <a16:creationId xmlns:a16="http://schemas.microsoft.com/office/drawing/2014/main" id="{EF9E142D-0287-4055-8E96-4EC41E5DAFE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2903" y="3663951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5" name="Line 39">
            <a:extLst>
              <a:ext uri="{FF2B5EF4-FFF2-40B4-BE49-F238E27FC236}">
                <a16:creationId xmlns:a16="http://schemas.microsoft.com/office/drawing/2014/main" id="{0E0CEBD1-D3EF-437A-AFEE-AE4F40785A0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12903" y="4097339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36" name="Text Box 40">
            <a:extLst>
              <a:ext uri="{FF2B5EF4-FFF2-40B4-BE49-F238E27FC236}">
                <a16:creationId xmlns:a16="http://schemas.microsoft.com/office/drawing/2014/main" id="{3195F1E7-298A-405A-A490-AAAA07B67B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352" y="3124201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37" name="Text Box 41">
            <a:extLst>
              <a:ext uri="{FF2B5EF4-FFF2-40B4-BE49-F238E27FC236}">
                <a16:creationId xmlns:a16="http://schemas.microsoft.com/office/drawing/2014/main" id="{099E9492-FDCB-455A-A978-38FBE1E3DC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3213" y="3524251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38" name="Text Box 42">
            <a:extLst>
              <a:ext uri="{FF2B5EF4-FFF2-40B4-BE49-F238E27FC236}">
                <a16:creationId xmlns:a16="http://schemas.microsoft.com/office/drawing/2014/main" id="{09D7DAC7-14FC-449C-AEA2-FD75925C33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3213" y="3981451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194FAE7-517C-4E26-86C5-B711A0F6A952}"/>
              </a:ext>
            </a:extLst>
          </p:cNvPr>
          <p:cNvCxnSpPr>
            <a:stCxn id="86" idx="0"/>
            <a:endCxn id="26" idx="0"/>
          </p:cNvCxnSpPr>
          <p:nvPr/>
        </p:nvCxnSpPr>
        <p:spPr>
          <a:xfrm>
            <a:off x="1183593" y="3295652"/>
            <a:ext cx="1518821" cy="5714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AE5DD32-A07E-4F4B-AD76-C2B17548028D}"/>
              </a:ext>
            </a:extLst>
          </p:cNvPr>
          <p:cNvCxnSpPr>
            <a:stCxn id="87" idx="0"/>
            <a:endCxn id="27" idx="0"/>
          </p:cNvCxnSpPr>
          <p:nvPr/>
        </p:nvCxnSpPr>
        <p:spPr>
          <a:xfrm flipV="1">
            <a:off x="1183593" y="3733801"/>
            <a:ext cx="1518821" cy="20955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FA6C138-118E-49BF-AABF-F059974EB2A6}"/>
              </a:ext>
            </a:extLst>
          </p:cNvPr>
          <p:cNvCxnSpPr/>
          <p:nvPr/>
        </p:nvCxnSpPr>
        <p:spPr>
          <a:xfrm flipV="1">
            <a:off x="1183593" y="4857749"/>
            <a:ext cx="990535" cy="1905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 Box 309">
            <a:extLst>
              <a:ext uri="{FF2B5EF4-FFF2-40B4-BE49-F238E27FC236}">
                <a16:creationId xmlns:a16="http://schemas.microsoft.com/office/drawing/2014/main" id="{A4B3EC4C-570D-4A79-9535-9F38900A8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9629" y="3048001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43" name="Text Box 310">
            <a:extLst>
              <a:ext uri="{FF2B5EF4-FFF2-40B4-BE49-F238E27FC236}">
                <a16:creationId xmlns:a16="http://schemas.microsoft.com/office/drawing/2014/main" id="{F981F096-0A6D-4E2F-AA45-DD26C697357D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188447" y="3608829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44" name="Text Box 324">
            <a:extLst>
              <a:ext uri="{FF2B5EF4-FFF2-40B4-BE49-F238E27FC236}">
                <a16:creationId xmlns:a16="http://schemas.microsoft.com/office/drawing/2014/main" id="{F3233F18-661E-42E8-8C06-18F3A034F9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593" y="4629149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45" name="Rounded Rectangle 62">
            <a:extLst>
              <a:ext uri="{FF2B5EF4-FFF2-40B4-BE49-F238E27FC236}">
                <a16:creationId xmlns:a16="http://schemas.microsoft.com/office/drawing/2014/main" id="{E4D81B34-3C1D-424D-AE23-4D63C18B2825}"/>
              </a:ext>
            </a:extLst>
          </p:cNvPr>
          <p:cNvSpPr/>
          <p:nvPr/>
        </p:nvSpPr>
        <p:spPr>
          <a:xfrm>
            <a:off x="2174128" y="4114801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46" name="Shape 74">
            <a:extLst>
              <a:ext uri="{FF2B5EF4-FFF2-40B4-BE49-F238E27FC236}">
                <a16:creationId xmlns:a16="http://schemas.microsoft.com/office/drawing/2014/main" id="{A866D0FA-587C-4AEB-BABB-869674E5FC4E}"/>
              </a:ext>
            </a:extLst>
          </p:cNvPr>
          <p:cNvCxnSpPr>
            <a:stCxn id="43" idx="2"/>
          </p:cNvCxnSpPr>
          <p:nvPr/>
        </p:nvCxnSpPr>
        <p:spPr>
          <a:xfrm rot="16200000" flipH="1">
            <a:off x="1635308" y="3880781"/>
            <a:ext cx="567112" cy="510528"/>
          </a:xfrm>
          <a:prstGeom prst="bentConnector2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BA561AF-45D8-49EB-A009-AE892475E61A}"/>
              </a:ext>
            </a:extLst>
          </p:cNvPr>
          <p:cNvCxnSpPr>
            <a:stCxn id="45" idx="3"/>
          </p:cNvCxnSpPr>
          <p:nvPr/>
        </p:nvCxnSpPr>
        <p:spPr>
          <a:xfrm flipV="1">
            <a:off x="2438271" y="4191001"/>
            <a:ext cx="330178" cy="3810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19">
            <a:extLst>
              <a:ext uri="{FF2B5EF4-FFF2-40B4-BE49-F238E27FC236}">
                <a16:creationId xmlns:a16="http://schemas.microsoft.com/office/drawing/2014/main" id="{8FF73061-9C32-4C0C-9FCD-4EF4999BE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9903" y="5257801"/>
            <a:ext cx="801834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RegDst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9" name="Line 16">
            <a:extLst>
              <a:ext uri="{FF2B5EF4-FFF2-40B4-BE49-F238E27FC236}">
                <a16:creationId xmlns:a16="http://schemas.microsoft.com/office/drawing/2014/main" id="{5047C487-ECCE-4A97-B598-12EA90813E0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6200" y="5029201"/>
            <a:ext cx="0" cy="2682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0" name="Straight Connector 53">
            <a:extLst>
              <a:ext uri="{FF2B5EF4-FFF2-40B4-BE49-F238E27FC236}">
                <a16:creationId xmlns:a16="http://schemas.microsoft.com/office/drawing/2014/main" id="{119B6FFE-CCF9-49A3-BABF-334623F991EB}"/>
              </a:ext>
            </a:extLst>
          </p:cNvPr>
          <p:cNvCxnSpPr>
            <a:stCxn id="58" idx="6"/>
          </p:cNvCxnSpPr>
          <p:nvPr/>
        </p:nvCxnSpPr>
        <p:spPr>
          <a:xfrm flipV="1">
            <a:off x="4267199" y="5010149"/>
            <a:ext cx="1472856" cy="742952"/>
          </a:xfrm>
          <a:prstGeom prst="bentConnector3">
            <a:avLst>
              <a:gd name="adj1" fmla="val 60347"/>
            </a:avLst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324">
            <a:extLst>
              <a:ext uri="{FF2B5EF4-FFF2-40B4-BE49-F238E27FC236}">
                <a16:creationId xmlns:a16="http://schemas.microsoft.com/office/drawing/2014/main" id="{E2D619FF-FB07-46F2-A6DF-280CD026D5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3593" y="5562601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52" name="Rounded Rectangle 56">
            <a:extLst>
              <a:ext uri="{FF2B5EF4-FFF2-40B4-BE49-F238E27FC236}">
                <a16:creationId xmlns:a16="http://schemas.microsoft.com/office/drawing/2014/main" id="{97CCA5B5-2791-4903-9122-D2624B79796D}"/>
              </a:ext>
            </a:extLst>
          </p:cNvPr>
          <p:cNvSpPr/>
          <p:nvPr/>
        </p:nvSpPr>
        <p:spPr>
          <a:xfrm>
            <a:off x="5568228" y="4267201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53" name="Text Box 319">
            <a:extLst>
              <a:ext uri="{FF2B5EF4-FFF2-40B4-BE49-F238E27FC236}">
                <a16:creationId xmlns:a16="http://schemas.microsoft.com/office/drawing/2014/main" id="{3102467F-8B13-4585-8822-B819B19EF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5410201"/>
            <a:ext cx="801833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ALUSrc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4" name="Line 16">
            <a:extLst>
              <a:ext uri="{FF2B5EF4-FFF2-40B4-BE49-F238E27FC236}">
                <a16:creationId xmlns:a16="http://schemas.microsoft.com/office/drawing/2014/main" id="{62EE75E9-A529-459D-9F80-4F3377D02E27}"/>
              </a:ext>
            </a:extLst>
          </p:cNvPr>
          <p:cNvSpPr>
            <a:spLocks noChangeShapeType="1"/>
          </p:cNvSpPr>
          <p:nvPr/>
        </p:nvSpPr>
        <p:spPr bwMode="auto">
          <a:xfrm>
            <a:off x="5700299" y="5181601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1562B2B1-55C2-4D76-B972-000D3C9EBDC5}"/>
              </a:ext>
            </a:extLst>
          </p:cNvPr>
          <p:cNvCxnSpPr/>
          <p:nvPr/>
        </p:nvCxnSpPr>
        <p:spPr>
          <a:xfrm>
            <a:off x="1183593" y="5791201"/>
            <a:ext cx="2047106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Line 28">
            <a:extLst>
              <a:ext uri="{FF2B5EF4-FFF2-40B4-BE49-F238E27FC236}">
                <a16:creationId xmlns:a16="http://schemas.microsoft.com/office/drawing/2014/main" id="{F885319C-C47F-468E-8B35-03E807DAD01B}"/>
              </a:ext>
            </a:extLst>
          </p:cNvPr>
          <p:cNvSpPr>
            <a:spLocks noChangeShapeType="1"/>
          </p:cNvSpPr>
          <p:nvPr/>
        </p:nvSpPr>
        <p:spPr bwMode="auto">
          <a:xfrm>
            <a:off x="5832371" y="4724401"/>
            <a:ext cx="416029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7" name="Text Box 23">
            <a:extLst>
              <a:ext uri="{FF2B5EF4-FFF2-40B4-BE49-F238E27FC236}">
                <a16:creationId xmlns:a16="http://schemas.microsoft.com/office/drawing/2014/main" id="{6F39BCB1-C1EA-4569-842A-0B01A6877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0619" y="5057092"/>
            <a:ext cx="904633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RegWrite</a:t>
            </a:r>
            <a:endParaRPr lang="en-US" sz="1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9AD38ABE-B179-497A-A33B-FFC1326047D2}"/>
              </a:ext>
            </a:extLst>
          </p:cNvPr>
          <p:cNvSpPr/>
          <p:nvPr/>
        </p:nvSpPr>
        <p:spPr>
          <a:xfrm>
            <a:off x="3124200" y="5486401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Sign Extend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59" name="Line 39">
            <a:extLst>
              <a:ext uri="{FF2B5EF4-FFF2-40B4-BE49-F238E27FC236}">
                <a16:creationId xmlns:a16="http://schemas.microsoft.com/office/drawing/2014/main" id="{15F3227D-9A71-4C53-9F12-38A4938793D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32162" y="5697538"/>
            <a:ext cx="100430" cy="169863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0" name="Text Box 42">
            <a:extLst>
              <a:ext uri="{FF2B5EF4-FFF2-40B4-BE49-F238E27FC236}">
                <a16:creationId xmlns:a16="http://schemas.microsoft.com/office/drawing/2014/main" id="{605D19D7-F20D-4BF8-9474-21DFB29F70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8252" y="5581650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16</a:t>
            </a:r>
          </a:p>
        </p:txBody>
      </p:sp>
      <p:sp>
        <p:nvSpPr>
          <p:cNvPr id="61" name="Text Box 42">
            <a:extLst>
              <a:ext uri="{FF2B5EF4-FFF2-40B4-BE49-F238E27FC236}">
                <a16:creationId xmlns:a16="http://schemas.microsoft.com/office/drawing/2014/main" id="{7C937ABE-7591-475D-909C-1AAB502AD3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77607" y="5541091"/>
            <a:ext cx="318399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32</a:t>
            </a:r>
          </a:p>
        </p:txBody>
      </p:sp>
      <p:sp>
        <p:nvSpPr>
          <p:cNvPr id="62" name="Line 39">
            <a:extLst>
              <a:ext uri="{FF2B5EF4-FFF2-40B4-BE49-F238E27FC236}">
                <a16:creationId xmlns:a16="http://schemas.microsoft.com/office/drawing/2014/main" id="{F12FFE00-452E-47FE-A40D-AAFFB0A94DB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87668" y="5664202"/>
            <a:ext cx="100430" cy="169863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63" name="Line 32">
            <a:extLst>
              <a:ext uri="{FF2B5EF4-FFF2-40B4-BE49-F238E27FC236}">
                <a16:creationId xmlns:a16="http://schemas.microsoft.com/office/drawing/2014/main" id="{B4820817-2FB6-4B77-B88F-5BE5D28AE546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240089"/>
            <a:ext cx="1152525" cy="4222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4" name="Line 33">
            <a:extLst>
              <a:ext uri="{FF2B5EF4-FFF2-40B4-BE49-F238E27FC236}">
                <a16:creationId xmlns:a16="http://schemas.microsoft.com/office/drawing/2014/main" id="{A2404D0D-A63C-4C95-8310-E83177883AC7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0925" y="3662364"/>
            <a:ext cx="0" cy="730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5" name="Line 34">
            <a:extLst>
              <a:ext uri="{FF2B5EF4-FFF2-40B4-BE49-F238E27FC236}">
                <a16:creationId xmlns:a16="http://schemas.microsoft.com/office/drawing/2014/main" id="{6E42D0CA-E273-4C46-B056-8C00D8F33C8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248400" y="4392614"/>
            <a:ext cx="1152525" cy="4603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6" name="Line 35">
            <a:extLst>
              <a:ext uri="{FF2B5EF4-FFF2-40B4-BE49-F238E27FC236}">
                <a16:creationId xmlns:a16="http://schemas.microsoft.com/office/drawing/2014/main" id="{620A3E99-9AC3-4812-BE3E-B7C24F926C9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200526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7" name="Line 36">
            <a:extLst>
              <a:ext uri="{FF2B5EF4-FFF2-40B4-BE49-F238E27FC236}">
                <a16:creationId xmlns:a16="http://schemas.microsoft.com/office/drawing/2014/main" id="{D78603A3-E0B4-4099-833F-D24F2672C29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4008439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8" name="Line 37">
            <a:extLst>
              <a:ext uri="{FF2B5EF4-FFF2-40B4-BE49-F238E27FC236}">
                <a16:creationId xmlns:a16="http://schemas.microsoft.com/office/drawing/2014/main" id="{AC808151-1356-45B2-A06C-4A455ADDE4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778251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69" name="Line 38">
            <a:extLst>
              <a:ext uri="{FF2B5EF4-FFF2-40B4-BE49-F238E27FC236}">
                <a16:creationId xmlns:a16="http://schemas.microsoft.com/office/drawing/2014/main" id="{3F2080F1-522D-4D89-A36A-ED1345F60F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3240089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70" name="Line 41">
            <a:extLst>
              <a:ext uri="{FF2B5EF4-FFF2-40B4-BE49-F238E27FC236}">
                <a16:creationId xmlns:a16="http://schemas.microsoft.com/office/drawing/2014/main" id="{B071D7A6-7C56-4220-A977-AF72218A80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7999" y="3124201"/>
            <a:ext cx="0" cy="32543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 dirty="0">
              <a:solidFill>
                <a:srgbClr val="660066"/>
              </a:solidFill>
            </a:endParaRPr>
          </a:p>
        </p:txBody>
      </p:sp>
      <p:sp>
        <p:nvSpPr>
          <p:cNvPr id="71" name="Line 42">
            <a:extLst>
              <a:ext uri="{FF2B5EF4-FFF2-40B4-BE49-F238E27FC236}">
                <a16:creationId xmlns:a16="http://schemas.microsoft.com/office/drawing/2014/main" id="{C61F70E5-91A2-424F-B320-E89CC8D45E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1" y="3810001"/>
            <a:ext cx="9144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2" name="Line 43">
            <a:extLst>
              <a:ext uri="{FF2B5EF4-FFF2-40B4-BE49-F238E27FC236}">
                <a16:creationId xmlns:a16="http://schemas.microsoft.com/office/drawing/2014/main" id="{4420A935-B377-465F-880E-7EEAB74F827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1" y="4190999"/>
            <a:ext cx="533400" cy="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73" name="Text Box 44">
            <a:extLst>
              <a:ext uri="{FF2B5EF4-FFF2-40B4-BE49-F238E27FC236}">
                <a16:creationId xmlns:a16="http://schemas.microsoft.com/office/drawing/2014/main" id="{3ECE8767-22AF-403D-A2E9-C3DCFC0BF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3984367"/>
            <a:ext cx="644728" cy="43088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Verdana" pitchFamily="34" charset="0"/>
              </a:rPr>
              <a:t>ALU</a:t>
            </a:r>
          </a:p>
          <a:p>
            <a:pPr algn="ctr"/>
            <a:r>
              <a:rPr lang="en-US" sz="1100" b="1" dirty="0">
                <a:latin typeface="Verdana" pitchFamily="34" charset="0"/>
              </a:rPr>
              <a:t>result</a:t>
            </a:r>
            <a:endParaRPr lang="en-US" sz="1000" b="1" dirty="0">
              <a:latin typeface="Verdana" pitchFamily="34" charset="0"/>
            </a:endParaRPr>
          </a:p>
        </p:txBody>
      </p:sp>
      <p:sp>
        <p:nvSpPr>
          <p:cNvPr id="74" name="Text Box 45">
            <a:extLst>
              <a:ext uri="{FF2B5EF4-FFF2-40B4-BE49-F238E27FC236}">
                <a16:creationId xmlns:a16="http://schemas.microsoft.com/office/drawing/2014/main" id="{FED04C67-8725-4075-B0D8-4C9A786B6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1619" y="3881439"/>
            <a:ext cx="583814" cy="30777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4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75" name="Text Box 46">
            <a:extLst>
              <a:ext uri="{FF2B5EF4-FFF2-40B4-BE49-F238E27FC236}">
                <a16:creationId xmlns:a16="http://schemas.microsoft.com/office/drawing/2014/main" id="{9A116BA6-5FFF-4140-9751-40FE33EE0C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5489" y="2834494"/>
            <a:ext cx="1418978" cy="3385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ALUcontrol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Line 47">
            <a:extLst>
              <a:ext uri="{FF2B5EF4-FFF2-40B4-BE49-F238E27FC236}">
                <a16:creationId xmlns:a16="http://schemas.microsoft.com/office/drawing/2014/main" id="{8AF5BDF0-B16C-494A-901D-28250C52F3C4}"/>
              </a:ext>
            </a:extLst>
          </p:cNvPr>
          <p:cNvSpPr>
            <a:spLocks noChangeShapeType="1"/>
          </p:cNvSpPr>
          <p:nvPr/>
        </p:nvSpPr>
        <p:spPr bwMode="auto">
          <a:xfrm>
            <a:off x="6739465" y="3293532"/>
            <a:ext cx="230188" cy="77788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77" name="Text Box 48">
            <a:extLst>
              <a:ext uri="{FF2B5EF4-FFF2-40B4-BE49-F238E27FC236}">
                <a16:creationId xmlns:a16="http://schemas.microsoft.com/office/drawing/2014/main" id="{697FD4EF-3C38-487D-9F1F-8138FC9774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943" y="3100187"/>
            <a:ext cx="285656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100" b="1" dirty="0">
                <a:latin typeface="Verdana" pitchFamily="34" charset="0"/>
              </a:rPr>
              <a:t>4</a:t>
            </a:r>
          </a:p>
        </p:txBody>
      </p:sp>
      <p:sp>
        <p:nvSpPr>
          <p:cNvPr id="78" name="Text Box 49">
            <a:extLst>
              <a:ext uri="{FF2B5EF4-FFF2-40B4-BE49-F238E27FC236}">
                <a16:creationId xmlns:a16="http://schemas.microsoft.com/office/drawing/2014/main" id="{81CA4BA4-9198-4359-AACA-810AD6C76B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250" y="3657601"/>
            <a:ext cx="801688" cy="2616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100" b="1" dirty="0" err="1">
                <a:latin typeface="Verdana" pitchFamily="34" charset="0"/>
              </a:rPr>
              <a:t>isZero</a:t>
            </a:r>
            <a:r>
              <a:rPr lang="en-US" sz="1100" b="1" dirty="0">
                <a:latin typeface="Verdana" pitchFamily="34" charset="0"/>
              </a:rPr>
              <a:t>?</a:t>
            </a:r>
          </a:p>
        </p:txBody>
      </p: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F03605AC-8530-4570-905B-7D2BED84495C}"/>
              </a:ext>
            </a:extLst>
          </p:cNvPr>
          <p:cNvCxnSpPr/>
          <p:nvPr/>
        </p:nvCxnSpPr>
        <p:spPr>
          <a:xfrm flipV="1">
            <a:off x="5164666" y="2209801"/>
            <a:ext cx="0" cy="2819400"/>
          </a:xfrm>
          <a:prstGeom prst="line">
            <a:avLst/>
          </a:prstGeom>
          <a:ln w="22225">
            <a:solidFill>
              <a:srgbClr val="C00000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Line 28">
            <a:extLst>
              <a:ext uri="{FF2B5EF4-FFF2-40B4-BE49-F238E27FC236}">
                <a16:creationId xmlns:a16="http://schemas.microsoft.com/office/drawing/2014/main" id="{170C6986-FA30-47F8-8D7D-631500CFF6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133601"/>
            <a:ext cx="5334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084008BF-728F-4B40-BD1A-8E7441DBF20D}"/>
              </a:ext>
            </a:extLst>
          </p:cNvPr>
          <p:cNvSpPr/>
          <p:nvPr/>
        </p:nvSpPr>
        <p:spPr>
          <a:xfrm>
            <a:off x="4391666" y="1856318"/>
            <a:ext cx="1371599" cy="533400"/>
          </a:xfrm>
          <a:prstGeom prst="ellipse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C00000"/>
                </a:solidFill>
              </a:rPr>
              <a:t>Left Shift 2-bit</a:t>
            </a:r>
            <a:endParaRPr lang="en-SG" sz="1400" b="1" dirty="0">
              <a:solidFill>
                <a:srgbClr val="C00000"/>
              </a:solidFill>
            </a:endParaRPr>
          </a:p>
        </p:txBody>
      </p:sp>
      <p:grpSp>
        <p:nvGrpSpPr>
          <p:cNvPr id="92" name="Group 91">
            <a:extLst>
              <a:ext uri="{FF2B5EF4-FFF2-40B4-BE49-F238E27FC236}">
                <a16:creationId xmlns:a16="http://schemas.microsoft.com/office/drawing/2014/main" id="{5146240B-B074-4E93-9FD1-DC61A5050517}"/>
              </a:ext>
            </a:extLst>
          </p:cNvPr>
          <p:cNvGrpSpPr/>
          <p:nvPr/>
        </p:nvGrpSpPr>
        <p:grpSpPr>
          <a:xfrm>
            <a:off x="914400" y="990601"/>
            <a:ext cx="1604963" cy="762000"/>
            <a:chOff x="533400" y="1905000"/>
            <a:chExt cx="1604963" cy="762000"/>
          </a:xfrm>
        </p:grpSpPr>
        <p:sp>
          <p:nvSpPr>
            <p:cNvPr id="93" name="Rectangle 152">
              <a:extLst>
                <a:ext uri="{FF2B5EF4-FFF2-40B4-BE49-F238E27FC236}">
                  <a16:creationId xmlns:a16="http://schemas.microsoft.com/office/drawing/2014/main" id="{15A247B3-A78D-4A6A-BBE5-24FC925BF2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3400" y="1905000"/>
              <a:ext cx="457200" cy="762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r>
                <a:rPr lang="en-US" sz="1400" b="1" dirty="0"/>
                <a:t>PC</a:t>
              </a:r>
            </a:p>
          </p:txBody>
        </p:sp>
        <p:sp>
          <p:nvSpPr>
            <p:cNvPr id="94" name="Line 155">
              <a:extLst>
                <a:ext uri="{FF2B5EF4-FFF2-40B4-BE49-F238E27FC236}">
                  <a16:creationId xmlns:a16="http://schemas.microsoft.com/office/drawing/2014/main" id="{443CA95E-E802-475E-8800-CA37F8BD29C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450" y="1970088"/>
              <a:ext cx="569912" cy="176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5" name="Line 156">
              <a:extLst>
                <a:ext uri="{FF2B5EF4-FFF2-40B4-BE49-F238E27FC236}">
                  <a16:creationId xmlns:a16="http://schemas.microsoft.com/office/drawing/2014/main" id="{3EF68CBC-3C7B-4A23-84E7-33E87043F0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38363" y="2146300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6" name="Line 157">
              <a:extLst>
                <a:ext uri="{FF2B5EF4-FFF2-40B4-BE49-F238E27FC236}">
                  <a16:creationId xmlns:a16="http://schemas.microsoft.com/office/drawing/2014/main" id="{487834A7-8773-454C-BB8A-2EF0E70C38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8450" y="2451100"/>
              <a:ext cx="569912" cy="19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7" name="Line 158">
              <a:extLst>
                <a:ext uri="{FF2B5EF4-FFF2-40B4-BE49-F238E27FC236}">
                  <a16:creationId xmlns:a16="http://schemas.microsoft.com/office/drawing/2014/main" id="{57CE08AA-A23D-4A3B-AA39-AE32974F973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450" y="2371725"/>
              <a:ext cx="1587" cy="271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8" name="Line 159">
              <a:extLst>
                <a:ext uri="{FF2B5EF4-FFF2-40B4-BE49-F238E27FC236}">
                  <a16:creationId xmlns:a16="http://schemas.microsoft.com/office/drawing/2014/main" id="{B853988A-19FC-4541-9274-08A199AD75A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450" y="2290763"/>
              <a:ext cx="74612" cy="80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99" name="Line 160">
              <a:extLst>
                <a:ext uri="{FF2B5EF4-FFF2-40B4-BE49-F238E27FC236}">
                  <a16:creationId xmlns:a16="http://schemas.microsoft.com/office/drawing/2014/main" id="{E4F9F8DA-1C5D-4277-8B66-1539C49E13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68450" y="2195513"/>
              <a:ext cx="74612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0" name="Line 161">
              <a:extLst>
                <a:ext uri="{FF2B5EF4-FFF2-40B4-BE49-F238E27FC236}">
                  <a16:creationId xmlns:a16="http://schemas.microsoft.com/office/drawing/2014/main" id="{7364F180-46D4-495A-B829-2748AAD0E0D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568450" y="1970088"/>
              <a:ext cx="1587" cy="22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1" name="Text Box 162">
              <a:extLst>
                <a:ext uri="{FF2B5EF4-FFF2-40B4-BE49-F238E27FC236}">
                  <a16:creationId xmlns:a16="http://schemas.microsoft.com/office/drawing/2014/main" id="{52786B9C-C52C-4171-BAD3-59A9A509218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81150" y="2133600"/>
              <a:ext cx="531812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i="1">
                  <a:latin typeface="Verdana" pitchFamily="34" charset="0"/>
                </a:rPr>
                <a:t>Add</a:t>
              </a:r>
            </a:p>
          </p:txBody>
        </p:sp>
        <p:sp>
          <p:nvSpPr>
            <p:cNvPr id="102" name="Line 163">
              <a:extLst>
                <a:ext uri="{FF2B5EF4-FFF2-40B4-BE49-F238E27FC236}">
                  <a16:creationId xmlns:a16="http://schemas.microsoft.com/office/drawing/2014/main" id="{9679F720-E8DB-4461-8583-EAD00294E0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04925" y="2459038"/>
              <a:ext cx="265112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3" name="Text Box 167">
              <a:extLst>
                <a:ext uri="{FF2B5EF4-FFF2-40B4-BE49-F238E27FC236}">
                  <a16:creationId xmlns:a16="http://schemas.microsoft.com/office/drawing/2014/main" id="{467B801D-5361-4C96-A782-1578C74B57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788" y="2313801"/>
              <a:ext cx="201612" cy="276999"/>
            </a:xfrm>
            <a:prstGeom prst="rect">
              <a:avLst/>
            </a:prstGeom>
            <a:noFill/>
            <a:ln w="38100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dirty="0">
                  <a:latin typeface="Verdana" pitchFamily="34" charset="0"/>
                </a:rPr>
                <a:t>4</a:t>
              </a:r>
            </a:p>
          </p:txBody>
        </p:sp>
        <p:sp>
          <p:nvSpPr>
            <p:cNvPr id="104" name="Line 175">
              <a:extLst>
                <a:ext uri="{FF2B5EF4-FFF2-40B4-BE49-F238E27FC236}">
                  <a16:creationId xmlns:a16="http://schemas.microsoft.com/office/drawing/2014/main" id="{D033E07A-F131-4229-AADC-DB37E71C62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90600" y="2057400"/>
              <a:ext cx="609600" cy="0"/>
            </a:xfrm>
            <a:prstGeom prst="line">
              <a:avLst/>
            </a:prstGeom>
            <a:noFill/>
            <a:ln w="1587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sp>
        <p:nvSpPr>
          <p:cNvPr id="105" name="Line 28">
            <a:extLst>
              <a:ext uri="{FF2B5EF4-FFF2-40B4-BE49-F238E27FC236}">
                <a16:creationId xmlns:a16="http://schemas.microsoft.com/office/drawing/2014/main" id="{FDC22C13-502F-4B42-984F-CC60BF82A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81600" y="1371601"/>
            <a:ext cx="1905000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06" name="Line 28">
            <a:extLst>
              <a:ext uri="{FF2B5EF4-FFF2-40B4-BE49-F238E27FC236}">
                <a16:creationId xmlns:a16="http://schemas.microsoft.com/office/drawing/2014/main" id="{CF884093-B934-40D2-B44E-1FC26764A16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5600" y="1905001"/>
            <a:ext cx="381000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BED69504-A943-46BC-85CB-DE92E2558827}"/>
              </a:ext>
            </a:extLst>
          </p:cNvPr>
          <p:cNvGrpSpPr/>
          <p:nvPr/>
        </p:nvGrpSpPr>
        <p:grpSpPr>
          <a:xfrm>
            <a:off x="6096000" y="1600201"/>
            <a:ext cx="587374" cy="673099"/>
            <a:chOff x="5945188" y="2195513"/>
            <a:chExt cx="587374" cy="673099"/>
          </a:xfrm>
        </p:grpSpPr>
        <p:sp>
          <p:nvSpPr>
            <p:cNvPr id="108" name="Line 176">
              <a:extLst>
                <a:ext uri="{FF2B5EF4-FFF2-40B4-BE49-F238E27FC236}">
                  <a16:creationId xmlns:a16="http://schemas.microsoft.com/office/drawing/2014/main" id="{B42AED42-C3C0-4B73-B0C0-A7F630B76B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2195513"/>
              <a:ext cx="571500" cy="176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09" name="Line 177">
              <a:extLst>
                <a:ext uri="{FF2B5EF4-FFF2-40B4-BE49-F238E27FC236}">
                  <a16:creationId xmlns:a16="http://schemas.microsoft.com/office/drawing/2014/main" id="{BF27E668-AE32-4DAC-A479-16AC130567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16688" y="2371725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0" name="Line 178">
              <a:extLst>
                <a:ext uri="{FF2B5EF4-FFF2-40B4-BE49-F238E27FC236}">
                  <a16:creationId xmlns:a16="http://schemas.microsoft.com/office/drawing/2014/main" id="{DEB7ED1D-3F5C-49AB-8033-799351E1D2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45188" y="2676525"/>
              <a:ext cx="571500" cy="19208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1" name="Line 179">
              <a:extLst>
                <a:ext uri="{FF2B5EF4-FFF2-40B4-BE49-F238E27FC236}">
                  <a16:creationId xmlns:a16="http://schemas.microsoft.com/office/drawing/2014/main" id="{10D9C44A-CAEE-4C16-88C0-7F320BD141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5188" y="2597150"/>
              <a:ext cx="1587" cy="271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2" name="Line 180">
              <a:extLst>
                <a:ext uri="{FF2B5EF4-FFF2-40B4-BE49-F238E27FC236}">
                  <a16:creationId xmlns:a16="http://schemas.microsoft.com/office/drawing/2014/main" id="{99BC4CF1-980B-46C4-9448-A5F6B90349E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5188" y="2516188"/>
              <a:ext cx="76200" cy="809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3" name="Line 181">
              <a:extLst>
                <a:ext uri="{FF2B5EF4-FFF2-40B4-BE49-F238E27FC236}">
                  <a16:creationId xmlns:a16="http://schemas.microsoft.com/office/drawing/2014/main" id="{B8EE77A3-C494-4C82-BDD1-F32D9F06BD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945188" y="2420938"/>
              <a:ext cx="76200" cy="952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4" name="Line 182">
              <a:extLst>
                <a:ext uri="{FF2B5EF4-FFF2-40B4-BE49-F238E27FC236}">
                  <a16:creationId xmlns:a16="http://schemas.microsoft.com/office/drawing/2014/main" id="{2BB3DAA2-BAC2-430A-86F9-11EAC9F2D2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45188" y="2195513"/>
              <a:ext cx="1587" cy="2254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15" name="Text Box 183">
              <a:extLst>
                <a:ext uri="{FF2B5EF4-FFF2-40B4-BE49-F238E27FC236}">
                  <a16:creationId xmlns:a16="http://schemas.microsoft.com/office/drawing/2014/main" id="{B1C3D2B7-68B0-4F86-8BEE-EE4ADA7AE6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00750" y="2362200"/>
              <a:ext cx="531812" cy="27463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r>
                <a:rPr lang="en-US" sz="1200" b="1" i="1" dirty="0">
                  <a:latin typeface="Verdana" pitchFamily="34" charset="0"/>
                </a:rPr>
                <a:t>Add</a:t>
              </a:r>
            </a:p>
          </p:txBody>
        </p:sp>
      </p:grpSp>
      <p:sp>
        <p:nvSpPr>
          <p:cNvPr id="116" name="Rounded Rectangle 141">
            <a:extLst>
              <a:ext uri="{FF2B5EF4-FFF2-40B4-BE49-F238E27FC236}">
                <a16:creationId xmlns:a16="http://schemas.microsoft.com/office/drawing/2014/main" id="{7295CEC2-AD25-446E-8E91-A123FEA80B7F}"/>
              </a:ext>
            </a:extLst>
          </p:cNvPr>
          <p:cNvSpPr/>
          <p:nvPr/>
        </p:nvSpPr>
        <p:spPr>
          <a:xfrm>
            <a:off x="7086600" y="1219201"/>
            <a:ext cx="264143" cy="914400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C00000"/>
                </a:solidFill>
              </a:rPr>
              <a:t>MUX</a:t>
            </a:r>
            <a:endParaRPr lang="en-SG" sz="1600" b="1" dirty="0">
              <a:solidFill>
                <a:srgbClr val="C00000"/>
              </a:solidFill>
            </a:endParaRPr>
          </a:p>
        </p:txBody>
      </p:sp>
      <p:sp>
        <p:nvSpPr>
          <p:cNvPr id="117" name="Text Box 319">
            <a:extLst>
              <a:ext uri="{FF2B5EF4-FFF2-40B4-BE49-F238E27FC236}">
                <a16:creationId xmlns:a16="http://schemas.microsoft.com/office/drawing/2014/main" id="{6B8FFC31-64CF-4028-AE11-C322C4818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0" y="2316749"/>
            <a:ext cx="801823" cy="338554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PCSrc</a:t>
            </a:r>
            <a:endParaRPr lang="en-US" sz="16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18" name="Line 16">
            <a:extLst>
              <a:ext uri="{FF2B5EF4-FFF2-40B4-BE49-F238E27FC236}">
                <a16:creationId xmlns:a16="http://schemas.microsoft.com/office/drawing/2014/main" id="{9F54EFCC-1A9C-4CD1-8107-48BFFA8E62D6}"/>
              </a:ext>
            </a:extLst>
          </p:cNvPr>
          <p:cNvSpPr>
            <a:spLocks noChangeShapeType="1"/>
          </p:cNvSpPr>
          <p:nvPr/>
        </p:nvSpPr>
        <p:spPr bwMode="auto">
          <a:xfrm>
            <a:off x="7218671" y="2133601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cxnSp>
        <p:nvCxnSpPr>
          <p:cNvPr id="119" name="Straight Arrow Connector 136">
            <a:extLst>
              <a:ext uri="{FF2B5EF4-FFF2-40B4-BE49-F238E27FC236}">
                <a16:creationId xmlns:a16="http://schemas.microsoft.com/office/drawing/2014/main" id="{E7C57FF5-1BAB-47AF-AACC-C5785957F1AC}"/>
              </a:ext>
            </a:extLst>
          </p:cNvPr>
          <p:cNvCxnSpPr>
            <a:stCxn id="116" idx="3"/>
            <a:endCxn id="93" idx="0"/>
          </p:cNvCxnSpPr>
          <p:nvPr/>
        </p:nvCxnSpPr>
        <p:spPr>
          <a:xfrm flipH="1" flipV="1">
            <a:off x="1143000" y="990601"/>
            <a:ext cx="6207743" cy="685800"/>
          </a:xfrm>
          <a:prstGeom prst="bentConnector4">
            <a:avLst>
              <a:gd name="adj1" fmla="val -3682"/>
              <a:gd name="adj2" fmla="val 133333"/>
            </a:avLst>
          </a:prstGeom>
          <a:noFill/>
          <a:ln w="22225">
            <a:solidFill>
              <a:srgbClr val="C00000"/>
            </a:solidFill>
            <a:round/>
            <a:headEnd/>
            <a:tailEnd type="triangle" w="med" len="med"/>
          </a:ln>
        </p:spPr>
      </p:cxnSp>
      <p:cxnSp>
        <p:nvCxnSpPr>
          <p:cNvPr id="121" name="Straight Arrow Connector 136">
            <a:extLst>
              <a:ext uri="{FF2B5EF4-FFF2-40B4-BE49-F238E27FC236}">
                <a16:creationId xmlns:a16="http://schemas.microsoft.com/office/drawing/2014/main" id="{F379BCCC-102A-45D2-80F4-18557839645F}"/>
              </a:ext>
            </a:extLst>
          </p:cNvPr>
          <p:cNvCxnSpPr/>
          <p:nvPr/>
        </p:nvCxnSpPr>
        <p:spPr>
          <a:xfrm>
            <a:off x="5181600" y="1371601"/>
            <a:ext cx="912813" cy="351365"/>
          </a:xfrm>
          <a:prstGeom prst="bentConnector3">
            <a:avLst>
              <a:gd name="adj1" fmla="val 841"/>
            </a:avLst>
          </a:prstGeom>
          <a:noFill/>
          <a:ln w="22225">
            <a:solidFill>
              <a:srgbClr val="C00000"/>
            </a:solidFill>
            <a:round/>
            <a:headEnd type="oval"/>
            <a:tailEnd type="triangle" w="med" len="med"/>
          </a:ln>
        </p:spPr>
      </p:cxnSp>
      <p:sp>
        <p:nvSpPr>
          <p:cNvPr id="122" name="Rectangle 121">
            <a:extLst>
              <a:ext uri="{FF2B5EF4-FFF2-40B4-BE49-F238E27FC236}">
                <a16:creationId xmlns:a16="http://schemas.microsoft.com/office/drawing/2014/main" id="{FB6A9608-D006-4CC0-8344-32C61D9EE50B}"/>
              </a:ext>
            </a:extLst>
          </p:cNvPr>
          <p:cNvSpPr/>
          <p:nvPr/>
        </p:nvSpPr>
        <p:spPr>
          <a:xfrm rot="16200000">
            <a:off x="1453152" y="-1442448"/>
            <a:ext cx="457200" cy="3342096"/>
          </a:xfrm>
          <a:prstGeom prst="rect">
            <a:avLst/>
          </a:prstGeom>
          <a:solidFill>
            <a:srgbClr val="FFFFCC"/>
          </a:solidFill>
          <a:ln w="190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ALU Stage</a:t>
            </a:r>
          </a:p>
        </p:txBody>
      </p:sp>
      <p:sp>
        <p:nvSpPr>
          <p:cNvPr id="123" name="Rounded Rectangle 135">
            <a:extLst>
              <a:ext uri="{FF2B5EF4-FFF2-40B4-BE49-F238E27FC236}">
                <a16:creationId xmlns:a16="http://schemas.microsoft.com/office/drawing/2014/main" id="{8F1253E6-30D2-475B-A961-7203D8874BA0}"/>
              </a:ext>
            </a:extLst>
          </p:cNvPr>
          <p:cNvSpPr/>
          <p:nvPr/>
        </p:nvSpPr>
        <p:spPr>
          <a:xfrm>
            <a:off x="7637771" y="1676623"/>
            <a:ext cx="1447800" cy="16002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C00000"/>
                </a:solidFill>
              </a:rPr>
              <a:t>PCSrc</a:t>
            </a:r>
            <a:r>
              <a:rPr lang="en-US" sz="1600" b="1" dirty="0">
                <a:solidFill>
                  <a:srgbClr val="C00000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Control Signal to select between (PC+4) or Branch Target</a:t>
            </a:r>
            <a:endParaRPr lang="en-SG" sz="1400" dirty="0">
              <a:solidFill>
                <a:schemeClr val="tx1"/>
              </a:solidFill>
            </a:endParaRPr>
          </a:p>
        </p:txBody>
      </p:sp>
      <p:sp>
        <p:nvSpPr>
          <p:cNvPr id="124" name="Snip Single Corner Rectangle 55">
            <a:extLst>
              <a:ext uri="{FF2B5EF4-FFF2-40B4-BE49-F238E27FC236}">
                <a16:creationId xmlns:a16="http://schemas.microsoft.com/office/drawing/2014/main" id="{19E85AD7-0761-4780-9239-529CD2FBC949}"/>
              </a:ext>
            </a:extLst>
          </p:cNvPr>
          <p:cNvSpPr/>
          <p:nvPr/>
        </p:nvSpPr>
        <p:spPr>
          <a:xfrm>
            <a:off x="5299239" y="5899152"/>
            <a:ext cx="3574721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3000" b="1" kern="0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3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CEC143-F81E-47A8-8BAA-A46FF82BA009}"/>
              </a:ext>
            </a:extLst>
          </p:cNvPr>
          <p:cNvGrpSpPr/>
          <p:nvPr/>
        </p:nvGrpSpPr>
        <p:grpSpPr>
          <a:xfrm>
            <a:off x="5260308" y="3151972"/>
            <a:ext cx="318399" cy="271464"/>
            <a:chOff x="4425611" y="5715001"/>
            <a:chExt cx="318399" cy="271464"/>
          </a:xfrm>
        </p:grpSpPr>
        <p:sp>
          <p:nvSpPr>
            <p:cNvPr id="125" name="Text Box 42">
              <a:extLst>
                <a:ext uri="{FF2B5EF4-FFF2-40B4-BE49-F238E27FC236}">
                  <a16:creationId xmlns:a16="http://schemas.microsoft.com/office/drawing/2014/main" id="{BC010E31-C4CE-4D24-8CEE-11C5A88EC03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26" name="Line 39">
              <a:extLst>
                <a:ext uri="{FF2B5EF4-FFF2-40B4-BE49-F238E27FC236}">
                  <a16:creationId xmlns:a16="http://schemas.microsoft.com/office/drawing/2014/main" id="{3B7E8860-57B8-4553-B20B-5565F76285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D130E9B6-F91E-43E6-AD6C-7391802B696B}"/>
              </a:ext>
            </a:extLst>
          </p:cNvPr>
          <p:cNvGrpSpPr/>
          <p:nvPr/>
        </p:nvGrpSpPr>
        <p:grpSpPr>
          <a:xfrm>
            <a:off x="5158395" y="4209343"/>
            <a:ext cx="318399" cy="271464"/>
            <a:chOff x="4425611" y="5715001"/>
            <a:chExt cx="318399" cy="271464"/>
          </a:xfrm>
        </p:grpSpPr>
        <p:sp>
          <p:nvSpPr>
            <p:cNvPr id="128" name="Text Box 42">
              <a:extLst>
                <a:ext uri="{FF2B5EF4-FFF2-40B4-BE49-F238E27FC236}">
                  <a16:creationId xmlns:a16="http://schemas.microsoft.com/office/drawing/2014/main" id="{787CFFB3-3DD2-453C-A3E9-EF4AE7C503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29" name="Line 39">
              <a:extLst>
                <a:ext uri="{FF2B5EF4-FFF2-40B4-BE49-F238E27FC236}">
                  <a16:creationId xmlns:a16="http://schemas.microsoft.com/office/drawing/2014/main" id="{0933E308-5294-45A3-AD67-2E2CCA4912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4B333AE1-8C07-45C6-8268-5F9F57716357}"/>
              </a:ext>
            </a:extLst>
          </p:cNvPr>
          <p:cNvGrpSpPr/>
          <p:nvPr/>
        </p:nvGrpSpPr>
        <p:grpSpPr>
          <a:xfrm>
            <a:off x="7424423" y="3983534"/>
            <a:ext cx="318399" cy="271464"/>
            <a:chOff x="4425611" y="5715001"/>
            <a:chExt cx="318399" cy="271464"/>
          </a:xfrm>
        </p:grpSpPr>
        <p:sp>
          <p:nvSpPr>
            <p:cNvPr id="131" name="Text Box 42">
              <a:extLst>
                <a:ext uri="{FF2B5EF4-FFF2-40B4-BE49-F238E27FC236}">
                  <a16:creationId xmlns:a16="http://schemas.microsoft.com/office/drawing/2014/main" id="{DB828AF6-B725-4D95-BBB7-5F6CC7960C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32" name="Line 39">
              <a:extLst>
                <a:ext uri="{FF2B5EF4-FFF2-40B4-BE49-F238E27FC236}">
                  <a16:creationId xmlns:a16="http://schemas.microsoft.com/office/drawing/2014/main" id="{881BB4D6-4F0E-439B-8032-F2F824BA763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133" name="Line 28">
            <a:extLst>
              <a:ext uri="{FF2B5EF4-FFF2-40B4-BE49-F238E27FC236}">
                <a16:creationId xmlns:a16="http://schemas.microsoft.com/office/drawing/2014/main" id="{FDC22C13-502F-4B42-984F-CC60BF82A35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19362" y="1371601"/>
            <a:ext cx="2662238" cy="0"/>
          </a:xfrm>
          <a:prstGeom prst="line">
            <a:avLst/>
          </a:prstGeom>
          <a:noFill/>
          <a:ln w="22225">
            <a:solidFill>
              <a:srgbClr val="C00000"/>
            </a:solidFill>
            <a:round/>
            <a:headEnd/>
            <a:tailEnd type="non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8985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</a:t>
            </a:r>
            <a:r>
              <a:rPr lang="en-SG" sz="3600" b="1" dirty="0">
                <a:solidFill>
                  <a:srgbClr val="0000FF"/>
                </a:solidFill>
              </a:rPr>
              <a:t>Memory Stage</a:t>
            </a:r>
            <a:r>
              <a:rPr lang="en-SG" sz="3600" dirty="0">
                <a:solidFill>
                  <a:srgbClr val="0000FF"/>
                </a:solidFill>
              </a:rPr>
              <a:t>: Requirements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578368-0DE7-4886-A75D-6511F8E42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39</a:t>
            </a:fld>
            <a:endParaRPr dirty="0"/>
          </a:p>
        </p:txBody>
      </p:sp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E601A25C-4BA3-4595-B468-F5E5E2DD4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5041900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Instruction </a:t>
            </a:r>
            <a:r>
              <a:rPr lang="en-SG" b="1" dirty="0"/>
              <a:t>Memory Access Stage</a:t>
            </a:r>
            <a:r>
              <a:rPr lang="en-SG" dirty="0"/>
              <a:t>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dirty="0"/>
              <a:t>Only the </a:t>
            </a:r>
            <a:r>
              <a:rPr lang="en-SG" dirty="0">
                <a:solidFill>
                  <a:srgbClr val="C00000"/>
                </a:solidFill>
              </a:rPr>
              <a:t>load</a:t>
            </a:r>
            <a:r>
              <a:rPr lang="en-SG" dirty="0"/>
              <a:t> and </a:t>
            </a:r>
            <a:r>
              <a:rPr lang="en-SG" dirty="0">
                <a:solidFill>
                  <a:srgbClr val="C00000"/>
                </a:solidFill>
              </a:rPr>
              <a:t>store</a:t>
            </a:r>
            <a:r>
              <a:rPr lang="en-SG" dirty="0"/>
              <a:t> instructions need to perform operation in this stage:</a:t>
            </a:r>
          </a:p>
          <a:p>
            <a:pPr marL="99060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Use memory address calculated by ALU Stage</a:t>
            </a:r>
          </a:p>
          <a:p>
            <a:pPr marL="99060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Read from or write to data memory</a:t>
            </a:r>
            <a:endParaRPr lang="en-SG" dirty="0"/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All other instructions remain idle</a:t>
            </a:r>
          </a:p>
          <a:p>
            <a:pPr marL="990600" lvl="2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Result from ALU Stage will pass through to be used in Register Write stage (see section 5.5) if applicable</a:t>
            </a:r>
          </a:p>
          <a:p>
            <a:pPr marL="266700" indent="-2667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Input from previous stage (</a:t>
            </a:r>
            <a:r>
              <a:rPr lang="en-US" b="1" dirty="0"/>
              <a:t>ALU</a:t>
            </a:r>
            <a:r>
              <a:rPr lang="en-US" dirty="0"/>
              <a:t>):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Computation result to be used as memory address (if applicable)</a:t>
            </a:r>
          </a:p>
          <a:p>
            <a:pPr marL="266700" indent="-266700">
              <a:spcBef>
                <a:spcPts val="1200"/>
              </a:spcBef>
              <a:buFont typeface="Wingdings" panose="05000000000000000000" pitchFamily="2" charset="2"/>
              <a:buChar char="§"/>
            </a:pPr>
            <a:r>
              <a:rPr lang="en-US" dirty="0"/>
              <a:t>Output to the next stage (</a:t>
            </a:r>
            <a:r>
              <a:rPr lang="en-US" b="1" dirty="0"/>
              <a:t>Register Write</a:t>
            </a:r>
            <a:r>
              <a:rPr lang="en-US" dirty="0"/>
              <a:t>):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dirty="0"/>
              <a:t>Result to be stored (if applicable)</a:t>
            </a:r>
          </a:p>
          <a:p>
            <a:pPr lvl="2"/>
            <a:endParaRPr lang="en-SG" dirty="0"/>
          </a:p>
          <a:p>
            <a:pPr lvl="1"/>
            <a:endParaRPr lang="en-S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311B6B-6BE6-45B1-8966-06CA2F5B21F8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b="1" dirty="0">
                <a:solidFill>
                  <a:srgbClr val="C00000"/>
                </a:solidFill>
              </a:rPr>
              <a:t>Memory</a:t>
            </a:r>
          </a:p>
          <a:p>
            <a:pPr marL="342900" indent="-342900">
              <a:buAutoNum type="arabicPeriod"/>
            </a:pPr>
            <a:r>
              <a:rPr lang="en-SG" dirty="0" err="1"/>
              <a:t>RegWrite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733915045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PTLabsHighlightBulletsSlide20140701095414858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#11: Processor: Datapath (1/2)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Building a Processor: </a:t>
            </a:r>
            <a:r>
              <a:rPr lang="en-GB" sz="2800" dirty="0" err="1"/>
              <a:t>Datapath</a:t>
            </a:r>
            <a:r>
              <a:rPr lang="en-GB" sz="2800" dirty="0"/>
              <a:t> &amp; Control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Processor: Implementation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Instruction Execution Cycle (Recap)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MIPS Instruction Execution</a:t>
            </a:r>
          </a:p>
          <a:p>
            <a:pPr marL="514350" indent="-514350" eaLnBrk="1" hangingPunct="1">
              <a:spcBef>
                <a:spcPts val="600"/>
              </a:spcBef>
              <a:buClrTx/>
              <a:buSzPct val="100000"/>
              <a:buFont typeface="+mj-lt"/>
              <a:buAutoNum type="arabicPeriod"/>
            </a:pPr>
            <a:r>
              <a:rPr lang="en-GB" sz="2800" dirty="0"/>
              <a:t>Let’s Build a MIPS Processor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5.1	Fetch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5.2	Decode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5.3	ALU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5.4	Memory Stage</a:t>
            </a:r>
          </a:p>
          <a:p>
            <a:pPr marL="1433513" lvl="1" indent="-717550">
              <a:spcBef>
                <a:spcPts val="200"/>
              </a:spcBef>
              <a:buClrTx/>
              <a:buSzPct val="100000"/>
              <a:buNone/>
            </a:pPr>
            <a:r>
              <a:rPr lang="en-GB" sz="2400" dirty="0"/>
              <a:t>5.5	Register Write Stage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07696"/>
      </p:ext>
    </p:extLst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</a:t>
            </a:r>
            <a:r>
              <a:rPr lang="en-SG" sz="3600" b="1" dirty="0">
                <a:solidFill>
                  <a:srgbClr val="0000FF"/>
                </a:solidFill>
              </a:rPr>
              <a:t>Memory Stage</a:t>
            </a:r>
            <a:r>
              <a:rPr lang="en-SG" sz="3600" dirty="0">
                <a:solidFill>
                  <a:srgbClr val="0000FF"/>
                </a:solidFill>
              </a:rPr>
              <a:t>: Block Diagram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36" name="Slide Number Placeholder 6">
            <a:extLst>
              <a:ext uri="{FF2B5EF4-FFF2-40B4-BE49-F238E27FC236}">
                <a16:creationId xmlns:a16="http://schemas.microsoft.com/office/drawing/2014/main" id="{EFACD66A-8223-4EBC-96A0-17F60DADE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40</a:t>
            </a:fld>
            <a:endParaRPr dirty="0"/>
          </a:p>
        </p:txBody>
      </p:sp>
      <p:sp>
        <p:nvSpPr>
          <p:cNvPr id="42" name="Line Callout 2 (Accent Bar) 31">
            <a:extLst>
              <a:ext uri="{FF2B5EF4-FFF2-40B4-BE49-F238E27FC236}">
                <a16:creationId xmlns:a16="http://schemas.microsoft.com/office/drawing/2014/main" id="{5DD9C94E-AD05-4515-91A6-143749D2F824}"/>
              </a:ext>
            </a:extLst>
          </p:cNvPr>
          <p:cNvSpPr/>
          <p:nvPr/>
        </p:nvSpPr>
        <p:spPr>
          <a:xfrm>
            <a:off x="1320800" y="4652582"/>
            <a:ext cx="2286000" cy="786728"/>
          </a:xfrm>
          <a:prstGeom prst="accentCallout2">
            <a:avLst>
              <a:gd name="adj1" fmla="val 43374"/>
              <a:gd name="adj2" fmla="val 107051"/>
              <a:gd name="adj3" fmla="val -45069"/>
              <a:gd name="adj4" fmla="val 119335"/>
              <a:gd name="adj5" fmla="val -103287"/>
              <a:gd name="adj6" fmla="val 152971"/>
            </a:avLst>
          </a:prstGeom>
          <a:solidFill>
            <a:schemeClr val="accent6">
              <a:lumMod val="20000"/>
              <a:lumOff val="80000"/>
            </a:schemeClr>
          </a:solidFill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Memory which stores data values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398F823-0E37-443D-954B-8672B9B730CC}"/>
              </a:ext>
            </a:extLst>
          </p:cNvPr>
          <p:cNvGrpSpPr/>
          <p:nvPr/>
        </p:nvGrpSpPr>
        <p:grpSpPr>
          <a:xfrm>
            <a:off x="1320800" y="1727200"/>
            <a:ext cx="6400800" cy="2776954"/>
            <a:chOff x="1320800" y="1727200"/>
            <a:chExt cx="6400800" cy="2776954"/>
          </a:xfrm>
        </p:grpSpPr>
        <p:sp>
          <p:nvSpPr>
            <p:cNvPr id="37" name="Line 43">
              <a:extLst>
                <a:ext uri="{FF2B5EF4-FFF2-40B4-BE49-F238E27FC236}">
                  <a16:creationId xmlns:a16="http://schemas.microsoft.com/office/drawing/2014/main" id="{2D5506AA-2455-4A0D-A1CA-E1386EA1326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740400" y="3022600"/>
              <a:ext cx="11430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dirty="0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D45503B-29CD-4568-9003-BC4691D8F813}"/>
                </a:ext>
              </a:extLst>
            </p:cNvPr>
            <p:cNvSpPr/>
            <p:nvPr/>
          </p:nvSpPr>
          <p:spPr>
            <a:xfrm>
              <a:off x="1320800" y="1955800"/>
              <a:ext cx="609600" cy="2209800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rgbClr val="C00000"/>
                  </a:solidFill>
                </a:rPr>
                <a:t>ALU Stage</a:t>
              </a:r>
            </a:p>
          </p:txBody>
        </p:sp>
        <p:sp>
          <p:nvSpPr>
            <p:cNvPr id="39" name="Right Arrow 26">
              <a:extLst>
                <a:ext uri="{FF2B5EF4-FFF2-40B4-BE49-F238E27FC236}">
                  <a16:creationId xmlns:a16="http://schemas.microsoft.com/office/drawing/2014/main" id="{1FA55FF0-8140-48B0-A635-53D8D92AD93F}"/>
                </a:ext>
              </a:extLst>
            </p:cNvPr>
            <p:cNvSpPr/>
            <p:nvPr/>
          </p:nvSpPr>
          <p:spPr>
            <a:xfrm>
              <a:off x="1854200" y="2717800"/>
              <a:ext cx="1371600" cy="609600"/>
            </a:xfrm>
            <a:prstGeom prst="rightArrow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dirty="0">
                  <a:solidFill>
                    <a:schemeClr val="tx1"/>
                  </a:solidFill>
                </a:rPr>
                <a:t>Result</a:t>
              </a: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C3C0DE3-CD99-4C0E-A52C-1577E34672A7}"/>
                </a:ext>
              </a:extLst>
            </p:cNvPr>
            <p:cNvSpPr/>
            <p:nvPr/>
          </p:nvSpPr>
          <p:spPr>
            <a:xfrm>
              <a:off x="6883400" y="1955800"/>
              <a:ext cx="838200" cy="22098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9050"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sz="2400" b="1" dirty="0">
                  <a:solidFill>
                    <a:srgbClr val="006600"/>
                  </a:solidFill>
                </a:rPr>
                <a:t>Register Write Stage</a:t>
              </a:r>
            </a:p>
          </p:txBody>
        </p:sp>
        <p:sp>
          <p:nvSpPr>
            <p:cNvPr id="41" name="Left Brace 40">
              <a:extLst>
                <a:ext uri="{FF2B5EF4-FFF2-40B4-BE49-F238E27FC236}">
                  <a16:creationId xmlns:a16="http://schemas.microsoft.com/office/drawing/2014/main" id="{B4A65C4D-200E-4C1C-9640-21CBCB11A930}"/>
                </a:ext>
              </a:extLst>
            </p:cNvPr>
            <p:cNvSpPr/>
            <p:nvPr/>
          </p:nvSpPr>
          <p:spPr>
            <a:xfrm>
              <a:off x="3302000" y="2260600"/>
              <a:ext cx="304800" cy="1524000"/>
            </a:xfrm>
            <a:prstGeom prst="leftBrace">
              <a:avLst>
                <a:gd name="adj1" fmla="val 38333"/>
                <a:gd name="adj2" fmla="val 49444"/>
              </a:avLst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43" name="Rectangle 52">
              <a:extLst>
                <a:ext uri="{FF2B5EF4-FFF2-40B4-BE49-F238E27FC236}">
                  <a16:creationId xmlns:a16="http://schemas.microsoft.com/office/drawing/2014/main" id="{C9F19F69-5AEB-4809-889A-F42D1575E7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800" y="2311400"/>
              <a:ext cx="1524000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44" name="Line 54">
              <a:extLst>
                <a:ext uri="{FF2B5EF4-FFF2-40B4-BE49-F238E27FC236}">
                  <a16:creationId xmlns:a16="http://schemas.microsoft.com/office/drawing/2014/main" id="{C2586459-0271-4EE8-8ADC-41A14F0028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600" y="26162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5" name="Text Box 55">
              <a:extLst>
                <a:ext uri="{FF2B5EF4-FFF2-40B4-BE49-F238E27FC236}">
                  <a16:creationId xmlns:a16="http://schemas.microsoft.com/office/drawing/2014/main" id="{7FE19B55-09E4-4310-9F2A-1E23B634E3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14238" y="3263443"/>
              <a:ext cx="99418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46" name="Text Box 56">
              <a:extLst>
                <a:ext uri="{FF2B5EF4-FFF2-40B4-BE49-F238E27FC236}">
                  <a16:creationId xmlns:a16="http://schemas.microsoft.com/office/drawing/2014/main" id="{718D306A-68A8-427A-8ADE-7DCF58D8EB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6089" y="2462213"/>
              <a:ext cx="822661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47" name="Text Box 57">
              <a:extLst>
                <a:ext uri="{FF2B5EF4-FFF2-40B4-BE49-F238E27FC236}">
                  <a16:creationId xmlns:a16="http://schemas.microsoft.com/office/drawing/2014/main" id="{D9CF6E2E-A280-46A5-9251-80AAD16D3A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83200" y="2819400"/>
              <a:ext cx="63030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48" name="Line 58">
              <a:extLst>
                <a:ext uri="{FF2B5EF4-FFF2-40B4-BE49-F238E27FC236}">
                  <a16:creationId xmlns:a16="http://schemas.microsoft.com/office/drawing/2014/main" id="{89B274E0-5999-477F-B24D-504A9D9E58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30600" y="3302000"/>
              <a:ext cx="83820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9" name="Text Box 59">
              <a:extLst>
                <a:ext uri="{FF2B5EF4-FFF2-40B4-BE49-F238E27FC236}">
                  <a16:creationId xmlns:a16="http://schemas.microsoft.com/office/drawing/2014/main" id="{25677E12-578C-4D83-A0AD-BDCAFCFC76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8800" y="3048000"/>
              <a:ext cx="667170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50" name="Line 60">
              <a:extLst>
                <a:ext uri="{FF2B5EF4-FFF2-40B4-BE49-F238E27FC236}">
                  <a16:creationId xmlns:a16="http://schemas.microsoft.com/office/drawing/2014/main" id="{2D68D57C-C92D-4915-B795-0E6AA0B660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0800" y="3835400"/>
              <a:ext cx="0" cy="30480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>
                <a:ln w="28575"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51" name="Line 61">
              <a:extLst>
                <a:ext uri="{FF2B5EF4-FFF2-40B4-BE49-F238E27FC236}">
                  <a16:creationId xmlns:a16="http://schemas.microsoft.com/office/drawing/2014/main" id="{739B7227-2C7E-4FF0-993A-1B62B45A4B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30800" y="2006600"/>
              <a:ext cx="0" cy="304800"/>
            </a:xfrm>
            <a:prstGeom prst="line">
              <a:avLst/>
            </a:prstGeom>
            <a:noFill/>
            <a:ln w="19050">
              <a:solidFill>
                <a:srgbClr val="00206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2" name="Text Box 62">
              <a:extLst>
                <a:ext uri="{FF2B5EF4-FFF2-40B4-BE49-F238E27FC236}">
                  <a16:creationId xmlns:a16="http://schemas.microsoft.com/office/drawing/2014/main" id="{BF724C7B-EA91-4C42-A670-6E489EE59E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200" y="4165600"/>
              <a:ext cx="1309974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6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3" name="Text Box 63">
              <a:extLst>
                <a:ext uri="{FF2B5EF4-FFF2-40B4-BE49-F238E27FC236}">
                  <a16:creationId xmlns:a16="http://schemas.microsoft.com/office/drawing/2014/main" id="{DC695102-91F7-4F6E-86AC-03C43F3D6B9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21200" y="1727200"/>
              <a:ext cx="1364476" cy="33855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6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063A39F-773B-49E0-8BFD-0D92E8B91958}"/>
              </a:ext>
            </a:extLst>
          </p:cNvPr>
          <p:cNvGrpSpPr/>
          <p:nvPr/>
        </p:nvGrpSpPr>
        <p:grpSpPr>
          <a:xfrm>
            <a:off x="3761446" y="2411293"/>
            <a:ext cx="318399" cy="271464"/>
            <a:chOff x="4425611" y="5715001"/>
            <a:chExt cx="318399" cy="271464"/>
          </a:xfrm>
        </p:grpSpPr>
        <p:sp>
          <p:nvSpPr>
            <p:cNvPr id="55" name="Text Box 42">
              <a:extLst>
                <a:ext uri="{FF2B5EF4-FFF2-40B4-BE49-F238E27FC236}">
                  <a16:creationId xmlns:a16="http://schemas.microsoft.com/office/drawing/2014/main" id="{C8D6747E-851C-43FC-B448-F573DA0948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6" name="Line 39">
              <a:extLst>
                <a:ext uri="{FF2B5EF4-FFF2-40B4-BE49-F238E27FC236}">
                  <a16:creationId xmlns:a16="http://schemas.microsoft.com/office/drawing/2014/main" id="{1CA1D32F-228E-4753-92C5-A98606D2A32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896993E-AB53-4F3B-AD93-09E27616FB00}"/>
              </a:ext>
            </a:extLst>
          </p:cNvPr>
          <p:cNvGrpSpPr/>
          <p:nvPr/>
        </p:nvGrpSpPr>
        <p:grpSpPr>
          <a:xfrm>
            <a:off x="3783973" y="3077567"/>
            <a:ext cx="318399" cy="271464"/>
            <a:chOff x="4425611" y="5715001"/>
            <a:chExt cx="318399" cy="271464"/>
          </a:xfrm>
        </p:grpSpPr>
        <p:sp>
          <p:nvSpPr>
            <p:cNvPr id="58" name="Text Box 42">
              <a:extLst>
                <a:ext uri="{FF2B5EF4-FFF2-40B4-BE49-F238E27FC236}">
                  <a16:creationId xmlns:a16="http://schemas.microsoft.com/office/drawing/2014/main" id="{37829113-703B-4967-A92F-3A3396CE1F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9" name="Line 39">
              <a:extLst>
                <a:ext uri="{FF2B5EF4-FFF2-40B4-BE49-F238E27FC236}">
                  <a16:creationId xmlns:a16="http://schemas.microsoft.com/office/drawing/2014/main" id="{6E6B5A94-70A3-4385-8825-D943264231F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EAADC26-8875-4190-A3F6-08D1141EEC15}"/>
              </a:ext>
            </a:extLst>
          </p:cNvPr>
          <p:cNvGrpSpPr/>
          <p:nvPr/>
        </p:nvGrpSpPr>
        <p:grpSpPr>
          <a:xfrm>
            <a:off x="6077511" y="2807638"/>
            <a:ext cx="318399" cy="271464"/>
            <a:chOff x="4425611" y="5715001"/>
            <a:chExt cx="318399" cy="271464"/>
          </a:xfrm>
        </p:grpSpPr>
        <p:sp>
          <p:nvSpPr>
            <p:cNvPr id="61" name="Text Box 42">
              <a:extLst>
                <a:ext uri="{FF2B5EF4-FFF2-40B4-BE49-F238E27FC236}">
                  <a16:creationId xmlns:a16="http://schemas.microsoft.com/office/drawing/2014/main" id="{0F376F52-AA5B-4F32-AC13-761FEAA7D52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62" name="Line 39">
              <a:extLst>
                <a:ext uri="{FF2B5EF4-FFF2-40B4-BE49-F238E27FC236}">
                  <a16:creationId xmlns:a16="http://schemas.microsoft.com/office/drawing/2014/main" id="{37770C83-C921-47DF-A3BB-1AFE8E0D5C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8228217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Element: </a:t>
            </a:r>
            <a:r>
              <a:rPr lang="en-SG" sz="3600" b="1" dirty="0">
                <a:solidFill>
                  <a:srgbClr val="0000FF"/>
                </a:solidFill>
              </a:rPr>
              <a:t>Data Memory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32" name="Slide Number Placeholder 6">
            <a:extLst>
              <a:ext uri="{FF2B5EF4-FFF2-40B4-BE49-F238E27FC236}">
                <a16:creationId xmlns:a16="http://schemas.microsoft.com/office/drawing/2014/main" id="{2A57EDD8-020A-443D-B49C-777962411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41</a:t>
            </a:fld>
            <a:endParaRPr dirty="0"/>
          </a:p>
        </p:txBody>
      </p:sp>
      <p:sp>
        <p:nvSpPr>
          <p:cNvPr id="33" name="Rectangle 3">
            <a:extLst>
              <a:ext uri="{FF2B5EF4-FFF2-40B4-BE49-F238E27FC236}">
                <a16:creationId xmlns:a16="http://schemas.microsoft.com/office/drawing/2014/main" id="{4AC80A9B-93DE-4EC3-B029-9F1470C7BBA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74516"/>
            <a:ext cx="6324600" cy="46564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66700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Storage element for the data of a program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006600"/>
                </a:solidFill>
              </a:rPr>
              <a:t>Inputs: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Memory Address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to be written (Write Data) for store instructions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660066"/>
                </a:solidFill>
              </a:rPr>
              <a:t>Control: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Read and Write controls; only one can be asserted at any point of time</a:t>
            </a:r>
          </a:p>
          <a:p>
            <a:pPr marL="266700" indent="-266700" fontAlgn="auto">
              <a:spcBef>
                <a:spcPts val="12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rgbClr val="C00000"/>
                </a:solidFill>
              </a:rPr>
              <a:t>Output: </a:t>
            </a:r>
          </a:p>
          <a:p>
            <a:pPr marL="622300" lvl="1" indent="-266700" fontAlgn="auto">
              <a:spcBef>
                <a:spcPts val="6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Data read from memory (Read Data) </a:t>
            </a:r>
            <a:br>
              <a:rPr lang="en-US" dirty="0"/>
            </a:br>
            <a:r>
              <a:rPr lang="en-US" dirty="0"/>
              <a:t>for load instructions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9951703-0D4A-4428-A36F-712E75FA54E7}"/>
              </a:ext>
            </a:extLst>
          </p:cNvPr>
          <p:cNvGrpSpPr/>
          <p:nvPr/>
        </p:nvGrpSpPr>
        <p:grpSpPr>
          <a:xfrm>
            <a:off x="6172200" y="2130623"/>
            <a:ext cx="2667000" cy="2746177"/>
            <a:chOff x="6096000" y="2209800"/>
            <a:chExt cx="2667000" cy="2746177"/>
          </a:xfrm>
        </p:grpSpPr>
        <p:sp>
          <p:nvSpPr>
            <p:cNvPr id="35" name="Rectangle 52">
              <a:extLst>
                <a:ext uri="{FF2B5EF4-FFF2-40B4-BE49-F238E27FC236}">
                  <a16:creationId xmlns:a16="http://schemas.microsoft.com/office/drawing/2014/main" id="{F728EFA1-4764-498B-A4DA-398852081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3200" y="2794000"/>
              <a:ext cx="1524000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36" name="Line 53">
              <a:extLst>
                <a:ext uri="{FF2B5EF4-FFF2-40B4-BE49-F238E27FC236}">
                  <a16:creationId xmlns:a16="http://schemas.microsoft.com/office/drawing/2014/main" id="{A14B7618-A793-4F37-9DED-4D94DE70945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77200" y="3556000"/>
              <a:ext cx="685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37" name="Text Box 55">
              <a:extLst>
                <a:ext uri="{FF2B5EF4-FFF2-40B4-BE49-F238E27FC236}">
                  <a16:creationId xmlns:a16="http://schemas.microsoft.com/office/drawing/2014/main" id="{3AD2DEE8-231C-4DD6-8C46-863A40895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3718" y="3781575"/>
              <a:ext cx="99418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38" name="Text Box 56">
              <a:extLst>
                <a:ext uri="{FF2B5EF4-FFF2-40B4-BE49-F238E27FC236}">
                  <a16:creationId xmlns:a16="http://schemas.microsoft.com/office/drawing/2014/main" id="{FE19969E-11F7-47BB-9D69-E62E36FA87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0489" y="2944813"/>
              <a:ext cx="822661" cy="26161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1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39" name="Text Box 57">
              <a:extLst>
                <a:ext uri="{FF2B5EF4-FFF2-40B4-BE49-F238E27FC236}">
                  <a16:creationId xmlns:a16="http://schemas.microsoft.com/office/drawing/2014/main" id="{BB232A3A-4C77-4355-83F7-37D8CD033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552883" y="3326997"/>
              <a:ext cx="63030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56B39EE4-E3AD-41D6-922B-4543390014D3}"/>
                </a:ext>
              </a:extLst>
            </p:cNvPr>
            <p:cNvGrpSpPr/>
            <p:nvPr/>
          </p:nvGrpSpPr>
          <p:grpSpPr>
            <a:xfrm>
              <a:off x="6096000" y="3098800"/>
              <a:ext cx="457200" cy="685800"/>
              <a:chOff x="5715000" y="3098800"/>
              <a:chExt cx="838200" cy="685800"/>
            </a:xfrm>
          </p:grpSpPr>
          <p:sp>
            <p:nvSpPr>
              <p:cNvPr id="46" name="Line 54">
                <a:extLst>
                  <a:ext uri="{FF2B5EF4-FFF2-40B4-BE49-F238E27FC236}">
                    <a16:creationId xmlns:a16="http://schemas.microsoft.com/office/drawing/2014/main" id="{1BF94D3B-E22A-4D28-97AF-BBF3F96F64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3098800"/>
                <a:ext cx="838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 dirty="0"/>
              </a:p>
            </p:txBody>
          </p:sp>
          <p:sp>
            <p:nvSpPr>
              <p:cNvPr id="47" name="Line 58">
                <a:extLst>
                  <a:ext uri="{FF2B5EF4-FFF2-40B4-BE49-F238E27FC236}">
                    <a16:creationId xmlns:a16="http://schemas.microsoft.com/office/drawing/2014/main" id="{7ED3B730-5823-4389-917C-BA2956A097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15000" y="3784600"/>
                <a:ext cx="8382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41" name="Text Box 59">
              <a:extLst>
                <a:ext uri="{FF2B5EF4-FFF2-40B4-BE49-F238E27FC236}">
                  <a16:creationId xmlns:a16="http://schemas.microsoft.com/office/drawing/2014/main" id="{D7C5D049-82DC-48E9-A5F2-E290FEAE6B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3200" y="3530600"/>
              <a:ext cx="667170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 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42" name="Line 60">
              <a:extLst>
                <a:ext uri="{FF2B5EF4-FFF2-40B4-BE49-F238E27FC236}">
                  <a16:creationId xmlns:a16="http://schemas.microsoft.com/office/drawing/2014/main" id="{483600B2-ED28-4AE0-8B41-9E90F3CCCA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4318000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43" name="Line 61">
              <a:extLst>
                <a:ext uri="{FF2B5EF4-FFF2-40B4-BE49-F238E27FC236}">
                  <a16:creationId xmlns:a16="http://schemas.microsoft.com/office/drawing/2014/main" id="{AD40F484-63BC-4BFD-AD7B-4B681F31A36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15200" y="2489200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44" name="Text Box 62">
              <a:extLst>
                <a:ext uri="{FF2B5EF4-FFF2-40B4-BE49-F238E27FC236}">
                  <a16:creationId xmlns:a16="http://schemas.microsoft.com/office/drawing/2014/main" id="{ED763338-28E2-49CA-A60E-EA79B2D531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648200"/>
              <a:ext cx="116891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4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5" name="Text Box 63">
              <a:extLst>
                <a:ext uri="{FF2B5EF4-FFF2-40B4-BE49-F238E27FC236}">
                  <a16:creationId xmlns:a16="http://schemas.microsoft.com/office/drawing/2014/main" id="{A47AC91B-C25E-4ADC-B81E-A85056B6629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2209800"/>
              <a:ext cx="1217000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4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E9CEBE9-F8AA-420A-B476-77CA3EE1490F}"/>
              </a:ext>
            </a:extLst>
          </p:cNvPr>
          <p:cNvGrpSpPr/>
          <p:nvPr/>
        </p:nvGrpSpPr>
        <p:grpSpPr>
          <a:xfrm>
            <a:off x="6158601" y="2804173"/>
            <a:ext cx="318399" cy="271464"/>
            <a:chOff x="4425611" y="5715001"/>
            <a:chExt cx="318399" cy="271464"/>
          </a:xfrm>
        </p:grpSpPr>
        <p:sp>
          <p:nvSpPr>
            <p:cNvPr id="49" name="Text Box 42">
              <a:extLst>
                <a:ext uri="{FF2B5EF4-FFF2-40B4-BE49-F238E27FC236}">
                  <a16:creationId xmlns:a16="http://schemas.microsoft.com/office/drawing/2014/main" id="{A94C4198-3B01-41D0-A410-5C244B2B9D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0" name="Line 39">
              <a:extLst>
                <a:ext uri="{FF2B5EF4-FFF2-40B4-BE49-F238E27FC236}">
                  <a16:creationId xmlns:a16="http://schemas.microsoft.com/office/drawing/2014/main" id="{5F288FA7-0FDC-4BF1-8C07-984C0AB4DA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20692C9E-8486-4154-9412-5FAB2CE6F794}"/>
              </a:ext>
            </a:extLst>
          </p:cNvPr>
          <p:cNvGrpSpPr/>
          <p:nvPr/>
        </p:nvGrpSpPr>
        <p:grpSpPr>
          <a:xfrm>
            <a:off x="6172200" y="3507435"/>
            <a:ext cx="318399" cy="271464"/>
            <a:chOff x="4425611" y="5715001"/>
            <a:chExt cx="318399" cy="271464"/>
          </a:xfrm>
        </p:grpSpPr>
        <p:sp>
          <p:nvSpPr>
            <p:cNvPr id="52" name="Text Box 42">
              <a:extLst>
                <a:ext uri="{FF2B5EF4-FFF2-40B4-BE49-F238E27FC236}">
                  <a16:creationId xmlns:a16="http://schemas.microsoft.com/office/drawing/2014/main" id="{BFB0E25C-32B0-4646-8C25-D0C24D2922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3" name="Line 39">
              <a:extLst>
                <a:ext uri="{FF2B5EF4-FFF2-40B4-BE49-F238E27FC236}">
                  <a16:creationId xmlns:a16="http://schemas.microsoft.com/office/drawing/2014/main" id="{57931572-B8F8-4A9E-9406-2B66088DD87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022F656D-12EC-43D2-BE69-4E1327A624AA}"/>
              </a:ext>
            </a:extLst>
          </p:cNvPr>
          <p:cNvGrpSpPr/>
          <p:nvPr/>
        </p:nvGrpSpPr>
        <p:grpSpPr>
          <a:xfrm>
            <a:off x="8292201" y="3249923"/>
            <a:ext cx="318399" cy="271464"/>
            <a:chOff x="4425611" y="5715001"/>
            <a:chExt cx="318399" cy="271464"/>
          </a:xfrm>
        </p:grpSpPr>
        <p:sp>
          <p:nvSpPr>
            <p:cNvPr id="55" name="Text Box 42">
              <a:extLst>
                <a:ext uri="{FF2B5EF4-FFF2-40B4-BE49-F238E27FC236}">
                  <a16:creationId xmlns:a16="http://schemas.microsoft.com/office/drawing/2014/main" id="{5B507D9A-1780-4758-868C-5107EAE82A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5611" y="5715001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56" name="Line 39">
              <a:extLst>
                <a:ext uri="{FF2B5EF4-FFF2-40B4-BE49-F238E27FC236}">
                  <a16:creationId xmlns:a16="http://schemas.microsoft.com/office/drawing/2014/main" id="{2263AC6F-ECD4-43C7-9A12-3006A8DF48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40068" y="5816602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0" name="Folded Corner 29"/>
          <p:cNvSpPr/>
          <p:nvPr/>
        </p:nvSpPr>
        <p:spPr>
          <a:xfrm>
            <a:off x="6044028" y="5151014"/>
            <a:ext cx="2999543" cy="1617082"/>
          </a:xfrm>
          <a:prstGeom prst="foldedCorner">
            <a:avLst>
              <a:gd name="adj" fmla="val 9525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As a Function</a:t>
            </a:r>
          </a:p>
          <a:p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WD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</a:t>
            </a:r>
            <a:r>
              <a:rPr lang="en-GB" sz="12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MW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Mem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WD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else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2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addr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GB" sz="12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35930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Memory Stage: </a:t>
            </a:r>
            <a:r>
              <a:rPr lang="en-SG" sz="3600" b="1" dirty="0">
                <a:solidFill>
                  <a:srgbClr val="0000FF"/>
                </a:solidFill>
              </a:rPr>
              <a:t>Load Instruction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91E59EB6-A1EC-476F-A449-1FFA8D4A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42</a:t>
            </a:fld>
            <a:endParaRPr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AAF64FCC-46E0-4E42-A799-2AF58182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17" y="1205708"/>
            <a:ext cx="8229600" cy="609599"/>
          </a:xfrm>
        </p:spPr>
        <p:txBody>
          <a:bodyPr>
            <a:normAutofit fontScale="92500"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Only relevant parts of Decode and ALU Stages are shown</a:t>
            </a:r>
            <a:endParaRPr lang="en-SG" dirty="0"/>
          </a:p>
        </p:txBody>
      </p:sp>
      <p:sp>
        <p:nvSpPr>
          <p:cNvPr id="131" name="Snip Single Corner Rectangle 98">
            <a:extLst>
              <a:ext uri="{FF2B5EF4-FFF2-40B4-BE49-F238E27FC236}">
                <a16:creationId xmlns:a16="http://schemas.microsoft.com/office/drawing/2014/main" id="{8218882C-18A5-4FB5-B7BF-3A4557561C02}"/>
              </a:ext>
            </a:extLst>
          </p:cNvPr>
          <p:cNvSpPr/>
          <p:nvPr/>
        </p:nvSpPr>
        <p:spPr>
          <a:xfrm>
            <a:off x="2499006" y="1612901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-50(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A0F803-4F6C-4D76-87CF-A71EE54BC32F}"/>
              </a:ext>
            </a:extLst>
          </p:cNvPr>
          <p:cNvGrpSpPr/>
          <p:nvPr/>
        </p:nvGrpSpPr>
        <p:grpSpPr>
          <a:xfrm>
            <a:off x="533400" y="1981200"/>
            <a:ext cx="7924800" cy="4114800"/>
            <a:chOff x="533400" y="1981200"/>
            <a:chExt cx="7924800" cy="4114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98B8C5E0-0328-4156-87A6-083ECFF277B3}"/>
                </a:ext>
              </a:extLst>
            </p:cNvPr>
            <p:cNvGrpSpPr/>
            <p:nvPr/>
          </p:nvGrpSpPr>
          <p:grpSpPr>
            <a:xfrm>
              <a:off x="533400" y="1981200"/>
              <a:ext cx="7924800" cy="4114800"/>
              <a:chOff x="533400" y="1981200"/>
              <a:chExt cx="7924800" cy="4114800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F68AEC0B-A778-47CE-B47E-51F8FAD1E9F3}"/>
                  </a:ext>
                </a:extLst>
              </p:cNvPr>
              <p:cNvGrpSpPr/>
              <p:nvPr/>
            </p:nvGrpSpPr>
            <p:grpSpPr>
              <a:xfrm>
                <a:off x="533400" y="1981200"/>
                <a:ext cx="7924800" cy="4114800"/>
                <a:chOff x="533400" y="1981200"/>
                <a:chExt cx="7924800" cy="4114800"/>
              </a:xfrm>
            </p:grpSpPr>
            <p:grpSp>
              <p:nvGrpSpPr>
                <p:cNvPr id="26" name="Group 107">
                  <a:extLst>
                    <a:ext uri="{FF2B5EF4-FFF2-40B4-BE49-F238E27FC236}">
                      <a16:creationId xmlns:a16="http://schemas.microsoft.com/office/drawing/2014/main" id="{D0673323-BF9F-4665-8716-AB864FFE8823}"/>
                    </a:ext>
                  </a:extLst>
                </p:cNvPr>
                <p:cNvGrpSpPr/>
                <p:nvPr/>
              </p:nvGrpSpPr>
              <p:grpSpPr>
                <a:xfrm>
                  <a:off x="533400" y="1981200"/>
                  <a:ext cx="726391" cy="4114800"/>
                  <a:chOff x="533400" y="1981200"/>
                  <a:chExt cx="726391" cy="4114800"/>
                </a:xfrm>
              </p:grpSpPr>
              <p:grpSp>
                <p:nvGrpSpPr>
                  <p:cNvPr id="27" name="Group 13">
                    <a:extLst>
                      <a:ext uri="{FF2B5EF4-FFF2-40B4-BE49-F238E27FC236}">
                        <a16:creationId xmlns:a16="http://schemas.microsoft.com/office/drawing/2014/main" id="{F3A2F8F5-179D-4B9D-BF9C-D260229E16D3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-891583" y="3868426"/>
                    <a:ext cx="4038600" cy="264149"/>
                    <a:chOff x="457200" y="3428991"/>
                    <a:chExt cx="8077198" cy="457209"/>
                  </a:xfrm>
                </p:grpSpPr>
                <p:sp>
                  <p:nvSpPr>
                    <p:cNvPr id="33" name="Rectangle 32">
                      <a:extLst>
                        <a:ext uri="{FF2B5EF4-FFF2-40B4-BE49-F238E27FC236}">
                          <a16:creationId xmlns:a16="http://schemas.microsoft.com/office/drawing/2014/main" id="{55028ADC-24F4-4631-BB91-9134503B155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" y="3428996"/>
                      <a:ext cx="1524000" cy="457199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000100</a:t>
                      </a:r>
                      <a:endParaRPr lang="en-SG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4" name="Rectangle 33">
                      <a:extLst>
                        <a:ext uri="{FF2B5EF4-FFF2-40B4-BE49-F238E27FC236}">
                          <a16:creationId xmlns:a16="http://schemas.microsoft.com/office/drawing/2014/main" id="{D9A66008-44F6-4A8F-A4E5-F4EA1D9F8DE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1200" y="3429000"/>
                      <a:ext cx="1295400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01001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5" name="Rectangle 34">
                      <a:extLst>
                        <a:ext uri="{FF2B5EF4-FFF2-40B4-BE49-F238E27FC236}">
                          <a16:creationId xmlns:a16="http://schemas.microsoft.com/office/drawing/2014/main" id="{4FA52EC5-578C-46B1-A9D0-BD6F5F1A911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600" y="3429000"/>
                      <a:ext cx="1295400" cy="4572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00000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6" name="Rectangle 35">
                      <a:extLst>
                        <a:ext uri="{FF2B5EF4-FFF2-40B4-BE49-F238E27FC236}">
                          <a16:creationId xmlns:a16="http://schemas.microsoft.com/office/drawing/2014/main" id="{1BD7E7DA-BCD6-4959-ACAB-A97CDB5269C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0" y="3428991"/>
                      <a:ext cx="3962398" cy="457198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 eaLnBrk="0" hangingPunct="0"/>
                      <a:r>
                        <a:rPr lang="en-US" sz="1200" b="1" dirty="0">
                          <a:solidFill>
                            <a:srgbClr val="002060"/>
                          </a:solidFill>
                          <a:latin typeface="Courier New" pitchFamily="49" charset="0"/>
                        </a:rPr>
                        <a:t>0000 0000 0000 0011</a:t>
                      </a:r>
                      <a:endParaRPr lang="en-US" sz="1050" dirty="0">
                        <a:solidFill>
                          <a:srgbClr val="002060"/>
                        </a:solidFill>
                        <a:latin typeface="Helvetica" pitchFamily="34" charset="0"/>
                      </a:endParaRPr>
                    </a:p>
                  </p:txBody>
                </p:sp>
              </p:grpSp>
              <p:sp>
                <p:nvSpPr>
                  <p:cNvPr id="28" name="Rectangle 27">
                    <a:extLst>
                      <a:ext uri="{FF2B5EF4-FFF2-40B4-BE49-F238E27FC236}">
                        <a16:creationId xmlns:a16="http://schemas.microsoft.com/office/drawing/2014/main" id="{3A4F1CC6-F451-4029-BD42-074AEDF2A43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-264175" y="4836175"/>
                    <a:ext cx="2057400" cy="46225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rPr>
                      <a:t>Immediate</a:t>
                    </a:r>
                  </a:p>
                  <a:p>
                    <a:pPr algn="ctr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rPr>
                      <a:t>15:0</a:t>
                    </a:r>
                    <a:endParaRPr lang="en-SG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grpSp>
                <p:nvGrpSpPr>
                  <p:cNvPr id="29" name="Group 56">
                    <a:extLst>
                      <a:ext uri="{FF2B5EF4-FFF2-40B4-BE49-F238E27FC236}">
                        <a16:creationId xmlns:a16="http://schemas.microsoft.com/office/drawing/2014/main" id="{EB8FF120-A69E-45C7-B50E-9CACEDB8F567}"/>
                      </a:ext>
                    </a:extLst>
                  </p:cNvPr>
                  <p:cNvGrpSpPr/>
                  <p:nvPr/>
                </p:nvGrpSpPr>
                <p:grpSpPr>
                  <a:xfrm rot="5400000">
                    <a:off x="-231157" y="2811793"/>
                    <a:ext cx="2057400" cy="396214"/>
                    <a:chOff x="457200" y="3429000"/>
                    <a:chExt cx="4114800" cy="457200"/>
                  </a:xfrm>
                  <a:noFill/>
                </p:grpSpPr>
                <p:sp>
                  <p:nvSpPr>
                    <p:cNvPr id="30" name="Rectangle 29">
                      <a:extLst>
                        <a:ext uri="{FF2B5EF4-FFF2-40B4-BE49-F238E27FC236}">
                          <a16:creationId xmlns:a16="http://schemas.microsoft.com/office/drawing/2014/main" id="{D1021EBE-6622-491A-B278-89ECF9E60C0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7200" y="3429000"/>
                      <a:ext cx="1524000" cy="4572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opcode</a:t>
                      </a:r>
                      <a:endPara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31:26</a:t>
                      </a:r>
                      <a:endParaRPr lang="en-SG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1" name="Rectangle 30">
                      <a:extLst>
                        <a:ext uri="{FF2B5EF4-FFF2-40B4-BE49-F238E27FC236}">
                          <a16:creationId xmlns:a16="http://schemas.microsoft.com/office/drawing/2014/main" id="{6F41BD41-3316-495E-AA0C-363BECE36E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981200" y="3429000"/>
                      <a:ext cx="1295400" cy="4572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endPara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25:21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  <p:sp>
                  <p:nvSpPr>
                    <p:cNvPr id="32" name="Rectangle 31">
                      <a:extLst>
                        <a:ext uri="{FF2B5EF4-FFF2-40B4-BE49-F238E27FC236}">
                          <a16:creationId xmlns:a16="http://schemas.microsoft.com/office/drawing/2014/main" id="{581D0580-03FD-4D56-8347-7DB654B91D6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276600" y="3429000"/>
                      <a:ext cx="1295400" cy="457200"/>
                    </a:xfrm>
                    <a:prstGeom prst="rect">
                      <a:avLst/>
                    </a:prstGeom>
                    <a:grpFill/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b="1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rt</a:t>
                      </a:r>
                      <a:endPara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  <a:p>
                      <a:pPr algn="ctr"/>
                      <a:r>
                        <a:rPr lang="en-US" sz="1200" b="1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20:16</a:t>
                      </a:r>
                      <a:endParaRPr lang="en-SG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p:txBody>
                </p:sp>
              </p:grpSp>
            </p:grpSp>
            <p:sp>
              <p:nvSpPr>
                <p:cNvPr id="37" name="Line 28">
                  <a:extLst>
                    <a:ext uri="{FF2B5EF4-FFF2-40B4-BE49-F238E27FC236}">
                      <a16:creationId xmlns:a16="http://schemas.microsoft.com/office/drawing/2014/main" id="{5DE3DF98-46D6-461F-8D1D-B9DBA96D7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191000" y="3200400"/>
                  <a:ext cx="1371600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38" name="Line 29">
                  <a:extLst>
                    <a:ext uri="{FF2B5EF4-FFF2-40B4-BE49-F238E27FC236}">
                      <a16:creationId xmlns:a16="http://schemas.microsoft.com/office/drawing/2014/main" id="{D553C482-C659-4740-8CFD-E8A66CD93CD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67200" y="4191000"/>
                  <a:ext cx="930002" cy="11113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39" name="Straight Connector 38">
                  <a:extLst>
                    <a:ext uri="{FF2B5EF4-FFF2-40B4-BE49-F238E27FC236}">
                      <a16:creationId xmlns:a16="http://schemas.microsoft.com/office/drawing/2014/main" id="{5FD8C51E-8504-4680-BDDF-36C5BD9162F0}"/>
                    </a:ext>
                  </a:extLst>
                </p:cNvPr>
                <p:cNvCxnSpPr>
                  <a:stCxn id="34" idx="0"/>
                  <a:endCxn id="76" idx="0"/>
                </p:cNvCxnSpPr>
                <p:nvPr/>
              </p:nvCxnSpPr>
              <p:spPr>
                <a:xfrm>
                  <a:off x="1259786" y="3067051"/>
                  <a:ext cx="1300651" cy="57149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>
                  <a:extLst>
                    <a:ext uri="{FF2B5EF4-FFF2-40B4-BE49-F238E27FC236}">
                      <a16:creationId xmlns:a16="http://schemas.microsoft.com/office/drawing/2014/main" id="{2EEE16B0-7C13-4F08-813C-B4AD47D9DDAD}"/>
                    </a:ext>
                  </a:extLst>
                </p:cNvPr>
                <p:cNvCxnSpPr>
                  <a:stCxn id="35" idx="0"/>
                  <a:endCxn id="77" idx="0"/>
                </p:cNvCxnSpPr>
                <p:nvPr/>
              </p:nvCxnSpPr>
              <p:spPr>
                <a:xfrm flipV="1">
                  <a:off x="1259786" y="3505200"/>
                  <a:ext cx="1300651" cy="209551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>
                  <a:extLst>
                    <a:ext uri="{FF2B5EF4-FFF2-40B4-BE49-F238E27FC236}">
                      <a16:creationId xmlns:a16="http://schemas.microsoft.com/office/drawing/2014/main" id="{3721E461-DE20-4AB5-A714-9DA48A2ADF74}"/>
                    </a:ext>
                  </a:extLst>
                </p:cNvPr>
                <p:cNvCxnSpPr/>
                <p:nvPr/>
              </p:nvCxnSpPr>
              <p:spPr>
                <a:xfrm flipV="1">
                  <a:off x="1259793" y="4629148"/>
                  <a:ext cx="990535" cy="1905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2" name="Text Box 309">
                  <a:extLst>
                    <a:ext uri="{FF2B5EF4-FFF2-40B4-BE49-F238E27FC236}">
                      <a16:creationId xmlns:a16="http://schemas.microsoft.com/office/drawing/2014/main" id="{42097D34-91C7-427D-9504-AD61586B95A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325829" y="2819400"/>
                  <a:ext cx="925876" cy="244475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[25:21]</a:t>
                  </a:r>
                </a:p>
              </p:txBody>
            </p:sp>
            <p:sp>
              <p:nvSpPr>
                <p:cNvPr id="43" name="Text Box 310">
                  <a:extLst>
                    <a:ext uri="{FF2B5EF4-FFF2-40B4-BE49-F238E27FC236}">
                      <a16:creationId xmlns:a16="http://schemas.microsoft.com/office/drawing/2014/main" id="{7B11FE27-2473-4979-B49F-DE52FAD750A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 rot="21202696">
                  <a:off x="1306408" y="3380228"/>
                  <a:ext cx="925876" cy="244475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[20:16]</a:t>
                  </a:r>
                </a:p>
              </p:txBody>
            </p:sp>
            <p:sp>
              <p:nvSpPr>
                <p:cNvPr id="44" name="Text Box 324">
                  <a:extLst>
                    <a:ext uri="{FF2B5EF4-FFF2-40B4-BE49-F238E27FC236}">
                      <a16:creationId xmlns:a16="http://schemas.microsoft.com/office/drawing/2014/main" id="{7D9AD96A-D0C9-4724-A07E-51DF008850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83924" y="4400548"/>
                  <a:ext cx="925876" cy="244475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[15:11]</a:t>
                  </a:r>
                </a:p>
              </p:txBody>
            </p:sp>
            <p:sp>
              <p:nvSpPr>
                <p:cNvPr id="45" name="Rounded Rectangle 38">
                  <a:extLst>
                    <a:ext uri="{FF2B5EF4-FFF2-40B4-BE49-F238E27FC236}">
                      <a16:creationId xmlns:a16="http://schemas.microsoft.com/office/drawing/2014/main" id="{600C0111-0025-4596-A17C-5421C84C4F76}"/>
                    </a:ext>
                  </a:extLst>
                </p:cNvPr>
                <p:cNvSpPr/>
                <p:nvPr/>
              </p:nvSpPr>
              <p:spPr>
                <a:xfrm>
                  <a:off x="2250328" y="3886200"/>
                  <a:ext cx="264143" cy="914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MUX</a:t>
                  </a:r>
                  <a:endParaRPr lang="en-SG" sz="160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46" name="Shape 39">
                  <a:extLst>
                    <a:ext uri="{FF2B5EF4-FFF2-40B4-BE49-F238E27FC236}">
                      <a16:creationId xmlns:a16="http://schemas.microsoft.com/office/drawing/2014/main" id="{A4A89A1B-4238-4962-999E-F0E4A1F0FAB1}"/>
                    </a:ext>
                  </a:extLst>
                </p:cNvPr>
                <p:cNvCxnSpPr>
                  <a:stCxn id="43" idx="2"/>
                  <a:endCxn id="45" idx="1"/>
                </p:cNvCxnSpPr>
                <p:nvPr/>
              </p:nvCxnSpPr>
              <p:spPr>
                <a:xfrm rot="16200000" flipH="1">
                  <a:off x="1657129" y="3750201"/>
                  <a:ext cx="719512" cy="466886"/>
                </a:xfrm>
                <a:prstGeom prst="bentConnector2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" name="Straight Connector 46">
                  <a:extLst>
                    <a:ext uri="{FF2B5EF4-FFF2-40B4-BE49-F238E27FC236}">
                      <a16:creationId xmlns:a16="http://schemas.microsoft.com/office/drawing/2014/main" id="{6A694AB1-D239-43AA-A49B-01E5617F9BE7}"/>
                    </a:ext>
                  </a:extLst>
                </p:cNvPr>
                <p:cNvCxnSpPr>
                  <a:stCxn id="45" idx="3"/>
                  <a:endCxn id="78" idx="0"/>
                </p:cNvCxnSpPr>
                <p:nvPr/>
              </p:nvCxnSpPr>
              <p:spPr>
                <a:xfrm flipV="1">
                  <a:off x="2514471" y="3962399"/>
                  <a:ext cx="112001" cy="381001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" name="Text Box 319">
                  <a:extLst>
                    <a:ext uri="{FF2B5EF4-FFF2-40B4-BE49-F238E27FC236}">
                      <a16:creationId xmlns:a16="http://schemas.microsoft.com/office/drawing/2014/main" id="{3F050189-4F26-4084-8656-6498AABC035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002484" y="5029200"/>
                  <a:ext cx="829073" cy="307777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RegDst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49" name="Line 16">
                  <a:extLst>
                    <a:ext uri="{FF2B5EF4-FFF2-40B4-BE49-F238E27FC236}">
                      <a16:creationId xmlns:a16="http://schemas.microsoft.com/office/drawing/2014/main" id="{64885D69-4702-435F-8EF9-7BED23FBB36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382400" y="4800600"/>
                  <a:ext cx="0" cy="2682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50" name="Straight Connector 53">
                  <a:extLst>
                    <a:ext uri="{FF2B5EF4-FFF2-40B4-BE49-F238E27FC236}">
                      <a16:creationId xmlns:a16="http://schemas.microsoft.com/office/drawing/2014/main" id="{1774CFAB-B65B-41DA-B222-1A13C90CCFD5}"/>
                    </a:ext>
                  </a:extLst>
                </p:cNvPr>
                <p:cNvCxnSpPr>
                  <a:stCxn id="96" idx="6"/>
                  <a:endCxn id="52" idx="1"/>
                </p:cNvCxnSpPr>
                <p:nvPr/>
              </p:nvCxnSpPr>
              <p:spPr>
                <a:xfrm flipV="1">
                  <a:off x="4171389" y="4495800"/>
                  <a:ext cx="787951" cy="1028700"/>
                </a:xfrm>
                <a:prstGeom prst="bentConnector3">
                  <a:avLst>
                    <a:gd name="adj1" fmla="val 50000"/>
                  </a:avLst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Text Box 324">
                  <a:extLst>
                    <a:ext uri="{FF2B5EF4-FFF2-40B4-BE49-F238E27FC236}">
                      <a16:creationId xmlns:a16="http://schemas.microsoft.com/office/drawing/2014/main" id="{D54D2254-6FBF-4307-9518-8EAA5E7960E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1278978" y="5334000"/>
                  <a:ext cx="854622" cy="246221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Inst [15:0]</a:t>
                  </a:r>
                </a:p>
              </p:txBody>
            </p:sp>
            <p:sp>
              <p:nvSpPr>
                <p:cNvPr id="52" name="Rounded Rectangle 45">
                  <a:extLst>
                    <a:ext uri="{FF2B5EF4-FFF2-40B4-BE49-F238E27FC236}">
                      <a16:creationId xmlns:a16="http://schemas.microsoft.com/office/drawing/2014/main" id="{68841C0E-55A6-4D26-8D47-ABB990DAB7DB}"/>
                    </a:ext>
                  </a:extLst>
                </p:cNvPr>
                <p:cNvSpPr/>
                <p:nvPr/>
              </p:nvSpPr>
              <p:spPr>
                <a:xfrm>
                  <a:off x="4959340" y="4038600"/>
                  <a:ext cx="264143" cy="914400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600" b="1" dirty="0">
                      <a:solidFill>
                        <a:schemeClr val="tx1"/>
                      </a:solidFill>
                    </a:rPr>
                    <a:t>MUX</a:t>
                  </a:r>
                  <a:endParaRPr lang="en-SG" sz="160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 Box 319">
                  <a:extLst>
                    <a:ext uri="{FF2B5EF4-FFF2-40B4-BE49-F238E27FC236}">
                      <a16:creationId xmlns:a16="http://schemas.microsoft.com/office/drawing/2014/main" id="{8017EC72-2DD3-4FD7-8BC9-E0BEAD99CF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711492" y="5181600"/>
                  <a:ext cx="829073" cy="307777"/>
                </a:xfrm>
                <a:prstGeom prst="rect">
                  <a:avLst/>
                </a:prstGeom>
                <a:noFill/>
                <a:ln w="12700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ALUSrc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54" name="Line 16">
                  <a:extLst>
                    <a:ext uri="{FF2B5EF4-FFF2-40B4-BE49-F238E27FC236}">
                      <a16:creationId xmlns:a16="http://schemas.microsoft.com/office/drawing/2014/main" id="{4D05D116-30C5-4F78-8A8F-7F553046284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091411" y="4953000"/>
                  <a:ext cx="0" cy="268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cxnSp>
              <p:nvCxnSpPr>
                <p:cNvPr id="73" name="Straight Connector 72">
                  <a:extLst>
                    <a:ext uri="{FF2B5EF4-FFF2-40B4-BE49-F238E27FC236}">
                      <a16:creationId xmlns:a16="http://schemas.microsoft.com/office/drawing/2014/main" id="{1D81B0FD-FAF2-4741-9CC5-89BA6DA3B496}"/>
                    </a:ext>
                  </a:extLst>
                </p:cNvPr>
                <p:cNvCxnSpPr/>
                <p:nvPr/>
              </p:nvCxnSpPr>
              <p:spPr>
                <a:xfrm>
                  <a:off x="1259793" y="5562600"/>
                  <a:ext cx="2047106" cy="0"/>
                </a:xfrm>
                <a:prstGeom prst="line">
                  <a:avLst/>
                </a:prstGeom>
                <a:ln w="2222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Line 28">
                  <a:extLst>
                    <a:ext uri="{FF2B5EF4-FFF2-40B4-BE49-F238E27FC236}">
                      <a16:creationId xmlns:a16="http://schemas.microsoft.com/office/drawing/2014/main" id="{768F1BCE-E0D2-4A0D-B09E-DBB34118C86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223483" y="4495800"/>
                  <a:ext cx="339117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AACB5680-69CD-4D13-B6A3-279DAE229418}"/>
                    </a:ext>
                  </a:extLst>
                </p:cNvPr>
                <p:cNvGrpSpPr/>
                <p:nvPr/>
              </p:nvGrpSpPr>
              <p:grpSpPr>
                <a:xfrm>
                  <a:off x="2560437" y="2895600"/>
                  <a:ext cx="1717186" cy="2158802"/>
                  <a:chOff x="2778614" y="2895600"/>
                  <a:chExt cx="1717186" cy="2158802"/>
                </a:xfrm>
              </p:grpSpPr>
              <p:sp>
                <p:nvSpPr>
                  <p:cNvPr id="76" name="Line 24">
                    <a:extLst>
                      <a:ext uri="{FF2B5EF4-FFF2-40B4-BE49-F238E27FC236}">
                        <a16:creationId xmlns:a16="http://schemas.microsoft.com/office/drawing/2014/main" id="{3B6BFE3A-1FA2-4C44-BC24-EDECFFD85AD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78614" y="3124200"/>
                    <a:ext cx="543419" cy="127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7" name="Line 25">
                    <a:extLst>
                      <a:ext uri="{FF2B5EF4-FFF2-40B4-BE49-F238E27FC236}">
                        <a16:creationId xmlns:a16="http://schemas.microsoft.com/office/drawing/2014/main" id="{C34CCEBF-7D07-4A8F-A05B-9ADA1DC9AD4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78614" y="3505200"/>
                    <a:ext cx="543419" cy="1587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8" name="Line 26">
                    <a:extLst>
                      <a:ext uri="{FF2B5EF4-FFF2-40B4-BE49-F238E27FC236}">
                        <a16:creationId xmlns:a16="http://schemas.microsoft.com/office/drawing/2014/main" id="{CD956F9D-B07A-43BE-AFC2-F82CD6D22DF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844649" y="3954462"/>
                    <a:ext cx="477383" cy="793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79" name="Line 27">
                    <a:extLst>
                      <a:ext uri="{FF2B5EF4-FFF2-40B4-BE49-F238E27FC236}">
                        <a16:creationId xmlns:a16="http://schemas.microsoft.com/office/drawing/2014/main" id="{979B95FF-5D00-4C3D-9916-5D9FD9263B8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888673" y="4411663"/>
                    <a:ext cx="433360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0" name="Line 16">
                    <a:extLst>
                      <a:ext uri="{FF2B5EF4-FFF2-40B4-BE49-F238E27FC236}">
                        <a16:creationId xmlns:a16="http://schemas.microsoft.com/office/drawing/2014/main" id="{B535CF84-AE51-4BBC-B3B5-58C48E48E9E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867021" y="4495800"/>
                    <a:ext cx="0" cy="268288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1" name="Rectangle 15">
                    <a:extLst>
                      <a:ext uri="{FF2B5EF4-FFF2-40B4-BE49-F238E27FC236}">
                        <a16:creationId xmlns:a16="http://schemas.microsoft.com/office/drawing/2014/main" id="{18356603-9A38-4759-A36D-2B0B28A9851F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3311216" y="2895601"/>
                    <a:ext cx="1129733" cy="1676400"/>
                  </a:xfrm>
                  <a:prstGeom prst="rect">
                    <a:avLst/>
                  </a:prstGeom>
                  <a:solidFill>
                    <a:srgbClr val="FFFFCC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square" anchor="ctr">
                    <a:no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82" name="Text Box 17">
                    <a:extLst>
                      <a:ext uri="{FF2B5EF4-FFF2-40B4-BE49-F238E27FC236}">
                        <a16:creationId xmlns:a16="http://schemas.microsoft.com/office/drawing/2014/main" id="{DA25E1A9-C21D-420A-86BE-9C78646980B6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3030379"/>
                    <a:ext cx="36420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RR1</a:t>
                    </a:r>
                  </a:p>
                </p:txBody>
              </p:sp>
              <p:sp>
                <p:nvSpPr>
                  <p:cNvPr id="83" name="Text Box 18">
                    <a:extLst>
                      <a:ext uri="{FF2B5EF4-FFF2-40B4-BE49-F238E27FC236}">
                        <a16:creationId xmlns:a16="http://schemas.microsoft.com/office/drawing/2014/main" id="{4D5B73A4-BDEC-4986-83DD-A5C75EAB3F3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3411379"/>
                    <a:ext cx="36420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RR2</a:t>
                    </a:r>
                  </a:p>
                </p:txBody>
              </p:sp>
              <p:sp>
                <p:nvSpPr>
                  <p:cNvPr id="84" name="Text Box 19">
                    <a:extLst>
                      <a:ext uri="{FF2B5EF4-FFF2-40B4-BE49-F238E27FC236}">
                        <a16:creationId xmlns:a16="http://schemas.microsoft.com/office/drawing/2014/main" id="{5895A931-C6E6-466F-928B-97E1D273C03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3810000"/>
                    <a:ext cx="327563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WR</a:t>
                    </a:r>
                  </a:p>
                </p:txBody>
              </p:sp>
              <p:sp>
                <p:nvSpPr>
                  <p:cNvPr id="85" name="Text Box 20">
                    <a:extLst>
                      <a:ext uri="{FF2B5EF4-FFF2-40B4-BE49-F238E27FC236}">
                        <a16:creationId xmlns:a16="http://schemas.microsoft.com/office/drawing/2014/main" id="{A3FCF38A-A2B5-4A70-9FFD-207DBB2803D1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276600" y="4325779"/>
                    <a:ext cx="331226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WD</a:t>
                    </a:r>
                  </a:p>
                </p:txBody>
              </p:sp>
              <p:sp>
                <p:nvSpPr>
                  <p:cNvPr id="86" name="Text Box 21">
                    <a:extLst>
                      <a:ext uri="{FF2B5EF4-FFF2-40B4-BE49-F238E27FC236}">
                        <a16:creationId xmlns:a16="http://schemas.microsoft.com/office/drawing/2014/main" id="{48687D04-1BFE-42B3-A55D-2F86C1E9795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7934" y="3048000"/>
                    <a:ext cx="367866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000" b="1" dirty="0">
                        <a:latin typeface="Verdana" pitchFamily="34" charset="0"/>
                      </a:rPr>
                      <a:t>RD1</a:t>
                    </a:r>
                  </a:p>
                </p:txBody>
              </p:sp>
              <p:sp>
                <p:nvSpPr>
                  <p:cNvPr id="87" name="Text Box 22">
                    <a:extLst>
                      <a:ext uri="{FF2B5EF4-FFF2-40B4-BE49-F238E27FC236}">
                        <a16:creationId xmlns:a16="http://schemas.microsoft.com/office/drawing/2014/main" id="{2F7BE83F-6184-45DC-A022-471B65CB684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127934" y="4097179"/>
                    <a:ext cx="367866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000" b="1" dirty="0">
                        <a:latin typeface="Verdana" pitchFamily="34" charset="0"/>
                      </a:rPr>
                      <a:t>RD2</a:t>
                    </a:r>
                  </a:p>
                </p:txBody>
              </p:sp>
              <p:sp>
                <p:nvSpPr>
                  <p:cNvPr id="88" name="Text Box 36">
                    <a:extLst>
                      <a:ext uri="{FF2B5EF4-FFF2-40B4-BE49-F238E27FC236}">
                        <a16:creationId xmlns:a16="http://schemas.microsoft.com/office/drawing/2014/main" id="{B3089F45-E756-4CD6-9166-68D466E6B9C9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501389" y="3581857"/>
                    <a:ext cx="909223" cy="46166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Register</a:t>
                    </a:r>
                  </a:p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File</a:t>
                    </a:r>
                  </a:p>
                </p:txBody>
              </p:sp>
              <p:sp>
                <p:nvSpPr>
                  <p:cNvPr id="89" name="Line 37">
                    <a:extLst>
                      <a:ext uri="{FF2B5EF4-FFF2-40B4-BE49-F238E27FC236}">
                        <a16:creationId xmlns:a16="http://schemas.microsoft.com/office/drawing/2014/main" id="{4E4B6FF2-D04C-4C67-B55A-DEED9E85956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89103" y="3051175"/>
                    <a:ext cx="100430" cy="1698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0" name="Line 38">
                    <a:extLst>
                      <a:ext uri="{FF2B5EF4-FFF2-40B4-BE49-F238E27FC236}">
                        <a16:creationId xmlns:a16="http://schemas.microsoft.com/office/drawing/2014/main" id="{2AB90CE2-5DE7-4EE7-880F-3DB808EED63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89103" y="3435350"/>
                    <a:ext cx="100430" cy="1698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1" name="Line 39">
                    <a:extLst>
                      <a:ext uri="{FF2B5EF4-FFF2-40B4-BE49-F238E27FC236}">
                        <a16:creationId xmlns:a16="http://schemas.microsoft.com/office/drawing/2014/main" id="{BF0A133E-669E-4EFD-A040-DDC53384255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2989103" y="3868738"/>
                    <a:ext cx="100430" cy="1698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92" name="Text Box 40">
                    <a:extLst>
                      <a:ext uri="{FF2B5EF4-FFF2-40B4-BE49-F238E27FC236}">
                        <a16:creationId xmlns:a16="http://schemas.microsoft.com/office/drawing/2014/main" id="{F1FF404A-4ED5-4BB0-AB8D-F05521CE21A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95552" y="2895600"/>
                    <a:ext cx="238004" cy="2444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93" name="Text Box 41">
                    <a:extLst>
                      <a:ext uri="{FF2B5EF4-FFF2-40B4-BE49-F238E27FC236}">
                        <a16:creationId xmlns:a16="http://schemas.microsoft.com/office/drawing/2014/main" id="{6D08D70D-A051-432F-83B8-872EDF003368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69413" y="3295650"/>
                    <a:ext cx="238004" cy="2444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94" name="Text Box 42">
                    <a:extLst>
                      <a:ext uri="{FF2B5EF4-FFF2-40B4-BE49-F238E27FC236}">
                        <a16:creationId xmlns:a16="http://schemas.microsoft.com/office/drawing/2014/main" id="{827E4B54-681F-4EED-80DB-1C286E54677F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869413" y="3752850"/>
                    <a:ext cx="238004" cy="2444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>
                        <a:latin typeface="Verdana" pitchFamily="34" charset="0"/>
                      </a:rPr>
                      <a:t>5</a:t>
                    </a:r>
                  </a:p>
                </p:txBody>
              </p:sp>
              <p:sp>
                <p:nvSpPr>
                  <p:cNvPr id="95" name="Text Box 23">
                    <a:extLst>
                      <a:ext uri="{FF2B5EF4-FFF2-40B4-BE49-F238E27FC236}">
                        <a16:creationId xmlns:a16="http://schemas.microsoft.com/office/drawing/2014/main" id="{83037EB5-76CD-42FE-895F-02250824AD92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428344" y="4746625"/>
                    <a:ext cx="904633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r"/>
                    <a:r>
                      <a:rPr lang="en-US" sz="14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RegWrite</a:t>
                    </a:r>
                    <a:endParaRPr lang="en-US" sz="14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  <p:sp>
              <p:nvSpPr>
                <p:cNvPr id="96" name="Oval 95">
                  <a:extLst>
                    <a:ext uri="{FF2B5EF4-FFF2-40B4-BE49-F238E27FC236}">
                      <a16:creationId xmlns:a16="http://schemas.microsoft.com/office/drawing/2014/main" id="{35A789E3-2E5F-4F42-A027-F40866EAC48D}"/>
                    </a:ext>
                  </a:extLst>
                </p:cNvPr>
                <p:cNvSpPr/>
                <p:nvPr/>
              </p:nvSpPr>
              <p:spPr>
                <a:xfrm>
                  <a:off x="3028390" y="5257800"/>
                  <a:ext cx="1142999" cy="5334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400" dirty="0">
                      <a:solidFill>
                        <a:schemeClr val="tx1"/>
                      </a:solidFill>
                    </a:rPr>
                    <a:t>Sign Extend</a:t>
                  </a:r>
                  <a:endParaRPr lang="en-SG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7" name="Line 39">
                  <a:extLst>
                    <a:ext uri="{FF2B5EF4-FFF2-40B4-BE49-F238E27FC236}">
                      <a16:creationId xmlns:a16="http://schemas.microsoft.com/office/drawing/2014/main" id="{472B1E4C-0E07-408B-B3EE-625D509A38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836352" y="5468937"/>
                  <a:ext cx="100430" cy="1698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98" name="Text Box 42">
                  <a:extLst>
                    <a:ext uri="{FF2B5EF4-FFF2-40B4-BE49-F238E27FC236}">
                      <a16:creationId xmlns:a16="http://schemas.microsoft.com/office/drawing/2014/main" id="{149D9465-8F7A-4024-B7EC-ECFEED63417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632442" y="5353049"/>
                  <a:ext cx="318399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16</a:t>
                  </a:r>
                </a:p>
              </p:txBody>
            </p:sp>
            <p:sp>
              <p:nvSpPr>
                <p:cNvPr id="99" name="Text Box 42">
                  <a:extLst>
                    <a:ext uri="{FF2B5EF4-FFF2-40B4-BE49-F238E27FC236}">
                      <a16:creationId xmlns:a16="http://schemas.microsoft.com/office/drawing/2014/main" id="{FE6321BB-B15A-4782-AA76-F4F7D1CD41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77401" y="5334000"/>
                  <a:ext cx="318399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  <p:sp>
              <p:nvSpPr>
                <p:cNvPr id="100" name="Line 39">
                  <a:extLst>
                    <a:ext uri="{FF2B5EF4-FFF2-40B4-BE49-F238E27FC236}">
                      <a16:creationId xmlns:a16="http://schemas.microsoft.com/office/drawing/2014/main" id="{61B69CA8-9F74-4D0B-9030-983B84C151C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391858" y="5435601"/>
                  <a:ext cx="100430" cy="1698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1" name="Line 32">
                  <a:extLst>
                    <a:ext uri="{FF2B5EF4-FFF2-40B4-BE49-F238E27FC236}">
                      <a16:creationId xmlns:a16="http://schemas.microsoft.com/office/drawing/2014/main" id="{F7263A67-3867-4B8B-8FE3-B0F9828F39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62600" y="3011489"/>
                  <a:ext cx="762000" cy="34131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2" name="Line 34">
                  <a:extLst>
                    <a:ext uri="{FF2B5EF4-FFF2-40B4-BE49-F238E27FC236}">
                      <a16:creationId xmlns:a16="http://schemas.microsoft.com/office/drawing/2014/main" id="{B09A4A33-1652-4089-AF08-A819D2C742C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562599" y="4267200"/>
                  <a:ext cx="762000" cy="3571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3" name="Line 35">
                  <a:extLst>
                    <a:ext uri="{FF2B5EF4-FFF2-40B4-BE49-F238E27FC236}">
                      <a16:creationId xmlns:a16="http://schemas.microsoft.com/office/drawing/2014/main" id="{F123A3D4-DBBF-4174-9751-F42DA42B908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3311" y="3971925"/>
                  <a:ext cx="0" cy="6524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4" name="Line 36">
                  <a:extLst>
                    <a:ext uri="{FF2B5EF4-FFF2-40B4-BE49-F238E27FC236}">
                      <a16:creationId xmlns:a16="http://schemas.microsoft.com/office/drawing/2014/main" id="{E0DB2F93-EEFA-4B16-BBAD-C0397D3BD56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3311" y="3779838"/>
                  <a:ext cx="153988" cy="1920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5" name="Line 37">
                  <a:extLst>
                    <a:ext uri="{FF2B5EF4-FFF2-40B4-BE49-F238E27FC236}">
                      <a16:creationId xmlns:a16="http://schemas.microsoft.com/office/drawing/2014/main" id="{99B3B31F-19F1-4DB3-96CB-318725AC75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562599" y="3549650"/>
                  <a:ext cx="153988" cy="23018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6" name="Line 38">
                  <a:extLst>
                    <a:ext uri="{FF2B5EF4-FFF2-40B4-BE49-F238E27FC236}">
                      <a16:creationId xmlns:a16="http://schemas.microsoft.com/office/drawing/2014/main" id="{B35BA425-A1B8-46CE-BF19-E1D3E6D54A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5562599" y="3011488"/>
                  <a:ext cx="0" cy="5381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07" name="Line 41">
                  <a:extLst>
                    <a:ext uri="{FF2B5EF4-FFF2-40B4-BE49-F238E27FC236}">
                      <a16:creationId xmlns:a16="http://schemas.microsoft.com/office/drawing/2014/main" id="{24FAEA72-66EF-4060-94D9-CDC90EE8616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011862" y="2667000"/>
                  <a:ext cx="0" cy="536575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solidFill>
                      <a:srgbClr val="660066"/>
                    </a:solidFill>
                  </a:endParaRPr>
                </a:p>
              </p:txBody>
            </p:sp>
            <p:sp>
              <p:nvSpPr>
                <p:cNvPr id="108" name="Text Box 44">
                  <a:extLst>
                    <a:ext uri="{FF2B5EF4-FFF2-40B4-BE49-F238E27FC236}">
                      <a16:creationId xmlns:a16="http://schemas.microsoft.com/office/drawing/2014/main" id="{52D85DB0-A146-4B51-8C52-88D45623AAC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72706" y="3870325"/>
                  <a:ext cx="596900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ALU</a:t>
                  </a:r>
                </a:p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result</a:t>
                  </a:r>
                </a:p>
              </p:txBody>
            </p:sp>
            <p:sp>
              <p:nvSpPr>
                <p:cNvPr id="109" name="Text Box 45">
                  <a:extLst>
                    <a:ext uri="{FF2B5EF4-FFF2-40B4-BE49-F238E27FC236}">
                      <a16:creationId xmlns:a16="http://schemas.microsoft.com/office/drawing/2014/main" id="{CD424B6C-E1A4-4466-8A17-8B61FCA9C78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08106" y="3582988"/>
                  <a:ext cx="523875" cy="274638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ALU</a:t>
                  </a:r>
                </a:p>
              </p:txBody>
            </p:sp>
            <p:sp>
              <p:nvSpPr>
                <p:cNvPr id="110" name="Text Box 46">
                  <a:extLst>
                    <a:ext uri="{FF2B5EF4-FFF2-40B4-BE49-F238E27FC236}">
                      <a16:creationId xmlns:a16="http://schemas.microsoft.com/office/drawing/2014/main" id="{674D7F7D-6A80-41F5-8B85-3EB1647D258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284247" y="2421478"/>
                  <a:ext cx="1296988" cy="3079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ALUcontrol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111" name="Line 47">
                  <a:extLst>
                    <a:ext uri="{FF2B5EF4-FFF2-40B4-BE49-F238E27FC236}">
                      <a16:creationId xmlns:a16="http://schemas.microsoft.com/office/drawing/2014/main" id="{88C7625A-6E01-4E61-ADC0-4ECCF1C5AE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895974" y="3051175"/>
                  <a:ext cx="230188" cy="77788"/>
                </a:xfrm>
                <a:prstGeom prst="line">
                  <a:avLst/>
                </a:prstGeom>
                <a:noFill/>
                <a:ln w="1587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>
                    <a:solidFill>
                      <a:srgbClr val="660066"/>
                    </a:solidFill>
                  </a:endParaRPr>
                </a:p>
              </p:txBody>
            </p:sp>
            <p:sp>
              <p:nvSpPr>
                <p:cNvPr id="112" name="Text Box 48">
                  <a:extLst>
                    <a:ext uri="{FF2B5EF4-FFF2-40B4-BE49-F238E27FC236}">
                      <a16:creationId xmlns:a16="http://schemas.microsoft.com/office/drawing/2014/main" id="{EDA6A0F1-AA0A-411E-8C0B-4A502088CC3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5714999" y="2832100"/>
                  <a:ext cx="274638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solidFill>
                        <a:srgbClr val="660066"/>
                      </a:solidFill>
                      <a:latin typeface="Verdana" pitchFamily="34" charset="0"/>
                    </a:rPr>
                    <a:t>4</a:t>
                  </a:r>
                </a:p>
              </p:txBody>
            </p:sp>
            <p:grpSp>
              <p:nvGrpSpPr>
                <p:cNvPr id="113" name="Group 13">
                  <a:extLst>
                    <a:ext uri="{FF2B5EF4-FFF2-40B4-BE49-F238E27FC236}">
                      <a16:creationId xmlns:a16="http://schemas.microsoft.com/office/drawing/2014/main" id="{28E5BD62-A78B-4725-90E7-D8F8153DA61D}"/>
                    </a:ext>
                  </a:extLst>
                </p:cNvPr>
                <p:cNvGrpSpPr/>
                <p:nvPr/>
              </p:nvGrpSpPr>
              <p:grpSpPr>
                <a:xfrm rot="5400000">
                  <a:off x="-876300" y="3848100"/>
                  <a:ext cx="4038600" cy="304800"/>
                  <a:chOff x="457200" y="3429000"/>
                  <a:chExt cx="8077200" cy="457200"/>
                </a:xfrm>
              </p:grpSpPr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B24442F3-F181-47FF-B36E-1890D297800F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9000"/>
                    <a:ext cx="15240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100011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C39569D7-6710-443D-9102-826E34404021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10110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16" name="Rectangle 115">
                    <a:extLst>
                      <a:ext uri="{FF2B5EF4-FFF2-40B4-BE49-F238E27FC236}">
                        <a16:creationId xmlns:a16="http://schemas.microsoft.com/office/drawing/2014/main" id="{B6F5FB75-949B-4304-B0A5-BB19B29AAA8B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10101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17" name="Rectangle 116">
                    <a:extLst>
                      <a:ext uri="{FF2B5EF4-FFF2-40B4-BE49-F238E27FC236}">
                        <a16:creationId xmlns:a16="http://schemas.microsoft.com/office/drawing/2014/main" id="{62A8C5EC-0FA8-4EAB-AE83-14707ECD246F}"/>
                      </a:ext>
                    </a:extLst>
                  </p:cNvPr>
                  <p:cNvSpPr/>
                  <p:nvPr/>
                </p:nvSpPr>
                <p:spPr>
                  <a:xfrm>
                    <a:off x="4572000" y="3429000"/>
                    <a:ext cx="3962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hangingPunct="0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1111 1111 1100 1110</a:t>
                    </a:r>
                    <a:endParaRPr lang="en-US" sz="105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grpSp>
              <p:nvGrpSpPr>
                <p:cNvPr id="118" name="Group 117">
                  <a:extLst>
                    <a:ext uri="{FF2B5EF4-FFF2-40B4-BE49-F238E27FC236}">
                      <a16:creationId xmlns:a16="http://schemas.microsoft.com/office/drawing/2014/main" id="{8A7EC883-B835-4FC0-9D2A-36FB5185CEA7}"/>
                    </a:ext>
                  </a:extLst>
                </p:cNvPr>
                <p:cNvGrpSpPr/>
                <p:nvPr/>
              </p:nvGrpSpPr>
              <p:grpSpPr>
                <a:xfrm>
                  <a:off x="6319324" y="3257490"/>
                  <a:ext cx="2138876" cy="2599879"/>
                  <a:chOff x="6319324" y="3257490"/>
                  <a:chExt cx="2138876" cy="2599879"/>
                </a:xfrm>
              </p:grpSpPr>
              <p:sp>
                <p:nvSpPr>
                  <p:cNvPr id="123" name="Line 60">
                    <a:extLst>
                      <a:ext uri="{FF2B5EF4-FFF2-40B4-BE49-F238E27FC236}">
                        <a16:creationId xmlns:a16="http://schemas.microsoft.com/office/drawing/2014/main" id="{D643A8C0-752C-4C6A-B510-25C115C175B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54280" y="5275421"/>
                    <a:ext cx="0" cy="304800"/>
                  </a:xfrm>
                  <a:prstGeom prst="line">
                    <a:avLst/>
                  </a:prstGeom>
                  <a:noFill/>
                  <a:ln w="19050">
                    <a:solidFill>
                      <a:srgbClr val="7030A0"/>
                    </a:solidFill>
                    <a:round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4" name="Line 61">
                    <a:extLst>
                      <a:ext uri="{FF2B5EF4-FFF2-40B4-BE49-F238E27FC236}">
                        <a16:creationId xmlns:a16="http://schemas.microsoft.com/office/drawing/2014/main" id="{FEDF0AAE-FCA7-48D2-B3AC-2A400D3FE66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28263" y="3549650"/>
                    <a:ext cx="0" cy="304800"/>
                  </a:xfrm>
                  <a:prstGeom prst="line">
                    <a:avLst/>
                  </a:prstGeom>
                  <a:noFill/>
                  <a:ln w="19050">
                    <a:solidFill>
                      <a:srgbClr val="7030A0"/>
                    </a:solidFill>
                    <a:round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19" name="Line 33">
                    <a:extLst>
                      <a:ext uri="{FF2B5EF4-FFF2-40B4-BE49-F238E27FC236}">
                        <a16:creationId xmlns:a16="http://schemas.microsoft.com/office/drawing/2014/main" id="{44BE9736-3641-45D2-AEEF-D842A2DCEF5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324599" y="3352800"/>
                    <a:ext cx="0" cy="91440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0" name="Rectangle 52">
                    <a:extLst>
                      <a:ext uri="{FF2B5EF4-FFF2-40B4-BE49-F238E27FC236}">
                        <a16:creationId xmlns:a16="http://schemas.microsoft.com/office/drawing/2014/main" id="{A92854CE-9B90-467D-A993-954A32F992C5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6749143" y="3801534"/>
                    <a:ext cx="1175657" cy="1524000"/>
                  </a:xfrm>
                  <a:prstGeom prst="rect">
                    <a:avLst/>
                  </a:prstGeom>
                  <a:solidFill>
                    <a:srgbClr val="E2FFC5"/>
                  </a:solidFill>
                  <a:ln w="9525" algn="ctr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anchor="ctr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1" name="Text Box 56">
                    <a:extLst>
                      <a:ext uri="{FF2B5EF4-FFF2-40B4-BE49-F238E27FC236}">
                        <a16:creationId xmlns:a16="http://schemas.microsoft.com/office/drawing/2014/main" id="{789BEFB1-1C93-482A-B6A8-EB3AA31F0A8C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679429" y="3933110"/>
                    <a:ext cx="806631" cy="246221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000" b="1" dirty="0">
                        <a:latin typeface="Verdana" pitchFamily="34" charset="0"/>
                      </a:rPr>
                      <a:t> Address</a:t>
                    </a:r>
                  </a:p>
                </p:txBody>
              </p:sp>
              <p:sp>
                <p:nvSpPr>
                  <p:cNvPr id="122" name="Text Box 59">
                    <a:extLst>
                      <a:ext uri="{FF2B5EF4-FFF2-40B4-BE49-F238E27FC236}">
                        <a16:creationId xmlns:a16="http://schemas.microsoft.com/office/drawing/2014/main" id="{55522BA4-3272-4BCF-BE2A-0C6D21B86EA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26396" y="4949010"/>
                    <a:ext cx="577761" cy="3968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Write </a:t>
                    </a:r>
                  </a:p>
                  <a:p>
                    <a:r>
                      <a:rPr lang="en-US" sz="10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  <p:sp>
                <p:nvSpPr>
                  <p:cNvPr id="125" name="Text Box 62">
                    <a:extLst>
                      <a:ext uri="{FF2B5EF4-FFF2-40B4-BE49-F238E27FC236}">
                        <a16:creationId xmlns:a16="http://schemas.microsoft.com/office/drawing/2014/main" id="{9D939082-3B90-4016-B67E-CD00F0F27E8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49143" y="5549592"/>
                    <a:ext cx="1168911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rgbClr val="660066"/>
                        </a:solidFill>
                        <a:latin typeface="Verdana" pitchFamily="34" charset="0"/>
                      </a:rPr>
                      <a:t>MemRead</a:t>
                    </a:r>
                    <a:endParaRPr lang="en-US" sz="1400" b="1" dirty="0">
                      <a:solidFill>
                        <a:srgbClr val="660066"/>
                      </a:solidFill>
                      <a:latin typeface="Verdana" pitchFamily="34" charset="0"/>
                    </a:endParaRPr>
                  </a:p>
                </p:txBody>
              </p:sp>
              <p:sp>
                <p:nvSpPr>
                  <p:cNvPr id="126" name="Text Box 63">
                    <a:extLst>
                      <a:ext uri="{FF2B5EF4-FFF2-40B4-BE49-F238E27FC236}">
                        <a16:creationId xmlns:a16="http://schemas.microsoft.com/office/drawing/2014/main" id="{A790A215-9AE0-437C-8B9A-CDECA99FA353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707800" y="3257490"/>
                    <a:ext cx="1217000" cy="307777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400" b="1" dirty="0" err="1">
                        <a:solidFill>
                          <a:srgbClr val="660066"/>
                        </a:solidFill>
                        <a:latin typeface="Verdana" pitchFamily="34" charset="0"/>
                      </a:rPr>
                      <a:t>MemWrite</a:t>
                    </a:r>
                    <a:endParaRPr lang="en-US" sz="1400" b="1" dirty="0">
                      <a:solidFill>
                        <a:srgbClr val="660066"/>
                      </a:solidFill>
                      <a:latin typeface="Verdana" pitchFamily="34" charset="0"/>
                    </a:endParaRPr>
                  </a:p>
                </p:txBody>
              </p:sp>
              <p:cxnSp>
                <p:nvCxnSpPr>
                  <p:cNvPr id="127" name="Straight Arrow Connector 126">
                    <a:extLst>
                      <a:ext uri="{FF2B5EF4-FFF2-40B4-BE49-F238E27FC236}">
                        <a16:creationId xmlns:a16="http://schemas.microsoft.com/office/drawing/2014/main" id="{81955A20-50EB-4C93-882F-38319DDAB3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319324" y="4062031"/>
                    <a:ext cx="436565" cy="4208"/>
                  </a:xfrm>
                  <a:prstGeom prst="straightConnector1">
                    <a:avLst/>
                  </a:prstGeom>
                  <a:ln w="22225">
                    <a:solidFill>
                      <a:srgbClr val="C00000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28" name="Line 53">
                    <a:extLst>
                      <a:ext uri="{FF2B5EF4-FFF2-40B4-BE49-F238E27FC236}">
                        <a16:creationId xmlns:a16="http://schemas.microsoft.com/office/drawing/2014/main" id="{533460CE-8187-4C7A-91A4-33C1A955778D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929154" y="4962525"/>
                    <a:ext cx="529046" cy="0"/>
                  </a:xfrm>
                  <a:prstGeom prst="line">
                    <a:avLst/>
                  </a:prstGeom>
                  <a:noFill/>
                  <a:ln w="22225">
                    <a:solidFill>
                      <a:srgbClr val="C00000"/>
                    </a:solidFill>
                    <a:round/>
                    <a:headEnd/>
                    <a:tailEnd type="triangle" w="med" len="med"/>
                  </a:ln>
                </p:spPr>
                <p:txBody>
                  <a:bodyPr wrap="none">
                    <a:spAutoFit/>
                  </a:bodyPr>
                  <a:lstStyle/>
                  <a:p>
                    <a:endParaRPr lang="en-US"/>
                  </a:p>
                </p:txBody>
              </p:sp>
              <p:sp>
                <p:nvSpPr>
                  <p:cNvPr id="129" name="Text Box 55">
                    <a:extLst>
                      <a:ext uri="{FF2B5EF4-FFF2-40B4-BE49-F238E27FC236}">
                        <a16:creationId xmlns:a16="http://schemas.microsoft.com/office/drawing/2014/main" id="{41ACF50F-E47F-417B-B8FD-EFF5B2E82745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6907181" y="4191000"/>
                    <a:ext cx="878767" cy="46166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Data</a:t>
                    </a:r>
                  </a:p>
                  <a:p>
                    <a:pPr algn="ctr"/>
                    <a:r>
                      <a:rPr lang="en-US" sz="1200" b="1" i="1" dirty="0">
                        <a:solidFill>
                          <a:srgbClr val="C00000"/>
                        </a:solidFill>
                        <a:latin typeface="Verdana" pitchFamily="34" charset="0"/>
                      </a:rPr>
                      <a:t>Memory</a:t>
                    </a:r>
                  </a:p>
                </p:txBody>
              </p:sp>
              <p:sp>
                <p:nvSpPr>
                  <p:cNvPr id="130" name="Text Box 57">
                    <a:extLst>
                      <a:ext uri="{FF2B5EF4-FFF2-40B4-BE49-F238E27FC236}">
                        <a16:creationId xmlns:a16="http://schemas.microsoft.com/office/drawing/2014/main" id="{1D607E04-8E1D-43D4-9AD3-704394E59AF0}"/>
                      </a:ext>
                    </a:extLst>
                  </p:cNvPr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7458891" y="4708525"/>
                    <a:ext cx="450669" cy="396875"/>
                  </a:xfrm>
                  <a:prstGeom prst="rect">
                    <a:avLst/>
                  </a:prstGeom>
                  <a:noFill/>
                  <a:ln w="9525" algn="ctr">
                    <a:noFill/>
                    <a:miter lim="800000"/>
                    <a:headEnd/>
                    <a:tailEnd/>
                  </a:ln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sz="1000" b="1" dirty="0">
                        <a:latin typeface="Verdana" pitchFamily="34" charset="0"/>
                      </a:rPr>
                      <a:t>Read </a:t>
                    </a:r>
                  </a:p>
                  <a:p>
                    <a:r>
                      <a:rPr lang="en-US" sz="1000" b="1" dirty="0">
                        <a:latin typeface="Verdana" pitchFamily="34" charset="0"/>
                      </a:rPr>
                      <a:t>Data</a:t>
                    </a:r>
                  </a:p>
                </p:txBody>
              </p:sp>
            </p:grpSp>
          </p:grp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170414EB-F614-4EDC-9F52-0E4244797291}"/>
                  </a:ext>
                </a:extLst>
              </p:cNvPr>
              <p:cNvGrpSpPr/>
              <p:nvPr/>
            </p:nvGrpSpPr>
            <p:grpSpPr>
              <a:xfrm>
                <a:off x="4412160" y="3972054"/>
                <a:ext cx="318399" cy="271464"/>
                <a:chOff x="4329801" y="5486400"/>
                <a:chExt cx="318399" cy="271464"/>
              </a:xfrm>
            </p:grpSpPr>
            <p:sp>
              <p:nvSpPr>
                <p:cNvPr id="132" name="Text Box 42">
                  <a:extLst>
                    <a:ext uri="{FF2B5EF4-FFF2-40B4-BE49-F238E27FC236}">
                      <a16:creationId xmlns:a16="http://schemas.microsoft.com/office/drawing/2014/main" id="{D2F504EC-C20C-4F13-A831-AE67490F0EE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329801" y="5486400"/>
                  <a:ext cx="318399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32</a:t>
                  </a:r>
                </a:p>
              </p:txBody>
            </p:sp>
            <p:sp>
              <p:nvSpPr>
                <p:cNvPr id="133" name="Line 39">
                  <a:extLst>
                    <a:ext uri="{FF2B5EF4-FFF2-40B4-BE49-F238E27FC236}">
                      <a16:creationId xmlns:a16="http://schemas.microsoft.com/office/drawing/2014/main" id="{C57BA225-C381-4F4A-A5F3-73234EED0A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4544258" y="5588001"/>
                  <a:ext cx="100430" cy="169863"/>
                </a:xfrm>
                <a:prstGeom prst="line">
                  <a:avLst/>
                </a:prstGeom>
                <a:noFill/>
                <a:ln w="222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</p:grpSp>
          <p:sp>
            <p:nvSpPr>
              <p:cNvPr id="136" name="Text Box 42">
                <a:extLst>
                  <a:ext uri="{FF2B5EF4-FFF2-40B4-BE49-F238E27FC236}">
                    <a16:creationId xmlns:a16="http://schemas.microsoft.com/office/drawing/2014/main" id="{7C9DA62C-A11A-48DF-8B99-696DE5301A9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346106" y="3860720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37" name="Line 39">
                <a:extLst>
                  <a:ext uri="{FF2B5EF4-FFF2-40B4-BE49-F238E27FC236}">
                    <a16:creationId xmlns:a16="http://schemas.microsoft.com/office/drawing/2014/main" id="{9DF49499-CF0F-4F40-96A4-9E1EBB50B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6560563" y="3962321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8" name="Text Box 42">
                <a:extLst>
                  <a:ext uri="{FF2B5EF4-FFF2-40B4-BE49-F238E27FC236}">
                    <a16:creationId xmlns:a16="http://schemas.microsoft.com/office/drawing/2014/main" id="{27F26E47-AAD2-4738-8804-0241DB01747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976680" y="4746625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39" name="Line 39">
                <a:extLst>
                  <a:ext uri="{FF2B5EF4-FFF2-40B4-BE49-F238E27FC236}">
                    <a16:creationId xmlns:a16="http://schemas.microsoft.com/office/drawing/2014/main" id="{75032E87-8274-4C9B-B15E-79C5C10BDB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8191137" y="4848226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142" name="Text Box 42">
              <a:extLst>
                <a:ext uri="{FF2B5EF4-FFF2-40B4-BE49-F238E27FC236}">
                  <a16:creationId xmlns:a16="http://schemas.microsoft.com/office/drawing/2014/main" id="{82890C49-B079-45A2-9385-D8E45DF0D0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58735" y="2995997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143" name="Line 39">
              <a:extLst>
                <a:ext uri="{FF2B5EF4-FFF2-40B4-BE49-F238E27FC236}">
                  <a16:creationId xmlns:a16="http://schemas.microsoft.com/office/drawing/2014/main" id="{D13DB7F6-A03A-4046-A3FE-75F5481CDFE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73192" y="3097598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92941476"/>
      </p:ext>
    </p:extLst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Memory Stage: </a:t>
            </a:r>
            <a:r>
              <a:rPr lang="en-SG" sz="3600" b="1" dirty="0">
                <a:solidFill>
                  <a:srgbClr val="0000FF"/>
                </a:solidFill>
              </a:rPr>
              <a:t>Store Instruction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91E59EB6-A1EC-476F-A449-1FFA8D4A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43</a:t>
            </a:fld>
            <a:endParaRPr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AAF64FCC-46E0-4E42-A799-2AF58182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17" y="1205708"/>
            <a:ext cx="8229600" cy="609599"/>
          </a:xfrm>
        </p:spPr>
        <p:txBody>
          <a:bodyPr>
            <a:normAutofit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sz="2200" dirty="0"/>
              <a:t>Need </a:t>
            </a:r>
            <a:r>
              <a:rPr lang="en-US" sz="2200" b="1" i="1" dirty="0"/>
              <a:t>Read Data 2 </a:t>
            </a:r>
            <a:r>
              <a:rPr lang="en-US" sz="2200" dirty="0"/>
              <a:t>(from Decode stage) as the </a:t>
            </a:r>
            <a:r>
              <a:rPr lang="en-US" sz="2200" b="1" i="1" dirty="0"/>
              <a:t>Write Data</a:t>
            </a:r>
            <a:endParaRPr lang="en-SG" sz="2200" dirty="0"/>
          </a:p>
        </p:txBody>
      </p:sp>
      <p:sp>
        <p:nvSpPr>
          <p:cNvPr id="131" name="Snip Single Corner Rectangle 98">
            <a:extLst>
              <a:ext uri="{FF2B5EF4-FFF2-40B4-BE49-F238E27FC236}">
                <a16:creationId xmlns:a16="http://schemas.microsoft.com/office/drawing/2014/main" id="{8218882C-18A5-4FB5-B7BF-3A4557561C02}"/>
              </a:ext>
            </a:extLst>
          </p:cNvPr>
          <p:cNvSpPr/>
          <p:nvPr/>
        </p:nvSpPr>
        <p:spPr>
          <a:xfrm>
            <a:off x="2499006" y="1612901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kern="0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$21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-50(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$22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0F5F3E0-0A51-4FCD-9372-6F18B9D16D4A}"/>
              </a:ext>
            </a:extLst>
          </p:cNvPr>
          <p:cNvGrpSpPr/>
          <p:nvPr/>
        </p:nvGrpSpPr>
        <p:grpSpPr>
          <a:xfrm>
            <a:off x="533400" y="1981200"/>
            <a:ext cx="7924800" cy="4114800"/>
            <a:chOff x="533400" y="1981200"/>
            <a:chExt cx="7924800" cy="41148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27BF7199-2F28-4B18-A000-41DC3103498C}"/>
                </a:ext>
              </a:extLst>
            </p:cNvPr>
            <p:cNvGrpSpPr/>
            <p:nvPr/>
          </p:nvGrpSpPr>
          <p:grpSpPr>
            <a:xfrm>
              <a:off x="533400" y="1981200"/>
              <a:ext cx="7924800" cy="4114800"/>
              <a:chOff x="533400" y="1981200"/>
              <a:chExt cx="7924800" cy="4114800"/>
            </a:xfrm>
          </p:grpSpPr>
          <p:grpSp>
            <p:nvGrpSpPr>
              <p:cNvPr id="140" name="Group 107">
                <a:extLst>
                  <a:ext uri="{FF2B5EF4-FFF2-40B4-BE49-F238E27FC236}">
                    <a16:creationId xmlns:a16="http://schemas.microsoft.com/office/drawing/2014/main" id="{C775257A-A76B-4ECB-9AED-E126E8E70180}"/>
                  </a:ext>
                </a:extLst>
              </p:cNvPr>
              <p:cNvGrpSpPr/>
              <p:nvPr/>
            </p:nvGrpSpPr>
            <p:grpSpPr>
              <a:xfrm>
                <a:off x="533400" y="1981200"/>
                <a:ext cx="726391" cy="4114800"/>
                <a:chOff x="533400" y="1981200"/>
                <a:chExt cx="726391" cy="4114800"/>
              </a:xfrm>
            </p:grpSpPr>
            <p:grpSp>
              <p:nvGrpSpPr>
                <p:cNvPr id="141" name="Group 13">
                  <a:extLst>
                    <a:ext uri="{FF2B5EF4-FFF2-40B4-BE49-F238E27FC236}">
                      <a16:creationId xmlns:a16="http://schemas.microsoft.com/office/drawing/2014/main" id="{9413D5C3-F437-421C-BDDD-A57EA1D50048}"/>
                    </a:ext>
                  </a:extLst>
                </p:cNvPr>
                <p:cNvGrpSpPr/>
                <p:nvPr/>
              </p:nvGrpSpPr>
              <p:grpSpPr>
                <a:xfrm rot="5400000">
                  <a:off x="-891583" y="3868426"/>
                  <a:ext cx="4038600" cy="264149"/>
                  <a:chOff x="457200" y="3428991"/>
                  <a:chExt cx="8077198" cy="457209"/>
                </a:xfrm>
              </p:grpSpPr>
              <p:sp>
                <p:nvSpPr>
                  <p:cNvPr id="147" name="Rectangle 146">
                    <a:extLst>
                      <a:ext uri="{FF2B5EF4-FFF2-40B4-BE49-F238E27FC236}">
                        <a16:creationId xmlns:a16="http://schemas.microsoft.com/office/drawing/2014/main" id="{0F7AD0B0-8AD8-47FF-A149-A8C52FA17F66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8996"/>
                    <a:ext cx="1524000" cy="457199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000100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48" name="Rectangle 147">
                    <a:extLst>
                      <a:ext uri="{FF2B5EF4-FFF2-40B4-BE49-F238E27FC236}">
                        <a16:creationId xmlns:a16="http://schemas.microsoft.com/office/drawing/2014/main" id="{D8D1FE34-B8CE-4072-8721-907A1D473B5F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01001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49" name="Rectangle 148">
                    <a:extLst>
                      <a:ext uri="{FF2B5EF4-FFF2-40B4-BE49-F238E27FC236}">
                        <a16:creationId xmlns:a16="http://schemas.microsoft.com/office/drawing/2014/main" id="{708EB5ED-4BD4-4E76-948F-03857D6AA921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00000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50" name="Rectangle 149">
                    <a:extLst>
                      <a:ext uri="{FF2B5EF4-FFF2-40B4-BE49-F238E27FC236}">
                        <a16:creationId xmlns:a16="http://schemas.microsoft.com/office/drawing/2014/main" id="{31E835F8-5B60-47C5-9C8A-0384B2C451C2}"/>
                      </a:ext>
                    </a:extLst>
                  </p:cNvPr>
                  <p:cNvSpPr/>
                  <p:nvPr/>
                </p:nvSpPr>
                <p:spPr>
                  <a:xfrm>
                    <a:off x="4572000" y="3428991"/>
                    <a:ext cx="3962398" cy="457198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 eaLnBrk="0" hangingPunct="0"/>
                    <a:r>
                      <a:rPr lang="en-US" sz="1200" b="1" dirty="0">
                        <a:solidFill>
                          <a:srgbClr val="002060"/>
                        </a:solidFill>
                        <a:latin typeface="Courier New" pitchFamily="49" charset="0"/>
                      </a:rPr>
                      <a:t>0000 0000 0000 0011</a:t>
                    </a:r>
                    <a:endParaRPr lang="en-US" sz="1050" dirty="0">
                      <a:solidFill>
                        <a:srgbClr val="002060"/>
                      </a:solidFill>
                      <a:latin typeface="Helvetica" pitchFamily="34" charset="0"/>
                    </a:endParaRPr>
                  </a:p>
                </p:txBody>
              </p:sp>
            </p:grp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22D4A4BA-1DF0-48C2-9693-49A077B6488D}"/>
                    </a:ext>
                  </a:extLst>
                </p:cNvPr>
                <p:cNvSpPr/>
                <p:nvPr/>
              </p:nvSpPr>
              <p:spPr>
                <a:xfrm rot="5400000">
                  <a:off x="-264175" y="4836175"/>
                  <a:ext cx="2057400" cy="462250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Immediate</a:t>
                  </a:r>
                </a:p>
                <a:p>
                  <a:pPr algn="ctr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  <a:cs typeface="Courier New" pitchFamily="49" charset="0"/>
                    </a:rPr>
                    <a:t>15:0</a:t>
                  </a:r>
                  <a:endParaRPr lang="en-SG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grpSp>
              <p:nvGrpSpPr>
                <p:cNvPr id="143" name="Group 56">
                  <a:extLst>
                    <a:ext uri="{FF2B5EF4-FFF2-40B4-BE49-F238E27FC236}">
                      <a16:creationId xmlns:a16="http://schemas.microsoft.com/office/drawing/2014/main" id="{6A44A0BC-4198-4361-A14E-BE9A04DE8B6F}"/>
                    </a:ext>
                  </a:extLst>
                </p:cNvPr>
                <p:cNvGrpSpPr/>
                <p:nvPr/>
              </p:nvGrpSpPr>
              <p:grpSpPr>
                <a:xfrm rot="5400000">
                  <a:off x="-231157" y="2811793"/>
                  <a:ext cx="2057400" cy="396214"/>
                  <a:chOff x="457200" y="3429000"/>
                  <a:chExt cx="4114800" cy="457200"/>
                </a:xfrm>
                <a:noFill/>
              </p:grpSpPr>
              <p:sp>
                <p:nvSpPr>
                  <p:cNvPr id="144" name="Rectangle 143">
                    <a:extLst>
                      <a:ext uri="{FF2B5EF4-FFF2-40B4-BE49-F238E27FC236}">
                        <a16:creationId xmlns:a16="http://schemas.microsoft.com/office/drawing/2014/main" id="{3BA9B891-B23F-41A4-82C2-957B62BCA99F}"/>
                      </a:ext>
                    </a:extLst>
                  </p:cNvPr>
                  <p:cNvSpPr/>
                  <p:nvPr/>
                </p:nvSpPr>
                <p:spPr>
                  <a:xfrm>
                    <a:off x="457200" y="3429000"/>
                    <a:ext cx="15240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opcode</a:t>
                    </a:r>
                    <a:endPara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660066"/>
                        </a:solidFill>
                        <a:latin typeface="Courier New" pitchFamily="49" charset="0"/>
                        <a:cs typeface="Courier New" pitchFamily="49" charset="0"/>
                      </a:rPr>
                      <a:t>31:26</a:t>
                    </a:r>
                    <a:endParaRPr lang="en-SG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45" name="Rectangle 144">
                    <a:extLst>
                      <a:ext uri="{FF2B5EF4-FFF2-40B4-BE49-F238E27FC236}">
                        <a16:creationId xmlns:a16="http://schemas.microsoft.com/office/drawing/2014/main" id="{77636583-4E4D-47A1-9DC6-68A945A20B5F}"/>
                      </a:ext>
                    </a:extLst>
                  </p:cNvPr>
                  <p:cNvSpPr/>
                  <p:nvPr/>
                </p:nvSpPr>
                <p:spPr>
                  <a:xfrm>
                    <a:off x="1981200" y="3429000"/>
                    <a:ext cx="12954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rs</a:t>
                    </a:r>
                    <a:endPara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25:21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  <p:sp>
                <p:nvSpPr>
                  <p:cNvPr id="146" name="Rectangle 145">
                    <a:extLst>
                      <a:ext uri="{FF2B5EF4-FFF2-40B4-BE49-F238E27FC236}">
                        <a16:creationId xmlns:a16="http://schemas.microsoft.com/office/drawing/2014/main" id="{85308BBD-B732-4E4A-83F0-E8946DA347DE}"/>
                      </a:ext>
                    </a:extLst>
                  </p:cNvPr>
                  <p:cNvSpPr/>
                  <p:nvPr/>
                </p:nvSpPr>
                <p:spPr>
                  <a:xfrm>
                    <a:off x="3276600" y="3429000"/>
                    <a:ext cx="1295400" cy="457200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b="1" dirty="0" err="1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rt</a:t>
                    </a:r>
                    <a:endPara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  <a:p>
                    <a:pPr algn="ctr"/>
                    <a:r>
                      <a:rPr lang="en-US" sz="1200" b="1" dirty="0">
                        <a:solidFill>
                          <a:srgbClr val="006600"/>
                        </a:solidFill>
                        <a:latin typeface="Courier New" pitchFamily="49" charset="0"/>
                        <a:cs typeface="Courier New" pitchFamily="49" charset="0"/>
                      </a:rPr>
                      <a:t>20:16</a:t>
                    </a:r>
                    <a:endParaRPr lang="en-SG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endParaRPr>
                  </a:p>
                </p:txBody>
              </p:sp>
            </p:grpSp>
          </p:grpSp>
          <p:sp>
            <p:nvSpPr>
              <p:cNvPr id="151" name="Line 28">
                <a:extLst>
                  <a:ext uri="{FF2B5EF4-FFF2-40B4-BE49-F238E27FC236}">
                    <a16:creationId xmlns:a16="http://schemas.microsoft.com/office/drawing/2014/main" id="{88F8A3FC-DDBE-4189-9E66-E1B700521D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4191000" y="3200400"/>
                <a:ext cx="1371600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52" name="Line 29">
                <a:extLst>
                  <a:ext uri="{FF2B5EF4-FFF2-40B4-BE49-F238E27FC236}">
                    <a16:creationId xmlns:a16="http://schemas.microsoft.com/office/drawing/2014/main" id="{33C42E97-D576-4007-BF4E-D03E3D824C1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67200" y="4191000"/>
                <a:ext cx="930002" cy="11113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53" name="Straight Connector 152">
                <a:extLst>
                  <a:ext uri="{FF2B5EF4-FFF2-40B4-BE49-F238E27FC236}">
                    <a16:creationId xmlns:a16="http://schemas.microsoft.com/office/drawing/2014/main" id="{83481792-8578-4A94-9D92-69B05CEAAF55}"/>
                  </a:ext>
                </a:extLst>
              </p:cNvPr>
              <p:cNvCxnSpPr>
                <a:stCxn id="148" idx="0"/>
                <a:endCxn id="170" idx="0"/>
              </p:cNvCxnSpPr>
              <p:nvPr/>
            </p:nvCxnSpPr>
            <p:spPr>
              <a:xfrm>
                <a:off x="1259786" y="3067051"/>
                <a:ext cx="1300651" cy="57149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351ED7BC-633F-4D13-9EF7-7BDB36E1D2A3}"/>
                  </a:ext>
                </a:extLst>
              </p:cNvPr>
              <p:cNvCxnSpPr>
                <a:stCxn id="149" idx="0"/>
                <a:endCxn id="171" idx="0"/>
              </p:cNvCxnSpPr>
              <p:nvPr/>
            </p:nvCxnSpPr>
            <p:spPr>
              <a:xfrm flipV="1">
                <a:off x="1259786" y="3505200"/>
                <a:ext cx="1300651" cy="209551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F1877027-EAD8-475F-9E08-BE046BC47E9C}"/>
                  </a:ext>
                </a:extLst>
              </p:cNvPr>
              <p:cNvCxnSpPr/>
              <p:nvPr/>
            </p:nvCxnSpPr>
            <p:spPr>
              <a:xfrm flipV="1">
                <a:off x="1259793" y="4629148"/>
                <a:ext cx="990535" cy="1905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6" name="Text Box 309">
                <a:extLst>
                  <a:ext uri="{FF2B5EF4-FFF2-40B4-BE49-F238E27FC236}">
                    <a16:creationId xmlns:a16="http://schemas.microsoft.com/office/drawing/2014/main" id="{151A3CC9-0AA7-4B8F-852B-DA0E0547CB8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325829" y="2819400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[25:21]</a:t>
                </a:r>
              </a:p>
            </p:txBody>
          </p:sp>
          <p:sp>
            <p:nvSpPr>
              <p:cNvPr id="157" name="Text Box 310">
                <a:extLst>
                  <a:ext uri="{FF2B5EF4-FFF2-40B4-BE49-F238E27FC236}">
                    <a16:creationId xmlns:a16="http://schemas.microsoft.com/office/drawing/2014/main" id="{4DD039CD-9259-426F-8BED-C4984FC9FA1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 rot="21202696">
                <a:off x="1306408" y="3380228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[20:16]</a:t>
                </a:r>
              </a:p>
            </p:txBody>
          </p:sp>
          <p:sp>
            <p:nvSpPr>
              <p:cNvPr id="158" name="Text Box 324">
                <a:extLst>
                  <a:ext uri="{FF2B5EF4-FFF2-40B4-BE49-F238E27FC236}">
                    <a16:creationId xmlns:a16="http://schemas.microsoft.com/office/drawing/2014/main" id="{0E6A104F-23AA-446E-9941-BF319CBAF0D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83924" y="4400548"/>
                <a:ext cx="925876" cy="244475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[15:11]</a:t>
                </a:r>
              </a:p>
            </p:txBody>
          </p:sp>
          <p:sp>
            <p:nvSpPr>
              <p:cNvPr id="159" name="Rounded Rectangle 38">
                <a:extLst>
                  <a:ext uri="{FF2B5EF4-FFF2-40B4-BE49-F238E27FC236}">
                    <a16:creationId xmlns:a16="http://schemas.microsoft.com/office/drawing/2014/main" id="{660C1A6A-2978-4D87-8FD3-5F4636221B92}"/>
                  </a:ext>
                </a:extLst>
              </p:cNvPr>
              <p:cNvSpPr/>
              <p:nvPr/>
            </p:nvSpPr>
            <p:spPr>
              <a:xfrm>
                <a:off x="2250328" y="38862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MUX</a:t>
                </a:r>
                <a:endParaRPr lang="en-SG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0" name="Shape 39">
                <a:extLst>
                  <a:ext uri="{FF2B5EF4-FFF2-40B4-BE49-F238E27FC236}">
                    <a16:creationId xmlns:a16="http://schemas.microsoft.com/office/drawing/2014/main" id="{D6367511-4A08-441B-8AB7-70E8F5919F05}"/>
                  </a:ext>
                </a:extLst>
              </p:cNvPr>
              <p:cNvCxnSpPr>
                <a:stCxn id="157" idx="2"/>
                <a:endCxn id="159" idx="1"/>
              </p:cNvCxnSpPr>
              <p:nvPr/>
            </p:nvCxnSpPr>
            <p:spPr>
              <a:xfrm rot="16200000" flipH="1">
                <a:off x="1657129" y="3750201"/>
                <a:ext cx="719512" cy="466886"/>
              </a:xfrm>
              <a:prstGeom prst="bentConnector2">
                <a:avLst/>
              </a:prstGeom>
              <a:ln w="222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Straight Connector 160">
                <a:extLst>
                  <a:ext uri="{FF2B5EF4-FFF2-40B4-BE49-F238E27FC236}">
                    <a16:creationId xmlns:a16="http://schemas.microsoft.com/office/drawing/2014/main" id="{2DC1B210-9297-4147-8887-52299969224D}"/>
                  </a:ext>
                </a:extLst>
              </p:cNvPr>
              <p:cNvCxnSpPr>
                <a:stCxn id="159" idx="3"/>
                <a:endCxn id="172" idx="0"/>
              </p:cNvCxnSpPr>
              <p:nvPr/>
            </p:nvCxnSpPr>
            <p:spPr>
              <a:xfrm flipV="1">
                <a:off x="2514471" y="3962399"/>
                <a:ext cx="112001" cy="381001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2" name="Text Box 319">
                <a:extLst>
                  <a:ext uri="{FF2B5EF4-FFF2-40B4-BE49-F238E27FC236}">
                    <a16:creationId xmlns:a16="http://schemas.microsoft.com/office/drawing/2014/main" id="{B81C92F2-793B-406D-9AFA-94351C9AA5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002484" y="5029200"/>
                <a:ext cx="829073" cy="307777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RegDst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163" name="Line 16">
                <a:extLst>
                  <a:ext uri="{FF2B5EF4-FFF2-40B4-BE49-F238E27FC236}">
                    <a16:creationId xmlns:a16="http://schemas.microsoft.com/office/drawing/2014/main" id="{3CCB5D5E-2F9B-44D9-8A44-F9EECF5547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82400" y="4800600"/>
                <a:ext cx="0" cy="2682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cxnSp>
            <p:nvCxnSpPr>
              <p:cNvPr id="164" name="Straight Connector 53">
                <a:extLst>
                  <a:ext uri="{FF2B5EF4-FFF2-40B4-BE49-F238E27FC236}">
                    <a16:creationId xmlns:a16="http://schemas.microsoft.com/office/drawing/2014/main" id="{5450241C-F8DD-4462-ADAB-3115118A63ED}"/>
                  </a:ext>
                </a:extLst>
              </p:cNvPr>
              <p:cNvCxnSpPr>
                <a:stCxn id="190" idx="6"/>
                <a:endCxn id="166" idx="1"/>
              </p:cNvCxnSpPr>
              <p:nvPr/>
            </p:nvCxnSpPr>
            <p:spPr>
              <a:xfrm flipV="1">
                <a:off x="4171389" y="4495800"/>
                <a:ext cx="787951" cy="1028700"/>
              </a:xfrm>
              <a:prstGeom prst="bentConnector3">
                <a:avLst>
                  <a:gd name="adj1" fmla="val 50000"/>
                </a:avLst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5" name="Text Box 324">
                <a:extLst>
                  <a:ext uri="{FF2B5EF4-FFF2-40B4-BE49-F238E27FC236}">
                    <a16:creationId xmlns:a16="http://schemas.microsoft.com/office/drawing/2014/main" id="{E4596DFE-DAF6-4A91-89C8-E9235F4B016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278978" y="5334000"/>
                <a:ext cx="854622" cy="246221"/>
              </a:xfrm>
              <a:prstGeom prst="rect">
                <a:avLst/>
              </a:prstGeom>
              <a:noFill/>
              <a:ln w="12700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Inst [15:0]</a:t>
                </a:r>
              </a:p>
            </p:txBody>
          </p:sp>
          <p:sp>
            <p:nvSpPr>
              <p:cNvPr id="166" name="Rounded Rectangle 45">
                <a:extLst>
                  <a:ext uri="{FF2B5EF4-FFF2-40B4-BE49-F238E27FC236}">
                    <a16:creationId xmlns:a16="http://schemas.microsoft.com/office/drawing/2014/main" id="{BB852856-79ED-4A76-B96A-26796FB01F4B}"/>
                  </a:ext>
                </a:extLst>
              </p:cNvPr>
              <p:cNvSpPr/>
              <p:nvPr/>
            </p:nvSpPr>
            <p:spPr>
              <a:xfrm>
                <a:off x="4959340" y="4038600"/>
                <a:ext cx="264143" cy="914400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b="1" dirty="0">
                    <a:solidFill>
                      <a:schemeClr val="tx1"/>
                    </a:solidFill>
                  </a:rPr>
                  <a:t>MUX</a:t>
                </a:r>
                <a:endParaRPr lang="en-SG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67" name="Straight Connector 166">
                <a:extLst>
                  <a:ext uri="{FF2B5EF4-FFF2-40B4-BE49-F238E27FC236}">
                    <a16:creationId xmlns:a16="http://schemas.microsoft.com/office/drawing/2014/main" id="{D4F5C5F9-D7F8-4BEC-9ED9-224DB0A8EC34}"/>
                  </a:ext>
                </a:extLst>
              </p:cNvPr>
              <p:cNvCxnSpPr/>
              <p:nvPr/>
            </p:nvCxnSpPr>
            <p:spPr>
              <a:xfrm>
                <a:off x="1259793" y="5562600"/>
                <a:ext cx="204710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8" name="Line 28">
                <a:extLst>
                  <a:ext uri="{FF2B5EF4-FFF2-40B4-BE49-F238E27FC236}">
                    <a16:creationId xmlns:a16="http://schemas.microsoft.com/office/drawing/2014/main" id="{36798E30-02B0-4219-9B74-E8087B901DC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223483" y="4495800"/>
                <a:ext cx="339117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grpSp>
            <p:nvGrpSpPr>
              <p:cNvPr id="169" name="Group 88">
                <a:extLst>
                  <a:ext uri="{FF2B5EF4-FFF2-40B4-BE49-F238E27FC236}">
                    <a16:creationId xmlns:a16="http://schemas.microsoft.com/office/drawing/2014/main" id="{8D9E85E4-B9EB-4C0B-B044-0D77706185ED}"/>
                  </a:ext>
                </a:extLst>
              </p:cNvPr>
              <p:cNvGrpSpPr/>
              <p:nvPr/>
            </p:nvGrpSpPr>
            <p:grpSpPr>
              <a:xfrm>
                <a:off x="2560437" y="2895600"/>
                <a:ext cx="1717186" cy="2158802"/>
                <a:chOff x="2778614" y="2895600"/>
                <a:chExt cx="1717186" cy="2158802"/>
              </a:xfrm>
            </p:grpSpPr>
            <p:sp>
              <p:nvSpPr>
                <p:cNvPr id="170" name="Line 24">
                  <a:extLst>
                    <a:ext uri="{FF2B5EF4-FFF2-40B4-BE49-F238E27FC236}">
                      <a16:creationId xmlns:a16="http://schemas.microsoft.com/office/drawing/2014/main" id="{D3BA0844-2CD1-4F17-B16A-F6CD05B27B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8614" y="3124200"/>
                  <a:ext cx="543419" cy="127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1" name="Line 25">
                  <a:extLst>
                    <a:ext uri="{FF2B5EF4-FFF2-40B4-BE49-F238E27FC236}">
                      <a16:creationId xmlns:a16="http://schemas.microsoft.com/office/drawing/2014/main" id="{D2CC5B6C-B06B-439C-A051-B1A5FE79EA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778614" y="3505200"/>
                  <a:ext cx="543419" cy="15875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2" name="Line 26">
                  <a:extLst>
                    <a:ext uri="{FF2B5EF4-FFF2-40B4-BE49-F238E27FC236}">
                      <a16:creationId xmlns:a16="http://schemas.microsoft.com/office/drawing/2014/main" id="{F12360C6-D33C-44D1-9A4D-62CA4F8C13B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844649" y="3954462"/>
                  <a:ext cx="477383" cy="7937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3" name="Line 27">
                  <a:extLst>
                    <a:ext uri="{FF2B5EF4-FFF2-40B4-BE49-F238E27FC236}">
                      <a16:creationId xmlns:a16="http://schemas.microsoft.com/office/drawing/2014/main" id="{21B95824-1DF9-4319-9EF7-EF81031C5DD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888673" y="4411663"/>
                  <a:ext cx="43336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4" name="Line 16">
                  <a:extLst>
                    <a:ext uri="{FF2B5EF4-FFF2-40B4-BE49-F238E27FC236}">
                      <a16:creationId xmlns:a16="http://schemas.microsoft.com/office/drawing/2014/main" id="{50752750-A347-424C-AFA8-746199AAE2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867021" y="4495800"/>
                  <a:ext cx="0" cy="26828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5" name="Rectangle 15">
                  <a:extLst>
                    <a:ext uri="{FF2B5EF4-FFF2-40B4-BE49-F238E27FC236}">
                      <a16:creationId xmlns:a16="http://schemas.microsoft.com/office/drawing/2014/main" id="{396E5C72-1BDC-410E-BFFE-C0BA3A7676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3311216" y="2895601"/>
                  <a:ext cx="1129733" cy="1676400"/>
                </a:xfrm>
                <a:prstGeom prst="rect">
                  <a:avLst/>
                </a:prstGeom>
                <a:solidFill>
                  <a:srgbClr val="FFFFCC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square" anchor="ctr">
                  <a:no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76" name="Text Box 17">
                  <a:extLst>
                    <a:ext uri="{FF2B5EF4-FFF2-40B4-BE49-F238E27FC236}">
                      <a16:creationId xmlns:a16="http://schemas.microsoft.com/office/drawing/2014/main" id="{52E19A51-285B-4C55-AAD7-5B7D2CFD786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3030379"/>
                  <a:ext cx="364203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RR1</a:t>
                  </a:r>
                </a:p>
              </p:txBody>
            </p:sp>
            <p:sp>
              <p:nvSpPr>
                <p:cNvPr id="177" name="Text Box 18">
                  <a:extLst>
                    <a:ext uri="{FF2B5EF4-FFF2-40B4-BE49-F238E27FC236}">
                      <a16:creationId xmlns:a16="http://schemas.microsoft.com/office/drawing/2014/main" id="{49A34A25-B9E7-4DF8-86F1-8F2BD73A26D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3411379"/>
                  <a:ext cx="364203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RR2</a:t>
                  </a:r>
                </a:p>
              </p:txBody>
            </p:sp>
            <p:sp>
              <p:nvSpPr>
                <p:cNvPr id="178" name="Text Box 19">
                  <a:extLst>
                    <a:ext uri="{FF2B5EF4-FFF2-40B4-BE49-F238E27FC236}">
                      <a16:creationId xmlns:a16="http://schemas.microsoft.com/office/drawing/2014/main" id="{802A773F-57D9-435B-A407-E20A7A20CD1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3810000"/>
                  <a:ext cx="327563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WR</a:t>
                  </a:r>
                </a:p>
              </p:txBody>
            </p:sp>
            <p:sp>
              <p:nvSpPr>
                <p:cNvPr id="179" name="Text Box 20">
                  <a:extLst>
                    <a:ext uri="{FF2B5EF4-FFF2-40B4-BE49-F238E27FC236}">
                      <a16:creationId xmlns:a16="http://schemas.microsoft.com/office/drawing/2014/main" id="{1BFAE4A5-FA03-4CDA-A9EF-7C2333FC960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76600" y="4325779"/>
                  <a:ext cx="33122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WD</a:t>
                  </a:r>
                </a:p>
              </p:txBody>
            </p:sp>
            <p:sp>
              <p:nvSpPr>
                <p:cNvPr id="180" name="Text Box 21">
                  <a:extLst>
                    <a:ext uri="{FF2B5EF4-FFF2-40B4-BE49-F238E27FC236}">
                      <a16:creationId xmlns:a16="http://schemas.microsoft.com/office/drawing/2014/main" id="{74B235F9-4444-4A04-A3EC-94C9B2D7AE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7934" y="3048000"/>
                  <a:ext cx="36786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RD1</a:t>
                  </a:r>
                </a:p>
              </p:txBody>
            </p:sp>
            <p:sp>
              <p:nvSpPr>
                <p:cNvPr id="181" name="Text Box 22">
                  <a:extLst>
                    <a:ext uri="{FF2B5EF4-FFF2-40B4-BE49-F238E27FC236}">
                      <a16:creationId xmlns:a16="http://schemas.microsoft.com/office/drawing/2014/main" id="{48AB697A-99ED-4B40-B297-D0E93D68317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4127934" y="4097179"/>
                  <a:ext cx="367866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000" b="1" dirty="0">
                      <a:latin typeface="Verdana" pitchFamily="34" charset="0"/>
                    </a:rPr>
                    <a:t>RD2</a:t>
                  </a:r>
                </a:p>
              </p:txBody>
            </p:sp>
            <p:sp>
              <p:nvSpPr>
                <p:cNvPr id="182" name="Text Box 36">
                  <a:extLst>
                    <a:ext uri="{FF2B5EF4-FFF2-40B4-BE49-F238E27FC236}">
                      <a16:creationId xmlns:a16="http://schemas.microsoft.com/office/drawing/2014/main" id="{BF90495E-AD09-4BE7-91DB-64C6FEAC7D7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500699" y="3581399"/>
                  <a:ext cx="909223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Register</a:t>
                  </a:r>
                </a:p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File</a:t>
                  </a:r>
                </a:p>
              </p:txBody>
            </p:sp>
            <p:sp>
              <p:nvSpPr>
                <p:cNvPr id="183" name="Line 37">
                  <a:extLst>
                    <a:ext uri="{FF2B5EF4-FFF2-40B4-BE49-F238E27FC236}">
                      <a16:creationId xmlns:a16="http://schemas.microsoft.com/office/drawing/2014/main" id="{120FED89-5B9A-492C-AC63-7AF792D16C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89103" y="3051175"/>
                  <a:ext cx="100430" cy="1698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4" name="Line 38">
                  <a:extLst>
                    <a:ext uri="{FF2B5EF4-FFF2-40B4-BE49-F238E27FC236}">
                      <a16:creationId xmlns:a16="http://schemas.microsoft.com/office/drawing/2014/main" id="{820A5FDF-1655-4C31-8AEA-945DE1F025B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89103" y="3435350"/>
                  <a:ext cx="100430" cy="1698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5" name="Line 39">
                  <a:extLst>
                    <a:ext uri="{FF2B5EF4-FFF2-40B4-BE49-F238E27FC236}">
                      <a16:creationId xmlns:a16="http://schemas.microsoft.com/office/drawing/2014/main" id="{BE115A6D-1E29-4FFC-8365-F40599E61B7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2989103" y="3868738"/>
                  <a:ext cx="100430" cy="169863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186" name="Text Box 40">
                  <a:extLst>
                    <a:ext uri="{FF2B5EF4-FFF2-40B4-BE49-F238E27FC236}">
                      <a16:creationId xmlns:a16="http://schemas.microsoft.com/office/drawing/2014/main" id="{EF91201D-82A9-42CD-B543-871EC771036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95552" y="2895600"/>
                  <a:ext cx="238004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187" name="Text Box 41">
                  <a:extLst>
                    <a:ext uri="{FF2B5EF4-FFF2-40B4-BE49-F238E27FC236}">
                      <a16:creationId xmlns:a16="http://schemas.microsoft.com/office/drawing/2014/main" id="{18B55D5A-A531-4C01-88A8-E05B2E562C28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9413" y="3295650"/>
                  <a:ext cx="238004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188" name="Text Box 42">
                  <a:extLst>
                    <a:ext uri="{FF2B5EF4-FFF2-40B4-BE49-F238E27FC236}">
                      <a16:creationId xmlns:a16="http://schemas.microsoft.com/office/drawing/2014/main" id="{84C93A4C-E331-4E99-9F43-7F58FB98CDB7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869413" y="3752850"/>
                  <a:ext cx="238004" cy="2444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000" b="1">
                      <a:latin typeface="Verdana" pitchFamily="34" charset="0"/>
                    </a:rPr>
                    <a:t>5</a:t>
                  </a:r>
                </a:p>
              </p:txBody>
            </p:sp>
            <p:sp>
              <p:nvSpPr>
                <p:cNvPr id="189" name="Text Box 23">
                  <a:extLst>
                    <a:ext uri="{FF2B5EF4-FFF2-40B4-BE49-F238E27FC236}">
                      <a16:creationId xmlns:a16="http://schemas.microsoft.com/office/drawing/2014/main" id="{68C70E2D-86A3-4B47-831B-ACF73108F1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428344" y="4746625"/>
                  <a:ext cx="904633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r"/>
                  <a:r>
                    <a:rPr lang="en-US" sz="1400" b="1" dirty="0" err="1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RegWrite</a:t>
                  </a:r>
                  <a:endParaRPr lang="en-US" sz="14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</p:grp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873AD4AD-44E1-4DA4-987C-84FDD97B32B1}"/>
                  </a:ext>
                </a:extLst>
              </p:cNvPr>
              <p:cNvSpPr/>
              <p:nvPr/>
            </p:nvSpPr>
            <p:spPr>
              <a:xfrm>
                <a:off x="3028390" y="5257800"/>
                <a:ext cx="1142999" cy="5334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</a:rPr>
                  <a:t>Sign Extend</a:t>
                </a:r>
                <a:endParaRPr lang="en-SG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1" name="Line 39">
                <a:extLst>
                  <a:ext uri="{FF2B5EF4-FFF2-40B4-BE49-F238E27FC236}">
                    <a16:creationId xmlns:a16="http://schemas.microsoft.com/office/drawing/2014/main" id="{EB77A209-B4B4-43B7-87EA-7C9B552198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36352" y="5468937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2" name="Text Box 42">
                <a:extLst>
                  <a:ext uri="{FF2B5EF4-FFF2-40B4-BE49-F238E27FC236}">
                    <a16:creationId xmlns:a16="http://schemas.microsoft.com/office/drawing/2014/main" id="{381C8A17-B283-4D06-89D5-EE31096C920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632442" y="5353049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16</a:t>
                </a:r>
              </a:p>
            </p:txBody>
          </p:sp>
          <p:sp>
            <p:nvSpPr>
              <p:cNvPr id="193" name="Text Box 42">
                <a:extLst>
                  <a:ext uri="{FF2B5EF4-FFF2-40B4-BE49-F238E27FC236}">
                    <a16:creationId xmlns:a16="http://schemas.microsoft.com/office/drawing/2014/main" id="{5878F3BC-630F-47A0-95D5-257835C63B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77401" y="5334000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194" name="Line 39">
                <a:extLst>
                  <a:ext uri="{FF2B5EF4-FFF2-40B4-BE49-F238E27FC236}">
                    <a16:creationId xmlns:a16="http://schemas.microsoft.com/office/drawing/2014/main" id="{499A8346-E5A0-4B12-9A24-07BA2F264FD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391858" y="5435601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5" name="Line 32">
                <a:extLst>
                  <a:ext uri="{FF2B5EF4-FFF2-40B4-BE49-F238E27FC236}">
                    <a16:creationId xmlns:a16="http://schemas.microsoft.com/office/drawing/2014/main" id="{3BE6F3E0-72E8-4DA5-B733-A0761723161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2600" y="3011489"/>
                <a:ext cx="762000" cy="3413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6" name="Line 34">
                <a:extLst>
                  <a:ext uri="{FF2B5EF4-FFF2-40B4-BE49-F238E27FC236}">
                    <a16:creationId xmlns:a16="http://schemas.microsoft.com/office/drawing/2014/main" id="{FD4F407A-C131-4295-8832-CDD45CC262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562599" y="4267200"/>
                <a:ext cx="762000" cy="357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7" name="Line 35">
                <a:extLst>
                  <a:ext uri="{FF2B5EF4-FFF2-40B4-BE49-F238E27FC236}">
                    <a16:creationId xmlns:a16="http://schemas.microsoft.com/office/drawing/2014/main" id="{48D87EC9-C993-4FF1-BC72-74D56FBC4D0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3311" y="3971925"/>
                <a:ext cx="0" cy="6524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8" name="Line 36">
                <a:extLst>
                  <a:ext uri="{FF2B5EF4-FFF2-40B4-BE49-F238E27FC236}">
                    <a16:creationId xmlns:a16="http://schemas.microsoft.com/office/drawing/2014/main" id="{B1410EC5-78CC-4884-9D6B-DCE0B5CEC7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3311" y="3779838"/>
                <a:ext cx="153988" cy="1920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99" name="Line 37">
                <a:extLst>
                  <a:ext uri="{FF2B5EF4-FFF2-40B4-BE49-F238E27FC236}">
                    <a16:creationId xmlns:a16="http://schemas.microsoft.com/office/drawing/2014/main" id="{AD0F6945-A33E-43E3-874B-E22B02E1AE5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562599" y="3549650"/>
                <a:ext cx="153988" cy="2301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0" name="Line 38">
                <a:extLst>
                  <a:ext uri="{FF2B5EF4-FFF2-40B4-BE49-F238E27FC236}">
                    <a16:creationId xmlns:a16="http://schemas.microsoft.com/office/drawing/2014/main" id="{252697BA-25E2-4045-AC12-897DCCD6407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562599" y="3011488"/>
                <a:ext cx="0" cy="5381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01" name="Line 41">
                <a:extLst>
                  <a:ext uri="{FF2B5EF4-FFF2-40B4-BE49-F238E27FC236}">
                    <a16:creationId xmlns:a16="http://schemas.microsoft.com/office/drawing/2014/main" id="{8F867AF3-1F3C-49AB-B486-AB2780867E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011862" y="2667000"/>
                <a:ext cx="0" cy="536575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02" name="Text Box 44">
                <a:extLst>
                  <a:ext uri="{FF2B5EF4-FFF2-40B4-BE49-F238E27FC236}">
                    <a16:creationId xmlns:a16="http://schemas.microsoft.com/office/drawing/2014/main" id="{E642CC09-6EC4-4DA0-BDE6-95DEABD4968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72857" y="3848498"/>
                <a:ext cx="596900" cy="3968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ALU</a:t>
                </a:r>
              </a:p>
              <a:p>
                <a:pPr algn="r"/>
                <a:r>
                  <a:rPr lang="en-US" sz="1000" b="1" dirty="0">
                    <a:latin typeface="Verdana" pitchFamily="34" charset="0"/>
                  </a:rPr>
                  <a:t>result</a:t>
                </a:r>
              </a:p>
            </p:txBody>
          </p:sp>
          <p:sp>
            <p:nvSpPr>
              <p:cNvPr id="203" name="Text Box 45">
                <a:extLst>
                  <a:ext uri="{FF2B5EF4-FFF2-40B4-BE49-F238E27FC236}">
                    <a16:creationId xmlns:a16="http://schemas.microsoft.com/office/drawing/2014/main" id="{605F663D-2951-41CA-AC93-9333AEC3C13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0094" y="3581400"/>
                <a:ext cx="523875" cy="274638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ALU</a:t>
                </a:r>
              </a:p>
            </p:txBody>
          </p:sp>
          <p:sp>
            <p:nvSpPr>
              <p:cNvPr id="204" name="Text Box 46">
                <a:extLst>
                  <a:ext uri="{FF2B5EF4-FFF2-40B4-BE49-F238E27FC236}">
                    <a16:creationId xmlns:a16="http://schemas.microsoft.com/office/drawing/2014/main" id="{FABBE15D-FD02-4A08-A600-0E8956A007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87202" y="2412206"/>
                <a:ext cx="1296988" cy="3079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ALUcontrol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05" name="Line 47">
                <a:extLst>
                  <a:ext uri="{FF2B5EF4-FFF2-40B4-BE49-F238E27FC236}">
                    <a16:creationId xmlns:a16="http://schemas.microsoft.com/office/drawing/2014/main" id="{CAD02B2A-1751-4E41-A423-91D14FF368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895974" y="3051175"/>
                <a:ext cx="230188" cy="77788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endParaRPr lang="en-US">
                  <a:solidFill>
                    <a:srgbClr val="660066"/>
                  </a:solidFill>
                </a:endParaRPr>
              </a:p>
            </p:txBody>
          </p:sp>
          <p:sp>
            <p:nvSpPr>
              <p:cNvPr id="206" name="Text Box 48">
                <a:extLst>
                  <a:ext uri="{FF2B5EF4-FFF2-40B4-BE49-F238E27FC236}">
                    <a16:creationId xmlns:a16="http://schemas.microsoft.com/office/drawing/2014/main" id="{E64152D7-9125-482E-8E40-86679C3B2DB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14999" y="2832100"/>
                <a:ext cx="274638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solidFill>
                      <a:srgbClr val="660066"/>
                    </a:solidFill>
                    <a:latin typeface="Verdana" pitchFamily="34" charset="0"/>
                  </a:rPr>
                  <a:t>4</a:t>
                </a:r>
              </a:p>
            </p:txBody>
          </p:sp>
          <p:grpSp>
            <p:nvGrpSpPr>
              <p:cNvPr id="207" name="Group 13">
                <a:extLst>
                  <a:ext uri="{FF2B5EF4-FFF2-40B4-BE49-F238E27FC236}">
                    <a16:creationId xmlns:a16="http://schemas.microsoft.com/office/drawing/2014/main" id="{445F38ED-7221-4843-8793-962E9862206E}"/>
                  </a:ext>
                </a:extLst>
              </p:cNvPr>
              <p:cNvGrpSpPr/>
              <p:nvPr/>
            </p:nvGrpSpPr>
            <p:grpSpPr>
              <a:xfrm rot="5400000">
                <a:off x="-876300" y="3848100"/>
                <a:ext cx="4038600" cy="304800"/>
                <a:chOff x="457200" y="3429000"/>
                <a:chExt cx="8077200" cy="457200"/>
              </a:xfrm>
            </p:grpSpPr>
            <p:sp>
              <p:nvSpPr>
                <p:cNvPr id="208" name="Rectangle 207">
                  <a:extLst>
                    <a:ext uri="{FF2B5EF4-FFF2-40B4-BE49-F238E27FC236}">
                      <a16:creationId xmlns:a16="http://schemas.microsoft.com/office/drawing/2014/main" id="{CCB759D1-1930-4EC8-B361-B1B11073E311}"/>
                    </a:ext>
                  </a:extLst>
                </p:cNvPr>
                <p:cNvSpPr/>
                <p:nvPr/>
              </p:nvSpPr>
              <p:spPr>
                <a:xfrm>
                  <a:off x="457200" y="3429000"/>
                  <a:ext cx="15240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660066"/>
                      </a:solidFill>
                      <a:latin typeface="Courier New" pitchFamily="49" charset="0"/>
                      <a:cs typeface="Courier New" pitchFamily="49" charset="0"/>
                    </a:rPr>
                    <a:t>101011</a:t>
                  </a:r>
                  <a:endParaRPr lang="en-SG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09" name="Rectangle 208">
                  <a:extLst>
                    <a:ext uri="{FF2B5EF4-FFF2-40B4-BE49-F238E27FC236}">
                      <a16:creationId xmlns:a16="http://schemas.microsoft.com/office/drawing/2014/main" id="{4475BFAA-13FA-4B07-8611-0B0BA2161637}"/>
                    </a:ext>
                  </a:extLst>
                </p:cNvPr>
                <p:cNvSpPr/>
                <p:nvPr/>
              </p:nvSpPr>
              <p:spPr>
                <a:xfrm>
                  <a:off x="19812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10110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10" name="Rectangle 209">
                  <a:extLst>
                    <a:ext uri="{FF2B5EF4-FFF2-40B4-BE49-F238E27FC236}">
                      <a16:creationId xmlns:a16="http://schemas.microsoft.com/office/drawing/2014/main" id="{DC0B24DD-F9AA-4D5E-873B-534A17D4791E}"/>
                    </a:ext>
                  </a:extLst>
                </p:cNvPr>
                <p:cNvSpPr/>
                <p:nvPr/>
              </p:nvSpPr>
              <p:spPr>
                <a:xfrm>
                  <a:off x="3276600" y="3429000"/>
                  <a:ext cx="1295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b="1" dirty="0">
                      <a:solidFill>
                        <a:srgbClr val="006600"/>
                      </a:solidFill>
                      <a:latin typeface="Courier New" pitchFamily="49" charset="0"/>
                      <a:cs typeface="Courier New" pitchFamily="49" charset="0"/>
                    </a:rPr>
                    <a:t>10101</a:t>
                  </a:r>
                  <a:endParaRPr lang="en-SG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endParaRPr>
                </a:p>
              </p:txBody>
            </p:sp>
            <p:sp>
              <p:nvSpPr>
                <p:cNvPr id="211" name="Rectangle 210">
                  <a:extLst>
                    <a:ext uri="{FF2B5EF4-FFF2-40B4-BE49-F238E27FC236}">
                      <a16:creationId xmlns:a16="http://schemas.microsoft.com/office/drawing/2014/main" id="{E868AFAE-E950-431F-BFF7-55656D5BAD1A}"/>
                    </a:ext>
                  </a:extLst>
                </p:cNvPr>
                <p:cNvSpPr/>
                <p:nvPr/>
              </p:nvSpPr>
              <p:spPr>
                <a:xfrm>
                  <a:off x="4572000" y="3429000"/>
                  <a:ext cx="3962400" cy="457200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 eaLnBrk="0" hangingPunct="0"/>
                  <a:r>
                    <a:rPr lang="en-US" sz="1200" b="1" dirty="0">
                      <a:solidFill>
                        <a:srgbClr val="002060"/>
                      </a:solidFill>
                      <a:latin typeface="Courier New" pitchFamily="49" charset="0"/>
                    </a:rPr>
                    <a:t>1111 1111 1100 1110</a:t>
                  </a:r>
                  <a:endParaRPr lang="en-US" sz="1050" dirty="0">
                    <a:solidFill>
                      <a:srgbClr val="002060"/>
                    </a:solidFill>
                    <a:latin typeface="Helvetica" pitchFamily="34" charset="0"/>
                  </a:endParaRPr>
                </a:p>
              </p:txBody>
            </p:sp>
          </p:grpSp>
          <p:cxnSp>
            <p:nvCxnSpPr>
              <p:cNvPr id="212" name="Elbow Connector 92">
                <a:extLst>
                  <a:ext uri="{FF2B5EF4-FFF2-40B4-BE49-F238E27FC236}">
                    <a16:creationId xmlns:a16="http://schemas.microsoft.com/office/drawing/2014/main" id="{F589D337-4E1E-466A-9228-013C77E2BA11}"/>
                  </a:ext>
                </a:extLst>
              </p:cNvPr>
              <p:cNvCxnSpPr/>
              <p:nvPr/>
            </p:nvCxnSpPr>
            <p:spPr>
              <a:xfrm>
                <a:off x="4724400" y="4191000"/>
                <a:ext cx="2057400" cy="990600"/>
              </a:xfrm>
              <a:prstGeom prst="bentConnector3">
                <a:avLst>
                  <a:gd name="adj1" fmla="val 206"/>
                </a:avLst>
              </a:prstGeom>
              <a:ln w="22225">
                <a:solidFill>
                  <a:srgbClr val="C00000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3" name="Group 212">
                <a:extLst>
                  <a:ext uri="{FF2B5EF4-FFF2-40B4-BE49-F238E27FC236}">
                    <a16:creationId xmlns:a16="http://schemas.microsoft.com/office/drawing/2014/main" id="{410D2DA2-2F8B-496D-81E3-88B20C9AB8DD}"/>
                  </a:ext>
                </a:extLst>
              </p:cNvPr>
              <p:cNvGrpSpPr/>
              <p:nvPr/>
            </p:nvGrpSpPr>
            <p:grpSpPr>
              <a:xfrm>
                <a:off x="6323727" y="3288176"/>
                <a:ext cx="2134473" cy="2580712"/>
                <a:chOff x="6323727" y="3288176"/>
                <a:chExt cx="2134473" cy="2580712"/>
              </a:xfrm>
            </p:grpSpPr>
            <p:sp>
              <p:nvSpPr>
                <p:cNvPr id="218" name="Line 60">
                  <a:extLst>
                    <a:ext uri="{FF2B5EF4-FFF2-40B4-BE49-F238E27FC236}">
                      <a16:creationId xmlns:a16="http://schemas.microsoft.com/office/drawing/2014/main" id="{8EE5C227-95BE-4C10-94D8-83796F20841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40932" y="5279549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7030A0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9" name="Line 61">
                  <a:extLst>
                    <a:ext uri="{FF2B5EF4-FFF2-40B4-BE49-F238E27FC236}">
                      <a16:creationId xmlns:a16="http://schemas.microsoft.com/office/drawing/2014/main" id="{BB825961-B005-45D5-BEDB-C5BB551E550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340932" y="3564045"/>
                  <a:ext cx="0" cy="304800"/>
                </a:xfrm>
                <a:prstGeom prst="line">
                  <a:avLst/>
                </a:prstGeom>
                <a:noFill/>
                <a:ln w="19050">
                  <a:solidFill>
                    <a:srgbClr val="7030A0"/>
                  </a:solidFill>
                  <a:round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14" name="Line 33">
                  <a:extLst>
                    <a:ext uri="{FF2B5EF4-FFF2-40B4-BE49-F238E27FC236}">
                      <a16:creationId xmlns:a16="http://schemas.microsoft.com/office/drawing/2014/main" id="{CEDB8C72-5590-447C-BA16-16D1738427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24599" y="3352800"/>
                  <a:ext cx="0" cy="91440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5" name="Rectangle 52">
                  <a:extLst>
                    <a:ext uri="{FF2B5EF4-FFF2-40B4-BE49-F238E27FC236}">
                      <a16:creationId xmlns:a16="http://schemas.microsoft.com/office/drawing/2014/main" id="{7579103C-E54E-4A52-B257-DCC5EF299B3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749143" y="3801534"/>
                  <a:ext cx="1175657" cy="1524000"/>
                </a:xfrm>
                <a:prstGeom prst="rect">
                  <a:avLst/>
                </a:prstGeom>
                <a:solidFill>
                  <a:srgbClr val="E2FFC5"/>
                </a:solidFill>
                <a:ln w="9525" algn="ctr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>
                  <a:spAutoFit/>
                </a:bodyPr>
                <a:lstStyle/>
                <a:p>
                  <a:endParaRPr lang="en-US"/>
                </a:p>
              </p:txBody>
            </p:sp>
            <p:sp>
              <p:nvSpPr>
                <p:cNvPr id="216" name="Text Box 56">
                  <a:extLst>
                    <a:ext uri="{FF2B5EF4-FFF2-40B4-BE49-F238E27FC236}">
                      <a16:creationId xmlns:a16="http://schemas.microsoft.com/office/drawing/2014/main" id="{BE2CFCB6-89EC-4C45-9A15-AC06DF6DBB05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669136" y="3952954"/>
                  <a:ext cx="806631" cy="246221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000" b="1" dirty="0">
                      <a:latin typeface="Verdana" pitchFamily="34" charset="0"/>
                    </a:rPr>
                    <a:t> Address</a:t>
                  </a:r>
                </a:p>
              </p:txBody>
            </p:sp>
            <p:sp>
              <p:nvSpPr>
                <p:cNvPr id="217" name="Text Box 59">
                  <a:extLst>
                    <a:ext uri="{FF2B5EF4-FFF2-40B4-BE49-F238E27FC236}">
                      <a16:creationId xmlns:a16="http://schemas.microsoft.com/office/drawing/2014/main" id="{7D1044D1-3793-4F3D-8E0A-9DE25F81D63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47926" y="4953000"/>
                  <a:ext cx="476386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 dirty="0">
                      <a:latin typeface="Verdana" pitchFamily="34" charset="0"/>
                    </a:rPr>
                    <a:t>Write </a:t>
                  </a:r>
                </a:p>
                <a:p>
                  <a:r>
                    <a:rPr lang="en-US" sz="1000" b="1" dirty="0">
                      <a:latin typeface="Verdana" pitchFamily="34" charset="0"/>
                    </a:rPr>
                    <a:t>Data</a:t>
                  </a:r>
                </a:p>
              </p:txBody>
            </p:sp>
            <p:sp>
              <p:nvSpPr>
                <p:cNvPr id="220" name="Text Box 62">
                  <a:extLst>
                    <a:ext uri="{FF2B5EF4-FFF2-40B4-BE49-F238E27FC236}">
                      <a16:creationId xmlns:a16="http://schemas.microsoft.com/office/drawing/2014/main" id="{37873DDC-F978-4979-9FFF-B26EC048607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55922" y="5561111"/>
                  <a:ext cx="1168911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Verdana" pitchFamily="34" charset="0"/>
                    </a:rPr>
                    <a:t>MemRead</a:t>
                  </a:r>
                  <a:endParaRPr lang="en-US" sz="1400" b="1" dirty="0">
                    <a:solidFill>
                      <a:srgbClr val="660066"/>
                    </a:solidFill>
                    <a:latin typeface="Verdana" pitchFamily="34" charset="0"/>
                  </a:endParaRPr>
                </a:p>
              </p:txBody>
            </p:sp>
            <p:sp>
              <p:nvSpPr>
                <p:cNvPr id="221" name="Text Box 63">
                  <a:extLst>
                    <a:ext uri="{FF2B5EF4-FFF2-40B4-BE49-F238E27FC236}">
                      <a16:creationId xmlns:a16="http://schemas.microsoft.com/office/drawing/2014/main" id="{A2F331F2-55B1-4BA0-908E-00237DFD86B3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705600" y="3288176"/>
                  <a:ext cx="1217000" cy="307777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400" b="1" dirty="0" err="1">
                      <a:solidFill>
                        <a:srgbClr val="660066"/>
                      </a:solidFill>
                      <a:latin typeface="Verdana" pitchFamily="34" charset="0"/>
                    </a:rPr>
                    <a:t>MemWrite</a:t>
                  </a:r>
                  <a:endParaRPr lang="en-US" sz="1400" b="1" dirty="0">
                    <a:solidFill>
                      <a:srgbClr val="660066"/>
                    </a:solidFill>
                    <a:latin typeface="Verdana" pitchFamily="34" charset="0"/>
                  </a:endParaRPr>
                </a:p>
              </p:txBody>
            </p:sp>
            <p:cxnSp>
              <p:nvCxnSpPr>
                <p:cNvPr id="222" name="Straight Arrow Connector 221">
                  <a:extLst>
                    <a:ext uri="{FF2B5EF4-FFF2-40B4-BE49-F238E27FC236}">
                      <a16:creationId xmlns:a16="http://schemas.microsoft.com/office/drawing/2014/main" id="{EDB37755-64E5-496D-B399-A084242FF4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23727" y="4079718"/>
                  <a:ext cx="444023" cy="14605"/>
                </a:xfrm>
                <a:prstGeom prst="straightConnector1">
                  <a:avLst/>
                </a:prstGeom>
                <a:ln w="22225">
                  <a:solidFill>
                    <a:srgbClr val="C0000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23" name="Line 53">
                  <a:extLst>
                    <a:ext uri="{FF2B5EF4-FFF2-40B4-BE49-F238E27FC236}">
                      <a16:creationId xmlns:a16="http://schemas.microsoft.com/office/drawing/2014/main" id="{345D09C4-C84F-41C5-99A0-7D670C82C86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7929154" y="4962525"/>
                  <a:ext cx="529046" cy="0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 type="triangle" w="med" len="med"/>
                </a:ln>
              </p:spPr>
              <p:txBody>
                <a:bodyPr wrap="none">
                  <a:spAutoFit/>
                </a:bodyPr>
                <a:lstStyle/>
                <a:p>
                  <a:endParaRPr lang="en-US" dirty="0"/>
                </a:p>
              </p:txBody>
            </p:sp>
            <p:sp>
              <p:nvSpPr>
                <p:cNvPr id="224" name="Text Box 55">
                  <a:extLst>
                    <a:ext uri="{FF2B5EF4-FFF2-40B4-BE49-F238E27FC236}">
                      <a16:creationId xmlns:a16="http://schemas.microsoft.com/office/drawing/2014/main" id="{EC1425FE-6471-40EA-9A4E-54323A3C16B4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6907181" y="4191000"/>
                  <a:ext cx="878767" cy="46166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Data</a:t>
                  </a:r>
                </a:p>
                <a:p>
                  <a:pPr algn="ctr"/>
                  <a:r>
                    <a:rPr lang="en-US" sz="1200" b="1" i="1" dirty="0">
                      <a:solidFill>
                        <a:srgbClr val="C00000"/>
                      </a:solidFill>
                      <a:latin typeface="Verdana" pitchFamily="34" charset="0"/>
                    </a:rPr>
                    <a:t>Memory</a:t>
                  </a:r>
                </a:p>
              </p:txBody>
            </p:sp>
            <p:sp>
              <p:nvSpPr>
                <p:cNvPr id="225" name="Text Box 57">
                  <a:extLst>
                    <a:ext uri="{FF2B5EF4-FFF2-40B4-BE49-F238E27FC236}">
                      <a16:creationId xmlns:a16="http://schemas.microsoft.com/office/drawing/2014/main" id="{1F0B4012-55F6-408A-B721-865A0AAE9E20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458891" y="4708525"/>
                  <a:ext cx="450669" cy="396875"/>
                </a:xfrm>
                <a:prstGeom prst="rect">
                  <a:avLst/>
                </a:prstGeom>
                <a:noFill/>
                <a:ln w="9525" algn="ctr">
                  <a:noFill/>
                  <a:miter lim="800000"/>
                  <a:headEnd/>
                  <a:tailEnd/>
                </a:ln>
              </p:spPr>
              <p:txBody>
                <a:bodyPr wrap="none">
                  <a:spAutoFit/>
                </a:bodyPr>
                <a:lstStyle/>
                <a:p>
                  <a:r>
                    <a:rPr lang="en-US" sz="1000" b="1">
                      <a:latin typeface="Verdana" pitchFamily="34" charset="0"/>
                    </a:rPr>
                    <a:t>Read </a:t>
                  </a:r>
                </a:p>
                <a:p>
                  <a:r>
                    <a:rPr lang="en-US" sz="1000" b="1">
                      <a:latin typeface="Verdana" pitchFamily="34" charset="0"/>
                    </a:rPr>
                    <a:t>Data</a:t>
                  </a:r>
                </a:p>
              </p:txBody>
            </p: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10F8B8C-09DF-41AE-964D-9D6E4D75CB44}"/>
                </a:ext>
              </a:extLst>
            </p:cNvPr>
            <p:cNvGrpSpPr/>
            <p:nvPr/>
          </p:nvGrpSpPr>
          <p:grpSpPr>
            <a:xfrm>
              <a:off x="4458735" y="2995997"/>
              <a:ext cx="318399" cy="271464"/>
              <a:chOff x="4458735" y="2995997"/>
              <a:chExt cx="318399" cy="271464"/>
            </a:xfrm>
          </p:grpSpPr>
          <p:sp>
            <p:nvSpPr>
              <p:cNvPr id="226" name="Text Box 42">
                <a:extLst>
                  <a:ext uri="{FF2B5EF4-FFF2-40B4-BE49-F238E27FC236}">
                    <a16:creationId xmlns:a16="http://schemas.microsoft.com/office/drawing/2014/main" id="{68F2198F-8E69-4F5E-A597-5F926FDB0CB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27" name="Line 39">
                <a:extLst>
                  <a:ext uri="{FF2B5EF4-FFF2-40B4-BE49-F238E27FC236}">
                    <a16:creationId xmlns:a16="http://schemas.microsoft.com/office/drawing/2014/main" id="{4E7B3A38-BDF2-4D1A-8F3D-B73F56BF177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28" name="Group 227">
              <a:extLst>
                <a:ext uri="{FF2B5EF4-FFF2-40B4-BE49-F238E27FC236}">
                  <a16:creationId xmlns:a16="http://schemas.microsoft.com/office/drawing/2014/main" id="{D0AB77CB-56D2-4C40-8068-82EEB74728D2}"/>
                </a:ext>
              </a:extLst>
            </p:cNvPr>
            <p:cNvGrpSpPr/>
            <p:nvPr/>
          </p:nvGrpSpPr>
          <p:grpSpPr>
            <a:xfrm>
              <a:off x="4316737" y="3971925"/>
              <a:ext cx="318399" cy="271464"/>
              <a:chOff x="4458735" y="2995997"/>
              <a:chExt cx="318399" cy="271464"/>
            </a:xfrm>
          </p:grpSpPr>
          <p:sp>
            <p:nvSpPr>
              <p:cNvPr id="229" name="Text Box 42">
                <a:extLst>
                  <a:ext uri="{FF2B5EF4-FFF2-40B4-BE49-F238E27FC236}">
                    <a16:creationId xmlns:a16="http://schemas.microsoft.com/office/drawing/2014/main" id="{62FF5079-7A6E-4D98-8DA9-54C46A1E082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30" name="Line 39">
                <a:extLst>
                  <a:ext uri="{FF2B5EF4-FFF2-40B4-BE49-F238E27FC236}">
                    <a16:creationId xmlns:a16="http://schemas.microsoft.com/office/drawing/2014/main" id="{1ACBD26B-65B8-4CD1-8A91-964E8BE4A91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1" name="Group 230">
              <a:extLst>
                <a:ext uri="{FF2B5EF4-FFF2-40B4-BE49-F238E27FC236}">
                  <a16:creationId xmlns:a16="http://schemas.microsoft.com/office/drawing/2014/main" id="{BB513AFA-0C84-46A0-80B5-5A2CD639675B}"/>
                </a:ext>
              </a:extLst>
            </p:cNvPr>
            <p:cNvGrpSpPr/>
            <p:nvPr/>
          </p:nvGrpSpPr>
          <p:grpSpPr>
            <a:xfrm>
              <a:off x="6325817" y="3875882"/>
              <a:ext cx="318399" cy="271464"/>
              <a:chOff x="4458735" y="2995997"/>
              <a:chExt cx="318399" cy="271464"/>
            </a:xfrm>
          </p:grpSpPr>
          <p:sp>
            <p:nvSpPr>
              <p:cNvPr id="232" name="Text Box 42">
                <a:extLst>
                  <a:ext uri="{FF2B5EF4-FFF2-40B4-BE49-F238E27FC236}">
                    <a16:creationId xmlns:a16="http://schemas.microsoft.com/office/drawing/2014/main" id="{94B8AF52-16B3-4D22-985E-97356E46342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33" name="Line 39">
                <a:extLst>
                  <a:ext uri="{FF2B5EF4-FFF2-40B4-BE49-F238E27FC236}">
                    <a16:creationId xmlns:a16="http://schemas.microsoft.com/office/drawing/2014/main" id="{EC502F0C-8FE7-43BF-BEFE-0A8A878437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  <p:grpSp>
          <p:nvGrpSpPr>
            <p:cNvPr id="234" name="Group 233">
              <a:extLst>
                <a:ext uri="{FF2B5EF4-FFF2-40B4-BE49-F238E27FC236}">
                  <a16:creationId xmlns:a16="http://schemas.microsoft.com/office/drawing/2014/main" id="{E94208D6-3F21-4216-B274-80EFAA67B677}"/>
                </a:ext>
              </a:extLst>
            </p:cNvPr>
            <p:cNvGrpSpPr/>
            <p:nvPr/>
          </p:nvGrpSpPr>
          <p:grpSpPr>
            <a:xfrm>
              <a:off x="7922600" y="4749800"/>
              <a:ext cx="318399" cy="271464"/>
              <a:chOff x="4458735" y="2995997"/>
              <a:chExt cx="318399" cy="271464"/>
            </a:xfrm>
          </p:grpSpPr>
          <p:sp>
            <p:nvSpPr>
              <p:cNvPr id="235" name="Text Box 42">
                <a:extLst>
                  <a:ext uri="{FF2B5EF4-FFF2-40B4-BE49-F238E27FC236}">
                    <a16:creationId xmlns:a16="http://schemas.microsoft.com/office/drawing/2014/main" id="{09F350FD-256C-42EF-8C72-9B5B0E5BC5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458735" y="2995997"/>
                <a:ext cx="318399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 dirty="0">
                    <a:latin typeface="Verdana" pitchFamily="34" charset="0"/>
                  </a:rPr>
                  <a:t>32</a:t>
                </a:r>
              </a:p>
            </p:txBody>
          </p:sp>
          <p:sp>
            <p:nvSpPr>
              <p:cNvPr id="236" name="Line 39">
                <a:extLst>
                  <a:ext uri="{FF2B5EF4-FFF2-40B4-BE49-F238E27FC236}">
                    <a16:creationId xmlns:a16="http://schemas.microsoft.com/office/drawing/2014/main" id="{D56BBF0E-9508-4706-AB85-A591D147A6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673192" y="3097598"/>
                <a:ext cx="100430" cy="169863"/>
              </a:xfrm>
              <a:prstGeom prst="line">
                <a:avLst/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05299345"/>
      </p:ext>
    </p:extLst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5.4 Memory Stage: </a:t>
            </a:r>
            <a:r>
              <a:rPr lang="en-SG" sz="3600" b="1" dirty="0">
                <a:solidFill>
                  <a:srgbClr val="0000FF"/>
                </a:solidFill>
              </a:rPr>
              <a:t>Non-Memory Inst.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24" name="Slide Number Placeholder 6">
            <a:extLst>
              <a:ext uri="{FF2B5EF4-FFF2-40B4-BE49-F238E27FC236}">
                <a16:creationId xmlns:a16="http://schemas.microsoft.com/office/drawing/2014/main" id="{91E59EB6-A1EC-476F-A449-1FFA8D4A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44</a:t>
            </a:fld>
            <a:endParaRPr dirty="0"/>
          </a:p>
        </p:txBody>
      </p:sp>
      <p:sp>
        <p:nvSpPr>
          <p:cNvPr id="25" name="Content Placeholder 8">
            <a:extLst>
              <a:ext uri="{FF2B5EF4-FFF2-40B4-BE49-F238E27FC236}">
                <a16:creationId xmlns:a16="http://schemas.microsoft.com/office/drawing/2014/main" id="{AAF64FCC-46E0-4E42-A799-2AF581823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817" y="1205708"/>
            <a:ext cx="8229600" cy="609599"/>
          </a:xfrm>
        </p:spPr>
        <p:txBody>
          <a:bodyPr>
            <a:normAutofit/>
          </a:bodyPr>
          <a:lstStyle/>
          <a:p>
            <a:pPr marL="266700" indent="-266700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Add a multiplexer to choose the result to be stored</a:t>
            </a:r>
            <a:endParaRPr lang="en-SG" dirty="0"/>
          </a:p>
        </p:txBody>
      </p:sp>
      <p:sp>
        <p:nvSpPr>
          <p:cNvPr id="131" name="Snip Single Corner Rectangle 98">
            <a:extLst>
              <a:ext uri="{FF2B5EF4-FFF2-40B4-BE49-F238E27FC236}">
                <a16:creationId xmlns:a16="http://schemas.microsoft.com/office/drawing/2014/main" id="{8218882C-18A5-4FB5-B7BF-3A4557561C02}"/>
              </a:ext>
            </a:extLst>
          </p:cNvPr>
          <p:cNvSpPr/>
          <p:nvPr/>
        </p:nvSpPr>
        <p:spPr>
          <a:xfrm>
            <a:off x="2499006" y="1612901"/>
            <a:ext cx="40386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28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28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641FEC4-3307-44CC-BFE4-4A29A9BCFD28}"/>
              </a:ext>
            </a:extLst>
          </p:cNvPr>
          <p:cNvGrpSpPr/>
          <p:nvPr/>
        </p:nvGrpSpPr>
        <p:grpSpPr>
          <a:xfrm>
            <a:off x="533400" y="1981200"/>
            <a:ext cx="8534400" cy="4191000"/>
            <a:chOff x="533400" y="1981200"/>
            <a:chExt cx="8534400" cy="4191000"/>
          </a:xfrm>
        </p:grpSpPr>
        <p:sp>
          <p:nvSpPr>
            <p:cNvPr id="108" name="Line 53">
              <a:extLst>
                <a:ext uri="{FF2B5EF4-FFF2-40B4-BE49-F238E27FC236}">
                  <a16:creationId xmlns:a16="http://schemas.microsoft.com/office/drawing/2014/main" id="{9F3E7C88-A205-40A8-9EC3-41CD5C9059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10600" y="5181600"/>
              <a:ext cx="2286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09" name="Line 28">
              <a:extLst>
                <a:ext uri="{FF2B5EF4-FFF2-40B4-BE49-F238E27FC236}">
                  <a16:creationId xmlns:a16="http://schemas.microsoft.com/office/drawing/2014/main" id="{3E450402-2875-4BF0-B00B-A83D3EFE9F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10" name="Line 29">
              <a:extLst>
                <a:ext uri="{FF2B5EF4-FFF2-40B4-BE49-F238E27FC236}">
                  <a16:creationId xmlns:a16="http://schemas.microsoft.com/office/drawing/2014/main" id="{7535CEC7-71F4-4EA5-A284-D20CAF9DAA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76BF1E50-C960-4AD7-9BCE-96C17FB19770}"/>
                </a:ext>
              </a:extLst>
            </p:cNvPr>
            <p:cNvCxnSpPr>
              <a:endCxn id="128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31F4E60B-15AD-4494-8AEA-E65409E4A2EA}"/>
                </a:ext>
              </a:extLst>
            </p:cNvPr>
            <p:cNvCxnSpPr>
              <a:endCxn id="129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92995F4C-57BA-4396-8153-E0ADF3F71D47}"/>
                </a:ext>
              </a:extLst>
            </p:cNvPr>
            <p:cNvCxnSpPr/>
            <p:nvPr/>
          </p:nvCxnSpPr>
          <p:spPr>
            <a:xfrm>
              <a:off x="1295400" y="45720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4" name="Text Box 309">
              <a:extLst>
                <a:ext uri="{FF2B5EF4-FFF2-40B4-BE49-F238E27FC236}">
                  <a16:creationId xmlns:a16="http://schemas.microsoft.com/office/drawing/2014/main" id="{4DE7FDE1-3950-4DE5-9801-859A54D4947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15" name="Text Box 310">
              <a:extLst>
                <a:ext uri="{FF2B5EF4-FFF2-40B4-BE49-F238E27FC236}">
                  <a16:creationId xmlns:a16="http://schemas.microsoft.com/office/drawing/2014/main" id="{D00570A0-BC7B-4C4B-AA31-4B0D0F59C0F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16" name="Text Box 324">
              <a:extLst>
                <a:ext uri="{FF2B5EF4-FFF2-40B4-BE49-F238E27FC236}">
                  <a16:creationId xmlns:a16="http://schemas.microsoft.com/office/drawing/2014/main" id="{40E8E06F-7F8D-4821-BF40-5A4FC9E367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5720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117" name="Rounded Rectangle 38">
              <a:extLst>
                <a:ext uri="{FF2B5EF4-FFF2-40B4-BE49-F238E27FC236}">
                  <a16:creationId xmlns:a16="http://schemas.microsoft.com/office/drawing/2014/main" id="{AC1F0A26-761E-4233-9983-154E7F33580A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18" name="Shape 39">
              <a:extLst>
                <a:ext uri="{FF2B5EF4-FFF2-40B4-BE49-F238E27FC236}">
                  <a16:creationId xmlns:a16="http://schemas.microsoft.com/office/drawing/2014/main" id="{35DFAD14-B310-4F73-AB9F-7A363ABE936D}"/>
                </a:ext>
              </a:extLst>
            </p:cNvPr>
            <p:cNvCxnSpPr>
              <a:stCxn id="115" idx="2"/>
              <a:endCxn id="117" idx="1"/>
            </p:cNvCxnSpPr>
            <p:nvPr/>
          </p:nvCxnSpPr>
          <p:spPr>
            <a:xfrm rot="16200000" flipH="1">
              <a:off x="1657129" y="3750201"/>
              <a:ext cx="719512" cy="466886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B9325FDE-002E-4EDB-B564-75572C805C04}"/>
                </a:ext>
              </a:extLst>
            </p:cNvPr>
            <p:cNvCxnSpPr>
              <a:stCxn id="117" idx="3"/>
              <a:endCxn id="130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319">
              <a:extLst>
                <a:ext uri="{FF2B5EF4-FFF2-40B4-BE49-F238E27FC236}">
                  <a16:creationId xmlns:a16="http://schemas.microsoft.com/office/drawing/2014/main" id="{C4CC45D8-FA1E-4A6D-9680-5C266C4CBA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6103" y="5029200"/>
              <a:ext cx="801834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RegDst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21" name="Line 16">
              <a:extLst>
                <a:ext uri="{FF2B5EF4-FFF2-40B4-BE49-F238E27FC236}">
                  <a16:creationId xmlns:a16="http://schemas.microsoft.com/office/drawing/2014/main" id="{97DAFE98-BCA9-4FD8-9E78-45C3ADDE9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82400" y="48006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cxnSp>
          <p:nvCxnSpPr>
            <p:cNvPr id="122" name="Straight Connector 53">
              <a:extLst>
                <a:ext uri="{FF2B5EF4-FFF2-40B4-BE49-F238E27FC236}">
                  <a16:creationId xmlns:a16="http://schemas.microsoft.com/office/drawing/2014/main" id="{4A2336C5-4490-4725-BE7B-7A7E6BE221CD}"/>
                </a:ext>
              </a:extLst>
            </p:cNvPr>
            <p:cNvCxnSpPr>
              <a:stCxn id="246" idx="6"/>
              <a:endCxn id="124" idx="1"/>
            </p:cNvCxnSpPr>
            <p:nvPr/>
          </p:nvCxnSpPr>
          <p:spPr>
            <a:xfrm flipV="1">
              <a:off x="4171389" y="4495800"/>
              <a:ext cx="787951" cy="10287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3" name="Text Box 324">
              <a:extLst>
                <a:ext uri="{FF2B5EF4-FFF2-40B4-BE49-F238E27FC236}">
                  <a16:creationId xmlns:a16="http://schemas.microsoft.com/office/drawing/2014/main" id="{A7A4392F-A500-4C79-B44D-EF27AE777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124" name="Rounded Rectangle 45">
              <a:extLst>
                <a:ext uri="{FF2B5EF4-FFF2-40B4-BE49-F238E27FC236}">
                  <a16:creationId xmlns:a16="http://schemas.microsoft.com/office/drawing/2014/main" id="{0A49664E-6D82-4683-B26D-7297017C5C93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80042657-8F81-4EA6-BFB5-956D8F3D10D2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6" name="Line 28">
              <a:extLst>
                <a:ext uri="{FF2B5EF4-FFF2-40B4-BE49-F238E27FC236}">
                  <a16:creationId xmlns:a16="http://schemas.microsoft.com/office/drawing/2014/main" id="{2B2D2674-2EE5-46B5-9A3E-B3EC66E248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grpSp>
          <p:nvGrpSpPr>
            <p:cNvPr id="127" name="Group 88">
              <a:extLst>
                <a:ext uri="{FF2B5EF4-FFF2-40B4-BE49-F238E27FC236}">
                  <a16:creationId xmlns:a16="http://schemas.microsoft.com/office/drawing/2014/main" id="{EA41CC87-D315-4365-97F2-DF9498969874}"/>
                </a:ext>
              </a:extLst>
            </p:cNvPr>
            <p:cNvGrpSpPr/>
            <p:nvPr/>
          </p:nvGrpSpPr>
          <p:grpSpPr>
            <a:xfrm>
              <a:off x="2560437" y="2895600"/>
              <a:ext cx="1717186" cy="2158802"/>
              <a:chOff x="2778614" y="2895600"/>
              <a:chExt cx="1717186" cy="2158802"/>
            </a:xfrm>
          </p:grpSpPr>
          <p:sp>
            <p:nvSpPr>
              <p:cNvPr id="128" name="Line 24">
                <a:extLst>
                  <a:ext uri="{FF2B5EF4-FFF2-40B4-BE49-F238E27FC236}">
                    <a16:creationId xmlns:a16="http://schemas.microsoft.com/office/drawing/2014/main" id="{10417423-A688-4852-8B69-CFE23F4F6E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29" name="Line 25">
                <a:extLst>
                  <a:ext uri="{FF2B5EF4-FFF2-40B4-BE49-F238E27FC236}">
                    <a16:creationId xmlns:a16="http://schemas.microsoft.com/office/drawing/2014/main" id="{029FF117-0275-4199-9CD6-DAB5DDFC73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0" name="Line 26">
                <a:extLst>
                  <a:ext uri="{FF2B5EF4-FFF2-40B4-BE49-F238E27FC236}">
                    <a16:creationId xmlns:a16="http://schemas.microsoft.com/office/drawing/2014/main" id="{6DF23F17-BE7D-4069-910A-491275D9F8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649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2" name="Line 27">
                <a:extLst>
                  <a:ext uri="{FF2B5EF4-FFF2-40B4-BE49-F238E27FC236}">
                    <a16:creationId xmlns:a16="http://schemas.microsoft.com/office/drawing/2014/main" id="{0E153E74-782B-4160-BC4A-AF471B6A69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88673" y="4411663"/>
                <a:ext cx="43336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3" name="Line 16">
                <a:extLst>
                  <a:ext uri="{FF2B5EF4-FFF2-40B4-BE49-F238E27FC236}">
                    <a16:creationId xmlns:a16="http://schemas.microsoft.com/office/drawing/2014/main" id="{ED3888FB-1DEE-45FC-9C73-182E76AA5C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021" y="4495800"/>
                <a:ext cx="0" cy="268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134" name="Rectangle 15">
                <a:extLst>
                  <a:ext uri="{FF2B5EF4-FFF2-40B4-BE49-F238E27FC236}">
                    <a16:creationId xmlns:a16="http://schemas.microsoft.com/office/drawing/2014/main" id="{2DC07EB6-EE80-442C-A821-49EAFE4E95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216" y="2895601"/>
                <a:ext cx="1129733" cy="1676400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135" name="Text Box 17">
                <a:extLst>
                  <a:ext uri="{FF2B5EF4-FFF2-40B4-BE49-F238E27FC236}">
                    <a16:creationId xmlns:a16="http://schemas.microsoft.com/office/drawing/2014/main" id="{43F8FA02-892F-4434-A454-3726EEAFA96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030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RR1</a:t>
                </a:r>
              </a:p>
            </p:txBody>
          </p:sp>
          <p:sp>
            <p:nvSpPr>
              <p:cNvPr id="136" name="Text Box 18">
                <a:extLst>
                  <a:ext uri="{FF2B5EF4-FFF2-40B4-BE49-F238E27FC236}">
                    <a16:creationId xmlns:a16="http://schemas.microsoft.com/office/drawing/2014/main" id="{6F5AECD5-06F4-4B2F-BEA5-5432325EBD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411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RR2</a:t>
                </a:r>
              </a:p>
            </p:txBody>
          </p:sp>
          <p:sp>
            <p:nvSpPr>
              <p:cNvPr id="137" name="Text Box 19">
                <a:extLst>
                  <a:ext uri="{FF2B5EF4-FFF2-40B4-BE49-F238E27FC236}">
                    <a16:creationId xmlns:a16="http://schemas.microsoft.com/office/drawing/2014/main" id="{96E47BCC-C683-4621-B7BF-902C3C705A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810000"/>
                <a:ext cx="32756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</a:t>
                </a:r>
              </a:p>
            </p:txBody>
          </p:sp>
          <p:sp>
            <p:nvSpPr>
              <p:cNvPr id="138" name="Text Box 20">
                <a:extLst>
                  <a:ext uri="{FF2B5EF4-FFF2-40B4-BE49-F238E27FC236}">
                    <a16:creationId xmlns:a16="http://schemas.microsoft.com/office/drawing/2014/main" id="{EBB86184-094D-4903-A069-1AD6F9BECF6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4325779"/>
                <a:ext cx="33122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WD</a:t>
                </a:r>
              </a:p>
            </p:txBody>
          </p:sp>
          <p:sp>
            <p:nvSpPr>
              <p:cNvPr id="139" name="Text Box 21">
                <a:extLst>
                  <a:ext uri="{FF2B5EF4-FFF2-40B4-BE49-F238E27FC236}">
                    <a16:creationId xmlns:a16="http://schemas.microsoft.com/office/drawing/2014/main" id="{0FAFEDF3-CE0D-4509-9908-DE19C26EA86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3048000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RD1</a:t>
                </a:r>
              </a:p>
            </p:txBody>
          </p:sp>
          <p:sp>
            <p:nvSpPr>
              <p:cNvPr id="237" name="Text Box 22">
                <a:extLst>
                  <a:ext uri="{FF2B5EF4-FFF2-40B4-BE49-F238E27FC236}">
                    <a16:creationId xmlns:a16="http://schemas.microsoft.com/office/drawing/2014/main" id="{97A50680-86BC-4A72-9F69-8F69D2255DF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4097179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RD2</a:t>
                </a:r>
              </a:p>
            </p:txBody>
          </p:sp>
          <p:sp>
            <p:nvSpPr>
              <p:cNvPr id="238" name="Text Box 36">
                <a:extLst>
                  <a:ext uri="{FF2B5EF4-FFF2-40B4-BE49-F238E27FC236}">
                    <a16:creationId xmlns:a16="http://schemas.microsoft.com/office/drawing/2014/main" id="{BAE3A5F2-FB68-4A93-97B5-ABFEFDD4B46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85232" y="3589040"/>
                <a:ext cx="909224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File</a:t>
                </a:r>
              </a:p>
            </p:txBody>
          </p:sp>
          <p:sp>
            <p:nvSpPr>
              <p:cNvPr id="239" name="Line 37">
                <a:extLst>
                  <a:ext uri="{FF2B5EF4-FFF2-40B4-BE49-F238E27FC236}">
                    <a16:creationId xmlns:a16="http://schemas.microsoft.com/office/drawing/2014/main" id="{2529176C-9A8C-4EE8-94CF-8DDA544A09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0" name="Line 38">
                <a:extLst>
                  <a:ext uri="{FF2B5EF4-FFF2-40B4-BE49-F238E27FC236}">
                    <a16:creationId xmlns:a16="http://schemas.microsoft.com/office/drawing/2014/main" id="{D4A66730-AD43-4744-BCFE-B43D28B5158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1" name="Line 39">
                <a:extLst>
                  <a:ext uri="{FF2B5EF4-FFF2-40B4-BE49-F238E27FC236}">
                    <a16:creationId xmlns:a16="http://schemas.microsoft.com/office/drawing/2014/main" id="{8B9EBDC0-882E-4791-BCAD-8628B63C4F3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42" name="Text Box 40">
                <a:extLst>
                  <a:ext uri="{FF2B5EF4-FFF2-40B4-BE49-F238E27FC236}">
                    <a16:creationId xmlns:a16="http://schemas.microsoft.com/office/drawing/2014/main" id="{43E80451-E137-40D7-A4D9-7AD441246F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552" y="289560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43" name="Text Box 41">
                <a:extLst>
                  <a:ext uri="{FF2B5EF4-FFF2-40B4-BE49-F238E27FC236}">
                    <a16:creationId xmlns:a16="http://schemas.microsoft.com/office/drawing/2014/main" id="{99B1CBC7-9B79-4FBE-B5DD-B17A1BE9F65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2956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44" name="Text Box 42">
                <a:extLst>
                  <a:ext uri="{FF2B5EF4-FFF2-40B4-BE49-F238E27FC236}">
                    <a16:creationId xmlns:a16="http://schemas.microsoft.com/office/drawing/2014/main" id="{44234B99-E167-42FC-A881-B6FDC2EBDDA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7528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245" name="Text Box 23">
                <a:extLst>
                  <a:ext uri="{FF2B5EF4-FFF2-40B4-BE49-F238E27FC236}">
                    <a16:creationId xmlns:a16="http://schemas.microsoft.com/office/drawing/2014/main" id="{29D9363B-B5B7-448D-9724-8869AFCB2C9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8344" y="4746625"/>
                <a:ext cx="904633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246" name="Oval 245">
              <a:extLst>
                <a:ext uri="{FF2B5EF4-FFF2-40B4-BE49-F238E27FC236}">
                  <a16:creationId xmlns:a16="http://schemas.microsoft.com/office/drawing/2014/main" id="{8FE44795-6565-4E19-A287-C22D76641887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247" name="Line 39">
              <a:extLst>
                <a:ext uri="{FF2B5EF4-FFF2-40B4-BE49-F238E27FC236}">
                  <a16:creationId xmlns:a16="http://schemas.microsoft.com/office/drawing/2014/main" id="{1783C9BB-DCDB-4B84-BE5C-6E78D48267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36352" y="5468937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48" name="Text Box 42">
              <a:extLst>
                <a:ext uri="{FF2B5EF4-FFF2-40B4-BE49-F238E27FC236}">
                  <a16:creationId xmlns:a16="http://schemas.microsoft.com/office/drawing/2014/main" id="{51281481-5E82-4270-A89C-AA2100CBE1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442" y="5353049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16</a:t>
              </a:r>
            </a:p>
          </p:txBody>
        </p:sp>
        <p:sp>
          <p:nvSpPr>
            <p:cNvPr id="249" name="Text Box 42">
              <a:extLst>
                <a:ext uri="{FF2B5EF4-FFF2-40B4-BE49-F238E27FC236}">
                  <a16:creationId xmlns:a16="http://schemas.microsoft.com/office/drawing/2014/main" id="{58960535-DB39-4044-B538-967F5958DB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7401" y="5334000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50" name="Line 39">
              <a:extLst>
                <a:ext uri="{FF2B5EF4-FFF2-40B4-BE49-F238E27FC236}">
                  <a16:creationId xmlns:a16="http://schemas.microsoft.com/office/drawing/2014/main" id="{308B4BB6-F039-4D46-8ECF-F2FE3C863C4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391858" y="5435601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251" name="Line 32">
              <a:extLst>
                <a:ext uri="{FF2B5EF4-FFF2-40B4-BE49-F238E27FC236}">
                  <a16:creationId xmlns:a16="http://schemas.microsoft.com/office/drawing/2014/main" id="{BFB69E5A-3CE5-419E-86CC-8A958C434E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2" name="Line 33">
              <a:extLst>
                <a:ext uri="{FF2B5EF4-FFF2-40B4-BE49-F238E27FC236}">
                  <a16:creationId xmlns:a16="http://schemas.microsoft.com/office/drawing/2014/main" id="{60045469-F56A-49B1-B761-712146386F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3" name="Line 34">
              <a:extLst>
                <a:ext uri="{FF2B5EF4-FFF2-40B4-BE49-F238E27FC236}">
                  <a16:creationId xmlns:a16="http://schemas.microsoft.com/office/drawing/2014/main" id="{D7421C18-EBCB-4836-AAC3-493A4EA58A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54" name="Line 35">
              <a:extLst>
                <a:ext uri="{FF2B5EF4-FFF2-40B4-BE49-F238E27FC236}">
                  <a16:creationId xmlns:a16="http://schemas.microsoft.com/office/drawing/2014/main" id="{31E68A31-9372-4154-9666-601ECD68E51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5" name="Line 36">
              <a:extLst>
                <a:ext uri="{FF2B5EF4-FFF2-40B4-BE49-F238E27FC236}">
                  <a16:creationId xmlns:a16="http://schemas.microsoft.com/office/drawing/2014/main" id="{2F3282E5-D43F-41FD-A3E7-1B86E2A2640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6" name="Line 37">
              <a:extLst>
                <a:ext uri="{FF2B5EF4-FFF2-40B4-BE49-F238E27FC236}">
                  <a16:creationId xmlns:a16="http://schemas.microsoft.com/office/drawing/2014/main" id="{5EC5E0B3-8AF6-4171-9D08-711C553EB9A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7" name="Line 38">
              <a:extLst>
                <a:ext uri="{FF2B5EF4-FFF2-40B4-BE49-F238E27FC236}">
                  <a16:creationId xmlns:a16="http://schemas.microsoft.com/office/drawing/2014/main" id="{C93A4CB0-270E-497C-B782-05727C5251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8" name="Line 41">
              <a:extLst>
                <a:ext uri="{FF2B5EF4-FFF2-40B4-BE49-F238E27FC236}">
                  <a16:creationId xmlns:a16="http://schemas.microsoft.com/office/drawing/2014/main" id="{BA55393C-BC06-4509-A3DE-272133569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1862" y="2667000"/>
              <a:ext cx="0" cy="5365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259" name="Text Box 44">
              <a:extLst>
                <a:ext uri="{FF2B5EF4-FFF2-40B4-BE49-F238E27FC236}">
                  <a16:creationId xmlns:a16="http://schemas.microsoft.com/office/drawing/2014/main" id="{77ADA7F3-E950-4CE1-99D6-D20230DC3C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77956" y="3878105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260" name="Text Box 45">
              <a:extLst>
                <a:ext uri="{FF2B5EF4-FFF2-40B4-BE49-F238E27FC236}">
                  <a16:creationId xmlns:a16="http://schemas.microsoft.com/office/drawing/2014/main" id="{D88AAF31-0BC8-4732-B675-E3D1D20CEC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21259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261" name="Text Box 46">
              <a:extLst>
                <a:ext uri="{FF2B5EF4-FFF2-40B4-BE49-F238E27FC236}">
                  <a16:creationId xmlns:a16="http://schemas.microsoft.com/office/drawing/2014/main" id="{501A09B2-4527-4691-B451-4EBE1FB7D6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1600" y="2362200"/>
              <a:ext cx="1296988" cy="307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ALUcontrol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2" name="Line 47">
              <a:extLst>
                <a:ext uri="{FF2B5EF4-FFF2-40B4-BE49-F238E27FC236}">
                  <a16:creationId xmlns:a16="http://schemas.microsoft.com/office/drawing/2014/main" id="{7836D4CD-19A3-4686-A65B-829F5CFAC8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263" name="Text Box 48">
              <a:extLst>
                <a:ext uri="{FF2B5EF4-FFF2-40B4-BE49-F238E27FC236}">
                  <a16:creationId xmlns:a16="http://schemas.microsoft.com/office/drawing/2014/main" id="{88766193-E789-4DFA-A29D-9C238D1921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264" name="Rectangle 52">
              <a:extLst>
                <a:ext uri="{FF2B5EF4-FFF2-40B4-BE49-F238E27FC236}">
                  <a16:creationId xmlns:a16="http://schemas.microsoft.com/office/drawing/2014/main" id="{D89ECA09-A8E0-45D4-9099-68E5D13004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265" name="Line 53">
              <a:extLst>
                <a:ext uri="{FF2B5EF4-FFF2-40B4-BE49-F238E27FC236}">
                  <a16:creationId xmlns:a16="http://schemas.microsoft.com/office/drawing/2014/main" id="{6B5204E4-FB69-485A-B85B-2E069730E6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22225">
              <a:solidFill>
                <a:srgbClr val="C00000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66" name="Text Box 55">
              <a:extLst>
                <a:ext uri="{FF2B5EF4-FFF2-40B4-BE49-F238E27FC236}">
                  <a16:creationId xmlns:a16="http://schemas.microsoft.com/office/drawing/2014/main" id="{66E84172-0FC1-47A7-A763-1368E85F1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7181" y="41910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267" name="Text Box 56">
              <a:extLst>
                <a:ext uri="{FF2B5EF4-FFF2-40B4-BE49-F238E27FC236}">
                  <a16:creationId xmlns:a16="http://schemas.microsoft.com/office/drawing/2014/main" id="{B0791F3D-4C20-49EF-847C-2D9B70B0575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76403" y="3953669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268" name="Text Box 57">
              <a:extLst>
                <a:ext uri="{FF2B5EF4-FFF2-40B4-BE49-F238E27FC236}">
                  <a16:creationId xmlns:a16="http://schemas.microsoft.com/office/drawing/2014/main" id="{C8D5C09E-66A2-4CC0-93FD-9093CEC951C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269" name="Text Box 59">
              <a:extLst>
                <a:ext uri="{FF2B5EF4-FFF2-40B4-BE49-F238E27FC236}">
                  <a16:creationId xmlns:a16="http://schemas.microsoft.com/office/drawing/2014/main" id="{77D3EA5A-D8D8-4F8C-8713-E89DFCFC28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53000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270" name="Line 61">
              <a:extLst>
                <a:ext uri="{FF2B5EF4-FFF2-40B4-BE49-F238E27FC236}">
                  <a16:creationId xmlns:a16="http://schemas.microsoft.com/office/drawing/2014/main" id="{C4820456-88EE-4C80-984F-B31DA42EEE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1326" y="3496734"/>
              <a:ext cx="0" cy="304800"/>
            </a:xfrm>
            <a:prstGeom prst="line">
              <a:avLst/>
            </a:prstGeom>
            <a:noFill/>
            <a:ln w="9525">
              <a:solidFill>
                <a:srgbClr val="3333FF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71" name="Text Box 63">
              <a:extLst>
                <a:ext uri="{FF2B5EF4-FFF2-40B4-BE49-F238E27FC236}">
                  <a16:creationId xmlns:a16="http://schemas.microsoft.com/office/drawing/2014/main" id="{AFD12BD1-3647-420E-AFED-95456F5A6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1063" y="3217334"/>
              <a:ext cx="938829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4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272" name="Elbow Connector 92">
              <a:extLst>
                <a:ext uri="{FF2B5EF4-FFF2-40B4-BE49-F238E27FC236}">
                  <a16:creationId xmlns:a16="http://schemas.microsoft.com/office/drawing/2014/main" id="{12EF3F17-6907-4FC0-AB61-177565A2B094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Straight Arrow Connector 272">
              <a:extLst>
                <a:ext uri="{FF2B5EF4-FFF2-40B4-BE49-F238E27FC236}">
                  <a16:creationId xmlns:a16="http://schemas.microsoft.com/office/drawing/2014/main" id="{1CA0DF1D-255B-4941-AFD8-94A2A789B184}"/>
                </a:ext>
              </a:extLst>
            </p:cNvPr>
            <p:cNvCxnSpPr>
              <a:cxnSpLocks/>
              <a:endCxn id="267" idx="1"/>
            </p:cNvCxnSpPr>
            <p:nvPr/>
          </p:nvCxnSpPr>
          <p:spPr>
            <a:xfrm>
              <a:off x="6324599" y="4072465"/>
              <a:ext cx="451804" cy="3442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74" name="Group 273">
              <a:extLst>
                <a:ext uri="{FF2B5EF4-FFF2-40B4-BE49-F238E27FC236}">
                  <a16:creationId xmlns:a16="http://schemas.microsoft.com/office/drawing/2014/main" id="{47803820-6A3E-445B-A1A8-EC255E4CE40C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275" name="Rectangle 274">
                <a:extLst>
                  <a:ext uri="{FF2B5EF4-FFF2-40B4-BE49-F238E27FC236}">
                    <a16:creationId xmlns:a16="http://schemas.microsoft.com/office/drawing/2014/main" id="{68D9A176-9FDF-41DB-977E-6CA51CE3FFEB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6" name="Rectangle 275">
                <a:extLst>
                  <a:ext uri="{FF2B5EF4-FFF2-40B4-BE49-F238E27FC236}">
                    <a16:creationId xmlns:a16="http://schemas.microsoft.com/office/drawing/2014/main" id="{D7C7D27E-6211-41D3-BD12-B9CB453E2F49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7" name="Rectangle 276">
                <a:extLst>
                  <a:ext uri="{FF2B5EF4-FFF2-40B4-BE49-F238E27FC236}">
                    <a16:creationId xmlns:a16="http://schemas.microsoft.com/office/drawing/2014/main" id="{9E14E036-396E-4D51-B2B6-27FAA6779628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8" name="Rectangle 277">
                <a:extLst>
                  <a:ext uri="{FF2B5EF4-FFF2-40B4-BE49-F238E27FC236}">
                    <a16:creationId xmlns:a16="http://schemas.microsoft.com/office/drawing/2014/main" id="{9FBCC496-9CEA-4795-BE49-8F91FFE7BF73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79" name="Rectangle 278">
                <a:extLst>
                  <a:ext uri="{FF2B5EF4-FFF2-40B4-BE49-F238E27FC236}">
                    <a16:creationId xmlns:a16="http://schemas.microsoft.com/office/drawing/2014/main" id="{3E95B749-364E-4638-8E01-D8D0ECE69CE7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0" name="Rectangle 279">
                <a:extLst>
                  <a:ext uri="{FF2B5EF4-FFF2-40B4-BE49-F238E27FC236}">
                    <a16:creationId xmlns:a16="http://schemas.microsoft.com/office/drawing/2014/main" id="{F18F6B30-31B3-4534-A01C-DB07C35FD697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281" name="Group 280">
              <a:extLst>
                <a:ext uri="{FF2B5EF4-FFF2-40B4-BE49-F238E27FC236}">
                  <a16:creationId xmlns:a16="http://schemas.microsoft.com/office/drawing/2014/main" id="{D7D4E2F7-F805-405E-9A62-2416CAFBCB6E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282" name="Rectangle 281">
                <a:extLst>
                  <a:ext uri="{FF2B5EF4-FFF2-40B4-BE49-F238E27FC236}">
                    <a16:creationId xmlns:a16="http://schemas.microsoft.com/office/drawing/2014/main" id="{5059C16F-B893-419D-B086-755CDC269A0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3" name="Rectangle 282">
                <a:extLst>
                  <a:ext uri="{FF2B5EF4-FFF2-40B4-BE49-F238E27FC236}">
                    <a16:creationId xmlns:a16="http://schemas.microsoft.com/office/drawing/2014/main" id="{DC181E93-CEBA-455D-B75C-DFB8D63ABDCE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4" name="Rectangle 283">
                <a:extLst>
                  <a:ext uri="{FF2B5EF4-FFF2-40B4-BE49-F238E27FC236}">
                    <a16:creationId xmlns:a16="http://schemas.microsoft.com/office/drawing/2014/main" id="{4CA58587-9B00-48F9-ADE3-5CC760CB912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5" name="Rectangle 284">
                <a:extLst>
                  <a:ext uri="{FF2B5EF4-FFF2-40B4-BE49-F238E27FC236}">
                    <a16:creationId xmlns:a16="http://schemas.microsoft.com/office/drawing/2014/main" id="{B506C1B8-9E45-4A71-ACE2-DBD70198DEA8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6" name="Rectangle 285">
                <a:extLst>
                  <a:ext uri="{FF2B5EF4-FFF2-40B4-BE49-F238E27FC236}">
                    <a16:creationId xmlns:a16="http://schemas.microsoft.com/office/drawing/2014/main" id="{74F880F0-2BCA-42D4-B916-BC473D3D7CC3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287" name="Rectangle 286">
                <a:extLst>
                  <a:ext uri="{FF2B5EF4-FFF2-40B4-BE49-F238E27FC236}">
                    <a16:creationId xmlns:a16="http://schemas.microsoft.com/office/drawing/2014/main" id="{F26D207A-D248-4790-B0E4-6F05B3194C8B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288" name="Elbow Connector 122">
              <a:extLst>
                <a:ext uri="{FF2B5EF4-FFF2-40B4-BE49-F238E27FC236}">
                  <a16:creationId xmlns:a16="http://schemas.microsoft.com/office/drawing/2014/main" id="{BC0986F0-6A40-4561-AD4C-7606C531BC15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47800"/>
            </a:xfrm>
            <a:prstGeom prst="bentConnector3">
              <a:avLst>
                <a:gd name="adj1" fmla="val -667"/>
              </a:avLst>
            </a:prstGeom>
            <a:ln w="22225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9" name="Rounded Rectangle 125">
              <a:extLst>
                <a:ext uri="{FF2B5EF4-FFF2-40B4-BE49-F238E27FC236}">
                  <a16:creationId xmlns:a16="http://schemas.microsoft.com/office/drawing/2014/main" id="{0D0C4AE2-93C4-46FA-B9F7-76275A139CF5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C00000"/>
                  </a:solidFill>
                </a:rPr>
                <a:t>MUX</a:t>
              </a:r>
              <a:endParaRPr lang="en-SG" sz="1600" b="1" dirty="0">
                <a:solidFill>
                  <a:srgbClr val="C00000"/>
                </a:solidFill>
              </a:endParaRPr>
            </a:p>
          </p:txBody>
        </p:sp>
        <p:sp>
          <p:nvSpPr>
            <p:cNvPr id="290" name="Text Box 319">
              <a:extLst>
                <a:ext uri="{FF2B5EF4-FFF2-40B4-BE49-F238E27FC236}">
                  <a16:creationId xmlns:a16="http://schemas.microsoft.com/office/drawing/2014/main" id="{2D0E15EC-7994-4E75-8299-808B53F41A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895683" y="5833646"/>
              <a:ext cx="1172117" cy="338554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MemToReg</a:t>
              </a:r>
              <a:endPara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91" name="Line 16">
              <a:extLst>
                <a:ext uri="{FF2B5EF4-FFF2-40B4-BE49-F238E27FC236}">
                  <a16:creationId xmlns:a16="http://schemas.microsoft.com/office/drawing/2014/main" id="{D71011E3-B9EE-4B80-A38E-0F861583CC7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9697" y="56388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4B58364-E751-4DF4-B8A3-33A5C750E518}"/>
              </a:ext>
            </a:extLst>
          </p:cNvPr>
          <p:cNvGrpSpPr/>
          <p:nvPr/>
        </p:nvGrpSpPr>
        <p:grpSpPr>
          <a:xfrm>
            <a:off x="4316737" y="3971925"/>
            <a:ext cx="318399" cy="271464"/>
            <a:chOff x="4316737" y="3971925"/>
            <a:chExt cx="318399" cy="271464"/>
          </a:xfrm>
        </p:grpSpPr>
        <p:sp>
          <p:nvSpPr>
            <p:cNvPr id="292" name="Text Box 42">
              <a:extLst>
                <a:ext uri="{FF2B5EF4-FFF2-40B4-BE49-F238E27FC236}">
                  <a16:creationId xmlns:a16="http://schemas.microsoft.com/office/drawing/2014/main" id="{591316C1-A6D3-4DEB-B455-A23CBAACE86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737" y="3971925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93" name="Line 39">
              <a:extLst>
                <a:ext uri="{FF2B5EF4-FFF2-40B4-BE49-F238E27FC236}">
                  <a16:creationId xmlns:a16="http://schemas.microsoft.com/office/drawing/2014/main" id="{EC2A51D4-5264-4447-88EE-1C384DD4B1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1194" y="4073526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5445BD5D-E32C-4A65-85D6-C0EF600A5191}"/>
              </a:ext>
            </a:extLst>
          </p:cNvPr>
          <p:cNvGrpSpPr/>
          <p:nvPr/>
        </p:nvGrpSpPr>
        <p:grpSpPr>
          <a:xfrm>
            <a:off x="4451797" y="2984500"/>
            <a:ext cx="318399" cy="271464"/>
            <a:chOff x="4316737" y="3971925"/>
            <a:chExt cx="318399" cy="271464"/>
          </a:xfrm>
        </p:grpSpPr>
        <p:sp>
          <p:nvSpPr>
            <p:cNvPr id="295" name="Text Box 42">
              <a:extLst>
                <a:ext uri="{FF2B5EF4-FFF2-40B4-BE49-F238E27FC236}">
                  <a16:creationId xmlns:a16="http://schemas.microsoft.com/office/drawing/2014/main" id="{CF42BA10-9BBD-4EA6-987E-71D9005BA66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16737" y="3971925"/>
              <a:ext cx="318399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32</a:t>
              </a:r>
            </a:p>
          </p:txBody>
        </p:sp>
        <p:sp>
          <p:nvSpPr>
            <p:cNvPr id="296" name="Line 39">
              <a:extLst>
                <a:ext uri="{FF2B5EF4-FFF2-40B4-BE49-F238E27FC236}">
                  <a16:creationId xmlns:a16="http://schemas.microsoft.com/office/drawing/2014/main" id="{048D9244-4CA6-41D8-BEA2-ABAF1EF9175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31194" y="4073526"/>
              <a:ext cx="100430" cy="169863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300" name="Rounded Rectangle 102">
            <a:extLst>
              <a:ext uri="{FF2B5EF4-FFF2-40B4-BE49-F238E27FC236}">
                <a16:creationId xmlns:a16="http://schemas.microsoft.com/office/drawing/2014/main" id="{68AB298D-60C5-4002-BBC9-6E0D9239907C}"/>
              </a:ext>
            </a:extLst>
          </p:cNvPr>
          <p:cNvSpPr/>
          <p:nvPr/>
        </p:nvSpPr>
        <p:spPr>
          <a:xfrm>
            <a:off x="5371492" y="5613821"/>
            <a:ext cx="2438400" cy="1066800"/>
          </a:xfrm>
          <a:prstGeom prst="roundRect">
            <a:avLst/>
          </a:prstGeom>
          <a:solidFill>
            <a:schemeClr val="bg1"/>
          </a:solidFill>
          <a:ln w="158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MemToReg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A control signal to indicate whether result came from memory or ALU unit</a:t>
            </a:r>
            <a:endParaRPr lang="en-SG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950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5.5 </a:t>
            </a:r>
            <a:r>
              <a:rPr lang="en-SG" sz="3200" b="1" dirty="0">
                <a:solidFill>
                  <a:srgbClr val="0000FF"/>
                </a:solidFill>
              </a:rPr>
              <a:t>Register Write Stage</a:t>
            </a:r>
            <a:r>
              <a:rPr lang="en-SG" sz="3200" dirty="0">
                <a:solidFill>
                  <a:srgbClr val="0000FF"/>
                </a:solidFill>
              </a:rPr>
              <a:t>: Requirements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53" name="Slide Number Placeholder 6">
            <a:extLst>
              <a:ext uri="{FF2B5EF4-FFF2-40B4-BE49-F238E27FC236}">
                <a16:creationId xmlns:a16="http://schemas.microsoft.com/office/drawing/2014/main" id="{7E05FA04-7473-4DBC-B821-735F50790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45</a:t>
            </a:fld>
            <a:endParaRPr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8AC4F9E8-E26D-4F85-AC8C-2476EF1FD27A}"/>
              </a:ext>
            </a:extLst>
          </p:cNvPr>
          <p:cNvSpPr txBox="1"/>
          <p:nvPr/>
        </p:nvSpPr>
        <p:spPr>
          <a:xfrm>
            <a:off x="7331676" y="484913"/>
            <a:ext cx="1659924" cy="1477328"/>
          </a:xfrm>
          <a:prstGeom prst="rect">
            <a:avLst/>
          </a:pr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SG" dirty="0"/>
              <a:t>Fetch</a:t>
            </a:r>
          </a:p>
          <a:p>
            <a:pPr marL="342900" indent="-342900">
              <a:buAutoNum type="arabicPeriod"/>
            </a:pPr>
            <a:r>
              <a:rPr lang="en-SG" dirty="0"/>
              <a:t>Decode</a:t>
            </a:r>
          </a:p>
          <a:p>
            <a:pPr marL="342900" indent="-342900">
              <a:buAutoNum type="arabicPeriod"/>
            </a:pPr>
            <a:r>
              <a:rPr lang="en-SG" dirty="0"/>
              <a:t>ALU</a:t>
            </a:r>
          </a:p>
          <a:p>
            <a:pPr marL="342900" indent="-342900">
              <a:buAutoNum type="arabicPeriod"/>
            </a:pPr>
            <a:r>
              <a:rPr lang="en-SG" dirty="0"/>
              <a:t>Memory</a:t>
            </a:r>
          </a:p>
          <a:p>
            <a:pPr marL="342900" indent="-342900">
              <a:buAutoNum type="arabicPeriod"/>
            </a:pPr>
            <a:r>
              <a:rPr lang="en-SG" b="1" dirty="0" err="1">
                <a:solidFill>
                  <a:srgbClr val="C00000"/>
                </a:solidFill>
              </a:rPr>
              <a:t>RegWrite</a:t>
            </a:r>
            <a:endParaRPr lang="en-SG" b="1" dirty="0">
              <a:solidFill>
                <a:srgbClr val="C00000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67035017-D29B-4100-A71E-E86A417F5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74515"/>
            <a:ext cx="8229600" cy="4898572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800" dirty="0"/>
              <a:t>Instruction </a:t>
            </a:r>
            <a:r>
              <a:rPr lang="en-SG" sz="2800" b="1" dirty="0"/>
              <a:t>Register Write Stage</a:t>
            </a:r>
            <a:r>
              <a:rPr lang="en-SG" sz="2800" dirty="0"/>
              <a:t>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Most instructions write the result of some computation into a register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000" dirty="0"/>
              <a:t>Examples: arithmetic, logical, shifts, loads, set-less-than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Need destination register number and computation result</a:t>
            </a:r>
            <a:endParaRPr lang="en-SG" sz="2000" dirty="0"/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SG" sz="2400" dirty="0"/>
              <a:t>Exceptions are stores, branches, jumps: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There are no results to be written</a:t>
            </a:r>
            <a:endParaRPr lang="en-SG" sz="2000" dirty="0"/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>
                <a:sym typeface="Wingdings" pitchFamily="2" charset="2"/>
              </a:rPr>
              <a:t>These instructions remain idle in this stage</a:t>
            </a:r>
          </a:p>
          <a:p>
            <a:pPr marL="266700" indent="-266700">
              <a:spcBef>
                <a:spcPts val="18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Input from previous stage (</a:t>
            </a:r>
            <a:r>
              <a:rPr lang="en-US" sz="2800" b="1" dirty="0"/>
              <a:t>Memory</a:t>
            </a:r>
            <a:r>
              <a:rPr lang="en-US" sz="2800" dirty="0"/>
              <a:t>):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Computation result either from memory or ALU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318004160"/>
      </p:ext>
    </p:extLst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5.5 </a:t>
            </a:r>
            <a:r>
              <a:rPr lang="en-SG" sz="3200" b="1" dirty="0">
                <a:solidFill>
                  <a:srgbClr val="0000FF"/>
                </a:solidFill>
              </a:rPr>
              <a:t>Register Write Stage</a:t>
            </a:r>
            <a:r>
              <a:rPr lang="en-SG" sz="3200" dirty="0">
                <a:solidFill>
                  <a:srgbClr val="0000FF"/>
                </a:solidFill>
              </a:rPr>
              <a:t>: Block Diagram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2" name="Slide Number Placeholder 6">
            <a:extLst>
              <a:ext uri="{FF2B5EF4-FFF2-40B4-BE49-F238E27FC236}">
                <a16:creationId xmlns:a16="http://schemas.microsoft.com/office/drawing/2014/main" id="{505DAE6A-63C0-440A-A107-24BF1CF8B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46</a:t>
            </a:fld>
            <a:endParaRPr dirty="0"/>
          </a:p>
        </p:txBody>
      </p:sp>
      <p:sp>
        <p:nvSpPr>
          <p:cNvPr id="13" name="Content Placeholder 43">
            <a:extLst>
              <a:ext uri="{FF2B5EF4-FFF2-40B4-BE49-F238E27FC236}">
                <a16:creationId xmlns:a16="http://schemas.microsoft.com/office/drawing/2014/main" id="{E640224B-7592-4866-93CF-FC66A0EB7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3886201"/>
            <a:ext cx="8229600" cy="1806576"/>
          </a:xfrm>
        </p:spPr>
        <p:txBody>
          <a:bodyPr/>
          <a:lstStyle/>
          <a:p>
            <a:pPr marL="263525" indent="-263525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Result Write stage has no additional element:</a:t>
            </a:r>
          </a:p>
          <a:p>
            <a:pPr marL="630238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Basically just route the correct result into register file</a:t>
            </a:r>
          </a:p>
          <a:p>
            <a:pPr marL="630238" lvl="1" indent="-2746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</a:t>
            </a:r>
            <a:r>
              <a:rPr lang="en-US" b="1" i="1" dirty="0"/>
              <a:t>Write Register</a:t>
            </a:r>
            <a:r>
              <a:rPr lang="en-US" dirty="0"/>
              <a:t> number is generated way back in the </a:t>
            </a:r>
            <a:r>
              <a:rPr lang="en-US" b="1" dirty="0"/>
              <a:t>Decode</a:t>
            </a:r>
            <a:r>
              <a:rPr lang="en-US" dirty="0"/>
              <a:t> Stage</a:t>
            </a:r>
            <a:endParaRPr lang="en-SG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3B028AA-557D-4A71-861A-FB8F3D9947E6}"/>
              </a:ext>
            </a:extLst>
          </p:cNvPr>
          <p:cNvSpPr/>
          <p:nvPr/>
        </p:nvSpPr>
        <p:spPr>
          <a:xfrm>
            <a:off x="685800" y="1295400"/>
            <a:ext cx="609600" cy="220980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rgbClr val="C00000"/>
                </a:solidFill>
              </a:rPr>
              <a:t>Memory Stage</a:t>
            </a:r>
          </a:p>
        </p:txBody>
      </p:sp>
      <p:sp>
        <p:nvSpPr>
          <p:cNvPr id="15" name="Right Arrow 7">
            <a:extLst>
              <a:ext uri="{FF2B5EF4-FFF2-40B4-BE49-F238E27FC236}">
                <a16:creationId xmlns:a16="http://schemas.microsoft.com/office/drawing/2014/main" id="{7E752F3F-50BF-45C5-A5AC-ECE4DB696B3B}"/>
              </a:ext>
            </a:extLst>
          </p:cNvPr>
          <p:cNvSpPr/>
          <p:nvPr/>
        </p:nvSpPr>
        <p:spPr>
          <a:xfrm>
            <a:off x="1219200" y="2743200"/>
            <a:ext cx="1752600" cy="609600"/>
          </a:xfrm>
          <a:prstGeom prst="rightArrow">
            <a:avLst/>
          </a:prstGeom>
          <a:solidFill>
            <a:srgbClr val="FFFFCC"/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Result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96A3C72D-3E41-4342-B3C3-8692FE73A87B}"/>
              </a:ext>
            </a:extLst>
          </p:cNvPr>
          <p:cNvGrpSpPr/>
          <p:nvPr/>
        </p:nvGrpSpPr>
        <p:grpSpPr>
          <a:xfrm>
            <a:off x="3048000" y="1447800"/>
            <a:ext cx="2743201" cy="1878687"/>
            <a:chOff x="3048000" y="1447800"/>
            <a:chExt cx="2743201" cy="1878687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3951F27-5537-411B-9A07-A4767D4459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8863" y="1447800"/>
              <a:ext cx="1881188" cy="180657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 dirty="0"/>
            </a:p>
          </p:txBody>
        </p:sp>
        <p:sp>
          <p:nvSpPr>
            <p:cNvPr id="17" name="Text Box 17">
              <a:extLst>
                <a:ext uri="{FF2B5EF4-FFF2-40B4-BE49-F238E27FC236}">
                  <a16:creationId xmlns:a16="http://schemas.microsoft.com/office/drawing/2014/main" id="{811261D2-ECD2-4522-90AD-18CE25A3A6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863" y="1514475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1</a:t>
              </a:r>
            </a:p>
          </p:txBody>
        </p:sp>
        <p:sp>
          <p:nvSpPr>
            <p:cNvPr id="18" name="Text Box 18">
              <a:extLst>
                <a:ext uri="{FF2B5EF4-FFF2-40B4-BE49-F238E27FC236}">
                  <a16:creationId xmlns:a16="http://schemas.microsoft.com/office/drawing/2014/main" id="{7B8B5FB6-7E9C-4069-A8ED-A44522A56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863" y="1960563"/>
              <a:ext cx="95571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r>
                <a:rPr lang="en-US" sz="1100" b="1" dirty="0">
                  <a:latin typeface="Verdana" pitchFamily="34" charset="0"/>
                </a:rPr>
                <a:t>register 2</a:t>
              </a:r>
            </a:p>
          </p:txBody>
        </p:sp>
        <p:sp>
          <p:nvSpPr>
            <p:cNvPr id="19" name="Text Box 19">
              <a:extLst>
                <a:ext uri="{FF2B5EF4-FFF2-40B4-BE49-F238E27FC236}">
                  <a16:creationId xmlns:a16="http://schemas.microsoft.com/office/drawing/2014/main" id="{08398CC7-1259-4A1A-887A-70A17919BF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98863" y="2381250"/>
              <a:ext cx="806631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</a:t>
              </a:r>
            </a:p>
            <a:p>
              <a:r>
                <a:rPr lang="en-US" sz="1100" b="1" dirty="0">
                  <a:latin typeface="Verdana" pitchFamily="34" charset="0"/>
                </a:rPr>
                <a:t>register</a:t>
              </a:r>
            </a:p>
          </p:txBody>
        </p:sp>
        <p:sp>
          <p:nvSpPr>
            <p:cNvPr id="20" name="Text Box 21">
              <a:extLst>
                <a:ext uri="{FF2B5EF4-FFF2-40B4-BE49-F238E27FC236}">
                  <a16:creationId xmlns:a16="http://schemas.microsoft.com/office/drawing/2014/main" id="{431E8A6F-91DB-4666-8D71-0FDDE2981E4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44" y="1571625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1</a:t>
              </a:r>
              <a:endParaRPr lang="en-US" sz="1000" b="1" dirty="0">
                <a:latin typeface="Verdana" pitchFamily="34" charset="0"/>
              </a:endParaRPr>
            </a:p>
          </p:txBody>
        </p:sp>
        <p:sp>
          <p:nvSpPr>
            <p:cNvPr id="22" name="Text Box 22">
              <a:extLst>
                <a:ext uri="{FF2B5EF4-FFF2-40B4-BE49-F238E27FC236}">
                  <a16:creationId xmlns:a16="http://schemas.microsoft.com/office/drawing/2014/main" id="{21F81F1D-E5AB-4D05-BCED-5976E5B4A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93644" y="2609850"/>
              <a:ext cx="686406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100" b="1" dirty="0">
                  <a:latin typeface="Verdana" pitchFamily="34" charset="0"/>
                </a:rPr>
                <a:t>Read</a:t>
              </a:r>
            </a:p>
            <a:p>
              <a:pPr algn="r"/>
              <a:r>
                <a:rPr lang="en-US" sz="1100" b="1" dirty="0">
                  <a:latin typeface="Verdana" pitchFamily="34" charset="0"/>
                </a:rPr>
                <a:t>data 2</a:t>
              </a:r>
            </a:p>
          </p:txBody>
        </p:sp>
        <p:sp>
          <p:nvSpPr>
            <p:cNvPr id="23" name="Line 24">
              <a:extLst>
                <a:ext uri="{FF2B5EF4-FFF2-40B4-BE49-F238E27FC236}">
                  <a16:creationId xmlns:a16="http://schemas.microsoft.com/office/drawing/2014/main" id="{D186226F-31A7-4011-BF4A-C5A4BCD08F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1765300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4" name="Line 25">
              <a:extLst>
                <a:ext uri="{FF2B5EF4-FFF2-40B4-BE49-F238E27FC236}">
                  <a16:creationId xmlns:a16="http://schemas.microsoft.com/office/drawing/2014/main" id="{E15EE9A6-7F4F-4A60-AB4E-657B8FC3D0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2149475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25" name="Line 26">
              <a:extLst>
                <a:ext uri="{FF2B5EF4-FFF2-40B4-BE49-F238E27FC236}">
                  <a16:creationId xmlns:a16="http://schemas.microsoft.com/office/drawing/2014/main" id="{A86CB124-63F0-470A-BDD9-2C4E13E5C4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98800" y="2582863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grpSp>
          <p:nvGrpSpPr>
            <p:cNvPr id="26" name="Group 39">
              <a:extLst>
                <a:ext uri="{FF2B5EF4-FFF2-40B4-BE49-F238E27FC236}">
                  <a16:creationId xmlns:a16="http://schemas.microsoft.com/office/drawing/2014/main" id="{6589DA04-77C3-4A19-80C5-4968B3E1F468}"/>
                </a:ext>
              </a:extLst>
            </p:cNvPr>
            <p:cNvGrpSpPr/>
            <p:nvPr/>
          </p:nvGrpSpPr>
          <p:grpSpPr>
            <a:xfrm>
              <a:off x="5480051" y="1773238"/>
              <a:ext cx="311150" cy="1057275"/>
              <a:chOff x="5480050" y="1773238"/>
              <a:chExt cx="500063" cy="1057275"/>
            </a:xfrm>
          </p:grpSpPr>
          <p:sp>
            <p:nvSpPr>
              <p:cNvPr id="27" name="Line 28">
                <a:extLst>
                  <a:ext uri="{FF2B5EF4-FFF2-40B4-BE49-F238E27FC236}">
                    <a16:creationId xmlns:a16="http://schemas.microsoft.com/office/drawing/2014/main" id="{921A6DFA-49CA-4D09-AB4C-4898D01100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1773238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28" name="Line 29">
                <a:extLst>
                  <a:ext uri="{FF2B5EF4-FFF2-40B4-BE49-F238E27FC236}">
                    <a16:creationId xmlns:a16="http://schemas.microsoft.com/office/drawing/2014/main" id="{C4682488-FB93-41CA-A8D1-2FF5892AB0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480050" y="2830513"/>
                <a:ext cx="50006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none">
                <a:spAutoFit/>
              </a:bodyPr>
              <a:lstStyle/>
              <a:p>
                <a:endParaRPr lang="en-US"/>
              </a:p>
            </p:txBody>
          </p:sp>
        </p:grpSp>
        <p:sp>
          <p:nvSpPr>
            <p:cNvPr id="29" name="Text Box 36">
              <a:extLst>
                <a:ext uri="{FF2B5EF4-FFF2-40B4-BE49-F238E27FC236}">
                  <a16:creationId xmlns:a16="http://schemas.microsoft.com/office/drawing/2014/main" id="{0BC36AF4-DEDE-4FDB-A1FF-B0540E60F9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7028" y="2277637"/>
              <a:ext cx="1026243" cy="52322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4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30" name="Line 37">
              <a:extLst>
                <a:ext uri="{FF2B5EF4-FFF2-40B4-BE49-F238E27FC236}">
                  <a16:creationId xmlns:a16="http://schemas.microsoft.com/office/drawing/2014/main" id="{39B2112B-4F8B-4486-A57F-6428450358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688" y="1679575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1" name="Line 38">
              <a:extLst>
                <a:ext uri="{FF2B5EF4-FFF2-40B4-BE49-F238E27FC236}">
                  <a16:creationId xmlns:a16="http://schemas.microsoft.com/office/drawing/2014/main" id="{94778B3A-B256-46C4-A6C4-C26C6DD84D1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688" y="2063750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2" name="Line 39">
              <a:extLst>
                <a:ext uri="{FF2B5EF4-FFF2-40B4-BE49-F238E27FC236}">
                  <a16:creationId xmlns:a16="http://schemas.microsoft.com/office/drawing/2014/main" id="{273D506D-4B5F-4702-9E01-3E6877553B6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14688" y="2497138"/>
              <a:ext cx="115888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33" name="Text Box 40">
              <a:extLst>
                <a:ext uri="{FF2B5EF4-FFF2-40B4-BE49-F238E27FC236}">
                  <a16:creationId xmlns:a16="http://schemas.microsoft.com/office/drawing/2014/main" id="{532A8FAA-056A-459E-8568-C544CE9712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06738" y="15240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4" name="Text Box 41">
              <a:extLst>
                <a:ext uri="{FF2B5EF4-FFF2-40B4-BE49-F238E27FC236}">
                  <a16:creationId xmlns:a16="http://schemas.microsoft.com/office/drawing/2014/main" id="{11EAA85F-8D9C-492F-A0CD-EBD349FB3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6575" y="192405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5" name="Text Box 42">
              <a:extLst>
                <a:ext uri="{FF2B5EF4-FFF2-40B4-BE49-F238E27FC236}">
                  <a16:creationId xmlns:a16="http://schemas.microsoft.com/office/drawing/2014/main" id="{E77516E8-6A3C-4469-BEB8-C03D7616AFD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76575" y="238125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BD323D70-ADFD-45D5-A104-B5EE11EA49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48063" y="2895600"/>
              <a:ext cx="619080" cy="43088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100" b="1" dirty="0">
                  <a:latin typeface="Verdana" pitchFamily="34" charset="0"/>
                </a:rPr>
                <a:t>Write</a:t>
              </a:r>
            </a:p>
            <a:p>
              <a:r>
                <a:rPr lang="en-US" sz="11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37" name="Line 27">
              <a:extLst>
                <a:ext uri="{FF2B5EF4-FFF2-40B4-BE49-F238E27FC236}">
                  <a16:creationId xmlns:a16="http://schemas.microsoft.com/office/drawing/2014/main" id="{FB989251-6DCE-427C-A11C-1B27A04193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48000" y="3048000"/>
              <a:ext cx="5000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1602886"/>
      </p:ext>
    </p:extLst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5.5 Register Write Stage: </a:t>
            </a:r>
            <a:r>
              <a:rPr lang="en-SG" sz="3600" b="1" dirty="0">
                <a:solidFill>
                  <a:srgbClr val="0000FF"/>
                </a:solidFill>
              </a:rPr>
              <a:t>Routing</a:t>
            </a:r>
            <a:endParaRPr lang="en-US" sz="3600" b="1" dirty="0">
              <a:solidFill>
                <a:srgbClr val="C00000"/>
              </a:solidFill>
            </a:endParaRPr>
          </a:p>
        </p:txBody>
      </p:sp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1556F28-C0AE-4784-AF7A-424442359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47</a:t>
            </a:fld>
            <a:endParaRPr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25E0C38-C0C0-4533-8892-FC0539010A51}"/>
              </a:ext>
            </a:extLst>
          </p:cNvPr>
          <p:cNvGrpSpPr/>
          <p:nvPr/>
        </p:nvGrpSpPr>
        <p:grpSpPr>
          <a:xfrm>
            <a:off x="298760" y="1966241"/>
            <a:ext cx="8546479" cy="4114800"/>
            <a:chOff x="533400" y="1600200"/>
            <a:chExt cx="8546479" cy="4114800"/>
          </a:xfrm>
        </p:grpSpPr>
        <p:sp>
          <p:nvSpPr>
            <p:cNvPr id="14" name="Line 28">
              <a:extLst>
                <a:ext uri="{FF2B5EF4-FFF2-40B4-BE49-F238E27FC236}">
                  <a16:creationId xmlns:a16="http://schemas.microsoft.com/office/drawing/2014/main" id="{F85E99AF-01A8-4784-AB58-B0E7F2960F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2819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" name="Line 29">
              <a:extLst>
                <a:ext uri="{FF2B5EF4-FFF2-40B4-BE49-F238E27FC236}">
                  <a16:creationId xmlns:a16="http://schemas.microsoft.com/office/drawing/2014/main" id="{C35A3F73-A394-4D37-9B8A-75E52579E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3810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D4327EA-0DBD-46FD-AD20-7E9DEC4AEE50}"/>
                </a:ext>
              </a:extLst>
            </p:cNvPr>
            <p:cNvCxnSpPr>
              <a:endCxn id="32" idx="0"/>
            </p:cNvCxnSpPr>
            <p:nvPr/>
          </p:nvCxnSpPr>
          <p:spPr>
            <a:xfrm>
              <a:off x="1259786" y="2686051"/>
              <a:ext cx="1300651" cy="5714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AEC667E-6AF1-4F04-A54F-9059705C5FF2}"/>
                </a:ext>
              </a:extLst>
            </p:cNvPr>
            <p:cNvCxnSpPr>
              <a:endCxn id="33" idx="0"/>
            </p:cNvCxnSpPr>
            <p:nvPr/>
          </p:nvCxnSpPr>
          <p:spPr>
            <a:xfrm flipV="1">
              <a:off x="1259786" y="3124200"/>
              <a:ext cx="1300651" cy="209551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FB8216A-533D-4036-B281-6FB6742AA6F1}"/>
                </a:ext>
              </a:extLst>
            </p:cNvPr>
            <p:cNvCxnSpPr/>
            <p:nvPr/>
          </p:nvCxnSpPr>
          <p:spPr>
            <a:xfrm>
              <a:off x="1295400" y="4191000"/>
              <a:ext cx="9144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 Box 309">
              <a:extLst>
                <a:ext uri="{FF2B5EF4-FFF2-40B4-BE49-F238E27FC236}">
                  <a16:creationId xmlns:a16="http://schemas.microsoft.com/office/drawing/2014/main" id="{E1468811-DAAF-4CE2-8DAA-9740C6D650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438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20" name="Text Box 310">
              <a:extLst>
                <a:ext uri="{FF2B5EF4-FFF2-40B4-BE49-F238E27FC236}">
                  <a16:creationId xmlns:a16="http://schemas.microsoft.com/office/drawing/2014/main" id="{1AA1F7CC-2EC4-4301-89B3-8D95CF19F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2999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22" name="Text Box 324">
              <a:extLst>
                <a:ext uri="{FF2B5EF4-FFF2-40B4-BE49-F238E27FC236}">
                  <a16:creationId xmlns:a16="http://schemas.microsoft.com/office/drawing/2014/main" id="{78EC8485-E6FC-415A-8B48-4A739339AB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1910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3" name="Rounded Rectangle 38">
              <a:extLst>
                <a:ext uri="{FF2B5EF4-FFF2-40B4-BE49-F238E27FC236}">
                  <a16:creationId xmlns:a16="http://schemas.microsoft.com/office/drawing/2014/main" id="{1206412C-7CDD-46EB-884D-5CBBFE62CB48}"/>
                </a:ext>
              </a:extLst>
            </p:cNvPr>
            <p:cNvSpPr/>
            <p:nvPr/>
          </p:nvSpPr>
          <p:spPr>
            <a:xfrm>
              <a:off x="2250328" y="3505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4" name="Shape 39">
              <a:extLst>
                <a:ext uri="{FF2B5EF4-FFF2-40B4-BE49-F238E27FC236}">
                  <a16:creationId xmlns:a16="http://schemas.microsoft.com/office/drawing/2014/main" id="{7A261747-D0C5-4047-BA43-5700EBE43F6D}"/>
                </a:ext>
              </a:extLst>
            </p:cNvPr>
            <p:cNvCxnSpPr>
              <a:stCxn id="20" idx="2"/>
              <a:endCxn id="23" idx="1"/>
            </p:cNvCxnSpPr>
            <p:nvPr/>
          </p:nvCxnSpPr>
          <p:spPr>
            <a:xfrm rot="16200000" flipH="1">
              <a:off x="1657129" y="3369201"/>
              <a:ext cx="719512" cy="466886"/>
            </a:xfrm>
            <a:prstGeom prst="bentConnector2">
              <a:avLst/>
            </a:prstGeom>
            <a:ln w="2222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A605D87-8F4D-4E54-A143-EE0D68259C07}"/>
                </a:ext>
              </a:extLst>
            </p:cNvPr>
            <p:cNvCxnSpPr>
              <a:stCxn id="23" idx="3"/>
              <a:endCxn id="34" idx="0"/>
            </p:cNvCxnSpPr>
            <p:nvPr/>
          </p:nvCxnSpPr>
          <p:spPr>
            <a:xfrm flipV="1">
              <a:off x="2514471" y="3581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53">
              <a:extLst>
                <a:ext uri="{FF2B5EF4-FFF2-40B4-BE49-F238E27FC236}">
                  <a16:creationId xmlns:a16="http://schemas.microsoft.com/office/drawing/2014/main" id="{00ED6B68-C059-471F-BAC5-461CF84C9666}"/>
                </a:ext>
              </a:extLst>
            </p:cNvPr>
            <p:cNvCxnSpPr>
              <a:stCxn id="51" idx="6"/>
              <a:endCxn id="28" idx="1"/>
            </p:cNvCxnSpPr>
            <p:nvPr/>
          </p:nvCxnSpPr>
          <p:spPr>
            <a:xfrm flipV="1">
              <a:off x="4171389" y="4114800"/>
              <a:ext cx="787951" cy="10287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 Box 324">
              <a:extLst>
                <a:ext uri="{FF2B5EF4-FFF2-40B4-BE49-F238E27FC236}">
                  <a16:creationId xmlns:a16="http://schemas.microsoft.com/office/drawing/2014/main" id="{F141A6D8-C34C-49C5-8452-7EBFA46C71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4953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8" name="Rounded Rectangle 45">
              <a:extLst>
                <a:ext uri="{FF2B5EF4-FFF2-40B4-BE49-F238E27FC236}">
                  <a16:creationId xmlns:a16="http://schemas.microsoft.com/office/drawing/2014/main" id="{A901C956-D06C-4E08-925B-D9F22EE37BB1}"/>
                </a:ext>
              </a:extLst>
            </p:cNvPr>
            <p:cNvSpPr/>
            <p:nvPr/>
          </p:nvSpPr>
          <p:spPr>
            <a:xfrm>
              <a:off x="4959340" y="3657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CDAEEF3-CA50-447F-8231-7437E63653C6}"/>
                </a:ext>
              </a:extLst>
            </p:cNvPr>
            <p:cNvCxnSpPr/>
            <p:nvPr/>
          </p:nvCxnSpPr>
          <p:spPr>
            <a:xfrm>
              <a:off x="1259793" y="5181600"/>
              <a:ext cx="204710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Line 28">
              <a:extLst>
                <a:ext uri="{FF2B5EF4-FFF2-40B4-BE49-F238E27FC236}">
                  <a16:creationId xmlns:a16="http://schemas.microsoft.com/office/drawing/2014/main" id="{08BF8D83-1105-47CD-B28A-DF94AF95DA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114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grpSp>
          <p:nvGrpSpPr>
            <p:cNvPr id="31" name="Group 88">
              <a:extLst>
                <a:ext uri="{FF2B5EF4-FFF2-40B4-BE49-F238E27FC236}">
                  <a16:creationId xmlns:a16="http://schemas.microsoft.com/office/drawing/2014/main" id="{896147B7-EE82-4752-B87A-0F9F7551BEEA}"/>
                </a:ext>
              </a:extLst>
            </p:cNvPr>
            <p:cNvGrpSpPr/>
            <p:nvPr/>
          </p:nvGrpSpPr>
          <p:grpSpPr>
            <a:xfrm>
              <a:off x="2560437" y="2514600"/>
              <a:ext cx="1717186" cy="2158802"/>
              <a:chOff x="2778614" y="2895600"/>
              <a:chExt cx="1717186" cy="2158802"/>
            </a:xfrm>
          </p:grpSpPr>
          <p:sp>
            <p:nvSpPr>
              <p:cNvPr id="32" name="Line 24">
                <a:extLst>
                  <a:ext uri="{FF2B5EF4-FFF2-40B4-BE49-F238E27FC236}">
                    <a16:creationId xmlns:a16="http://schemas.microsoft.com/office/drawing/2014/main" id="{CF5AF49A-51BE-4913-B7A8-291266463B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124200"/>
                <a:ext cx="543419" cy="127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3" name="Line 25">
                <a:extLst>
                  <a:ext uri="{FF2B5EF4-FFF2-40B4-BE49-F238E27FC236}">
                    <a16:creationId xmlns:a16="http://schemas.microsoft.com/office/drawing/2014/main" id="{8F823811-E37E-49CD-99EF-39BDF0EA7F3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78614" y="3505200"/>
                <a:ext cx="543419" cy="1587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4" name="Line 26">
                <a:extLst>
                  <a:ext uri="{FF2B5EF4-FFF2-40B4-BE49-F238E27FC236}">
                    <a16:creationId xmlns:a16="http://schemas.microsoft.com/office/drawing/2014/main" id="{85EBC52A-99B6-4137-B0D8-1951B13A18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844649" y="3954462"/>
                <a:ext cx="477383" cy="793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5" name="Line 16">
                <a:extLst>
                  <a:ext uri="{FF2B5EF4-FFF2-40B4-BE49-F238E27FC236}">
                    <a16:creationId xmlns:a16="http://schemas.microsoft.com/office/drawing/2014/main" id="{AF097D9E-21D1-445A-8767-F522CE904F6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67021" y="4495800"/>
                <a:ext cx="0" cy="268288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36" name="Rectangle 15">
                <a:extLst>
                  <a:ext uri="{FF2B5EF4-FFF2-40B4-BE49-F238E27FC236}">
                    <a16:creationId xmlns:a16="http://schemas.microsoft.com/office/drawing/2014/main" id="{CCC0BD5F-C64E-40A6-907C-F580BE6B0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11216" y="2895601"/>
                <a:ext cx="1129733" cy="1676400"/>
              </a:xfrm>
              <a:prstGeom prst="rect">
                <a:avLst/>
              </a:prstGeom>
              <a:solidFill>
                <a:srgbClr val="FFFFCC"/>
              </a:solidFill>
              <a:ln w="952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7" name="Text Box 17">
                <a:extLst>
                  <a:ext uri="{FF2B5EF4-FFF2-40B4-BE49-F238E27FC236}">
                    <a16:creationId xmlns:a16="http://schemas.microsoft.com/office/drawing/2014/main" id="{7F070CB4-96FB-43D7-BEA0-25E0187F238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030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RR1</a:t>
                </a:r>
              </a:p>
            </p:txBody>
          </p:sp>
          <p:sp>
            <p:nvSpPr>
              <p:cNvPr id="38" name="Text Box 18">
                <a:extLst>
                  <a:ext uri="{FF2B5EF4-FFF2-40B4-BE49-F238E27FC236}">
                    <a16:creationId xmlns:a16="http://schemas.microsoft.com/office/drawing/2014/main" id="{15348303-899D-4AB7-9914-662B5B975BC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411379"/>
                <a:ext cx="36420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RR2</a:t>
                </a:r>
              </a:p>
            </p:txBody>
          </p:sp>
          <p:sp>
            <p:nvSpPr>
              <p:cNvPr id="39" name="Text Box 19">
                <a:extLst>
                  <a:ext uri="{FF2B5EF4-FFF2-40B4-BE49-F238E27FC236}">
                    <a16:creationId xmlns:a16="http://schemas.microsoft.com/office/drawing/2014/main" id="{E4644004-E18B-4F65-8BF6-7501CDFADA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600" y="3810000"/>
                <a:ext cx="327563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WR</a:t>
                </a:r>
              </a:p>
            </p:txBody>
          </p:sp>
          <p:sp>
            <p:nvSpPr>
              <p:cNvPr id="40" name="Text Box 20">
                <a:extLst>
                  <a:ext uri="{FF2B5EF4-FFF2-40B4-BE49-F238E27FC236}">
                    <a16:creationId xmlns:a16="http://schemas.microsoft.com/office/drawing/2014/main" id="{B0F6BF8A-9D8D-4A5C-AFC5-401D40FA56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76599" y="4325779"/>
                <a:ext cx="599177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r>
                  <a:rPr lang="en-US" sz="1000" b="1" dirty="0">
                    <a:latin typeface="Verdana" pitchFamily="34" charset="0"/>
                  </a:rPr>
                  <a:t>WD</a:t>
                </a:r>
              </a:p>
            </p:txBody>
          </p:sp>
          <p:sp>
            <p:nvSpPr>
              <p:cNvPr id="41" name="Text Box 21">
                <a:extLst>
                  <a:ext uri="{FF2B5EF4-FFF2-40B4-BE49-F238E27FC236}">
                    <a16:creationId xmlns:a16="http://schemas.microsoft.com/office/drawing/2014/main" id="{EFB4D0DF-5566-422C-BF75-F5E95C36E47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3048000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RD1</a:t>
                </a:r>
              </a:p>
            </p:txBody>
          </p:sp>
          <p:sp>
            <p:nvSpPr>
              <p:cNvPr id="42" name="Text Box 22">
                <a:extLst>
                  <a:ext uri="{FF2B5EF4-FFF2-40B4-BE49-F238E27FC236}">
                    <a16:creationId xmlns:a16="http://schemas.microsoft.com/office/drawing/2014/main" id="{3B7D5556-C4DE-4E80-9833-23B4D14666F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127934" y="4097179"/>
                <a:ext cx="367866" cy="246221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000" b="1" dirty="0">
                    <a:latin typeface="Verdana" pitchFamily="34" charset="0"/>
                  </a:rPr>
                  <a:t>RD2</a:t>
                </a:r>
              </a:p>
            </p:txBody>
          </p:sp>
          <p:sp>
            <p:nvSpPr>
              <p:cNvPr id="43" name="Text Box 36">
                <a:extLst>
                  <a:ext uri="{FF2B5EF4-FFF2-40B4-BE49-F238E27FC236}">
                    <a16:creationId xmlns:a16="http://schemas.microsoft.com/office/drawing/2014/main" id="{BACC377B-3D5D-4340-9E1C-C1432ACA4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77631" y="3581400"/>
                <a:ext cx="909223" cy="46166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Register</a:t>
                </a:r>
              </a:p>
              <a:p>
                <a:pPr algn="ctr"/>
                <a:r>
                  <a:rPr lang="en-US" sz="1200" b="1" i="1" dirty="0">
                    <a:solidFill>
                      <a:srgbClr val="C00000"/>
                    </a:solidFill>
                    <a:latin typeface="Verdana" pitchFamily="34" charset="0"/>
                  </a:rPr>
                  <a:t>File</a:t>
                </a:r>
              </a:p>
            </p:txBody>
          </p:sp>
          <p:sp>
            <p:nvSpPr>
              <p:cNvPr id="44" name="Line 37">
                <a:extLst>
                  <a:ext uri="{FF2B5EF4-FFF2-40B4-BE49-F238E27FC236}">
                    <a16:creationId xmlns:a16="http://schemas.microsoft.com/office/drawing/2014/main" id="{B8AD4A72-4901-425D-B856-D285204276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051175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5" name="Line 38">
                <a:extLst>
                  <a:ext uri="{FF2B5EF4-FFF2-40B4-BE49-F238E27FC236}">
                    <a16:creationId xmlns:a16="http://schemas.microsoft.com/office/drawing/2014/main" id="{99FE8A73-9B26-40EC-8B8A-C6C6ED1E20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435350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6" name="Line 39">
                <a:extLst>
                  <a:ext uri="{FF2B5EF4-FFF2-40B4-BE49-F238E27FC236}">
                    <a16:creationId xmlns:a16="http://schemas.microsoft.com/office/drawing/2014/main" id="{D80FCD3A-D716-47EB-87CD-4D412C8AFB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989103" y="3868738"/>
                <a:ext cx="100430" cy="16986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/>
              </a:p>
            </p:txBody>
          </p:sp>
          <p:sp>
            <p:nvSpPr>
              <p:cNvPr id="47" name="Text Box 40">
                <a:extLst>
                  <a:ext uri="{FF2B5EF4-FFF2-40B4-BE49-F238E27FC236}">
                    <a16:creationId xmlns:a16="http://schemas.microsoft.com/office/drawing/2014/main" id="{98A7B9C0-B097-42CC-BEA8-05E503BBBB5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95552" y="289560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8" name="Text Box 41">
                <a:extLst>
                  <a:ext uri="{FF2B5EF4-FFF2-40B4-BE49-F238E27FC236}">
                    <a16:creationId xmlns:a16="http://schemas.microsoft.com/office/drawing/2014/main" id="{AB51815E-3C0B-4DCD-81AA-2E9F491B1D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2956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49" name="Text Box 42">
                <a:extLst>
                  <a:ext uri="{FF2B5EF4-FFF2-40B4-BE49-F238E27FC236}">
                    <a16:creationId xmlns:a16="http://schemas.microsoft.com/office/drawing/2014/main" id="{8BFB07E4-BCA6-4182-AFCF-97E2EA6AC38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869413" y="3752850"/>
                <a:ext cx="238004" cy="2444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000" b="1">
                    <a:latin typeface="Verdana" pitchFamily="34" charset="0"/>
                  </a:rPr>
                  <a:t>5</a:t>
                </a:r>
              </a:p>
            </p:txBody>
          </p:sp>
          <p:sp>
            <p:nvSpPr>
              <p:cNvPr id="50" name="Text Box 23">
                <a:extLst>
                  <a:ext uri="{FF2B5EF4-FFF2-40B4-BE49-F238E27FC236}">
                    <a16:creationId xmlns:a16="http://schemas.microsoft.com/office/drawing/2014/main" id="{FCF091D0-B042-400F-957D-9508691AB73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428344" y="4746625"/>
                <a:ext cx="904633" cy="30777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4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RegWrite</a:t>
                </a:r>
                <a:endParaRPr lang="en-US" sz="14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D0DD1AED-450B-4A42-8198-CA898CF502F2}"/>
                </a:ext>
              </a:extLst>
            </p:cNvPr>
            <p:cNvSpPr/>
            <p:nvPr/>
          </p:nvSpPr>
          <p:spPr>
            <a:xfrm>
              <a:off x="3028390" y="4876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</a:rPr>
                <a:t>Sign Extend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52" name="Line 32">
              <a:extLst>
                <a:ext uri="{FF2B5EF4-FFF2-40B4-BE49-F238E27FC236}">
                  <a16:creationId xmlns:a16="http://schemas.microsoft.com/office/drawing/2014/main" id="{69643EBF-6D60-4F94-961B-DE3AAED2D0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2630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3" name="Line 33">
              <a:extLst>
                <a:ext uri="{FF2B5EF4-FFF2-40B4-BE49-F238E27FC236}">
                  <a16:creationId xmlns:a16="http://schemas.microsoft.com/office/drawing/2014/main" id="{2F51A5BD-5A51-4475-97C8-E608B2D57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2971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4" name="Line 34">
              <a:extLst>
                <a:ext uri="{FF2B5EF4-FFF2-40B4-BE49-F238E27FC236}">
                  <a16:creationId xmlns:a16="http://schemas.microsoft.com/office/drawing/2014/main" id="{65EB922C-7237-4002-B1C6-7D0FE4ABA0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3886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5" name="Line 35">
              <a:extLst>
                <a:ext uri="{FF2B5EF4-FFF2-40B4-BE49-F238E27FC236}">
                  <a16:creationId xmlns:a16="http://schemas.microsoft.com/office/drawing/2014/main" id="{DB01529C-C532-4DDF-8B54-9AE5FB4CC8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590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6" name="Line 36">
              <a:extLst>
                <a:ext uri="{FF2B5EF4-FFF2-40B4-BE49-F238E27FC236}">
                  <a16:creationId xmlns:a16="http://schemas.microsoft.com/office/drawing/2014/main" id="{6E7D5024-0490-4D60-95B1-054EDD31F5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398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7" name="Line 37">
              <a:extLst>
                <a:ext uri="{FF2B5EF4-FFF2-40B4-BE49-F238E27FC236}">
                  <a16:creationId xmlns:a16="http://schemas.microsoft.com/office/drawing/2014/main" id="{210C3103-90A5-4029-8926-B3E489B19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168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8" name="Line 38">
              <a:extLst>
                <a:ext uri="{FF2B5EF4-FFF2-40B4-BE49-F238E27FC236}">
                  <a16:creationId xmlns:a16="http://schemas.microsoft.com/office/drawing/2014/main" id="{150B24DA-0C96-478D-92AD-BBFA874D3BF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2630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9" name="Line 41">
              <a:extLst>
                <a:ext uri="{FF2B5EF4-FFF2-40B4-BE49-F238E27FC236}">
                  <a16:creationId xmlns:a16="http://schemas.microsoft.com/office/drawing/2014/main" id="{6DF4FB11-35EA-47AD-8234-7681248C56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11862" y="2286000"/>
              <a:ext cx="0" cy="53657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4">
              <a:extLst>
                <a:ext uri="{FF2B5EF4-FFF2-40B4-BE49-F238E27FC236}">
                  <a16:creationId xmlns:a16="http://schemas.microsoft.com/office/drawing/2014/main" id="{E38282DD-3670-41AC-B48E-61AD71F01BD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3489325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61" name="Text Box 45">
              <a:extLst>
                <a:ext uri="{FF2B5EF4-FFF2-40B4-BE49-F238E27FC236}">
                  <a16:creationId xmlns:a16="http://schemas.microsoft.com/office/drawing/2014/main" id="{923E2394-A8F7-4262-9B7D-5D94EA9788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93875" y="3200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62" name="Text Box 46">
              <a:extLst>
                <a:ext uri="{FF2B5EF4-FFF2-40B4-BE49-F238E27FC236}">
                  <a16:creationId xmlns:a16="http://schemas.microsoft.com/office/drawing/2014/main" id="{ADB7CD9A-4E10-4F15-9516-32C309C7BFC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5105" y="2000687"/>
              <a:ext cx="1296988" cy="3079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ALUcontrol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3" name="Line 47">
              <a:extLst>
                <a:ext uri="{FF2B5EF4-FFF2-40B4-BE49-F238E27FC236}">
                  <a16:creationId xmlns:a16="http://schemas.microsoft.com/office/drawing/2014/main" id="{C9D2D081-AE1D-46B6-A24F-56B3F9A463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2670175"/>
              <a:ext cx="230188" cy="777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4" name="Text Box 48">
              <a:extLst>
                <a:ext uri="{FF2B5EF4-FFF2-40B4-BE49-F238E27FC236}">
                  <a16:creationId xmlns:a16="http://schemas.microsoft.com/office/drawing/2014/main" id="{CDDC3FE7-3D85-4A29-9E9E-728839B9E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451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5" name="Rectangle 52">
              <a:extLst>
                <a:ext uri="{FF2B5EF4-FFF2-40B4-BE49-F238E27FC236}">
                  <a16:creationId xmlns:a16="http://schemas.microsoft.com/office/drawing/2014/main" id="{285A0BA9-443A-404B-8B04-937931DF73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420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6" name="Line 53">
              <a:extLst>
                <a:ext uri="{FF2B5EF4-FFF2-40B4-BE49-F238E27FC236}">
                  <a16:creationId xmlns:a16="http://schemas.microsoft.com/office/drawing/2014/main" id="{A80EB016-3440-48B7-909D-D7D132A1C9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572000"/>
              <a:ext cx="45720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7" name="Text Box 55">
              <a:extLst>
                <a:ext uri="{FF2B5EF4-FFF2-40B4-BE49-F238E27FC236}">
                  <a16:creationId xmlns:a16="http://schemas.microsoft.com/office/drawing/2014/main" id="{81C5C05A-D72A-42F5-AAD0-DB4C07AD31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07181" y="38100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8" name="Text Box 56">
              <a:extLst>
                <a:ext uri="{FF2B5EF4-FFF2-40B4-BE49-F238E27FC236}">
                  <a16:creationId xmlns:a16="http://schemas.microsoft.com/office/drawing/2014/main" id="{FD9063CB-8B94-4B0B-95ED-0A3ED299A8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571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9" name="Text Box 57">
              <a:extLst>
                <a:ext uri="{FF2B5EF4-FFF2-40B4-BE49-F238E27FC236}">
                  <a16:creationId xmlns:a16="http://schemas.microsoft.com/office/drawing/2014/main" id="{67714B86-8BC0-4C73-A8C3-DB6C85442E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327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70" name="Text Box 59">
              <a:extLst>
                <a:ext uri="{FF2B5EF4-FFF2-40B4-BE49-F238E27FC236}">
                  <a16:creationId xmlns:a16="http://schemas.microsoft.com/office/drawing/2014/main" id="{1C933CD6-C466-4036-892E-75865950B8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572000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71" name="Line 61">
              <a:extLst>
                <a:ext uri="{FF2B5EF4-FFF2-40B4-BE49-F238E27FC236}">
                  <a16:creationId xmlns:a16="http://schemas.microsoft.com/office/drawing/2014/main" id="{F0495058-E25C-4DAF-B708-1723543D4C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41326" y="31157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dirty="0"/>
            </a:p>
          </p:txBody>
        </p:sp>
        <p:sp>
          <p:nvSpPr>
            <p:cNvPr id="72" name="Text Box 63">
              <a:extLst>
                <a:ext uri="{FF2B5EF4-FFF2-40B4-BE49-F238E27FC236}">
                  <a16:creationId xmlns:a16="http://schemas.microsoft.com/office/drawing/2014/main" id="{FD085622-8F2D-4612-98BA-4029260E75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1063" y="2836334"/>
              <a:ext cx="1043876" cy="3077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MemWrite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3" name="Elbow Connector 92">
              <a:extLst>
                <a:ext uri="{FF2B5EF4-FFF2-40B4-BE49-F238E27FC236}">
                  <a16:creationId xmlns:a16="http://schemas.microsoft.com/office/drawing/2014/main" id="{800DFD4B-1163-4608-92EF-C71DD3014C14}"/>
                </a:ext>
              </a:extLst>
            </p:cNvPr>
            <p:cNvCxnSpPr/>
            <p:nvPr/>
          </p:nvCxnSpPr>
          <p:spPr>
            <a:xfrm>
              <a:off x="4724400" y="3810000"/>
              <a:ext cx="2057400" cy="990600"/>
            </a:xfrm>
            <a:prstGeom prst="bentConnector3">
              <a:avLst>
                <a:gd name="adj1" fmla="val -617"/>
              </a:avLst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07DCD7C0-4A7F-4C68-A60D-820FA26F3428}"/>
                </a:ext>
              </a:extLst>
            </p:cNvPr>
            <p:cNvCxnSpPr>
              <a:stCxn id="60" idx="3"/>
              <a:endCxn id="68" idx="1"/>
            </p:cNvCxnSpPr>
            <p:nvPr/>
          </p:nvCxnSpPr>
          <p:spPr>
            <a:xfrm>
              <a:off x="6311899" y="3687763"/>
              <a:ext cx="441598" cy="582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5" name="Group 91">
              <a:extLst>
                <a:ext uri="{FF2B5EF4-FFF2-40B4-BE49-F238E27FC236}">
                  <a16:creationId xmlns:a16="http://schemas.microsoft.com/office/drawing/2014/main" id="{174B3859-4DA8-4DBB-93A7-FA5C4B094221}"/>
                </a:ext>
              </a:extLst>
            </p:cNvPr>
            <p:cNvGrpSpPr/>
            <p:nvPr/>
          </p:nvGrpSpPr>
          <p:grpSpPr>
            <a:xfrm rot="5400000">
              <a:off x="-1295400" y="3429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83F15533-850C-49CE-9E39-5D6BAAFBB2BF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D1FEDE05-86F9-4C39-9D62-6DBD6093C013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8D253FB2-ACC6-45F0-8D5E-42D93A15C2B1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090AEF12-AAA1-4801-8353-A3EAD61A0425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76F9DF50-9641-43B3-B914-6A69C34CF87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0D4280F-ABDC-4EEA-BEA7-A4FEB9229CB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82" name="Group 109">
              <a:extLst>
                <a:ext uri="{FF2B5EF4-FFF2-40B4-BE49-F238E27FC236}">
                  <a16:creationId xmlns:a16="http://schemas.microsoft.com/office/drawing/2014/main" id="{87425DF5-3012-4B79-8C9E-8199C43355AB}"/>
                </a:ext>
              </a:extLst>
            </p:cNvPr>
            <p:cNvGrpSpPr/>
            <p:nvPr/>
          </p:nvGrpSpPr>
          <p:grpSpPr>
            <a:xfrm rot="5400000">
              <a:off x="-914400" y="3505200"/>
              <a:ext cx="4114800" cy="304800"/>
              <a:chOff x="457200" y="3429000"/>
              <a:chExt cx="8229600" cy="457200"/>
            </a:xfrm>
          </p:grpSpPr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3CF1ABA5-4943-40BE-8C68-A3EC2DEB3613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A95DCE50-8D7B-45E5-B273-40CD3E3292DA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E9A25BCE-EC9A-4EE4-8E2A-E738C7CBEBE3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533E6AF2-6958-4237-8B47-E4272F03A896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7D84BB48-A986-457D-88F5-E89965E1F331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515735AC-7848-408C-A1A9-793F78CE31B1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9" name="Elbow Connector 122">
              <a:extLst>
                <a:ext uri="{FF2B5EF4-FFF2-40B4-BE49-F238E27FC236}">
                  <a16:creationId xmlns:a16="http://schemas.microsoft.com/office/drawing/2014/main" id="{36BDA992-7724-4D6A-9AD4-C364F97E6FFE}"/>
                </a:ext>
              </a:extLst>
            </p:cNvPr>
            <p:cNvCxnSpPr/>
            <p:nvPr/>
          </p:nvCxnSpPr>
          <p:spPr>
            <a:xfrm>
              <a:off x="6477000" y="3699935"/>
              <a:ext cx="1905000" cy="1447800"/>
            </a:xfrm>
            <a:prstGeom prst="bentConnector3">
              <a:avLst>
                <a:gd name="adj1" fmla="val -667"/>
              </a:avLst>
            </a:prstGeom>
            <a:ln w="1270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ounded Rectangle 125">
              <a:extLst>
                <a:ext uri="{FF2B5EF4-FFF2-40B4-BE49-F238E27FC236}">
                  <a16:creationId xmlns:a16="http://schemas.microsoft.com/office/drawing/2014/main" id="{2EB346E6-5EB9-429C-91E6-09689624EA10}"/>
                </a:ext>
              </a:extLst>
            </p:cNvPr>
            <p:cNvSpPr/>
            <p:nvPr/>
          </p:nvSpPr>
          <p:spPr>
            <a:xfrm>
              <a:off x="8382000" y="4343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Elbow Connector 100">
              <a:extLst>
                <a:ext uri="{FF2B5EF4-FFF2-40B4-BE49-F238E27FC236}">
                  <a16:creationId xmlns:a16="http://schemas.microsoft.com/office/drawing/2014/main" id="{40526AF8-A507-44C5-9A41-0BC9C1749803}"/>
                </a:ext>
              </a:extLst>
            </p:cNvPr>
            <p:cNvCxnSpPr>
              <a:stCxn id="90" idx="3"/>
              <a:endCxn id="40" idx="1"/>
            </p:cNvCxnSpPr>
            <p:nvPr/>
          </p:nvCxnSpPr>
          <p:spPr>
            <a:xfrm flipH="1" flipV="1">
              <a:off x="3058422" y="4067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4091"/>
              </a:avLst>
            </a:prstGeom>
            <a:ln w="22225">
              <a:solidFill>
                <a:srgbClr val="C0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Text Box 319">
              <a:extLst>
                <a:ext uri="{FF2B5EF4-FFF2-40B4-BE49-F238E27FC236}">
                  <a16:creationId xmlns:a16="http://schemas.microsoft.com/office/drawing/2014/main" id="{E8C6FBF4-E09C-4216-9898-973EB030FCF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36003" y="3852446"/>
              <a:ext cx="1043876" cy="3077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4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MemToReg</a:t>
              </a:r>
              <a:endParaRPr lang="en-US" sz="1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3" name="Line 16">
              <a:extLst>
                <a:ext uri="{FF2B5EF4-FFF2-40B4-BE49-F238E27FC236}">
                  <a16:creationId xmlns:a16="http://schemas.microsoft.com/office/drawing/2014/main" id="{43B12254-0977-479E-A756-EA4B4209E1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34400" y="4114800"/>
              <a:ext cx="0" cy="26828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</p:grpSp>
      <p:sp>
        <p:nvSpPr>
          <p:cNvPr id="94" name="Snip Single Corner Rectangle 86">
            <a:extLst>
              <a:ext uri="{FF2B5EF4-FFF2-40B4-BE49-F238E27FC236}">
                <a16:creationId xmlns:a16="http://schemas.microsoft.com/office/drawing/2014/main" id="{E1BBF102-0C25-4F0C-A245-1BD8080FDAB9}"/>
              </a:ext>
            </a:extLst>
          </p:cNvPr>
          <p:cNvSpPr/>
          <p:nvPr/>
        </p:nvSpPr>
        <p:spPr>
          <a:xfrm>
            <a:off x="2590800" y="1333500"/>
            <a:ext cx="3962400" cy="533400"/>
          </a:xfrm>
          <a:prstGeom prst="snip1Rect">
            <a:avLst/>
          </a:prstGeom>
          <a:solidFill>
            <a:srgbClr val="FFFFCC">
              <a:alpha val="80000"/>
            </a:srgbClr>
          </a:solidFill>
          <a:ln w="158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spcBef>
                <a:spcPct val="30000"/>
              </a:spcBef>
              <a:buClr>
                <a:srgbClr val="D16349"/>
              </a:buClr>
              <a:buSzPct val="65000"/>
            </a:pPr>
            <a:r>
              <a:rPr lang="en-GB" sz="2800" b="1" dirty="0">
                <a:solidFill>
                  <a:srgbClr val="660066"/>
                </a:solidFill>
                <a:latin typeface="Courier New" pitchFamily="49" charset="0"/>
              </a:rPr>
              <a:t> </a:t>
            </a:r>
            <a:r>
              <a:rPr lang="en-US" sz="3000" b="1" kern="0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3000" b="1" kern="0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$9</a:t>
            </a:r>
            <a:r>
              <a:rPr lang="en-US" sz="3000" b="1" kern="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3000" b="1" kern="0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$10</a:t>
            </a:r>
            <a:endParaRPr lang="en-US" sz="28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0469869"/>
      </p:ext>
    </p:extLst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6. The Complete </a:t>
            </a:r>
            <a:r>
              <a:rPr lang="en-SG" sz="3600" dirty="0" err="1">
                <a:solidFill>
                  <a:srgbClr val="0000FF"/>
                </a:solidFill>
              </a:rPr>
              <a:t>Datapath</a:t>
            </a:r>
            <a:r>
              <a:rPr lang="en-SG" sz="3600" dirty="0">
                <a:solidFill>
                  <a:srgbClr val="0000FF"/>
                </a:solidFill>
              </a:rPr>
              <a:t>!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48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1440"/>
            <a:ext cx="8229600" cy="4769485"/>
          </a:xfrm>
        </p:spPr>
        <p:txBody>
          <a:bodyPr>
            <a:normAutofit/>
          </a:bodyPr>
          <a:lstStyle/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We have just finished “designing” the </a:t>
            </a:r>
            <a:r>
              <a:rPr lang="en-US" sz="2800" dirty="0" err="1"/>
              <a:t>datapath</a:t>
            </a:r>
            <a:r>
              <a:rPr lang="en-US" sz="2800" dirty="0"/>
              <a:t> for a subset of MIPS instructions: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Shifting and Jump are not supported</a:t>
            </a:r>
          </a:p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Check your understanding:</a:t>
            </a:r>
          </a:p>
          <a:p>
            <a:pPr marL="622300" lvl="1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400" dirty="0"/>
              <a:t>Take the complete </a:t>
            </a:r>
            <a:r>
              <a:rPr lang="en-US" sz="2400" dirty="0" err="1"/>
              <a:t>datapath</a:t>
            </a:r>
            <a:r>
              <a:rPr lang="en-US" sz="2400" dirty="0"/>
              <a:t> and play the role of controller: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See how supported instructions are executed</a:t>
            </a:r>
          </a:p>
          <a:p>
            <a:pPr marL="901700" lvl="2" indent="-2794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000" dirty="0"/>
              <a:t>Figure out the correct control signals for the </a:t>
            </a:r>
            <a:r>
              <a:rPr lang="en-US" sz="2000" dirty="0" err="1"/>
              <a:t>datapath</a:t>
            </a:r>
            <a:r>
              <a:rPr lang="en-US" sz="2000" dirty="0"/>
              <a:t> elements</a:t>
            </a:r>
          </a:p>
          <a:p>
            <a:pPr>
              <a:spcBef>
                <a:spcPts val="600"/>
              </a:spcBef>
              <a:buFont typeface="Wingdings" panose="05000000000000000000" pitchFamily="2" charset="2"/>
              <a:buChar char="§"/>
            </a:pPr>
            <a:endParaRPr lang="en-US" sz="2800" dirty="0"/>
          </a:p>
          <a:p>
            <a:pPr marL="266700" indent="-266700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Coming up next lecture: </a:t>
            </a:r>
            <a:r>
              <a:rPr lang="en-US" sz="2800" b="1" dirty="0"/>
              <a:t>Control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89751121"/>
      </p:ext>
    </p:extLst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49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Complete </a:t>
            </a:r>
            <a:r>
              <a:rPr lang="en-US" sz="2400" b="1" dirty="0" err="1">
                <a:solidFill>
                  <a:schemeClr val="tx1"/>
                </a:solidFill>
              </a:rPr>
              <a:t>Datapath</a:t>
            </a:r>
            <a:endParaRPr lang="en-US" sz="2400" b="1" dirty="0">
              <a:solidFill>
                <a:schemeClr val="tx1"/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ECD7537-C2A2-42CF-86BF-EC17573C4050}"/>
              </a:ext>
            </a:extLst>
          </p:cNvPr>
          <p:cNvGrpSpPr/>
          <p:nvPr/>
        </p:nvGrpSpPr>
        <p:grpSpPr>
          <a:xfrm>
            <a:off x="490620" y="656465"/>
            <a:ext cx="8587340" cy="5545069"/>
            <a:chOff x="513148" y="550931"/>
            <a:chExt cx="8587340" cy="554506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48640" y="550931"/>
              <a:ext cx="1159509" cy="1293743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8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844" y="4495800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2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1000" y="3200400"/>
              <a:ext cx="13716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67200" y="4191000"/>
              <a:ext cx="930002" cy="111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29" idx="0"/>
            </p:cNvCxnSpPr>
            <p:nvPr/>
          </p:nvCxnSpPr>
          <p:spPr>
            <a:xfrm>
              <a:off x="1259786" y="3067051"/>
              <a:ext cx="1300651" cy="5714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0" idx="0"/>
            </p:cNvCxnSpPr>
            <p:nvPr/>
          </p:nvCxnSpPr>
          <p:spPr>
            <a:xfrm flipV="1">
              <a:off x="1259786" y="3505200"/>
              <a:ext cx="1300651" cy="2095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85336" y="4433977"/>
              <a:ext cx="95753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25829" y="28194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[25:21]</a:t>
              </a:r>
            </a:p>
          </p:txBody>
        </p:sp>
        <p:sp>
          <p:nvSpPr>
            <p:cNvPr id="18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1306408" y="3380228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[20:16]</a:t>
              </a:r>
            </a:p>
          </p:txBody>
        </p:sp>
        <p:sp>
          <p:nvSpPr>
            <p:cNvPr id="19" name="Text Box 324">
              <a:extLst>
                <a:ext uri="{FF2B5EF4-FFF2-40B4-BE49-F238E27FC236}">
                  <a16:creationId xmlns:a16="http://schemas.microsoft.com/office/drawing/2014/main" id="{0A28AF33-6516-4990-9155-E1FEDAD75D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95400" y="4419600"/>
              <a:ext cx="925876" cy="244475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[15:11]</a:t>
              </a:r>
            </a:p>
          </p:txBody>
        </p:sp>
        <p:sp>
          <p:nvSpPr>
            <p:cNvPr id="20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2250328" y="3886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18" idx="2"/>
            </p:cNvCxnSpPr>
            <p:nvPr/>
          </p:nvCxnSpPr>
          <p:spPr>
            <a:xfrm rot="16200000" flipH="1">
              <a:off x="1724567" y="3682763"/>
              <a:ext cx="577176" cy="459426"/>
            </a:xfrm>
            <a:prstGeom prst="bentConnector3">
              <a:avLst>
                <a:gd name="adj1" fmla="val 100816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20" idx="3"/>
              <a:endCxn id="31" idx="0"/>
            </p:cNvCxnSpPr>
            <p:nvPr/>
          </p:nvCxnSpPr>
          <p:spPr>
            <a:xfrm flipV="1">
              <a:off x="2514471" y="3962399"/>
              <a:ext cx="112001" cy="3810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7" idx="6"/>
            </p:cNvCxnSpPr>
            <p:nvPr/>
          </p:nvCxnSpPr>
          <p:spPr>
            <a:xfrm flipV="1">
              <a:off x="4171389" y="4800600"/>
              <a:ext cx="781611" cy="723900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 Box 324">
              <a:extLst>
                <a:ext uri="{FF2B5EF4-FFF2-40B4-BE49-F238E27FC236}">
                  <a16:creationId xmlns:a16="http://schemas.microsoft.com/office/drawing/2014/main" id="{9DA18485-F6C6-45A1-B31A-A1F45D79F0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78978" y="5334000"/>
              <a:ext cx="854622" cy="24622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 [15:0]</a:t>
              </a:r>
            </a:p>
          </p:txBody>
        </p:sp>
        <p:sp>
          <p:nvSpPr>
            <p:cNvPr id="26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4959340" y="40386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59793" y="5562600"/>
              <a:ext cx="204710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23483" y="4495800"/>
              <a:ext cx="3391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124200"/>
              <a:ext cx="543419" cy="127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0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60437" y="3505200"/>
              <a:ext cx="543419" cy="158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26472" y="3954462"/>
              <a:ext cx="477383" cy="793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32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93039" y="2895601"/>
              <a:ext cx="1129733" cy="1676400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3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030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RR1</a:t>
              </a:r>
            </a:p>
          </p:txBody>
        </p:sp>
        <p:sp>
          <p:nvSpPr>
            <p:cNvPr id="34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411379"/>
              <a:ext cx="36420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RR2</a:t>
              </a:r>
            </a:p>
          </p:txBody>
        </p:sp>
        <p:sp>
          <p:nvSpPr>
            <p:cNvPr id="35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3" y="3810000"/>
              <a:ext cx="327563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</a:t>
              </a:r>
            </a:p>
          </p:txBody>
        </p:sp>
        <p:sp>
          <p:nvSpPr>
            <p:cNvPr id="36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58422" y="4325779"/>
              <a:ext cx="5991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WD</a:t>
              </a:r>
            </a:p>
          </p:txBody>
        </p:sp>
        <p:sp>
          <p:nvSpPr>
            <p:cNvPr id="37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3048000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RD1</a:t>
              </a:r>
            </a:p>
          </p:txBody>
        </p:sp>
        <p:sp>
          <p:nvSpPr>
            <p:cNvPr id="38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09757" y="4097179"/>
              <a:ext cx="367866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RD2</a:t>
              </a:r>
            </a:p>
          </p:txBody>
        </p:sp>
        <p:sp>
          <p:nvSpPr>
            <p:cNvPr id="39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86779" y="3581400"/>
              <a:ext cx="909223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051175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1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435350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2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770926" y="3868738"/>
              <a:ext cx="100430" cy="1698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43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77375" y="289560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4" name="Text Box 41">
              <a:extLst>
                <a:ext uri="{FF2B5EF4-FFF2-40B4-BE49-F238E27FC236}">
                  <a16:creationId xmlns:a16="http://schemas.microsoft.com/office/drawing/2014/main" id="{242A6DAD-043A-4934-BF7E-F7D3A68480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2956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5" name="Text Box 42">
              <a:extLst>
                <a:ext uri="{FF2B5EF4-FFF2-40B4-BE49-F238E27FC236}">
                  <a16:creationId xmlns:a16="http://schemas.microsoft.com/office/drawing/2014/main" id="{78369993-3842-4F60-92E0-3C9A5D31D5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1236" y="3752850"/>
              <a:ext cx="238004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6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23823" y="4746625"/>
              <a:ext cx="990977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3028390" y="5257800"/>
              <a:ext cx="1142999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Sign Extend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600" y="3011489"/>
              <a:ext cx="762000" cy="341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49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324599" y="3352800"/>
              <a:ext cx="0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0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562599" y="4267200"/>
              <a:ext cx="762000" cy="357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51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971925"/>
              <a:ext cx="0" cy="6524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2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3311" y="3779838"/>
              <a:ext cx="153988" cy="1920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3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562599" y="3549650"/>
              <a:ext cx="153988" cy="2301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4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562599" y="3011488"/>
              <a:ext cx="0" cy="5381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55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011862" y="2895600"/>
              <a:ext cx="7938" cy="30797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56" name="Text Box 44">
              <a:extLst>
                <a:ext uri="{FF2B5EF4-FFF2-40B4-BE49-F238E27FC236}">
                  <a16:creationId xmlns:a16="http://schemas.microsoft.com/office/drawing/2014/main" id="{184C5DEE-F0E5-4625-A1C3-18C24BF7FE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62774" y="3868037"/>
              <a:ext cx="596900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1000" b="1" dirty="0">
                  <a:latin typeface="Verdana" pitchFamily="34" charset="0"/>
                </a:rPr>
                <a:t>ALU</a:t>
              </a:r>
            </a:p>
            <a:p>
              <a:pPr algn="r"/>
              <a:r>
                <a:rPr lang="en-US" sz="1000" b="1" dirty="0">
                  <a:latin typeface="Verdana" pitchFamily="34" charset="0"/>
                </a:rPr>
                <a:t>result</a:t>
              </a:r>
            </a:p>
          </p:txBody>
        </p:sp>
        <p:sp>
          <p:nvSpPr>
            <p:cNvPr id="57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5000" y="3581400"/>
              <a:ext cx="523875" cy="27463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58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90948" y="2618601"/>
              <a:ext cx="1138452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59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95974" y="3051175"/>
              <a:ext cx="230188" cy="777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>
                <a:solidFill>
                  <a:srgbClr val="660066"/>
                </a:solidFill>
              </a:endParaRPr>
            </a:p>
          </p:txBody>
        </p:sp>
        <p:sp>
          <p:nvSpPr>
            <p:cNvPr id="60" name="Text Box 48">
              <a:extLst>
                <a:ext uri="{FF2B5EF4-FFF2-40B4-BE49-F238E27FC236}">
                  <a16:creationId xmlns:a16="http://schemas.microsoft.com/office/drawing/2014/main" id="{820F0684-61E2-4707-907A-068C63E79D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14999" y="2832100"/>
              <a:ext cx="274638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>
                  <a:solidFill>
                    <a:srgbClr val="660066"/>
                  </a:solidFill>
                  <a:latin typeface="Verdana" pitchFamily="34" charset="0"/>
                </a:rPr>
                <a:t>4</a:t>
              </a:r>
            </a:p>
          </p:txBody>
        </p:sp>
        <p:sp>
          <p:nvSpPr>
            <p:cNvPr id="61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497" y="3801534"/>
              <a:ext cx="1175657" cy="152400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endParaRPr lang="en-US"/>
            </a:p>
          </p:txBody>
        </p:sp>
        <p:sp>
          <p:nvSpPr>
            <p:cNvPr id="62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24800" y="4953000"/>
              <a:ext cx="457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3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20652" y="4267200"/>
              <a:ext cx="878767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64" name="Text Box 56">
              <a:extLst>
                <a:ext uri="{FF2B5EF4-FFF2-40B4-BE49-F238E27FC236}">
                  <a16:creationId xmlns:a16="http://schemas.microsoft.com/office/drawing/2014/main" id="{FF8BF95B-F833-4BC5-82A5-997C966AE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53497" y="3952347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sp>
          <p:nvSpPr>
            <p:cNvPr id="65" name="Text Box 57">
              <a:extLst>
                <a:ext uri="{FF2B5EF4-FFF2-40B4-BE49-F238E27FC236}">
                  <a16:creationId xmlns:a16="http://schemas.microsoft.com/office/drawing/2014/main" id="{56CD3ECB-2F41-4EB5-8EA4-73AD36C592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458891" y="4708525"/>
              <a:ext cx="450669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>
                  <a:latin typeface="Verdana" pitchFamily="34" charset="0"/>
                </a:rPr>
                <a:t>Read </a:t>
              </a:r>
            </a:p>
            <a:p>
              <a:r>
                <a:rPr lang="en-US" sz="1000" b="1">
                  <a:latin typeface="Verdana" pitchFamily="34" charset="0"/>
                </a:rPr>
                <a:t>Data</a:t>
              </a:r>
            </a:p>
          </p:txBody>
        </p:sp>
        <p:sp>
          <p:nvSpPr>
            <p:cNvPr id="66" name="Text Box 59">
              <a:extLst>
                <a:ext uri="{FF2B5EF4-FFF2-40B4-BE49-F238E27FC236}">
                  <a16:creationId xmlns:a16="http://schemas.microsoft.com/office/drawing/2014/main" id="{7F14F5BC-03DE-4936-83EF-EA380150A6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05600" y="4937125"/>
              <a:ext cx="476386" cy="3968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000" b="1" dirty="0">
                  <a:latin typeface="Verdana" pitchFamily="34" charset="0"/>
                </a:rPr>
                <a:t>Write </a:t>
              </a:r>
            </a:p>
            <a:p>
              <a:r>
                <a:rPr lang="en-US" sz="1000" b="1" dirty="0">
                  <a:latin typeface="Verdana" pitchFamily="34" charset="0"/>
                </a:rPr>
                <a:t>Data</a:t>
              </a:r>
            </a:p>
          </p:txBody>
        </p:sp>
        <p:sp>
          <p:nvSpPr>
            <p:cNvPr id="67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29706" y="3572933"/>
              <a:ext cx="0" cy="227787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68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3341" y="3304455"/>
              <a:ext cx="1072730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69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24400" y="4191000"/>
              <a:ext cx="2057400" cy="990600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  <a:endCxn id="64" idx="1"/>
            </p:cNvCxnSpPr>
            <p:nvPr/>
          </p:nvCxnSpPr>
          <p:spPr>
            <a:xfrm>
              <a:off x="6324599" y="4074584"/>
              <a:ext cx="428898" cy="1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1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-1295400" y="3810000"/>
              <a:ext cx="4114800" cy="457200"/>
              <a:chOff x="457200" y="3429000"/>
              <a:chExt cx="8229600" cy="457200"/>
            </a:xfrm>
            <a:noFill/>
          </p:grpSpPr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B3533A7-D6A4-4DAB-A770-F84AECD0EBBE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31:26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E8D6519-E15A-43AA-8977-5CB43160F115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25:21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BF6D5A76-2EF4-40EB-84B6-3F0BABC3AB60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20:16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60D207BB-5ADB-49BD-8EAE-2DE496E383C9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</a:p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15:11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10:6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5:0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78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-914400" y="3886200"/>
              <a:ext cx="4114800" cy="304800"/>
              <a:chOff x="457200" y="3429000"/>
              <a:chExt cx="8229600" cy="457200"/>
            </a:xfrm>
          </p:grpSpPr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000000</a:t>
                </a:r>
                <a:endParaRPr lang="en-SG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01001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01010</a:t>
                </a:r>
                <a:endParaRPr lang="en-SG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01000</a:t>
                </a:r>
                <a:endParaRPr lang="en-SG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100000</a:t>
                </a:r>
                <a:endParaRPr lang="en-SG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85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77000" y="4080935"/>
              <a:ext cx="1905000" cy="1405465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137" idx="3"/>
              <a:endCxn id="36" idx="1"/>
            </p:cNvCxnSpPr>
            <p:nvPr/>
          </p:nvCxnSpPr>
          <p:spPr>
            <a:xfrm flipH="1" flipV="1">
              <a:off x="3058422" y="4448890"/>
              <a:ext cx="5587721" cy="732710"/>
            </a:xfrm>
            <a:prstGeom prst="bentConnector5">
              <a:avLst>
                <a:gd name="adj1" fmla="val -4091"/>
                <a:gd name="adj2" fmla="val -114398"/>
                <a:gd name="adj3" fmla="val 103030"/>
              </a:avLst>
            </a:prstGeom>
            <a:ln w="15875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81600" y="1752600"/>
              <a:ext cx="9144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3831139" y="1461138"/>
              <a:ext cx="1414455" cy="533400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</a:rPr>
                <a:t>Left Shift 2-bit</a:t>
              </a:r>
              <a:endParaRPr lang="en-SG" sz="1400" b="1" dirty="0">
                <a:solidFill>
                  <a:schemeClr val="tx1"/>
                </a:solidFill>
              </a:endParaRPr>
            </a:p>
          </p:txBody>
        </p:sp>
        <p:grpSp>
          <p:nvGrpSpPr>
            <p:cNvPr id="89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1976437" y="609600"/>
              <a:ext cx="1604963" cy="762000"/>
              <a:chOff x="533400" y="1905000"/>
              <a:chExt cx="1604963" cy="762000"/>
            </a:xfrm>
          </p:grpSpPr>
          <p:sp>
            <p:nvSpPr>
              <p:cNvPr id="90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1400" b="1" dirty="0"/>
                  <a:t>PC</a:t>
                </a:r>
              </a:p>
            </p:txBody>
          </p:sp>
          <p:sp>
            <p:nvSpPr>
              <p:cNvPr id="91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2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3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4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5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6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7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98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0" y="21336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  <p:sp>
            <p:nvSpPr>
              <p:cNvPr id="99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0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8" y="2313801"/>
                <a:ext cx="201612" cy="276999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101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med" len="med"/>
              </a:ln>
            </p:spPr>
            <p:txBody>
              <a:bodyPr wrap="square"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10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4572000" y="990600"/>
              <a:ext cx="1522413" cy="351365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0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81400" y="990600"/>
              <a:ext cx="35052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sp>
          <p:nvSpPr>
            <p:cNvPr id="10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705600" y="1524000"/>
              <a:ext cx="38100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grpSp>
          <p:nvGrpSpPr>
            <p:cNvPr id="10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6096000" y="1219200"/>
              <a:ext cx="587374" cy="673099"/>
              <a:chOff x="5945188" y="2195513"/>
              <a:chExt cx="587374" cy="673099"/>
            </a:xfrm>
          </p:grpSpPr>
          <p:sp>
            <p:nvSpPr>
              <p:cNvPr id="106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7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8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09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0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1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2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>
                  <a:solidFill>
                    <a:srgbClr val="006600"/>
                  </a:solidFill>
                </a:endParaRPr>
              </a:p>
            </p:txBody>
          </p:sp>
          <p:sp>
            <p:nvSpPr>
              <p:cNvPr id="113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0"/>
                <a:ext cx="531812" cy="274637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1200" b="1" i="1" dirty="0">
                    <a:latin typeface="Verdana" pitchFamily="34" charset="0"/>
                  </a:rPr>
                  <a:t>Add</a:t>
                </a:r>
              </a:p>
            </p:txBody>
          </p:sp>
        </p:grpSp>
        <p:sp>
          <p:nvSpPr>
            <p:cNvPr id="114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086600" y="8382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15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1689" y="1981200"/>
              <a:ext cx="683199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16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18671" y="1752600"/>
              <a:ext cx="0" cy="268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>
                <a:solidFill>
                  <a:srgbClr val="006600"/>
                </a:solidFill>
              </a:endParaRPr>
            </a:p>
          </p:txBody>
        </p:sp>
        <p:cxnSp>
          <p:nvCxnSpPr>
            <p:cNvPr id="117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114" idx="3"/>
              <a:endCxn id="90" idx="0"/>
            </p:cNvCxnSpPr>
            <p:nvPr/>
          </p:nvCxnSpPr>
          <p:spPr>
            <a:xfrm flipH="1" flipV="1">
              <a:off x="2205037" y="609600"/>
              <a:ext cx="5145706" cy="685800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4572000" y="1981200"/>
              <a:ext cx="0" cy="281940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127" y="569983"/>
              <a:ext cx="1152881" cy="46166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12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121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324601" y="3505199"/>
              <a:ext cx="228600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22" name="Text Box 49">
              <a:extLst>
                <a:ext uri="{FF2B5EF4-FFF2-40B4-BE49-F238E27FC236}">
                  <a16:creationId xmlns:a16="http://schemas.microsoft.com/office/drawing/2014/main" id="{A6C68BE8-9E82-443A-9255-19390B448E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1512" y="3335337"/>
              <a:ext cx="801688" cy="246063"/>
            </a:xfrm>
            <a:prstGeom prst="rect">
              <a:avLst/>
            </a:prstGeom>
            <a:noFill/>
            <a:ln w="1587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is0?</a:t>
              </a:r>
            </a:p>
          </p:txBody>
        </p:sp>
        <p:sp>
          <p:nvSpPr>
            <p:cNvPr id="12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2245" y="1600200"/>
              <a:ext cx="584155" cy="2444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Address</a:t>
              </a:r>
            </a:p>
          </p:txBody>
        </p:sp>
        <p:cxnSp>
          <p:nvCxnSpPr>
            <p:cNvPr id="12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635919" y="823118"/>
              <a:ext cx="960438" cy="838200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med" len="med"/>
            </a:ln>
          </p:spPr>
        </p:cxnSp>
        <p:sp>
          <p:nvSpPr>
            <p:cNvPr id="12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3148" y="1128632"/>
              <a:ext cx="990977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000" b="1" dirty="0">
                  <a:latin typeface="Verdana" pitchFamily="34" charset="0"/>
                </a:rPr>
                <a:t>Instruction</a:t>
              </a:r>
            </a:p>
          </p:txBody>
        </p:sp>
        <p:cxnSp>
          <p:nvCxnSpPr>
            <p:cNvPr id="12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41699" y="1251743"/>
              <a:ext cx="12700" cy="2524839"/>
            </a:xfrm>
            <a:prstGeom prst="bentConnector3">
              <a:avLst>
                <a:gd name="adj1" fmla="val 25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</p:spPr>
        </p:cxnSp>
        <p:sp>
          <p:nvSpPr>
            <p:cNvPr id="127" name="Left Bracket 12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33400" y="1981200"/>
              <a:ext cx="76200" cy="4038600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/>
            </a:p>
          </p:txBody>
        </p:sp>
        <p:sp>
          <p:nvSpPr>
            <p:cNvPr id="12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15969" y="4876800"/>
              <a:ext cx="805028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2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62200" y="4800600"/>
              <a:ext cx="0" cy="152400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1400" y="5325534"/>
              <a:ext cx="0" cy="304800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/>
            </a:p>
          </p:txBody>
        </p:sp>
        <p:sp>
          <p:nvSpPr>
            <p:cNvPr id="13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58000" y="5562600"/>
              <a:ext cx="1029449" cy="27699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59175" y="3685401"/>
              <a:ext cx="803425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05400" y="3886200"/>
              <a:ext cx="0" cy="1920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35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63638" y="4276576"/>
              <a:ext cx="1136850" cy="276999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12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136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517148" y="4556182"/>
              <a:ext cx="0" cy="268288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/>
            </a:p>
          </p:txBody>
        </p:sp>
        <p:sp>
          <p:nvSpPr>
            <p:cNvPr id="137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82000" y="4724400"/>
              <a:ext cx="264143" cy="9144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MUX</a:t>
              </a:r>
              <a:endParaRPr lang="en-SG" sz="16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85577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990600"/>
          </a:xfrm>
        </p:spPr>
        <p:txBody>
          <a:bodyPr>
            <a:normAutofit/>
          </a:bodyPr>
          <a:lstStyle/>
          <a:p>
            <a:pPr marL="1976438" indent="-1976438" eaLnBrk="1" hangingPunct="1"/>
            <a:r>
              <a:rPr lang="en-GB" sz="3600" dirty="0">
                <a:solidFill>
                  <a:srgbClr val="0000FF"/>
                </a:solidFill>
              </a:rPr>
              <a:t>Lecture #11: Processor: Datapath (2/2)</a:t>
            </a:r>
          </a:p>
        </p:txBody>
      </p:sp>
      <p:sp>
        <p:nvSpPr>
          <p:cNvPr id="14339" name="HighlightTextShape201406201824391195"/>
          <p:cNvSpPr>
            <a:spLocks noGrp="1" noChangeArrowheads="1"/>
          </p:cNvSpPr>
          <p:nvPr>
            <p:ph idx="1"/>
          </p:nvPr>
        </p:nvSpPr>
        <p:spPr>
          <a:xfrm>
            <a:off x="418641" y="1371600"/>
            <a:ext cx="8420559" cy="5262880"/>
          </a:xfrm>
        </p:spPr>
        <p:txBody>
          <a:bodyPr>
            <a:normAutofit/>
          </a:bodyPr>
          <a:lstStyle/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The Complete Datapath!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Brief Recap</a:t>
            </a:r>
          </a:p>
          <a:p>
            <a:pPr marL="514350" indent="-514350">
              <a:spcBef>
                <a:spcPts val="600"/>
              </a:spcBef>
              <a:buClrTx/>
              <a:buSzPct val="100000"/>
              <a:buFont typeface="+mj-lt"/>
              <a:buAutoNum type="arabicPeriod" startAt="6"/>
            </a:pPr>
            <a:r>
              <a:rPr lang="en-GB" sz="2800" dirty="0"/>
              <a:t>From C to Execution</a:t>
            </a:r>
          </a:p>
          <a:p>
            <a:pPr marL="1162050" indent="-619125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8.1	Writing C program</a:t>
            </a:r>
          </a:p>
          <a:p>
            <a:pPr marL="1162050" indent="-619125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8.2	Compiling to MIPS</a:t>
            </a:r>
          </a:p>
          <a:p>
            <a:pPr marL="1162050" indent="-619125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8.3	Assembling to Binaries</a:t>
            </a:r>
          </a:p>
          <a:p>
            <a:pPr marL="1074738" indent="-531813">
              <a:spcBef>
                <a:spcPts val="600"/>
              </a:spcBef>
              <a:buClrTx/>
              <a:buSzPct val="100000"/>
              <a:buNone/>
            </a:pPr>
            <a:r>
              <a:rPr lang="en-GB" dirty="0"/>
              <a:t>8.4	Execution (Datapath)</a:t>
            </a:r>
          </a:p>
        </p:txBody>
      </p:sp>
      <p:sp>
        <p:nvSpPr>
          <p:cNvPr id="14340" name="Footer Placeholder 5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</a:t>
            </a:fld>
            <a:endParaRPr dirty="0"/>
          </a:p>
        </p:txBody>
      </p:sp>
      <p:sp>
        <p:nvSpPr>
          <p:cNvPr id="12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3548272"/>
      </p:ext>
    </p:extLst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Stages Summaries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50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1440"/>
            <a:ext cx="8229600" cy="4769485"/>
          </a:xfrm>
        </p:spPr>
        <p:txBody>
          <a:bodyPr>
            <a:normAutofit/>
          </a:bodyPr>
          <a:lstStyle/>
          <a:p>
            <a:pPr marL="266700" indent="-2667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Since the components are already described as function, we will also describe the stages as function.</a:t>
            </a:r>
          </a:p>
          <a:p>
            <a:pPr marL="266700" indent="-2667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You should look back at the component as a function to understand how we can call them.</a:t>
            </a:r>
          </a:p>
          <a:p>
            <a:pPr marL="266700" indent="-266700" algn="just">
              <a:spcBef>
                <a:spcPts val="600"/>
              </a:spcBef>
              <a:buFont typeface="Wingdings" panose="05000000000000000000" pitchFamily="2" charset="2"/>
              <a:buChar char="§"/>
            </a:pPr>
            <a:r>
              <a:rPr lang="en-US" sz="2800" dirty="0"/>
              <a:t>This is merely an alternative explanation, you should depend on the original explanation rather than this.</a:t>
            </a:r>
          </a:p>
        </p:txBody>
      </p:sp>
    </p:spTree>
    <p:extLst>
      <p:ext uri="{BB962C8B-B14F-4D97-AF65-F5344CB8AC3E}">
        <p14:creationId xmlns:p14="http://schemas.microsoft.com/office/powerpoint/2010/main" val="2135007334"/>
      </p:ext>
    </p:extLst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Stages Summaries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51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1440"/>
            <a:ext cx="8229600" cy="53356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FETCH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read instruction at address from PC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PC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Add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update PC to PC+4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DECODE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1. Read Register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RR1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21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25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$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</a:t>
            </a:r>
            <a:endParaRPr lang="en-GB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RR2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$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rs</a:t>
            </a:r>
            <a:endParaRPr lang="en-GB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RD1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RD2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RegRead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RR2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read both registers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2. Store WR for later use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WR 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16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20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$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rt</a:t>
            </a:r>
            <a:endParaRPr lang="en-GB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$</a:t>
            </a:r>
            <a:r>
              <a:rPr lang="en-GB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</a:t>
            </a:r>
            <a:endParaRPr lang="en-GB" sz="1600" dirty="0">
              <a:solidFill>
                <a:srgbClr val="008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RegDst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control signal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3. Choose output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IMM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SignExtend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GB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15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]);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immediate value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RD2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ALUSrc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choose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or rd2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108789"/>
      </p:ext>
    </p:extLst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Stages Summaries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52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1440"/>
            <a:ext cx="8229600" cy="53356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ALU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ALUcontrol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AND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0001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OR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0010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ADD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0110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-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SUB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0111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SLT</a:t>
            </a: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case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1100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: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[~(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~(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|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)==</a:t>
            </a:r>
            <a:r>
              <a:rPr lang="en-US" sz="1600" dirty="0">
                <a:solidFill>
                  <a:srgbClr val="FF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NOR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mem_res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DataMem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MemWrite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MemRead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Mux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mem_res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MemToReg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WRITEBACK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WR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WR is global </a:t>
            </a:r>
            <a:r>
              <a:rPr lang="en-US" sz="1600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var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from DECODE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8144678"/>
      </p:ext>
    </p:extLst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Stages Summaries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53</a:t>
            </a:fld>
            <a:endParaRPr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5CD539A-6772-41C7-A043-16D2E2D54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61440"/>
            <a:ext cx="8229600" cy="533569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function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DATAPATH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one cycle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Variables: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RR1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RR2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RD1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RD2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IMM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mem_res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Controls are assumed to already set correctly</a:t>
            </a: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FETCH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A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    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DECODE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inst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ALU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ALUControl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data   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MEM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alu_res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RD2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MemWrite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MemRead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    WRITEBACK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data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WR</a:t>
            </a:r>
            <a:r>
              <a:rPr lang="en-GB" sz="1600" b="1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</a:t>
            </a:r>
            <a:r>
              <a:rPr lang="en-GB" sz="16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RegWrite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Then we can do this in a loop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while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r>
              <a:rPr lang="en-GB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  <a:endParaRPr lang="en-GB" sz="16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DATAPATH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This is your processor</a:t>
            </a:r>
          </a:p>
          <a:p>
            <a:pPr marL="0" indent="0">
              <a:buNone/>
            </a:pPr>
            <a:r>
              <a:rPr lang="en-GB" sz="1600" b="1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88646"/>
      </p:ext>
    </p:extLst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7. Brief Recap (1/4)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534100" y="1679859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/>
              <a:t>Write program in high-level language (e.g., </a:t>
            </a:r>
            <a:r>
              <a:rPr lang="en-US" sz="1800" b="1" dirty="0">
                <a:solidFill>
                  <a:srgbClr val="0000FF"/>
                </a:solidFill>
              </a:rPr>
              <a:t>C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792640" y="1877351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2286101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1600" b="1" dirty="0"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a[0] = a[1] + x;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756" y="1796433"/>
            <a:ext cx="3390563" cy="950468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950789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7. Brief Recap (2/4)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55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534100" y="1679859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Compiler </a:t>
            </a:r>
            <a:r>
              <a:rPr lang="en-US" sz="1800" dirty="0"/>
              <a:t>translates to assembly language (e.g., </a:t>
            </a:r>
            <a:r>
              <a:rPr lang="en-US" sz="1800" b="1" dirty="0">
                <a:solidFill>
                  <a:srgbClr val="0000FF"/>
                </a:solidFill>
              </a:rPr>
              <a:t>MIPS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792640" y="1877351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2286101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6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6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 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857756" y="3399955"/>
            <a:ext cx="3390563" cy="135007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061026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7. Brief Recap (3/4)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56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534100" y="1679859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Assembler </a:t>
            </a:r>
            <a:r>
              <a:rPr lang="en-US" sz="1800" dirty="0"/>
              <a:t>translates to machine code (i.e., </a:t>
            </a:r>
            <a:r>
              <a:rPr lang="en-US" sz="1800" b="1" dirty="0">
                <a:solidFill>
                  <a:srgbClr val="0000FF"/>
                </a:solidFill>
              </a:rPr>
              <a:t>binaries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792640" y="1877351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2286101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0001 0010 0000 0000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1000 1110 0010 1000 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0000 0000 0000 0100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0000 0010 0000 1000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0100 0000 0001 0100</a:t>
            </a:r>
          </a:p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1010 1110 0010 1000</a:t>
            </a:r>
          </a:p>
          <a:p>
            <a:r>
              <a:rPr lang="en-US" sz="16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0000 0000 0000 0000</a:t>
            </a:r>
          </a:p>
        </p:txBody>
      </p:sp>
      <p:sp>
        <p:nvSpPr>
          <p:cNvPr id="3" name="Rectangle 2"/>
          <p:cNvSpPr/>
          <p:nvPr/>
        </p:nvSpPr>
        <p:spPr>
          <a:xfrm>
            <a:off x="857756" y="5374412"/>
            <a:ext cx="3390563" cy="1350070"/>
          </a:xfrm>
          <a:prstGeom prst="rect">
            <a:avLst/>
          </a:prstGeom>
          <a:noFill/>
          <a:ln w="254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812765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3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</a:rPr>
              <a:t>7. Brief Recap (4/4)</a:t>
            </a:r>
            <a:endParaRPr lang="en-US" sz="32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57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Lecture #7, Slide 4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E09BF674-A755-4293-9A12-DE4763FFCD1C}"/>
              </a:ext>
            </a:extLst>
          </p:cNvPr>
          <p:cNvSpPr txBox="1">
            <a:spLocks noChangeArrowheads="1"/>
          </p:cNvSpPr>
          <p:nvPr/>
        </p:nvSpPr>
        <p:spPr>
          <a:xfrm>
            <a:off x="4534100" y="1679859"/>
            <a:ext cx="4152699" cy="41526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61963" indent="-461963" fontAlgn="auto">
              <a:spcBef>
                <a:spcPct val="5000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800" dirty="0">
                <a:solidFill>
                  <a:srgbClr val="C00000"/>
                </a:solidFill>
              </a:rPr>
              <a:t>Processor </a:t>
            </a:r>
            <a:r>
              <a:rPr lang="en-US" sz="1800" dirty="0"/>
              <a:t>executes the machine code (i.e., </a:t>
            </a:r>
            <a:r>
              <a:rPr lang="en-US" sz="1800" b="1" dirty="0">
                <a:solidFill>
                  <a:srgbClr val="0000FF"/>
                </a:solidFill>
              </a:rPr>
              <a:t>binaries</a:t>
            </a:r>
            <a:r>
              <a:rPr lang="en-US" sz="1800" dirty="0"/>
              <a:t>)</a:t>
            </a:r>
          </a:p>
          <a:p>
            <a:pPr lvl="1" fontAlgn="auto">
              <a:spcAft>
                <a:spcPts val="0"/>
              </a:spcAft>
              <a:buFont typeface="Wingdings" panose="05000000000000000000" pitchFamily="2" charset="2"/>
              <a:buChar char="Ø"/>
            </a:pPr>
            <a:endParaRPr lang="en-US" sz="1800" dirty="0"/>
          </a:p>
          <a:p>
            <a:pPr marL="274320" lvl="1" indent="0" fontAlgn="auto">
              <a:spcAft>
                <a:spcPts val="0"/>
              </a:spcAft>
              <a:buNone/>
            </a:pPr>
            <a:endParaRPr lang="en-US" sz="700" dirty="0"/>
          </a:p>
        </p:txBody>
      </p:sp>
      <p:pic>
        <p:nvPicPr>
          <p:cNvPr id="9" name="Picture 5" descr="f01-03-P374493">
            <a:extLst>
              <a:ext uri="{FF2B5EF4-FFF2-40B4-BE49-F238E27FC236}">
                <a16:creationId xmlns:a16="http://schemas.microsoft.com/office/drawing/2014/main" id="{AD400439-31E5-4162-82D0-564B11E25E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12126" r="15121"/>
          <a:stretch>
            <a:fillRect/>
          </a:stretch>
        </p:blipFill>
        <p:spPr bwMode="auto">
          <a:xfrm>
            <a:off x="792640" y="1877351"/>
            <a:ext cx="3322159" cy="45992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2286101"/>
            <a:ext cx="3578767" cy="3546457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16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01" name="Group 500"/>
          <p:cNvGrpSpPr/>
          <p:nvPr/>
        </p:nvGrpSpPr>
        <p:grpSpPr>
          <a:xfrm>
            <a:off x="5185382" y="2419706"/>
            <a:ext cx="3471070" cy="2163666"/>
            <a:chOff x="5185382" y="3241631"/>
            <a:chExt cx="3471070" cy="2163666"/>
          </a:xfrm>
        </p:grpSpPr>
        <p:sp>
          <p:nvSpPr>
            <p:cNvPr id="382" name="Rectangle 381">
              <a:extLst>
                <a:ext uri="{FF2B5EF4-FFF2-40B4-BE49-F238E27FC236}">
                  <a16:creationId xmlns:a16="http://schemas.microsoft.com/office/drawing/2014/main" id="{4EEE99D2-0627-4465-BBDD-81FC317CCE83}"/>
                </a:ext>
              </a:extLst>
            </p:cNvPr>
            <p:cNvSpPr/>
            <p:nvPr/>
          </p:nvSpPr>
          <p:spPr>
            <a:xfrm>
              <a:off x="5251046" y="3241631"/>
              <a:ext cx="452436" cy="50481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383" name="Line 16">
              <a:extLst>
                <a:ext uri="{FF2B5EF4-FFF2-40B4-BE49-F238E27FC236}">
                  <a16:creationId xmlns:a16="http://schemas.microsoft.com/office/drawing/2014/main" id="{798A176A-276C-4A8D-B9D3-2BFA7122B3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60734" y="4780905"/>
              <a:ext cx="0" cy="10468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384" name="Line 28">
              <a:extLst>
                <a:ext uri="{FF2B5EF4-FFF2-40B4-BE49-F238E27FC236}">
                  <a16:creationId xmlns:a16="http://schemas.microsoft.com/office/drawing/2014/main" id="{167BD34F-3AE1-4C29-9B18-5C7FE374402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672281" y="4275444"/>
              <a:ext cx="53519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385" name="Line 29">
              <a:extLst>
                <a:ext uri="{FF2B5EF4-FFF2-40B4-BE49-F238E27FC236}">
                  <a16:creationId xmlns:a16="http://schemas.microsoft.com/office/drawing/2014/main" id="{499E8484-9291-40BF-8BE3-7EA81F0BB1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2014" y="4661973"/>
              <a:ext cx="362883" cy="433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cxnSp>
          <p:nvCxnSpPr>
            <p:cNvPr id="386" name="Straight Connector 385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398" idx="0"/>
            </p:cNvCxnSpPr>
            <p:nvPr/>
          </p:nvCxnSpPr>
          <p:spPr>
            <a:xfrm>
              <a:off x="5528533" y="4223412"/>
              <a:ext cx="507509" cy="2229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7" name="Straight Connector 386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399" idx="0"/>
            </p:cNvCxnSpPr>
            <p:nvPr/>
          </p:nvCxnSpPr>
          <p:spPr>
            <a:xfrm flipV="1">
              <a:off x="5528533" y="4394376"/>
              <a:ext cx="507509" cy="81766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8" name="Straight Connector 387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5538502" y="4756782"/>
              <a:ext cx="37362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9" name="Text Box 309">
              <a:extLst>
                <a:ext uri="{FF2B5EF4-FFF2-40B4-BE49-F238E27FC236}">
                  <a16:creationId xmlns:a16="http://schemas.microsoft.com/office/drawing/2014/main" id="{6DC2BB07-9113-4F17-8B91-1DD628FBDB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42573" y="4126779"/>
              <a:ext cx="184731" cy="1231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390" name="Text Box 310">
              <a:extLst>
                <a:ext uri="{FF2B5EF4-FFF2-40B4-BE49-F238E27FC236}">
                  <a16:creationId xmlns:a16="http://schemas.microsoft.com/office/drawing/2014/main" id="{87FF632D-F47E-40B7-B4AB-8CAC15924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 rot="21202696">
              <a:off x="5634996" y="4331752"/>
              <a:ext cx="184731" cy="123111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391" name="Rounded Rectangle 38">
              <a:extLst>
                <a:ext uri="{FF2B5EF4-FFF2-40B4-BE49-F238E27FC236}">
                  <a16:creationId xmlns:a16="http://schemas.microsoft.com/office/drawing/2014/main" id="{88241CF7-B3A2-43FC-9981-6CC95B185793}"/>
                </a:ext>
              </a:extLst>
            </p:cNvPr>
            <p:cNvSpPr/>
            <p:nvPr/>
          </p:nvSpPr>
          <p:spPr>
            <a:xfrm>
              <a:off x="5915038" y="4543041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2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>
              <a:stCxn id="390" idx="2"/>
            </p:cNvCxnSpPr>
            <p:nvPr/>
          </p:nvCxnSpPr>
          <p:spPr>
            <a:xfrm rot="16200000" flipH="1">
              <a:off x="5717574" y="4471338"/>
              <a:ext cx="211441" cy="177668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3" name="Straight Connector 392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stCxn id="391" idx="3"/>
              <a:endCxn id="400" idx="0"/>
            </p:cNvCxnSpPr>
            <p:nvPr/>
          </p:nvCxnSpPr>
          <p:spPr>
            <a:xfrm flipV="1">
              <a:off x="6018106" y="4572774"/>
              <a:ext cx="43702" cy="14866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4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>
              <a:stCxn id="416" idx="6"/>
            </p:cNvCxnSpPr>
            <p:nvPr/>
          </p:nvCxnSpPr>
          <p:spPr>
            <a:xfrm flipV="1">
              <a:off x="6664629" y="4899837"/>
              <a:ext cx="304982" cy="282463"/>
            </a:xfrm>
            <a:prstGeom prst="bentConnector3">
              <a:avLst>
                <a:gd name="adj1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5" name="Rounded Rectangle 45">
              <a:extLst>
                <a:ext uri="{FF2B5EF4-FFF2-40B4-BE49-F238E27FC236}">
                  <a16:creationId xmlns:a16="http://schemas.microsoft.com/office/drawing/2014/main" id="{FDCC33ED-34BD-4839-9008-EF763588EBD2}"/>
                </a:ext>
              </a:extLst>
            </p:cNvPr>
            <p:cNvSpPr/>
            <p:nvPr/>
          </p:nvSpPr>
          <p:spPr>
            <a:xfrm>
              <a:off x="6972085" y="4602507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cxnSp>
          <p:nvCxnSpPr>
            <p:cNvPr id="396" name="Straight Connector 395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5528535" y="5197166"/>
              <a:ext cx="79877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7" name="Line 28">
              <a:extLst>
                <a:ext uri="{FF2B5EF4-FFF2-40B4-BE49-F238E27FC236}">
                  <a16:creationId xmlns:a16="http://schemas.microsoft.com/office/drawing/2014/main" id="{7A232DB5-B0D2-4311-AC35-60C7F90D13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75152" y="4780905"/>
              <a:ext cx="13232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398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6042" y="4245711"/>
              <a:ext cx="212040" cy="49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399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36042" y="4394376"/>
              <a:ext cx="212040" cy="619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00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61808" y="4569677"/>
              <a:ext cx="186273" cy="309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01" name="Rectangle 15">
              <a:extLst>
                <a:ext uri="{FF2B5EF4-FFF2-40B4-BE49-F238E27FC236}">
                  <a16:creationId xmlns:a16="http://schemas.microsoft.com/office/drawing/2014/main" id="{AB6EE2B6-7C9E-47B8-8610-EAE3089B44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3861" y="4156513"/>
              <a:ext cx="440818" cy="654125"/>
            </a:xfrm>
            <a:prstGeom prst="rect">
              <a:avLst/>
            </a:prstGeom>
            <a:solidFill>
              <a:srgbClr val="FFFFCC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noAutofit/>
            </a:bodyPr>
            <a:lstStyle/>
            <a:p>
              <a:endParaRPr lang="en-US" sz="800" dirty="0"/>
            </a:p>
          </p:txBody>
        </p:sp>
        <p:sp>
          <p:nvSpPr>
            <p:cNvPr id="402" name="Text Box 17">
              <a:extLst>
                <a:ext uri="{FF2B5EF4-FFF2-40B4-BE49-F238E27FC236}">
                  <a16:creationId xmlns:a16="http://schemas.microsoft.com/office/drawing/2014/main" id="{E2F8D9BD-153D-406A-B3D7-B62B2182FAB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209103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3" name="Text Box 18">
              <a:extLst>
                <a:ext uri="{FF2B5EF4-FFF2-40B4-BE49-F238E27FC236}">
                  <a16:creationId xmlns:a16="http://schemas.microsoft.com/office/drawing/2014/main" id="{80CA3067-9A2D-422E-91FC-AB989068811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357767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4" name="Text Box 19">
              <a:extLst>
                <a:ext uri="{FF2B5EF4-FFF2-40B4-BE49-F238E27FC236}">
                  <a16:creationId xmlns:a16="http://schemas.microsoft.com/office/drawing/2014/main" id="{C8DF64B5-C0A2-4A29-9AEC-5BE7EBFC3E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513308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5" name="Text Box 20">
              <a:extLst>
                <a:ext uri="{FF2B5EF4-FFF2-40B4-BE49-F238E27FC236}">
                  <a16:creationId xmlns:a16="http://schemas.microsoft.com/office/drawing/2014/main" id="{85E95618-5B42-495D-9914-239D52A3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30354" y="4714563"/>
              <a:ext cx="233796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6" name="Text Box 21">
              <a:extLst>
                <a:ext uri="{FF2B5EF4-FFF2-40B4-BE49-F238E27FC236}">
                  <a16:creationId xmlns:a16="http://schemas.microsoft.com/office/drawing/2014/main" id="{29E30E8C-9659-4D45-BC42-FA9C256DEE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1352" y="4215979"/>
              <a:ext cx="184730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7" name="Text Box 22">
              <a:extLst>
                <a:ext uri="{FF2B5EF4-FFF2-40B4-BE49-F238E27FC236}">
                  <a16:creationId xmlns:a16="http://schemas.microsoft.com/office/drawing/2014/main" id="{B6927DFB-B405-43FF-A3B9-3E8F5C6503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21352" y="4625365"/>
              <a:ext cx="184730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endParaRPr lang="en-US" sz="200" b="1" dirty="0">
                <a:latin typeface="Verdana" pitchFamily="34" charset="0"/>
              </a:endParaRPr>
            </a:p>
          </p:txBody>
        </p:sp>
        <p:sp>
          <p:nvSpPr>
            <p:cNvPr id="408" name="Text Box 36">
              <a:extLst>
                <a:ext uri="{FF2B5EF4-FFF2-40B4-BE49-F238E27FC236}">
                  <a16:creationId xmlns:a16="http://schemas.microsoft.com/office/drawing/2014/main" id="{F3A1524E-F11C-448B-8F5A-6158280394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53027" y="4424109"/>
              <a:ext cx="487634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Register</a:t>
              </a:r>
            </a:p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File</a:t>
              </a:r>
            </a:p>
          </p:txBody>
        </p:sp>
        <p:sp>
          <p:nvSpPr>
            <p:cNvPr id="409" name="Line 37">
              <a:extLst>
                <a:ext uri="{FF2B5EF4-FFF2-40B4-BE49-F238E27FC236}">
                  <a16:creationId xmlns:a16="http://schemas.microsoft.com/office/drawing/2014/main" id="{3E6BCC00-E873-4202-A61A-7B02D6EEFE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8174" y="4217217"/>
              <a:ext cx="39187" cy="66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10" name="Line 38">
              <a:extLst>
                <a:ext uri="{FF2B5EF4-FFF2-40B4-BE49-F238E27FC236}">
                  <a16:creationId xmlns:a16="http://schemas.microsoft.com/office/drawing/2014/main" id="{A98FB157-78F7-4451-A574-32698A84A6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8174" y="4367121"/>
              <a:ext cx="39187" cy="66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11" name="Line 39">
              <a:extLst>
                <a:ext uri="{FF2B5EF4-FFF2-40B4-BE49-F238E27FC236}">
                  <a16:creationId xmlns:a16="http://schemas.microsoft.com/office/drawing/2014/main" id="{AE65C159-6FB1-41F7-9E78-69C1E4F9689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18174" y="4536227"/>
              <a:ext cx="39187" cy="662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12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118" y="4132463"/>
              <a:ext cx="114122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15" name="Text Box 23">
              <a:extLst>
                <a:ext uri="{FF2B5EF4-FFF2-40B4-BE49-F238E27FC236}">
                  <a16:creationId xmlns:a16="http://schemas.microsoft.com/office/drawing/2014/main" id="{F5E4F2CB-735D-49B6-899E-0F01580656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1251" y="4878776"/>
              <a:ext cx="521298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RegWrite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16" name="Oval 415">
              <a:extLst>
                <a:ext uri="{FF2B5EF4-FFF2-40B4-BE49-F238E27FC236}">
                  <a16:creationId xmlns:a16="http://schemas.microsoft.com/office/drawing/2014/main" id="{E53847C8-B259-4734-B9F8-CBA7DF64BC7E}"/>
                </a:ext>
              </a:extLst>
            </p:cNvPr>
            <p:cNvSpPr/>
            <p:nvPr/>
          </p:nvSpPr>
          <p:spPr>
            <a:xfrm>
              <a:off x="6218635" y="5078234"/>
              <a:ext cx="445994" cy="2081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17" name="Line 32">
              <a:extLst>
                <a:ext uri="{FF2B5EF4-FFF2-40B4-BE49-F238E27FC236}">
                  <a16:creationId xmlns:a16="http://schemas.microsoft.com/office/drawing/2014/main" id="{A9FE80A9-40CE-483F-8B7F-294439EE6E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7475" y="4201732"/>
              <a:ext cx="297330" cy="13317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18" name="Line 33">
              <a:extLst>
                <a:ext uri="{FF2B5EF4-FFF2-40B4-BE49-F238E27FC236}">
                  <a16:creationId xmlns:a16="http://schemas.microsoft.com/office/drawing/2014/main" id="{4C8420A0-2EC7-42AB-81B6-4EBC414DE2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04804" y="4334910"/>
              <a:ext cx="0" cy="3567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19" name="Line 34">
              <a:extLst>
                <a:ext uri="{FF2B5EF4-FFF2-40B4-BE49-F238E27FC236}">
                  <a16:creationId xmlns:a16="http://schemas.microsoft.com/office/drawing/2014/main" id="{9679FEAB-1FAA-4231-B497-D92C05564C4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207474" y="4691706"/>
              <a:ext cx="297330" cy="139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20" name="Line 35">
              <a:extLst>
                <a:ext uri="{FF2B5EF4-FFF2-40B4-BE49-F238E27FC236}">
                  <a16:creationId xmlns:a16="http://schemas.microsoft.com/office/drawing/2014/main" id="{151F2AD3-7E70-4735-A25B-E4EFBD6009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752" y="4576491"/>
              <a:ext cx="0" cy="2545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1" name="Line 36">
              <a:extLst>
                <a:ext uri="{FF2B5EF4-FFF2-40B4-BE49-F238E27FC236}">
                  <a16:creationId xmlns:a16="http://schemas.microsoft.com/office/drawing/2014/main" id="{55377F68-B118-45E7-B8AC-CEFD32CC1A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752" y="4501539"/>
              <a:ext cx="60086" cy="749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2" name="Line 37">
              <a:extLst>
                <a:ext uri="{FF2B5EF4-FFF2-40B4-BE49-F238E27FC236}">
                  <a16:creationId xmlns:a16="http://schemas.microsoft.com/office/drawing/2014/main" id="{7D5BC88A-8E21-4D61-AA7F-B271E0EE72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7474" y="4411720"/>
              <a:ext cx="60086" cy="898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3" name="Line 38">
              <a:extLst>
                <a:ext uri="{FF2B5EF4-FFF2-40B4-BE49-F238E27FC236}">
                  <a16:creationId xmlns:a16="http://schemas.microsoft.com/office/drawing/2014/main" id="{74AB081D-B4B7-43E8-88BC-78CFC678578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207474" y="4201732"/>
              <a:ext cx="0" cy="2099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24" name="Line 41">
              <a:extLst>
                <a:ext uri="{FF2B5EF4-FFF2-40B4-BE49-F238E27FC236}">
                  <a16:creationId xmlns:a16="http://schemas.microsoft.com/office/drawing/2014/main" id="{441F9793-F93B-4025-B968-13AC3714710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82775" y="4156512"/>
              <a:ext cx="3097" cy="120171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660066"/>
                </a:solidFill>
              </a:endParaRPr>
            </a:p>
          </p:txBody>
        </p:sp>
        <p:sp>
          <p:nvSpPr>
            <p:cNvPr id="425" name="Text Box 45">
              <a:extLst>
                <a:ext uri="{FF2B5EF4-FFF2-40B4-BE49-F238E27FC236}">
                  <a16:creationId xmlns:a16="http://schemas.microsoft.com/office/drawing/2014/main" id="{2C93280C-9B8B-4677-ABB8-FDDF4C8378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06281" y="4424109"/>
              <a:ext cx="325730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ALU</a:t>
              </a:r>
            </a:p>
          </p:txBody>
        </p:sp>
        <p:sp>
          <p:nvSpPr>
            <p:cNvPr id="426" name="Text Box 46">
              <a:extLst>
                <a:ext uri="{FF2B5EF4-FFF2-40B4-BE49-F238E27FC236}">
                  <a16:creationId xmlns:a16="http://schemas.microsoft.com/office/drawing/2014/main" id="{78EBACD2-C39E-4053-9630-88E270C70C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12123" y="4048428"/>
              <a:ext cx="579005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ALUcontrol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27" name="Line 47">
              <a:extLst>
                <a:ext uri="{FF2B5EF4-FFF2-40B4-BE49-F238E27FC236}">
                  <a16:creationId xmlns:a16="http://schemas.microsoft.com/office/drawing/2014/main" id="{43C413D6-ACD2-463B-86E2-7A77A3F4802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37556" y="4217217"/>
              <a:ext cx="89818" cy="30353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>
                <a:solidFill>
                  <a:srgbClr val="660066"/>
                </a:solidFill>
              </a:endParaRPr>
            </a:p>
          </p:txBody>
        </p:sp>
        <p:sp>
          <p:nvSpPr>
            <p:cNvPr id="428" name="Rectangle 52">
              <a:extLst>
                <a:ext uri="{FF2B5EF4-FFF2-40B4-BE49-F238E27FC236}">
                  <a16:creationId xmlns:a16="http://schemas.microsoft.com/office/drawing/2014/main" id="{ACEC6F76-4BA5-4470-A2A1-DB4AED2BB7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72159" y="4514144"/>
              <a:ext cx="442379" cy="594360"/>
            </a:xfrm>
            <a:prstGeom prst="rect">
              <a:avLst/>
            </a:prstGeom>
            <a:solidFill>
              <a:srgbClr val="E2FFC5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 anchor="ctr">
              <a:spAutoFit/>
            </a:bodyPr>
            <a:lstStyle/>
            <a:p>
              <a:endParaRPr lang="en-US" sz="800"/>
            </a:p>
          </p:txBody>
        </p:sp>
        <p:sp>
          <p:nvSpPr>
            <p:cNvPr id="429" name="Line 53">
              <a:extLst>
                <a:ext uri="{FF2B5EF4-FFF2-40B4-BE49-F238E27FC236}">
                  <a16:creationId xmlns:a16="http://schemas.microsoft.com/office/drawing/2014/main" id="{2C893798-8507-4711-A89C-68BDF0BD3E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129196" y="4959303"/>
              <a:ext cx="17839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31" name="Line 61">
              <a:extLst>
                <a:ext uri="{FF2B5EF4-FFF2-40B4-BE49-F238E27FC236}">
                  <a16:creationId xmlns:a16="http://schemas.microsoft.com/office/drawing/2014/main" id="{5239DE6C-78E4-4262-A3D7-814816225AA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896993" y="4420805"/>
              <a:ext cx="0" cy="88882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32" name="Text Box 63">
              <a:extLst>
                <a:ext uri="{FF2B5EF4-FFF2-40B4-BE49-F238E27FC236}">
                  <a16:creationId xmlns:a16="http://schemas.microsoft.com/office/drawing/2014/main" id="{FB390582-7605-43CF-9319-AA5FAB56DB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87706" y="4316046"/>
              <a:ext cx="554960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MemWrite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cxnSp>
          <p:nvCxnSpPr>
            <p:cNvPr id="433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6880412" y="4661973"/>
              <a:ext cx="802790" cy="386529"/>
            </a:xfrm>
            <a:prstGeom prst="bentConnector3">
              <a:avLst>
                <a:gd name="adj1" fmla="val -617"/>
              </a:avLst>
            </a:prstGeom>
            <a:ln w="15875">
              <a:solidFill>
                <a:schemeClr val="tx1"/>
              </a:solidFill>
              <a:headEnd type="oval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4" name="Straight Arrow Connector 433">
              <a:extLst>
                <a:ext uri="{FF2B5EF4-FFF2-40B4-BE49-F238E27FC236}">
                  <a16:creationId xmlns:a16="http://schemas.microsoft.com/office/drawing/2014/main" id="{15C61F50-D1B3-4DFF-BCCC-5AB833F10F81}"/>
                </a:ext>
              </a:extLst>
            </p:cNvPr>
            <p:cNvCxnSpPr>
              <a:cxnSpLocks/>
            </p:cNvCxnSpPr>
            <p:nvPr/>
          </p:nvCxnSpPr>
          <p:spPr>
            <a:xfrm>
              <a:off x="7504804" y="4616548"/>
              <a:ext cx="182901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5" name="Group 91">
              <a:extLst>
                <a:ext uri="{FF2B5EF4-FFF2-40B4-BE49-F238E27FC236}">
                  <a16:creationId xmlns:a16="http://schemas.microsoft.com/office/drawing/2014/main" id="{FDD13120-9D1C-4830-8060-3203EB1CC90B}"/>
                </a:ext>
              </a:extLst>
            </p:cNvPr>
            <p:cNvGrpSpPr/>
            <p:nvPr/>
          </p:nvGrpSpPr>
          <p:grpSpPr>
            <a:xfrm rot="5400000">
              <a:off x="5059269" y="5041068"/>
              <a:ext cx="550060" cy="178398"/>
              <a:chOff x="5867400" y="3429000"/>
              <a:chExt cx="2819400" cy="457200"/>
            </a:xfrm>
            <a:noFill/>
          </p:grpSpPr>
          <p:sp>
            <p:nvSpPr>
              <p:cNvPr id="493" name="Rectangle 492">
                <a:extLst>
                  <a:ext uri="{FF2B5EF4-FFF2-40B4-BE49-F238E27FC236}">
                    <a16:creationId xmlns:a16="http://schemas.microsoft.com/office/drawing/2014/main" id="{4F4CEFE9-31C9-408B-9884-24D9A7824379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4" name="Rectangle 493">
                <a:extLst>
                  <a:ext uri="{FF2B5EF4-FFF2-40B4-BE49-F238E27FC236}">
                    <a16:creationId xmlns:a16="http://schemas.microsoft.com/office/drawing/2014/main" id="{419B3406-94E1-4037-8AFE-844B5EF04AC4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grpSp>
          <p:nvGrpSpPr>
            <p:cNvPr id="436" name="Group 109">
              <a:extLst>
                <a:ext uri="{FF2B5EF4-FFF2-40B4-BE49-F238E27FC236}">
                  <a16:creationId xmlns:a16="http://schemas.microsoft.com/office/drawing/2014/main" id="{2139F562-8A65-45B2-A72C-B1C0E15B010C}"/>
                </a:ext>
              </a:extLst>
            </p:cNvPr>
            <p:cNvGrpSpPr/>
            <p:nvPr/>
          </p:nvGrpSpPr>
          <p:grpSpPr>
            <a:xfrm rot="5400000">
              <a:off x="4680173" y="4543041"/>
              <a:ext cx="1605580" cy="118932"/>
              <a:chOff x="457200" y="3429000"/>
              <a:chExt cx="8229600" cy="457200"/>
            </a:xfrm>
          </p:grpSpPr>
          <p:sp>
            <p:nvSpPr>
              <p:cNvPr id="487" name="Rectangle 486">
                <a:extLst>
                  <a:ext uri="{FF2B5EF4-FFF2-40B4-BE49-F238E27FC236}">
                    <a16:creationId xmlns:a16="http://schemas.microsoft.com/office/drawing/2014/main" id="{D6D273AC-3556-4C3C-8AEC-8170C47B2D87}"/>
                  </a:ext>
                </a:extLst>
              </p:cNvPr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8" name="Rectangle 487">
                <a:extLst>
                  <a:ext uri="{FF2B5EF4-FFF2-40B4-BE49-F238E27FC236}">
                    <a16:creationId xmlns:a16="http://schemas.microsoft.com/office/drawing/2014/main" id="{53002ACD-7960-40DB-98DD-70A9FB5B27FD}"/>
                  </a:ext>
                </a:extLst>
              </p:cNvPr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89" name="Rectangle 488">
                <a:extLst>
                  <a:ext uri="{FF2B5EF4-FFF2-40B4-BE49-F238E27FC236}">
                    <a16:creationId xmlns:a16="http://schemas.microsoft.com/office/drawing/2014/main" id="{94B0F8A2-4C5A-4B8B-B53D-30401D142D09}"/>
                  </a:ext>
                </a:extLst>
              </p:cNvPr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0" name="Rectangle 489">
                <a:extLst>
                  <a:ext uri="{FF2B5EF4-FFF2-40B4-BE49-F238E27FC236}">
                    <a16:creationId xmlns:a16="http://schemas.microsoft.com/office/drawing/2014/main" id="{65464BB4-01E5-4240-AD84-CCB96594EF52}"/>
                  </a:ext>
                </a:extLst>
              </p:cNvPr>
              <p:cNvSpPr/>
              <p:nvPr/>
            </p:nvSpPr>
            <p:spPr>
              <a:xfrm>
                <a:off x="45720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1" name="Rectangle 490">
                <a:extLst>
                  <a:ext uri="{FF2B5EF4-FFF2-40B4-BE49-F238E27FC236}">
                    <a16:creationId xmlns:a16="http://schemas.microsoft.com/office/drawing/2014/main" id="{FEB1B91B-8954-46E6-BEA2-993DD8A9EF2E}"/>
                  </a:ext>
                </a:extLst>
              </p:cNvPr>
              <p:cNvSpPr/>
              <p:nvPr/>
            </p:nvSpPr>
            <p:spPr>
              <a:xfrm>
                <a:off x="58674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92" name="Rectangle 491">
                <a:extLst>
                  <a:ext uri="{FF2B5EF4-FFF2-40B4-BE49-F238E27FC236}">
                    <a16:creationId xmlns:a16="http://schemas.microsoft.com/office/drawing/2014/main" id="{28578308-0273-4711-896D-23F8845AD483}"/>
                  </a:ext>
                </a:extLst>
              </p:cNvPr>
              <p:cNvSpPr/>
              <p:nvPr/>
            </p:nvSpPr>
            <p:spPr>
              <a:xfrm>
                <a:off x="71628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SG" sz="5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cxnSp>
          <p:nvCxnSpPr>
            <p:cNvPr id="437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7564270" y="4619026"/>
              <a:ext cx="743324" cy="548407"/>
            </a:xfrm>
            <a:prstGeom prst="bentConnector3">
              <a:avLst>
                <a:gd name="adj1" fmla="val -222"/>
              </a:avLst>
            </a:prstGeom>
            <a:ln w="15875">
              <a:solidFill>
                <a:schemeClr val="tx1"/>
              </a:solidFill>
              <a:headEnd type="oval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8" name="Elbow Connector 100">
              <a:extLst>
                <a:ext uri="{FF2B5EF4-FFF2-40B4-BE49-F238E27FC236}">
                  <a16:creationId xmlns:a16="http://schemas.microsoft.com/office/drawing/2014/main" id="{75C73DDC-7681-4D86-AD35-D510BD72B343}"/>
                </a:ext>
              </a:extLst>
            </p:cNvPr>
            <p:cNvCxnSpPr>
              <a:stCxn id="466" idx="3"/>
              <a:endCxn id="405" idx="1"/>
            </p:cNvCxnSpPr>
            <p:nvPr/>
          </p:nvCxnSpPr>
          <p:spPr>
            <a:xfrm flipH="1" flipV="1">
              <a:off x="6230354" y="4776119"/>
              <a:ext cx="2180308" cy="272383"/>
            </a:xfrm>
            <a:prstGeom prst="bentConnector5">
              <a:avLst>
                <a:gd name="adj1" fmla="val -10485"/>
                <a:gd name="adj2" fmla="val -134870"/>
                <a:gd name="adj3" fmla="val 104150"/>
              </a:avLst>
            </a:prstGeom>
            <a:ln w="15875">
              <a:solidFill>
                <a:schemeClr val="tx1"/>
              </a:solidFill>
              <a:headEnd type="oval"/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9" name="Line 28">
              <a:extLst>
                <a:ext uri="{FF2B5EF4-FFF2-40B4-BE49-F238E27FC236}">
                  <a16:creationId xmlns:a16="http://schemas.microsoft.com/office/drawing/2014/main" id="{7ED00514-3547-4FF3-9DF3-554CD66F248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58810" y="3710518"/>
              <a:ext cx="35679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sp>
          <p:nvSpPr>
            <p:cNvPr id="440" name="Oval 439">
              <a:extLst>
                <a:ext uri="{FF2B5EF4-FFF2-40B4-BE49-F238E27FC236}">
                  <a16:creationId xmlns:a16="http://schemas.microsoft.com/office/drawing/2014/main" id="{A6CE78BF-E25E-44C2-ADAB-8BFD241966C7}"/>
                </a:ext>
              </a:extLst>
            </p:cNvPr>
            <p:cNvSpPr/>
            <p:nvPr/>
          </p:nvSpPr>
          <p:spPr>
            <a:xfrm>
              <a:off x="6531865" y="3596791"/>
              <a:ext cx="551915" cy="208131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58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600" b="1" dirty="0">
                <a:solidFill>
                  <a:schemeClr val="tx1"/>
                </a:solidFill>
              </a:endParaRPr>
            </a:p>
          </p:txBody>
        </p:sp>
        <p:grpSp>
          <p:nvGrpSpPr>
            <p:cNvPr id="441" name="Group 119">
              <a:extLst>
                <a:ext uri="{FF2B5EF4-FFF2-40B4-BE49-F238E27FC236}">
                  <a16:creationId xmlns:a16="http://schemas.microsoft.com/office/drawing/2014/main" id="{0D8B0634-E0B0-4B22-918A-FC9EC1077595}"/>
                </a:ext>
              </a:extLst>
            </p:cNvPr>
            <p:cNvGrpSpPr/>
            <p:nvPr/>
          </p:nvGrpSpPr>
          <p:grpSpPr>
            <a:xfrm>
              <a:off x="5808167" y="3264523"/>
              <a:ext cx="626251" cy="301854"/>
              <a:chOff x="533400" y="1905000"/>
              <a:chExt cx="1604963" cy="773594"/>
            </a:xfrm>
          </p:grpSpPr>
          <p:sp>
            <p:nvSpPr>
              <p:cNvPr id="475" name="Rectangle 152">
                <a:extLst>
                  <a:ext uri="{FF2B5EF4-FFF2-40B4-BE49-F238E27FC236}">
                    <a16:creationId xmlns:a16="http://schemas.microsoft.com/office/drawing/2014/main" id="{BB47381E-ADFF-4BD4-8D2E-522ACA184D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33400" y="1905000"/>
                <a:ext cx="457200" cy="7620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15875" algn="ctr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US" sz="600" b="1" dirty="0"/>
                  <a:t>PC</a:t>
                </a:r>
              </a:p>
            </p:txBody>
          </p:sp>
          <p:sp>
            <p:nvSpPr>
              <p:cNvPr id="476" name="Line 155">
                <a:extLst>
                  <a:ext uri="{FF2B5EF4-FFF2-40B4-BE49-F238E27FC236}">
                    <a16:creationId xmlns:a16="http://schemas.microsoft.com/office/drawing/2014/main" id="{39FF5453-7BAF-4A43-B63F-2E37C562CE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1970088"/>
                <a:ext cx="569912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7" name="Line 156">
                <a:extLst>
                  <a:ext uri="{FF2B5EF4-FFF2-40B4-BE49-F238E27FC236}">
                    <a16:creationId xmlns:a16="http://schemas.microsoft.com/office/drawing/2014/main" id="{5B3C861E-6674-4FFB-967B-488FBD3B80C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38363" y="2146300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8" name="Line 157">
                <a:extLst>
                  <a:ext uri="{FF2B5EF4-FFF2-40B4-BE49-F238E27FC236}">
                    <a16:creationId xmlns:a16="http://schemas.microsoft.com/office/drawing/2014/main" id="{D4EF0A34-F8E6-4785-A705-CA4D64B9CFF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68450" y="2451100"/>
                <a:ext cx="569912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9" name="Line 158">
                <a:extLst>
                  <a:ext uri="{FF2B5EF4-FFF2-40B4-BE49-F238E27FC236}">
                    <a16:creationId xmlns:a16="http://schemas.microsoft.com/office/drawing/2014/main" id="{0C8E82A6-C3D7-4FC9-A7FF-03A6A1C8D57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371725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0" name="Line 159">
                <a:extLst>
                  <a:ext uri="{FF2B5EF4-FFF2-40B4-BE49-F238E27FC236}">
                    <a16:creationId xmlns:a16="http://schemas.microsoft.com/office/drawing/2014/main" id="{B3B8D9A2-A0EC-4C11-A242-FECCCFE86E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2290763"/>
                <a:ext cx="74612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1" name="Line 160">
                <a:extLst>
                  <a:ext uri="{FF2B5EF4-FFF2-40B4-BE49-F238E27FC236}">
                    <a16:creationId xmlns:a16="http://schemas.microsoft.com/office/drawing/2014/main" id="{9B68C7B3-0D63-417C-A9EF-10CAFD9816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568450" y="2195513"/>
                <a:ext cx="74612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2" name="Line 161">
                <a:extLst>
                  <a:ext uri="{FF2B5EF4-FFF2-40B4-BE49-F238E27FC236}">
                    <a16:creationId xmlns:a16="http://schemas.microsoft.com/office/drawing/2014/main" id="{339E8EA5-590E-48AA-8599-3D15CCD770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568450" y="1970088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3" name="Text Box 162">
                <a:extLst>
                  <a:ext uri="{FF2B5EF4-FFF2-40B4-BE49-F238E27FC236}">
                    <a16:creationId xmlns:a16="http://schemas.microsoft.com/office/drawing/2014/main" id="{D57B2851-7AEC-4439-A633-25064AEC3D39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581151" y="2133601"/>
                <a:ext cx="531811" cy="433826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500" b="1" i="1" dirty="0">
                  <a:latin typeface="Verdana" pitchFamily="34" charset="0"/>
                </a:endParaRPr>
              </a:p>
            </p:txBody>
          </p:sp>
          <p:sp>
            <p:nvSpPr>
              <p:cNvPr id="484" name="Line 163">
                <a:extLst>
                  <a:ext uri="{FF2B5EF4-FFF2-40B4-BE49-F238E27FC236}">
                    <a16:creationId xmlns:a16="http://schemas.microsoft.com/office/drawing/2014/main" id="{BB1045BC-5B1A-4FF2-B8E7-A0BD472F63C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04925" y="2459038"/>
                <a:ext cx="265112" cy="0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square"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85" name="Text Box 167">
                <a:extLst>
                  <a:ext uri="{FF2B5EF4-FFF2-40B4-BE49-F238E27FC236}">
                    <a16:creationId xmlns:a16="http://schemas.microsoft.com/office/drawing/2014/main" id="{CF66DE7A-DAB4-42F2-A662-6CA4719A4F0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093787" y="2244768"/>
                <a:ext cx="201611" cy="433826"/>
              </a:xfrm>
              <a:prstGeom prst="rect">
                <a:avLst/>
              </a:prstGeom>
              <a:noFill/>
              <a:ln w="38100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r>
                  <a:rPr lang="en-US" sz="500" b="1" dirty="0">
                    <a:solidFill>
                      <a:srgbClr val="006600"/>
                    </a:solidFill>
                    <a:latin typeface="Verdana" pitchFamily="34" charset="0"/>
                  </a:rPr>
                  <a:t>4</a:t>
                </a:r>
              </a:p>
            </p:txBody>
          </p:sp>
          <p:sp>
            <p:nvSpPr>
              <p:cNvPr id="486" name="Line 175">
                <a:extLst>
                  <a:ext uri="{FF2B5EF4-FFF2-40B4-BE49-F238E27FC236}">
                    <a16:creationId xmlns:a16="http://schemas.microsoft.com/office/drawing/2014/main" id="{F0432E5B-463A-4F02-98B0-05452DFBAA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990598" y="2045898"/>
                <a:ext cx="576983" cy="11502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 type="triangle" w="sm" len="sm"/>
              </a:ln>
            </p:spPr>
            <p:txBody>
              <a:bodyPr wrap="square"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</p:grpSp>
        <p:cxnSp>
          <p:nvCxnSpPr>
            <p:cNvPr id="442" name="Straight Arrow Connector 136">
              <a:extLst>
                <a:ext uri="{FF2B5EF4-FFF2-40B4-BE49-F238E27FC236}">
                  <a16:creationId xmlns:a16="http://schemas.microsoft.com/office/drawing/2014/main" id="{8FDF6928-8EC6-4546-A8AA-D567DBEFAF49}"/>
                </a:ext>
              </a:extLst>
            </p:cNvPr>
            <p:cNvCxnSpPr/>
            <p:nvPr/>
          </p:nvCxnSpPr>
          <p:spPr>
            <a:xfrm>
              <a:off x="6820946" y="3413188"/>
              <a:ext cx="594040" cy="137101"/>
            </a:xfrm>
            <a:prstGeom prst="bentConnector3">
              <a:avLst>
                <a:gd name="adj1" fmla="val 504"/>
              </a:avLst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sm" len="sm"/>
            </a:ln>
          </p:spPr>
        </p:cxnSp>
        <p:sp>
          <p:nvSpPr>
            <p:cNvPr id="443" name="Line 28">
              <a:extLst>
                <a:ext uri="{FF2B5EF4-FFF2-40B4-BE49-F238E27FC236}">
                  <a16:creationId xmlns:a16="http://schemas.microsoft.com/office/drawing/2014/main" id="{3B5EFBE0-6E1B-416C-8D21-D8067A4F53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434418" y="3413188"/>
              <a:ext cx="13677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sp>
          <p:nvSpPr>
            <p:cNvPr id="444" name="Line 28">
              <a:extLst>
                <a:ext uri="{FF2B5EF4-FFF2-40B4-BE49-F238E27FC236}">
                  <a16:creationId xmlns:a16="http://schemas.microsoft.com/office/drawing/2014/main" id="{7F17B83A-7E91-4F14-8ACF-0470B08ABC4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53469" y="3621319"/>
              <a:ext cx="148665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grpSp>
          <p:nvGrpSpPr>
            <p:cNvPr id="445" name="Group 108">
              <a:extLst>
                <a:ext uri="{FF2B5EF4-FFF2-40B4-BE49-F238E27FC236}">
                  <a16:creationId xmlns:a16="http://schemas.microsoft.com/office/drawing/2014/main" id="{3956BF6F-6539-47D5-9EAC-C97C22E8CBC1}"/>
                </a:ext>
              </a:extLst>
            </p:cNvPr>
            <p:cNvGrpSpPr/>
            <p:nvPr/>
          </p:nvGrpSpPr>
          <p:grpSpPr>
            <a:xfrm>
              <a:off x="7415605" y="3502387"/>
              <a:ext cx="229191" cy="262641"/>
              <a:chOff x="5945188" y="2195513"/>
              <a:chExt cx="587374" cy="673099"/>
            </a:xfrm>
          </p:grpSpPr>
          <p:sp>
            <p:nvSpPr>
              <p:cNvPr id="467" name="Line 176">
                <a:extLst>
                  <a:ext uri="{FF2B5EF4-FFF2-40B4-BE49-F238E27FC236}">
                    <a16:creationId xmlns:a16="http://schemas.microsoft.com/office/drawing/2014/main" id="{5BAEAA2B-11BA-40CF-A370-35437FBEBF0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195513"/>
                <a:ext cx="571500" cy="176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68" name="Line 177">
                <a:extLst>
                  <a:ext uri="{FF2B5EF4-FFF2-40B4-BE49-F238E27FC236}">
                    <a16:creationId xmlns:a16="http://schemas.microsoft.com/office/drawing/2014/main" id="{42DB8C86-76A8-41C0-A00C-F6AC735C97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516688" y="2371725"/>
                <a:ext cx="0" cy="3048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69" name="Line 178">
                <a:extLst>
                  <a:ext uri="{FF2B5EF4-FFF2-40B4-BE49-F238E27FC236}">
                    <a16:creationId xmlns:a16="http://schemas.microsoft.com/office/drawing/2014/main" id="{6D90862B-B9C3-444B-98A1-FB5A2499209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5945188" y="2676525"/>
                <a:ext cx="571500" cy="19208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0" name="Line 179">
                <a:extLst>
                  <a:ext uri="{FF2B5EF4-FFF2-40B4-BE49-F238E27FC236}">
                    <a16:creationId xmlns:a16="http://schemas.microsoft.com/office/drawing/2014/main" id="{F200A1B4-D23A-465E-B7DA-513AA2FB3F3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97150"/>
                <a:ext cx="1587" cy="2714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1" name="Line 180">
                <a:extLst>
                  <a:ext uri="{FF2B5EF4-FFF2-40B4-BE49-F238E27FC236}">
                    <a16:creationId xmlns:a16="http://schemas.microsoft.com/office/drawing/2014/main" id="{8762A6D0-1839-4BE4-BE05-2E30AB763B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516188"/>
                <a:ext cx="76200" cy="8096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2" name="Line 181">
                <a:extLst>
                  <a:ext uri="{FF2B5EF4-FFF2-40B4-BE49-F238E27FC236}">
                    <a16:creationId xmlns:a16="http://schemas.microsoft.com/office/drawing/2014/main" id="{B4D35242-3AEF-42F7-BB91-357455752A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945188" y="2420938"/>
                <a:ext cx="76200" cy="9525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3" name="Line 182">
                <a:extLst>
                  <a:ext uri="{FF2B5EF4-FFF2-40B4-BE49-F238E27FC236}">
                    <a16:creationId xmlns:a16="http://schemas.microsoft.com/office/drawing/2014/main" id="{6E6288A9-C6B0-4A69-B6BD-CADF3A219F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5945188" y="2195513"/>
                <a:ext cx="1587" cy="22542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endParaRPr lang="en-US" sz="800">
                  <a:solidFill>
                    <a:srgbClr val="006600"/>
                  </a:solidFill>
                </a:endParaRPr>
              </a:p>
            </p:txBody>
          </p:sp>
          <p:sp>
            <p:nvSpPr>
              <p:cNvPr id="474" name="Text Box 183">
                <a:extLst>
                  <a:ext uri="{FF2B5EF4-FFF2-40B4-BE49-F238E27FC236}">
                    <a16:creationId xmlns:a16="http://schemas.microsoft.com/office/drawing/2014/main" id="{9CCB2BF9-BDBB-4111-B4A7-323E6141036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000750" y="2362201"/>
                <a:ext cx="531812" cy="43382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algn="ctr"/>
                <a:endParaRPr lang="en-US" sz="500" b="1" i="1" dirty="0">
                  <a:latin typeface="Verdana" pitchFamily="34" charset="0"/>
                </a:endParaRPr>
              </a:p>
            </p:txBody>
          </p:sp>
        </p:grpSp>
        <p:sp>
          <p:nvSpPr>
            <p:cNvPr id="446" name="Rounded Rectangle 102">
              <a:extLst>
                <a:ext uri="{FF2B5EF4-FFF2-40B4-BE49-F238E27FC236}">
                  <a16:creationId xmlns:a16="http://schemas.microsoft.com/office/drawing/2014/main" id="{4FE57BB6-7CE3-4A9D-B8F4-E30011C1E6A0}"/>
                </a:ext>
              </a:extLst>
            </p:cNvPr>
            <p:cNvSpPr/>
            <p:nvPr/>
          </p:nvSpPr>
          <p:spPr>
            <a:xfrm>
              <a:off x="7802134" y="3353722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47" name="Text Box 319">
              <a:extLst>
                <a:ext uri="{FF2B5EF4-FFF2-40B4-BE49-F238E27FC236}">
                  <a16:creationId xmlns:a16="http://schemas.microsoft.com/office/drawing/2014/main" id="{6E1E6FEA-4C82-46DF-AD88-AFB482FF87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0647" y="3799717"/>
              <a:ext cx="393056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PCSrc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48" name="Line 16">
              <a:extLst>
                <a:ext uri="{FF2B5EF4-FFF2-40B4-BE49-F238E27FC236}">
                  <a16:creationId xmlns:a16="http://schemas.microsoft.com/office/drawing/2014/main" id="{55E94B85-6D22-435A-AFEC-CA82A4CEE8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53667" y="3710518"/>
              <a:ext cx="0" cy="10468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>
                <a:solidFill>
                  <a:srgbClr val="006600"/>
                </a:solidFill>
              </a:endParaRPr>
            </a:p>
          </p:txBody>
        </p:sp>
        <p:cxnSp>
          <p:nvCxnSpPr>
            <p:cNvPr id="449" name="Straight Arrow Connector 136">
              <a:extLst>
                <a:ext uri="{FF2B5EF4-FFF2-40B4-BE49-F238E27FC236}">
                  <a16:creationId xmlns:a16="http://schemas.microsoft.com/office/drawing/2014/main" id="{82ADBF68-A69B-45DE-948B-B2197FAAEA6D}"/>
                </a:ext>
              </a:extLst>
            </p:cNvPr>
            <p:cNvCxnSpPr>
              <a:stCxn id="446" idx="3"/>
              <a:endCxn id="475" idx="0"/>
            </p:cNvCxnSpPr>
            <p:nvPr/>
          </p:nvCxnSpPr>
          <p:spPr>
            <a:xfrm flipH="1" flipV="1">
              <a:off x="5897366" y="3264523"/>
              <a:ext cx="2007835" cy="267597"/>
            </a:xfrm>
            <a:prstGeom prst="bentConnector4">
              <a:avLst>
                <a:gd name="adj1" fmla="val -4443"/>
                <a:gd name="adj2" fmla="val 13333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cxnSp>
          <p:nvCxnSpPr>
            <p:cNvPr id="450" name="Straight Connector 449">
              <a:extLst>
                <a:ext uri="{FF2B5EF4-FFF2-40B4-BE49-F238E27FC236}">
                  <a16:creationId xmlns:a16="http://schemas.microsoft.com/office/drawing/2014/main" id="{5472D344-E34A-4AAC-B9FF-5C63AD10AF86}"/>
                </a:ext>
              </a:extLst>
            </p:cNvPr>
            <p:cNvCxnSpPr/>
            <p:nvPr/>
          </p:nvCxnSpPr>
          <p:spPr>
            <a:xfrm flipV="1">
              <a:off x="6820946" y="3799717"/>
              <a:ext cx="0" cy="1100120"/>
            </a:xfrm>
            <a:prstGeom prst="line">
              <a:avLst/>
            </a:prstGeom>
            <a:ln w="15875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1" name="Text Box 55">
              <a:extLst>
                <a:ext uri="{FF2B5EF4-FFF2-40B4-BE49-F238E27FC236}">
                  <a16:creationId xmlns:a16="http://schemas.microsoft.com/office/drawing/2014/main" id="{1C0E4219-B7D3-483D-BC49-D2FAB0E63AA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85382" y="3403967"/>
              <a:ext cx="587020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Instruction</a:t>
              </a:r>
            </a:p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  <p:sp>
          <p:nvSpPr>
            <p:cNvPr id="452" name="Line 42">
              <a:extLst>
                <a:ext uri="{FF2B5EF4-FFF2-40B4-BE49-F238E27FC236}">
                  <a16:creationId xmlns:a16="http://schemas.microsoft.com/office/drawing/2014/main" id="{7B9DB152-8E81-4634-A53D-8622DC434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504805" y="4394376"/>
              <a:ext cx="178397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53" name="Text Box 56">
              <a:extLst>
                <a:ext uri="{FF2B5EF4-FFF2-40B4-BE49-F238E27FC236}">
                  <a16:creationId xmlns:a16="http://schemas.microsoft.com/office/drawing/2014/main" id="{47341089-D752-4061-80C5-E33F8E0FD4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484761" y="3651052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cxnSp>
          <p:nvCxnSpPr>
            <p:cNvPr id="454" name="Straight Arrow Connector 136">
              <a:extLst>
                <a:ext uri="{FF2B5EF4-FFF2-40B4-BE49-F238E27FC236}">
                  <a16:creationId xmlns:a16="http://schemas.microsoft.com/office/drawing/2014/main" id="{1603E52D-F608-4B7F-8459-D33D90668868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675298" y="3347837"/>
              <a:ext cx="374759" cy="327063"/>
            </a:xfrm>
            <a:prstGeom prst="bentConnector2">
              <a:avLst/>
            </a:prstGeom>
            <a:noFill/>
            <a:ln w="15875">
              <a:solidFill>
                <a:schemeClr val="tx1"/>
              </a:solidFill>
              <a:round/>
              <a:headEnd type="oval"/>
              <a:tailEnd type="triangle" w="sm" len="sm"/>
            </a:ln>
          </p:spPr>
        </p:cxnSp>
        <p:sp>
          <p:nvSpPr>
            <p:cNvPr id="455" name="Text Box 56">
              <a:extLst>
                <a:ext uri="{FF2B5EF4-FFF2-40B4-BE49-F238E27FC236}">
                  <a16:creationId xmlns:a16="http://schemas.microsoft.com/office/drawing/2014/main" id="{BADC2C51-495F-4774-8E7B-BCB0B3CE5E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338170" y="3467048"/>
              <a:ext cx="184731" cy="12311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endParaRPr lang="en-US" sz="200" b="1" dirty="0">
                <a:latin typeface="Verdana" pitchFamily="34" charset="0"/>
              </a:endParaRPr>
            </a:p>
          </p:txBody>
        </p:sp>
        <p:cxnSp>
          <p:nvCxnSpPr>
            <p:cNvPr id="456" name="Straight Arrow Connector 136">
              <a:extLst>
                <a:ext uri="{FF2B5EF4-FFF2-40B4-BE49-F238E27FC236}">
                  <a16:creationId xmlns:a16="http://schemas.microsoft.com/office/drawing/2014/main" id="{A2141B16-C644-4151-A49F-08A068542270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248338" y="3515085"/>
              <a:ext cx="4955" cy="985183"/>
            </a:xfrm>
            <a:prstGeom prst="bentConnector3">
              <a:avLst>
                <a:gd name="adj1" fmla="val 190924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 type="triangle" w="sm" len="sm"/>
            </a:ln>
          </p:spPr>
        </p:cxnSp>
        <p:sp>
          <p:nvSpPr>
            <p:cNvPr id="457" name="Left Bracket 456">
              <a:extLst>
                <a:ext uri="{FF2B5EF4-FFF2-40B4-BE49-F238E27FC236}">
                  <a16:creationId xmlns:a16="http://schemas.microsoft.com/office/drawing/2014/main" id="{F658C2B5-7B6D-4562-8144-F8DFCB1DD3F6}"/>
                </a:ext>
              </a:extLst>
            </p:cNvPr>
            <p:cNvSpPr/>
            <p:nvPr/>
          </p:nvSpPr>
          <p:spPr>
            <a:xfrm>
              <a:off x="5245100" y="3799717"/>
              <a:ext cx="29733" cy="1575847"/>
            </a:xfrm>
            <a:prstGeom prst="leftBracket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SG" sz="800"/>
            </a:p>
          </p:txBody>
        </p:sp>
        <p:sp>
          <p:nvSpPr>
            <p:cNvPr id="458" name="Text Box 319">
              <a:extLst>
                <a:ext uri="{FF2B5EF4-FFF2-40B4-BE49-F238E27FC236}">
                  <a16:creationId xmlns:a16="http://schemas.microsoft.com/office/drawing/2014/main" id="{0F586651-9B60-43A9-9866-57270AF4B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759275" y="4929570"/>
              <a:ext cx="442750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RegDst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59" name="Line 16">
              <a:extLst>
                <a:ext uri="{FF2B5EF4-FFF2-40B4-BE49-F238E27FC236}">
                  <a16:creationId xmlns:a16="http://schemas.microsoft.com/office/drawing/2014/main" id="{C46B9607-A3CF-40C0-A8FC-51F71F88686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5958690" y="4899837"/>
              <a:ext cx="0" cy="59466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60" name="Line 60">
              <a:extLst>
                <a:ext uri="{FF2B5EF4-FFF2-40B4-BE49-F238E27FC236}">
                  <a16:creationId xmlns:a16="http://schemas.microsoft.com/office/drawing/2014/main" id="{DAA80261-FB0C-4D35-9C80-277E103281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21066" y="5104664"/>
              <a:ext cx="0" cy="118932"/>
            </a:xfrm>
            <a:prstGeom prst="line">
              <a:avLst/>
            </a:prstGeom>
            <a:noFill/>
            <a:ln w="19050">
              <a:solidFill>
                <a:srgbClr val="7030A0"/>
              </a:solidFill>
              <a:round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sz="800"/>
            </a:p>
          </p:txBody>
        </p:sp>
        <p:sp>
          <p:nvSpPr>
            <p:cNvPr id="461" name="Text Box 62">
              <a:extLst>
                <a:ext uri="{FF2B5EF4-FFF2-40B4-BE49-F238E27FC236}">
                  <a16:creationId xmlns:a16="http://schemas.microsoft.com/office/drawing/2014/main" id="{942439A3-E10E-4DE9-936F-91AD9E2CE7A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712935" y="5197166"/>
              <a:ext cx="537327" cy="16927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MemRead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62" name="Text Box 319">
              <a:extLst>
                <a:ext uri="{FF2B5EF4-FFF2-40B4-BE49-F238E27FC236}">
                  <a16:creationId xmlns:a16="http://schemas.microsoft.com/office/drawing/2014/main" id="{4CAF7716-5999-40A5-B6D4-4E46B95D35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30154" y="4407313"/>
              <a:ext cx="441146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ALUSrc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63" name="Line 16">
              <a:extLst>
                <a:ext uri="{FF2B5EF4-FFF2-40B4-BE49-F238E27FC236}">
                  <a16:creationId xmlns:a16="http://schemas.microsoft.com/office/drawing/2014/main" id="{0FD65F83-06FB-498D-A346-9D401A8E73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29077" y="4543041"/>
              <a:ext cx="0" cy="7495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square">
              <a:spAutoFit/>
            </a:bodyPr>
            <a:lstStyle/>
            <a:p>
              <a:endParaRPr lang="en-US" sz="800"/>
            </a:p>
          </p:txBody>
        </p:sp>
        <p:sp>
          <p:nvSpPr>
            <p:cNvPr id="464" name="Text Box 319">
              <a:extLst>
                <a:ext uri="{FF2B5EF4-FFF2-40B4-BE49-F238E27FC236}">
                  <a16:creationId xmlns:a16="http://schemas.microsoft.com/office/drawing/2014/main" id="{DC681D0E-EF66-4CD3-97D1-FD0AA5D0C0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75844" y="4695364"/>
              <a:ext cx="580608" cy="169277"/>
            </a:xfrm>
            <a:prstGeom prst="rect">
              <a:avLst/>
            </a:prstGeom>
            <a:noFill/>
            <a:ln w="12700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sz="500" b="1" dirty="0" err="1">
                  <a:solidFill>
                    <a:srgbClr val="660066"/>
                  </a:solidFill>
                  <a:latin typeface="Verdana" pitchFamily="34" charset="0"/>
                </a:rPr>
                <a:t>MemToReg</a:t>
              </a:r>
              <a:endParaRPr lang="en-US" sz="500" b="1" dirty="0">
                <a:solidFill>
                  <a:srgbClr val="660066"/>
                </a:solidFill>
                <a:latin typeface="Verdana" pitchFamily="34" charset="0"/>
              </a:endParaRPr>
            </a:p>
          </p:txBody>
        </p:sp>
        <p:sp>
          <p:nvSpPr>
            <p:cNvPr id="465" name="Line 16">
              <a:extLst>
                <a:ext uri="{FF2B5EF4-FFF2-40B4-BE49-F238E27FC236}">
                  <a16:creationId xmlns:a16="http://schemas.microsoft.com/office/drawing/2014/main" id="{AF34729E-D78C-4DAC-86E4-4682DCFFB0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360328" y="4804466"/>
              <a:ext cx="0" cy="104685"/>
            </a:xfrm>
            <a:prstGeom prst="line">
              <a:avLst/>
            </a:prstGeom>
            <a:noFill/>
            <a:ln w="12700">
              <a:solidFill>
                <a:srgbClr val="0000CC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endParaRPr lang="en-US" sz="800"/>
            </a:p>
          </p:txBody>
        </p:sp>
        <p:sp>
          <p:nvSpPr>
            <p:cNvPr id="466" name="Rounded Rectangle 125">
              <a:extLst>
                <a:ext uri="{FF2B5EF4-FFF2-40B4-BE49-F238E27FC236}">
                  <a16:creationId xmlns:a16="http://schemas.microsoft.com/office/drawing/2014/main" id="{3EBC4193-D2E0-4FAC-ACAD-214BCF37E84D}"/>
                </a:ext>
              </a:extLst>
            </p:cNvPr>
            <p:cNvSpPr/>
            <p:nvPr/>
          </p:nvSpPr>
          <p:spPr>
            <a:xfrm>
              <a:off x="8307594" y="4870104"/>
              <a:ext cx="103068" cy="356796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sz="700" b="1" dirty="0">
                <a:solidFill>
                  <a:schemeClr val="tx1"/>
                </a:solidFill>
              </a:endParaRPr>
            </a:p>
          </p:txBody>
        </p:sp>
        <p:sp>
          <p:nvSpPr>
            <p:cNvPr id="499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118" y="4281055"/>
              <a:ext cx="114122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500" name="Text Box 40">
              <a:extLst>
                <a:ext uri="{FF2B5EF4-FFF2-40B4-BE49-F238E27FC236}">
                  <a16:creationId xmlns:a16="http://schemas.microsoft.com/office/drawing/2014/main" id="{F2541F37-F113-471C-ABA4-FE0C638027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58118" y="4452440"/>
              <a:ext cx="114122" cy="1538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400" b="1">
                  <a:latin typeface="Verdana" pitchFamily="34" charset="0"/>
                </a:rPr>
                <a:t>5</a:t>
              </a:r>
            </a:p>
          </p:txBody>
        </p:sp>
        <p:sp>
          <p:nvSpPr>
            <p:cNvPr id="498" name="Text Box 55">
              <a:extLst>
                <a:ext uri="{FF2B5EF4-FFF2-40B4-BE49-F238E27FC236}">
                  <a16:creationId xmlns:a16="http://schemas.microsoft.com/office/drawing/2014/main" id="{CBB6616D-1A6B-4C55-998C-D039F40E2A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672225" y="4617993"/>
              <a:ext cx="481175" cy="24622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Data</a:t>
              </a:r>
            </a:p>
            <a:p>
              <a:pPr algn="ctr"/>
              <a:r>
                <a:rPr lang="en-US" sz="500" b="1" i="1" dirty="0">
                  <a:solidFill>
                    <a:srgbClr val="C00000"/>
                  </a:solidFill>
                  <a:latin typeface="Verdana" pitchFamily="34" charset="0"/>
                </a:rPr>
                <a:t>Memory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219645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 From C to Execution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58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379765"/>
          </a:xfrm>
        </p:spPr>
        <p:txBody>
          <a:bodyPr>
            <a:normAutofit fontScale="92500" lnSpcReduction="10000"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We play the role of </a:t>
            </a:r>
            <a:r>
              <a:rPr lang="en-US" sz="2800" dirty="0">
                <a:solidFill>
                  <a:srgbClr val="C00000"/>
                </a:solidFill>
              </a:rPr>
              <a:t>Programmer</a:t>
            </a:r>
            <a:r>
              <a:rPr lang="en-US" sz="2800" dirty="0"/>
              <a:t>,</a:t>
            </a:r>
            <a:r>
              <a:rPr lang="en-US" sz="2800" dirty="0">
                <a:solidFill>
                  <a:srgbClr val="C00000"/>
                </a:solidFill>
              </a:rPr>
              <a:t> Compiler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Assembler</a:t>
            </a:r>
            <a:r>
              <a:rPr lang="en-US" sz="2800" dirty="0"/>
              <a:t>, and </a:t>
            </a:r>
            <a:r>
              <a:rPr lang="en-US" sz="2800" dirty="0">
                <a:solidFill>
                  <a:srgbClr val="C00000"/>
                </a:solidFill>
              </a:rPr>
              <a:t>Processor</a:t>
            </a: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Program:</a:t>
            </a:r>
          </a:p>
          <a:p>
            <a:pPr marL="571500" indent="0">
              <a:buNone/>
            </a:pPr>
            <a:r>
              <a:rPr lang="en-US" sz="1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18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  a[0] = a[1] + x;</a:t>
            </a:r>
            <a:br>
              <a:rPr lang="en-US" sz="1800" b="1" dirty="0">
                <a:latin typeface="Courier New" pitchFamily="49" charset="0"/>
                <a:cs typeface="Courier New" pitchFamily="49" charset="0"/>
              </a:rPr>
            </a:br>
            <a:r>
              <a:rPr lang="en-US" sz="18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545783" lvl="1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Programmer:</a:t>
            </a:r>
          </a:p>
          <a:p>
            <a:pPr marL="820103" lvl="2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the workflow of compiling, assembling and executing C program</a:t>
            </a:r>
            <a:endParaRPr lang="en-US" sz="2200" dirty="0"/>
          </a:p>
          <a:p>
            <a:pPr marL="545783" lvl="1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Compiler:</a:t>
            </a:r>
          </a:p>
          <a:p>
            <a:pPr marL="820103" lvl="2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how the program is compiled into MIPS</a:t>
            </a:r>
          </a:p>
          <a:p>
            <a:pPr marL="545783" lvl="1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Assembler:</a:t>
            </a:r>
          </a:p>
          <a:p>
            <a:pPr marL="820103" lvl="2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how the MIPS is translated into binaries</a:t>
            </a:r>
          </a:p>
          <a:p>
            <a:pPr marL="545783" lvl="1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Processor:</a:t>
            </a:r>
          </a:p>
          <a:p>
            <a:pPr marL="820103" lvl="2" indent="-271463">
              <a:lnSpc>
                <a:spcPct val="11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000" dirty="0"/>
              <a:t>Show how the </a:t>
            </a:r>
            <a:r>
              <a:rPr lang="en-US" sz="2000" dirty="0" err="1"/>
              <a:t>datapath</a:t>
            </a:r>
            <a:r>
              <a:rPr lang="en-US" sz="2000" dirty="0"/>
              <a:t> is activated in the processor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2943900"/>
      </p:ext>
    </p:extLst>
  </p:cSld>
  <p:clrMapOvr>
    <a:masterClrMapping/>
  </p:clrMapOvr>
  <p:transition>
    <p:fad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8.1	Writing C Program 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59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Edit, Compile, Execute: Lecture #2, Slide 5</a:t>
            </a:r>
            <a:endParaRPr lang="en-US" sz="20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  <p:graphicFrame>
        <p:nvGraphicFramePr>
          <p:cNvPr id="7" name="[Diagram 1]">
            <a:extLst>
              <a:ext uri="{FF2B5EF4-FFF2-40B4-BE49-F238E27FC236}">
                <a16:creationId xmlns:a16="http://schemas.microsoft.com/office/drawing/2014/main" id="{4CE4A31A-4EC1-469F-890B-413E457B16AE}"/>
              </a:ext>
            </a:extLst>
          </p:cNvPr>
          <p:cNvGraphicFramePr/>
          <p:nvPr/>
        </p:nvGraphicFramePr>
        <p:xfrm>
          <a:off x="7543800" y="1878345"/>
          <a:ext cx="1513489" cy="141532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4F32F24A-4F90-45B3-A68A-99720D638B5E}"/>
              </a:ext>
            </a:extLst>
          </p:cNvPr>
          <p:cNvGrpSpPr/>
          <p:nvPr/>
        </p:nvGrpSpPr>
        <p:grpSpPr>
          <a:xfrm>
            <a:off x="775444" y="1897300"/>
            <a:ext cx="5303976" cy="2012110"/>
            <a:chOff x="2445608" y="3620107"/>
            <a:chExt cx="5303976" cy="2012110"/>
          </a:xfrm>
        </p:grpSpPr>
        <p:grpSp>
          <p:nvGrpSpPr>
            <p:cNvPr id="9" name="Group 38">
              <a:extLst>
                <a:ext uri="{FF2B5EF4-FFF2-40B4-BE49-F238E27FC236}">
                  <a16:creationId xmlns:a16="http://schemas.microsoft.com/office/drawing/2014/main" id="{EC74BF26-050D-41A1-B3F7-79930D14A5C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3887955"/>
              <a:ext cx="1068967" cy="547994"/>
              <a:chOff x="4360415" y="1590583"/>
              <a:chExt cx="1069015" cy="547984"/>
            </a:xfrm>
          </p:grpSpPr>
          <p:sp>
            <p:nvSpPr>
              <p:cNvPr id="20" name="Right Arrow 8">
                <a:extLst>
                  <a:ext uri="{FF2B5EF4-FFF2-40B4-BE49-F238E27FC236}">
                    <a16:creationId xmlns:a16="http://schemas.microsoft.com/office/drawing/2014/main" id="{CF91EBC2-6CE6-4C4E-9175-07D9E3A068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2" name="TextBox 9">
                <a:extLst>
                  <a:ext uri="{FF2B5EF4-FFF2-40B4-BE49-F238E27FC236}">
                    <a16:creationId xmlns:a16="http://schemas.microsoft.com/office/drawing/2014/main" id="{CFA8D436-0F74-4A28-9EC3-818C6981F0E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10" name="Group 41">
              <a:extLst>
                <a:ext uri="{FF2B5EF4-FFF2-40B4-BE49-F238E27FC236}">
                  <a16:creationId xmlns:a16="http://schemas.microsoft.com/office/drawing/2014/main" id="{A544EF55-AA90-419D-A0A1-7D44B24414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9552" y="3620107"/>
              <a:ext cx="1690032" cy="2012110"/>
              <a:chOff x="5601497" y="1458899"/>
              <a:chExt cx="1690108" cy="2012073"/>
            </a:xfrm>
          </p:grpSpPr>
          <p:sp>
            <p:nvSpPr>
              <p:cNvPr id="17" name="Flowchart: Document 11">
                <a:extLst>
                  <a:ext uri="{FF2B5EF4-FFF2-40B4-BE49-F238E27FC236}">
                    <a16:creationId xmlns:a16="http://schemas.microsoft.com/office/drawing/2014/main" id="{B04902E1-DAC3-49BB-AC17-55BAD9C8A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601497" y="1744037"/>
                <a:ext cx="1690108" cy="1726935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8" name="TextBox 12">
                <a:extLst>
                  <a:ext uri="{FF2B5EF4-FFF2-40B4-BE49-F238E27FC236}">
                    <a16:creationId xmlns:a16="http://schemas.microsoft.com/office/drawing/2014/main" id="{4579591C-AF90-4524-993B-4FA3D85F73C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826806" y="1458899"/>
                <a:ext cx="1464799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Source code</a:t>
                </a:r>
                <a:endParaRPr lang="en-SG" sz="1600" i="1"/>
              </a:p>
            </p:txBody>
          </p:sp>
        </p:grpSp>
        <p:grpSp>
          <p:nvGrpSpPr>
            <p:cNvPr id="12" name="Group 35">
              <a:extLst>
                <a:ext uri="{FF2B5EF4-FFF2-40B4-BE49-F238E27FC236}">
                  <a16:creationId xmlns:a16="http://schemas.microsoft.com/office/drawing/2014/main" id="{5E9F0097-F2A8-4040-BA0D-146958793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3760828"/>
              <a:ext cx="1758590" cy="847263"/>
              <a:chOff x="2533095" y="1562470"/>
              <a:chExt cx="1387903" cy="578917"/>
            </a:xfrm>
          </p:grpSpPr>
          <p:sp>
            <p:nvSpPr>
              <p:cNvPr id="13" name="Rounded Rectangle 5">
                <a:extLst>
                  <a:ext uri="{FF2B5EF4-FFF2-40B4-BE49-F238E27FC236}">
                    <a16:creationId xmlns:a16="http://schemas.microsoft.com/office/drawing/2014/main" id="{9FDB4D54-D47A-4873-AB0E-1DFBCDC5282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15" name="TextBox 6">
                <a:extLst>
                  <a:ext uri="{FF2B5EF4-FFF2-40B4-BE49-F238E27FC236}">
                    <a16:creationId xmlns:a16="http://schemas.microsoft.com/office/drawing/2014/main" id="{82DC4451-0CBF-4443-8872-E41CDF2AA18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Edit</a:t>
                </a:r>
                <a:endParaRPr lang="en-SG" sz="2000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872B2B9-CC04-4FCD-B499-AEFD699F70C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>
                    <a:solidFill>
                      <a:srgbClr val="C00000"/>
                    </a:solidFill>
                  </a:rPr>
                  <a:t>vim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recap.c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E101D52-4C72-4DFA-8296-42E0AE02A568}"/>
              </a:ext>
            </a:extLst>
          </p:cNvPr>
          <p:cNvGrpSpPr/>
          <p:nvPr/>
        </p:nvGrpSpPr>
        <p:grpSpPr>
          <a:xfrm>
            <a:off x="771531" y="4020494"/>
            <a:ext cx="5451820" cy="998670"/>
            <a:chOff x="2441695" y="4608091"/>
            <a:chExt cx="5451820" cy="998670"/>
          </a:xfrm>
        </p:grpSpPr>
        <p:grpSp>
          <p:nvGrpSpPr>
            <p:cNvPr id="24" name="Group 38">
              <a:extLst>
                <a:ext uri="{FF2B5EF4-FFF2-40B4-BE49-F238E27FC236}">
                  <a16:creationId xmlns:a16="http://schemas.microsoft.com/office/drawing/2014/main" id="{6C7123AA-383B-4071-9B5C-9A85D49CD4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2954" y="4875939"/>
              <a:ext cx="1068967" cy="547994"/>
              <a:chOff x="4360415" y="1590583"/>
              <a:chExt cx="1069015" cy="547984"/>
            </a:xfrm>
          </p:grpSpPr>
          <p:sp>
            <p:nvSpPr>
              <p:cNvPr id="33" name="Right Arrow 8">
                <a:extLst>
                  <a:ext uri="{FF2B5EF4-FFF2-40B4-BE49-F238E27FC236}">
                    <a16:creationId xmlns:a16="http://schemas.microsoft.com/office/drawing/2014/main" id="{2FC5470D-1451-463E-AB52-A4ED86B197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4" name="TextBox 9">
                <a:extLst>
                  <a:ext uri="{FF2B5EF4-FFF2-40B4-BE49-F238E27FC236}">
                    <a16:creationId xmlns:a16="http://schemas.microsoft.com/office/drawing/2014/main" id="{B8745A46-A9DA-4E4D-A942-DE39302256F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25" name="Group 41">
              <a:extLst>
                <a:ext uri="{FF2B5EF4-FFF2-40B4-BE49-F238E27FC236}">
                  <a16:creationId xmlns:a16="http://schemas.microsoft.com/office/drawing/2014/main" id="{AA38FEAF-60A5-4282-9AD6-88F59DCEDEB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059551" y="4608091"/>
              <a:ext cx="1833964" cy="998670"/>
              <a:chOff x="5583744" y="1458899"/>
              <a:chExt cx="1834047" cy="998652"/>
            </a:xfrm>
          </p:grpSpPr>
          <p:sp>
            <p:nvSpPr>
              <p:cNvPr id="30" name="Flowchart: Document 11">
                <a:extLst>
                  <a:ext uri="{FF2B5EF4-FFF2-40B4-BE49-F238E27FC236}">
                    <a16:creationId xmlns:a16="http://schemas.microsoft.com/office/drawing/2014/main" id="{663DDB62-B137-4927-8AE6-31669E01FE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583744" y="1754723"/>
                <a:ext cx="1631019" cy="702828"/>
              </a:xfrm>
              <a:prstGeom prst="flowChartDocument">
                <a:avLst/>
              </a:prstGeom>
              <a:solidFill>
                <a:srgbClr val="66FF99"/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31" name="TextBox 12">
                <a:extLst>
                  <a:ext uri="{FF2B5EF4-FFF2-40B4-BE49-F238E27FC236}">
                    <a16:creationId xmlns:a16="http://schemas.microsoft.com/office/drawing/2014/main" id="{CBBA8379-97D3-4523-A867-A9FAD369D9F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65113" y="1458899"/>
                <a:ext cx="1752678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Executable code</a:t>
                </a:r>
                <a:endParaRPr lang="en-SG" sz="1600" i="1"/>
              </a:p>
            </p:txBody>
          </p:sp>
          <p:sp>
            <p:nvSpPr>
              <p:cNvPr id="32" name="TextBox 13">
                <a:extLst>
                  <a:ext uri="{FF2B5EF4-FFF2-40B4-BE49-F238E27FC236}">
                    <a16:creationId xmlns:a16="http://schemas.microsoft.com/office/drawing/2014/main" id="{276D77D1-5EC0-49CB-83BA-690DC343004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723335" y="1853842"/>
                <a:ext cx="1303290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a.out</a:t>
                </a:r>
                <a:endParaRPr lang="en-SG" sz="1600" dirty="0"/>
              </a:p>
            </p:txBody>
          </p:sp>
        </p:grpSp>
        <p:grpSp>
          <p:nvGrpSpPr>
            <p:cNvPr id="26" name="Group 35">
              <a:extLst>
                <a:ext uri="{FF2B5EF4-FFF2-40B4-BE49-F238E27FC236}">
                  <a16:creationId xmlns:a16="http://schemas.microsoft.com/office/drawing/2014/main" id="{FA6005F6-7499-4CC7-93D8-69426841F3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1695" y="4748812"/>
              <a:ext cx="1758590" cy="847263"/>
              <a:chOff x="2533095" y="1562470"/>
              <a:chExt cx="1387903" cy="578917"/>
            </a:xfrm>
          </p:grpSpPr>
          <p:sp>
            <p:nvSpPr>
              <p:cNvPr id="27" name="Rounded Rectangle 5">
                <a:extLst>
                  <a:ext uri="{FF2B5EF4-FFF2-40B4-BE49-F238E27FC236}">
                    <a16:creationId xmlns:a16="http://schemas.microsoft.com/office/drawing/2014/main" id="{1D6B7114-89CA-480A-9EC1-789E1A77AB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28" name="TextBox 6">
                <a:extLst>
                  <a:ext uri="{FF2B5EF4-FFF2-40B4-BE49-F238E27FC236}">
                    <a16:creationId xmlns:a16="http://schemas.microsoft.com/office/drawing/2014/main" id="{BF131D47-1341-4568-A8CF-2BE82E26059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Compile</a:t>
                </a:r>
                <a:endParaRPr lang="en-SG" sz="2000"/>
              </a:p>
            </p:txBody>
          </p:sp>
          <p:sp>
            <p:nvSpPr>
              <p:cNvPr id="29" name="TextBox 23">
                <a:extLst>
                  <a:ext uri="{FF2B5EF4-FFF2-40B4-BE49-F238E27FC236}">
                    <a16:creationId xmlns:a16="http://schemas.microsoft.com/office/drawing/2014/main" id="{3382FCA7-FA97-4001-A851-5E297964B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dirty="0" err="1"/>
                  <a:t>eg</a:t>
                </a:r>
                <a:r>
                  <a:rPr lang="en-US" sz="1600" dirty="0"/>
                  <a:t>: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gcc</a:t>
                </a:r>
                <a:r>
                  <a:rPr lang="en-US" sz="1600" dirty="0">
                    <a:solidFill>
                      <a:srgbClr val="C00000"/>
                    </a:solidFill>
                  </a:rPr>
                  <a:t> </a:t>
                </a:r>
                <a:r>
                  <a:rPr lang="en-US" sz="1600" dirty="0" err="1">
                    <a:solidFill>
                      <a:srgbClr val="C00000"/>
                    </a:solidFill>
                  </a:rPr>
                  <a:t>recap.c</a:t>
                </a:r>
                <a:endParaRPr lang="en-SG" sz="1600" dirty="0">
                  <a:solidFill>
                    <a:srgbClr val="C00000"/>
                  </a:solidFill>
                </a:endParaRPr>
              </a:p>
            </p:txBody>
          </p:sp>
        </p:grp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60FF8869-D078-42C0-B4EB-645ECB2DD4F2}"/>
              </a:ext>
            </a:extLst>
          </p:cNvPr>
          <p:cNvGrpSpPr/>
          <p:nvPr/>
        </p:nvGrpSpPr>
        <p:grpSpPr>
          <a:xfrm>
            <a:off x="775444" y="5507026"/>
            <a:ext cx="5596781" cy="931874"/>
            <a:chOff x="2445608" y="5644984"/>
            <a:chExt cx="5596781" cy="931874"/>
          </a:xfrm>
        </p:grpSpPr>
        <p:grpSp>
          <p:nvGrpSpPr>
            <p:cNvPr id="36" name="Group 38">
              <a:extLst>
                <a:ext uri="{FF2B5EF4-FFF2-40B4-BE49-F238E27FC236}">
                  <a16:creationId xmlns:a16="http://schemas.microsoft.com/office/drawing/2014/main" id="{FDAAA9A5-5274-4DA7-832E-F47156D283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16867" y="5856722"/>
              <a:ext cx="1068967" cy="547994"/>
              <a:chOff x="4360415" y="1590583"/>
              <a:chExt cx="1069015" cy="547984"/>
            </a:xfrm>
          </p:grpSpPr>
          <p:sp>
            <p:nvSpPr>
              <p:cNvPr id="47" name="Right Arrow 8">
                <a:extLst>
                  <a:ext uri="{FF2B5EF4-FFF2-40B4-BE49-F238E27FC236}">
                    <a16:creationId xmlns:a16="http://schemas.microsoft.com/office/drawing/2014/main" id="{5B670078-E694-4373-8EAD-36CAD5C2FE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456719" y="1887080"/>
                <a:ext cx="972711" cy="251487"/>
              </a:xfrm>
              <a:prstGeom prst="rightArrow">
                <a:avLst>
                  <a:gd name="adj1" fmla="val 50000"/>
                  <a:gd name="adj2" fmla="val 49998"/>
                </a:avLst>
              </a:prstGeom>
              <a:solidFill>
                <a:srgbClr val="FFCCFF"/>
              </a:solidFill>
              <a:ln w="12700" cap="sq" algn="ctr">
                <a:solidFill>
                  <a:srgbClr val="7030A0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8" name="TextBox 9">
                <a:extLst>
                  <a:ext uri="{FF2B5EF4-FFF2-40B4-BE49-F238E27FC236}">
                    <a16:creationId xmlns:a16="http://schemas.microsoft.com/office/drawing/2014/main" id="{36AE8C48-602B-4380-9CA0-6F8FCE6C19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360415" y="1590583"/>
                <a:ext cx="1069015" cy="3385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produces</a:t>
                </a:r>
                <a:endParaRPr lang="en-SG" sz="1600" i="1"/>
              </a:p>
            </p:txBody>
          </p:sp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E4730EFC-DB91-4EFC-9CE3-416708D980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45608" y="5729595"/>
              <a:ext cx="1758590" cy="847263"/>
              <a:chOff x="2533095" y="1562470"/>
              <a:chExt cx="1387903" cy="578917"/>
            </a:xfrm>
          </p:grpSpPr>
          <p:sp>
            <p:nvSpPr>
              <p:cNvPr id="43" name="Rounded Rectangle 5">
                <a:extLst>
                  <a:ext uri="{FF2B5EF4-FFF2-40B4-BE49-F238E27FC236}">
                    <a16:creationId xmlns:a16="http://schemas.microsoft.com/office/drawing/2014/main" id="{2D1EB787-F19F-4234-BADC-A14EC3259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3096" y="1562470"/>
                <a:ext cx="1387902" cy="578917"/>
              </a:xfrm>
              <a:prstGeom prst="roundRect">
                <a:avLst>
                  <a:gd name="adj" fmla="val 16667"/>
                </a:avLst>
              </a:prstGeom>
              <a:solidFill>
                <a:schemeClr val="bg1">
                  <a:lumMod val="85000"/>
                </a:schemeClr>
              </a:solidFill>
              <a:ln w="12700" cap="sq" algn="ctr">
                <a:solidFill>
                  <a:schemeClr val="tx1"/>
                </a:solidFill>
                <a:round/>
                <a:headEnd type="none" w="sm" len="sm"/>
                <a:tailEnd type="none" w="sm" len="sm"/>
              </a:ln>
            </p:spPr>
            <p:txBody>
              <a:bodyPr/>
              <a:lstStyle/>
              <a:p>
                <a:endParaRPr lang="en-SG"/>
              </a:p>
            </p:txBody>
          </p:sp>
          <p:sp>
            <p:nvSpPr>
              <p:cNvPr id="45" name="TextBox 6">
                <a:extLst>
                  <a:ext uri="{FF2B5EF4-FFF2-40B4-BE49-F238E27FC236}">
                    <a16:creationId xmlns:a16="http://schemas.microsoft.com/office/drawing/2014/main" id="{8293F055-10C9-4CEC-8D24-7C9B270E2DC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5" y="1615737"/>
                <a:ext cx="1387902" cy="27338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000"/>
                  <a:t>Execute</a:t>
                </a:r>
                <a:endParaRPr lang="en-SG" sz="2000"/>
              </a:p>
            </p:txBody>
          </p:sp>
          <p:sp>
            <p:nvSpPr>
              <p:cNvPr id="46" name="TextBox 23">
                <a:extLst>
                  <a:ext uri="{FF2B5EF4-FFF2-40B4-BE49-F238E27FC236}">
                    <a16:creationId xmlns:a16="http://schemas.microsoft.com/office/drawing/2014/main" id="{369D6CE1-F964-4056-BDD9-DCED64F4646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33096" y="1851843"/>
                <a:ext cx="1387902" cy="231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err="1"/>
                  <a:t>eg</a:t>
                </a:r>
                <a:r>
                  <a:rPr lang="en-US" sz="1600"/>
                  <a:t>: </a:t>
                </a:r>
                <a:r>
                  <a:rPr lang="en-US" sz="1600" err="1">
                    <a:solidFill>
                      <a:srgbClr val="C00000"/>
                    </a:solidFill>
                  </a:rPr>
                  <a:t>a.out</a:t>
                </a:r>
                <a:endParaRPr lang="en-SG" sz="1600">
                  <a:solidFill>
                    <a:srgbClr val="C00000"/>
                  </a:solidFill>
                </a:endParaRPr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8B63FEFC-958B-4BAF-A5C0-B55812329E61}"/>
                </a:ext>
              </a:extLst>
            </p:cNvPr>
            <p:cNvGrpSpPr/>
            <p:nvPr/>
          </p:nvGrpSpPr>
          <p:grpSpPr>
            <a:xfrm>
              <a:off x="5711266" y="5644984"/>
              <a:ext cx="2331123" cy="902727"/>
              <a:chOff x="5711266" y="5703278"/>
              <a:chExt cx="2331123" cy="902727"/>
            </a:xfrm>
          </p:grpSpPr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775102DD-F96A-4595-BC6F-92408B2E8FAA}"/>
                  </a:ext>
                </a:extLst>
              </p:cNvPr>
              <p:cNvGrpSpPr/>
              <p:nvPr/>
            </p:nvGrpSpPr>
            <p:grpSpPr>
              <a:xfrm>
                <a:off x="5711266" y="6007608"/>
                <a:ext cx="2331123" cy="598397"/>
                <a:chOff x="7958667" y="5008364"/>
                <a:chExt cx="2331123" cy="598397"/>
              </a:xfrm>
            </p:grpSpPr>
            <p:sp>
              <p:nvSpPr>
                <p:cNvPr id="41" name="Rounded Rectangle 32">
                  <a:extLst>
                    <a:ext uri="{FF2B5EF4-FFF2-40B4-BE49-F238E27FC236}">
                      <a16:creationId xmlns:a16="http://schemas.microsoft.com/office/drawing/2014/main" id="{F54910E0-F67C-41C5-94BE-C4759D2DF41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958667" y="5008364"/>
                  <a:ext cx="2331123" cy="598397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000000"/>
                </a:solidFill>
                <a:ln w="12700" cap="sq" algn="ctr">
                  <a:solidFill>
                    <a:schemeClr val="tx1"/>
                  </a:solidFill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endParaRPr lang="en-SG"/>
                </a:p>
              </p:txBody>
            </p: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76A3911-5838-42E5-9963-15CE8DA89098}"/>
                    </a:ext>
                  </a:extLst>
                </p:cNvPr>
                <p:cNvSpPr txBox="1"/>
                <p:nvPr/>
              </p:nvSpPr>
              <p:spPr bwMode="auto">
                <a:xfrm>
                  <a:off x="8034867" y="5153673"/>
                  <a:ext cx="2106050" cy="30777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>
                    <a:defRPr/>
                  </a:pPr>
                  <a:r>
                    <a:rPr lang="en-US" sz="1400" b="1" dirty="0">
                      <a:solidFill>
                        <a:schemeClr val="bg1">
                          <a:lumMod val="95000"/>
                        </a:schemeClr>
                      </a:solidFill>
                      <a:latin typeface="Courier New" panose="02070309020205020404" pitchFamily="49" charset="0"/>
                      <a:cs typeface="Courier New" panose="02070309020205020404" pitchFamily="49" charset="0"/>
                    </a:rPr>
                    <a:t>No output expected</a:t>
                  </a:r>
                  <a:endParaRPr lang="en-SG" sz="1400" b="1" dirty="0">
                    <a:solidFill>
                      <a:schemeClr val="bg1">
                        <a:lumMod val="95000"/>
                      </a:schemeClr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endParaRPr>
                </a:p>
              </p:txBody>
            </p:sp>
          </p:grpSp>
          <p:sp>
            <p:nvSpPr>
              <p:cNvPr id="40" name="TextBox 12">
                <a:extLst>
                  <a:ext uri="{FF2B5EF4-FFF2-40B4-BE49-F238E27FC236}">
                    <a16:creationId xmlns:a16="http://schemas.microsoft.com/office/drawing/2014/main" id="{0792A5AC-24A3-4A07-8670-1049C3E6BE3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140917" y="5703278"/>
                <a:ext cx="1752599" cy="3385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600" i="1"/>
                  <a:t>Program output</a:t>
                </a:r>
                <a:endParaRPr lang="en-SG" sz="1600" i="1"/>
              </a:p>
            </p:txBody>
          </p:sp>
        </p:grp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AA1C471-EBC6-4360-97F7-9DB4EBC16A16}"/>
              </a:ext>
            </a:extLst>
          </p:cNvPr>
          <p:cNvGrpSpPr/>
          <p:nvPr/>
        </p:nvGrpSpPr>
        <p:grpSpPr>
          <a:xfrm>
            <a:off x="4124640" y="2540184"/>
            <a:ext cx="4573792" cy="3574523"/>
            <a:chOff x="4825247" y="1676398"/>
            <a:chExt cx="3711667" cy="3059723"/>
          </a:xfrm>
        </p:grpSpPr>
        <p:sp>
          <p:nvSpPr>
            <p:cNvPr id="50" name="Circular Arrow 49">
              <a:extLst>
                <a:ext uri="{FF2B5EF4-FFF2-40B4-BE49-F238E27FC236}">
                  <a16:creationId xmlns:a16="http://schemas.microsoft.com/office/drawing/2014/main" id="{39C6962C-6BA5-4124-951C-6BD32A1E5E07}"/>
                </a:ext>
              </a:extLst>
            </p:cNvPr>
            <p:cNvSpPr/>
            <p:nvPr/>
          </p:nvSpPr>
          <p:spPr bwMode="auto">
            <a:xfrm rot="16200000" flipV="1">
              <a:off x="4889723" y="1611922"/>
              <a:ext cx="3059723" cy="3188676"/>
            </a:xfrm>
            <a:prstGeom prst="circularArrow">
              <a:avLst>
                <a:gd name="adj1" fmla="val 4505"/>
                <a:gd name="adj2" fmla="val 1015956"/>
                <a:gd name="adj3" fmla="val 20408151"/>
                <a:gd name="adj4" fmla="val 11528215"/>
                <a:gd name="adj5" fmla="val 6875"/>
              </a:avLst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EC87A9A-97D2-4BAD-ADAC-8D8E5BF56413}"/>
                </a:ext>
              </a:extLst>
            </p:cNvPr>
            <p:cNvSpPr txBox="1"/>
            <p:nvPr/>
          </p:nvSpPr>
          <p:spPr>
            <a:xfrm>
              <a:off x="7490931" y="4093957"/>
              <a:ext cx="1045983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C00000"/>
                  </a:solidFill>
                </a:rPr>
                <a:t>Incorrect result?</a:t>
              </a:r>
              <a:endParaRPr lang="en-SG" sz="1600">
                <a:solidFill>
                  <a:srgbClr val="C00000"/>
                </a:solidFill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3371B46-B301-4D94-B87B-D5861CF3E73D}"/>
              </a:ext>
            </a:extLst>
          </p:cNvPr>
          <p:cNvGrpSpPr/>
          <p:nvPr/>
        </p:nvGrpSpPr>
        <p:grpSpPr>
          <a:xfrm>
            <a:off x="5505450" y="3171787"/>
            <a:ext cx="2003377" cy="1892128"/>
            <a:chOff x="5926017" y="2162908"/>
            <a:chExt cx="1773337" cy="1493312"/>
          </a:xfrm>
        </p:grpSpPr>
        <p:sp>
          <p:nvSpPr>
            <p:cNvPr id="53" name="Circular Arrow 52">
              <a:extLst>
                <a:ext uri="{FF2B5EF4-FFF2-40B4-BE49-F238E27FC236}">
                  <a16:creationId xmlns:a16="http://schemas.microsoft.com/office/drawing/2014/main" id="{C57EA673-A099-4DB3-AC28-A13707DD8593}"/>
                </a:ext>
              </a:extLst>
            </p:cNvPr>
            <p:cNvSpPr/>
            <p:nvPr/>
          </p:nvSpPr>
          <p:spPr bwMode="auto">
            <a:xfrm rot="16200000" flipV="1">
              <a:off x="5890847" y="2198078"/>
              <a:ext cx="1107830" cy="1037490"/>
            </a:xfrm>
            <a:prstGeom prst="circularArrow">
              <a:avLst/>
            </a:prstGeom>
            <a:solidFill>
              <a:srgbClr val="FFC000"/>
            </a:solidFill>
            <a:ln w="12700" cap="sq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SG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cs typeface="Arial" charset="0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60A75D86-2DA7-467E-A521-5D725AC0CA55}"/>
                </a:ext>
              </a:extLst>
            </p:cNvPr>
            <p:cNvSpPr txBox="1"/>
            <p:nvPr/>
          </p:nvSpPr>
          <p:spPr>
            <a:xfrm>
              <a:off x="6673194" y="3071445"/>
              <a:ext cx="102616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>
                  <a:solidFill>
                    <a:srgbClr val="C00000"/>
                  </a:solidFill>
                </a:rPr>
                <a:t>Cannot compile?</a:t>
              </a:r>
              <a:endParaRPr lang="en-SG" sz="1600">
                <a:solidFill>
                  <a:srgbClr val="C00000"/>
                </a:solidFill>
              </a:endParaRPr>
            </a:p>
          </p:txBody>
        </p:sp>
      </p:grpSp>
      <p:sp>
        <p:nvSpPr>
          <p:cNvPr id="55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2476" y="2185875"/>
            <a:ext cx="1748996" cy="11387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028499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1. Building a Processor: </a:t>
            </a:r>
            <a:r>
              <a:rPr lang="en-SG" sz="3200" dirty="0" err="1">
                <a:solidFill>
                  <a:srgbClr val="0000FF"/>
                </a:solidFill>
                <a:latin typeface="+mn-lt"/>
              </a:rPr>
              <a:t>Datapath</a:t>
            </a:r>
            <a:r>
              <a:rPr lang="en-SG" sz="3200" dirty="0">
                <a:solidFill>
                  <a:srgbClr val="0000FF"/>
                </a:solidFill>
                <a:latin typeface="+mn-lt"/>
              </a:rPr>
              <a:t> &amp; Control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869549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Two major components for a processor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6E3FDBC0-4B66-48CC-83BB-5DD117A3D65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82937296"/>
              </p:ext>
            </p:extLst>
          </p:nvPr>
        </p:nvGraphicFramePr>
        <p:xfrm>
          <a:off x="1043879" y="1977081"/>
          <a:ext cx="6930081" cy="385530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65202536"/>
      </p:ext>
    </p:extLst>
  </p:cSld>
  <p:clrMapOvr>
    <a:masterClrMapping/>
  </p:clrMapOvr>
  <p:transition>
    <p:fad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 (1/7)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60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Key Idea #1:</a:t>
            </a:r>
            <a:br>
              <a:rPr lang="en-US" sz="2800" dirty="0"/>
            </a:br>
            <a:r>
              <a:rPr lang="en-US" sz="2800" dirty="0"/>
              <a:t>Compilation is a </a:t>
            </a:r>
            <a:r>
              <a:rPr lang="en-US" sz="2800" i="1" dirty="0">
                <a:solidFill>
                  <a:srgbClr val="0000FF"/>
                </a:solidFill>
              </a:rPr>
              <a:t>structured process</a:t>
            </a:r>
          </a:p>
          <a:p>
            <a:pPr marL="274320" lvl="1" indent="0">
              <a:spcBef>
                <a:spcPts val="600"/>
              </a:spcBef>
              <a:buSzPct val="100000"/>
              <a:buNone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 a[0] = a[1] + x;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Each structure can be compiled </a:t>
            </a:r>
            <a:r>
              <a:rPr lang="en-US" sz="2400" i="1" dirty="0">
                <a:solidFill>
                  <a:srgbClr val="0000FF"/>
                </a:solidFill>
              </a:rPr>
              <a:t>independently</a:t>
            </a: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5108031" y="4552950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552950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a[0] = a[1] + x;</a:t>
            </a:r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08031" y="4183618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457200" y="4183618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6" name="Folded Corner 15"/>
          <p:cNvSpPr/>
          <p:nvPr/>
        </p:nvSpPr>
        <p:spPr>
          <a:xfrm>
            <a:off x="4068409" y="2295525"/>
            <a:ext cx="4770791" cy="1212847"/>
          </a:xfrm>
          <a:prstGeom prst="foldedCorner">
            <a:avLst>
              <a:gd name="adj" fmla="val 18162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WARNING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Independently BUT be careful of the following:</a:t>
            </a:r>
          </a:p>
          <a:p>
            <a:pPr marL="342900" indent="-342900" algn="just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The label name used have to be all unique.</a:t>
            </a:r>
          </a:p>
          <a:p>
            <a:pPr marL="342900" indent="-342900" algn="just">
              <a:buAutoNum type="arabicPeriod"/>
            </a:pPr>
            <a:r>
              <a:rPr lang="en-US" sz="1400" dirty="0">
                <a:solidFill>
                  <a:schemeClr val="tx1"/>
                </a:solidFill>
              </a:rPr>
              <a:t>Do not use temporary register named used outside UNLESS you're sure it will not affect the program.</a:t>
            </a:r>
          </a:p>
        </p:txBody>
      </p:sp>
    </p:spTree>
    <p:extLst>
      <p:ext uri="{BB962C8B-B14F-4D97-AF65-F5344CB8AC3E}">
        <p14:creationId xmlns:p14="http://schemas.microsoft.com/office/powerpoint/2010/main" val="10902777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3" grpId="0"/>
      <p:bldP spid="15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(2/7)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61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Key Idea #2:</a:t>
            </a:r>
            <a:br>
              <a:rPr lang="en-US" sz="2800" dirty="0"/>
            </a:br>
            <a:r>
              <a:rPr lang="en-US" sz="2800" dirty="0"/>
              <a:t>Variable-to-Register Mapping</a:t>
            </a:r>
            <a:endParaRPr lang="en-US" sz="2800" i="1" dirty="0">
              <a:solidFill>
                <a:srgbClr val="0000FF"/>
              </a:solidFill>
            </a:endParaRPr>
          </a:p>
          <a:p>
            <a:pPr marL="274320" lvl="1" indent="0">
              <a:spcBef>
                <a:spcPts val="600"/>
              </a:spcBef>
              <a:buSzPct val="100000"/>
              <a:buNone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 a[0] = a[1] + x;</a:t>
            </a:r>
            <a:b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Let the mapping be: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1085850" y="4016375"/>
          <a:ext cx="6096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40951231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98116181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0509766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Variable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Name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Register Number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85956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x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$s0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$16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5819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a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$s1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</a:rPr>
                        <a:t>$17</a:t>
                      </a:r>
                      <a:endParaRPr lang="en-GB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1426883"/>
                  </a:ext>
                </a:extLst>
              </a:tr>
            </a:tbl>
          </a:graphicData>
        </a:graphic>
      </p:graphicFrame>
      <p:sp>
        <p:nvSpPr>
          <p:cNvPr id="10" name="Folded Corner 9"/>
          <p:cNvSpPr/>
          <p:nvPr/>
        </p:nvSpPr>
        <p:spPr>
          <a:xfrm>
            <a:off x="1085850" y="5461000"/>
            <a:ext cx="3674533" cy="977900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As a good practice, use $t0-$t9 for registers storing temporary values (e.g., for intermediate computation).</a:t>
            </a:r>
          </a:p>
        </p:txBody>
      </p:sp>
    </p:spTree>
    <p:extLst>
      <p:ext uri="{BB962C8B-B14F-4D97-AF65-F5344CB8AC3E}">
        <p14:creationId xmlns:p14="http://schemas.microsoft.com/office/powerpoint/2010/main" val="361077217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(3/7)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62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Technique #1:</a:t>
            </a:r>
            <a:br>
              <a:rPr lang="en-US" sz="2800" dirty="0"/>
            </a:br>
            <a:r>
              <a:rPr lang="en-US" sz="2800" dirty="0"/>
              <a:t>Invert the condition for shorter code</a:t>
            </a:r>
            <a:br>
              <a:rPr lang="en-US" sz="2800" dirty="0"/>
            </a:br>
            <a:r>
              <a:rPr lang="en-US" sz="2800" dirty="0"/>
              <a:t>(Lecture #8, Slide 22)</a:t>
            </a:r>
            <a:endParaRPr lang="en-US" sz="2800" i="1" dirty="0">
              <a:solidFill>
                <a:srgbClr val="0000FF"/>
              </a:solidFill>
            </a:endParaRP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3176587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(x != 0) {</a:t>
            </a:r>
            <a:br>
              <a:rPr lang="en-US" sz="2400" b="1" dirty="0">
                <a:latin typeface="Courier New" pitchFamily="49" charset="0"/>
                <a:cs typeface="Courier New" pitchFamily="49" charset="0"/>
              </a:rPr>
            </a:br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171951" y="3176587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Inner Structure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171951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</p:txBody>
      </p:sp>
    </p:spTree>
    <p:extLst>
      <p:ext uri="{BB962C8B-B14F-4D97-AF65-F5344CB8AC3E}">
        <p14:creationId xmlns:p14="http://schemas.microsoft.com/office/powerpoint/2010/main" val="940084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3" grpId="0"/>
      <p:bldP spid="16" grpId="0" animBg="1"/>
      <p:bldP spid="1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(4/7)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63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Technique #2:</a:t>
            </a:r>
            <a:br>
              <a:rPr lang="en-US" sz="2800" dirty="0"/>
            </a:br>
            <a:r>
              <a:rPr lang="en-US" sz="2800" dirty="0"/>
              <a:t>Break complex operations, use temp register</a:t>
            </a:r>
            <a:br>
              <a:rPr lang="en-US" sz="2800" dirty="0"/>
            </a:br>
            <a:r>
              <a:rPr lang="en-US" sz="2800" dirty="0"/>
              <a:t>(Lecture #7, Slide 29)</a:t>
            </a: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3176587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b="1" dirty="0">
              <a:solidFill>
                <a:srgbClr val="0000FF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a[0] = a[1] + x;</a:t>
            </a:r>
            <a:endParaRPr lang="en-US" sz="24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57200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171951" y="3176587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a[1];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$t1 +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a[0] = $t1;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71951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Simplified Inner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4171950" y="5222081"/>
            <a:ext cx="4514850" cy="1009386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Another name for this is "name and extract" or "name and conquer".  The later is likely to be used by Donald Knuth in his book Concrete Mathematics.</a:t>
            </a:r>
          </a:p>
        </p:txBody>
      </p:sp>
    </p:spTree>
    <p:extLst>
      <p:ext uri="{BB962C8B-B14F-4D97-AF65-F5344CB8AC3E}">
        <p14:creationId xmlns:p14="http://schemas.microsoft.com/office/powerpoint/2010/main" val="3826350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(5/7)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Technique #3:</a:t>
            </a:r>
            <a:br>
              <a:rPr lang="en-US" sz="2800" dirty="0"/>
            </a:br>
            <a:r>
              <a:rPr lang="en-US" sz="2800" dirty="0"/>
              <a:t>Array access is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dirty="0"/>
              <a:t>, array update is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br>
              <a:rPr lang="en-US" sz="2800" dirty="0"/>
            </a:br>
            <a:r>
              <a:rPr lang="en-US" sz="2800" dirty="0"/>
              <a:t>(Lecture #8, Slide 13)</a:t>
            </a: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3176587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a[1];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$t1  = $t1 + x;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a[0] = $t1;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457200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Simplified Inner Structure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171951" y="3176587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171951" y="2807255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5" name="Folded Corner 14"/>
          <p:cNvSpPr/>
          <p:nvPr/>
        </p:nvSpPr>
        <p:spPr>
          <a:xfrm>
            <a:off x="4171950" y="5222081"/>
            <a:ext cx="4514850" cy="1216818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Additional 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Sometime we have to do "detective work" like in the case of tutorial (</a:t>
            </a:r>
            <a:r>
              <a:rPr lang="en-US" sz="1400" i="1" dirty="0">
                <a:solidFill>
                  <a:schemeClr val="tx1"/>
                </a:solidFill>
              </a:rPr>
              <a:t>spoiler alert</a:t>
            </a:r>
            <a:r>
              <a:rPr lang="en-US" sz="1400" dirty="0">
                <a:solidFill>
                  <a:schemeClr val="tx1"/>
                </a:solidFill>
              </a:rPr>
              <a:t>).  In Q3 (binary search), there is no type given BUT we have the index being multiplied by 4 that gives indication that it is an int.</a:t>
            </a:r>
          </a:p>
        </p:txBody>
      </p:sp>
      <p:sp>
        <p:nvSpPr>
          <p:cNvPr id="16" name="Folded Corner 15"/>
          <p:cNvSpPr/>
          <p:nvPr/>
        </p:nvSpPr>
        <p:spPr>
          <a:xfrm>
            <a:off x="457200" y="5222080"/>
            <a:ext cx="3578767" cy="1216819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We really need to know what is the type here.  In this case, it is an integer which has 4 bytes of data.  So index 1 is at offset of 4.</a:t>
            </a:r>
          </a:p>
        </p:txBody>
      </p:sp>
    </p:spTree>
    <p:extLst>
      <p:ext uri="{BB962C8B-B14F-4D97-AF65-F5344CB8AC3E}">
        <p14:creationId xmlns:p14="http://schemas.microsoft.com/office/powerpoint/2010/main" val="13806355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 animBg="1"/>
      <p:bldP spid="27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(6/7)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65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Common Error:</a:t>
            </a:r>
            <a:br>
              <a:rPr lang="en-US" sz="2800" dirty="0"/>
            </a:br>
            <a:r>
              <a:rPr lang="en-US" sz="2800" dirty="0"/>
              <a:t>Assume that the address of the next word can be found by incrementing the address in a register by 1 instead of by the word size in bytes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Example: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latin typeface="Courier New" pitchFamily="49" charset="0"/>
                <a:cs typeface="Courier New" pitchFamily="49" charset="0"/>
              </a:rPr>
              <a:t>$t1  = a[1];</a:t>
            </a:r>
            <a:br>
              <a:rPr lang="en-US" sz="2200" b="1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/>
              <a:t>is translated to</a:t>
            </a:r>
            <a:br>
              <a:rPr lang="en-US" sz="2200" dirty="0"/>
            </a:b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200" dirty="0"/>
            </a:br>
            <a:r>
              <a:rPr lang="en-US" sz="2200" dirty="0"/>
              <a:t>instead of</a:t>
            </a:r>
            <a:br>
              <a:rPr lang="en-US" sz="2200" dirty="0"/>
            </a:b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/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800" dirty="0"/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8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  <p:sp>
        <p:nvSpPr>
          <p:cNvPr id="12" name="Folded Corner 11"/>
          <p:cNvSpPr/>
          <p:nvPr/>
        </p:nvSpPr>
        <p:spPr>
          <a:xfrm>
            <a:off x="3860800" y="3234243"/>
            <a:ext cx="3905551" cy="2126987"/>
          </a:xfrm>
          <a:prstGeom prst="foldedCorner">
            <a:avLst>
              <a:gd name="adj" fmla="val 11094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Part of the problem is that in C, we do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++</a:t>
            </a:r>
            <a:r>
              <a:rPr lang="en-US" sz="1400" dirty="0">
                <a:solidFill>
                  <a:schemeClr val="tx1"/>
                </a:solidFill>
              </a:rPr>
              <a:t> regardless of the type of the pointer variable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ptr</a:t>
            </a:r>
            <a:r>
              <a:rPr lang="en-US" sz="1400" dirty="0">
                <a:solidFill>
                  <a:schemeClr val="tx1"/>
                </a:solidFill>
              </a:rPr>
              <a:t>.  But when it is an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chemeClr val="tx1"/>
                </a:solidFill>
              </a:rPr>
              <a:t>, we increment by 4 while for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char</a:t>
            </a:r>
            <a:r>
              <a:rPr lang="en-US" sz="1400" dirty="0">
                <a:solidFill>
                  <a:schemeClr val="tx1"/>
                </a:solidFill>
              </a:rPr>
              <a:t>, increment by 1.</a:t>
            </a:r>
          </a:p>
          <a:p>
            <a:pPr algn="just"/>
            <a:endParaRPr lang="en-US" sz="1400" dirty="0">
              <a:solidFill>
                <a:schemeClr val="tx1"/>
              </a:solidFill>
            </a:endParaRP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Again, need to really look through the entire question (sometimes do detective work) to determine the type appropriately.</a:t>
            </a:r>
          </a:p>
        </p:txBody>
      </p:sp>
    </p:spTree>
    <p:extLst>
      <p:ext uri="{BB962C8B-B14F-4D97-AF65-F5344CB8AC3E}">
        <p14:creationId xmlns:p14="http://schemas.microsoft.com/office/powerpoint/2010/main" val="221455836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8.2	Compiling to MIPS</a:t>
            </a:r>
            <a:r>
              <a:rPr lang="en-SG" sz="3200" dirty="0">
                <a:solidFill>
                  <a:srgbClr val="0000FF"/>
                </a:solidFill>
              </a:rPr>
              <a:t> (7/7)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66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Last Step:</a:t>
            </a:r>
            <a:br>
              <a:rPr lang="en-US" sz="2800" dirty="0"/>
            </a:br>
            <a:r>
              <a:rPr lang="en-US" sz="2800" dirty="0"/>
              <a:t>Combine the two structures logically</a:t>
            </a:r>
            <a:endParaRPr lang="en-US" sz="2400" i="1" dirty="0">
              <a:solidFill>
                <a:srgbClr val="0000FF"/>
              </a:solidFill>
            </a:endParaRPr>
          </a:p>
        </p:txBody>
      </p:sp>
      <p:sp>
        <p:nvSpPr>
          <p:cNvPr id="7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6858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9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769" y="366659"/>
            <a:ext cx="1303231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recap.c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cs typeface="Courier New" pitchFamily="49" charset="0"/>
              </a:rPr>
              <a:t>if</a:t>
            </a: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(x != 0) {</a:t>
            </a:r>
            <a:b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</a:br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a[0] = 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    a[1] + x;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2638425"/>
            <a:ext cx="3578767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57200" y="2269093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Inner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6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63121" y="347472"/>
            <a:ext cx="1303230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17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67032" y="366659"/>
            <a:ext cx="1303231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Consolas" panose="020B0609020204030204" pitchFamily="49" charset="0"/>
              </a:rPr>
              <a:t>Mapping:</a:t>
            </a:r>
          </a:p>
          <a:p>
            <a:endParaRPr lang="en-US" sz="1200" b="1" dirty="0">
              <a:latin typeface="Consolas" panose="020B0609020204030204" pitchFamily="49" charset="0"/>
              <a:cs typeface="Courier New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x: $16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a: $17</a:t>
            </a:r>
          </a:p>
          <a:p>
            <a:r>
              <a:rPr lang="en-US" sz="1200" b="1" dirty="0">
                <a:latin typeface="Consolas" panose="020B0609020204030204" pitchFamily="49" charset="0"/>
                <a:cs typeface="Courier New" pitchFamily="49" charset="0"/>
              </a:rPr>
              <a:t>$t1: $8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171951" y="2638425"/>
            <a:ext cx="4514850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itchFamily="49" charset="0"/>
                <a:cs typeface="Courier New" pitchFamily="49" charset="0"/>
              </a:rPr>
              <a:t># Inner Structure</a:t>
            </a:r>
          </a:p>
          <a:p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171951" y="2269093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Outer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57199" y="4488418"/>
            <a:ext cx="3578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6600"/>
                </a:solidFill>
              </a:rPr>
              <a:t>Combined MIPS Code</a:t>
            </a:r>
            <a:endParaRPr lang="en-GB" b="1" dirty="0">
              <a:solidFill>
                <a:srgbClr val="006600"/>
              </a:solidFill>
            </a:endParaRPr>
          </a:p>
        </p:txBody>
      </p:sp>
      <p:sp>
        <p:nvSpPr>
          <p:cNvPr id="18" name="Folded Corner 17"/>
          <p:cNvSpPr/>
          <p:nvPr/>
        </p:nvSpPr>
        <p:spPr>
          <a:xfrm>
            <a:off x="6696075" y="4950089"/>
            <a:ext cx="1891871" cy="1670875"/>
          </a:xfrm>
          <a:prstGeom prst="foldedCorner">
            <a:avLst>
              <a:gd name="adj" fmla="val 11094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Logically here is a fancy name to really just say put the inner structure inside the outer structure (</a:t>
            </a:r>
            <a:r>
              <a:rPr lang="en-US" sz="1400" i="1" dirty="0">
                <a:solidFill>
                  <a:schemeClr val="tx1"/>
                </a:solidFill>
              </a:rPr>
              <a:t>sandwich</a:t>
            </a:r>
            <a:r>
              <a:rPr lang="en-US" sz="1400" dirty="0">
                <a:solidFill>
                  <a:schemeClr val="tx1"/>
                </a:solidFill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235530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23" grpId="0" animBg="1"/>
      <p:bldP spid="24" grpId="0"/>
      <p:bldP spid="26" grpId="0" animBg="1"/>
      <p:bldP spid="27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 (1/6)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67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Instruction Types Used:</a:t>
            </a:r>
          </a:p>
          <a:p>
            <a:pPr marL="73152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R-Format:</a:t>
            </a:r>
            <a:r>
              <a:rPr lang="en-US" dirty="0"/>
              <a:t> (Lecture #9, Slide 8)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6600"/>
                </a:solidFill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6600"/>
                </a:solidFill>
                <a:latin typeface="Consolas" panose="020B0609020204030204" pitchFamily="49" charset="0"/>
              </a:rPr>
              <a:t>rt</a:t>
            </a:r>
            <a:endParaRPr lang="en-US" dirty="0">
              <a:solidFill>
                <a:srgbClr val="006600"/>
              </a:solidFill>
              <a:latin typeface="Consolas" panose="020B0609020204030204" pitchFamily="49" charset="0"/>
            </a:endParaRPr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marL="73152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I-Format:</a:t>
            </a:r>
            <a:r>
              <a:rPr lang="en-US" dirty="0"/>
              <a:t> (Lecture #9, Slide 14)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</a:rPr>
              <a:t>rt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6600"/>
                </a:solidFill>
                <a:latin typeface="Consolas" panose="020B0609020204030204" pitchFamily="49" charset="0"/>
              </a:rPr>
              <a:t>$</a:t>
            </a:r>
            <a:r>
              <a:rPr lang="en-US" dirty="0" err="1">
                <a:solidFill>
                  <a:srgbClr val="006600"/>
                </a:solidFill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immediate</a:t>
            </a:r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lvl="2">
              <a:spcBef>
                <a:spcPts val="600"/>
              </a:spcBef>
              <a:buSzPct val="100000"/>
            </a:pPr>
            <a:endParaRPr lang="en-US" dirty="0"/>
          </a:p>
          <a:p>
            <a:pPr marL="731520" lvl="1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Branch:</a:t>
            </a:r>
            <a:r>
              <a:rPr lang="en-US" dirty="0"/>
              <a:t>     (Lecture #9, Slide 22)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dirty="0"/>
              <a:t>Uses I-Format</a:t>
            </a:r>
          </a:p>
          <a:p>
            <a:pPr lvl="2">
              <a:spcBef>
                <a:spcPts val="600"/>
              </a:spcBef>
              <a:buSzPct val="100000"/>
            </a:pPr>
            <a:r>
              <a:rPr lang="en-US" b="1" kern="0" dirty="0">
                <a:solidFill>
                  <a:srgbClr val="C00000"/>
                </a:solidFill>
              </a:rPr>
              <a:t>PC</a:t>
            </a:r>
            <a:r>
              <a:rPr lang="en-US" b="1" kern="0" dirty="0">
                <a:solidFill>
                  <a:prstClr val="black"/>
                </a:solidFill>
              </a:rPr>
              <a:t> = (</a:t>
            </a:r>
            <a:r>
              <a:rPr lang="en-US" b="1" kern="0" dirty="0">
                <a:solidFill>
                  <a:srgbClr val="C00000"/>
                </a:solidFill>
              </a:rPr>
              <a:t>PC</a:t>
            </a:r>
            <a:r>
              <a:rPr lang="en-US" b="1" kern="0" dirty="0">
                <a:solidFill>
                  <a:prstClr val="black"/>
                </a:solidFill>
              </a:rPr>
              <a:t> + 4) + (</a:t>
            </a:r>
            <a:r>
              <a:rPr lang="en-US" b="1" kern="0" dirty="0">
                <a:solidFill>
                  <a:srgbClr val="002060"/>
                </a:solidFill>
                <a:latin typeface="Courier New" pitchFamily="49" charset="0"/>
              </a:rPr>
              <a:t>immediate</a:t>
            </a:r>
            <a:r>
              <a:rPr lang="en-US" b="1" kern="0" dirty="0">
                <a:solidFill>
                  <a:prstClr val="black"/>
                </a:solidFill>
              </a:rPr>
              <a:t> </a:t>
            </a:r>
            <a:r>
              <a:rPr lang="en-US" b="1" kern="0" dirty="0">
                <a:solidFill>
                  <a:prstClr val="black"/>
                </a:solidFill>
                <a:sym typeface="Symbol" pitchFamily="18" charset="2"/>
              </a:rPr>
              <a:t></a:t>
            </a:r>
            <a:r>
              <a:rPr lang="en-US" b="1" kern="0" dirty="0">
                <a:solidFill>
                  <a:prstClr val="black"/>
                </a:solidFill>
              </a:rPr>
              <a:t> 4)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457200" y="2562041"/>
            <a:ext cx="8229600" cy="582174"/>
            <a:chOff x="457200" y="2562041"/>
            <a:chExt cx="8229600" cy="582174"/>
          </a:xfrm>
        </p:grpSpPr>
        <p:grpSp>
          <p:nvGrpSpPr>
            <p:cNvPr id="2" name="Group 1"/>
            <p:cNvGrpSpPr/>
            <p:nvPr/>
          </p:nvGrpSpPr>
          <p:grpSpPr>
            <a:xfrm>
              <a:off x="457200" y="2853128"/>
              <a:ext cx="8229600" cy="291087"/>
              <a:chOff x="457200" y="2615003"/>
              <a:chExt cx="8229600" cy="457200"/>
            </a:xfrm>
          </p:grpSpPr>
          <p:sp>
            <p:nvSpPr>
              <p:cNvPr id="29" name="Rectangle 28"/>
              <p:cNvSpPr/>
              <p:nvPr/>
            </p:nvSpPr>
            <p:spPr>
              <a:xfrm>
                <a:off x="4572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19812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32766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45720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rd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8674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shamt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71628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funct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35" name="Text Box 6"/>
            <p:cNvSpPr txBox="1">
              <a:spLocks noChangeArrowheads="1"/>
            </p:cNvSpPr>
            <p:nvPr/>
          </p:nvSpPr>
          <p:spPr bwMode="auto">
            <a:xfrm>
              <a:off x="1092786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6" name="Text Box 7"/>
            <p:cNvSpPr txBox="1">
              <a:spLocks noChangeArrowheads="1"/>
            </p:cNvSpPr>
            <p:nvPr/>
          </p:nvSpPr>
          <p:spPr bwMode="auto">
            <a:xfrm>
              <a:off x="2467561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7" name="Text Box 8"/>
            <p:cNvSpPr txBox="1">
              <a:spLocks noChangeArrowheads="1"/>
            </p:cNvSpPr>
            <p:nvPr/>
          </p:nvSpPr>
          <p:spPr bwMode="auto">
            <a:xfrm>
              <a:off x="3735974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8" name="Text Box 9"/>
            <p:cNvSpPr txBox="1">
              <a:spLocks noChangeArrowheads="1"/>
            </p:cNvSpPr>
            <p:nvPr/>
          </p:nvSpPr>
          <p:spPr bwMode="auto">
            <a:xfrm>
              <a:off x="5004386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7647574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0" name="Text Box 11"/>
            <p:cNvSpPr txBox="1">
              <a:spLocks noChangeArrowheads="1"/>
            </p:cNvSpPr>
            <p:nvPr/>
          </p:nvSpPr>
          <p:spPr bwMode="auto">
            <a:xfrm>
              <a:off x="6272799" y="2562041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457200" y="4015912"/>
            <a:ext cx="8229600" cy="598312"/>
            <a:chOff x="457200" y="4015912"/>
            <a:chExt cx="8229600" cy="598312"/>
          </a:xfrm>
        </p:grpSpPr>
        <p:grpSp>
          <p:nvGrpSpPr>
            <p:cNvPr id="41" name="Group 40"/>
            <p:cNvGrpSpPr/>
            <p:nvPr/>
          </p:nvGrpSpPr>
          <p:grpSpPr>
            <a:xfrm>
              <a:off x="457200" y="4306999"/>
              <a:ext cx="8229600" cy="307225"/>
              <a:chOff x="457200" y="3429000"/>
              <a:chExt cx="8229600" cy="457200"/>
            </a:xfrm>
          </p:grpSpPr>
          <p:sp>
            <p:nvSpPr>
              <p:cNvPr id="42" name="Rectangle 41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opcode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3" name="Rectangle 42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rs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rt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46" name="Rectangle 45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immediate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7" name="Text Box 6"/>
            <p:cNvSpPr txBox="1">
              <a:spLocks noChangeArrowheads="1"/>
            </p:cNvSpPr>
            <p:nvPr/>
          </p:nvSpPr>
          <p:spPr bwMode="auto">
            <a:xfrm>
              <a:off x="1092786" y="4015912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8" name="Text Box 7"/>
            <p:cNvSpPr txBox="1">
              <a:spLocks noChangeArrowheads="1"/>
            </p:cNvSpPr>
            <p:nvPr/>
          </p:nvSpPr>
          <p:spPr bwMode="auto">
            <a:xfrm>
              <a:off x="2467561" y="4015912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9" name="Text Box 8"/>
            <p:cNvSpPr txBox="1">
              <a:spLocks noChangeArrowheads="1"/>
            </p:cNvSpPr>
            <p:nvPr/>
          </p:nvSpPr>
          <p:spPr bwMode="auto">
            <a:xfrm>
              <a:off x="3735974" y="4015912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0" name="Text Box 11"/>
            <p:cNvSpPr txBox="1">
              <a:spLocks noChangeArrowheads="1"/>
            </p:cNvSpPr>
            <p:nvPr/>
          </p:nvSpPr>
          <p:spPr bwMode="auto">
            <a:xfrm>
              <a:off x="6195854" y="4015912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Folded Corner 52"/>
          <p:cNvSpPr/>
          <p:nvPr/>
        </p:nvSpPr>
        <p:spPr>
          <a:xfrm>
            <a:off x="5715000" y="4762501"/>
            <a:ext cx="2971800" cy="1676400"/>
          </a:xfrm>
          <a:prstGeom prst="foldedCorner">
            <a:avLst>
              <a:gd name="adj" fmla="val 18162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Note the operand position in MIPS.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add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rs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rt</a:t>
            </a:r>
            <a:endParaRPr lang="en-US" sz="1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sll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C00000"/>
                </a:solidFill>
                <a:latin typeface="Consolas" panose="020B0609020204030204" pitchFamily="49" charset="0"/>
              </a:rPr>
              <a:t>rd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 err="1">
                <a:solidFill>
                  <a:srgbClr val="0070C0"/>
                </a:solidFill>
                <a:latin typeface="Consolas" panose="020B0609020204030204" pitchFamily="49" charset="0"/>
              </a:rPr>
              <a:t>shamt</a:t>
            </a:r>
            <a:endParaRPr lang="en-US" sz="1400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addi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rs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immediate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beq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rs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label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lw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  </a:t>
            </a:r>
            <a:r>
              <a:rPr lang="en-US" sz="1400" dirty="0">
                <a:solidFill>
                  <a:srgbClr val="7030A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7030A0"/>
                </a:solidFill>
                <a:latin typeface="Consolas" panose="020B0609020204030204" pitchFamily="49" charset="0"/>
              </a:rPr>
              <a:t>rt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offset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B050"/>
                </a:solidFill>
                <a:latin typeface="Consolas" panose="020B0609020204030204" pitchFamily="49" charset="0"/>
              </a:rPr>
              <a:t>$</a:t>
            </a:r>
            <a:r>
              <a:rPr lang="en-US" sz="1400" dirty="0" err="1">
                <a:solidFill>
                  <a:srgbClr val="00B050"/>
                </a:solidFill>
                <a:latin typeface="Consolas" panose="020B0609020204030204" pitchFamily="49" charset="0"/>
              </a:rPr>
              <a:t>rs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3486731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(2/6)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68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Compute immediate value</a:t>
            </a:r>
            <a:br>
              <a:rPr lang="en-US" sz="2400" dirty="0"/>
            </a:br>
            <a:r>
              <a:rPr lang="en-US" sz="2400" dirty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Elbow Connector 8"/>
          <p:cNvCxnSpPr>
            <a:stCxn id="7" idx="3"/>
            <a:endCxn id="54" idx="3"/>
          </p:cNvCxnSpPr>
          <p:nvPr/>
        </p:nvCxnSpPr>
        <p:spPr>
          <a:xfrm flipH="1">
            <a:off x="1219200" y="5261509"/>
            <a:ext cx="2809876" cy="1157430"/>
          </a:xfrm>
          <a:prstGeom prst="bentConnector3">
            <a:avLst>
              <a:gd name="adj1" fmla="val -44407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0" name="Group 9"/>
          <p:cNvGrpSpPr/>
          <p:nvPr/>
        </p:nvGrpSpPr>
        <p:grpSpPr>
          <a:xfrm>
            <a:off x="457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441567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250023" y="5428606"/>
            <a:ext cx="1438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+3</a:t>
            </a:r>
            <a:endParaRPr lang="en-GB" sz="3200" dirty="0"/>
          </a:p>
        </p:txBody>
      </p:sp>
      <p:sp>
        <p:nvSpPr>
          <p:cNvPr id="29" name="Folded Corner 28"/>
          <p:cNvSpPr/>
          <p:nvPr/>
        </p:nvSpPr>
        <p:spPr>
          <a:xfrm>
            <a:off x="5876926" y="4919133"/>
            <a:ext cx="2724150" cy="1769534"/>
          </a:xfrm>
          <a:prstGeom prst="foldedCorner">
            <a:avLst>
              <a:gd name="adj" fmla="val 1149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Finding Immediate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4 Easy Steps: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Draw line </a:t>
            </a:r>
            <a:r>
              <a:rPr lang="en-US" sz="1200" i="1" u="sng" dirty="0">
                <a:solidFill>
                  <a:schemeClr val="tx1"/>
                </a:solidFill>
              </a:rPr>
              <a:t>below</a:t>
            </a:r>
            <a:r>
              <a:rPr lang="en-US" sz="1200" dirty="0">
                <a:solidFill>
                  <a:schemeClr val="tx1"/>
                </a:solidFill>
              </a:rPr>
              <a:t> current instruction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Draw line above label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Close the lines to form rectangle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Count number of </a:t>
            </a:r>
            <a:r>
              <a:rPr lang="en-US" sz="1200" i="1" u="sng" dirty="0">
                <a:solidFill>
                  <a:schemeClr val="tx1"/>
                </a:solidFill>
              </a:rPr>
              <a:t>instructions!</a:t>
            </a:r>
          </a:p>
          <a:p>
            <a:pPr algn="just"/>
            <a:endParaRPr lang="en-US" sz="1100" b="1" i="1" u="sng" dirty="0">
              <a:solidFill>
                <a:schemeClr val="tx1"/>
              </a:solidFill>
            </a:endParaRPr>
          </a:p>
          <a:p>
            <a:pPr algn="just"/>
            <a:r>
              <a:rPr lang="en-US" sz="1100" b="1" i="1" u="sng" dirty="0">
                <a:solidFill>
                  <a:schemeClr val="tx1"/>
                </a:solidFill>
              </a:rPr>
              <a:t>LABELS ARE NOT INSTRUCTIONS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0" name="Folded Corner 29"/>
          <p:cNvSpPr/>
          <p:nvPr/>
        </p:nvSpPr>
        <p:spPr>
          <a:xfrm>
            <a:off x="5250023" y="1990065"/>
            <a:ext cx="3352800" cy="1004709"/>
          </a:xfrm>
          <a:prstGeom prst="foldedCorner">
            <a:avLst>
              <a:gd name="adj" fmla="val 18162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The steps below can work for both branch up or down.  Branch up means the number (step 4) is negative instead.</a:t>
            </a:r>
            <a:endParaRPr lang="en-US" sz="1400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70828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(2/6)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69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Compute immediate value</a:t>
            </a:r>
            <a:br>
              <a:rPr lang="en-US" sz="2400" dirty="0"/>
            </a:br>
            <a:r>
              <a:rPr lang="en-US" sz="2400" dirty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457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441567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541176" y="5271796"/>
            <a:ext cx="4320073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ded Corner 28"/>
          <p:cNvSpPr/>
          <p:nvPr/>
        </p:nvSpPr>
        <p:spPr>
          <a:xfrm>
            <a:off x="5876926" y="4919133"/>
            <a:ext cx="2724150" cy="1769534"/>
          </a:xfrm>
          <a:prstGeom prst="foldedCorner">
            <a:avLst>
              <a:gd name="adj" fmla="val 1149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Finding Immediate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4 Easy Steps: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Draw line </a:t>
            </a:r>
            <a:r>
              <a:rPr lang="en-US" sz="1200" i="1" u="sng" dirty="0">
                <a:solidFill>
                  <a:schemeClr val="tx1"/>
                </a:solidFill>
              </a:rPr>
              <a:t>below</a:t>
            </a:r>
            <a:r>
              <a:rPr lang="en-US" sz="1200" dirty="0">
                <a:solidFill>
                  <a:schemeClr val="tx1"/>
                </a:solidFill>
              </a:rPr>
              <a:t> current instruction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Draw line above label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Close the lines to form rectangle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Count number of </a:t>
            </a:r>
            <a:r>
              <a:rPr lang="en-US" sz="1200" i="1" u="sng" dirty="0">
                <a:solidFill>
                  <a:schemeClr val="bg2">
                    <a:lumMod val="90000"/>
                  </a:schemeClr>
                </a:solidFill>
              </a:rPr>
              <a:t>instructions!</a:t>
            </a:r>
          </a:p>
          <a:p>
            <a:pPr algn="just"/>
            <a:endParaRPr lang="en-US" sz="1100" b="1" i="1" u="sng" dirty="0">
              <a:solidFill>
                <a:schemeClr val="bg2">
                  <a:lumMod val="90000"/>
                </a:schemeClr>
              </a:solidFill>
            </a:endParaRPr>
          </a:p>
          <a:p>
            <a:pPr algn="just"/>
            <a:r>
              <a:rPr lang="en-US" sz="1100" b="1" i="1" u="sng" dirty="0">
                <a:solidFill>
                  <a:schemeClr val="tx1"/>
                </a:solidFill>
              </a:rPr>
              <a:t>LABELS ARE NOT INSTRUCTIONS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948288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2. MIPS Processor: Implementation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</a:t>
            </a:fld>
            <a:endParaRPr dirty="0"/>
          </a:p>
        </p:txBody>
      </p:sp>
      <p:sp>
        <p:nvSpPr>
          <p:cNvPr id="29" name="Rectangle 3">
            <a:extLst>
              <a:ext uri="{FF2B5EF4-FFF2-40B4-BE49-F238E27FC236}">
                <a16:creationId xmlns:a16="http://schemas.microsoft.com/office/drawing/2014/main" id="{19B27CAA-B280-4DEC-94BA-1F5A6CFB0072}"/>
              </a:ext>
            </a:extLst>
          </p:cNvPr>
          <p:cNvSpPr txBox="1">
            <a:spLocks noChangeArrowheads="1"/>
          </p:cNvSpPr>
          <p:nvPr/>
        </p:nvSpPr>
        <p:spPr>
          <a:xfrm>
            <a:off x="475735" y="1250577"/>
            <a:ext cx="82296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Simplest possible implementation of a subset of the core MIPS ISA: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C00000"/>
                </a:solidFill>
              </a:rPr>
              <a:t>Arithmetic and Logical operations</a:t>
            </a:r>
          </a:p>
          <a:p>
            <a:pPr marL="901700" lvl="2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add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sub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and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or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addi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strike="sngStrike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andi</a:t>
            </a:r>
            <a:r>
              <a:rPr lang="en-US" sz="2000" dirty="0">
                <a:solidFill>
                  <a:srgbClr val="660066"/>
                </a:solidFill>
              </a:rPr>
              <a:t>, </a:t>
            </a:r>
            <a:r>
              <a:rPr lang="en-US" sz="2000" b="1" strike="sngStrike" dirty="0" err="1">
                <a:solidFill>
                  <a:schemeClr val="bg1">
                    <a:lumMod val="85000"/>
                  </a:schemeClr>
                </a:solidFill>
                <a:latin typeface="Courier New" pitchFamily="49" charset="0"/>
              </a:rPr>
              <a:t>ori</a:t>
            </a:r>
            <a:r>
              <a:rPr lang="en-US" sz="2000" dirty="0">
                <a:solidFill>
                  <a:srgbClr val="660066"/>
                </a:solidFill>
              </a:rPr>
              <a:t>, 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slt</a:t>
            </a:r>
            <a:endParaRPr lang="en-US" sz="2000" dirty="0">
              <a:solidFill>
                <a:srgbClr val="660066"/>
              </a:solidFill>
            </a:endParaRP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6600"/>
                </a:solidFill>
              </a:rPr>
              <a:t>Data transfer instructions </a:t>
            </a:r>
          </a:p>
          <a:p>
            <a:pPr marL="901700" lvl="2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lw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sw</a:t>
            </a:r>
            <a:endParaRPr lang="en-US" sz="20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002060"/>
                </a:solidFill>
              </a:rPr>
              <a:t>Branches</a:t>
            </a:r>
          </a:p>
          <a:p>
            <a:pPr marL="901700" lvl="2" indent="-271463" fontAlgn="auto"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beq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</a:rPr>
              <a:t>,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</a:rPr>
              <a:t>bne</a:t>
            </a:r>
            <a:endParaRPr lang="en-US" sz="2000" b="1" dirty="0">
              <a:solidFill>
                <a:srgbClr val="660066"/>
              </a:solidFill>
              <a:latin typeface="Courier New" pitchFamily="49" charset="0"/>
            </a:endParaRPr>
          </a:p>
          <a:p>
            <a:pPr marL="271463" indent="-271463" fontAlgn="auto">
              <a:spcBef>
                <a:spcPts val="12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Shift instructions (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sll</a:t>
            </a:r>
            <a:r>
              <a:rPr lang="en-US" sz="2800" dirty="0"/>
              <a:t>, </a:t>
            </a: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srl</a:t>
            </a:r>
            <a:r>
              <a:rPr lang="en-US" sz="2800" dirty="0"/>
              <a:t>) and J-type instructions (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j</a:t>
            </a:r>
            <a:r>
              <a:rPr lang="en-US" sz="2800" dirty="0"/>
              <a:t>) will not be discussed:</a:t>
            </a:r>
          </a:p>
          <a:p>
            <a:pPr marL="630238" lvl="1" indent="-271463" fontAlgn="auto">
              <a:spcBef>
                <a:spcPts val="60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Left as exercises </a:t>
            </a:r>
            <a:r>
              <a:rPr lang="en-US" sz="2400" dirty="0">
                <a:sym typeface="Wingdings" pitchFamily="2" charset="2"/>
              </a:rPr>
              <a:t></a:t>
            </a:r>
            <a:endParaRPr lang="en-US" sz="2400" dirty="0"/>
          </a:p>
        </p:txBody>
      </p:sp>
      <p:sp>
        <p:nvSpPr>
          <p:cNvPr id="7" name="Folded Corner 6"/>
          <p:cNvSpPr/>
          <p:nvPr/>
        </p:nvSpPr>
        <p:spPr>
          <a:xfrm>
            <a:off x="6392481" y="2137264"/>
            <a:ext cx="2709184" cy="120256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andi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ori</a:t>
            </a:r>
            <a:r>
              <a:rPr lang="en-US" sz="1400" dirty="0">
                <a:solidFill>
                  <a:schemeClr val="tx1"/>
                </a:solidFill>
              </a:rPr>
              <a:t> is not supported in this current processor design because we always do "sign extension" on immediate value</a:t>
            </a:r>
            <a:endParaRPr lang="en-GB" sz="1400" dirty="0">
              <a:solidFill>
                <a:schemeClr val="tx1"/>
              </a:solidFill>
            </a:endParaRPr>
          </a:p>
        </p:txBody>
      </p:sp>
      <p:sp>
        <p:nvSpPr>
          <p:cNvPr id="9" name="Folded Corner 8"/>
          <p:cNvSpPr/>
          <p:nvPr/>
        </p:nvSpPr>
        <p:spPr>
          <a:xfrm>
            <a:off x="5198532" y="5557797"/>
            <a:ext cx="3903134" cy="1202563"/>
          </a:xfrm>
          <a:prstGeom prst="foldedCorner">
            <a:avLst/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sll</a:t>
            </a:r>
            <a:r>
              <a:rPr lang="en-US" sz="1400" dirty="0">
                <a:solidFill>
                  <a:schemeClr val="tx1"/>
                </a:solidFill>
              </a:rPr>
              <a:t> and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srl</a:t>
            </a:r>
            <a:r>
              <a:rPr lang="en-US" sz="1400" dirty="0">
                <a:solidFill>
                  <a:schemeClr val="tx1"/>
                </a:solidFill>
              </a:rPr>
              <a:t> can be done by multiplication (</a:t>
            </a:r>
            <a:r>
              <a:rPr lang="en-US" sz="1400" i="1" dirty="0">
                <a:solidFill>
                  <a:schemeClr val="tx1"/>
                </a:solidFill>
              </a:rPr>
              <a:t>which can be done by add with loop</a:t>
            </a:r>
            <a:r>
              <a:rPr lang="en-US" sz="1400" dirty="0">
                <a:solidFill>
                  <a:schemeClr val="tx1"/>
                </a:solidFill>
              </a:rPr>
              <a:t>). 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j</a:t>
            </a:r>
            <a:r>
              <a:rPr lang="en-US" sz="1400" dirty="0">
                <a:solidFill>
                  <a:schemeClr val="tx1"/>
                </a:solidFill>
              </a:rPr>
              <a:t> can be done by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</a:rPr>
              <a:t>beq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</a:rPr>
              <a:t> $zero, $zero, label</a:t>
            </a:r>
            <a:r>
              <a:rPr lang="en-US" sz="1400" dirty="0">
                <a:solidFill>
                  <a:schemeClr val="tx1"/>
                </a:solidFill>
              </a:rPr>
              <a:t> if we ignore the difference related to 256MB blocks.</a:t>
            </a:r>
            <a:endParaRPr lang="en-GB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6346571"/>
      </p:ext>
    </p:extLst>
  </p:cSld>
  <p:clrMapOvr>
    <a:masterClrMapping/>
  </p:clrMapOvr>
  <p:transition>
    <p:fad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(2/6)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70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Compute immediate value</a:t>
            </a:r>
            <a:br>
              <a:rPr lang="en-US" sz="2400" dirty="0"/>
            </a:br>
            <a:r>
              <a:rPr lang="en-US" sz="2400" dirty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457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441567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cxnSp>
        <p:nvCxnSpPr>
          <p:cNvPr id="3" name="Straight Connector 2"/>
          <p:cNvCxnSpPr/>
          <p:nvPr/>
        </p:nvCxnSpPr>
        <p:spPr>
          <a:xfrm>
            <a:off x="541176" y="5271796"/>
            <a:ext cx="4320073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541176" y="6420237"/>
            <a:ext cx="4320073" cy="0"/>
          </a:xfrm>
          <a:prstGeom prst="line">
            <a:avLst/>
          </a:prstGeom>
          <a:ln w="2222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Folded Corner 28"/>
          <p:cNvSpPr/>
          <p:nvPr/>
        </p:nvSpPr>
        <p:spPr>
          <a:xfrm>
            <a:off x="5876926" y="4919133"/>
            <a:ext cx="2724150" cy="1769534"/>
          </a:xfrm>
          <a:prstGeom prst="foldedCorner">
            <a:avLst>
              <a:gd name="adj" fmla="val 1149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Finding Immediate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4 Easy Steps: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Draw line </a:t>
            </a:r>
            <a:r>
              <a:rPr lang="en-US" sz="1200" i="1" u="sng" dirty="0">
                <a:solidFill>
                  <a:schemeClr val="bg2">
                    <a:lumMod val="90000"/>
                  </a:schemeClr>
                </a:solidFill>
              </a:rPr>
              <a:t>below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 current instruction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Draw line above label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Close the lines to form rectangle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Count number of </a:t>
            </a:r>
            <a:r>
              <a:rPr lang="en-US" sz="1200" i="1" u="sng" dirty="0">
                <a:solidFill>
                  <a:schemeClr val="bg2">
                    <a:lumMod val="90000"/>
                  </a:schemeClr>
                </a:solidFill>
              </a:rPr>
              <a:t>instructions!</a:t>
            </a:r>
          </a:p>
          <a:p>
            <a:pPr algn="just"/>
            <a:endParaRPr lang="en-US" sz="1100" b="1" i="1" u="sng" dirty="0">
              <a:solidFill>
                <a:schemeClr val="tx1"/>
              </a:solidFill>
            </a:endParaRPr>
          </a:p>
          <a:p>
            <a:pPr algn="just"/>
            <a:r>
              <a:rPr lang="en-US" sz="1100" b="1" i="1" u="sng" dirty="0">
                <a:solidFill>
                  <a:schemeClr val="tx1"/>
                </a:solidFill>
              </a:rPr>
              <a:t>LABELS ARE NOT INSTRUCTIONS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3377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(2/6)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71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Compute immediate value</a:t>
            </a:r>
            <a:br>
              <a:rPr lang="en-US" sz="2400" dirty="0"/>
            </a:br>
            <a:r>
              <a:rPr lang="en-US" sz="2400" dirty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457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441567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531845" y="5274935"/>
            <a:ext cx="4307011" cy="1154633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" name="Folded Corner 27"/>
          <p:cNvSpPr/>
          <p:nvPr/>
        </p:nvSpPr>
        <p:spPr>
          <a:xfrm>
            <a:off x="5876926" y="4919133"/>
            <a:ext cx="2724150" cy="1769534"/>
          </a:xfrm>
          <a:prstGeom prst="foldedCorner">
            <a:avLst>
              <a:gd name="adj" fmla="val 1149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Finding Immediate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4 Easy Steps: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Draw line </a:t>
            </a:r>
            <a:r>
              <a:rPr lang="en-US" sz="1200" i="1" u="sng" dirty="0">
                <a:solidFill>
                  <a:schemeClr val="bg2">
                    <a:lumMod val="90000"/>
                  </a:schemeClr>
                </a:solidFill>
              </a:rPr>
              <a:t>below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 current instruction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Draw line above label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Close the lines to form rectangle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Count number of </a:t>
            </a:r>
            <a:r>
              <a:rPr lang="en-US" sz="1200" i="1" u="sng" dirty="0">
                <a:solidFill>
                  <a:schemeClr val="bg2">
                    <a:lumMod val="90000"/>
                  </a:schemeClr>
                </a:solidFill>
              </a:rPr>
              <a:t>instructions!</a:t>
            </a:r>
          </a:p>
          <a:p>
            <a:pPr algn="just"/>
            <a:endParaRPr lang="en-US" sz="1100" b="1" i="1" u="sng" dirty="0">
              <a:solidFill>
                <a:schemeClr val="tx1"/>
              </a:solidFill>
            </a:endParaRPr>
          </a:p>
          <a:p>
            <a:pPr algn="just"/>
            <a:r>
              <a:rPr lang="en-US" sz="1100" b="1" i="1" u="sng" dirty="0">
                <a:solidFill>
                  <a:schemeClr val="tx1"/>
                </a:solidFill>
              </a:rPr>
              <a:t>LABELS ARE NOT INSTRUCTIONS</a:t>
            </a:r>
            <a:endParaRPr lang="en-US" sz="11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16455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(2/6)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72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Else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Compute immediate value</a:t>
            </a:r>
            <a:br>
              <a:rPr lang="en-US" sz="2400" dirty="0"/>
            </a:br>
            <a:r>
              <a:rPr lang="en-US" sz="2400" dirty="0"/>
              <a:t>(Lecture #9, Slide 27)</a:t>
            </a:r>
          </a:p>
          <a:p>
            <a:pPr marL="820103" lvl="2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200" b="1" dirty="0">
                <a:solidFill>
                  <a:srgbClr val="002060"/>
                </a:solidFill>
                <a:latin typeface="Consolas" panose="020B0609020204030204" pitchFamily="49" charset="0"/>
                <a:cs typeface="Courier New" pitchFamily="49" charset="0"/>
              </a:rPr>
              <a:t>immediate</a:t>
            </a:r>
            <a:r>
              <a:rPr lang="en-US" sz="2200" dirty="0">
                <a:latin typeface="Consolas" panose="020B0609020204030204" pitchFamily="49" charset="0"/>
              </a:rPr>
              <a:t> = 3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457200" y="340606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441567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000100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0000000000000011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sp>
        <p:nvSpPr>
          <p:cNvPr id="29" name="Rectangle 4"/>
          <p:cNvSpPr>
            <a:spLocks noChangeArrowheads="1"/>
          </p:cNvSpPr>
          <p:nvPr/>
        </p:nvSpPr>
        <p:spPr bwMode="auto">
          <a:xfrm>
            <a:off x="531845" y="5274935"/>
            <a:ext cx="4307011" cy="1154633"/>
          </a:xfrm>
          <a:prstGeom prst="rect">
            <a:avLst/>
          </a:prstGeom>
          <a:noFill/>
          <a:ln w="22225">
            <a:solidFill>
              <a:srgbClr val="C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" name="Folded Corner 29"/>
          <p:cNvSpPr/>
          <p:nvPr/>
        </p:nvSpPr>
        <p:spPr>
          <a:xfrm>
            <a:off x="5876926" y="4919133"/>
            <a:ext cx="2724150" cy="1769534"/>
          </a:xfrm>
          <a:prstGeom prst="foldedCorner">
            <a:avLst>
              <a:gd name="adj" fmla="val 11493"/>
            </a:avLst>
          </a:prstGeom>
          <a:solidFill>
            <a:srgbClr val="FFFFCC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Finding Immediate</a:t>
            </a:r>
          </a:p>
          <a:p>
            <a:pPr algn="just"/>
            <a:r>
              <a:rPr lang="en-US" sz="1200" dirty="0">
                <a:solidFill>
                  <a:schemeClr val="tx1"/>
                </a:solidFill>
              </a:rPr>
              <a:t>4 Easy Steps: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Draw line </a:t>
            </a:r>
            <a:r>
              <a:rPr lang="en-US" sz="1200" i="1" u="sng" dirty="0">
                <a:solidFill>
                  <a:schemeClr val="bg2">
                    <a:lumMod val="90000"/>
                  </a:schemeClr>
                </a:solidFill>
              </a:rPr>
              <a:t>below</a:t>
            </a: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 current instruction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Draw line above label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bg2">
                    <a:lumMod val="90000"/>
                  </a:schemeClr>
                </a:solidFill>
              </a:rPr>
              <a:t>Close the lines to form rectangle</a:t>
            </a:r>
          </a:p>
          <a:p>
            <a:pPr marL="342900" indent="-342900" algn="just">
              <a:buAutoNum type="arabicPeriod"/>
            </a:pPr>
            <a:r>
              <a:rPr lang="en-US" sz="1200" dirty="0">
                <a:solidFill>
                  <a:schemeClr val="tx1"/>
                </a:solidFill>
              </a:rPr>
              <a:t>Count number of </a:t>
            </a:r>
            <a:r>
              <a:rPr lang="en-US" sz="1200" i="1" u="sng" dirty="0">
                <a:solidFill>
                  <a:schemeClr val="tx1"/>
                </a:solidFill>
              </a:rPr>
              <a:t>instructions!</a:t>
            </a:r>
          </a:p>
          <a:p>
            <a:pPr algn="just"/>
            <a:endParaRPr lang="en-US" sz="1100" b="1" i="1" u="sng" dirty="0">
              <a:solidFill>
                <a:schemeClr val="tx1"/>
              </a:solidFill>
            </a:endParaRPr>
          </a:p>
          <a:p>
            <a:pPr algn="just"/>
            <a:r>
              <a:rPr lang="en-US" sz="1100" b="1" i="1" u="sng" dirty="0">
                <a:solidFill>
                  <a:schemeClr val="tx1"/>
                </a:solidFill>
              </a:rPr>
              <a:t>LABELS ARE NOT INSTRUCTIONS</a:t>
            </a:r>
            <a:endParaRPr lang="en-US" sz="1100" b="1" dirty="0">
              <a:solidFill>
                <a:schemeClr val="tx1"/>
              </a:solidFill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712203" y="5580483"/>
            <a:ext cx="71913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+3</a:t>
            </a:r>
            <a:endParaRPr lang="en-GB" sz="3200" dirty="0"/>
          </a:p>
        </p:txBody>
      </p:sp>
      <p:sp>
        <p:nvSpPr>
          <p:cNvPr id="32" name="Folded Corner 31"/>
          <p:cNvSpPr/>
          <p:nvPr/>
        </p:nvSpPr>
        <p:spPr>
          <a:xfrm>
            <a:off x="5250023" y="1990065"/>
            <a:ext cx="3352800" cy="1004709"/>
          </a:xfrm>
          <a:prstGeom prst="foldedCorner">
            <a:avLst>
              <a:gd name="adj" fmla="val 18162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Note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Branch down means positive value.  The number of instructions contained is 3.  So immediate = +3.</a:t>
            </a:r>
          </a:p>
        </p:txBody>
      </p:sp>
    </p:spTree>
    <p:extLst>
      <p:ext uri="{BB962C8B-B14F-4D97-AF65-F5344CB8AC3E}">
        <p14:creationId xmlns:p14="http://schemas.microsoft.com/office/powerpoint/2010/main" val="111813865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3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(3/6)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73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457200" y="216143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35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17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4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317104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100011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10001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0000000000000100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961442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(4/6)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74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8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	 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pPr lvl="1"/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" name="Group 1"/>
          <p:cNvGrpSpPr/>
          <p:nvPr/>
        </p:nvGrpSpPr>
        <p:grpSpPr>
          <a:xfrm>
            <a:off x="457200" y="2161439"/>
            <a:ext cx="8229600" cy="610336"/>
            <a:chOff x="457200" y="2161439"/>
            <a:chExt cx="8229600" cy="610336"/>
          </a:xfrm>
        </p:grpSpPr>
        <p:grpSp>
          <p:nvGrpSpPr>
            <p:cNvPr id="42" name="Group 41"/>
            <p:cNvGrpSpPr/>
            <p:nvPr/>
          </p:nvGrpSpPr>
          <p:grpSpPr>
            <a:xfrm>
              <a:off x="457200" y="2452526"/>
              <a:ext cx="8229600" cy="319249"/>
              <a:chOff x="457200" y="2615003"/>
              <a:chExt cx="8229600" cy="457200"/>
            </a:xfrm>
          </p:grpSpPr>
          <p:sp>
            <p:nvSpPr>
              <p:cNvPr id="50" name="Rectangle 49"/>
              <p:cNvSpPr/>
              <p:nvPr/>
            </p:nvSpPr>
            <p:spPr>
              <a:xfrm>
                <a:off x="4572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19812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5" name="Rectangle 64"/>
              <p:cNvSpPr/>
              <p:nvPr/>
            </p:nvSpPr>
            <p:spPr>
              <a:xfrm>
                <a:off x="32766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16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7" name="Rectangle 66"/>
              <p:cNvSpPr/>
              <p:nvPr/>
            </p:nvSpPr>
            <p:spPr>
              <a:xfrm>
                <a:off x="45720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8" name="Rectangle 67"/>
              <p:cNvSpPr/>
              <p:nvPr/>
            </p:nvSpPr>
            <p:spPr>
              <a:xfrm>
                <a:off x="5867400" y="2615003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9" name="Rectangle 68"/>
              <p:cNvSpPr/>
              <p:nvPr/>
            </p:nvSpPr>
            <p:spPr>
              <a:xfrm>
                <a:off x="7162800" y="2615003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32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43" name="Text Box 6"/>
            <p:cNvSpPr txBox="1">
              <a:spLocks noChangeArrowheads="1"/>
            </p:cNvSpPr>
            <p:nvPr/>
          </p:nvSpPr>
          <p:spPr bwMode="auto">
            <a:xfrm>
              <a:off x="1092786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5" name="Text Box 7"/>
            <p:cNvSpPr txBox="1">
              <a:spLocks noChangeArrowheads="1"/>
            </p:cNvSpPr>
            <p:nvPr/>
          </p:nvSpPr>
          <p:spPr bwMode="auto">
            <a:xfrm>
              <a:off x="2467561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6" name="Text Box 8"/>
            <p:cNvSpPr txBox="1">
              <a:spLocks noChangeArrowheads="1"/>
            </p:cNvSpPr>
            <p:nvPr/>
          </p:nvSpPr>
          <p:spPr bwMode="auto">
            <a:xfrm>
              <a:off x="3735974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7" name="Text Box 9"/>
            <p:cNvSpPr txBox="1">
              <a:spLocks noChangeArrowheads="1"/>
            </p:cNvSpPr>
            <p:nvPr/>
          </p:nvSpPr>
          <p:spPr bwMode="auto">
            <a:xfrm>
              <a:off x="5004386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8" name="Text Box 10"/>
            <p:cNvSpPr txBox="1">
              <a:spLocks noChangeArrowheads="1"/>
            </p:cNvSpPr>
            <p:nvPr/>
          </p:nvSpPr>
          <p:spPr bwMode="auto">
            <a:xfrm>
              <a:off x="7647574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49" name="Text Box 11"/>
            <p:cNvSpPr txBox="1">
              <a:spLocks noChangeArrowheads="1"/>
            </p:cNvSpPr>
            <p:nvPr/>
          </p:nvSpPr>
          <p:spPr bwMode="auto">
            <a:xfrm>
              <a:off x="6272799" y="216143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88" name="Group 87"/>
          <p:cNvGrpSpPr/>
          <p:nvPr/>
        </p:nvGrpSpPr>
        <p:grpSpPr>
          <a:xfrm>
            <a:off x="457200" y="3159022"/>
            <a:ext cx="8229600" cy="319249"/>
            <a:chOff x="457200" y="2615003"/>
            <a:chExt cx="8229600" cy="457200"/>
          </a:xfrm>
        </p:grpSpPr>
        <p:sp>
          <p:nvSpPr>
            <p:cNvPr id="89" name="Rectangle 88"/>
            <p:cNvSpPr/>
            <p:nvPr/>
          </p:nvSpPr>
          <p:spPr>
            <a:xfrm>
              <a:off x="457200" y="2615003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0" name="Rectangle 89"/>
            <p:cNvSpPr/>
            <p:nvPr/>
          </p:nvSpPr>
          <p:spPr>
            <a:xfrm>
              <a:off x="19812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1" name="Rectangle 90"/>
            <p:cNvSpPr/>
            <p:nvPr/>
          </p:nvSpPr>
          <p:spPr>
            <a:xfrm>
              <a:off x="32766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2" name="Rectangle 91"/>
            <p:cNvSpPr/>
            <p:nvPr/>
          </p:nvSpPr>
          <p:spPr>
            <a:xfrm>
              <a:off x="45720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3" name="Rectangle 92"/>
            <p:cNvSpPr/>
            <p:nvPr/>
          </p:nvSpPr>
          <p:spPr>
            <a:xfrm>
              <a:off x="5867400" y="2615003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4" name="Rectangle 93"/>
            <p:cNvSpPr/>
            <p:nvPr/>
          </p:nvSpPr>
          <p:spPr>
            <a:xfrm>
              <a:off x="7162800" y="2615003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961710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(5/6)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75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8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8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8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800" b="1" dirty="0">
                <a:latin typeface="Courier New" pitchFamily="49" charset="0"/>
                <a:cs typeface="Courier New" pitchFamily="49" charset="0"/>
              </a:rPr>
              <a:t>)</a:t>
            </a:r>
            <a:endParaRPr lang="en-US" sz="28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Fill in fields (</a:t>
            </a:r>
            <a:r>
              <a:rPr lang="en-US" sz="2400" i="1" dirty="0"/>
              <a:t>refer to MIPS Reference Data</a:t>
            </a:r>
            <a:r>
              <a:rPr lang="en-US" sz="2400" dirty="0"/>
              <a:t>)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Convert to binary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01 0001 0000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0100 0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000 0010 0000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	 </a:t>
            </a:r>
            <a:r>
              <a:rPr lang="en-US" sz="24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4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Else:</a:t>
            </a: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/>
          <p:cNvGrpSpPr/>
          <p:nvPr/>
        </p:nvGrpSpPr>
        <p:grpSpPr>
          <a:xfrm>
            <a:off x="457200" y="2161439"/>
            <a:ext cx="8229600" cy="598312"/>
            <a:chOff x="457200" y="3406069"/>
            <a:chExt cx="8229600" cy="598312"/>
          </a:xfrm>
        </p:grpSpPr>
        <p:grpSp>
          <p:nvGrpSpPr>
            <p:cNvPr id="56" name="Group 55"/>
            <p:cNvGrpSpPr/>
            <p:nvPr/>
          </p:nvGrpSpPr>
          <p:grpSpPr>
            <a:xfrm>
              <a:off x="457200" y="3697156"/>
              <a:ext cx="8229600" cy="307225"/>
              <a:chOff x="457200" y="3429000"/>
              <a:chExt cx="8229600" cy="457200"/>
            </a:xfrm>
          </p:grpSpPr>
          <p:sp>
            <p:nvSpPr>
              <p:cNvPr id="61" name="Rectangle 60"/>
              <p:cNvSpPr/>
              <p:nvPr/>
            </p:nvSpPr>
            <p:spPr>
              <a:xfrm>
                <a:off x="457200" y="3429000"/>
                <a:ext cx="15240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660066"/>
                    </a:solidFill>
                    <a:latin typeface="Courier New" pitchFamily="49" charset="0"/>
                    <a:cs typeface="Courier New" pitchFamily="49" charset="0"/>
                  </a:rPr>
                  <a:t>43</a:t>
                </a:r>
                <a:endParaRPr lang="en-SG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2" name="Rectangle 61"/>
              <p:cNvSpPr/>
              <p:nvPr/>
            </p:nvSpPr>
            <p:spPr>
              <a:xfrm>
                <a:off x="19812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6600"/>
                    </a:solidFill>
                    <a:latin typeface="Courier New" pitchFamily="49" charset="0"/>
                    <a:cs typeface="Courier New" pitchFamily="49" charset="0"/>
                  </a:rPr>
                  <a:t>17</a:t>
                </a:r>
                <a:endParaRPr lang="en-SG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3" name="Rectangle 62"/>
              <p:cNvSpPr/>
              <p:nvPr/>
            </p:nvSpPr>
            <p:spPr>
              <a:xfrm>
                <a:off x="3276600" y="3429000"/>
                <a:ext cx="12954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8</a:t>
                </a:r>
                <a:endParaRPr lang="en-SG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  <p:sp>
            <p:nvSpPr>
              <p:cNvPr id="64" name="Rectangle 63"/>
              <p:cNvSpPr/>
              <p:nvPr/>
            </p:nvSpPr>
            <p:spPr>
              <a:xfrm>
                <a:off x="4572000" y="3429000"/>
                <a:ext cx="4114800" cy="45720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dirty="0">
                    <a:solidFill>
                      <a:srgbClr val="002060"/>
                    </a:solidFill>
                    <a:latin typeface="Courier New" pitchFamily="49" charset="0"/>
                    <a:cs typeface="Courier New" pitchFamily="49" charset="0"/>
                  </a:rPr>
                  <a:t>0</a:t>
                </a:r>
                <a:endParaRPr lang="en-SG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endParaRPr>
              </a:p>
            </p:txBody>
          </p:sp>
        </p:grpSp>
        <p:sp>
          <p:nvSpPr>
            <p:cNvPr id="57" name="Text Box 6"/>
            <p:cNvSpPr txBox="1">
              <a:spLocks noChangeArrowheads="1"/>
            </p:cNvSpPr>
            <p:nvPr/>
          </p:nvSpPr>
          <p:spPr bwMode="auto">
            <a:xfrm>
              <a:off x="1092786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8" name="Text Box 7"/>
            <p:cNvSpPr txBox="1">
              <a:spLocks noChangeArrowheads="1"/>
            </p:cNvSpPr>
            <p:nvPr/>
          </p:nvSpPr>
          <p:spPr bwMode="auto">
            <a:xfrm>
              <a:off x="2467561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59" name="Text Box 8"/>
            <p:cNvSpPr txBox="1">
              <a:spLocks noChangeArrowheads="1"/>
            </p:cNvSpPr>
            <p:nvPr/>
          </p:nvSpPr>
          <p:spPr bwMode="auto">
            <a:xfrm>
              <a:off x="3735974" y="3406069"/>
              <a:ext cx="33855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5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  <p:sp>
          <p:nvSpPr>
            <p:cNvPr id="60" name="Text Box 11"/>
            <p:cNvSpPr txBox="1">
              <a:spLocks noChangeArrowheads="1"/>
            </p:cNvSpPr>
            <p:nvPr/>
          </p:nvSpPr>
          <p:spPr bwMode="auto">
            <a:xfrm>
              <a:off x="6195854" y="3406069"/>
              <a:ext cx="492444" cy="40011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2000" b="1" dirty="0">
                  <a:latin typeface="Courier New" pitchFamily="49" charset="0"/>
                </a:rPr>
                <a:t>16</a:t>
              </a:r>
              <a:endParaRPr lang="en-US" sz="2000" dirty="0">
                <a:solidFill>
                  <a:schemeClr val="accent1"/>
                </a:solidFill>
                <a:latin typeface="Helvetica" pitchFamily="34" charset="0"/>
              </a:endParaRP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457200" y="3171046"/>
            <a:ext cx="8229600" cy="307225"/>
            <a:chOff x="457200" y="3429000"/>
            <a:chExt cx="8229600" cy="457200"/>
          </a:xfrm>
        </p:grpSpPr>
        <p:sp>
          <p:nvSpPr>
            <p:cNvPr id="71" name="Rectangle 70"/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101011</a:t>
              </a:r>
              <a:endParaRPr lang="en-SG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10001</a:t>
              </a:r>
              <a:endParaRPr lang="en-SG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4572000" y="3429000"/>
              <a:ext cx="41148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0000000000000000</a:t>
              </a:r>
              <a:endParaRPr lang="en-SG" sz="20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98911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8.3	Assembling to Binary</a:t>
            </a:r>
            <a:r>
              <a:rPr lang="en-SG" sz="3200" dirty="0">
                <a:solidFill>
                  <a:srgbClr val="0000FF"/>
                </a:solidFill>
              </a:rPr>
              <a:t> (6/6)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76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Final Binary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Hard to read?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Don’t worry, this is intended for machine</a:t>
            </a:r>
            <a:br>
              <a:rPr lang="en-US" sz="2400" dirty="0"/>
            </a:br>
            <a:r>
              <a:rPr lang="en-US" sz="2400" dirty="0"/>
              <a:t>not for human!</a:t>
            </a:r>
          </a:p>
        </p:txBody>
      </p:sp>
      <p:sp>
        <p:nvSpPr>
          <p:cNvPr id="51" name="Flowchart: Document 11">
            <a:extLst>
              <a:ext uri="{FF2B5EF4-FFF2-40B4-BE49-F238E27FC236}">
                <a16:creationId xmlns:a16="http://schemas.microsoft.com/office/drawing/2014/main" id="{B04902E1-DAC3-49BB-AC17-55BAD9C8A3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347472"/>
            <a:ext cx="1977288" cy="1452753"/>
          </a:xfrm>
          <a:prstGeom prst="flowChartDocument">
            <a:avLst/>
          </a:prstGeom>
          <a:solidFill>
            <a:srgbClr val="66FF99"/>
          </a:solidFill>
          <a:ln w="12700" cap="sq" algn="ctr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SG"/>
          </a:p>
        </p:txBody>
      </p:sp>
      <p:sp>
        <p:nvSpPr>
          <p:cNvPr id="52" name="TextBox 13">
            <a:extLst>
              <a:ext uri="{FF2B5EF4-FFF2-40B4-BE49-F238E27FC236}">
                <a16:creationId xmlns:a16="http://schemas.microsoft.com/office/drawing/2014/main" id="{2C391AAE-9932-41EB-A4B7-5E1C38A54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1" y="366659"/>
            <a:ext cx="198120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Consolas" panose="020B0609020204030204" pitchFamily="49" charset="0"/>
              </a:rPr>
              <a:t>recap.mips</a:t>
            </a:r>
            <a:endParaRPr lang="en-US" sz="1600" dirty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Else</a:t>
            </a:r>
          </a:p>
          <a:p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1000" b="1" dirty="0">
                <a:latin typeface="Courier New" pitchFamily="49" charset="0"/>
                <a:cs typeface="Courier New" pitchFamily="49" charset="0"/>
              </a:rPr>
            </a:b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</a:p>
          <a:p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1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1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10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000" b="1" dirty="0">
                <a:latin typeface="Courier New" pitchFamily="49" charset="0"/>
                <a:cs typeface="Courier New" pitchFamily="49" charset="0"/>
              </a:rPr>
              <a:t>Else:</a:t>
            </a:r>
            <a:endParaRPr lang="en-US" sz="5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01 0001 0000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0100 0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000 0010 0000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1010 11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0000 0000 0000 0000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63583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200" dirty="0">
                <a:solidFill>
                  <a:srgbClr val="0000FF"/>
                </a:solidFill>
                <a:latin typeface="+mn-lt"/>
              </a:rPr>
              <a:t>8.4	Execution (Datapath)</a:t>
            </a:r>
            <a:endParaRPr lang="en-US" sz="3200" dirty="0">
              <a:solidFill>
                <a:srgbClr val="C00000"/>
              </a:solidFill>
              <a:latin typeface="+mn-lt"/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77</a:t>
            </a:fld>
            <a:endParaRPr dirty="0"/>
          </a:p>
        </p:txBody>
      </p:sp>
      <p:sp>
        <p:nvSpPr>
          <p:cNvPr id="44" name="Content Placeholder 2"/>
          <p:cNvSpPr>
            <a:spLocks noGrp="1"/>
          </p:cNvSpPr>
          <p:nvPr>
            <p:ph idx="1"/>
          </p:nvPr>
        </p:nvSpPr>
        <p:spPr>
          <a:xfrm>
            <a:off x="457200" y="1354667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Given the binary</a:t>
            </a:r>
          </a:p>
          <a:p>
            <a:pPr marL="545783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Assume two possible executions:</a:t>
            </a:r>
          </a:p>
          <a:p>
            <a:pPr marL="1005840" lvl="2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$16 == $0 	(</a:t>
            </a:r>
            <a:r>
              <a:rPr lang="en-US" i="1" dirty="0">
                <a:latin typeface="Consolas" panose="020B0609020204030204" pitchFamily="49" charset="0"/>
              </a:rPr>
              <a:t>shorter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1005840" lvl="2" indent="-457200">
              <a:spcBef>
                <a:spcPts val="600"/>
              </a:spcBef>
              <a:buSzPct val="100000"/>
              <a:buFont typeface="+mj-lt"/>
              <a:buAutoNum type="arabicPeriod"/>
            </a:pPr>
            <a:r>
              <a:rPr lang="en-US" dirty="0">
                <a:latin typeface="Consolas" panose="020B0609020204030204" pitchFamily="49" charset="0"/>
              </a:rPr>
              <a:t>$16 != $0 	(</a:t>
            </a:r>
            <a:r>
              <a:rPr lang="en-US" i="1" dirty="0">
                <a:latin typeface="Consolas" panose="020B0609020204030204" pitchFamily="49" charset="0"/>
              </a:rPr>
              <a:t>longer 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marL="511175" lvl="1" indent="-236538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>
                <a:latin typeface="Consolas" panose="020B0609020204030204" pitchFamily="49" charset="0"/>
              </a:rPr>
              <a:t>Convention:</a:t>
            </a:r>
          </a:p>
          <a:p>
            <a:pPr marL="548957" lvl="2" indent="0">
              <a:spcBef>
                <a:spcPts val="600"/>
              </a:spcBef>
              <a:buSzPct val="100000"/>
              <a:buNone/>
            </a:pPr>
            <a:r>
              <a:rPr lang="en-US" dirty="0">
                <a:latin typeface="Consolas" panose="020B0609020204030204" pitchFamily="49" charset="0"/>
              </a:rPr>
              <a:t>Fetch:			Memory:</a:t>
            </a:r>
          </a:p>
          <a:p>
            <a:pPr marL="548957" lvl="2" indent="0">
              <a:spcBef>
                <a:spcPts val="600"/>
              </a:spcBef>
              <a:buSzPct val="100000"/>
              <a:buNone/>
            </a:pPr>
            <a:r>
              <a:rPr lang="en-US" dirty="0">
                <a:latin typeface="Consolas" panose="020B0609020204030204" pitchFamily="49" charset="0"/>
              </a:rPr>
              <a:t>Decode:			</a:t>
            </a:r>
            <a:r>
              <a:rPr lang="en-US" dirty="0" err="1">
                <a:latin typeface="Consolas" panose="020B0609020204030204" pitchFamily="49" charset="0"/>
              </a:rPr>
              <a:t>Reg</a:t>
            </a:r>
            <a:r>
              <a:rPr lang="en-US" dirty="0">
                <a:latin typeface="Consolas" panose="020B0609020204030204" pitchFamily="49" charset="0"/>
              </a:rPr>
              <a:t> Write:</a:t>
            </a:r>
          </a:p>
          <a:p>
            <a:pPr marL="548957" lvl="2" indent="0">
              <a:spcBef>
                <a:spcPts val="600"/>
              </a:spcBef>
              <a:buSzPct val="100000"/>
              <a:buNone/>
            </a:pPr>
            <a:r>
              <a:rPr lang="en-US" dirty="0">
                <a:latin typeface="Consolas" panose="020B0609020204030204" pitchFamily="49" charset="0"/>
              </a:rPr>
              <a:t>ALU:			Other: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9466F34-B6AC-4F65-83C7-A3EE37783C11}"/>
              </a:ext>
            </a:extLst>
          </p:cNvPr>
          <p:cNvSpPr/>
          <p:nvPr/>
        </p:nvSpPr>
        <p:spPr>
          <a:xfrm>
            <a:off x="457200" y="4857750"/>
            <a:ext cx="8229601" cy="1885950"/>
          </a:xfrm>
          <a:prstGeom prst="rect">
            <a:avLst/>
          </a:prstGeom>
          <a:solidFill>
            <a:srgbClr val="FFFFCC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10 0000 0000 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0000 0000 0000 0011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0000 0000 0000 0100</a:t>
            </a:r>
            <a:br>
              <a:rPr lang="en-US" sz="24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0000 00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01 0001 0000 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0100 0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000 0010 0000</a:t>
            </a:r>
            <a:endParaRPr lang="en-US" sz="24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24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1010 11</a:t>
            </a:r>
            <a:r>
              <a:rPr lang="en-US" sz="24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10 001</a:t>
            </a:r>
            <a:r>
              <a:rPr lang="en-US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0 1000</a:t>
            </a:r>
            <a:r>
              <a:rPr lang="en-US" sz="24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 0000 0000 0000 0000</a:t>
            </a:r>
            <a:endParaRPr lang="en-US" sz="2400" b="1" dirty="0">
              <a:solidFill>
                <a:schemeClr val="tx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81426" y="514244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/>
          <p:cNvSpPr/>
          <p:nvPr/>
        </p:nvSpPr>
        <p:spPr>
          <a:xfrm>
            <a:off x="971550" y="6299876"/>
            <a:ext cx="247650" cy="238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2010033" y="3509319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>
            <a:off x="2010033" y="3855308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2010033" y="4226011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5494638" y="3509319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>
            <a:off x="5494638" y="3855308"/>
            <a:ext cx="1145059" cy="0"/>
          </a:xfrm>
          <a:prstGeom prst="straightConnector1">
            <a:avLst/>
          </a:prstGeom>
          <a:ln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5494638" y="4226011"/>
            <a:ext cx="114505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5986627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78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40901" y="3758271"/>
            <a:ext cx="1844070" cy="647700"/>
            <a:chOff x="1240901" y="3173433"/>
            <a:chExt cx="1844070" cy="6477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40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41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1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5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3" y="4881371"/>
            <a:ext cx="73022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358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415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415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225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739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000100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796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796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91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0000000000000011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0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7124"/>
            <a:ext cx="228600" cy="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15375" name="Group 15374"/>
          <p:cNvGrpSpPr/>
          <p:nvPr/>
        </p:nvGrpSpPr>
        <p:grpSpPr>
          <a:xfrm>
            <a:off x="1272872" y="6214872"/>
            <a:ext cx="3276600" cy="38100"/>
            <a:chOff x="1272872" y="5630034"/>
            <a:chExt cx="3276600" cy="38100"/>
          </a:xfrm>
        </p:grpSpPr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72872" y="5668134"/>
              <a:ext cx="1750744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4148861" y="5630034"/>
              <a:ext cx="400611" cy="0"/>
            </a:xfrm>
            <a:prstGeom prst="line">
              <a:avLst/>
            </a:prstGeom>
            <a:ln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66" name="Straight Connector 165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 flipV="1">
            <a:off x="4540005" y="2687021"/>
            <a:ext cx="14361" cy="3548523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5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7485" y="2434583"/>
            <a:ext cx="9144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3562654" y="1688023"/>
            <a:ext cx="991712" cy="0"/>
          </a:xfrm>
          <a:prstGeom prst="line">
            <a:avLst/>
          </a:prstGeom>
          <a:ln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3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1" y="1672560"/>
            <a:ext cx="1522413" cy="351365"/>
          </a:xfrm>
          <a:prstGeom prst="bentConnector3">
            <a:avLst>
              <a:gd name="adj1" fmla="val 504"/>
            </a:avLst>
          </a:prstGeom>
          <a:ln>
            <a:headEnd type="oval"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2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==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89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258" y="3564567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$16</a:t>
            </a:r>
          </a:p>
        </p:txBody>
      </p:sp>
      <p:sp>
        <p:nvSpPr>
          <p:cNvPr id="190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3962905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$0</a:t>
            </a:r>
          </a:p>
        </p:txBody>
      </p:sp>
      <p:sp>
        <p:nvSpPr>
          <p:cNvPr id="192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062" y="3915749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R[$16]</a:t>
            </a:r>
          </a:p>
        </p:txBody>
      </p:sp>
      <p:sp>
        <p:nvSpPr>
          <p:cNvPr id="193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20" y="4907142"/>
            <a:ext cx="60625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R[$0]</a:t>
            </a:r>
          </a:p>
        </p:txBody>
      </p:sp>
      <p:sp>
        <p:nvSpPr>
          <p:cNvPr id="19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829" y="3939214"/>
            <a:ext cx="566181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5134194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  <p:bldP spid="150" grpId="0" animBg="1"/>
      <p:bldP spid="175" grpId="0" animBg="1"/>
      <p:bldP spid="176" grpId="0" animBg="1"/>
      <p:bldP spid="177" grpId="0" animBg="1"/>
      <p:bldP spid="184" grpId="0" animBg="1"/>
      <p:bldP spid="189" grpId="0"/>
      <p:bldP spid="190" grpId="0"/>
      <p:bldP spid="192" grpId="0"/>
      <p:bldP spid="193" grpId="0"/>
      <p:bldP spid="194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79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beq</a:t>
            </a: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Else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240901" y="3758271"/>
            <a:ext cx="1844070" cy="647700"/>
            <a:chOff x="1240901" y="3173433"/>
            <a:chExt cx="1844070" cy="647700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40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41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41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45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3" y="4881371"/>
            <a:ext cx="73022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358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415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415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225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739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000100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796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796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00000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91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0000000000000011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50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7124"/>
            <a:ext cx="228600" cy="1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2"/>
            <a:ext cx="8130746" cy="5084233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48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258" y="3564567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$16</a:t>
            </a:r>
          </a:p>
        </p:txBody>
      </p:sp>
      <p:sp>
        <p:nvSpPr>
          <p:cNvPr id="149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3962905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$0</a:t>
            </a:r>
          </a:p>
        </p:txBody>
      </p:sp>
      <p:sp>
        <p:nvSpPr>
          <p:cNvPr id="152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062" y="3915749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R[$16]</a:t>
            </a:r>
          </a:p>
        </p:txBody>
      </p:sp>
      <p:sp>
        <p:nvSpPr>
          <p:cNvPr id="153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20" y="4907142"/>
            <a:ext cx="60625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R[$0]</a:t>
            </a:r>
          </a:p>
        </p:txBody>
      </p:sp>
      <p:sp>
        <p:nvSpPr>
          <p:cNvPr id="15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5829" y="3939214"/>
            <a:ext cx="62869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11509680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000"/>
                            </p:stCondLst>
                            <p:childTnLst>
                              <p:par>
                                <p:cTn id="6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3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5" grpId="0" animBg="1"/>
      <p:bldP spid="146" grpId="0" animBg="1"/>
      <p:bldP spid="150" grpId="0" animBg="1"/>
      <p:bldP spid="176" grpId="0" animBg="1"/>
      <p:bldP spid="177" grpId="0" animBg="1"/>
      <p:bldP spid="147" grpId="0" animBg="1"/>
      <p:bldP spid="148" grpId="0"/>
      <p:bldP spid="149" grpId="0"/>
      <p:bldP spid="152" grpId="0"/>
      <p:bldP spid="153" grpId="0"/>
      <p:bldP spid="15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3. Instruction Execution Cycle (Basic)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</a:t>
            </a:fld>
            <a:endParaRPr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5AC59AF-8CD8-40AE-9015-AC727971B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67001" y="1384300"/>
            <a:ext cx="6096000" cy="5050964"/>
          </a:xfrm>
        </p:spPr>
        <p:txBody>
          <a:bodyPr>
            <a:normAutofit/>
          </a:bodyPr>
          <a:lstStyle/>
          <a:p>
            <a:pPr marL="457200" indent="-457200"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C00000"/>
                </a:solidFill>
              </a:rPr>
              <a:t>Fetch: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Get instruction from memory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Address is in </a:t>
            </a:r>
            <a:r>
              <a:rPr lang="en-US" b="1" dirty="0"/>
              <a:t>P</a:t>
            </a:r>
            <a:r>
              <a:rPr lang="en-US" dirty="0"/>
              <a:t>rogram </a:t>
            </a:r>
            <a:r>
              <a:rPr lang="en-US" b="1" dirty="0"/>
              <a:t>C</a:t>
            </a:r>
            <a:r>
              <a:rPr lang="en-US" dirty="0"/>
              <a:t>ounter (PC) Register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006600"/>
                </a:solidFill>
              </a:rPr>
              <a:t>Decode: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Find out the operation required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660066"/>
                </a:solidFill>
              </a:rPr>
              <a:t>Operand Fetch: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Get operand(s) needed for operation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002060"/>
                </a:solidFill>
              </a:rPr>
              <a:t>Execute:</a:t>
            </a:r>
          </a:p>
          <a:p>
            <a:pPr marL="630238" lvl="1" indent="-2841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Perform the required operation</a:t>
            </a:r>
          </a:p>
          <a:p>
            <a:pPr marL="457200" indent="-457200">
              <a:spcBef>
                <a:spcPts val="1200"/>
              </a:spcBef>
              <a:buClr>
                <a:schemeClr val="tx1"/>
              </a:buClr>
              <a:buSzPct val="100000"/>
              <a:buFont typeface="+mj-lt"/>
              <a:buAutoNum type="arabicPeriod"/>
            </a:pPr>
            <a:r>
              <a:rPr lang="en-US" b="1" dirty="0">
                <a:solidFill>
                  <a:srgbClr val="663300"/>
                </a:solidFill>
              </a:rPr>
              <a:t>Result Write (Store):</a:t>
            </a:r>
          </a:p>
          <a:p>
            <a:pPr marL="630238" lvl="1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Store the result of the operation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57569CDC-BE6B-43A3-BF7E-AB238E19F316}"/>
              </a:ext>
            </a:extLst>
          </p:cNvPr>
          <p:cNvGrpSpPr/>
          <p:nvPr/>
        </p:nvGrpSpPr>
        <p:grpSpPr>
          <a:xfrm>
            <a:off x="545757" y="1692877"/>
            <a:ext cx="1905000" cy="4203700"/>
            <a:chOff x="6197601" y="1663700"/>
            <a:chExt cx="2031999" cy="4203700"/>
          </a:xfrm>
        </p:grpSpPr>
        <p:sp>
          <p:nvSpPr>
            <p:cNvPr id="10" name="Rectangle 6">
              <a:extLst>
                <a:ext uri="{FF2B5EF4-FFF2-40B4-BE49-F238E27FC236}">
                  <a16:creationId xmlns:a16="http://schemas.microsoft.com/office/drawing/2014/main" id="{6BC97269-66A2-48D3-B886-3361F01D37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94562" y="4552950"/>
              <a:ext cx="23813" cy="211138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2" name="Rectangle 7">
              <a:extLst>
                <a:ext uri="{FF2B5EF4-FFF2-40B4-BE49-F238E27FC236}">
                  <a16:creationId xmlns:a16="http://schemas.microsoft.com/office/drawing/2014/main" id="{DAD75EC8-5597-4D68-BFDF-69C8BAD984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1938337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C00000"/>
                  </a:solidFill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C00000"/>
                  </a:solidFill>
                </a:rPr>
                <a:t>Fetch</a:t>
              </a:r>
            </a:p>
          </p:txBody>
        </p:sp>
        <p:sp>
          <p:nvSpPr>
            <p:cNvPr id="13" name="Rectangle 8">
              <a:extLst>
                <a:ext uri="{FF2B5EF4-FFF2-40B4-BE49-F238E27FC236}">
                  <a16:creationId xmlns:a16="http://schemas.microsoft.com/office/drawing/2014/main" id="{3E7EF4CC-9995-4DC8-A8EA-162271082B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2795587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006600"/>
                  </a:solidFill>
                </a:rPr>
                <a:t>Instruction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006600"/>
                  </a:solidFill>
                </a:rPr>
                <a:t>Decode</a:t>
              </a:r>
            </a:p>
          </p:txBody>
        </p:sp>
        <p:sp>
          <p:nvSpPr>
            <p:cNvPr id="15" name="Rectangle 9">
              <a:extLst>
                <a:ext uri="{FF2B5EF4-FFF2-40B4-BE49-F238E27FC236}">
                  <a16:creationId xmlns:a16="http://schemas.microsoft.com/office/drawing/2014/main" id="{F197AC54-6627-45AD-8BFE-0B5E38795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3652837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660066"/>
                  </a:solidFill>
                </a:rPr>
                <a:t>Operand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660066"/>
                  </a:solidFill>
                </a:rPr>
                <a:t>Fetch</a:t>
              </a:r>
            </a:p>
          </p:txBody>
        </p:sp>
        <p:sp>
          <p:nvSpPr>
            <p:cNvPr id="16" name="Rectangle 10">
              <a:extLst>
                <a:ext uri="{FF2B5EF4-FFF2-40B4-BE49-F238E27FC236}">
                  <a16:creationId xmlns:a16="http://schemas.microsoft.com/office/drawing/2014/main" id="{38824D60-E84F-4C83-98A0-4BB8131334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4524375"/>
              <a:ext cx="1476375" cy="304800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8000"/>
                </a:lnSpc>
                <a:spcBef>
                  <a:spcPct val="43000"/>
                </a:spcBef>
              </a:pPr>
              <a:r>
                <a:rPr lang="en-US" sz="1800" b="1" i="1" dirty="0">
                  <a:solidFill>
                    <a:srgbClr val="002060"/>
                  </a:solidFill>
                </a:rPr>
                <a:t>Execute</a:t>
              </a:r>
            </a:p>
          </p:txBody>
        </p:sp>
        <p:sp>
          <p:nvSpPr>
            <p:cNvPr id="17" name="Rectangle 11">
              <a:extLst>
                <a:ext uri="{FF2B5EF4-FFF2-40B4-BE49-F238E27FC236}">
                  <a16:creationId xmlns:a16="http://schemas.microsoft.com/office/drawing/2014/main" id="{4DB39B81-E97C-4D9B-B2E4-62C979CBF9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53225" y="5099050"/>
              <a:ext cx="1476375" cy="592138"/>
            </a:xfrm>
            <a:prstGeom prst="rect">
              <a:avLst/>
            </a:prstGeom>
            <a:solidFill>
              <a:srgbClr val="FFFFCC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lIns="63500" tIns="25400" rIns="63500" bIns="25400">
              <a:spAutoFit/>
            </a:bodyPr>
            <a:lstStyle/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663300"/>
                  </a:solidFill>
                </a:rPr>
                <a:t>Result</a:t>
              </a:r>
            </a:p>
            <a:p>
              <a:pPr marL="342900" indent="-342900" algn="ctr" eaLnBrk="0" hangingPunct="0">
                <a:lnSpc>
                  <a:spcPct val="86000"/>
                </a:lnSpc>
                <a:spcBef>
                  <a:spcPct val="20000"/>
                </a:spcBef>
              </a:pPr>
              <a:r>
                <a:rPr lang="en-US" sz="1800" b="1" i="1" dirty="0">
                  <a:solidFill>
                    <a:srgbClr val="663300"/>
                  </a:solidFill>
                </a:rPr>
                <a:t>Write</a:t>
              </a:r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6AF947EC-9F7B-495E-92A4-2A07DC750C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2535237"/>
              <a:ext cx="0" cy="2301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6318E5A3-71D1-4C9A-8248-0D022AC0640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4251325"/>
              <a:ext cx="0" cy="24288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647EC67B-6692-4140-A670-A4958A85DB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3394075"/>
              <a:ext cx="0" cy="2286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2" name="Line 17">
              <a:extLst>
                <a:ext uri="{FF2B5EF4-FFF2-40B4-BE49-F238E27FC236}">
                  <a16:creationId xmlns:a16="http://schemas.microsoft.com/office/drawing/2014/main" id="{00FA6BE5-099A-4AF0-92FB-57BF0121DA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4827587"/>
              <a:ext cx="0" cy="257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3F98C84B-716F-4822-A512-8798E87112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5694362"/>
              <a:ext cx="0" cy="160338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197D9A73-A9FF-42B7-BDA6-668F4562C19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400800" y="5867400"/>
              <a:ext cx="106045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C4DC1A03-21B4-4342-B106-E60A02256C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400800" y="1676400"/>
              <a:ext cx="0" cy="419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D8DA7298-FDC9-4917-A103-D0D063DDDE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00801" y="1676400"/>
              <a:ext cx="1066800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C3EDAF73-FBD2-42BC-AC6E-7358D5E382F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50137" y="1663700"/>
              <a:ext cx="0" cy="246063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/>
            <a:lstStyle/>
            <a:p>
              <a:endParaRPr lang="en-US" sz="1800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0C527CE4-5E00-4163-861E-0A360A23A3C0}"/>
                </a:ext>
              </a:extLst>
            </p:cNvPr>
            <p:cNvSpPr/>
            <p:nvPr/>
          </p:nvSpPr>
          <p:spPr>
            <a:xfrm rot="16200000">
              <a:off x="5397501" y="3619500"/>
              <a:ext cx="1981200" cy="38100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Next Instruction</a:t>
              </a:r>
              <a:endParaRPr lang="en-SG" sz="1800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6298068"/>
      </p:ext>
    </p:extLst>
  </p:cSld>
  <p:clrMapOvr>
    <a:masterClrMapping/>
  </p:clrMapOvr>
  <p:transition>
    <p:fad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80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lw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4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358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415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415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225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739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100011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796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796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01000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3"/>
            <a:ext cx="8130746" cy="725678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1240901" y="3758271"/>
            <a:ext cx="1844070" cy="1275501"/>
            <a:chOff x="1240901" y="3758271"/>
            <a:chExt cx="1844070" cy="1275501"/>
          </a:xfrm>
        </p:grpSpPr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40" idx="0"/>
            </p:cNvCxnSpPr>
            <p:nvPr/>
          </p:nvCxnSpPr>
          <p:spPr>
            <a:xfrm>
              <a:off x="1240901" y="3758271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8" idx="2"/>
            </p:cNvCxnSpPr>
            <p:nvPr/>
          </p:nvCxnSpPr>
          <p:spPr>
            <a:xfrm flipV="1">
              <a:off x="1240901" y="4314260"/>
              <a:ext cx="520013" cy="91712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0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815420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143" name="Shape 39">
              <a:extLst>
                <a:ext uri="{FF2B5EF4-FFF2-40B4-BE49-F238E27FC236}">
                  <a16:creationId xmlns:a16="http://schemas.microsoft.com/office/drawing/2014/main" id="{6E30D5CD-6C66-4FC8-9B83-1B4470045210}"/>
                </a:ext>
              </a:extLst>
            </p:cNvPr>
            <p:cNvCxnSpPr/>
            <p:nvPr/>
          </p:nvCxnSpPr>
          <p:spPr>
            <a:xfrm rot="16200000" flipH="1">
              <a:off x="1708555" y="4379811"/>
              <a:ext cx="577176" cy="459426"/>
            </a:xfrm>
            <a:prstGeom prst="bentConnector3">
              <a:avLst>
                <a:gd name="adj1" fmla="val 100816"/>
              </a:avLst>
            </a:prstGeom>
            <a:ln>
              <a:headEnd type="oval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endCxn id="149" idx="0"/>
            </p:cNvCxnSpPr>
            <p:nvPr/>
          </p:nvCxnSpPr>
          <p:spPr>
            <a:xfrm flipV="1">
              <a:off x="2486176" y="4652771"/>
              <a:ext cx="112001" cy="38100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49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8177" y="4644834"/>
              <a:ext cx="477383" cy="793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1237265" y="5490972"/>
            <a:ext cx="3693207" cy="762000"/>
            <a:chOff x="1237265" y="5490972"/>
            <a:chExt cx="3693207" cy="762000"/>
          </a:xfrm>
        </p:grpSpPr>
        <p:cxnSp>
          <p:nvCxnSpPr>
            <p:cNvPr id="151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/>
            <p:nvPr/>
          </p:nvCxnSpPr>
          <p:spPr>
            <a:xfrm flipV="1">
              <a:off x="4148861" y="5490972"/>
              <a:ext cx="781611" cy="723900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37265" y="6252972"/>
              <a:ext cx="204710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91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0000000000000100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</p:cNvCxnSpPr>
          <p:nvPr/>
        </p:nvCxnSpPr>
        <p:spPr>
          <a:xfrm>
            <a:off x="6314045" y="4765630"/>
            <a:ext cx="4288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54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55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289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0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258" y="3564567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$17</a:t>
            </a:r>
          </a:p>
        </p:txBody>
      </p:sp>
      <p:sp>
        <p:nvSpPr>
          <p:cNvPr id="161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4360209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$8</a:t>
            </a:r>
          </a:p>
        </p:txBody>
      </p:sp>
      <p:sp>
        <p:nvSpPr>
          <p:cNvPr id="16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062" y="3915749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R[$17]</a:t>
            </a:r>
          </a:p>
        </p:txBody>
      </p:sp>
      <p:sp>
        <p:nvSpPr>
          <p:cNvPr id="165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4996" y="4907142"/>
            <a:ext cx="27603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66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5226" y="4466244"/>
            <a:ext cx="899605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R[$17]+4</a:t>
            </a:r>
          </a:p>
        </p:txBody>
      </p:sp>
      <p:sp>
        <p:nvSpPr>
          <p:cNvPr id="16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3223" y="5717769"/>
            <a:ext cx="115929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M[R[$17]+4]</a:t>
            </a:r>
          </a:p>
        </p:txBody>
      </p:sp>
      <p:sp>
        <p:nvSpPr>
          <p:cNvPr id="168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7725" y="4827238"/>
            <a:ext cx="115929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M[R[$17]+4]</a:t>
            </a:r>
          </a:p>
        </p:txBody>
      </p:sp>
    </p:spTree>
    <p:extLst>
      <p:ext uri="{BB962C8B-B14F-4D97-AF65-F5344CB8AC3E}">
        <p14:creationId xmlns:p14="http://schemas.microsoft.com/office/powerpoint/2010/main" val="228153797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176" grpId="0" animBg="1"/>
      <p:bldP spid="177" grpId="0" animBg="1"/>
      <p:bldP spid="147" grpId="0" animBg="1"/>
      <p:bldP spid="154" grpId="0" animBg="1"/>
      <p:bldP spid="160" grpId="0"/>
      <p:bldP spid="161" grpId="0"/>
      <p:bldP spid="164" grpId="0"/>
      <p:bldP spid="165" grpId="0"/>
      <p:bldP spid="166" grpId="0"/>
      <p:bldP spid="167" grpId="0"/>
      <p:bldP spid="168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81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>
              <a:spcBef>
                <a:spcPts val="600"/>
              </a:spcBef>
              <a:buSzPct val="100000"/>
            </a:pPr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add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$16</a:t>
            </a:r>
            <a:endParaRPr lang="en-US" sz="20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3"/>
            <a:ext cx="8130746" cy="725678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155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2898"/>
            </a:avLst>
          </a:prstGeom>
          <a:ln>
            <a:solidFill>
              <a:schemeClr val="tx2">
                <a:lumMod val="60000"/>
                <a:lumOff val="40000"/>
              </a:schemeClr>
            </a:solidFill>
            <a:headEnd type="oval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86" name="Group 91">
            <a:extLst>
              <a:ext uri="{FF2B5EF4-FFF2-40B4-BE49-F238E27FC236}">
                <a16:creationId xmlns:a16="http://schemas.microsoft.com/office/drawing/2014/main" id="{FDD13120-9D1C-4830-8060-3203EB1CC90B}"/>
              </a:ext>
            </a:extLst>
          </p:cNvPr>
          <p:cNvGrpSpPr/>
          <p:nvPr/>
        </p:nvGrpSpPr>
        <p:grpSpPr>
          <a:xfrm rot="5400000">
            <a:off x="-1317928" y="4499232"/>
            <a:ext cx="4114800" cy="457200"/>
            <a:chOff x="457200" y="3429000"/>
            <a:chExt cx="8229600" cy="457200"/>
          </a:xfrm>
          <a:noFill/>
        </p:grpSpPr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DB3533A7-D6A4-4DAB-A770-F84AECD0EBBE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opcode</a:t>
              </a:r>
              <a:endPara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31:26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6E8D6519-E15A-43AA-8977-5CB43160F115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rs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25:21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BF6D5A76-2EF4-40EB-84B6-3F0BABC3AB60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rt</a:t>
              </a:r>
              <a:endPara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20:16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60D207BB-5ADB-49BD-8EAE-2DE496E383C9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rd</a:t>
              </a:r>
            </a:p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15:11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4F4CEFE9-31C9-408B-9884-24D9A7824379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shamt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10:6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419B3406-94E1-4037-8AFE-844B5EF04AC4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 err="1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funct</a:t>
              </a:r>
              <a:endPara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5:0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194" name="Group 109">
            <a:extLst>
              <a:ext uri="{FF2B5EF4-FFF2-40B4-BE49-F238E27FC236}">
                <a16:creationId xmlns:a16="http://schemas.microsoft.com/office/drawing/2014/main" id="{2139F562-8A65-45B2-A72C-B1C0E15B010C}"/>
              </a:ext>
            </a:extLst>
          </p:cNvPr>
          <p:cNvGrpSpPr/>
          <p:nvPr/>
        </p:nvGrpSpPr>
        <p:grpSpPr>
          <a:xfrm rot="5400000">
            <a:off x="-936928" y="4575432"/>
            <a:ext cx="4114800" cy="304800"/>
            <a:chOff x="457200" y="3429000"/>
            <a:chExt cx="8229600" cy="457200"/>
          </a:xfrm>
        </p:grpSpPr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D6D273AC-3556-4C3C-8AEC-8170C47B2D87}"/>
                </a:ext>
              </a:extLst>
            </p:cNvPr>
            <p:cNvSpPr/>
            <p:nvPr/>
          </p:nvSpPr>
          <p:spPr>
            <a:xfrm>
              <a:off x="4572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660066"/>
                  </a:solidFill>
                  <a:latin typeface="Courier New" pitchFamily="49" charset="0"/>
                  <a:cs typeface="Courier New" pitchFamily="49" charset="0"/>
                </a:rPr>
                <a:t>000000</a:t>
              </a:r>
              <a:endParaRPr lang="en-SG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53002ACD-7960-40DB-98DD-70A9FB5B27FD}"/>
                </a:ext>
              </a:extLst>
            </p:cNvPr>
            <p:cNvSpPr/>
            <p:nvPr/>
          </p:nvSpPr>
          <p:spPr>
            <a:xfrm>
              <a:off x="19812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94B0F8A2-4C5A-4B8B-B53D-30401D142D09}"/>
                </a:ext>
              </a:extLst>
            </p:cNvPr>
            <p:cNvSpPr/>
            <p:nvPr/>
          </p:nvSpPr>
          <p:spPr>
            <a:xfrm>
              <a:off x="32766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6600"/>
                  </a:solidFill>
                  <a:latin typeface="Courier New" pitchFamily="49" charset="0"/>
                  <a:cs typeface="Courier New" pitchFamily="49" charset="0"/>
                </a:rPr>
                <a:t>10000</a:t>
              </a:r>
              <a:endParaRPr lang="en-SG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65464BB4-01E5-4240-AD84-CCB96594EF52}"/>
                </a:ext>
              </a:extLst>
            </p:cNvPr>
            <p:cNvSpPr/>
            <p:nvPr/>
          </p:nvSpPr>
          <p:spPr>
            <a:xfrm>
              <a:off x="45720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01000</a:t>
              </a:r>
              <a:endParaRPr lang="en-SG" sz="12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FEB1B91B-8954-46E6-BEA2-993DD8A9EF2E}"/>
                </a:ext>
              </a:extLst>
            </p:cNvPr>
            <p:cNvSpPr/>
            <p:nvPr/>
          </p:nvSpPr>
          <p:spPr>
            <a:xfrm>
              <a:off x="5867400" y="3429000"/>
              <a:ext cx="12954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28578308-0273-4711-896D-23F8845AD483}"/>
                </a:ext>
              </a:extLst>
            </p:cNvPr>
            <p:cNvSpPr/>
            <p:nvPr/>
          </p:nvSpPr>
          <p:spPr>
            <a:xfrm>
              <a:off x="7162800" y="3429000"/>
              <a:ext cx="1524000" cy="4572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b="1" dirty="0">
                  <a:solidFill>
                    <a:srgbClr val="002060"/>
                  </a:solidFill>
                  <a:latin typeface="Courier New" pitchFamily="49" charset="0"/>
                  <a:cs typeface="Courier New" pitchFamily="49" charset="0"/>
                </a:rPr>
                <a:t>100000</a:t>
              </a:r>
              <a:endParaRPr lang="en-SG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240901" y="3758271"/>
            <a:ext cx="1844070" cy="1371174"/>
            <a:chOff x="1240901" y="3758271"/>
            <a:chExt cx="1844070" cy="1371174"/>
          </a:xfrm>
        </p:grpSpPr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209" idx="0"/>
            </p:cNvCxnSpPr>
            <p:nvPr/>
          </p:nvCxnSpPr>
          <p:spPr>
            <a:xfrm>
              <a:off x="1240901" y="3758271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210" idx="0"/>
            </p:cNvCxnSpPr>
            <p:nvPr/>
          </p:nvCxnSpPr>
          <p:spPr>
            <a:xfrm flipV="1">
              <a:off x="1240901" y="4196420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09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815420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210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4196420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6" name="Straight Connector 215">
              <a:extLst>
                <a:ext uri="{FF2B5EF4-FFF2-40B4-BE49-F238E27FC236}">
                  <a16:creationId xmlns:a16="http://schemas.microsoft.com/office/drawing/2014/main" id="{6022A239-C940-4CC7-97C4-21820A65ADB5}"/>
                </a:ext>
              </a:extLst>
            </p:cNvPr>
            <p:cNvCxnSpPr>
              <a:endCxn id="217" idx="0"/>
            </p:cNvCxnSpPr>
            <p:nvPr/>
          </p:nvCxnSpPr>
          <p:spPr>
            <a:xfrm flipV="1">
              <a:off x="2486176" y="4652771"/>
              <a:ext cx="112001" cy="38100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217" name="Line 26">
              <a:extLst>
                <a:ext uri="{FF2B5EF4-FFF2-40B4-BE49-F238E27FC236}">
                  <a16:creationId xmlns:a16="http://schemas.microsoft.com/office/drawing/2014/main" id="{AAAA3AEC-3AB2-4BDB-8B02-CAB515B6CD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98177" y="4644834"/>
              <a:ext cx="477383" cy="7937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cxnSp>
          <p:nvCxnSpPr>
            <p:cNvPr id="218" name="Straight Connector 217">
              <a:extLst>
                <a:ext uri="{FF2B5EF4-FFF2-40B4-BE49-F238E27FC236}">
                  <a16:creationId xmlns:a16="http://schemas.microsoft.com/office/drawing/2014/main" id="{A950CA0A-C2DA-4F1B-9414-81249C72F899}"/>
                </a:ext>
              </a:extLst>
            </p:cNvPr>
            <p:cNvCxnSpPr/>
            <p:nvPr/>
          </p:nvCxnSpPr>
          <p:spPr>
            <a:xfrm>
              <a:off x="1262808" y="5129445"/>
              <a:ext cx="957532" cy="0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</p:grpSp>
      <p:sp>
        <p:nvSpPr>
          <p:cNvPr id="220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21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3" y="4881371"/>
            <a:ext cx="730228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grpSp>
        <p:nvGrpSpPr>
          <p:cNvPr id="71" name="Group 70"/>
          <p:cNvGrpSpPr/>
          <p:nvPr/>
        </p:nvGrpSpPr>
        <p:grpSpPr>
          <a:xfrm>
            <a:off x="6302071" y="4764956"/>
            <a:ext cx="2056416" cy="1411815"/>
            <a:chOff x="6302071" y="4764956"/>
            <a:chExt cx="2056416" cy="1411815"/>
          </a:xfrm>
        </p:grpSpPr>
        <p:cxnSp>
          <p:nvCxnSpPr>
            <p:cNvPr id="7" name="Straight Connector 6"/>
            <p:cNvCxnSpPr/>
            <p:nvPr/>
          </p:nvCxnSpPr>
          <p:spPr>
            <a:xfrm>
              <a:off x="6302071" y="4764956"/>
              <a:ext cx="152401" cy="0"/>
            </a:xfrm>
            <a:prstGeom prst="line">
              <a:avLst/>
            </a:prstGeom>
            <a:ln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22" name="Elbow Connector 122">
              <a:extLst>
                <a:ext uri="{FF2B5EF4-FFF2-40B4-BE49-F238E27FC236}">
                  <a16:creationId xmlns:a16="http://schemas.microsoft.com/office/drawing/2014/main" id="{7109E9A9-3A43-48BB-BAA7-2DC0876DD381}"/>
                </a:ext>
              </a:extLst>
            </p:cNvPr>
            <p:cNvCxnSpPr/>
            <p:nvPr/>
          </p:nvCxnSpPr>
          <p:spPr>
            <a:xfrm>
              <a:off x="6453487" y="4771306"/>
              <a:ext cx="1905000" cy="1405465"/>
            </a:xfrm>
            <a:prstGeom prst="bentConnector3">
              <a:avLst>
                <a:gd name="adj1" fmla="val -222"/>
              </a:avLst>
            </a:prstGeom>
            <a:ln>
              <a:solidFill>
                <a:schemeClr val="tx2">
                  <a:lumMod val="60000"/>
                  <a:lumOff val="40000"/>
                </a:schemeClr>
              </a:solidFill>
              <a:headEnd type="oval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223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3564567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$8</a:t>
            </a:r>
          </a:p>
        </p:txBody>
      </p:sp>
      <p:sp>
        <p:nvSpPr>
          <p:cNvPr id="224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8258" y="3964432"/>
            <a:ext cx="458780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$16</a:t>
            </a:r>
          </a:p>
        </p:txBody>
      </p:sp>
      <p:sp>
        <p:nvSpPr>
          <p:cNvPr id="225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73944" y="4351515"/>
            <a:ext cx="367408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$8</a:t>
            </a:r>
          </a:p>
        </p:txBody>
      </p:sp>
      <p:sp>
        <p:nvSpPr>
          <p:cNvPr id="226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08062" y="3915749"/>
            <a:ext cx="606256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R[$8]</a:t>
            </a:r>
          </a:p>
        </p:txBody>
      </p:sp>
      <p:sp>
        <p:nvSpPr>
          <p:cNvPr id="22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0920" y="4907142"/>
            <a:ext cx="697627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R[$16]</a:t>
            </a:r>
          </a:p>
        </p:txBody>
      </p:sp>
      <p:sp>
        <p:nvSpPr>
          <p:cNvPr id="229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6074" y="4843271"/>
            <a:ext cx="1229824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solidFill>
                  <a:srgbClr val="0000FF"/>
                </a:solidFill>
                <a:latin typeface="Verdana" pitchFamily="34" charset="0"/>
              </a:rPr>
              <a:t>R[$8]+R[$16]</a:t>
            </a:r>
          </a:p>
        </p:txBody>
      </p:sp>
    </p:spTree>
    <p:extLst>
      <p:ext uri="{BB962C8B-B14F-4D97-AF65-F5344CB8AC3E}">
        <p14:creationId xmlns:p14="http://schemas.microsoft.com/office/powerpoint/2010/main" val="102093736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176" grpId="0" animBg="1"/>
      <p:bldP spid="177" grpId="0" animBg="1"/>
      <p:bldP spid="147" grpId="0" animBg="1"/>
      <p:bldP spid="221" grpId="0" animBg="1"/>
      <p:bldP spid="223" grpId="0"/>
      <p:bldP spid="224" grpId="0"/>
      <p:bldP spid="225" grpId="0"/>
      <p:bldP spid="226" grpId="0"/>
      <p:bldP spid="227" grpId="0"/>
      <p:bldP spid="229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 dirty="0"/>
              <a:t>Lecture #11a: The Processor: </a:t>
            </a:r>
            <a:r>
              <a:rPr lang="en-SG" dirty="0" err="1"/>
              <a:t>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9" name="Slide Number Placeholder 6">
            <a:extLst>
              <a:ext uri="{FF2B5EF4-FFF2-40B4-BE49-F238E27FC236}">
                <a16:creationId xmlns:a16="http://schemas.microsoft.com/office/drawing/2014/main" id="{85C589ED-8874-4A01-A640-3E86B2373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82</a:t>
            </a:fld>
            <a:endParaRPr dirty="0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EFB4BA7-D14D-4343-B543-7781567C75D3}"/>
              </a:ext>
            </a:extLst>
          </p:cNvPr>
          <p:cNvSpPr/>
          <p:nvPr/>
        </p:nvSpPr>
        <p:spPr>
          <a:xfrm>
            <a:off x="8610600" y="0"/>
            <a:ext cx="533400" cy="3063875"/>
          </a:xfrm>
          <a:prstGeom prst="rect">
            <a:avLst/>
          </a:prstGeom>
          <a:solidFill>
            <a:srgbClr val="FFFFCC"/>
          </a:solidFill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r>
              <a:rPr lang="en-US" sz="20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sw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$8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2000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0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$17</a:t>
            </a:r>
            <a:r>
              <a:rPr lang="en-US" sz="2000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EEE99D2-0627-4465-BBDD-81FC317CCE83}"/>
              </a:ext>
            </a:extLst>
          </p:cNvPr>
          <p:cNvSpPr/>
          <p:nvPr/>
        </p:nvSpPr>
        <p:spPr>
          <a:xfrm>
            <a:off x="526112" y="1241303"/>
            <a:ext cx="1159509" cy="1293743"/>
          </a:xfrm>
          <a:prstGeom prst="rect">
            <a:avLst/>
          </a:prstGeom>
          <a:solidFill>
            <a:schemeClr val="bg2">
              <a:lumMod val="90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Line 16">
            <a:extLst>
              <a:ext uri="{FF2B5EF4-FFF2-40B4-BE49-F238E27FC236}">
                <a16:creationId xmlns:a16="http://schemas.microsoft.com/office/drawing/2014/main" id="{798A176A-276C-4A8D-B9D3-2BFA7122B3EF}"/>
              </a:ext>
            </a:extLst>
          </p:cNvPr>
          <p:cNvSpPr>
            <a:spLocks noChangeShapeType="1"/>
          </p:cNvSpPr>
          <p:nvPr/>
        </p:nvSpPr>
        <p:spPr bwMode="auto">
          <a:xfrm>
            <a:off x="3626316" y="5186172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2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2" y="3890772"/>
            <a:ext cx="13716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" name="Line 29">
            <a:extLst>
              <a:ext uri="{FF2B5EF4-FFF2-40B4-BE49-F238E27FC236}">
                <a16:creationId xmlns:a16="http://schemas.microsoft.com/office/drawing/2014/main" id="{499E8484-9291-40BF-8BE3-7EA81F0BB1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00244" y="4881371"/>
            <a:ext cx="730228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8EA9B3-2EC5-4EF5-A37D-D4B872EF81B5}"/>
              </a:ext>
            </a:extLst>
          </p:cNvPr>
          <p:cNvCxnSpPr>
            <a:endCxn id="29" idx="0"/>
          </p:cNvCxnSpPr>
          <p:nvPr/>
        </p:nvCxnSpPr>
        <p:spPr>
          <a:xfrm>
            <a:off x="1237258" y="3757423"/>
            <a:ext cx="1300651" cy="57149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A2526C9-5094-4C10-AA59-BED76764425D}"/>
              </a:ext>
            </a:extLst>
          </p:cNvPr>
          <p:cNvCxnSpPr>
            <a:endCxn id="30" idx="0"/>
          </p:cNvCxnSpPr>
          <p:nvPr/>
        </p:nvCxnSpPr>
        <p:spPr>
          <a:xfrm flipV="1">
            <a:off x="1237258" y="4195572"/>
            <a:ext cx="1300651" cy="2095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50CA0A-C2DA-4F1B-9414-81249C72F899}"/>
              </a:ext>
            </a:extLst>
          </p:cNvPr>
          <p:cNvCxnSpPr/>
          <p:nvPr/>
        </p:nvCxnSpPr>
        <p:spPr>
          <a:xfrm>
            <a:off x="1262808" y="5124349"/>
            <a:ext cx="95753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Box 309">
            <a:extLst>
              <a:ext uri="{FF2B5EF4-FFF2-40B4-BE49-F238E27FC236}">
                <a16:creationId xmlns:a16="http://schemas.microsoft.com/office/drawing/2014/main" id="{6DC2BB07-9113-4F17-8B91-1DD628FBDB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3301" y="35097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[25:21]</a:t>
            </a:r>
          </a:p>
        </p:txBody>
      </p:sp>
      <p:sp>
        <p:nvSpPr>
          <p:cNvPr id="18" name="Text Box 310">
            <a:extLst>
              <a:ext uri="{FF2B5EF4-FFF2-40B4-BE49-F238E27FC236}">
                <a16:creationId xmlns:a16="http://schemas.microsoft.com/office/drawing/2014/main" id="{87FF632D-F47E-40B7-B4AB-8CAC159245E9}"/>
              </a:ext>
            </a:extLst>
          </p:cNvPr>
          <p:cNvSpPr txBox="1">
            <a:spLocks noChangeArrowheads="1"/>
          </p:cNvSpPr>
          <p:nvPr/>
        </p:nvSpPr>
        <p:spPr bwMode="auto">
          <a:xfrm rot="21202696">
            <a:off x="1283880" y="4070600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[20:16]</a:t>
            </a:r>
          </a:p>
        </p:txBody>
      </p:sp>
      <p:sp>
        <p:nvSpPr>
          <p:cNvPr id="19" name="Text Box 324">
            <a:extLst>
              <a:ext uri="{FF2B5EF4-FFF2-40B4-BE49-F238E27FC236}">
                <a16:creationId xmlns:a16="http://schemas.microsoft.com/office/drawing/2014/main" id="{0A28AF33-6516-4990-9155-E1FEDAD75D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2872" y="5109972"/>
            <a:ext cx="925876" cy="24447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[15:11]</a:t>
            </a:r>
          </a:p>
        </p:txBody>
      </p:sp>
      <p:sp>
        <p:nvSpPr>
          <p:cNvPr id="20" name="Rounded Rectangle 38">
            <a:extLst>
              <a:ext uri="{FF2B5EF4-FFF2-40B4-BE49-F238E27FC236}">
                <a16:creationId xmlns:a16="http://schemas.microsoft.com/office/drawing/2014/main" id="{88241CF7-B3A2-43FC-9981-6CC95B185793}"/>
              </a:ext>
            </a:extLst>
          </p:cNvPr>
          <p:cNvSpPr/>
          <p:nvPr/>
        </p:nvSpPr>
        <p:spPr>
          <a:xfrm>
            <a:off x="2227800" y="4576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2" name="Shape 39">
            <a:extLst>
              <a:ext uri="{FF2B5EF4-FFF2-40B4-BE49-F238E27FC236}">
                <a16:creationId xmlns:a16="http://schemas.microsoft.com/office/drawing/2014/main" id="{6E30D5CD-6C66-4FC8-9B83-1B4470045210}"/>
              </a:ext>
            </a:extLst>
          </p:cNvPr>
          <p:cNvCxnSpPr>
            <a:stCxn id="18" idx="2"/>
          </p:cNvCxnSpPr>
          <p:nvPr/>
        </p:nvCxnSpPr>
        <p:spPr>
          <a:xfrm rot="16200000" flipH="1">
            <a:off x="1702039" y="4373135"/>
            <a:ext cx="577176" cy="459426"/>
          </a:xfrm>
          <a:prstGeom prst="bentConnector3">
            <a:avLst>
              <a:gd name="adj1" fmla="val 100816"/>
            </a:avLst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022A239-C940-4CC7-97C4-21820A65ADB5}"/>
              </a:ext>
            </a:extLst>
          </p:cNvPr>
          <p:cNvCxnSpPr>
            <a:stCxn id="20" idx="3"/>
            <a:endCxn id="31" idx="0"/>
          </p:cNvCxnSpPr>
          <p:nvPr/>
        </p:nvCxnSpPr>
        <p:spPr>
          <a:xfrm flipV="1">
            <a:off x="2491943" y="4652771"/>
            <a:ext cx="112001" cy="38100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53">
            <a:extLst>
              <a:ext uri="{FF2B5EF4-FFF2-40B4-BE49-F238E27FC236}">
                <a16:creationId xmlns:a16="http://schemas.microsoft.com/office/drawing/2014/main" id="{6677C6A8-A7AA-45DA-A231-10066858EED5}"/>
              </a:ext>
            </a:extLst>
          </p:cNvPr>
          <p:cNvCxnSpPr>
            <a:stCxn id="47" idx="6"/>
          </p:cNvCxnSpPr>
          <p:nvPr/>
        </p:nvCxnSpPr>
        <p:spPr>
          <a:xfrm flipV="1">
            <a:off x="4148861" y="5490972"/>
            <a:ext cx="781611" cy="723900"/>
          </a:xfrm>
          <a:prstGeom prst="bentConnector3">
            <a:avLst>
              <a:gd name="adj1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 Box 324">
            <a:extLst>
              <a:ext uri="{FF2B5EF4-FFF2-40B4-BE49-F238E27FC236}">
                <a16:creationId xmlns:a16="http://schemas.microsoft.com/office/drawing/2014/main" id="{9DA18485-F6C6-45A1-B31A-A1F45D79F0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56450" y="6024372"/>
            <a:ext cx="854622" cy="246221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 [15:0]</a:t>
            </a:r>
          </a:p>
        </p:txBody>
      </p:sp>
      <p:sp>
        <p:nvSpPr>
          <p:cNvPr id="26" name="Rounded Rectangle 45">
            <a:extLst>
              <a:ext uri="{FF2B5EF4-FFF2-40B4-BE49-F238E27FC236}">
                <a16:creationId xmlns:a16="http://schemas.microsoft.com/office/drawing/2014/main" id="{FDCC33ED-34BD-4839-9008-EF763588EBD2}"/>
              </a:ext>
            </a:extLst>
          </p:cNvPr>
          <p:cNvSpPr/>
          <p:nvPr/>
        </p:nvSpPr>
        <p:spPr>
          <a:xfrm>
            <a:off x="4936812" y="47289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B10475-61D5-471B-B737-D4CB7ABB30B8}"/>
              </a:ext>
            </a:extLst>
          </p:cNvPr>
          <p:cNvCxnSpPr/>
          <p:nvPr/>
        </p:nvCxnSpPr>
        <p:spPr>
          <a:xfrm>
            <a:off x="1237265" y="6252972"/>
            <a:ext cx="2047106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5" y="5186172"/>
            <a:ext cx="33911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29" name="Line 24">
            <a:extLst>
              <a:ext uri="{FF2B5EF4-FFF2-40B4-BE49-F238E27FC236}">
                <a16:creationId xmlns:a16="http://schemas.microsoft.com/office/drawing/2014/main" id="{067C24A3-AB93-483C-8256-6DF19CC05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3814572"/>
            <a:ext cx="543419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0" name="Line 25">
            <a:extLst>
              <a:ext uri="{FF2B5EF4-FFF2-40B4-BE49-F238E27FC236}">
                <a16:creationId xmlns:a16="http://schemas.microsoft.com/office/drawing/2014/main" id="{85FA6F32-F1DE-453C-8DDB-30AD842B090C}"/>
              </a:ext>
            </a:extLst>
          </p:cNvPr>
          <p:cNvSpPr>
            <a:spLocks noChangeShapeType="1"/>
          </p:cNvSpPr>
          <p:nvPr/>
        </p:nvSpPr>
        <p:spPr bwMode="auto">
          <a:xfrm>
            <a:off x="2537909" y="4195572"/>
            <a:ext cx="543419" cy="1587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1" name="Line 26">
            <a:extLst>
              <a:ext uri="{FF2B5EF4-FFF2-40B4-BE49-F238E27FC236}">
                <a16:creationId xmlns:a16="http://schemas.microsoft.com/office/drawing/2014/main" id="{AAAA3AEC-3AB2-4BDB-8B02-CAB515B6CD0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603944" y="4644834"/>
            <a:ext cx="477383" cy="7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0" name="Line 37">
            <a:extLst>
              <a:ext uri="{FF2B5EF4-FFF2-40B4-BE49-F238E27FC236}">
                <a16:creationId xmlns:a16="http://schemas.microsoft.com/office/drawing/2014/main" id="{3E6BCC00-E873-4202-A61A-7B02D6EEFE0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3741547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1" name="Line 38">
            <a:extLst>
              <a:ext uri="{FF2B5EF4-FFF2-40B4-BE49-F238E27FC236}">
                <a16:creationId xmlns:a16="http://schemas.microsoft.com/office/drawing/2014/main" id="{A98FB157-78F7-4451-A574-32698A84A6C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125722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2" name="Line 39">
            <a:extLst>
              <a:ext uri="{FF2B5EF4-FFF2-40B4-BE49-F238E27FC236}">
                <a16:creationId xmlns:a16="http://schemas.microsoft.com/office/drawing/2014/main" id="{AE65C159-6FB1-41F7-9E78-69C1E4F9689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748398" y="4559110"/>
            <a:ext cx="100430" cy="1698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43" name="Text Box 40">
            <a:extLst>
              <a:ext uri="{FF2B5EF4-FFF2-40B4-BE49-F238E27FC236}">
                <a16:creationId xmlns:a16="http://schemas.microsoft.com/office/drawing/2014/main" id="{F2541F37-F113-471C-ABA4-FE0C638027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847" y="358597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4" name="Text Box 41">
            <a:extLst>
              <a:ext uri="{FF2B5EF4-FFF2-40B4-BE49-F238E27FC236}">
                <a16:creationId xmlns:a16="http://schemas.microsoft.com/office/drawing/2014/main" id="{242A6DAD-043A-4934-BF7E-F7D3A68480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39860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5" name="Text Box 42">
            <a:extLst>
              <a:ext uri="{FF2B5EF4-FFF2-40B4-BE49-F238E27FC236}">
                <a16:creationId xmlns:a16="http://schemas.microsoft.com/office/drawing/2014/main" id="{78369993-3842-4F60-92E0-3C9A5D31D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8708" y="4443222"/>
            <a:ext cx="238004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latin typeface="Verdana" pitchFamily="34" charset="0"/>
              </a:rPr>
              <a:t>5</a:t>
            </a:r>
          </a:p>
        </p:txBody>
      </p:sp>
      <p:sp>
        <p:nvSpPr>
          <p:cNvPr id="46" name="Text Box 23">
            <a:extLst>
              <a:ext uri="{FF2B5EF4-FFF2-40B4-BE49-F238E27FC236}">
                <a16:creationId xmlns:a16="http://schemas.microsoft.com/office/drawing/2014/main" id="{F5E4F2CB-735D-49B6-899E-0F01580656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01295" y="5436997"/>
            <a:ext cx="990977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48" name="Line 32">
            <a:extLst>
              <a:ext uri="{FF2B5EF4-FFF2-40B4-BE49-F238E27FC236}">
                <a16:creationId xmlns:a16="http://schemas.microsoft.com/office/drawing/2014/main" id="{A9FE80A9-40CE-483F-8B7F-294439EE6EF6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2" y="3701861"/>
            <a:ext cx="762000" cy="3413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49" name="Line 33">
            <a:extLst>
              <a:ext uri="{FF2B5EF4-FFF2-40B4-BE49-F238E27FC236}">
                <a16:creationId xmlns:a16="http://schemas.microsoft.com/office/drawing/2014/main" id="{4C8420A0-2EC7-42AB-81B6-4EBC414DE28E}"/>
              </a:ext>
            </a:extLst>
          </p:cNvPr>
          <p:cNvSpPr>
            <a:spLocks noChangeShapeType="1"/>
          </p:cNvSpPr>
          <p:nvPr/>
        </p:nvSpPr>
        <p:spPr bwMode="auto">
          <a:xfrm>
            <a:off x="6302071" y="4043172"/>
            <a:ext cx="0" cy="914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0" name="Line 34">
            <a:extLst>
              <a:ext uri="{FF2B5EF4-FFF2-40B4-BE49-F238E27FC236}">
                <a16:creationId xmlns:a16="http://schemas.microsoft.com/office/drawing/2014/main" id="{9679FEAB-1FAA-4231-B497-D92C05564C4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40071" y="4957572"/>
            <a:ext cx="762000" cy="357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51" name="Line 35">
            <a:extLst>
              <a:ext uri="{FF2B5EF4-FFF2-40B4-BE49-F238E27FC236}">
                <a16:creationId xmlns:a16="http://schemas.microsoft.com/office/drawing/2014/main" id="{151F2AD3-7E70-4735-A25B-E4EFBD60096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662297"/>
            <a:ext cx="0" cy="6524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2" name="Line 36">
            <a:extLst>
              <a:ext uri="{FF2B5EF4-FFF2-40B4-BE49-F238E27FC236}">
                <a16:creationId xmlns:a16="http://schemas.microsoft.com/office/drawing/2014/main" id="{55377F68-B118-45E7-B8AC-CEFD32CC1A8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783" y="4470210"/>
            <a:ext cx="153988" cy="1920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3" name="Line 37">
            <a:extLst>
              <a:ext uri="{FF2B5EF4-FFF2-40B4-BE49-F238E27FC236}">
                <a16:creationId xmlns:a16="http://schemas.microsoft.com/office/drawing/2014/main" id="{7D5BC88A-8E21-4D61-AA7F-B271E0EE7228}"/>
              </a:ext>
            </a:extLst>
          </p:cNvPr>
          <p:cNvSpPr>
            <a:spLocks noChangeShapeType="1"/>
          </p:cNvSpPr>
          <p:nvPr/>
        </p:nvSpPr>
        <p:spPr bwMode="auto">
          <a:xfrm>
            <a:off x="5540071" y="4240022"/>
            <a:ext cx="153988" cy="2301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4" name="Line 38">
            <a:extLst>
              <a:ext uri="{FF2B5EF4-FFF2-40B4-BE49-F238E27FC236}">
                <a16:creationId xmlns:a16="http://schemas.microsoft.com/office/drawing/2014/main" id="{74AB081D-B4B7-43E8-88BC-78CFC678578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40071" y="3701860"/>
            <a:ext cx="0" cy="5381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55" name="Line 41">
            <a:extLst>
              <a:ext uri="{FF2B5EF4-FFF2-40B4-BE49-F238E27FC236}">
                <a16:creationId xmlns:a16="http://schemas.microsoft.com/office/drawing/2014/main" id="{441F9793-F93B-4025-B968-13AC3714710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334" y="3585972"/>
            <a:ext cx="7938" cy="307975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56" name="Text Box 44">
            <a:extLst>
              <a:ext uri="{FF2B5EF4-FFF2-40B4-BE49-F238E27FC236}">
                <a16:creationId xmlns:a16="http://schemas.microsoft.com/office/drawing/2014/main" id="{184C5DEE-F0E5-4625-A1C3-18C24BF7FE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246" y="4558409"/>
            <a:ext cx="596900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ALU</a:t>
            </a:r>
          </a:p>
          <a:p>
            <a:pPr algn="r"/>
            <a:r>
              <a:rPr lang="en-US" sz="1000" b="1" dirty="0">
                <a:latin typeface="Verdana" pitchFamily="34" charset="0"/>
              </a:rPr>
              <a:t>result</a:t>
            </a:r>
          </a:p>
        </p:txBody>
      </p:sp>
      <p:sp>
        <p:nvSpPr>
          <p:cNvPr id="57" name="Text Box 45">
            <a:extLst>
              <a:ext uri="{FF2B5EF4-FFF2-40B4-BE49-F238E27FC236}">
                <a16:creationId xmlns:a16="http://schemas.microsoft.com/office/drawing/2014/main" id="{2C93280C-9B8B-4677-ABB8-FDDF4C8378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2" y="4271772"/>
            <a:ext cx="523875" cy="2746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ALU</a:t>
            </a:r>
          </a:p>
        </p:txBody>
      </p:sp>
      <p:sp>
        <p:nvSpPr>
          <p:cNvPr id="58" name="Text Box 46">
            <a:extLst>
              <a:ext uri="{FF2B5EF4-FFF2-40B4-BE49-F238E27FC236}">
                <a16:creationId xmlns:a16="http://schemas.microsoft.com/office/drawing/2014/main" id="{78EBACD2-C39E-4053-9630-88E270C70C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68420" y="3308973"/>
            <a:ext cx="1138452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ALUcontrol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59" name="Line 47">
            <a:extLst>
              <a:ext uri="{FF2B5EF4-FFF2-40B4-BE49-F238E27FC236}">
                <a16:creationId xmlns:a16="http://schemas.microsoft.com/office/drawing/2014/main" id="{43C413D6-ACD2-463B-86E2-7A77A3F48026}"/>
              </a:ext>
            </a:extLst>
          </p:cNvPr>
          <p:cNvSpPr>
            <a:spLocks noChangeShapeType="1"/>
          </p:cNvSpPr>
          <p:nvPr/>
        </p:nvSpPr>
        <p:spPr bwMode="auto">
          <a:xfrm>
            <a:off x="5873446" y="3741547"/>
            <a:ext cx="230188" cy="777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>
              <a:solidFill>
                <a:srgbClr val="660066"/>
              </a:solidFill>
            </a:endParaRPr>
          </a:p>
        </p:txBody>
      </p:sp>
      <p:sp>
        <p:nvSpPr>
          <p:cNvPr id="60" name="Text Box 48">
            <a:extLst>
              <a:ext uri="{FF2B5EF4-FFF2-40B4-BE49-F238E27FC236}">
                <a16:creationId xmlns:a16="http://schemas.microsoft.com/office/drawing/2014/main" id="{820F0684-61E2-4707-907A-068C63E79D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2471" y="3522472"/>
            <a:ext cx="274638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>
                <a:solidFill>
                  <a:srgbClr val="660066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61" name="Rectangle 52">
            <a:extLst>
              <a:ext uri="{FF2B5EF4-FFF2-40B4-BE49-F238E27FC236}">
                <a16:creationId xmlns:a16="http://schemas.microsoft.com/office/drawing/2014/main" id="{ACEC6F76-4BA5-4470-A2A1-DB4AED2BB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30969" y="4491906"/>
            <a:ext cx="1175657" cy="1524000"/>
          </a:xfrm>
          <a:prstGeom prst="rect">
            <a:avLst/>
          </a:prstGeom>
          <a:solidFill>
            <a:srgbClr val="E2FFC5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62" name="Line 53">
            <a:extLst>
              <a:ext uri="{FF2B5EF4-FFF2-40B4-BE49-F238E27FC236}">
                <a16:creationId xmlns:a16="http://schemas.microsoft.com/office/drawing/2014/main" id="{2C893798-8507-4711-A89C-68BDF0BD3E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902272" y="5643372"/>
            <a:ext cx="457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3" name="Text Box 55">
            <a:extLst>
              <a:ext uri="{FF2B5EF4-FFF2-40B4-BE49-F238E27FC236}">
                <a16:creationId xmlns:a16="http://schemas.microsoft.com/office/drawing/2014/main" id="{CBB6616D-1A6B-4C55-998C-D039F40E2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98124" y="4957572"/>
            <a:ext cx="878767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Data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64" name="Text Box 56">
            <a:extLst>
              <a:ext uri="{FF2B5EF4-FFF2-40B4-BE49-F238E27FC236}">
                <a16:creationId xmlns:a16="http://schemas.microsoft.com/office/drawing/2014/main" id="{FF8BF95B-F833-4BC5-82A5-997C966AE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0969" y="4642719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sp>
        <p:nvSpPr>
          <p:cNvPr id="65" name="Text Box 57">
            <a:extLst>
              <a:ext uri="{FF2B5EF4-FFF2-40B4-BE49-F238E27FC236}">
                <a16:creationId xmlns:a16="http://schemas.microsoft.com/office/drawing/2014/main" id="{56CD3ECB-2F41-4EB5-8EA4-73AD36C592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36363" y="5398897"/>
            <a:ext cx="450669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>
                <a:latin typeface="Verdana" pitchFamily="34" charset="0"/>
              </a:rPr>
              <a:t>Read </a:t>
            </a:r>
          </a:p>
          <a:p>
            <a:r>
              <a:rPr lang="en-US" sz="1000" b="1">
                <a:latin typeface="Verdana" pitchFamily="34" charset="0"/>
              </a:rPr>
              <a:t>Data</a:t>
            </a:r>
          </a:p>
        </p:txBody>
      </p:sp>
      <p:sp>
        <p:nvSpPr>
          <p:cNvPr id="66" name="Text Box 59">
            <a:extLst>
              <a:ext uri="{FF2B5EF4-FFF2-40B4-BE49-F238E27FC236}">
                <a16:creationId xmlns:a16="http://schemas.microsoft.com/office/drawing/2014/main" id="{7F14F5BC-03DE-4936-83EF-EA380150A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3072" y="5627497"/>
            <a:ext cx="476386" cy="3968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Write </a:t>
            </a:r>
          </a:p>
          <a:p>
            <a:r>
              <a:rPr lang="en-US" sz="1000" b="1" dirty="0">
                <a:latin typeface="Verdana" pitchFamily="34" charset="0"/>
              </a:rPr>
              <a:t>Data</a:t>
            </a:r>
          </a:p>
        </p:txBody>
      </p:sp>
      <p:sp>
        <p:nvSpPr>
          <p:cNvPr id="67" name="Line 61">
            <a:extLst>
              <a:ext uri="{FF2B5EF4-FFF2-40B4-BE49-F238E27FC236}">
                <a16:creationId xmlns:a16="http://schemas.microsoft.com/office/drawing/2014/main" id="{5239DE6C-78E4-4262-A3D7-814816225AA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7178" y="4263305"/>
            <a:ext cx="0" cy="227787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68" name="Text Box 63">
            <a:extLst>
              <a:ext uri="{FF2B5EF4-FFF2-40B4-BE49-F238E27FC236}">
                <a16:creationId xmlns:a16="http://schemas.microsoft.com/office/drawing/2014/main" id="{FB390582-7605-43CF-9319-AA5FAB56D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70813" y="3994827"/>
            <a:ext cx="1072730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MemWrite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cxnSp>
        <p:nvCxnSpPr>
          <p:cNvPr id="69" name="Elbow Connector 92">
            <a:extLst>
              <a:ext uri="{FF2B5EF4-FFF2-40B4-BE49-F238E27FC236}">
                <a16:creationId xmlns:a16="http://schemas.microsoft.com/office/drawing/2014/main" id="{549C3B18-E459-4DDE-A70A-899494435B68}"/>
              </a:ext>
            </a:extLst>
          </p:cNvPr>
          <p:cNvCxnSpPr/>
          <p:nvPr/>
        </p:nvCxnSpPr>
        <p:spPr>
          <a:xfrm>
            <a:off x="4701872" y="4881372"/>
            <a:ext cx="2057400" cy="990600"/>
          </a:xfrm>
          <a:prstGeom prst="bentConnector3">
            <a:avLst>
              <a:gd name="adj1" fmla="val -617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  <a:endCxn id="64" idx="1"/>
          </p:cNvCxnSpPr>
          <p:nvPr/>
        </p:nvCxnSpPr>
        <p:spPr>
          <a:xfrm>
            <a:off x="6302071" y="4764956"/>
            <a:ext cx="428898" cy="1"/>
          </a:xfrm>
          <a:prstGeom prst="straightConnector1">
            <a:avLst/>
          </a:prstGeom>
          <a:ln w="158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Elbow Connector 122">
            <a:extLst>
              <a:ext uri="{FF2B5EF4-FFF2-40B4-BE49-F238E27FC236}">
                <a16:creationId xmlns:a16="http://schemas.microsoft.com/office/drawing/2014/main" id="{7109E9A9-3A43-48BB-BAA7-2DC0876DD381}"/>
              </a:ext>
            </a:extLst>
          </p:cNvPr>
          <p:cNvCxnSpPr/>
          <p:nvPr/>
        </p:nvCxnSpPr>
        <p:spPr>
          <a:xfrm>
            <a:off x="6454472" y="4771307"/>
            <a:ext cx="1905000" cy="1405465"/>
          </a:xfrm>
          <a:prstGeom prst="bentConnector3">
            <a:avLst>
              <a:gd name="adj1" fmla="val -222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Elbow Connector 100">
            <a:extLst>
              <a:ext uri="{FF2B5EF4-FFF2-40B4-BE49-F238E27FC236}">
                <a16:creationId xmlns:a16="http://schemas.microsoft.com/office/drawing/2014/main" id="{75C73DDC-7681-4D86-AD35-D510BD72B343}"/>
              </a:ext>
            </a:extLst>
          </p:cNvPr>
          <p:cNvCxnSpPr>
            <a:stCxn id="137" idx="3"/>
            <a:endCxn id="36" idx="1"/>
          </p:cNvCxnSpPr>
          <p:nvPr/>
        </p:nvCxnSpPr>
        <p:spPr>
          <a:xfrm flipH="1" flipV="1">
            <a:off x="3035894" y="5139262"/>
            <a:ext cx="5587721" cy="732710"/>
          </a:xfrm>
          <a:prstGeom prst="bentConnector5">
            <a:avLst>
              <a:gd name="adj1" fmla="val -4091"/>
              <a:gd name="adj2" fmla="val -114398"/>
              <a:gd name="adj3" fmla="val 103030"/>
            </a:avLst>
          </a:prstGeom>
          <a:ln w="15875">
            <a:solidFill>
              <a:schemeClr val="tx1"/>
            </a:solidFill>
            <a:headEnd type="oval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Line 28">
            <a:extLst>
              <a:ext uri="{FF2B5EF4-FFF2-40B4-BE49-F238E27FC236}">
                <a16:creationId xmlns:a16="http://schemas.microsoft.com/office/drawing/2014/main" id="{7ED00514-3547-4FF3-9DF3-554CD66F248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159072" y="2442972"/>
            <a:ext cx="9144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0" name="Rectangle 152">
            <a:extLst>
              <a:ext uri="{FF2B5EF4-FFF2-40B4-BE49-F238E27FC236}">
                <a16:creationId xmlns:a16="http://schemas.microsoft.com/office/drawing/2014/main" id="{BB47381E-ADFF-4BD4-8D2E-522ACA184D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3909" y="1299972"/>
            <a:ext cx="457200" cy="762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587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r>
              <a:rPr lang="en-US" sz="1400" b="1" dirty="0"/>
              <a:t>PC</a:t>
            </a:r>
          </a:p>
        </p:txBody>
      </p:sp>
      <p:sp>
        <p:nvSpPr>
          <p:cNvPr id="91" name="Line 155">
            <a:extLst>
              <a:ext uri="{FF2B5EF4-FFF2-40B4-BE49-F238E27FC236}">
                <a16:creationId xmlns:a16="http://schemas.microsoft.com/office/drawing/2014/main" id="{39FF5453-7BAF-4A43-B63F-2E37C562CEA3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365060"/>
            <a:ext cx="569912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2" name="Line 156">
            <a:extLst>
              <a:ext uri="{FF2B5EF4-FFF2-40B4-BE49-F238E27FC236}">
                <a16:creationId xmlns:a16="http://schemas.microsoft.com/office/drawing/2014/main" id="{5B3C861E-6674-4FFB-967B-488FBD3B80C5}"/>
              </a:ext>
            </a:extLst>
          </p:cNvPr>
          <p:cNvSpPr>
            <a:spLocks noChangeShapeType="1"/>
          </p:cNvSpPr>
          <p:nvPr/>
        </p:nvSpPr>
        <p:spPr bwMode="auto">
          <a:xfrm>
            <a:off x="3558872" y="1541272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3" name="Line 157">
            <a:extLst>
              <a:ext uri="{FF2B5EF4-FFF2-40B4-BE49-F238E27FC236}">
                <a16:creationId xmlns:a16="http://schemas.microsoft.com/office/drawing/2014/main" id="{D4EF0A34-F8E6-4785-A705-CA4D64B9CFF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88959" y="1846072"/>
            <a:ext cx="569912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4" name="Line 158">
            <a:extLst>
              <a:ext uri="{FF2B5EF4-FFF2-40B4-BE49-F238E27FC236}">
                <a16:creationId xmlns:a16="http://schemas.microsoft.com/office/drawing/2014/main" id="{0C8E82A6-C3D7-4FC9-A7FF-03A6A1C8D57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766697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5" name="Line 159">
            <a:extLst>
              <a:ext uri="{FF2B5EF4-FFF2-40B4-BE49-F238E27FC236}">
                <a16:creationId xmlns:a16="http://schemas.microsoft.com/office/drawing/2014/main" id="{B3B8D9A2-A0EC-4C11-A242-FECCCFE86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685735"/>
            <a:ext cx="74612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6" name="Line 160">
            <a:extLst>
              <a:ext uri="{FF2B5EF4-FFF2-40B4-BE49-F238E27FC236}">
                <a16:creationId xmlns:a16="http://schemas.microsoft.com/office/drawing/2014/main" id="{9B68C7B3-0D63-417C-A9EF-10CAFD981646}"/>
              </a:ext>
            </a:extLst>
          </p:cNvPr>
          <p:cNvSpPr>
            <a:spLocks noChangeShapeType="1"/>
          </p:cNvSpPr>
          <p:nvPr/>
        </p:nvSpPr>
        <p:spPr bwMode="auto">
          <a:xfrm>
            <a:off x="2988959" y="1590485"/>
            <a:ext cx="74612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7" name="Line 161">
            <a:extLst>
              <a:ext uri="{FF2B5EF4-FFF2-40B4-BE49-F238E27FC236}">
                <a16:creationId xmlns:a16="http://schemas.microsoft.com/office/drawing/2014/main" id="{339E8EA5-590E-48AA-8599-3D15CCD770C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988959" y="1365060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98" name="Text Box 162">
            <a:extLst>
              <a:ext uri="{FF2B5EF4-FFF2-40B4-BE49-F238E27FC236}">
                <a16:creationId xmlns:a16="http://schemas.microsoft.com/office/drawing/2014/main" id="{D57B2851-7AEC-4439-A633-25064AEC3D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01659" y="1528572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99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5434" y="1854010"/>
            <a:ext cx="265112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0" name="Text Box 167">
            <a:extLst>
              <a:ext uri="{FF2B5EF4-FFF2-40B4-BE49-F238E27FC236}">
                <a16:creationId xmlns:a16="http://schemas.microsoft.com/office/drawing/2014/main" id="{CF66DE7A-DAB4-42F2-A662-6CA4719A4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297" y="1708773"/>
            <a:ext cx="201612" cy="276999"/>
          </a:xfrm>
          <a:prstGeom prst="rect">
            <a:avLst/>
          </a:prstGeom>
          <a:noFill/>
          <a:ln w="381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Verdana" pitchFamily="34" charset="0"/>
              </a:rPr>
              <a:t>4</a:t>
            </a:r>
          </a:p>
        </p:txBody>
      </p:sp>
      <p:sp>
        <p:nvSpPr>
          <p:cNvPr id="101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11107" y="1440870"/>
            <a:ext cx="576983" cy="11502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02" name="Straight Arrow Connector 136">
            <a:extLst>
              <a:ext uri="{FF2B5EF4-FFF2-40B4-BE49-F238E27FC236}">
                <a16:creationId xmlns:a16="http://schemas.microsoft.com/office/drawing/2014/main" id="{8FDF6928-8EC6-4546-A8AA-D567DBEFAF49}"/>
              </a:ext>
            </a:extLst>
          </p:cNvPr>
          <p:cNvCxnSpPr/>
          <p:nvPr/>
        </p:nvCxnSpPr>
        <p:spPr>
          <a:xfrm>
            <a:off x="4549472" y="1680972"/>
            <a:ext cx="1522413" cy="351365"/>
          </a:xfrm>
          <a:prstGeom prst="bentConnector3">
            <a:avLst>
              <a:gd name="adj1" fmla="val 504"/>
            </a:avLst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03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4" name="Line 28">
            <a:extLst>
              <a:ext uri="{FF2B5EF4-FFF2-40B4-BE49-F238E27FC236}">
                <a16:creationId xmlns:a16="http://schemas.microsoft.com/office/drawing/2014/main" id="{7F17B83A-7E91-4F14-8ACF-0470B08ABC4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683072" y="2214372"/>
            <a:ext cx="381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6" name="Line 176">
            <a:extLst>
              <a:ext uri="{FF2B5EF4-FFF2-40B4-BE49-F238E27FC236}">
                <a16:creationId xmlns:a16="http://schemas.microsoft.com/office/drawing/2014/main" id="{5BAEAA2B-11BA-40CF-A370-35437FBEBF0E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1909572"/>
            <a:ext cx="571500" cy="17621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7" name="Line 177">
            <a:extLst>
              <a:ext uri="{FF2B5EF4-FFF2-40B4-BE49-F238E27FC236}">
                <a16:creationId xmlns:a16="http://schemas.microsoft.com/office/drawing/2014/main" id="{42DB8C86-76A8-41C0-A00C-F6AC735C9795}"/>
              </a:ext>
            </a:extLst>
          </p:cNvPr>
          <p:cNvSpPr>
            <a:spLocks noChangeShapeType="1"/>
          </p:cNvSpPr>
          <p:nvPr/>
        </p:nvSpPr>
        <p:spPr bwMode="auto">
          <a:xfrm>
            <a:off x="6644972" y="2085784"/>
            <a:ext cx="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8" name="Line 178">
            <a:extLst>
              <a:ext uri="{FF2B5EF4-FFF2-40B4-BE49-F238E27FC236}">
                <a16:creationId xmlns:a16="http://schemas.microsoft.com/office/drawing/2014/main" id="{6D90862B-B9C3-444B-98A1-FB5A249920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73472" y="2390584"/>
            <a:ext cx="571500" cy="192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09" name="Line 179">
            <a:extLst>
              <a:ext uri="{FF2B5EF4-FFF2-40B4-BE49-F238E27FC236}">
                <a16:creationId xmlns:a16="http://schemas.microsoft.com/office/drawing/2014/main" id="{F200A1B4-D23A-465E-B7DA-513AA2FB3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311209"/>
            <a:ext cx="1587" cy="271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0" name="Line 180">
            <a:extLst>
              <a:ext uri="{FF2B5EF4-FFF2-40B4-BE49-F238E27FC236}">
                <a16:creationId xmlns:a16="http://schemas.microsoft.com/office/drawing/2014/main" id="{8762A6D0-1839-4BE4-BE05-2E30AB763B1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2230247"/>
            <a:ext cx="76200" cy="80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1" name="Line 181">
            <a:extLst>
              <a:ext uri="{FF2B5EF4-FFF2-40B4-BE49-F238E27FC236}">
                <a16:creationId xmlns:a16="http://schemas.microsoft.com/office/drawing/2014/main" id="{B4D35242-3AEF-42F7-BB91-357455752A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3472" y="2134997"/>
            <a:ext cx="76200" cy="952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2" name="Line 182">
            <a:extLst>
              <a:ext uri="{FF2B5EF4-FFF2-40B4-BE49-F238E27FC236}">
                <a16:creationId xmlns:a16="http://schemas.microsoft.com/office/drawing/2014/main" id="{6E6288A9-C6B0-4A69-B6BD-CADF3A219F2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073472" y="1909572"/>
            <a:ext cx="1587" cy="225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13" name="Text Box 183">
            <a:extLst>
              <a:ext uri="{FF2B5EF4-FFF2-40B4-BE49-F238E27FC236}">
                <a16:creationId xmlns:a16="http://schemas.microsoft.com/office/drawing/2014/main" id="{9CCB2BF9-BDBB-4111-B4A7-323E614103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29034" y="2076259"/>
            <a:ext cx="531812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200" b="1" i="1" dirty="0">
                <a:latin typeface="Verdana" pitchFamily="34" charset="0"/>
              </a:rPr>
              <a:t>Add</a:t>
            </a:r>
          </a:p>
        </p:txBody>
      </p:sp>
      <p:sp>
        <p:nvSpPr>
          <p:cNvPr id="114" name="Rounded Rectangle 102">
            <a:extLst>
              <a:ext uri="{FF2B5EF4-FFF2-40B4-BE49-F238E27FC236}">
                <a16:creationId xmlns:a16="http://schemas.microsoft.com/office/drawing/2014/main" id="{4FE57BB6-7CE3-4A9D-B8F4-E30011C1E6A0}"/>
              </a:ext>
            </a:extLst>
          </p:cNvPr>
          <p:cNvSpPr/>
          <p:nvPr/>
        </p:nvSpPr>
        <p:spPr>
          <a:xfrm>
            <a:off x="7064072" y="15285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sp>
        <p:nvSpPr>
          <p:cNvPr id="115" name="Text Box 319">
            <a:extLst>
              <a:ext uri="{FF2B5EF4-FFF2-40B4-BE49-F238E27FC236}">
                <a16:creationId xmlns:a16="http://schemas.microsoft.com/office/drawing/2014/main" id="{6E1E6FEA-4C82-46DF-AD88-AFB482FF8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9161" y="2671572"/>
            <a:ext cx="683199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PCSrc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16" name="Line 16">
            <a:extLst>
              <a:ext uri="{FF2B5EF4-FFF2-40B4-BE49-F238E27FC236}">
                <a16:creationId xmlns:a16="http://schemas.microsoft.com/office/drawing/2014/main" id="{55E94B85-6D22-435A-AFEC-CA82A4CEE8A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96143" y="2442972"/>
            <a:ext cx="0" cy="268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17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5472D344-E34A-4AAC-B9FF-5C63AD10AF86}"/>
              </a:ext>
            </a:extLst>
          </p:cNvPr>
          <p:cNvCxnSpPr/>
          <p:nvPr/>
        </p:nvCxnSpPr>
        <p:spPr>
          <a:xfrm flipV="1">
            <a:off x="4549472" y="2671572"/>
            <a:ext cx="0" cy="2819400"/>
          </a:xfrm>
          <a:prstGeom prst="line">
            <a:avLst/>
          </a:prstGeom>
          <a:ln w="15875">
            <a:solidFill>
              <a:schemeClr val="tx1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 Box 55">
            <a:extLst>
              <a:ext uri="{FF2B5EF4-FFF2-40B4-BE49-F238E27FC236}">
                <a16:creationId xmlns:a16="http://schemas.microsoft.com/office/drawing/2014/main" id="{1C0E4219-B7D3-483D-BC49-D2FAB0E63A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99" y="1260355"/>
            <a:ext cx="1152881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Instruction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Memory</a:t>
            </a:r>
          </a:p>
        </p:txBody>
      </p:sp>
      <p:sp>
        <p:nvSpPr>
          <p:cNvPr id="121" name="Line 42">
            <a:extLst>
              <a:ext uri="{FF2B5EF4-FFF2-40B4-BE49-F238E27FC236}">
                <a16:creationId xmlns:a16="http://schemas.microsoft.com/office/drawing/2014/main" id="{7B9DB152-8E81-4634-A53D-8622DC43450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302073" y="4195571"/>
            <a:ext cx="228600" cy="1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22" name="Text Box 49">
            <a:extLst>
              <a:ext uri="{FF2B5EF4-FFF2-40B4-BE49-F238E27FC236}">
                <a16:creationId xmlns:a16="http://schemas.microsoft.com/office/drawing/2014/main" id="{A6C68BE8-9E82-443A-9255-19390B448E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984" y="4025709"/>
            <a:ext cx="801688" cy="246063"/>
          </a:xfrm>
          <a:prstGeom prst="rect">
            <a:avLst/>
          </a:prstGeom>
          <a:noFill/>
          <a:ln w="1587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is0?</a:t>
            </a:r>
          </a:p>
        </p:txBody>
      </p:sp>
      <p:sp>
        <p:nvSpPr>
          <p:cNvPr id="123" name="Text Box 56">
            <a:extLst>
              <a:ext uri="{FF2B5EF4-FFF2-40B4-BE49-F238E27FC236}">
                <a16:creationId xmlns:a16="http://schemas.microsoft.com/office/drawing/2014/main" id="{47341089-D752-4061-80C5-E33F8E0FD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9717" y="2290572"/>
            <a:ext cx="584155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Address</a:t>
            </a:r>
          </a:p>
        </p:txBody>
      </p:sp>
      <p:cxnSp>
        <p:nvCxnSpPr>
          <p:cNvPr id="124" name="Straight Arrow Connector 136">
            <a:extLst>
              <a:ext uri="{FF2B5EF4-FFF2-40B4-BE49-F238E27FC236}">
                <a16:creationId xmlns:a16="http://schemas.microsoft.com/office/drawing/2014/main" id="{1603E52D-F608-4B7F-8459-D33D90668868}"/>
              </a:ext>
            </a:extLst>
          </p:cNvPr>
          <p:cNvCxnSpPr>
            <a:cxnSpLocks/>
          </p:cNvCxnSpPr>
          <p:nvPr/>
        </p:nvCxnSpPr>
        <p:spPr>
          <a:xfrm rot="5400000">
            <a:off x="1613391" y="1513490"/>
            <a:ext cx="960438" cy="838200"/>
          </a:xfrm>
          <a:prstGeom prst="bentConnector2">
            <a:avLst/>
          </a:prstGeom>
          <a:noFill/>
          <a:ln w="15875">
            <a:solidFill>
              <a:schemeClr val="tx1"/>
            </a:solidFill>
            <a:round/>
            <a:headEnd type="oval"/>
            <a:tailEnd type="triangle" w="med" len="med"/>
          </a:ln>
        </p:spPr>
      </p:cxnSp>
      <p:sp>
        <p:nvSpPr>
          <p:cNvPr id="125" name="Text Box 56">
            <a:extLst>
              <a:ext uri="{FF2B5EF4-FFF2-40B4-BE49-F238E27FC236}">
                <a16:creationId xmlns:a16="http://schemas.microsoft.com/office/drawing/2014/main" id="{BADC2C51-495F-4774-8E7B-BCB0B3CE5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620" y="1819004"/>
            <a:ext cx="9909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000" b="1" dirty="0">
                <a:latin typeface="Verdana" pitchFamily="34" charset="0"/>
              </a:rPr>
              <a:t>Instruction</a:t>
            </a:r>
          </a:p>
        </p:txBody>
      </p:sp>
      <p:cxnSp>
        <p:nvCxnSpPr>
          <p:cNvPr id="126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9171" y="1942115"/>
            <a:ext cx="12700" cy="2524839"/>
          </a:xfrm>
          <a:prstGeom prst="bentConnector3">
            <a:avLst>
              <a:gd name="adj1" fmla="val 2550000"/>
            </a:avLst>
          </a:prstGeom>
          <a:noFill/>
          <a:ln w="15875">
            <a:solidFill>
              <a:schemeClr val="tx1"/>
            </a:solidFill>
            <a:round/>
            <a:headEnd/>
            <a:tailEnd type="triangle" w="med" len="med"/>
          </a:ln>
        </p:spPr>
      </p:cxnSp>
      <p:sp>
        <p:nvSpPr>
          <p:cNvPr id="128" name="Text Box 319">
            <a:extLst>
              <a:ext uri="{FF2B5EF4-FFF2-40B4-BE49-F238E27FC236}">
                <a16:creationId xmlns:a16="http://schemas.microsoft.com/office/drawing/2014/main" id="{0F586651-9B60-43A9-9866-57270AF4BF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3441" y="5567172"/>
            <a:ext cx="805028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RegDst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29" name="Line 16">
            <a:extLst>
              <a:ext uri="{FF2B5EF4-FFF2-40B4-BE49-F238E27FC236}">
                <a16:creationId xmlns:a16="http://schemas.microsoft.com/office/drawing/2014/main" id="{C46B9607-A3CF-40C0-A8FC-51F71F8868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39672" y="5490972"/>
            <a:ext cx="0" cy="152400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0" name="Line 60">
            <a:extLst>
              <a:ext uri="{FF2B5EF4-FFF2-40B4-BE49-F238E27FC236}">
                <a16:creationId xmlns:a16="http://schemas.microsoft.com/office/drawing/2014/main" id="{DAA80261-FB0C-4D35-9C80-277E1032815E}"/>
              </a:ext>
            </a:extLst>
          </p:cNvPr>
          <p:cNvSpPr>
            <a:spLocks noChangeShapeType="1"/>
          </p:cNvSpPr>
          <p:nvPr/>
        </p:nvSpPr>
        <p:spPr bwMode="auto">
          <a:xfrm>
            <a:off x="7368872" y="6015906"/>
            <a:ext cx="0" cy="304800"/>
          </a:xfrm>
          <a:prstGeom prst="line">
            <a:avLst/>
          </a:prstGeom>
          <a:noFill/>
          <a:ln w="19050">
            <a:solidFill>
              <a:srgbClr val="7030A0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131" name="Text Box 62">
            <a:extLst>
              <a:ext uri="{FF2B5EF4-FFF2-40B4-BE49-F238E27FC236}">
                <a16:creationId xmlns:a16="http://schemas.microsoft.com/office/drawing/2014/main" id="{942439A3-E10E-4DE9-936F-91AD9E2CE7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5472" y="6252972"/>
            <a:ext cx="1029449" cy="27699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MemRead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2" name="Text Box 319">
            <a:extLst>
              <a:ext uri="{FF2B5EF4-FFF2-40B4-BE49-F238E27FC236}">
                <a16:creationId xmlns:a16="http://schemas.microsoft.com/office/drawing/2014/main" id="{4CAF7716-5999-40A5-B6D4-4E46B95D35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6647" y="4375773"/>
            <a:ext cx="803425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ALUSrc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3" name="Line 16">
            <a:extLst>
              <a:ext uri="{FF2B5EF4-FFF2-40B4-BE49-F238E27FC236}">
                <a16:creationId xmlns:a16="http://schemas.microsoft.com/office/drawing/2014/main" id="{0FD65F83-06FB-498D-A346-9D401A8E737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82872" y="4576572"/>
            <a:ext cx="0" cy="1920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</p:spPr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135" name="Text Box 319">
            <a:extLst>
              <a:ext uri="{FF2B5EF4-FFF2-40B4-BE49-F238E27FC236}">
                <a16:creationId xmlns:a16="http://schemas.microsoft.com/office/drawing/2014/main" id="{DC681D0E-EF66-4CD3-97D1-FD0AA5D0C0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41110" y="4966948"/>
            <a:ext cx="1136850" cy="276999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Verdana" pitchFamily="34" charset="0"/>
              </a:rPr>
              <a:t>MemToReg</a:t>
            </a:r>
            <a:endParaRPr lang="en-US" sz="1200" b="1" dirty="0">
              <a:solidFill>
                <a:srgbClr val="660066"/>
              </a:solidFill>
              <a:latin typeface="Verdana" pitchFamily="34" charset="0"/>
            </a:endParaRPr>
          </a:p>
        </p:txBody>
      </p:sp>
      <p:sp>
        <p:nvSpPr>
          <p:cNvPr id="136" name="Line 16">
            <a:extLst>
              <a:ext uri="{FF2B5EF4-FFF2-40B4-BE49-F238E27FC236}">
                <a16:creationId xmlns:a16="http://schemas.microsoft.com/office/drawing/2014/main" id="{AF34729E-D78C-4DAC-86E4-4682DCFFB017}"/>
              </a:ext>
            </a:extLst>
          </p:cNvPr>
          <p:cNvSpPr>
            <a:spLocks noChangeShapeType="1"/>
          </p:cNvSpPr>
          <p:nvPr/>
        </p:nvSpPr>
        <p:spPr bwMode="auto">
          <a:xfrm>
            <a:off x="8494620" y="5246554"/>
            <a:ext cx="0" cy="268288"/>
          </a:xfrm>
          <a:prstGeom prst="line">
            <a:avLst/>
          </a:prstGeom>
          <a:noFill/>
          <a:ln w="12700">
            <a:solidFill>
              <a:srgbClr val="0000CC"/>
            </a:solidFill>
            <a:round/>
            <a:headEnd/>
            <a:tailEnd/>
          </a:ln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137" name="Rounded Rectangle 125">
            <a:extLst>
              <a:ext uri="{FF2B5EF4-FFF2-40B4-BE49-F238E27FC236}">
                <a16:creationId xmlns:a16="http://schemas.microsoft.com/office/drawing/2014/main" id="{3EBC4193-D2E0-4FAC-ACAD-214BCF37E84D}"/>
              </a:ext>
            </a:extLst>
          </p:cNvPr>
          <p:cNvSpPr/>
          <p:nvPr/>
        </p:nvSpPr>
        <p:spPr>
          <a:xfrm>
            <a:off x="8359472" y="5414772"/>
            <a:ext cx="264143" cy="914400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MUX</a:t>
            </a:r>
            <a:endParaRPr lang="en-SG" sz="1600" b="1" dirty="0">
              <a:solidFill>
                <a:schemeClr val="tx1"/>
              </a:solidFill>
            </a:endParaRPr>
          </a:p>
        </p:txBody>
      </p:sp>
      <p:cxnSp>
        <p:nvCxnSpPr>
          <p:cNvPr id="142" name="Straight Arrow Connector 136">
            <a:extLst>
              <a:ext uri="{FF2B5EF4-FFF2-40B4-BE49-F238E27FC236}">
                <a16:creationId xmlns:a16="http://schemas.microsoft.com/office/drawing/2014/main" id="{A2141B16-C644-4151-A49F-08A068542270}"/>
              </a:ext>
            </a:extLst>
          </p:cNvPr>
          <p:cNvCxnSpPr>
            <a:cxnSpLocks/>
          </p:cNvCxnSpPr>
          <p:nvPr/>
        </p:nvCxnSpPr>
        <p:spPr>
          <a:xfrm rot="10800000" flipV="1">
            <a:off x="514999" y="1942115"/>
            <a:ext cx="12700" cy="2524839"/>
          </a:xfrm>
          <a:prstGeom prst="bentConnector3">
            <a:avLst>
              <a:gd name="adj1" fmla="val 2550000"/>
            </a:avLst>
          </a:prstGeom>
          <a:ln>
            <a:headEnd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44" name="Line 28">
            <a:extLst>
              <a:ext uri="{FF2B5EF4-FFF2-40B4-BE49-F238E27FC236}">
                <a16:creationId xmlns:a16="http://schemas.microsoft.com/office/drawing/2014/main" id="{167BD34F-3AE1-4C29-9B18-5C7FE374402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68471" y="3890772"/>
            <a:ext cx="13716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32" name="Rectangle 15">
            <a:extLst>
              <a:ext uri="{FF2B5EF4-FFF2-40B4-BE49-F238E27FC236}">
                <a16:creationId xmlns:a16="http://schemas.microsoft.com/office/drawing/2014/main" id="{AB6EE2B6-7C9E-47B8-8610-EAE3089B44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511" y="3585973"/>
            <a:ext cx="1129733" cy="1676400"/>
          </a:xfrm>
          <a:prstGeom prst="rect">
            <a:avLst/>
          </a:prstGeom>
          <a:solidFill>
            <a:srgbClr val="FFFFCC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 anchor="ctr">
            <a:noAutofit/>
          </a:bodyPr>
          <a:lstStyle/>
          <a:p>
            <a:endParaRPr lang="en-US" dirty="0"/>
          </a:p>
        </p:txBody>
      </p:sp>
      <p:sp>
        <p:nvSpPr>
          <p:cNvPr id="33" name="Text Box 17">
            <a:extLst>
              <a:ext uri="{FF2B5EF4-FFF2-40B4-BE49-F238E27FC236}">
                <a16:creationId xmlns:a16="http://schemas.microsoft.com/office/drawing/2014/main" id="{E2F8D9BD-153D-406A-B3D7-B62B2182FA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3720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RR1</a:t>
            </a:r>
          </a:p>
        </p:txBody>
      </p:sp>
      <p:sp>
        <p:nvSpPr>
          <p:cNvPr id="34" name="Text Box 18">
            <a:extLst>
              <a:ext uri="{FF2B5EF4-FFF2-40B4-BE49-F238E27FC236}">
                <a16:creationId xmlns:a16="http://schemas.microsoft.com/office/drawing/2014/main" id="{80CA3067-9A2D-422E-91FC-AB9890688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101751"/>
            <a:ext cx="36420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RR2</a:t>
            </a:r>
          </a:p>
        </p:txBody>
      </p:sp>
      <p:sp>
        <p:nvSpPr>
          <p:cNvPr id="35" name="Text Box 19">
            <a:extLst>
              <a:ext uri="{FF2B5EF4-FFF2-40B4-BE49-F238E27FC236}">
                <a16:creationId xmlns:a16="http://schemas.microsoft.com/office/drawing/2014/main" id="{C8DF64B5-C0A2-4A29-9AEC-5BE7EBFC3E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5" y="4500372"/>
            <a:ext cx="327563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WR</a:t>
            </a:r>
          </a:p>
        </p:txBody>
      </p:sp>
      <p:sp>
        <p:nvSpPr>
          <p:cNvPr id="36" name="Text Box 20">
            <a:extLst>
              <a:ext uri="{FF2B5EF4-FFF2-40B4-BE49-F238E27FC236}">
                <a16:creationId xmlns:a16="http://schemas.microsoft.com/office/drawing/2014/main" id="{85E95618-5B42-495D-9914-239D52A327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35894" y="5016151"/>
            <a:ext cx="599177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000" b="1" dirty="0">
                <a:latin typeface="Verdana" pitchFamily="34" charset="0"/>
              </a:rPr>
              <a:t>WD</a:t>
            </a:r>
          </a:p>
        </p:txBody>
      </p:sp>
      <p:sp>
        <p:nvSpPr>
          <p:cNvPr id="37" name="Text Box 21">
            <a:extLst>
              <a:ext uri="{FF2B5EF4-FFF2-40B4-BE49-F238E27FC236}">
                <a16:creationId xmlns:a16="http://schemas.microsoft.com/office/drawing/2014/main" id="{29E30E8C-9659-4D45-BC42-FA9C256DE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3738372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RD1</a:t>
            </a:r>
          </a:p>
        </p:txBody>
      </p:sp>
      <p:sp>
        <p:nvSpPr>
          <p:cNvPr id="38" name="Text Box 22">
            <a:extLst>
              <a:ext uri="{FF2B5EF4-FFF2-40B4-BE49-F238E27FC236}">
                <a16:creationId xmlns:a16="http://schemas.microsoft.com/office/drawing/2014/main" id="{B6927DFB-B405-43FF-A3B9-3E8F5C6503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7229" y="4787551"/>
            <a:ext cx="367866" cy="2462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r"/>
            <a:r>
              <a:rPr lang="en-US" sz="1000" b="1" dirty="0">
                <a:latin typeface="Verdana" pitchFamily="34" charset="0"/>
              </a:rPr>
              <a:t>RD2</a:t>
            </a:r>
          </a:p>
        </p:txBody>
      </p:sp>
      <p:sp>
        <p:nvSpPr>
          <p:cNvPr id="39" name="Text Box 36">
            <a:extLst>
              <a:ext uri="{FF2B5EF4-FFF2-40B4-BE49-F238E27FC236}">
                <a16:creationId xmlns:a16="http://schemas.microsoft.com/office/drawing/2014/main" id="{F3A1524E-F11C-448B-8F5A-6158280394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64251" y="4271772"/>
            <a:ext cx="909223" cy="46166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Register</a:t>
            </a:r>
          </a:p>
          <a:p>
            <a:pPr algn="ctr"/>
            <a:r>
              <a:rPr lang="en-US" sz="1200" b="1" i="1" dirty="0">
                <a:solidFill>
                  <a:srgbClr val="C00000"/>
                </a:solidFill>
                <a:latin typeface="Verdana" pitchFamily="34" charset="0"/>
              </a:rPr>
              <a:t>File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DB3533A7-D6A4-4DAB-A770-F84AECD0EBBE}"/>
              </a:ext>
            </a:extLst>
          </p:cNvPr>
          <p:cNvSpPr/>
          <p:nvPr/>
        </p:nvSpPr>
        <p:spPr>
          <a:xfrm rot="5400000">
            <a:off x="358472" y="2823972"/>
            <a:ext cx="7620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opcode</a:t>
            </a:r>
            <a:endParaRPr lang="en-US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31:26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E8D6519-E15A-43AA-8977-5CB43160F115}"/>
              </a:ext>
            </a:extLst>
          </p:cNvPr>
          <p:cNvSpPr/>
          <p:nvPr/>
        </p:nvSpPr>
        <p:spPr>
          <a:xfrm rot="5400000">
            <a:off x="415622" y="35288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rs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25:21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BF6D5A76-2EF4-40EB-84B6-3F0BABC3AB60}"/>
              </a:ext>
            </a:extLst>
          </p:cNvPr>
          <p:cNvSpPr/>
          <p:nvPr/>
        </p:nvSpPr>
        <p:spPr>
          <a:xfrm rot="5400000">
            <a:off x="415622" y="4176522"/>
            <a:ext cx="647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 err="1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rt</a:t>
            </a:r>
            <a:endParaRPr lang="en-US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20:16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4F4CEFE9-31C9-408B-9884-24D9A7824379}"/>
              </a:ext>
            </a:extLst>
          </p:cNvPr>
          <p:cNvSpPr/>
          <p:nvPr/>
        </p:nvSpPr>
        <p:spPr>
          <a:xfrm rot="5400000">
            <a:off x="225122" y="5471922"/>
            <a:ext cx="1028700" cy="4572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immediate</a:t>
            </a:r>
          </a:p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10:6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D273AC-3556-4C3C-8AEC-8170C47B2D87}"/>
              </a:ext>
            </a:extLst>
          </p:cNvPr>
          <p:cNvSpPr/>
          <p:nvPr/>
        </p:nvSpPr>
        <p:spPr>
          <a:xfrm rot="5400000">
            <a:off x="739472" y="2900172"/>
            <a:ext cx="7620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660066"/>
                </a:solidFill>
                <a:latin typeface="Courier New" pitchFamily="49" charset="0"/>
                <a:cs typeface="Courier New" pitchFamily="49" charset="0"/>
              </a:rPr>
              <a:t>101011</a:t>
            </a:r>
            <a:endParaRPr lang="en-SG" sz="1200" b="1" dirty="0">
              <a:solidFill>
                <a:srgbClr val="660066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53002ACD-7960-40DB-98DD-70A9FB5B27FD}"/>
              </a:ext>
            </a:extLst>
          </p:cNvPr>
          <p:cNvSpPr/>
          <p:nvPr/>
        </p:nvSpPr>
        <p:spPr>
          <a:xfrm rot="5400000">
            <a:off x="796622" y="36050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10001</a:t>
            </a:r>
            <a:endParaRPr lang="en-SG" sz="1200" b="1" dirty="0">
              <a:solidFill>
                <a:srgbClr val="0066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94B0F8A2-4C5A-4B8B-B53D-30401D142D09}"/>
              </a:ext>
            </a:extLst>
          </p:cNvPr>
          <p:cNvSpPr/>
          <p:nvPr/>
        </p:nvSpPr>
        <p:spPr>
          <a:xfrm rot="5400000">
            <a:off x="796622" y="4252722"/>
            <a:ext cx="6477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6600"/>
                </a:solidFill>
                <a:latin typeface="Courier New" pitchFamily="49" charset="0"/>
                <a:cs typeface="Courier New" pitchFamily="49" charset="0"/>
              </a:rPr>
              <a:t>01000</a:t>
            </a:r>
            <a:endParaRPr lang="en-SG" sz="1200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7" name="Left Bracket 126">
            <a:extLst>
              <a:ext uri="{FF2B5EF4-FFF2-40B4-BE49-F238E27FC236}">
                <a16:creationId xmlns:a16="http://schemas.microsoft.com/office/drawing/2014/main" id="{F658C2B5-7B6D-4562-8144-F8DFCB1DD3F6}"/>
              </a:ext>
            </a:extLst>
          </p:cNvPr>
          <p:cNvSpPr/>
          <p:nvPr/>
        </p:nvSpPr>
        <p:spPr>
          <a:xfrm>
            <a:off x="510872" y="2671572"/>
            <a:ext cx="76200" cy="4038600"/>
          </a:xfrm>
          <a:prstGeom prst="leftBracket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Line 28">
            <a:extLst>
              <a:ext uri="{FF2B5EF4-FFF2-40B4-BE49-F238E27FC236}">
                <a16:creationId xmlns:a16="http://schemas.microsoft.com/office/drawing/2014/main" id="{7A232DB5-B0D2-4311-AC35-60C7F90D13B1}"/>
              </a:ext>
            </a:extLst>
          </p:cNvPr>
          <p:cNvSpPr>
            <a:spLocks noChangeShapeType="1"/>
          </p:cNvSpPr>
          <p:nvPr/>
        </p:nvSpPr>
        <p:spPr bwMode="auto">
          <a:xfrm>
            <a:off x="5200954" y="5186931"/>
            <a:ext cx="339117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A6CE78BF-E25E-44C2-ADAB-8BFD241966C7}"/>
              </a:ext>
            </a:extLst>
          </p:cNvPr>
          <p:cNvSpPr/>
          <p:nvPr/>
        </p:nvSpPr>
        <p:spPr>
          <a:xfrm>
            <a:off x="3808611" y="2151510"/>
            <a:ext cx="1414455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Left Shift 2-bit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6" name="Line 163">
            <a:extLst>
              <a:ext uri="{FF2B5EF4-FFF2-40B4-BE49-F238E27FC236}">
                <a16:creationId xmlns:a16="http://schemas.microsoft.com/office/drawing/2014/main" id="{BB1045BC-5B1A-4FF2-B8E7-A0BD472F63C8}"/>
              </a:ext>
            </a:extLst>
          </p:cNvPr>
          <p:cNvSpPr>
            <a:spLocks noChangeShapeType="1"/>
          </p:cNvSpPr>
          <p:nvPr/>
        </p:nvSpPr>
        <p:spPr bwMode="auto">
          <a:xfrm>
            <a:off x="2723561" y="1854010"/>
            <a:ext cx="265112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sp>
        <p:nvSpPr>
          <p:cNvPr id="177" name="Line 175">
            <a:extLst>
              <a:ext uri="{FF2B5EF4-FFF2-40B4-BE49-F238E27FC236}">
                <a16:creationId xmlns:a16="http://schemas.microsoft.com/office/drawing/2014/main" id="{F0432E5B-463A-4F02-98B0-05452DFBAA8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409234" y="1440870"/>
            <a:ext cx="576983" cy="11502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cxnSp>
        <p:nvCxnSpPr>
          <p:cNvPr id="185" name="Straight Arrow Connector 136">
            <a:extLst>
              <a:ext uri="{FF2B5EF4-FFF2-40B4-BE49-F238E27FC236}">
                <a16:creationId xmlns:a16="http://schemas.microsoft.com/office/drawing/2014/main" id="{82ADBF68-A69B-45DE-948B-B2197FAAEA6D}"/>
              </a:ext>
            </a:extLst>
          </p:cNvPr>
          <p:cNvCxnSpPr>
            <a:stCxn id="114" idx="3"/>
            <a:endCxn id="90" idx="0"/>
          </p:cNvCxnSpPr>
          <p:nvPr/>
        </p:nvCxnSpPr>
        <p:spPr>
          <a:xfrm flipH="1" flipV="1">
            <a:off x="2182509" y="1299972"/>
            <a:ext cx="5145706" cy="685800"/>
          </a:xfrm>
          <a:prstGeom prst="bentConnector4">
            <a:avLst>
              <a:gd name="adj1" fmla="val -4443"/>
              <a:gd name="adj2" fmla="val 133333"/>
            </a:avLst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8" name="Content Placeholder 2"/>
          <p:cNvSpPr>
            <a:spLocks noGrp="1"/>
          </p:cNvSpPr>
          <p:nvPr>
            <p:ph idx="1"/>
          </p:nvPr>
        </p:nvSpPr>
        <p:spPr>
          <a:xfrm>
            <a:off x="457200" y="442533"/>
            <a:ext cx="8130746" cy="725678"/>
          </a:xfrm>
        </p:spPr>
        <p:txBody>
          <a:bodyPr>
            <a:normAutofit/>
          </a:bodyPr>
          <a:lstStyle/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sz="2800" dirty="0"/>
              <a:t>Assume </a:t>
            </a:r>
            <a:r>
              <a:rPr lang="en-US" sz="2800" dirty="0">
                <a:latin typeface="Consolas" panose="020B0609020204030204" pitchFamily="49" charset="0"/>
              </a:rPr>
              <a:t>$16 != $0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147" name="Line 28">
            <a:extLst>
              <a:ext uri="{FF2B5EF4-FFF2-40B4-BE49-F238E27FC236}">
                <a16:creationId xmlns:a16="http://schemas.microsoft.com/office/drawing/2014/main" id="{3B5EFBE0-6E1B-416C-8D21-D8067A4F536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58872" y="1680972"/>
            <a:ext cx="3505200" cy="0"/>
          </a:xfrm>
          <a:prstGeom prst="line">
            <a:avLst/>
          </a:prstGeom>
          <a:ln>
            <a:headEnd/>
            <a:tailEnd type="triangl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wrap="square">
            <a:spAutoFit/>
          </a:bodyPr>
          <a:lstStyle/>
          <a:p>
            <a:endParaRPr lang="en-US">
              <a:solidFill>
                <a:srgbClr val="006600"/>
              </a:solidFill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237265" y="5490972"/>
            <a:ext cx="3693207" cy="762000"/>
            <a:chOff x="1237265" y="5490972"/>
            <a:chExt cx="3693207" cy="762000"/>
          </a:xfrm>
        </p:grpSpPr>
        <p:cxnSp>
          <p:nvCxnSpPr>
            <p:cNvPr id="151" name="Straight Connector 53">
              <a:extLst>
                <a:ext uri="{FF2B5EF4-FFF2-40B4-BE49-F238E27FC236}">
                  <a16:creationId xmlns:a16="http://schemas.microsoft.com/office/drawing/2014/main" id="{6677C6A8-A7AA-45DA-A231-10066858EED5}"/>
                </a:ext>
              </a:extLst>
            </p:cNvPr>
            <p:cNvCxnSpPr/>
            <p:nvPr/>
          </p:nvCxnSpPr>
          <p:spPr>
            <a:xfrm flipV="1">
              <a:off x="4148861" y="5490972"/>
              <a:ext cx="781611" cy="723900"/>
            </a:xfrm>
            <a:prstGeom prst="bentConnector3">
              <a:avLst>
                <a:gd name="adj1" fmla="val 50000"/>
              </a:avLst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B5B10475-61D5-471B-B737-D4CB7ABB30B8}"/>
                </a:ext>
              </a:extLst>
            </p:cNvPr>
            <p:cNvCxnSpPr/>
            <p:nvPr/>
          </p:nvCxnSpPr>
          <p:spPr>
            <a:xfrm>
              <a:off x="1237265" y="6252972"/>
              <a:ext cx="2047106" cy="0"/>
            </a:xfrm>
            <a:prstGeom prst="line">
              <a:avLst/>
            </a:prstGeom>
            <a:ln/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4" name="Rectangle 83">
            <a:extLst>
              <a:ext uri="{FF2B5EF4-FFF2-40B4-BE49-F238E27FC236}">
                <a16:creationId xmlns:a16="http://schemas.microsoft.com/office/drawing/2014/main" id="{28578308-0273-4711-896D-23F8845AD483}"/>
              </a:ext>
            </a:extLst>
          </p:cNvPr>
          <p:cNvSpPr/>
          <p:nvPr/>
        </p:nvSpPr>
        <p:spPr>
          <a:xfrm rot="5400000">
            <a:off x="91772" y="5605272"/>
            <a:ext cx="20574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rgbClr val="002060"/>
                </a:solidFill>
                <a:latin typeface="Courier New" pitchFamily="49" charset="0"/>
                <a:cs typeface="Courier New" pitchFamily="49" charset="0"/>
              </a:rPr>
              <a:t>0000000000000000</a:t>
            </a:r>
            <a:endParaRPr lang="en-SG" sz="1200" b="1" dirty="0">
              <a:solidFill>
                <a:srgbClr val="00206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E53847C8-B259-4734-B9F8-CBA7DF64BC7E}"/>
              </a:ext>
            </a:extLst>
          </p:cNvPr>
          <p:cNvSpPr/>
          <p:nvPr/>
        </p:nvSpPr>
        <p:spPr>
          <a:xfrm>
            <a:off x="3005862" y="5948172"/>
            <a:ext cx="1142999" cy="533400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Sign Extend</a:t>
            </a:r>
            <a:endParaRPr lang="en-SG" sz="1400" b="1" dirty="0">
              <a:solidFill>
                <a:schemeClr val="tx1"/>
              </a:solidFill>
            </a:endParaRPr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15C61F50-D1B3-4DFF-BCCC-5AB833F10F81}"/>
              </a:ext>
            </a:extLst>
          </p:cNvPr>
          <p:cNvCxnSpPr>
            <a:cxnSpLocks/>
          </p:cNvCxnSpPr>
          <p:nvPr/>
        </p:nvCxnSpPr>
        <p:spPr>
          <a:xfrm>
            <a:off x="6314045" y="4765630"/>
            <a:ext cx="42889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45" name="Group 144"/>
          <p:cNvGrpSpPr/>
          <p:nvPr/>
        </p:nvGrpSpPr>
        <p:grpSpPr>
          <a:xfrm>
            <a:off x="1240901" y="3758271"/>
            <a:ext cx="1844070" cy="647700"/>
            <a:chOff x="1240901" y="3173433"/>
            <a:chExt cx="1844070" cy="647700"/>
          </a:xfrm>
        </p:grpSpPr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1E8EA9B3-2EC5-4EF5-A37D-D4B872EF81B5}"/>
                </a:ext>
              </a:extLst>
            </p:cNvPr>
            <p:cNvCxnSpPr>
              <a:endCxn id="157" idx="0"/>
            </p:cNvCxnSpPr>
            <p:nvPr/>
          </p:nvCxnSpPr>
          <p:spPr>
            <a:xfrm>
              <a:off x="1240901" y="3173433"/>
              <a:ext cx="1300651" cy="57149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cxnSp>
          <p:nvCxnSpPr>
            <p:cNvPr id="156" name="Straight Connector 155">
              <a:extLst>
                <a:ext uri="{FF2B5EF4-FFF2-40B4-BE49-F238E27FC236}">
                  <a16:creationId xmlns:a16="http://schemas.microsoft.com/office/drawing/2014/main" id="{1A2526C9-5094-4C10-AA59-BED76764425D}"/>
                </a:ext>
              </a:extLst>
            </p:cNvPr>
            <p:cNvCxnSpPr>
              <a:endCxn id="158" idx="0"/>
            </p:cNvCxnSpPr>
            <p:nvPr/>
          </p:nvCxnSpPr>
          <p:spPr>
            <a:xfrm flipV="1">
              <a:off x="1240901" y="3611582"/>
              <a:ext cx="1300651" cy="209551"/>
            </a:xfrm>
            <a:prstGeom prst="line">
              <a:avLst/>
            </a:prstGeom>
            <a:ln/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</p:cxnSp>
        <p:sp>
          <p:nvSpPr>
            <p:cNvPr id="157" name="Line 24">
              <a:extLst>
                <a:ext uri="{FF2B5EF4-FFF2-40B4-BE49-F238E27FC236}">
                  <a16:creationId xmlns:a16="http://schemas.microsoft.com/office/drawing/2014/main" id="{067C24A3-AB93-483C-8256-6DF19CC05C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230582"/>
              <a:ext cx="543419" cy="127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  <p:sp>
          <p:nvSpPr>
            <p:cNvPr id="158" name="Line 25">
              <a:extLst>
                <a:ext uri="{FF2B5EF4-FFF2-40B4-BE49-F238E27FC236}">
                  <a16:creationId xmlns:a16="http://schemas.microsoft.com/office/drawing/2014/main" id="{85FA6F32-F1DE-453C-8DDB-30AD842B09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1552" y="3611582"/>
              <a:ext cx="543419" cy="15875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3">
              <a:schemeClr val="accent4"/>
            </a:lnRef>
            <a:fillRef idx="0">
              <a:schemeClr val="accent4"/>
            </a:fillRef>
            <a:effectRef idx="2">
              <a:schemeClr val="accent4"/>
            </a:effectRef>
            <a:fontRef idx="minor">
              <a:schemeClr val="tx1"/>
            </a:fontRef>
          </p:style>
          <p:txBody>
            <a:bodyPr wrap="square">
              <a:spAutoFit/>
            </a:bodyPr>
            <a:lstStyle/>
            <a:p>
              <a:endParaRPr lang="en-US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4200244" y="4880004"/>
            <a:ext cx="2559028" cy="990600"/>
            <a:chOff x="4200244" y="4880004"/>
            <a:chExt cx="2559028" cy="990600"/>
          </a:xfrm>
        </p:grpSpPr>
        <p:cxnSp>
          <p:nvCxnSpPr>
            <p:cNvPr id="10" name="Straight Connector 9"/>
            <p:cNvCxnSpPr/>
            <p:nvPr/>
          </p:nvCxnSpPr>
          <p:spPr>
            <a:xfrm flipH="1">
              <a:off x="4200244" y="4881371"/>
              <a:ext cx="501628" cy="0"/>
            </a:xfrm>
            <a:prstGeom prst="line">
              <a:avLst/>
            </a:prstGeom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9" name="Elbow Connector 92">
              <a:extLst>
                <a:ext uri="{FF2B5EF4-FFF2-40B4-BE49-F238E27FC236}">
                  <a16:creationId xmlns:a16="http://schemas.microsoft.com/office/drawing/2014/main" id="{549C3B18-E459-4DDE-A70A-899494435B68}"/>
                </a:ext>
              </a:extLst>
            </p:cNvPr>
            <p:cNvCxnSpPr/>
            <p:nvPr/>
          </p:nvCxnSpPr>
          <p:spPr>
            <a:xfrm>
              <a:off x="4701872" y="4880004"/>
              <a:ext cx="2057400" cy="990600"/>
            </a:xfrm>
            <a:prstGeom prst="bentConnector3">
              <a:avLst>
                <a:gd name="adj1" fmla="val -617"/>
              </a:avLst>
            </a:prstGeom>
            <a:ln>
              <a:headEnd type="oval"/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43" name="Folded Corner 142"/>
          <p:cNvSpPr/>
          <p:nvPr/>
        </p:nvSpPr>
        <p:spPr>
          <a:xfrm>
            <a:off x="6909372" y="3150546"/>
            <a:ext cx="2183674" cy="795947"/>
          </a:xfrm>
          <a:prstGeom prst="foldedCorner">
            <a:avLst>
              <a:gd name="adj" fmla="val 18162"/>
            </a:avLst>
          </a:prstGeom>
          <a:solidFill>
            <a:srgbClr val="FFFFCC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Question</a:t>
            </a:r>
          </a:p>
          <a:p>
            <a:pPr algn="just"/>
            <a:r>
              <a:rPr lang="en-US" sz="1400" dirty="0">
                <a:solidFill>
                  <a:schemeClr val="tx1"/>
                </a:solidFill>
              </a:rPr>
              <a:t>Can you fill in the values like in previous slides?</a:t>
            </a:r>
          </a:p>
        </p:txBody>
      </p:sp>
    </p:spTree>
    <p:extLst>
      <p:ext uri="{BB962C8B-B14F-4D97-AF65-F5344CB8AC3E}">
        <p14:creationId xmlns:p14="http://schemas.microsoft.com/office/powerpoint/2010/main" val="3755998575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 animBg="1"/>
      <p:bldP spid="146" grpId="0" animBg="1"/>
      <p:bldP spid="176" grpId="0" animBg="1"/>
      <p:bldP spid="177" grpId="0" animBg="1"/>
      <p:bldP spid="147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EF8686-C370-43D3-AE2C-C7D982AE47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3584DB-D381-4A5F-9966-05AEE9632E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B57237-8508-4118-91BA-38A8CC3E53DC}"/>
              </a:ext>
            </a:extLst>
          </p:cNvPr>
          <p:cNvSpPr txBox="1"/>
          <p:nvPr/>
        </p:nvSpPr>
        <p:spPr>
          <a:xfrm>
            <a:off x="457200" y="587828"/>
            <a:ext cx="8382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Reading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494D0C9-E479-49B9-9105-C5CD159AE4D8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295400"/>
            <a:ext cx="8229600" cy="1828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85000"/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90000"/>
              <a:buFont typeface="Arial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88720" indent="-13716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SzPct val="100000"/>
              <a:buFont typeface="Arial" pitchFamily="34" charset="0"/>
              <a:buChar char="•"/>
              <a:defRPr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37160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55448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73736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920240" indent="-182880" algn="l" defTabSz="914400" rtl="0" eaLnBrk="1" latinLnBrk="0" hangingPunct="1">
              <a:spcBef>
                <a:spcPct val="20000"/>
              </a:spcBef>
              <a:buClr>
                <a:schemeClr val="accent1"/>
              </a:buClr>
              <a:buFont typeface="Arial" pitchFamily="34" charset="0"/>
              <a:buChar char="•"/>
              <a:defRPr sz="1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1463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800" dirty="0">
                <a:solidFill>
                  <a:srgbClr val="800000"/>
                </a:solidFill>
              </a:rPr>
              <a:t>The Processor: </a:t>
            </a:r>
            <a:r>
              <a:rPr lang="en-US" sz="2800" dirty="0" err="1">
                <a:solidFill>
                  <a:srgbClr val="800000"/>
                </a:solidFill>
              </a:rPr>
              <a:t>Datapath</a:t>
            </a:r>
            <a:r>
              <a:rPr lang="en-US" sz="2800" dirty="0">
                <a:solidFill>
                  <a:srgbClr val="800000"/>
                </a:solidFill>
              </a:rPr>
              <a:t> and Control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5 Sections 5.1 – 5.3 (3</a:t>
            </a:r>
            <a:r>
              <a:rPr lang="en-US" sz="2400" baseline="30000" dirty="0"/>
              <a:t>rd</a:t>
            </a:r>
            <a:r>
              <a:rPr lang="en-US" sz="2400" dirty="0"/>
              <a:t> edition)</a:t>
            </a:r>
          </a:p>
          <a:p>
            <a:pPr marL="630238" lvl="1" indent="-271463" fontAlgn="auto">
              <a:spcAft>
                <a:spcPts val="0"/>
              </a:spcAft>
              <a:buSzPct val="100000"/>
              <a:buFont typeface="Wingdings" panose="05000000000000000000" pitchFamily="2" charset="2"/>
              <a:buChar char="§"/>
            </a:pPr>
            <a:r>
              <a:rPr lang="en-US" sz="2400" dirty="0"/>
              <a:t>COD Chapter 4 Sections 4.1 – 4.3 (4</a:t>
            </a:r>
            <a:r>
              <a:rPr lang="en-US" sz="2400" baseline="30000" dirty="0"/>
              <a:t>th</a:t>
            </a:r>
            <a:r>
              <a:rPr lang="en-US" sz="2400" dirty="0"/>
              <a:t> edition)</a:t>
            </a:r>
          </a:p>
        </p:txBody>
      </p:sp>
      <p:pic>
        <p:nvPicPr>
          <p:cNvPr id="7" name="Picture 8" descr="MCj04123960000[1]">
            <a:extLst>
              <a:ext uri="{FF2B5EF4-FFF2-40B4-BE49-F238E27FC236}">
                <a16:creationId xmlns:a16="http://schemas.microsoft.com/office/drawing/2014/main" id="{FC7C6DED-FFE9-4872-A568-7CAC0F7928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62700" y="4384590"/>
            <a:ext cx="2362200" cy="2024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F888E5D1-413E-43AF-AB8B-8528B2794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83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74582397"/>
      </p:ext>
    </p:extLst>
  </p:cSld>
  <p:clrMapOvr>
    <a:masterClrMapping/>
  </p:clrMapOvr>
  <p:transition>
    <p:fade/>
  </p:transition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>
          <a:xfrm>
            <a:off x="1173163" y="2964100"/>
            <a:ext cx="6751637" cy="1143000"/>
          </a:xfrm>
        </p:spPr>
        <p:txBody>
          <a:bodyPr/>
          <a:lstStyle/>
          <a:p>
            <a:pPr algn="ctr" eaLnBrk="1" hangingPunct="1"/>
            <a:r>
              <a:rPr lang="en-GB" dirty="0">
                <a:solidFill>
                  <a:srgbClr val="9933FF"/>
                </a:solidFill>
                <a:latin typeface="+mn-lt"/>
              </a:rPr>
              <a:t>End of File</a:t>
            </a:r>
          </a:p>
        </p:txBody>
      </p:sp>
      <p:sp>
        <p:nvSpPr>
          <p:cNvPr id="3" name="[Slide Number Placeholder 8]"/>
          <p:cNvSpPr>
            <a:spLocks noGrp="1"/>
          </p:cNvSpPr>
          <p:nvPr>
            <p:ph type="ftr" sz="quarter" idx="11"/>
          </p:nvPr>
        </p:nvSpPr>
        <p:spPr>
          <a:xfrm>
            <a:off x="3429000" y="18288"/>
            <a:ext cx="4114800" cy="329184"/>
          </a:xfrm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5" name="[Footer Placeholder 6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6" name="Slide Number Placeholder 6">
            <a:extLst>
              <a:ext uri="{FF2B5EF4-FFF2-40B4-BE49-F238E27FC236}">
                <a16:creationId xmlns:a16="http://schemas.microsoft.com/office/drawing/2014/main" id="{CF758DD0-2305-4BC7-8F1A-93F2452B7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84</a:t>
            </a:fld>
            <a:endParaRPr dirty="0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6" name="Footer Placeholder 8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pPr algn="l"/>
            <a:r>
              <a:rPr lang="en-SG"/>
              <a:t>Lecture #11: The Processor: Datapath</a:t>
            </a:r>
            <a:endParaRPr lang="en-US" dirty="0"/>
          </a:p>
        </p:txBody>
      </p:sp>
      <p:sp>
        <p:nvSpPr>
          <p:cNvPr id="21" name="[Date Placeholder 3]"/>
          <p:cNvSpPr>
            <a:spLocks noGrp="1"/>
          </p:cNvSpPr>
          <p:nvPr>
            <p:ph type="dt" sz="half" idx="10"/>
          </p:nvPr>
        </p:nvSpPr>
        <p:spPr>
          <a:xfrm>
            <a:off x="457200" y="18288"/>
            <a:ext cx="2895600" cy="329184"/>
          </a:xfrm>
        </p:spPr>
        <p:txBody>
          <a:bodyPr/>
          <a:lstStyle/>
          <a:p>
            <a:pPr>
              <a:defRPr/>
            </a:pPr>
            <a:r>
              <a:rPr lang="en-US"/>
              <a:t>Aaron Tan, NUS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248BEBB-8CA1-4054-A38D-C28888EEEA8B}"/>
              </a:ext>
            </a:extLst>
          </p:cNvPr>
          <p:cNvSpPr txBox="1"/>
          <p:nvPr/>
        </p:nvSpPr>
        <p:spPr>
          <a:xfrm>
            <a:off x="457200" y="587828"/>
            <a:ext cx="8229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sz="3600" dirty="0">
                <a:solidFill>
                  <a:srgbClr val="0000FF"/>
                </a:solidFill>
              </a:rPr>
              <a:t>4. MIPS Instruction Execution (1/2)</a:t>
            </a:r>
            <a:endParaRPr lang="en-US" sz="3600" dirty="0">
              <a:solidFill>
                <a:srgbClr val="C00000"/>
              </a:solidFill>
            </a:endParaRPr>
          </a:p>
        </p:txBody>
      </p:sp>
      <p:sp>
        <p:nvSpPr>
          <p:cNvPr id="14" name="Slide Number Placeholder 6">
            <a:extLst>
              <a:ext uri="{FF2B5EF4-FFF2-40B4-BE49-F238E27FC236}">
                <a16:creationId xmlns:a16="http://schemas.microsoft.com/office/drawing/2014/main" id="{0689B3D1-208D-496C-8995-36CD229E6D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973960" y="18288"/>
            <a:ext cx="865240" cy="329184"/>
          </a:xfrm>
        </p:spPr>
        <p:txBody>
          <a:bodyPr>
            <a:noAutofit/>
          </a:bodyPr>
          <a:lstStyle/>
          <a:p>
            <a:pPr algn="r">
              <a:defRPr/>
            </a:pPr>
            <a:fld id="{F7EC234A-9094-4BB8-9EA4-75ECDA8A365B}" type="slidenum">
              <a:rPr smtClean="0"/>
              <a:pPr algn="r">
                <a:defRPr/>
              </a:pPr>
              <a:t>9</a:t>
            </a:fld>
            <a:endParaRPr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2F3189-59CC-4AE8-9B38-9D57B272A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234159"/>
            <a:ext cx="8229600" cy="1229838"/>
          </a:xfrm>
        </p:spPr>
        <p:txBody>
          <a:bodyPr>
            <a:normAutofit fontScale="92500"/>
          </a:bodyPr>
          <a:lstStyle/>
          <a:p>
            <a:pPr marL="271463" indent="-271463"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Show the actual steps for 3 representative MIPS instructions </a:t>
            </a:r>
          </a:p>
          <a:p>
            <a:pPr marL="271463" indent="-271463">
              <a:spcBef>
                <a:spcPts val="6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Fetch and Decode stages not shown:</a:t>
            </a:r>
          </a:p>
          <a:p>
            <a:pPr marL="630238" lvl="1" indent="-271463">
              <a:spcBef>
                <a:spcPts val="300"/>
              </a:spcBef>
              <a:buSzPct val="100000"/>
              <a:buFont typeface="Wingdings" panose="05000000000000000000" pitchFamily="2" charset="2"/>
              <a:buChar char="§"/>
            </a:pPr>
            <a:r>
              <a:rPr lang="en-US" dirty="0"/>
              <a:t>The standard steps are performed</a:t>
            </a:r>
          </a:p>
        </p:txBody>
      </p:sp>
      <p:sp>
        <p:nvSpPr>
          <p:cNvPr id="12" name="Content Placeholder 7">
            <a:extLst>
              <a:ext uri="{FF2B5EF4-FFF2-40B4-BE49-F238E27FC236}">
                <a16:creationId xmlns:a16="http://schemas.microsoft.com/office/drawing/2014/main" id="{8663AF90-746C-4262-9D3A-6216DEE640D6}"/>
              </a:ext>
            </a:extLst>
          </p:cNvPr>
          <p:cNvSpPr txBox="1">
            <a:spLocks/>
          </p:cNvSpPr>
          <p:nvPr/>
        </p:nvSpPr>
        <p:spPr bwMode="auto">
          <a:xfrm>
            <a:off x="6381751" y="6366810"/>
            <a:ext cx="2672713" cy="31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ofst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offset 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6734672"/>
              </p:ext>
            </p:extLst>
          </p:nvPr>
        </p:nvGraphicFramePr>
        <p:xfrm>
          <a:off x="1156333" y="2562510"/>
          <a:ext cx="7898131" cy="6477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40330">
                  <a:extLst>
                    <a:ext uri="{9D8B030D-6E8A-4147-A177-3AD203B41FA5}">
                      <a16:colId xmlns:a16="http://schemas.microsoft.com/office/drawing/2014/main" val="3628809224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3159376796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1187978701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endParaRPr lang="en-US" sz="1800" b="1" kern="1200" baseline="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lw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ofst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beq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labl</a:t>
                      </a:r>
                      <a:endParaRPr lang="en-US" sz="180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5037269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205B51F-E74E-4981-B01E-01E8EA85BA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54778"/>
              </p:ext>
            </p:extLst>
          </p:nvPr>
        </p:nvGraphicFramePr>
        <p:xfrm>
          <a:off x="89533" y="2562510"/>
          <a:ext cx="8964931" cy="3822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6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40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70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dirty="0"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solidFill>
                            <a:srgbClr val="660066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add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dirty="0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dirty="0" err="1">
                          <a:solidFill>
                            <a:srgbClr val="C000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rd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$</a:t>
                      </a:r>
                      <a:r>
                        <a:rPr lang="en-US" sz="18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endParaRPr lang="en-US" sz="1800" b="1" kern="1200" baseline="0" dirty="0">
                        <a:solidFill>
                          <a:srgbClr val="006600"/>
                        </a:solidFill>
                        <a:latin typeface="Courier New" pitchFamily="49" charset="0"/>
                        <a:ea typeface="+mn-ea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lw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dirty="0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dirty="0" err="1">
                          <a:solidFill>
                            <a:srgbClr val="C000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aseline="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ofst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(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baseline="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)</a:t>
                      </a:r>
                      <a:endParaRPr lang="en-US" sz="1800" dirty="0">
                        <a:solidFill>
                          <a:schemeClr val="tx1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kern="1200" dirty="0" err="1">
                          <a:solidFill>
                            <a:srgbClr val="660066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beq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rs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b="1" kern="1200" baseline="0" dirty="0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$</a:t>
                      </a:r>
                      <a:r>
                        <a:rPr lang="en-US" sz="1800" b="1" kern="1200" baseline="0" dirty="0" err="1">
                          <a:solidFill>
                            <a:srgbClr val="006600"/>
                          </a:solidFill>
                          <a:latin typeface="Courier New" pitchFamily="49" charset="0"/>
                          <a:ea typeface="+mn-ea"/>
                          <a:cs typeface="Courier New" pitchFamily="49" charset="0"/>
                        </a:rPr>
                        <a:t>rt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, </a:t>
                      </a:r>
                      <a:r>
                        <a:rPr lang="en-US" sz="1800" dirty="0" err="1">
                          <a:solidFill>
                            <a:srgbClr val="002060"/>
                          </a:solidFill>
                          <a:latin typeface="Courier New" pitchFamily="49" charset="0"/>
                          <a:cs typeface="Courier New" pitchFamily="49" charset="0"/>
                        </a:rPr>
                        <a:t>ofst</a:t>
                      </a:r>
                      <a:endParaRPr lang="en-US" sz="1800" dirty="0">
                        <a:solidFill>
                          <a:srgbClr val="002060"/>
                        </a:solidFill>
                        <a:latin typeface="Courier New" pitchFamily="49" charset="0"/>
                        <a:cs typeface="Courier New" pitchFamily="49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Fetch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i="1" dirty="0"/>
                        <a:t>standard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385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Decode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SG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424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Operand Fetch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baseline="0" dirty="0"/>
                        <a:t>$</a:t>
                      </a:r>
                      <a:r>
                        <a:rPr lang="en-US" sz="1600" b="1" baseline="0" dirty="0" err="1"/>
                        <a:t>rs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baseline="0" dirty="0"/>
                        <a:t>	Read [</a:t>
                      </a:r>
                      <a:r>
                        <a:rPr lang="en-US" sz="1600" b="1" baseline="0" dirty="0"/>
                        <a:t>$</a:t>
                      </a:r>
                      <a:r>
                        <a:rPr lang="en-US" sz="1600" b="1" baseline="0" dirty="0" err="1"/>
                        <a:t>rt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 [</a:t>
                      </a:r>
                      <a:r>
                        <a:rPr lang="en-US" sz="1600" b="1" dirty="0"/>
                        <a:t>$</a:t>
                      </a:r>
                      <a:r>
                        <a:rPr lang="en-US" sz="1600" b="1" dirty="0" err="1"/>
                        <a:t>rs</a:t>
                      </a:r>
                      <a:r>
                        <a:rPr lang="en-US" sz="160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Use </a:t>
                      </a:r>
                      <a:r>
                        <a:rPr lang="en-US" sz="1600" b="1" i="1" baseline="0" dirty="0" err="1"/>
                        <a:t>ofst</a:t>
                      </a:r>
                      <a:r>
                        <a:rPr lang="en-US" sz="1600" b="1" i="1" baseline="0" dirty="0"/>
                        <a:t> </a:t>
                      </a:r>
                      <a:r>
                        <a:rPr lang="en-US" sz="1600" baseline="0" dirty="0"/>
                        <a:t>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	Read</a:t>
                      </a:r>
                      <a:r>
                        <a:rPr lang="en-US" sz="1600" baseline="0" dirty="0"/>
                        <a:t>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rs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</a:p>
                    <a:p>
                      <a:pPr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baseline="0" dirty="0"/>
                        <a:t>	Read [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r>
                        <a:rPr lang="en-US" sz="1600" baseline="0" dirty="0"/>
                        <a:t>] as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368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Execute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185738" indent="-185738"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i="1" dirty="0"/>
                        <a:t>MemAddr </a:t>
                      </a:r>
                      <a:r>
                        <a:rPr lang="en-US" sz="1600" dirty="0"/>
                        <a:t>= </a:t>
                      </a:r>
                      <a:r>
                        <a:rPr lang="en-US" sz="1600" i="1" dirty="0"/>
                        <a:t>opr1</a:t>
                      </a:r>
                      <a:r>
                        <a:rPr lang="en-US" sz="1600" dirty="0"/>
                        <a:t> + </a:t>
                      </a:r>
                      <a:r>
                        <a:rPr lang="en-US" sz="1600" i="1" dirty="0"/>
                        <a:t>opr2</a:t>
                      </a:r>
                    </a:p>
                    <a:p>
                      <a:pPr marL="185738" indent="-185738">
                        <a:buFont typeface="Courier New" pitchFamily="49" charset="0"/>
                        <a:buChar char="o"/>
                        <a:tabLst>
                          <a:tab pos="185738" algn="l"/>
                        </a:tabLst>
                      </a:pPr>
                      <a:r>
                        <a:rPr lang="en-US" sz="1600" dirty="0"/>
                        <a:t>Use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MemAddr</a:t>
                      </a:r>
                      <a:r>
                        <a:rPr lang="en-US" sz="1600" baseline="0" dirty="0"/>
                        <a:t> to read from memory</a:t>
                      </a:r>
                      <a:endParaRPr 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0DE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 </a:t>
                      </a:r>
                      <a:r>
                        <a:rPr lang="en-US" sz="1600" dirty="0"/>
                        <a:t>= 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opr1</a:t>
                      </a:r>
                      <a:r>
                        <a:rPr lang="en-US" sz="1600" dirty="0"/>
                        <a:t> ==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opr2</a:t>
                      </a:r>
                      <a:r>
                        <a:rPr lang="en-US" sz="1600" baseline="0" dirty="0"/>
                        <a:t> )?</a:t>
                      </a:r>
                    </a:p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 </a:t>
                      </a:r>
                      <a:r>
                        <a:rPr lang="en-US" sz="1600" baseline="0" dirty="0"/>
                        <a:t>= (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="0" baseline="0" dirty="0"/>
                        <a:t>+4) + </a:t>
                      </a:r>
                      <a:r>
                        <a:rPr lang="en-US" sz="1600" b="1" baseline="0" dirty="0"/>
                        <a:t>ofst</a:t>
                      </a:r>
                      <a:r>
                        <a:rPr lang="en-US" sz="1600" b="1" baseline="0" dirty="0">
                          <a:sym typeface="Symbol" panose="05050102010706020507" pitchFamily="18" charset="2"/>
                        </a:rPr>
                        <a:t>4</a:t>
                      </a:r>
                      <a:endParaRPr 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600" b="1" dirty="0"/>
                        <a:t>Result Write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Result</a:t>
                      </a:r>
                      <a:r>
                        <a:rPr lang="en-US" sz="160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rd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  <a:r>
                        <a:rPr lang="en-US" sz="1600" dirty="0"/>
                        <a:t> data</a:t>
                      </a:r>
                      <a:r>
                        <a:rPr lang="en-US" sz="1600" baseline="0" dirty="0"/>
                        <a:t> stored in </a:t>
                      </a:r>
                      <a:r>
                        <a:rPr lang="en-US" sz="1600" b="1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$</a:t>
                      </a:r>
                      <a:r>
                        <a:rPr lang="en-US" sz="1600" b="1" kern="1200" baseline="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rt</a:t>
                      </a:r>
                      <a:endParaRPr lang="en-US" sz="1600" b="1" kern="1200" baseline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F0E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if (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Taken</a:t>
                      </a:r>
                      <a:r>
                        <a:rPr lang="en-US" sz="1600" dirty="0"/>
                        <a:t>)</a:t>
                      </a:r>
                    </a:p>
                    <a:p>
                      <a:r>
                        <a:rPr lang="en-US" sz="1600" baseline="0" dirty="0"/>
                        <a:t>    </a:t>
                      </a:r>
                      <a:r>
                        <a:rPr lang="en-US" sz="1600" b="1" baseline="0" dirty="0"/>
                        <a:t>PC</a:t>
                      </a:r>
                      <a:r>
                        <a:rPr lang="en-US" sz="1600" baseline="0" dirty="0"/>
                        <a:t> = </a:t>
                      </a:r>
                      <a:r>
                        <a:rPr lang="en-US" sz="1600" i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9" name="Content Placeholder 7">
            <a:extLst>
              <a:ext uri="{FF2B5EF4-FFF2-40B4-BE49-F238E27FC236}">
                <a16:creationId xmlns:a16="http://schemas.microsoft.com/office/drawing/2014/main" id="{8663AF90-746C-4262-9D3A-6216DEE640D6}"/>
              </a:ext>
            </a:extLst>
          </p:cNvPr>
          <p:cNvSpPr txBox="1">
            <a:spLocks/>
          </p:cNvSpPr>
          <p:nvPr/>
        </p:nvSpPr>
        <p:spPr bwMode="auto">
          <a:xfrm>
            <a:off x="1156333" y="6366810"/>
            <a:ext cx="2634617" cy="31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opr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operand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20" name="Content Placeholder 7">
            <a:extLst>
              <a:ext uri="{FF2B5EF4-FFF2-40B4-BE49-F238E27FC236}">
                <a16:creationId xmlns:a16="http://schemas.microsoft.com/office/drawing/2014/main" id="{8663AF90-746C-4262-9D3A-6216DEE640D6}"/>
              </a:ext>
            </a:extLst>
          </p:cNvPr>
          <p:cNvSpPr txBox="1">
            <a:spLocks/>
          </p:cNvSpPr>
          <p:nvPr/>
        </p:nvSpPr>
        <p:spPr bwMode="auto">
          <a:xfrm>
            <a:off x="3790951" y="6366810"/>
            <a:ext cx="2590800" cy="319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65000"/>
              <a:buFont typeface="Wingdings" pitchFamily="2" charset="2"/>
              <a:buChar char="n"/>
              <a:tabLst/>
              <a:defRPr/>
            </a:pPr>
            <a:r>
              <a:rPr kumimoji="0" lang="en-US" sz="16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MemAddr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=</a:t>
            </a: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6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address</a:t>
            </a:r>
            <a:endParaRPr kumimoji="0" lang="en-US" sz="160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192843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9" grpId="0"/>
      <p:bldP spid="20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6B00701839A694C99426BB45CC69360" ma:contentTypeVersion="11" ma:contentTypeDescription="Create a new document." ma:contentTypeScope="" ma:versionID="d1659c6412ddb937be45051f5b05946a">
  <xsd:schema xmlns:xsd="http://www.w3.org/2001/XMLSchema" xmlns:xs="http://www.w3.org/2001/XMLSchema" xmlns:p="http://schemas.microsoft.com/office/2006/metadata/properties" xmlns:ns3="b60769e2-796d-4bcb-9a3b-3cbc09cb3c87" targetNamespace="http://schemas.microsoft.com/office/2006/metadata/properties" ma:root="true" ma:fieldsID="3e647e19b5ee986f9d15bed10aaf92fb" ns3:_="">
    <xsd:import namespace="b60769e2-796d-4bcb-9a3b-3cbc09cb3c87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Locatio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0769e2-796d-4bcb-9a3b-3cbc09cb3c8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MediaServiceAuto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C84B55-B57D-4EE0-AC9B-16A9BE70F43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F3BF8D0-B7B2-4772-A62F-BA518D02CA45}">
  <ds:schemaRefs>
    <ds:schemaRef ds:uri="http://purl.org/dc/terms/"/>
    <ds:schemaRef ds:uri="b60769e2-796d-4bcb-9a3b-3cbc09cb3c87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59CFA4C3-81CB-41C7-9AF2-E94E58353F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0769e2-796d-4bcb-9a3b-3cbc09cb3c8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21204</TotalTime>
  <Words>9898</Words>
  <Application>Microsoft Office PowerPoint</Application>
  <PresentationFormat>On-screen Show (4:3)</PresentationFormat>
  <Paragraphs>2815</Paragraphs>
  <Slides>84</Slides>
  <Notes>82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94" baseType="lpstr">
      <vt:lpstr>Arial</vt:lpstr>
      <vt:lpstr>Calibri</vt:lpstr>
      <vt:lpstr>Consolas</vt:lpstr>
      <vt:lpstr>Courier New</vt:lpstr>
      <vt:lpstr>Helvetica</vt:lpstr>
      <vt:lpstr>Symbol</vt:lpstr>
      <vt:lpstr>Times New Roman</vt:lpstr>
      <vt:lpstr>Verdana</vt:lpstr>
      <vt:lpstr>Wingdings</vt:lpstr>
      <vt:lpstr>Clarity</vt:lpstr>
      <vt:lpstr>http://www.comp.nus.edu.sg/~cs2100/</vt:lpstr>
      <vt:lpstr>Questions?</vt:lpstr>
      <vt:lpstr>Questions?</vt:lpstr>
      <vt:lpstr>Lecture #11: Processor: Datapath (1/2)</vt:lpstr>
      <vt:lpstr>Lecture #11: Processor: Datapath (2/2)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End of File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CS2100 Computer Organisation</dc:title>
  <dc:subject>Week 1</dc:subject>
  <dc:creator>Aaron Tan</dc:creator>
  <cp:lastModifiedBy>Song Kai</cp:lastModifiedBy>
  <cp:revision>2137</cp:revision>
  <cp:lastPrinted>2017-06-30T03:15:07Z</cp:lastPrinted>
  <dcterms:created xsi:type="dcterms:W3CDTF">1998-09-05T15:03:32Z</dcterms:created>
  <dcterms:modified xsi:type="dcterms:W3CDTF">2025-01-08T08:43:30Z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  <property fmtid="{D5CDD505-2E9C-101B-9397-08002B2CF9AE}" pid="22" name="ContentTypeId">
    <vt:lpwstr>0x01010006B00701839A694C99426BB45CC69360</vt:lpwstr>
  </property>
</Properties>
</file>