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4"/>
  </p:sldMasterIdLst>
  <p:notesMasterIdLst>
    <p:notesMasterId r:id="rId46"/>
  </p:notesMasterIdLst>
  <p:handoutMasterIdLst>
    <p:handoutMasterId r:id="rId47"/>
  </p:handoutMasterIdLst>
  <p:sldIdLst>
    <p:sldId id="256" r:id="rId5"/>
    <p:sldId id="620" r:id="rId6"/>
    <p:sldId id="468" r:id="rId7"/>
    <p:sldId id="737" r:id="rId8"/>
    <p:sldId id="639" r:id="rId9"/>
    <p:sldId id="729" r:id="rId10"/>
    <p:sldId id="601" r:id="rId11"/>
    <p:sldId id="728" r:id="rId12"/>
    <p:sldId id="604" r:id="rId13"/>
    <p:sldId id="605" r:id="rId14"/>
    <p:sldId id="739" r:id="rId15"/>
    <p:sldId id="740" r:id="rId16"/>
    <p:sldId id="741" r:id="rId17"/>
    <p:sldId id="742" r:id="rId18"/>
    <p:sldId id="743" r:id="rId19"/>
    <p:sldId id="744" r:id="rId20"/>
    <p:sldId id="745" r:id="rId21"/>
    <p:sldId id="700" r:id="rId22"/>
    <p:sldId id="726" r:id="rId23"/>
    <p:sldId id="746" r:id="rId24"/>
    <p:sldId id="747" r:id="rId25"/>
    <p:sldId id="748" r:id="rId26"/>
    <p:sldId id="749" r:id="rId27"/>
    <p:sldId id="750" r:id="rId28"/>
    <p:sldId id="751" r:id="rId29"/>
    <p:sldId id="752" r:id="rId30"/>
    <p:sldId id="753" r:id="rId31"/>
    <p:sldId id="754" r:id="rId32"/>
    <p:sldId id="755" r:id="rId33"/>
    <p:sldId id="756" r:id="rId34"/>
    <p:sldId id="757" r:id="rId35"/>
    <p:sldId id="758" r:id="rId36"/>
    <p:sldId id="759" r:id="rId37"/>
    <p:sldId id="766" r:id="rId38"/>
    <p:sldId id="760" r:id="rId39"/>
    <p:sldId id="761" r:id="rId40"/>
    <p:sldId id="762" r:id="rId41"/>
    <p:sldId id="763" r:id="rId42"/>
    <p:sldId id="764" r:id="rId43"/>
    <p:sldId id="738" r:id="rId44"/>
    <p:sldId id="308" r:id="rId45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8" userDrawn="1">
          <p15:clr>
            <a:srgbClr val="A4A3A4"/>
          </p15:clr>
        </p15:guide>
        <p15:guide id="2" pos="214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D9B3"/>
    <a:srgbClr val="FFCC99"/>
    <a:srgbClr val="E2FFC5"/>
    <a:srgbClr val="006600"/>
    <a:srgbClr val="FFFFFF"/>
    <a:srgbClr val="000000"/>
    <a:srgbClr val="E9D7D3"/>
    <a:srgbClr val="AD8F67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45093CF-0175-48DC-9E25-670890D259FD}" v="1" dt="2025-01-08T08:47:31.74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82" autoAdjust="0"/>
    <p:restoredTop sz="91625" autoAdjust="0"/>
  </p:normalViewPr>
  <p:slideViewPr>
    <p:cSldViewPr snapToGrid="0">
      <p:cViewPr varScale="1">
        <p:scale>
          <a:sx n="80" d="100"/>
          <a:sy n="80" d="100"/>
        </p:scale>
        <p:origin x="979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3128"/>
        <p:guide pos="2142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microsoft.com/office/2015/10/relationships/revisionInfo" Target="revisionInfo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tableStyles" Target="tableStyle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 Yoga Sidi Prabawa" userId="f1e3baeb-2c62-435e-b3e0-3c15bc5852ab" providerId="ADAL" clId="{04069697-CADA-4E3B-A7A3-E065612D040A}"/>
    <pc:docChg chg="custSel delSld modSld">
      <pc:chgData name="Adi Yoga Sidi Prabawa" userId="f1e3baeb-2c62-435e-b3e0-3c15bc5852ab" providerId="ADAL" clId="{04069697-CADA-4E3B-A7A3-E065612D040A}" dt="2022-02-05T07:13:52.684" v="7" actId="47"/>
      <pc:docMkLst>
        <pc:docMk/>
      </pc:docMkLst>
      <pc:sldChg chg="modSp mod">
        <pc:chgData name="Adi Yoga Sidi Prabawa" userId="f1e3baeb-2c62-435e-b3e0-3c15bc5852ab" providerId="ADAL" clId="{04069697-CADA-4E3B-A7A3-E065612D040A}" dt="2022-02-05T07:10:39.198" v="1" actId="14100"/>
        <pc:sldMkLst>
          <pc:docMk/>
          <pc:sldMk cId="324067863" sldId="746"/>
        </pc:sldMkLst>
      </pc:sldChg>
      <pc:sldChg chg="modSp mod">
        <pc:chgData name="Adi Yoga Sidi Prabawa" userId="f1e3baeb-2c62-435e-b3e0-3c15bc5852ab" providerId="ADAL" clId="{04069697-CADA-4E3B-A7A3-E065612D040A}" dt="2022-02-05T07:10:52.393" v="2" actId="113"/>
        <pc:sldMkLst>
          <pc:docMk/>
          <pc:sldMk cId="1873101905" sldId="747"/>
        </pc:sldMkLst>
      </pc:sldChg>
      <pc:sldChg chg="delSp mod delAnim">
        <pc:chgData name="Adi Yoga Sidi Prabawa" userId="f1e3baeb-2c62-435e-b3e0-3c15bc5852ab" providerId="ADAL" clId="{04069697-CADA-4E3B-A7A3-E065612D040A}" dt="2022-02-05T07:11:42.459" v="4" actId="478"/>
        <pc:sldMkLst>
          <pc:docMk/>
          <pc:sldMk cId="2286459625" sldId="752"/>
        </pc:sldMkLst>
      </pc:sldChg>
      <pc:sldChg chg="delSp mod delAnim">
        <pc:chgData name="Adi Yoga Sidi Prabawa" userId="f1e3baeb-2c62-435e-b3e0-3c15bc5852ab" providerId="ADAL" clId="{04069697-CADA-4E3B-A7A3-E065612D040A}" dt="2022-02-05T07:12:05.095" v="5" actId="478"/>
        <pc:sldMkLst>
          <pc:docMk/>
          <pc:sldMk cId="2312870313" sldId="753"/>
        </pc:sldMkLst>
      </pc:sldChg>
      <pc:sldChg chg="modSp mod">
        <pc:chgData name="Adi Yoga Sidi Prabawa" userId="f1e3baeb-2c62-435e-b3e0-3c15bc5852ab" providerId="ADAL" clId="{04069697-CADA-4E3B-A7A3-E065612D040A}" dt="2022-02-05T07:12:13.424" v="6" actId="113"/>
        <pc:sldMkLst>
          <pc:docMk/>
          <pc:sldMk cId="505607731" sldId="754"/>
        </pc:sldMkLst>
      </pc:sldChg>
      <pc:sldChg chg="del">
        <pc:chgData name="Adi Yoga Sidi Prabawa" userId="f1e3baeb-2c62-435e-b3e0-3c15bc5852ab" providerId="ADAL" clId="{04069697-CADA-4E3B-A7A3-E065612D040A}" dt="2022-02-05T07:13:52.684" v="7" actId="47"/>
        <pc:sldMkLst>
          <pc:docMk/>
          <pc:sldMk cId="1344870687" sldId="767"/>
        </pc:sldMkLst>
      </pc:sldChg>
    </pc:docChg>
  </pc:docChgLst>
  <pc:docChgLst>
    <pc:chgData name="Song Kai" userId="012566e0-30ff-4e17-bc5d-803a8d22ce41" providerId="ADAL" clId="{A45093CF-0175-48DC-9E25-670890D259FD}"/>
    <pc:docChg chg="custSel addSld delSld modSld modMainMaster">
      <pc:chgData name="Song Kai" userId="012566e0-30ff-4e17-bc5d-803a8d22ce41" providerId="ADAL" clId="{A45093CF-0175-48DC-9E25-670890D259FD}" dt="2025-01-08T08:47:58.040" v="5" actId="1076"/>
      <pc:docMkLst>
        <pc:docMk/>
      </pc:docMkLst>
      <pc:sldChg chg="add del">
        <pc:chgData name="Song Kai" userId="012566e0-30ff-4e17-bc5d-803a8d22ce41" providerId="ADAL" clId="{A45093CF-0175-48DC-9E25-670890D259FD}" dt="2025-01-08T08:47:31.747" v="1"/>
        <pc:sldMkLst>
          <pc:docMk/>
          <pc:sldMk cId="2980677409" sldId="620"/>
        </pc:sldMkLst>
      </pc:sldChg>
      <pc:sldMasterChg chg="delSp modSp mod">
        <pc:chgData name="Song Kai" userId="012566e0-30ff-4e17-bc5d-803a8d22ce41" providerId="ADAL" clId="{A45093CF-0175-48DC-9E25-670890D259FD}" dt="2025-01-08T08:47:58.040" v="5" actId="1076"/>
        <pc:sldMasterMkLst>
          <pc:docMk/>
          <pc:sldMasterMk cId="0" sldId="2147485087"/>
        </pc:sldMasterMkLst>
        <pc:spChg chg="del">
          <ac:chgData name="Song Kai" userId="012566e0-30ff-4e17-bc5d-803a8d22ce41" providerId="ADAL" clId="{A45093CF-0175-48DC-9E25-670890D259FD}" dt="2025-01-08T08:47:42.010" v="2" actId="478"/>
          <ac:spMkLst>
            <pc:docMk/>
            <pc:sldMasterMk cId="0" sldId="2147485087"/>
            <ac:spMk id="12" creationId="{57772C85-7221-8D50-B4F5-AC855E75D900}"/>
          </ac:spMkLst>
        </pc:spChg>
        <pc:picChg chg="mod">
          <ac:chgData name="Song Kai" userId="012566e0-30ff-4e17-bc5d-803a8d22ce41" providerId="ADAL" clId="{A45093CF-0175-48DC-9E25-670890D259FD}" dt="2025-01-08T08:47:58.040" v="5" actId="1076"/>
          <ac:picMkLst>
            <pc:docMk/>
            <pc:sldMasterMk cId="0" sldId="2147485087"/>
            <ac:picMk id="9" creationId="{1FF57404-8F8F-8034-B04D-4691022CD078}"/>
          </ac:picMkLst>
        </pc:pic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099" y="1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099" y="9429750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7760" y="4713288"/>
            <a:ext cx="4982156" cy="446881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099" y="9429750"/>
            <a:ext cx="2946576" cy="496888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851099" y="1"/>
            <a:ext cx="2944958" cy="496888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4958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0988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65008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686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0863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942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1582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441146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037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194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426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9630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80700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41879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49288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8937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90505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46061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1684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017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957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27131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2564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8154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4300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39963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01218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633313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53460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855978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10067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349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356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6576" cy="496888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919163" y="744538"/>
            <a:ext cx="4962525" cy="3722687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FF57404-8F8F-8034-B04D-4691022CD078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72784"/>
            <a:ext cx="576072" cy="576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.nyu.edu/~gottlieb/courses/arch/class-notes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s.nyu.edu/~gottlieb/courses/arch/class-notes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#12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05840" y="3462867"/>
            <a:ext cx="7254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The Processor: Control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RegDst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7010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Write register =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20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16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Write register = 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0" name="Group 9"/>
          <p:cNvGrpSpPr/>
          <p:nvPr/>
        </p:nvGrpSpPr>
        <p:grpSpPr>
          <a:xfrm>
            <a:off x="7467600" y="1066800"/>
            <a:ext cx="1219200" cy="1329904"/>
            <a:chOff x="7467600" y="1066800"/>
            <a:chExt cx="1219200" cy="1329904"/>
          </a:xfrm>
        </p:grpSpPr>
        <p:sp>
          <p:nvSpPr>
            <p:cNvPr id="12" name="Rounded Rectangle 11"/>
            <p:cNvSpPr/>
            <p:nvPr/>
          </p:nvSpPr>
          <p:spPr>
            <a:xfrm>
              <a:off x="7924800" y="1066800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8077200" y="1981200"/>
              <a:ext cx="0" cy="1524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467600" y="1371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620000" y="1066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467600" y="1752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620000" y="1447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86930" y="2015704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Signal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229600" y="15240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Oval 1"/>
          <p:cNvSpPr/>
          <p:nvPr/>
        </p:nvSpPr>
        <p:spPr>
          <a:xfrm>
            <a:off x="2428068" y="5470902"/>
            <a:ext cx="702590" cy="309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RegWrite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7010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No register write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New value will be written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3259810" y="5362414"/>
            <a:ext cx="816244" cy="3099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2023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ALUSrc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7384942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Operand2 = Register Read Data 2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Operand2</a:t>
            </a:r>
            <a:r>
              <a:rPr lang="en-US" baseline="-25000" dirty="0"/>
              <a:t> </a:t>
            </a:r>
            <a:r>
              <a:rPr lang="en-US" dirty="0"/>
              <a:t>= </a:t>
            </a:r>
            <a:r>
              <a:rPr lang="en-US" dirty="0" err="1"/>
              <a:t>SignExt</a:t>
            </a:r>
            <a:r>
              <a:rPr lang="en-US" dirty="0"/>
              <a:t>(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4453180" y="4572002"/>
            <a:ext cx="618441" cy="29223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24625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MemRead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False (0)</a:t>
            </a:r>
            <a:r>
              <a:rPr lang="en-US" dirty="0"/>
              <a:t>:	 Not performing memory read access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b="1" dirty="0"/>
              <a:t>True (1)</a:t>
            </a:r>
            <a:r>
              <a:rPr lang="en-US" dirty="0"/>
              <a:t>:	 Read memory using </a:t>
            </a:r>
            <a:r>
              <a:rPr lang="en-US" b="1" i="1" dirty="0"/>
              <a:t>Address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5935851" y="5951351"/>
            <a:ext cx="821410" cy="294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28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MemWrite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8382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sz="2600" b="1" dirty="0"/>
              <a:t>False (0)</a:t>
            </a:r>
            <a:r>
              <a:rPr lang="en-US" sz="2600" dirty="0"/>
              <a:t>:	 Not performing memory write operation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</a:tabLst>
            </a:pPr>
            <a:r>
              <a:rPr lang="en-US" sz="2600" b="1" dirty="0"/>
              <a:t>True (1)</a:t>
            </a:r>
            <a:r>
              <a:rPr lang="en-US" sz="2600" dirty="0"/>
              <a:t>:	 memory[</a:t>
            </a:r>
            <a:r>
              <a:rPr lang="en-US" sz="2600" b="1" i="1" dirty="0"/>
              <a:t>Address</a:t>
            </a:r>
            <a:r>
              <a:rPr lang="en-US" sz="2600" dirty="0"/>
              <a:t>] </a:t>
            </a:r>
            <a:r>
              <a:rPr lang="en-US" sz="2600" dirty="0">
                <a:sym typeface="Wingdings" pitchFamily="2" charset="2"/>
              </a:rPr>
              <a:t></a:t>
            </a:r>
            <a:r>
              <a:rPr lang="en-US" sz="2600" dirty="0"/>
              <a:t> Register Read Data 2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799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5901499" y="4359986"/>
            <a:ext cx="821410" cy="29446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92686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MemToReg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8382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True (1)</a:t>
            </a:r>
            <a:r>
              <a:rPr lang="en-US" dirty="0"/>
              <a:t>:	 Register write data = Memory read data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False (0)</a:t>
            </a:r>
            <a:r>
              <a:rPr lang="en-US" dirty="0"/>
              <a:t>:	 Register write data = ALU result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799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6762174" y="5030606"/>
            <a:ext cx="845257" cy="295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7391400" y="2057400"/>
            <a:ext cx="1219200" cy="1329904"/>
            <a:chOff x="7467600" y="1066800"/>
            <a:chExt cx="1219200" cy="1329904"/>
          </a:xfrm>
        </p:grpSpPr>
        <p:sp>
          <p:nvSpPr>
            <p:cNvPr id="12" name="Rounded Rectangle 11"/>
            <p:cNvSpPr/>
            <p:nvPr/>
          </p:nvSpPr>
          <p:spPr>
            <a:xfrm>
              <a:off x="7924800" y="1066800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Line 16"/>
            <p:cNvSpPr>
              <a:spLocks noChangeShapeType="1"/>
            </p:cNvSpPr>
            <p:nvPr/>
          </p:nvSpPr>
          <p:spPr bwMode="auto">
            <a:xfrm>
              <a:off x="8077200" y="1981200"/>
              <a:ext cx="0" cy="152400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7467600" y="1371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 15"/>
            <p:cNvSpPr/>
            <p:nvPr/>
          </p:nvSpPr>
          <p:spPr>
            <a:xfrm>
              <a:off x="7620000" y="1066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1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7467600" y="17526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7620000" y="1447800"/>
              <a:ext cx="3048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586930" y="2015704"/>
              <a:ext cx="990600" cy="381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Signal</a:t>
              </a:r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8229600" y="1524000"/>
              <a:ext cx="457200" cy="0"/>
            </a:xfrm>
            <a:prstGeom prst="line">
              <a:avLst/>
            </a:prstGeom>
            <a:ln w="22225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ounded Rectangle 22"/>
          <p:cNvSpPr/>
          <p:nvPr/>
        </p:nvSpPr>
        <p:spPr>
          <a:xfrm>
            <a:off x="7086600" y="3505200"/>
            <a:ext cx="1828800" cy="114300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  <a:cs typeface="Courier New" pitchFamily="49" charset="0"/>
              </a:rPr>
              <a:t>IMPORTANT: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  <a:cs typeface="Courier New" pitchFamily="49" charset="0"/>
              </a:rPr>
              <a:t>The input of MUX is swapped in this case</a:t>
            </a:r>
            <a:endParaRPr lang="en-SG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66270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PCSrc</a:t>
            </a:r>
            <a:r>
              <a:rPr lang="en-SG" sz="4000" dirty="0">
                <a:solidFill>
                  <a:srgbClr val="0000FF"/>
                </a:solidFill>
              </a:rPr>
              <a:t> (1/2)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81257"/>
            <a:ext cx="83820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97050" algn="l"/>
              </a:tabLst>
            </a:pPr>
            <a:r>
              <a:rPr lang="en-US" dirty="0"/>
              <a:t>The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isZero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/>
              <a:t>" signal from the ALU gives us the actual branch outcome (taken/not taken)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97050" algn="l"/>
              </a:tabLst>
            </a:pPr>
            <a:r>
              <a:rPr lang="en-US" b="1" dirty="0"/>
              <a:t>Idea: </a:t>
            </a:r>
            <a:r>
              <a:rPr lang="en-US" dirty="0"/>
              <a:t>“If instruction is a branch </a:t>
            </a:r>
            <a:r>
              <a:rPr lang="en-US" b="1" dirty="0"/>
              <a:t>AND</a:t>
            </a:r>
            <a:r>
              <a:rPr lang="en-US" dirty="0"/>
              <a:t> taken, then…”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799"/>
            <a:ext cx="6400800" cy="4206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2" name="Oval 21"/>
          <p:cNvSpPr/>
          <p:nvPr/>
        </p:nvSpPr>
        <p:spPr>
          <a:xfrm>
            <a:off x="5960663" y="3382428"/>
            <a:ext cx="598182" cy="29553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0823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Control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PCSrc</a:t>
            </a:r>
            <a:r>
              <a:rPr lang="en-SG" sz="4000" dirty="0">
                <a:solidFill>
                  <a:srgbClr val="0000FF"/>
                </a:solidFill>
              </a:rPr>
              <a:t> (2/2)</a:t>
            </a:r>
            <a:endParaRPr lang="en-US" sz="40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57200" y="1181257"/>
            <a:ext cx="8382000" cy="918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False (0)</a:t>
            </a:r>
            <a:r>
              <a:rPr lang="en-US" dirty="0"/>
              <a:t>:	 Next PC = PC + 4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263525" indent="-26352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  <a:tabLst>
                <a:tab pos="1704975" algn="l"/>
                <a:tab pos="1797050" algn="l"/>
              </a:tabLst>
            </a:pPr>
            <a:r>
              <a:rPr lang="en-US" b="1" dirty="0"/>
              <a:t>True (1)</a:t>
            </a:r>
            <a:r>
              <a:rPr lang="en-US" dirty="0"/>
              <a:t>:	</a:t>
            </a:r>
            <a:r>
              <a:rPr lang="en-US" sz="2600" dirty="0"/>
              <a:t> </a:t>
            </a:r>
            <a:r>
              <a:rPr lang="en-US" dirty="0"/>
              <a:t>Next PC = </a:t>
            </a:r>
            <a:r>
              <a:rPr lang="en-US" dirty="0" err="1"/>
              <a:t>SignExt</a:t>
            </a:r>
            <a:r>
              <a:rPr lang="en-US" dirty="0"/>
              <a:t>(</a:t>
            </a:r>
            <a:r>
              <a:rPr lang="en-US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Inst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/>
              <a:t>) &lt;&lt; 2  + (PC + </a:t>
            </a:r>
            <a:r>
              <a:rPr lang="en-US" sz="2600" dirty="0"/>
              <a:t>4) </a:t>
            </a:r>
            <a:endParaRPr lang="en-US" sz="2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Oval 5"/>
          <p:cNvSpPr>
            <a:spLocks noChangeArrowheads="1"/>
          </p:cNvSpPr>
          <p:nvPr/>
        </p:nvSpPr>
        <p:spPr bwMode="auto">
          <a:xfrm>
            <a:off x="5943600" y="3352800"/>
            <a:ext cx="609600" cy="304800"/>
          </a:xfrm>
          <a:prstGeom prst="ellipse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/>
          </a:p>
        </p:txBody>
      </p:sp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2209800"/>
            <a:ext cx="6629400" cy="41822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ounded Rectangle 14"/>
          <p:cNvSpPr/>
          <p:nvPr/>
        </p:nvSpPr>
        <p:spPr>
          <a:xfrm>
            <a:off x="7247466" y="2286000"/>
            <a:ext cx="1667933" cy="1066800"/>
          </a:xfrm>
          <a:prstGeom prst="roundRect">
            <a:avLst/>
          </a:prstGeom>
          <a:solidFill>
            <a:srgbClr val="FFFFCC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 err="1">
                <a:solidFill>
                  <a:srgbClr val="C00000"/>
                </a:solidFill>
                <a:cs typeface="Courier New" pitchFamily="49" charset="0"/>
              </a:rPr>
              <a:t>PCSrc</a:t>
            </a:r>
            <a:r>
              <a:rPr lang="en-US" sz="1800" b="1" dirty="0">
                <a:solidFill>
                  <a:srgbClr val="C00000"/>
                </a:solidFill>
                <a:cs typeface="Courier New" pitchFamily="49" charset="0"/>
              </a:rPr>
              <a:t> = 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( Branch </a:t>
            </a:r>
            <a:r>
              <a:rPr lang="en-US" sz="1800" b="1" dirty="0">
                <a:solidFill>
                  <a:schemeClr val="tx1"/>
                </a:solidFill>
                <a:cs typeface="Courier New" pitchFamily="49" charset="0"/>
              </a:rPr>
              <a:t>AND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cs typeface="Courier New" pitchFamily="49" charset="0"/>
              </a:rPr>
              <a:t>isZero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)</a:t>
            </a:r>
            <a:endParaRPr lang="en-SG" sz="1800" dirty="0">
              <a:solidFill>
                <a:schemeClr val="tx1"/>
              </a:solidFill>
            </a:endParaRPr>
          </a:p>
        </p:txBody>
      </p:sp>
      <p:sp>
        <p:nvSpPr>
          <p:cNvPr id="22" name="Oval 21"/>
          <p:cNvSpPr/>
          <p:nvPr/>
        </p:nvSpPr>
        <p:spPr>
          <a:xfrm>
            <a:off x="5748047" y="3116520"/>
            <a:ext cx="1172042" cy="54108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95152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2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Midpoint Check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F247-1DF7-43CA-BF16-01F0E6FE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3736032"/>
              </p:ext>
            </p:extLst>
          </p:nvPr>
        </p:nvGraphicFramePr>
        <p:xfrm>
          <a:off x="4159955" y="1275300"/>
          <a:ext cx="4792133" cy="2842260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1536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3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410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9422"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Control</a:t>
                      </a:r>
                      <a:r>
                        <a:rPr lang="en-US" sz="1050" baseline="0" dirty="0"/>
                        <a:t> Signal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Execution</a:t>
                      </a:r>
                      <a:r>
                        <a:rPr lang="en-US" sz="1050" baseline="0" dirty="0"/>
                        <a:t> Stage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Purpose</a:t>
                      </a:r>
                      <a:endParaRPr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lang="en-US" sz="11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Decode/Operand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</a:t>
                      </a:r>
                      <a:r>
                        <a:rPr lang="en-US" sz="1050" baseline="0" dirty="0"/>
                        <a:t> the destination register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RegWrite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Decode/Operand Fetch</a:t>
                      </a:r>
                    </a:p>
                    <a:p>
                      <a:pPr algn="ctr"/>
                      <a:r>
                        <a:rPr lang="en-US" sz="1050" dirty="0" err="1"/>
                        <a:t>RegWrite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Enable</a:t>
                      </a:r>
                      <a:r>
                        <a:rPr lang="en-US" sz="1050" baseline="0" dirty="0"/>
                        <a:t> writing of register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ALUSrc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2</a:t>
                      </a:r>
                      <a:r>
                        <a:rPr lang="en-US" sz="1050" baseline="30000" dirty="0"/>
                        <a:t>nd</a:t>
                      </a:r>
                      <a:r>
                        <a:rPr lang="en-US" sz="1050" baseline="0" dirty="0"/>
                        <a:t> operand for ALU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ALUcontrol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operation to be performed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5382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MemRead</a:t>
                      </a:r>
                      <a:r>
                        <a:rPr lang="en-US" sz="1050" dirty="0"/>
                        <a:t> / </a:t>
                      </a:r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MemWrite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Enable reading/writing</a:t>
                      </a:r>
                      <a:r>
                        <a:rPr lang="en-US" sz="1050" baseline="0" dirty="0"/>
                        <a:t> of data memory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2690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MemToReg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 err="1"/>
                        <a:t>RegWrite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result to be written back to register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5768"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PCSrc</a:t>
                      </a:r>
                      <a:endParaRPr lang="en-US" sz="11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dirty="0"/>
                        <a:t>Memory/</a:t>
                      </a:r>
                      <a:r>
                        <a:rPr lang="en-US" sz="1050" dirty="0" err="1"/>
                        <a:t>RegWrite</a:t>
                      </a:r>
                      <a:endParaRPr 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Select the next PC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474515"/>
            <a:ext cx="3589867" cy="2302933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have gone through almost all of the signals:</a:t>
            </a:r>
          </a:p>
          <a:p>
            <a:pPr marL="631825" lvl="1" indent="-2698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Left with the more challenging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signal</a:t>
            </a:r>
          </a:p>
        </p:txBody>
      </p:sp>
      <p:sp>
        <p:nvSpPr>
          <p:cNvPr id="12" name="Oval 11"/>
          <p:cNvSpPr/>
          <p:nvPr/>
        </p:nvSpPr>
        <p:spPr>
          <a:xfrm>
            <a:off x="4201469" y="2660937"/>
            <a:ext cx="1081731" cy="32659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9"/>
          <p:cNvSpPr txBox="1">
            <a:spLocks/>
          </p:cNvSpPr>
          <p:nvPr/>
        </p:nvSpPr>
        <p:spPr>
          <a:xfrm>
            <a:off x="457200" y="4117560"/>
            <a:ext cx="8229600" cy="16933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Observation so far:</a:t>
            </a:r>
          </a:p>
          <a:p>
            <a:pPr marL="631825" lvl="1" indent="-26987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The signals discussed so far can be generated by </a:t>
            </a:r>
            <a:r>
              <a:rPr lang="en-US" i="1" dirty="0"/>
              <a:t>opcode</a:t>
            </a:r>
            <a:r>
              <a:rPr lang="en-US" dirty="0"/>
              <a:t> directly</a:t>
            </a:r>
          </a:p>
          <a:p>
            <a:pPr marL="982663" lvl="2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Function code is not needed up to this point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è"/>
            </a:pPr>
            <a:r>
              <a:rPr lang="en-US" dirty="0">
                <a:sym typeface="Wingdings" pitchFamily="2" charset="2"/>
              </a:rPr>
              <a:t> A major part of the controller can be built based on </a:t>
            </a:r>
            <a:r>
              <a:rPr lang="en-US" i="1" dirty="0">
                <a:sym typeface="Wingdings" pitchFamily="2" charset="2"/>
              </a:rPr>
              <a:t>opcode </a:t>
            </a:r>
            <a:r>
              <a:rPr lang="en-US" dirty="0">
                <a:sym typeface="Wingdings" pitchFamily="2" charset="2"/>
              </a:rPr>
              <a:t>alone</a:t>
            </a:r>
          </a:p>
          <a:p>
            <a:pPr lvl="1" fontAlgn="auto">
              <a:spcAft>
                <a:spcPts val="0"/>
              </a:spcAft>
              <a:buFont typeface="Wingdings" pitchFamily="2" charset="2"/>
              <a:buChar char="è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457200" y="598311"/>
            <a:ext cx="8567088" cy="5791200"/>
            <a:chOff x="424512" y="228600"/>
            <a:chExt cx="8567088" cy="5791200"/>
          </a:xfrm>
        </p:grpSpPr>
        <p:sp>
          <p:nvSpPr>
            <p:cNvPr id="12" name="Line 16"/>
            <p:cNvSpPr>
              <a:spLocks noChangeShapeType="1"/>
            </p:cNvSpPr>
            <p:nvPr/>
          </p:nvSpPr>
          <p:spPr bwMode="auto">
            <a:xfrm>
              <a:off x="3539956" y="44196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 flipV="1">
              <a:off x="4082112" y="3124200"/>
              <a:ext cx="1371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" name="Line 29"/>
            <p:cNvSpPr>
              <a:spLocks noChangeShapeType="1"/>
            </p:cNvSpPr>
            <p:nvPr/>
          </p:nvSpPr>
          <p:spPr bwMode="auto">
            <a:xfrm>
              <a:off x="4158312" y="4114800"/>
              <a:ext cx="930002" cy="1111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5" name="Straight Connector 14"/>
            <p:cNvCxnSpPr>
              <a:endCxn id="30" idx="0"/>
            </p:cNvCxnSpPr>
            <p:nvPr/>
          </p:nvCxnSpPr>
          <p:spPr>
            <a:xfrm>
              <a:off x="1150898" y="2990851"/>
              <a:ext cx="1300651" cy="57149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endCxn id="31" idx="0"/>
            </p:cNvCxnSpPr>
            <p:nvPr/>
          </p:nvCxnSpPr>
          <p:spPr>
            <a:xfrm flipV="1">
              <a:off x="1150898" y="3429000"/>
              <a:ext cx="1300651" cy="209551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176448" y="43577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 Box 309"/>
            <p:cNvSpPr txBox="1">
              <a:spLocks noChangeArrowheads="1"/>
            </p:cNvSpPr>
            <p:nvPr/>
          </p:nvSpPr>
          <p:spPr bwMode="auto">
            <a:xfrm>
              <a:off x="1187597" y="2743200"/>
              <a:ext cx="984565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9" name="Text Box 310"/>
            <p:cNvSpPr txBox="1">
              <a:spLocks noChangeArrowheads="1"/>
            </p:cNvSpPr>
            <p:nvPr/>
          </p:nvSpPr>
          <p:spPr bwMode="auto">
            <a:xfrm rot="21202696">
              <a:off x="1168176" y="3303155"/>
              <a:ext cx="984565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20" name="Text Box 324"/>
            <p:cNvSpPr txBox="1">
              <a:spLocks noChangeArrowheads="1"/>
            </p:cNvSpPr>
            <p:nvPr/>
          </p:nvSpPr>
          <p:spPr bwMode="auto">
            <a:xfrm>
              <a:off x="1157168" y="4343400"/>
              <a:ext cx="984565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2141440" y="38100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cxnSp>
          <p:nvCxnSpPr>
            <p:cNvPr id="23" name="Shape 39"/>
            <p:cNvCxnSpPr>
              <a:stCxn id="19" idx="2"/>
            </p:cNvCxnSpPr>
            <p:nvPr/>
          </p:nvCxnSpPr>
          <p:spPr>
            <a:xfrm rot="16200000" flipH="1">
              <a:off x="1616163" y="3607046"/>
              <a:ext cx="576309" cy="459325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22" idx="3"/>
              <a:endCxn id="32" idx="0"/>
            </p:cNvCxnSpPr>
            <p:nvPr/>
          </p:nvCxnSpPr>
          <p:spPr>
            <a:xfrm flipV="1">
              <a:off x="2405583" y="38861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53"/>
            <p:cNvCxnSpPr>
              <a:stCxn id="48" idx="6"/>
            </p:cNvCxnSpPr>
            <p:nvPr/>
          </p:nvCxnSpPr>
          <p:spPr>
            <a:xfrm flipV="1">
              <a:off x="4062501" y="4724400"/>
              <a:ext cx="781611" cy="723900"/>
            </a:xfrm>
            <a:prstGeom prst="bentConnector3">
              <a:avLst>
                <a:gd name="adj1" fmla="val 50000"/>
              </a:avLst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324"/>
            <p:cNvSpPr txBox="1">
              <a:spLocks noChangeArrowheads="1"/>
            </p:cNvSpPr>
            <p:nvPr/>
          </p:nvSpPr>
          <p:spPr bwMode="auto">
            <a:xfrm>
              <a:off x="1145996" y="5257800"/>
              <a:ext cx="902811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4850452" y="3962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1150905" y="5486400"/>
              <a:ext cx="2047106" cy="0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5114595" y="44196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Line 24"/>
            <p:cNvSpPr>
              <a:spLocks noChangeShapeType="1"/>
            </p:cNvSpPr>
            <p:nvPr/>
          </p:nvSpPr>
          <p:spPr bwMode="auto">
            <a:xfrm>
              <a:off x="2451549" y="30480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1" name="Line 25"/>
            <p:cNvSpPr>
              <a:spLocks noChangeShapeType="1"/>
            </p:cNvSpPr>
            <p:nvPr/>
          </p:nvSpPr>
          <p:spPr bwMode="auto">
            <a:xfrm>
              <a:off x="2451549" y="34290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Line 26"/>
            <p:cNvSpPr>
              <a:spLocks noChangeShapeType="1"/>
            </p:cNvSpPr>
            <p:nvPr/>
          </p:nvSpPr>
          <p:spPr bwMode="auto">
            <a:xfrm flipV="1">
              <a:off x="2517584" y="38782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3" name="Rectangle 15"/>
            <p:cNvSpPr>
              <a:spLocks noChangeArrowheads="1"/>
            </p:cNvSpPr>
            <p:nvPr/>
          </p:nvSpPr>
          <p:spPr bwMode="auto">
            <a:xfrm>
              <a:off x="2984151" y="2819401"/>
              <a:ext cx="1129733" cy="1676400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/>
            </a:p>
          </p:txBody>
        </p:sp>
        <p:sp>
          <p:nvSpPr>
            <p:cNvPr id="34" name="Text Box 17"/>
            <p:cNvSpPr txBox="1">
              <a:spLocks noChangeArrowheads="1"/>
            </p:cNvSpPr>
            <p:nvPr/>
          </p:nvSpPr>
          <p:spPr bwMode="auto">
            <a:xfrm>
              <a:off x="2949535" y="29541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35" name="Text Box 18"/>
            <p:cNvSpPr txBox="1">
              <a:spLocks noChangeArrowheads="1"/>
            </p:cNvSpPr>
            <p:nvPr/>
          </p:nvSpPr>
          <p:spPr bwMode="auto">
            <a:xfrm>
              <a:off x="2949535" y="33351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36" name="Text Box 19"/>
            <p:cNvSpPr txBox="1">
              <a:spLocks noChangeArrowheads="1"/>
            </p:cNvSpPr>
            <p:nvPr/>
          </p:nvSpPr>
          <p:spPr bwMode="auto">
            <a:xfrm>
              <a:off x="2949535" y="3733800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37" name="Text Box 20"/>
            <p:cNvSpPr txBox="1">
              <a:spLocks noChangeArrowheads="1"/>
            </p:cNvSpPr>
            <p:nvPr/>
          </p:nvSpPr>
          <p:spPr bwMode="auto">
            <a:xfrm>
              <a:off x="2949534" y="42495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38" name="Text Box 21"/>
            <p:cNvSpPr txBox="1">
              <a:spLocks noChangeArrowheads="1"/>
            </p:cNvSpPr>
            <p:nvPr/>
          </p:nvSpPr>
          <p:spPr bwMode="auto">
            <a:xfrm>
              <a:off x="3800869" y="2971800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39" name="Text Box 22"/>
            <p:cNvSpPr txBox="1">
              <a:spLocks noChangeArrowheads="1"/>
            </p:cNvSpPr>
            <p:nvPr/>
          </p:nvSpPr>
          <p:spPr bwMode="auto">
            <a:xfrm>
              <a:off x="3800869" y="4020979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40" name="Text Box 36"/>
            <p:cNvSpPr txBox="1">
              <a:spLocks noChangeArrowheads="1"/>
            </p:cNvSpPr>
            <p:nvPr/>
          </p:nvSpPr>
          <p:spPr bwMode="auto">
            <a:xfrm>
              <a:off x="3132205" y="3505200"/>
              <a:ext cx="100059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Registers</a:t>
              </a:r>
            </a:p>
          </p:txBody>
        </p:sp>
        <p:sp>
          <p:nvSpPr>
            <p:cNvPr id="41" name="Line 37"/>
            <p:cNvSpPr>
              <a:spLocks noChangeShapeType="1"/>
            </p:cNvSpPr>
            <p:nvPr/>
          </p:nvSpPr>
          <p:spPr bwMode="auto">
            <a:xfrm flipH="1">
              <a:off x="2662038" y="29749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Line 38"/>
            <p:cNvSpPr>
              <a:spLocks noChangeShapeType="1"/>
            </p:cNvSpPr>
            <p:nvPr/>
          </p:nvSpPr>
          <p:spPr bwMode="auto">
            <a:xfrm flipH="1">
              <a:off x="2662038" y="33591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Line 39"/>
            <p:cNvSpPr>
              <a:spLocks noChangeShapeType="1"/>
            </p:cNvSpPr>
            <p:nvPr/>
          </p:nvSpPr>
          <p:spPr bwMode="auto">
            <a:xfrm flipH="1">
              <a:off x="2662038" y="37925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2568487" y="28194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5" name="Text Box 41"/>
            <p:cNvSpPr txBox="1">
              <a:spLocks noChangeArrowheads="1"/>
            </p:cNvSpPr>
            <p:nvPr/>
          </p:nvSpPr>
          <p:spPr bwMode="auto">
            <a:xfrm>
              <a:off x="2542348" y="32194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6" name="Text Box 42"/>
            <p:cNvSpPr txBox="1">
              <a:spLocks noChangeArrowheads="1"/>
            </p:cNvSpPr>
            <p:nvPr/>
          </p:nvSpPr>
          <p:spPr bwMode="auto">
            <a:xfrm>
              <a:off x="2542348" y="3676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3014935" y="46704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8" name="Oval 47"/>
            <p:cNvSpPr/>
            <p:nvPr/>
          </p:nvSpPr>
          <p:spPr>
            <a:xfrm>
              <a:off x="2919502" y="51816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006600"/>
                  </a:solidFill>
                </a:rPr>
                <a:t>Sign Extend</a:t>
              </a:r>
              <a:endParaRPr lang="en-SG" sz="1400" b="1" dirty="0">
                <a:solidFill>
                  <a:srgbClr val="006600"/>
                </a:solidFill>
              </a:endParaRPr>
            </a:p>
          </p:txBody>
        </p:sp>
        <p:sp>
          <p:nvSpPr>
            <p:cNvPr id="49" name="Line 32"/>
            <p:cNvSpPr>
              <a:spLocks noChangeShapeType="1"/>
            </p:cNvSpPr>
            <p:nvPr/>
          </p:nvSpPr>
          <p:spPr bwMode="auto">
            <a:xfrm>
              <a:off x="5453712" y="29352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0" name="Line 33"/>
            <p:cNvSpPr>
              <a:spLocks noChangeShapeType="1"/>
            </p:cNvSpPr>
            <p:nvPr/>
          </p:nvSpPr>
          <p:spPr bwMode="auto">
            <a:xfrm>
              <a:off x="6215711" y="32766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1" name="Line 34"/>
            <p:cNvSpPr>
              <a:spLocks noChangeShapeType="1"/>
            </p:cNvSpPr>
            <p:nvPr/>
          </p:nvSpPr>
          <p:spPr bwMode="auto">
            <a:xfrm flipH="1">
              <a:off x="5453711" y="41910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2" name="Line 35"/>
            <p:cNvSpPr>
              <a:spLocks noChangeShapeType="1"/>
            </p:cNvSpPr>
            <p:nvPr/>
          </p:nvSpPr>
          <p:spPr bwMode="auto">
            <a:xfrm flipV="1">
              <a:off x="5454423" y="38957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3" name="Line 36"/>
            <p:cNvSpPr>
              <a:spLocks noChangeShapeType="1"/>
            </p:cNvSpPr>
            <p:nvPr/>
          </p:nvSpPr>
          <p:spPr bwMode="auto">
            <a:xfrm flipV="1">
              <a:off x="5454423" y="37036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Line 37"/>
            <p:cNvSpPr>
              <a:spLocks noChangeShapeType="1"/>
            </p:cNvSpPr>
            <p:nvPr/>
          </p:nvSpPr>
          <p:spPr bwMode="auto">
            <a:xfrm>
              <a:off x="5453711" y="34734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" name="Line 38"/>
            <p:cNvSpPr>
              <a:spLocks noChangeShapeType="1"/>
            </p:cNvSpPr>
            <p:nvPr/>
          </p:nvSpPr>
          <p:spPr bwMode="auto">
            <a:xfrm flipV="1">
              <a:off x="5453711" y="29352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6" name="Line 41"/>
            <p:cNvSpPr>
              <a:spLocks noChangeShapeType="1"/>
            </p:cNvSpPr>
            <p:nvPr/>
          </p:nvSpPr>
          <p:spPr bwMode="auto">
            <a:xfrm flipH="1">
              <a:off x="5910912" y="4340225"/>
              <a:ext cx="0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57" name="Text Box 44"/>
            <p:cNvSpPr txBox="1">
              <a:spLocks noChangeArrowheads="1"/>
            </p:cNvSpPr>
            <p:nvPr/>
          </p:nvSpPr>
          <p:spPr bwMode="auto">
            <a:xfrm>
              <a:off x="5695012" y="3794125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58" name="Text Box 45"/>
            <p:cNvSpPr txBox="1">
              <a:spLocks noChangeArrowheads="1"/>
            </p:cNvSpPr>
            <p:nvPr/>
          </p:nvSpPr>
          <p:spPr bwMode="auto">
            <a:xfrm>
              <a:off x="5606112" y="35052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59" name="Line 47"/>
            <p:cNvSpPr>
              <a:spLocks noChangeShapeType="1"/>
            </p:cNvSpPr>
            <p:nvPr/>
          </p:nvSpPr>
          <p:spPr bwMode="auto">
            <a:xfrm>
              <a:off x="5787086" y="4495800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8"/>
            <p:cNvSpPr txBox="1">
              <a:spLocks noChangeArrowheads="1"/>
            </p:cNvSpPr>
            <p:nvPr/>
          </p:nvSpPr>
          <p:spPr bwMode="auto">
            <a:xfrm>
              <a:off x="5910912" y="43434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1" name="Rectangle 52"/>
            <p:cNvSpPr>
              <a:spLocks noChangeArrowheads="1"/>
            </p:cNvSpPr>
            <p:nvPr/>
          </p:nvSpPr>
          <p:spPr bwMode="auto">
            <a:xfrm>
              <a:off x="6644609" y="3725334"/>
              <a:ext cx="1175657" cy="1524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53"/>
            <p:cNvSpPr>
              <a:spLocks noChangeShapeType="1"/>
            </p:cNvSpPr>
            <p:nvPr/>
          </p:nvSpPr>
          <p:spPr bwMode="auto">
            <a:xfrm flipV="1">
              <a:off x="7815912" y="4876800"/>
              <a:ext cx="457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55"/>
            <p:cNvSpPr txBox="1">
              <a:spLocks noChangeArrowheads="1"/>
            </p:cNvSpPr>
            <p:nvPr/>
          </p:nvSpPr>
          <p:spPr bwMode="auto">
            <a:xfrm>
              <a:off x="6811764" y="41910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4" name="Text Box 56"/>
            <p:cNvSpPr txBox="1">
              <a:spLocks noChangeArrowheads="1"/>
            </p:cNvSpPr>
            <p:nvPr/>
          </p:nvSpPr>
          <p:spPr bwMode="auto">
            <a:xfrm>
              <a:off x="6644609" y="38761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5" name="Text Box 57"/>
            <p:cNvSpPr txBox="1">
              <a:spLocks noChangeArrowheads="1"/>
            </p:cNvSpPr>
            <p:nvPr/>
          </p:nvSpPr>
          <p:spPr bwMode="auto">
            <a:xfrm>
              <a:off x="7350003" y="46323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66" name="Text Box 59"/>
            <p:cNvSpPr txBox="1">
              <a:spLocks noChangeArrowheads="1"/>
            </p:cNvSpPr>
            <p:nvPr/>
          </p:nvSpPr>
          <p:spPr bwMode="auto">
            <a:xfrm>
              <a:off x="6596712" y="4860925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67" name="Line 61"/>
            <p:cNvSpPr>
              <a:spLocks noChangeShapeType="1"/>
            </p:cNvSpPr>
            <p:nvPr/>
          </p:nvSpPr>
          <p:spPr bwMode="auto">
            <a:xfrm>
              <a:off x="7232191" y="3572774"/>
              <a:ext cx="247" cy="15256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68" name="Elbow Connector 67"/>
            <p:cNvCxnSpPr/>
            <p:nvPr/>
          </p:nvCxnSpPr>
          <p:spPr>
            <a:xfrm>
              <a:off x="4615512" y="4114800"/>
              <a:ext cx="2057400" cy="990600"/>
            </a:xfrm>
            <a:prstGeom prst="bentConnector3">
              <a:avLst>
                <a:gd name="adj1" fmla="val -617"/>
              </a:avLst>
            </a:prstGeom>
            <a:ln w="95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>
              <a:stCxn id="57" idx="3"/>
              <a:endCxn id="64" idx="1"/>
            </p:cNvCxnSpPr>
            <p:nvPr/>
          </p:nvCxnSpPr>
          <p:spPr>
            <a:xfrm>
              <a:off x="6291912" y="3992563"/>
              <a:ext cx="352697" cy="582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0" name="Group 91"/>
            <p:cNvGrpSpPr/>
            <p:nvPr/>
          </p:nvGrpSpPr>
          <p:grpSpPr>
            <a:xfrm rot="5400000">
              <a:off x="-1404288" y="37338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147" name="Rectangle 146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9" name="Rectangle 148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0" name="Rectangle 149"/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1" name="Rectangle 150"/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2" name="Rectangle 151"/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71" name="Group 109"/>
            <p:cNvGrpSpPr/>
            <p:nvPr/>
          </p:nvGrpSpPr>
          <p:grpSpPr>
            <a:xfrm rot="5400000">
              <a:off x="-1023288" y="3810000"/>
              <a:ext cx="4114800" cy="304800"/>
              <a:chOff x="457200" y="3429000"/>
              <a:chExt cx="8229600" cy="457200"/>
            </a:xfrm>
          </p:grpSpPr>
          <p:sp>
            <p:nvSpPr>
              <p:cNvPr id="141" name="Rectangle 14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2" name="Rectangle 14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3" name="Rectangle 14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4" name="Rectangle 143"/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5" name="Rectangle 144"/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6" name="Rectangle 145"/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72" name="Elbow Connector 71"/>
            <p:cNvCxnSpPr/>
            <p:nvPr/>
          </p:nvCxnSpPr>
          <p:spPr>
            <a:xfrm>
              <a:off x="6368112" y="4004735"/>
              <a:ext cx="1905000" cy="1405465"/>
            </a:xfrm>
            <a:prstGeom prst="bentConnector3">
              <a:avLst>
                <a:gd name="adj1" fmla="val -222"/>
              </a:avLst>
            </a:prstGeom>
            <a:ln w="95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Elbow Connector 100"/>
            <p:cNvCxnSpPr>
              <a:stCxn id="102" idx="3"/>
              <a:endCxn id="37" idx="1"/>
            </p:cNvCxnSpPr>
            <p:nvPr/>
          </p:nvCxnSpPr>
          <p:spPr>
            <a:xfrm flipH="1" flipV="1">
              <a:off x="2949534" y="4372690"/>
              <a:ext cx="5587721" cy="732710"/>
            </a:xfrm>
            <a:prstGeom prst="bentConnector5">
              <a:avLst>
                <a:gd name="adj1" fmla="val -4091"/>
                <a:gd name="adj2" fmla="val -94754"/>
                <a:gd name="adj3" fmla="val 103030"/>
              </a:avLst>
            </a:prstGeom>
            <a:ln w="952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Line 28"/>
            <p:cNvSpPr>
              <a:spLocks noChangeShapeType="1"/>
            </p:cNvSpPr>
            <p:nvPr/>
          </p:nvSpPr>
          <p:spPr bwMode="auto">
            <a:xfrm flipV="1">
              <a:off x="5072712" y="1600200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 dirty="0">
                <a:solidFill>
                  <a:srgbClr val="006600"/>
                </a:solidFill>
              </a:endParaRPr>
            </a:p>
          </p:txBody>
        </p:sp>
        <p:sp>
          <p:nvSpPr>
            <p:cNvPr id="75" name="Oval 74"/>
            <p:cNvSpPr/>
            <p:nvPr/>
          </p:nvSpPr>
          <p:spPr>
            <a:xfrm>
              <a:off x="3929712" y="12954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100" b="1" dirty="0">
                  <a:solidFill>
                    <a:srgbClr val="006600"/>
                  </a:solidFill>
                </a:rPr>
                <a:t>Left Shift 2-bit</a:t>
              </a:r>
              <a:endParaRPr lang="en-SG" sz="1100" b="1" dirty="0">
                <a:solidFill>
                  <a:srgbClr val="006600"/>
                </a:solidFill>
              </a:endParaRPr>
            </a:p>
          </p:txBody>
        </p:sp>
        <p:sp>
          <p:nvSpPr>
            <p:cNvPr id="76" name="Rectangle 152"/>
            <p:cNvSpPr>
              <a:spLocks noChangeArrowheads="1"/>
            </p:cNvSpPr>
            <p:nvPr/>
          </p:nvSpPr>
          <p:spPr bwMode="auto">
            <a:xfrm>
              <a:off x="1867549" y="533400"/>
              <a:ext cx="457200" cy="76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r>
                <a:rPr lang="en-US" sz="1400" b="1" dirty="0">
                  <a:solidFill>
                    <a:srgbClr val="006600"/>
                  </a:solidFill>
                </a:rPr>
                <a:t>PC</a:t>
              </a:r>
            </a:p>
          </p:txBody>
        </p:sp>
        <p:grpSp>
          <p:nvGrpSpPr>
            <p:cNvPr id="77" name="Group 170"/>
            <p:cNvGrpSpPr/>
            <p:nvPr/>
          </p:nvGrpSpPr>
          <p:grpSpPr>
            <a:xfrm>
              <a:off x="2902599" y="533400"/>
              <a:ext cx="569913" cy="673099"/>
              <a:chOff x="3011487" y="674688"/>
              <a:chExt cx="569913" cy="673099"/>
            </a:xfrm>
          </p:grpSpPr>
          <p:sp>
            <p:nvSpPr>
              <p:cNvPr id="133" name="Line 155"/>
              <p:cNvSpPr>
                <a:spLocks noChangeShapeType="1"/>
              </p:cNvSpPr>
              <p:nvPr/>
            </p:nvSpPr>
            <p:spPr bwMode="auto">
              <a:xfrm>
                <a:off x="3011487" y="6746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4" name="Line 156"/>
              <p:cNvSpPr>
                <a:spLocks noChangeShapeType="1"/>
              </p:cNvSpPr>
              <p:nvPr/>
            </p:nvSpPr>
            <p:spPr bwMode="auto">
              <a:xfrm>
                <a:off x="3581400" y="8509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5" name="Line 157"/>
              <p:cNvSpPr>
                <a:spLocks noChangeShapeType="1"/>
              </p:cNvSpPr>
              <p:nvPr/>
            </p:nvSpPr>
            <p:spPr bwMode="auto">
              <a:xfrm flipH="1">
                <a:off x="3011487" y="11557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6" name="Line 158"/>
              <p:cNvSpPr>
                <a:spLocks noChangeShapeType="1"/>
              </p:cNvSpPr>
              <p:nvPr/>
            </p:nvSpPr>
            <p:spPr bwMode="auto">
              <a:xfrm flipV="1">
                <a:off x="3011487" y="10763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7" name="Line 159"/>
              <p:cNvSpPr>
                <a:spLocks noChangeShapeType="1"/>
              </p:cNvSpPr>
              <p:nvPr/>
            </p:nvSpPr>
            <p:spPr bwMode="auto">
              <a:xfrm flipV="1">
                <a:off x="3011487" y="9953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8" name="Line 160"/>
              <p:cNvSpPr>
                <a:spLocks noChangeShapeType="1"/>
              </p:cNvSpPr>
              <p:nvPr/>
            </p:nvSpPr>
            <p:spPr bwMode="auto">
              <a:xfrm>
                <a:off x="3011487" y="9001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9" name="Line 161"/>
              <p:cNvSpPr>
                <a:spLocks noChangeShapeType="1"/>
              </p:cNvSpPr>
              <p:nvPr/>
            </p:nvSpPr>
            <p:spPr bwMode="auto">
              <a:xfrm flipV="1">
                <a:off x="3011487" y="6746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40" name="Text Box 162"/>
              <p:cNvSpPr txBox="1">
                <a:spLocks noChangeArrowheads="1"/>
              </p:cNvSpPr>
              <p:nvPr/>
            </p:nvSpPr>
            <p:spPr bwMode="auto">
              <a:xfrm>
                <a:off x="3024187" y="838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>
                    <a:solidFill>
                      <a:srgbClr val="006600"/>
                    </a:solidFill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78" name="Line 163"/>
            <p:cNvSpPr>
              <a:spLocks noChangeShapeType="1"/>
            </p:cNvSpPr>
            <p:nvPr/>
          </p:nvSpPr>
          <p:spPr bwMode="auto">
            <a:xfrm>
              <a:off x="2639074" y="1087438"/>
              <a:ext cx="2651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79" name="Text Box 167"/>
            <p:cNvSpPr txBox="1">
              <a:spLocks noChangeArrowheads="1"/>
            </p:cNvSpPr>
            <p:nvPr/>
          </p:nvSpPr>
          <p:spPr bwMode="auto">
            <a:xfrm>
              <a:off x="2427937" y="942201"/>
              <a:ext cx="201612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80" name="Line 175"/>
            <p:cNvSpPr>
              <a:spLocks noChangeShapeType="1"/>
            </p:cNvSpPr>
            <p:nvPr/>
          </p:nvSpPr>
          <p:spPr bwMode="auto">
            <a:xfrm flipV="1">
              <a:off x="2324747" y="674298"/>
              <a:ext cx="576983" cy="1150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81" name="Straight Arrow Connector 136"/>
            <p:cNvCxnSpPr/>
            <p:nvPr/>
          </p:nvCxnSpPr>
          <p:spPr>
            <a:xfrm>
              <a:off x="4463112" y="8382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82" name="Line 28"/>
            <p:cNvSpPr>
              <a:spLocks noChangeShapeType="1"/>
            </p:cNvSpPr>
            <p:nvPr/>
          </p:nvSpPr>
          <p:spPr bwMode="auto">
            <a:xfrm flipV="1">
              <a:off x="3472512" y="838200"/>
              <a:ext cx="3505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3" name="Line 28"/>
            <p:cNvSpPr>
              <a:spLocks noChangeShapeType="1"/>
            </p:cNvSpPr>
            <p:nvPr/>
          </p:nvSpPr>
          <p:spPr bwMode="auto">
            <a:xfrm flipV="1">
              <a:off x="6596712" y="14478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84" name="Group 108"/>
            <p:cNvGrpSpPr/>
            <p:nvPr/>
          </p:nvGrpSpPr>
          <p:grpSpPr>
            <a:xfrm>
              <a:off x="5987112" y="1066800"/>
              <a:ext cx="587374" cy="673099"/>
              <a:chOff x="5945188" y="2195513"/>
              <a:chExt cx="587374" cy="673099"/>
            </a:xfrm>
          </p:grpSpPr>
          <p:sp>
            <p:nvSpPr>
              <p:cNvPr id="125" name="Line 176"/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6" name="Line 177"/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7" name="Line 178"/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8" name="Line 179"/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9" name="Line 180"/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0" name="Line 181"/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1" name="Line 182"/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2" name="Text Box 183"/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006600"/>
                    </a:solidFill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85" name="Line 16"/>
            <p:cNvSpPr>
              <a:spLocks noChangeShapeType="1"/>
            </p:cNvSpPr>
            <p:nvPr/>
          </p:nvSpPr>
          <p:spPr bwMode="auto">
            <a:xfrm>
              <a:off x="7130112" y="1524000"/>
              <a:ext cx="0" cy="3048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86" name="Straight Arrow Connector 136"/>
            <p:cNvCxnSpPr>
              <a:stCxn id="113" idx="3"/>
              <a:endCxn id="76" idx="0"/>
            </p:cNvCxnSpPr>
            <p:nvPr/>
          </p:nvCxnSpPr>
          <p:spPr>
            <a:xfrm flipH="1" flipV="1">
              <a:off x="2096149" y="533400"/>
              <a:ext cx="5145706" cy="609600"/>
            </a:xfrm>
            <a:prstGeom prst="bentConnector4">
              <a:avLst>
                <a:gd name="adj1" fmla="val -4443"/>
                <a:gd name="adj2" fmla="val 1375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87" name="Straight Connector 86"/>
            <p:cNvCxnSpPr>
              <a:endCxn id="75" idx="4"/>
            </p:cNvCxnSpPr>
            <p:nvPr/>
          </p:nvCxnSpPr>
          <p:spPr>
            <a:xfrm flipV="1">
              <a:off x="4463112" y="1828800"/>
              <a:ext cx="38100" cy="2895600"/>
            </a:xfrm>
            <a:prstGeom prst="line">
              <a:avLst/>
            </a:prstGeom>
            <a:ln w="952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Rectangle 52"/>
            <p:cNvSpPr>
              <a:spLocks noChangeArrowheads="1"/>
            </p:cNvSpPr>
            <p:nvPr/>
          </p:nvSpPr>
          <p:spPr bwMode="auto">
            <a:xfrm>
              <a:off x="424512" y="228600"/>
              <a:ext cx="1175657" cy="1524000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89" name="Text Box 55"/>
            <p:cNvSpPr txBox="1">
              <a:spLocks noChangeArrowheads="1"/>
            </p:cNvSpPr>
            <p:nvPr/>
          </p:nvSpPr>
          <p:spPr bwMode="auto">
            <a:xfrm>
              <a:off x="424512" y="228600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90" name="Text Box 49"/>
            <p:cNvSpPr txBox="1">
              <a:spLocks noChangeArrowheads="1"/>
            </p:cNvSpPr>
            <p:nvPr/>
          </p:nvSpPr>
          <p:spPr bwMode="auto">
            <a:xfrm>
              <a:off x="5642624" y="32591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91" name="Text Box 56"/>
            <p:cNvSpPr txBox="1">
              <a:spLocks noChangeArrowheads="1"/>
            </p:cNvSpPr>
            <p:nvPr/>
          </p:nvSpPr>
          <p:spPr bwMode="auto">
            <a:xfrm>
              <a:off x="983357" y="1524000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92" name="Straight Arrow Connector 136"/>
            <p:cNvCxnSpPr>
              <a:endCxn id="91" idx="3"/>
            </p:cNvCxnSpPr>
            <p:nvPr/>
          </p:nvCxnSpPr>
          <p:spPr>
            <a:xfrm rot="5400000">
              <a:off x="1506393" y="746919"/>
              <a:ext cx="960438" cy="838200"/>
            </a:xfrm>
            <a:prstGeom prst="bentConnector2">
              <a:avLst/>
            </a:prstGeom>
            <a:noFill/>
            <a:ln w="952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93" name="Text Box 56"/>
            <p:cNvSpPr txBox="1">
              <a:spLocks noChangeArrowheads="1"/>
            </p:cNvSpPr>
            <p:nvPr/>
          </p:nvSpPr>
          <p:spPr bwMode="auto">
            <a:xfrm>
              <a:off x="424512" y="990600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94" name="Straight Arrow Connector 136"/>
            <p:cNvCxnSpPr>
              <a:stCxn id="93" idx="1"/>
              <a:endCxn id="149" idx="2"/>
            </p:cNvCxnSpPr>
            <p:nvPr/>
          </p:nvCxnSpPr>
          <p:spPr>
            <a:xfrm rot="10800000" flipV="1">
              <a:off x="424512" y="1113710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95" name="Left Bracket 94"/>
            <p:cNvSpPr/>
            <p:nvPr/>
          </p:nvSpPr>
          <p:spPr>
            <a:xfrm>
              <a:off x="424512" y="19050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96" name="Text Box 319"/>
            <p:cNvSpPr txBox="1">
              <a:spLocks noChangeArrowheads="1"/>
            </p:cNvSpPr>
            <p:nvPr/>
          </p:nvSpPr>
          <p:spPr bwMode="auto">
            <a:xfrm>
              <a:off x="1643712" y="48006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97" name="Line 16"/>
            <p:cNvSpPr>
              <a:spLocks noChangeShapeType="1"/>
            </p:cNvSpPr>
            <p:nvPr/>
          </p:nvSpPr>
          <p:spPr bwMode="auto">
            <a:xfrm flipH="1">
              <a:off x="2253312" y="47244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8" name="Line 60"/>
            <p:cNvSpPr>
              <a:spLocks noChangeShapeType="1"/>
            </p:cNvSpPr>
            <p:nvPr/>
          </p:nvSpPr>
          <p:spPr bwMode="auto">
            <a:xfrm>
              <a:off x="7282512" y="5249334"/>
              <a:ext cx="0" cy="3048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99" name="Text Box 62"/>
            <p:cNvSpPr txBox="1">
              <a:spLocks noChangeArrowheads="1"/>
            </p:cNvSpPr>
            <p:nvPr/>
          </p:nvSpPr>
          <p:spPr bwMode="auto">
            <a:xfrm>
              <a:off x="6749112" y="54864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00" name="Line 16"/>
            <p:cNvSpPr>
              <a:spLocks noChangeShapeType="1"/>
            </p:cNvSpPr>
            <p:nvPr/>
          </p:nvSpPr>
          <p:spPr bwMode="auto">
            <a:xfrm>
              <a:off x="4996512" y="38100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1" name="Line 16"/>
            <p:cNvSpPr>
              <a:spLocks noChangeShapeType="1"/>
            </p:cNvSpPr>
            <p:nvPr/>
          </p:nvSpPr>
          <p:spPr bwMode="auto">
            <a:xfrm>
              <a:off x="8408260" y="44799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2" name="Rounded Rectangle 101"/>
            <p:cNvSpPr/>
            <p:nvPr/>
          </p:nvSpPr>
          <p:spPr>
            <a:xfrm>
              <a:off x="8273112" y="464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sp>
          <p:nvSpPr>
            <p:cNvPr id="103" name="Rounded Rectangle 102"/>
            <p:cNvSpPr/>
            <p:nvPr/>
          </p:nvSpPr>
          <p:spPr>
            <a:xfrm rot="5400000">
              <a:off x="2405712" y="1676400"/>
              <a:ext cx="1371600" cy="7620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Control</a:t>
              </a:r>
            </a:p>
          </p:txBody>
        </p:sp>
        <p:cxnSp>
          <p:nvCxnSpPr>
            <p:cNvPr id="104" name="Elbow Connector 167"/>
            <p:cNvCxnSpPr>
              <a:endCxn id="123" idx="2"/>
            </p:cNvCxnSpPr>
            <p:nvPr/>
          </p:nvCxnSpPr>
          <p:spPr>
            <a:xfrm>
              <a:off x="3472512" y="2209800"/>
              <a:ext cx="3759892" cy="1334854"/>
            </a:xfrm>
            <a:prstGeom prst="bentConnector4">
              <a:avLst>
                <a:gd name="adj1" fmla="val 99996"/>
                <a:gd name="adj2" fmla="val 117125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Elbow Connector 104"/>
            <p:cNvCxnSpPr/>
            <p:nvPr/>
          </p:nvCxnSpPr>
          <p:spPr>
            <a:xfrm>
              <a:off x="3495516" y="2070340"/>
              <a:ext cx="4929996" cy="2425460"/>
            </a:xfrm>
            <a:prstGeom prst="bentConnector3">
              <a:avLst>
                <a:gd name="adj1" fmla="val 99694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Elbow Connector 105"/>
            <p:cNvCxnSpPr/>
            <p:nvPr/>
          </p:nvCxnSpPr>
          <p:spPr>
            <a:xfrm>
              <a:off x="3472512" y="2438400"/>
              <a:ext cx="1524000" cy="1371600"/>
            </a:xfrm>
            <a:prstGeom prst="bentConnector3">
              <a:avLst>
                <a:gd name="adj1" fmla="val 99811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Elbow Connector 106"/>
            <p:cNvCxnSpPr/>
            <p:nvPr/>
          </p:nvCxnSpPr>
          <p:spPr>
            <a:xfrm>
              <a:off x="3472512" y="2590800"/>
              <a:ext cx="3810000" cy="2971800"/>
            </a:xfrm>
            <a:prstGeom prst="bentConnector3">
              <a:avLst>
                <a:gd name="adj1" fmla="val 21698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/>
            <p:cNvCxnSpPr/>
            <p:nvPr/>
          </p:nvCxnSpPr>
          <p:spPr>
            <a:xfrm rot="16200000" flipH="1">
              <a:off x="2253312" y="3352800"/>
              <a:ext cx="1905000" cy="685800"/>
            </a:xfrm>
            <a:prstGeom prst="bentConnector3">
              <a:avLst>
                <a:gd name="adj1" fmla="val 10071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Elbow Connector 108"/>
            <p:cNvCxnSpPr/>
            <p:nvPr/>
          </p:nvCxnSpPr>
          <p:spPr>
            <a:xfrm rot="16200000" flipH="1">
              <a:off x="881712" y="3505200"/>
              <a:ext cx="2438400" cy="304800"/>
            </a:xfrm>
            <a:prstGeom prst="bentConnector3">
              <a:avLst>
                <a:gd name="adj1" fmla="val 99653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>
            <a:xfrm>
              <a:off x="1948512" y="2438400"/>
              <a:ext cx="7620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>
              <a:endCxn id="103" idx="2"/>
            </p:cNvCxnSpPr>
            <p:nvPr/>
          </p:nvCxnSpPr>
          <p:spPr>
            <a:xfrm>
              <a:off x="1186512" y="2057400"/>
              <a:ext cx="1524000" cy="0"/>
            </a:xfrm>
            <a:prstGeom prst="line">
              <a:avLst/>
            </a:prstGeom>
            <a:ln w="22225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 Box 319"/>
            <p:cNvSpPr txBox="1">
              <a:spLocks noChangeArrowheads="1"/>
            </p:cNvSpPr>
            <p:nvPr/>
          </p:nvSpPr>
          <p:spPr bwMode="auto">
            <a:xfrm>
              <a:off x="7053912" y="1600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13" name="Rounded Rectangle 112"/>
            <p:cNvSpPr/>
            <p:nvPr/>
          </p:nvSpPr>
          <p:spPr>
            <a:xfrm>
              <a:off x="6977712" y="6858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6600"/>
                  </a:solidFill>
                </a:rPr>
                <a:t>MUX</a:t>
              </a:r>
              <a:endParaRPr lang="en-SG" sz="1600" b="1" dirty="0">
                <a:solidFill>
                  <a:srgbClr val="006600"/>
                </a:solidFill>
              </a:endParaRPr>
            </a:p>
          </p:txBody>
        </p:sp>
        <p:cxnSp>
          <p:nvCxnSpPr>
            <p:cNvPr id="114" name="Elbow Connector 167"/>
            <p:cNvCxnSpPr/>
            <p:nvPr/>
          </p:nvCxnSpPr>
          <p:spPr>
            <a:xfrm flipV="1">
              <a:off x="3472512" y="1779233"/>
              <a:ext cx="3094608" cy="170158"/>
            </a:xfrm>
            <a:prstGeom prst="bentConnector3">
              <a:avLst>
                <a:gd name="adj1" fmla="val 50000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Elbow Connector 167"/>
            <p:cNvCxnSpPr/>
            <p:nvPr/>
          </p:nvCxnSpPr>
          <p:spPr>
            <a:xfrm rot="5400000" flipH="1" flipV="1">
              <a:off x="5529912" y="2590800"/>
              <a:ext cx="1524000" cy="152400"/>
            </a:xfrm>
            <a:prstGeom prst="bentConnector3">
              <a:avLst>
                <a:gd name="adj1" fmla="val -97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/>
            <p:nvPr/>
          </p:nvCxnSpPr>
          <p:spPr>
            <a:xfrm>
              <a:off x="6368112" y="1905000"/>
              <a:ext cx="1524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Flowchart: Delay 116"/>
            <p:cNvSpPr/>
            <p:nvPr/>
          </p:nvSpPr>
          <p:spPr>
            <a:xfrm>
              <a:off x="6520512" y="1676400"/>
              <a:ext cx="304800" cy="304800"/>
            </a:xfrm>
            <a:prstGeom prst="flowChartDelay">
              <a:avLst/>
            </a:prstGeom>
            <a:solidFill>
              <a:schemeClr val="tx2">
                <a:lumMod val="20000"/>
                <a:lumOff val="80000"/>
              </a:schemeClr>
            </a:solidFill>
            <a:ln w="158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8" name="Straight Connector 117"/>
            <p:cNvCxnSpPr/>
            <p:nvPr/>
          </p:nvCxnSpPr>
          <p:spPr>
            <a:xfrm flipV="1">
              <a:off x="6825312" y="1823621"/>
              <a:ext cx="292223" cy="5179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 Box 319"/>
            <p:cNvSpPr txBox="1">
              <a:spLocks noChangeArrowheads="1"/>
            </p:cNvSpPr>
            <p:nvPr/>
          </p:nvSpPr>
          <p:spPr bwMode="auto">
            <a:xfrm>
              <a:off x="3419613" y="1676400"/>
              <a:ext cx="7889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Verdana" pitchFamily="34" charset="0"/>
                </a:rPr>
                <a:t>Branch</a:t>
              </a:r>
            </a:p>
          </p:txBody>
        </p:sp>
        <p:sp>
          <p:nvSpPr>
            <p:cNvPr id="120" name="Text Box 46"/>
            <p:cNvSpPr txBox="1">
              <a:spLocks noChangeArrowheads="1"/>
            </p:cNvSpPr>
            <p:nvPr/>
          </p:nvSpPr>
          <p:spPr bwMode="auto">
            <a:xfrm>
              <a:off x="5301312" y="4648200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1" name="Text Box 324"/>
            <p:cNvSpPr txBox="1">
              <a:spLocks noChangeArrowheads="1"/>
            </p:cNvSpPr>
            <p:nvPr/>
          </p:nvSpPr>
          <p:spPr bwMode="auto">
            <a:xfrm>
              <a:off x="1186512" y="2057400"/>
              <a:ext cx="1077539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[31:26]</a:t>
              </a:r>
            </a:p>
          </p:txBody>
        </p:sp>
        <p:sp>
          <p:nvSpPr>
            <p:cNvPr id="122" name="Text Box 319"/>
            <p:cNvSpPr txBox="1">
              <a:spLocks noChangeArrowheads="1"/>
            </p:cNvSpPr>
            <p:nvPr/>
          </p:nvSpPr>
          <p:spPr bwMode="auto">
            <a:xfrm>
              <a:off x="7854750" y="42003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3" name="Text Box 63"/>
            <p:cNvSpPr txBox="1">
              <a:spLocks noChangeArrowheads="1"/>
            </p:cNvSpPr>
            <p:nvPr/>
          </p:nvSpPr>
          <p:spPr bwMode="auto">
            <a:xfrm>
              <a:off x="6696039" y="32676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4" name="Text Box 319"/>
            <p:cNvSpPr txBox="1">
              <a:spLocks noChangeArrowheads="1"/>
            </p:cNvSpPr>
            <p:nvPr/>
          </p:nvSpPr>
          <p:spPr bwMode="auto">
            <a:xfrm>
              <a:off x="4650287" y="36092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</p:grpSp>
      <p:sp>
        <p:nvSpPr>
          <p:cNvPr id="153" name="Rectangle 152"/>
          <p:cNvSpPr/>
          <p:nvPr/>
        </p:nvSpPr>
        <p:spPr>
          <a:xfrm>
            <a:off x="8610600" y="0"/>
            <a:ext cx="533400" cy="3200400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 Control Unit </a:t>
            </a:r>
            <a:r>
              <a:rPr lang="en-US" sz="2400" dirty="0">
                <a:solidFill>
                  <a:schemeClr val="tx1"/>
                </a:solidFill>
              </a:rPr>
              <a:t>v0.5</a:t>
            </a:r>
          </a:p>
        </p:txBody>
      </p:sp>
    </p:spTree>
    <p:extLst>
      <p:ext uri="{BB962C8B-B14F-4D97-AF65-F5344CB8AC3E}">
        <p14:creationId xmlns:p14="http://schemas.microsoft.com/office/powerpoint/2010/main" val="3689751121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677409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Closer Look at ALU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2183086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ALU is a combinational circuit:</a:t>
            </a:r>
          </a:p>
          <a:p>
            <a:pPr marL="631825" lvl="1" indent="-2698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Capable of performing several arithmetic operations</a:t>
            </a:r>
          </a:p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 Lecture #11:</a:t>
            </a:r>
          </a:p>
          <a:p>
            <a:pPr marL="631825" lvl="1" indent="-269875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noted the required operations for the MIPS subset</a:t>
            </a:r>
          </a:p>
          <a:p>
            <a:endParaRPr lang="en-US" dirty="0"/>
          </a:p>
        </p:txBody>
      </p:sp>
      <p:graphicFrame>
        <p:nvGraphicFramePr>
          <p:cNvPr id="9" name="Group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6597774"/>
              </p:ext>
            </p:extLst>
          </p:nvPr>
        </p:nvGraphicFramePr>
        <p:xfrm>
          <a:off x="5486400" y="3429000"/>
          <a:ext cx="2971800" cy="2560320"/>
        </p:xfrm>
        <a:graphic>
          <a:graphicData uri="http://schemas.openxmlformats.org/drawingml/2006/table">
            <a:tbl>
              <a:tblPr/>
              <a:tblGrid>
                <a:gridCol w="14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5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Content Placeholder 2"/>
          <p:cNvSpPr txBox="1">
            <a:spLocks/>
          </p:cNvSpPr>
          <p:nvPr/>
        </p:nvSpPr>
        <p:spPr bwMode="auto">
          <a:xfrm>
            <a:off x="533400" y="3581400"/>
            <a:ext cx="4953000" cy="16566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lang="en-US" sz="3000" kern="0" dirty="0">
                <a:latin typeface="+mn-lt"/>
                <a:cs typeface="+mn-cs"/>
              </a:rPr>
              <a:t>Question:</a:t>
            </a:r>
          </a:p>
          <a:p>
            <a:pPr marL="800100" lvl="1" indent="-342900" eaLnBrk="0" hangingPunct="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How</a:t>
            </a:r>
            <a:r>
              <a:rPr kumimoji="0" lang="en-US" sz="2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is the </a:t>
            </a:r>
            <a:r>
              <a:rPr kumimoji="0" lang="en-US" sz="2600" b="1" i="0" u="none" strike="noStrike" kern="0" cap="none" spc="0" normalizeH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rPr>
              <a:t>ALUcontrol</a:t>
            </a:r>
            <a:r>
              <a:rPr kumimoji="0" lang="en-US" sz="26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cs typeface="+mn-cs"/>
              </a:rPr>
              <a:t> signal designed?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52785B-5CA9-49CB-8345-A203FB90B087}"/>
              </a:ext>
            </a:extLst>
          </p:cNvPr>
          <p:cNvSpPr txBox="1"/>
          <p:nvPr/>
        </p:nvSpPr>
        <p:spPr>
          <a:xfrm>
            <a:off x="6107723" y="646451"/>
            <a:ext cx="2735488" cy="1015663"/>
          </a:xfrm>
          <a:prstGeom prst="rect">
            <a:avLst/>
          </a:prstGeom>
          <a:solidFill>
            <a:srgbClr val="FFFFCC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Note:</a:t>
            </a:r>
            <a:r>
              <a:rPr lang="en-SG" sz="2000" dirty="0"/>
              <a:t> We will cover combinational circuits after the recess.</a:t>
            </a:r>
          </a:p>
        </p:txBody>
      </p:sp>
    </p:spTree>
    <p:extLst>
      <p:ext uri="{BB962C8B-B14F-4D97-AF65-F5344CB8AC3E}">
        <p14:creationId xmlns:p14="http://schemas.microsoft.com/office/powerpoint/2010/main" val="3240678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One Bit At A Time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364714"/>
            <a:ext cx="8382000" cy="914400"/>
          </a:xfrm>
        </p:spPr>
        <p:txBody>
          <a:bodyPr>
            <a:normAutofit lnSpcReduction="10000"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simplified 1-bit MIPS ALU can be implemented as follows:</a:t>
            </a:r>
          </a:p>
          <a:p>
            <a:endParaRPr lang="en-US" dirty="0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2564157"/>
            <a:ext cx="4286250" cy="298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Content Placeholder 2"/>
          <p:cNvSpPr txBox="1">
            <a:spLocks/>
          </p:cNvSpPr>
          <p:nvPr/>
        </p:nvSpPr>
        <p:spPr bwMode="auto">
          <a:xfrm>
            <a:off x="457200" y="2564157"/>
            <a:ext cx="4038600" cy="3068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77500" lnSpcReduction="20000"/>
          </a:bodyPr>
          <a:lstStyle/>
          <a:p>
            <a:pPr marL="271463" marR="0" lvl="0" indent="-271463" algn="l" defTabSz="914400" rtl="0" eaLnBrk="0" fontAlgn="base" latinLnBrk="0" hangingPunct="0">
              <a:lnSpc>
                <a:spcPct val="12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1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 control bits are needed:</a:t>
            </a: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631825" lvl="1" indent="-269875" eaLnBrk="0" hangingPunc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 err="1">
                <a:latin typeface="Courier New" pitchFamily="49" charset="0"/>
                <a:cs typeface="Courier New" pitchFamily="49" charset="0"/>
              </a:rPr>
              <a:t>Ainvert</a:t>
            </a:r>
            <a:r>
              <a:rPr lang="en-US" sz="2800" kern="0" dirty="0">
                <a:latin typeface="+mn-lt"/>
                <a:cs typeface="+mn-cs"/>
              </a:rPr>
              <a:t>:</a:t>
            </a:r>
          </a:p>
          <a:p>
            <a:pPr marL="982663" lvl="2" indent="-260350" eaLnBrk="0" hangingPunc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kern="0" dirty="0">
                <a:latin typeface="+mn-lt"/>
                <a:cs typeface="+mn-cs"/>
              </a:rPr>
              <a:t>1 to invert input A</a:t>
            </a:r>
          </a:p>
          <a:p>
            <a:pPr marL="631825" lvl="1" indent="-269875" eaLnBrk="0" hangingPunc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 err="1">
                <a:latin typeface="Courier New" pitchFamily="49" charset="0"/>
                <a:cs typeface="Courier New" pitchFamily="49" charset="0"/>
              </a:rPr>
              <a:t>Binvert</a:t>
            </a: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982663" lvl="2" indent="-260350" eaLnBrk="0" hangingPunc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600" kern="0" dirty="0">
                <a:latin typeface="+mn-lt"/>
                <a:cs typeface="+mn-cs"/>
              </a:rPr>
              <a:t>1 to invert input B</a:t>
            </a:r>
            <a:endParaRPr kumimoji="0" lang="en-US" sz="26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  <a:p>
            <a:pPr marL="631825" lvl="1" indent="-269875" eaLnBrk="0" hangingPunct="0">
              <a:lnSpc>
                <a:spcPct val="120000"/>
              </a:lnSpc>
              <a:spcBef>
                <a:spcPts val="6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800" b="1" kern="0" dirty="0">
                <a:latin typeface="Courier New" pitchFamily="49" charset="0"/>
                <a:cs typeface="Courier New" pitchFamily="49" charset="0"/>
              </a:rPr>
              <a:t>Operation</a:t>
            </a:r>
            <a:r>
              <a:rPr lang="en-US" sz="2800" kern="0" dirty="0">
                <a:latin typeface="+mn-lt"/>
                <a:cs typeface="+mn-cs"/>
              </a:rPr>
              <a:t> (2-bit) </a:t>
            </a:r>
          </a:p>
          <a:p>
            <a:pPr marL="1073150" lvl="2" indent="-350838" eaLnBrk="0" hangingPunct="0">
              <a:lnSpc>
                <a:spcPct val="120000"/>
              </a:lnSpc>
              <a:spcBef>
                <a:spcPts val="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kumimoji="0" lang="en-US" sz="26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select one of the 3 results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38300" y="6324600"/>
            <a:ext cx="571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Acknowledgement: Image taken from 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NYU Course CSCI-UA.0436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4216FA-5B34-4D28-88AB-70E8213B5776}"/>
              </a:ext>
            </a:extLst>
          </p:cNvPr>
          <p:cNvSpPr txBox="1"/>
          <p:nvPr/>
        </p:nvSpPr>
        <p:spPr>
          <a:xfrm>
            <a:off x="4875797" y="527349"/>
            <a:ext cx="3982453" cy="707886"/>
          </a:xfrm>
          <a:prstGeom prst="rect">
            <a:avLst/>
          </a:prstGeom>
          <a:solidFill>
            <a:srgbClr val="FFFFCC"/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SG" sz="2000" b="1" dirty="0"/>
              <a:t>Note:</a:t>
            </a:r>
            <a:r>
              <a:rPr lang="en-SG" sz="2000" dirty="0"/>
              <a:t> We will revisit this when we cover combinational circuits later.</a:t>
            </a:r>
          </a:p>
        </p:txBody>
      </p:sp>
    </p:spTree>
    <p:extLst>
      <p:ext uri="{BB962C8B-B14F-4D97-AF65-F5344CB8AC3E}">
        <p14:creationId xmlns:p14="http://schemas.microsoft.com/office/powerpoint/2010/main" val="187310190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One Bit At A Time (Aha!)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457200" y="1364713"/>
            <a:ext cx="8382000" cy="1389775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 you see how the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(4-bit) signal controls the ALU?</a:t>
            </a:r>
          </a:p>
          <a:p>
            <a:pPr marL="541338" lvl="1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Note: implementation for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slt</a:t>
            </a:r>
            <a:r>
              <a:rPr lang="en-US" dirty="0"/>
              <a:t> not shown</a:t>
            </a:r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7422" y="2885041"/>
            <a:ext cx="3781778" cy="2630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6" name="Rectangle 15"/>
          <p:cNvSpPr/>
          <p:nvPr/>
        </p:nvSpPr>
        <p:spPr>
          <a:xfrm>
            <a:off x="1638300" y="6324600"/>
            <a:ext cx="57150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Acknowledgement: Image taken from </a:t>
            </a:r>
            <a:r>
              <a:rPr lang="en-US" sz="1400" dirty="0">
                <a:solidFill>
                  <a:schemeClr val="tx1"/>
                </a:solidFill>
                <a:hlinkClick r:id="rId4"/>
              </a:rPr>
              <a:t>NYU Course CSCI-UA.0436 </a:t>
            </a:r>
            <a:endParaRPr lang="en-US" sz="1400" dirty="0">
              <a:solidFill>
                <a:schemeClr val="tx1"/>
              </a:solidFill>
            </a:endParaRPr>
          </a:p>
        </p:txBody>
      </p:sp>
      <p:graphicFrame>
        <p:nvGraphicFramePr>
          <p:cNvPr id="17" name="Group 8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37114253"/>
              </p:ext>
            </p:extLst>
          </p:nvPr>
        </p:nvGraphicFramePr>
        <p:xfrm>
          <a:off x="457200" y="2570444"/>
          <a:ext cx="4267200" cy="3349595"/>
        </p:xfrm>
        <a:graphic>
          <a:graphicData uri="http://schemas.openxmlformats.org/drawingml/2006/table">
            <a:tbl>
              <a:tblPr/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5011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Ainvert</a:t>
                      </a:r>
                      <a:endParaRPr kumimoji="0" lang="en-US" sz="1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Binvert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35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907192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Multilevel Decoding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4656410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Now we can start to design for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signal, which depends on: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Opcode (6-bit) field </a:t>
            </a:r>
            <a:r>
              <a:rPr lang="en-US" b="1" dirty="0"/>
              <a:t>and </a:t>
            </a:r>
            <a:r>
              <a:rPr lang="en-US" dirty="0"/>
              <a:t>Function Code (6-bit) field</a:t>
            </a:r>
            <a:endParaRPr lang="en-US" b="1" dirty="0"/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Brute Force approach: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</a:t>
            </a:r>
            <a:r>
              <a:rPr lang="en-US" dirty="0" err="1"/>
              <a:t>Opcode</a:t>
            </a:r>
            <a:r>
              <a:rPr lang="en-US" dirty="0"/>
              <a:t> and Function Code directly, i.e. finding expressions with 12 variables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Multilevel Decoding approach: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Use some of the input to reduce the cases, then generate the full output</a:t>
            </a:r>
          </a:p>
          <a:p>
            <a:pPr marL="631825" lvl="1" indent="-26987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Simplify the design process, reduce the size of the main controller, potentially speedup the circuit</a:t>
            </a:r>
          </a:p>
        </p:txBody>
      </p:sp>
    </p:spTree>
    <p:extLst>
      <p:ext uri="{BB962C8B-B14F-4D97-AF65-F5344CB8AC3E}">
        <p14:creationId xmlns:p14="http://schemas.microsoft.com/office/powerpoint/2010/main" val="3237403125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Intermediate Signal: </a:t>
            </a:r>
            <a:r>
              <a:rPr lang="en-SG" sz="40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ALUop</a:t>
            </a:r>
            <a:r>
              <a:rPr lang="en-SG" sz="3600" dirty="0">
                <a:solidFill>
                  <a:srgbClr val="0000FF"/>
                </a:solidFill>
              </a:rPr>
              <a:t> 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411111"/>
            <a:ext cx="8229600" cy="4532488"/>
          </a:xfrm>
        </p:spPr>
        <p:txBody>
          <a:bodyPr>
            <a:normAutofit/>
          </a:bodyPr>
          <a:lstStyle/>
          <a:p>
            <a:pPr marL="271463" indent="-271463">
              <a:buClr>
                <a:schemeClr val="tx1">
                  <a:lumMod val="75000"/>
                  <a:lumOff val="25000"/>
                </a:schemeClr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Basic Idea:</a:t>
            </a:r>
          </a:p>
          <a:p>
            <a:pPr marL="722313" lvl="1" indent="-271463">
              <a:buClrTx/>
              <a:buSzPct val="100000"/>
              <a:buFont typeface="+mj-lt"/>
              <a:buAutoNum type="arabicPeriod"/>
            </a:pPr>
            <a:r>
              <a:rPr lang="en-US" dirty="0"/>
              <a:t>Use </a:t>
            </a:r>
            <a:r>
              <a:rPr lang="en-US" dirty="0" err="1"/>
              <a:t>Opcode</a:t>
            </a:r>
            <a:r>
              <a:rPr lang="en-US" dirty="0"/>
              <a:t> to generate a 2-bit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dirty="0"/>
              <a:t> signal</a:t>
            </a:r>
          </a:p>
          <a:p>
            <a:pPr marL="1073150" lvl="2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Represents classification of the instructions:</a:t>
            </a:r>
          </a:p>
          <a:p>
            <a:pPr lvl="3">
              <a:buNone/>
            </a:pPr>
            <a:endParaRPr lang="en-US" dirty="0"/>
          </a:p>
          <a:p>
            <a:pPr lvl="3">
              <a:buNone/>
            </a:pPr>
            <a:endParaRPr lang="en-US" dirty="0"/>
          </a:p>
          <a:p>
            <a:pPr lvl="3">
              <a:buNone/>
            </a:pPr>
            <a:endParaRPr lang="en-SG" dirty="0"/>
          </a:p>
          <a:p>
            <a:pPr lvl="3">
              <a:buNone/>
            </a:pPr>
            <a:endParaRPr lang="en-SG" dirty="0"/>
          </a:p>
          <a:p>
            <a:pPr lvl="3">
              <a:buNone/>
            </a:pPr>
            <a:endParaRPr lang="en-US" dirty="0"/>
          </a:p>
          <a:p>
            <a:pPr lvl="3">
              <a:buNone/>
            </a:pPr>
            <a:endParaRPr lang="en-US" dirty="0"/>
          </a:p>
          <a:p>
            <a:pPr marL="833437" lvl="1" indent="-514350">
              <a:buFont typeface="+mj-lt"/>
              <a:buAutoNum type="arabicPeriod" startAt="2"/>
            </a:pPr>
            <a:endParaRPr lang="en-US" dirty="0"/>
          </a:p>
          <a:p>
            <a:pPr marL="831850" lvl="1" indent="-290513">
              <a:buClr>
                <a:schemeClr val="tx1"/>
              </a:buClr>
              <a:buSzPct val="100000"/>
              <a:buFont typeface="+mj-lt"/>
              <a:buAutoNum type="arabicPeriod" startAt="2"/>
            </a:pPr>
            <a:r>
              <a:rPr lang="en-US" dirty="0"/>
              <a:t>Use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dirty="0"/>
              <a:t> signal and Function Code field (for R-type instructions) to generate the 4-bit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dirty="0"/>
              <a:t> signal</a:t>
            </a:r>
          </a:p>
        </p:txBody>
      </p:sp>
      <p:graphicFrame>
        <p:nvGraphicFramePr>
          <p:cNvPr id="9" name="Group 282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3777143"/>
              </p:ext>
            </p:extLst>
          </p:nvPr>
        </p:nvGraphicFramePr>
        <p:xfrm>
          <a:off x="2667000" y="2590800"/>
          <a:ext cx="3048000" cy="1828800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0262418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Two-level Implementation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grpSp>
        <p:nvGrpSpPr>
          <p:cNvPr id="10" name="Group 91"/>
          <p:cNvGrpSpPr/>
          <p:nvPr/>
        </p:nvGrpSpPr>
        <p:grpSpPr>
          <a:xfrm rot="5400000">
            <a:off x="-1371600" y="3810000"/>
            <a:ext cx="4114800" cy="457200"/>
            <a:chOff x="457200" y="3429000"/>
            <a:chExt cx="8229600" cy="457200"/>
          </a:xfrm>
          <a:noFill/>
        </p:grpSpPr>
        <p:sp>
          <p:nvSpPr>
            <p:cNvPr id="12" name="Rectangle 11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31:26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25:21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20:16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rd</a:t>
              </a:r>
            </a:p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15:11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shamt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10:6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funct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" name="Group 109"/>
          <p:cNvGrpSpPr/>
          <p:nvPr/>
        </p:nvGrpSpPr>
        <p:grpSpPr>
          <a:xfrm rot="5400000">
            <a:off x="-990600" y="3886200"/>
            <a:ext cx="4114800" cy="304800"/>
            <a:chOff x="457200" y="3429000"/>
            <a:chExt cx="8229600" cy="457200"/>
          </a:xfrm>
        </p:grpSpPr>
        <p:sp>
          <p:nvSpPr>
            <p:cNvPr id="20" name="Rectangle 19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7" name="Line 125"/>
          <p:cNvSpPr>
            <a:spLocks noChangeShapeType="1"/>
          </p:cNvSpPr>
          <p:nvPr/>
        </p:nvSpPr>
        <p:spPr bwMode="auto">
          <a:xfrm>
            <a:off x="1219200" y="2361132"/>
            <a:ext cx="1676400" cy="106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28" name="Line 144"/>
          <p:cNvSpPr>
            <a:spLocks noChangeShapeType="1"/>
          </p:cNvSpPr>
          <p:nvPr/>
        </p:nvSpPr>
        <p:spPr bwMode="auto">
          <a:xfrm flipH="1">
            <a:off x="2362200" y="2289206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29" name="Text Box 149"/>
          <p:cNvSpPr txBox="1">
            <a:spLocks noChangeArrowheads="1"/>
          </p:cNvSpPr>
          <p:nvPr/>
        </p:nvSpPr>
        <p:spPr bwMode="auto">
          <a:xfrm>
            <a:off x="2262588" y="2115074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>
                <a:latin typeface="Times New Roman" pitchFamily="18" charset="0"/>
              </a:rPr>
              <a:t>6</a:t>
            </a:r>
          </a:p>
        </p:txBody>
      </p:sp>
      <p:sp>
        <p:nvSpPr>
          <p:cNvPr id="30" name="Rounded Rectangle 29"/>
          <p:cNvSpPr/>
          <p:nvPr/>
        </p:nvSpPr>
        <p:spPr>
          <a:xfrm rot="5400000">
            <a:off x="2590800" y="2209800"/>
            <a:ext cx="13716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Control</a:t>
            </a:r>
          </a:p>
        </p:txBody>
      </p:sp>
      <p:cxnSp>
        <p:nvCxnSpPr>
          <p:cNvPr id="31" name="Elbow Connector 30"/>
          <p:cNvCxnSpPr/>
          <p:nvPr/>
        </p:nvCxnSpPr>
        <p:spPr>
          <a:xfrm rot="10800000">
            <a:off x="1219200" y="5715000"/>
            <a:ext cx="2438400" cy="12700"/>
          </a:xfrm>
          <a:prstGeom prst="bentConnector3">
            <a:avLst>
              <a:gd name="adj1" fmla="val 50000"/>
            </a:avLst>
          </a:prstGeom>
          <a:ln w="22225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3657600" y="5334000"/>
            <a:ext cx="1371600" cy="7620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ALU Control</a:t>
            </a:r>
          </a:p>
        </p:txBody>
      </p:sp>
      <p:sp>
        <p:nvSpPr>
          <p:cNvPr id="33" name="Line 145"/>
          <p:cNvSpPr>
            <a:spLocks noChangeShapeType="1"/>
          </p:cNvSpPr>
          <p:nvPr/>
        </p:nvSpPr>
        <p:spPr bwMode="auto">
          <a:xfrm flipH="1">
            <a:off x="2362200" y="5638800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4" name="Text Box 148"/>
          <p:cNvSpPr txBox="1">
            <a:spLocks noChangeArrowheads="1"/>
          </p:cNvSpPr>
          <p:nvPr/>
        </p:nvSpPr>
        <p:spPr bwMode="auto">
          <a:xfrm>
            <a:off x="2209800" y="5486400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6</a:t>
            </a:r>
          </a:p>
        </p:txBody>
      </p:sp>
      <p:grpSp>
        <p:nvGrpSpPr>
          <p:cNvPr id="35" name="Group 122"/>
          <p:cNvGrpSpPr>
            <a:grpSpLocks/>
          </p:cNvGrpSpPr>
          <p:nvPr/>
        </p:nvGrpSpPr>
        <p:grpSpPr bwMode="auto">
          <a:xfrm>
            <a:off x="4800600" y="3429000"/>
            <a:ext cx="981075" cy="1294248"/>
            <a:chOff x="4608" y="2988"/>
            <a:chExt cx="618" cy="804"/>
          </a:xfrm>
        </p:grpSpPr>
        <p:sp>
          <p:nvSpPr>
            <p:cNvPr id="36" name="Freeform 123"/>
            <p:cNvSpPr>
              <a:spLocks/>
            </p:cNvSpPr>
            <p:nvPr/>
          </p:nvSpPr>
          <p:spPr bwMode="auto">
            <a:xfrm>
              <a:off x="4608" y="2988"/>
              <a:ext cx="618" cy="804"/>
            </a:xfrm>
            <a:custGeom>
              <a:avLst/>
              <a:gdLst>
                <a:gd name="T0" fmla="*/ 0 w 618"/>
                <a:gd name="T1" fmla="*/ 0 h 804"/>
                <a:gd name="T2" fmla="*/ 618 w 618"/>
                <a:gd name="T3" fmla="*/ 240 h 804"/>
                <a:gd name="T4" fmla="*/ 618 w 618"/>
                <a:gd name="T5" fmla="*/ 564 h 804"/>
                <a:gd name="T6" fmla="*/ 0 w 618"/>
                <a:gd name="T7" fmla="*/ 804 h 804"/>
                <a:gd name="T8" fmla="*/ 0 w 618"/>
                <a:gd name="T9" fmla="*/ 516 h 804"/>
                <a:gd name="T10" fmla="*/ 192 w 618"/>
                <a:gd name="T11" fmla="*/ 420 h 804"/>
                <a:gd name="T12" fmla="*/ 0 w 618"/>
                <a:gd name="T13" fmla="*/ 324 h 804"/>
                <a:gd name="T14" fmla="*/ 0 w 618"/>
                <a:gd name="T15" fmla="*/ 0 h 80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618"/>
                <a:gd name="T25" fmla="*/ 0 h 804"/>
                <a:gd name="T26" fmla="*/ 618 w 618"/>
                <a:gd name="T27" fmla="*/ 804 h 804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618" h="804">
                  <a:moveTo>
                    <a:pt x="0" y="0"/>
                  </a:moveTo>
                  <a:lnTo>
                    <a:pt x="618" y="240"/>
                  </a:lnTo>
                  <a:lnTo>
                    <a:pt x="618" y="564"/>
                  </a:lnTo>
                  <a:lnTo>
                    <a:pt x="0" y="804"/>
                  </a:lnTo>
                  <a:lnTo>
                    <a:pt x="0" y="516"/>
                  </a:lnTo>
                  <a:lnTo>
                    <a:pt x="192" y="420"/>
                  </a:lnTo>
                  <a:lnTo>
                    <a:pt x="0" y="3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9050" cap="flat" cmpd="sng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7" name="Text Box 124"/>
            <p:cNvSpPr txBox="1">
              <a:spLocks noChangeArrowheads="1"/>
            </p:cNvSpPr>
            <p:nvPr/>
          </p:nvSpPr>
          <p:spPr bwMode="auto">
            <a:xfrm>
              <a:off x="4763" y="3297"/>
              <a:ext cx="420" cy="1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eaLnBrk="0" hangingPunct="0">
                <a:lnSpc>
                  <a:spcPct val="80000"/>
                </a:lnSpc>
              </a:pPr>
              <a:r>
                <a:rPr lang="en-US" sz="1800" b="1" dirty="0">
                  <a:solidFill>
                    <a:srgbClr val="003399"/>
                  </a:solidFill>
                  <a:latin typeface="Times New Roman" pitchFamily="18" charset="0"/>
                </a:rPr>
                <a:t>ALU</a:t>
              </a:r>
            </a:p>
          </p:txBody>
        </p:sp>
      </p:grpSp>
      <p:sp>
        <p:nvSpPr>
          <p:cNvPr id="38" name="Line 141"/>
          <p:cNvSpPr>
            <a:spLocks noChangeShapeType="1"/>
          </p:cNvSpPr>
          <p:nvPr/>
        </p:nvSpPr>
        <p:spPr bwMode="auto">
          <a:xfrm>
            <a:off x="4495800" y="3738074"/>
            <a:ext cx="3048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9" name="Line 142"/>
          <p:cNvSpPr>
            <a:spLocks noChangeShapeType="1"/>
          </p:cNvSpPr>
          <p:nvPr/>
        </p:nvSpPr>
        <p:spPr bwMode="auto">
          <a:xfrm>
            <a:off x="4495800" y="4510760"/>
            <a:ext cx="3048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40" name="Line 143"/>
          <p:cNvSpPr>
            <a:spLocks noChangeShapeType="1"/>
          </p:cNvSpPr>
          <p:nvPr/>
        </p:nvSpPr>
        <p:spPr bwMode="auto">
          <a:xfrm>
            <a:off x="5791200" y="4047148"/>
            <a:ext cx="304800" cy="0"/>
          </a:xfrm>
          <a:prstGeom prst="line">
            <a:avLst/>
          </a:prstGeom>
          <a:noFill/>
          <a:ln w="19050">
            <a:solidFill>
              <a:srgbClr val="002060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cxnSp>
        <p:nvCxnSpPr>
          <p:cNvPr id="41" name="Elbow Connector 40"/>
          <p:cNvCxnSpPr>
            <a:stCxn id="30" idx="3"/>
          </p:cNvCxnSpPr>
          <p:nvPr/>
        </p:nvCxnSpPr>
        <p:spPr>
          <a:xfrm rot="16200000" flipH="1">
            <a:off x="2324100" y="4229100"/>
            <a:ext cx="2286000" cy="381000"/>
          </a:xfrm>
          <a:prstGeom prst="bentConnector3">
            <a:avLst>
              <a:gd name="adj1" fmla="val 99630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Line 146"/>
          <p:cNvSpPr>
            <a:spLocks noChangeShapeType="1"/>
          </p:cNvSpPr>
          <p:nvPr/>
        </p:nvSpPr>
        <p:spPr bwMode="auto">
          <a:xfrm flipH="1">
            <a:off x="5257800" y="4726537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3" name="Text Box 151"/>
          <p:cNvSpPr txBox="1">
            <a:spLocks noChangeArrowheads="1"/>
          </p:cNvSpPr>
          <p:nvPr/>
        </p:nvSpPr>
        <p:spPr bwMode="auto">
          <a:xfrm>
            <a:off x="5334000" y="4572000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4</a:t>
            </a:r>
          </a:p>
        </p:txBody>
      </p:sp>
      <p:cxnSp>
        <p:nvCxnSpPr>
          <p:cNvPr id="44" name="Elbow Connector 43"/>
          <p:cNvCxnSpPr>
            <a:endCxn id="32" idx="3"/>
          </p:cNvCxnSpPr>
          <p:nvPr/>
        </p:nvCxnSpPr>
        <p:spPr>
          <a:xfrm rot="5400000">
            <a:off x="4572000" y="4953000"/>
            <a:ext cx="1219200" cy="304800"/>
          </a:xfrm>
          <a:prstGeom prst="bentConnector2">
            <a:avLst/>
          </a:prstGeom>
          <a:ln w="22225">
            <a:solidFill>
              <a:srgbClr val="002060"/>
            </a:solidFill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 Box 46"/>
          <p:cNvSpPr txBox="1">
            <a:spLocks noChangeArrowheads="1"/>
          </p:cNvSpPr>
          <p:nvPr/>
        </p:nvSpPr>
        <p:spPr bwMode="auto">
          <a:xfrm>
            <a:off x="5278275" y="4747779"/>
            <a:ext cx="1297150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4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6" name="Text Box 46"/>
          <p:cNvSpPr txBox="1">
            <a:spLocks noChangeArrowheads="1"/>
          </p:cNvSpPr>
          <p:nvPr/>
        </p:nvSpPr>
        <p:spPr bwMode="auto">
          <a:xfrm>
            <a:off x="2380115" y="3306861"/>
            <a:ext cx="832279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660066"/>
                </a:solidFill>
                <a:latin typeface="Verdana" pitchFamily="34" charset="0"/>
              </a:rPr>
              <a:t>ALUop</a:t>
            </a:r>
            <a:endParaRPr lang="en-US" sz="14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7" name="Line 144"/>
          <p:cNvSpPr>
            <a:spLocks noChangeShapeType="1"/>
          </p:cNvSpPr>
          <p:nvPr/>
        </p:nvSpPr>
        <p:spPr bwMode="auto">
          <a:xfrm flipH="1">
            <a:off x="3200400" y="3356006"/>
            <a:ext cx="152400" cy="1545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8" name="Text Box 149"/>
          <p:cNvSpPr txBox="1">
            <a:spLocks noChangeArrowheads="1"/>
          </p:cNvSpPr>
          <p:nvPr/>
        </p:nvSpPr>
        <p:spPr bwMode="auto">
          <a:xfrm>
            <a:off x="3276600" y="3429000"/>
            <a:ext cx="273050" cy="26561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sz="1400" b="1" dirty="0">
                <a:latin typeface="Times New Roman" pitchFamily="18" charset="0"/>
              </a:rPr>
              <a:t>2</a:t>
            </a:r>
          </a:p>
        </p:txBody>
      </p:sp>
      <p:sp>
        <p:nvSpPr>
          <p:cNvPr id="49" name="Text Box 137"/>
          <p:cNvSpPr txBox="1">
            <a:spLocks noChangeArrowheads="1"/>
          </p:cNvSpPr>
          <p:nvPr/>
        </p:nvSpPr>
        <p:spPr bwMode="auto">
          <a:xfrm>
            <a:off x="1295400" y="3668058"/>
            <a:ext cx="1934376" cy="609398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: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lw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,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sw</a:t>
            </a:r>
            <a:endParaRPr lang="en-US" sz="1400" dirty="0">
              <a:solidFill>
                <a:srgbClr val="003399"/>
              </a:solidFill>
              <a:latin typeface="Times New Roman" pitchFamily="18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: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beq</a:t>
            </a:r>
            <a:endParaRPr lang="en-US" sz="1400" dirty="0">
              <a:solidFill>
                <a:srgbClr val="003399"/>
              </a:solidFill>
              <a:latin typeface="Times New Roman" pitchFamily="18" charset="0"/>
            </a:endParaRPr>
          </a:p>
          <a:p>
            <a:pPr eaLnBrk="0" hangingPunct="0">
              <a:lnSpc>
                <a:spcPct val="80000"/>
              </a:lnSpc>
            </a:pPr>
            <a:r>
              <a:rPr lang="en-US" sz="1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10</a:t>
            </a:r>
            <a:r>
              <a:rPr lang="en-US" sz="1400" dirty="0">
                <a:solidFill>
                  <a:srgbClr val="003399"/>
                </a:solidFill>
                <a:latin typeface="Times New Roman" pitchFamily="18" charset="0"/>
              </a:rPr>
              <a:t>: add, sub, and, or, </a:t>
            </a:r>
            <a:r>
              <a:rPr lang="en-US" sz="1400" dirty="0" err="1">
                <a:solidFill>
                  <a:srgbClr val="003399"/>
                </a:solidFill>
                <a:latin typeface="Times New Roman" pitchFamily="18" charset="0"/>
              </a:rPr>
              <a:t>slt</a:t>
            </a:r>
            <a:endParaRPr lang="en-US" sz="1400" dirty="0">
              <a:solidFill>
                <a:srgbClr val="003399"/>
              </a:solidFill>
              <a:latin typeface="Times New Roman" pitchFamily="18" charset="0"/>
            </a:endParaRPr>
          </a:p>
        </p:txBody>
      </p:sp>
      <p:sp>
        <p:nvSpPr>
          <p:cNvPr id="50" name="Text Box 140"/>
          <p:cNvSpPr txBox="1">
            <a:spLocks noChangeArrowheads="1"/>
          </p:cNvSpPr>
          <p:nvPr/>
        </p:nvSpPr>
        <p:spPr bwMode="auto">
          <a:xfrm>
            <a:off x="5470525" y="5182492"/>
            <a:ext cx="2073276" cy="1089016"/>
          </a:xfrm>
          <a:prstGeom prst="rect">
            <a:avLst/>
          </a:prstGeom>
          <a:solidFill>
            <a:srgbClr val="FFFFCC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0000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and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0001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or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0010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add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0110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sub</a:t>
            </a:r>
          </a:p>
          <a:p>
            <a:pPr eaLnBrk="0" hangingPunct="0">
              <a:lnSpc>
                <a:spcPct val="80000"/>
              </a:lnSpc>
            </a:pP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0111</a:t>
            </a:r>
            <a:r>
              <a:rPr lang="en-US" sz="1600" dirty="0">
                <a:solidFill>
                  <a:srgbClr val="003399"/>
                </a:solidFill>
                <a:latin typeface="Times New Roman" pitchFamily="18" charset="0"/>
              </a:rPr>
              <a:t>: set on less than</a:t>
            </a:r>
          </a:p>
        </p:txBody>
      </p:sp>
      <p:sp>
        <p:nvSpPr>
          <p:cNvPr id="51" name="Rounded Rectangle 50"/>
          <p:cNvSpPr/>
          <p:nvPr/>
        </p:nvSpPr>
        <p:spPr>
          <a:xfrm>
            <a:off x="3862211" y="1343096"/>
            <a:ext cx="3248378" cy="1066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  <a:cs typeface="Courier New" pitchFamily="49" charset="0"/>
              </a:rPr>
              <a:t>Step 1. </a:t>
            </a:r>
          </a:p>
          <a:p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Generate 2-bit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signal from 6-bit opcode.</a:t>
            </a:r>
            <a:endParaRPr lang="en-SG" sz="1800" dirty="0">
              <a:solidFill>
                <a:schemeClr val="tx1"/>
              </a:solidFill>
            </a:endParaRPr>
          </a:p>
        </p:txBody>
      </p:sp>
      <p:sp>
        <p:nvSpPr>
          <p:cNvPr id="52" name="Rounded Rectangle 51"/>
          <p:cNvSpPr/>
          <p:nvPr/>
        </p:nvSpPr>
        <p:spPr>
          <a:xfrm>
            <a:off x="6412089" y="2957689"/>
            <a:ext cx="2427112" cy="1721196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800" b="1" dirty="0">
                <a:solidFill>
                  <a:schemeClr val="tx1"/>
                </a:solidFill>
                <a:cs typeface="Courier New" pitchFamily="49" charset="0"/>
              </a:rPr>
              <a:t>Step 2. </a:t>
            </a:r>
          </a:p>
          <a:p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Generate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signal from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and optionally 6-bit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field.</a:t>
            </a:r>
            <a:endParaRPr lang="en-SG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6338304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Generating </a:t>
            </a:r>
            <a:r>
              <a:rPr lang="en-SG" sz="3600" b="1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ALUcontrol</a:t>
            </a:r>
            <a:r>
              <a:rPr lang="en-SG" sz="3600" dirty="0">
                <a:solidFill>
                  <a:srgbClr val="0000FF"/>
                </a:solidFill>
              </a:rPr>
              <a:t> Signal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56" name="Text Box 22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57" name="Group 233"/>
          <p:cNvGraphicFramePr>
            <a:graphicFrameLocks noGrp="1"/>
          </p:cNvGraphicFramePr>
          <p:nvPr>
            <p:ph sz="half" idx="1"/>
          </p:nvPr>
        </p:nvGraphicFramePr>
        <p:xfrm>
          <a:off x="457200" y="1367509"/>
          <a:ext cx="6248400" cy="3854450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9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Operation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field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action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load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store word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branch equal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D9B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set on less than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8" name="Group 85"/>
          <p:cNvGraphicFramePr>
            <a:graphicFrameLocks/>
          </p:cNvGraphicFramePr>
          <p:nvPr/>
        </p:nvGraphicFramePr>
        <p:xfrm>
          <a:off x="6781800" y="3958309"/>
          <a:ext cx="2286000" cy="2316480"/>
        </p:xfrm>
        <a:graphic>
          <a:graphicData uri="http://schemas.openxmlformats.org/drawingml/2006/table">
            <a:tbl>
              <a:tblPr/>
              <a:tblGrid>
                <a:gridCol w="12536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2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9" name="Rounded Rectangle 58"/>
          <p:cNvSpPr/>
          <p:nvPr/>
        </p:nvSpPr>
        <p:spPr>
          <a:xfrm>
            <a:off x="719667" y="5482309"/>
            <a:ext cx="3733800" cy="685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Generation of 2-bit </a:t>
            </a:r>
            <a:r>
              <a:rPr lang="en-US" sz="1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r>
              <a:rPr lang="en-US" sz="1800" dirty="0">
                <a:solidFill>
                  <a:schemeClr val="tx1"/>
                </a:solidFill>
                <a:cs typeface="Courier New" pitchFamily="49" charset="0"/>
              </a:rPr>
              <a:t> signal will be discussed later</a:t>
            </a:r>
            <a:endParaRPr lang="en-SG" sz="1800" dirty="0">
              <a:solidFill>
                <a:schemeClr val="tx1"/>
              </a:solidFill>
            </a:endParaRPr>
          </a:p>
        </p:txBody>
      </p:sp>
      <p:grpSp>
        <p:nvGrpSpPr>
          <p:cNvPr id="60" name="Group 59"/>
          <p:cNvGrpSpPr/>
          <p:nvPr/>
        </p:nvGrpSpPr>
        <p:grpSpPr>
          <a:xfrm>
            <a:off x="1476023" y="1979531"/>
            <a:ext cx="685800" cy="3195148"/>
            <a:chOff x="1381248" y="1746184"/>
            <a:chExt cx="685800" cy="3195148"/>
          </a:xfrm>
        </p:grpSpPr>
        <p:sp>
          <p:nvSpPr>
            <p:cNvPr id="61" name="TextBox 60"/>
            <p:cNvSpPr txBox="1"/>
            <p:nvPr/>
          </p:nvSpPr>
          <p:spPr>
            <a:xfrm>
              <a:off x="1381248" y="1746184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1381248" y="212122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1381248" y="2526268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01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1381248" y="28956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1381248" y="3330892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381248" y="4086747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381248" y="3711685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1381248" y="4572000"/>
              <a:ext cx="685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581400" y="1963533"/>
            <a:ext cx="1143000" cy="3195148"/>
            <a:chOff x="3505200" y="1746184"/>
            <a:chExt cx="1143000" cy="3195148"/>
          </a:xfrm>
        </p:grpSpPr>
        <p:sp>
          <p:nvSpPr>
            <p:cNvPr id="70" name="TextBox 69"/>
            <p:cNvSpPr txBox="1"/>
            <p:nvPr/>
          </p:nvSpPr>
          <p:spPr>
            <a:xfrm>
              <a:off x="3505200" y="1746184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>
                  <a:solidFill>
                    <a:srgbClr val="C00000"/>
                  </a:solidFill>
                </a:rPr>
                <a:t>xxxxxx</a:t>
              </a:r>
              <a:endParaRPr lang="en-US" sz="1800" b="1" dirty="0">
                <a:solidFill>
                  <a:srgbClr val="C0000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3505200" y="2121222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>
                  <a:solidFill>
                    <a:srgbClr val="C00000"/>
                  </a:solidFill>
                </a:rPr>
                <a:t>xxxxxx</a:t>
              </a:r>
              <a:endParaRPr lang="en-US" sz="1800" b="1" dirty="0">
                <a:solidFill>
                  <a:srgbClr val="C00000"/>
                </a:solidFill>
              </a:endParaRP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505200" y="2526268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 err="1">
                  <a:solidFill>
                    <a:srgbClr val="C00000"/>
                  </a:solidFill>
                </a:rPr>
                <a:t>xxxxxx</a:t>
              </a:r>
              <a:endParaRPr lang="en-US" sz="1800" b="1" dirty="0">
                <a:solidFill>
                  <a:srgbClr val="C00000"/>
                </a:solidFill>
              </a:endParaRP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3505200" y="28956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10 0000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3505200" y="3330892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10 0010</a:t>
              </a: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3505200" y="4086747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10 0101</a:t>
              </a: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3505200" y="3711685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10 0100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505200" y="4572000"/>
              <a:ext cx="1143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10 1010</a:t>
              </a:r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5867400" y="1976399"/>
            <a:ext cx="762000" cy="3195148"/>
            <a:chOff x="5791200" y="1751890"/>
            <a:chExt cx="762000" cy="3195148"/>
          </a:xfrm>
        </p:grpSpPr>
        <p:sp>
          <p:nvSpPr>
            <p:cNvPr id="79" name="TextBox 78"/>
            <p:cNvSpPr txBox="1"/>
            <p:nvPr/>
          </p:nvSpPr>
          <p:spPr>
            <a:xfrm>
              <a:off x="5791200" y="1751890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5791200" y="212692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791200" y="2531974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791200" y="290130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0010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791200" y="3336598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0110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791200" y="4092453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0001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791200" y="3717391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0000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5791200" y="4577706"/>
              <a:ext cx="762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0111</a:t>
              </a:r>
            </a:p>
          </p:txBody>
        </p:sp>
      </p:grpSp>
      <p:graphicFrame>
        <p:nvGraphicFramePr>
          <p:cNvPr id="87" name="Group 282"/>
          <p:cNvGraphicFramePr>
            <a:graphicFrameLocks/>
          </p:cNvGraphicFramePr>
          <p:nvPr/>
        </p:nvGraphicFramePr>
        <p:xfrm>
          <a:off x="6934200" y="1443709"/>
          <a:ext cx="2057400" cy="1706880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 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C00000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/ </a:t>
                      </a: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45962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Design of ALU Control Unit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sp>
        <p:nvSpPr>
          <p:cNvPr id="56" name="Text Box 224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sp>
        <p:nvSpPr>
          <p:cNvPr id="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0452"/>
            <a:ext cx="8229600" cy="1295400"/>
          </a:xfrm>
        </p:spPr>
        <p:txBody>
          <a:bodyPr/>
          <a:lstStyle/>
          <a:p>
            <a:pPr marL="271463" indent="-271463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6600"/>
                </a:solidFill>
              </a:rPr>
              <a:t>Input: </a:t>
            </a:r>
            <a:r>
              <a:rPr lang="en-US" sz="2400" dirty="0"/>
              <a:t>6-bit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Funct</a:t>
            </a:r>
            <a:r>
              <a:rPr lang="en-US" sz="2400" dirty="0"/>
              <a:t> field and 2-bit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ALUop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marL="271463" indent="-271463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C00000"/>
                </a:solidFill>
              </a:rPr>
              <a:t>Output: </a:t>
            </a:r>
            <a:r>
              <a:rPr lang="en-US" sz="2400" dirty="0"/>
              <a:t>4-bit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r>
              <a:rPr lang="en-US" sz="2400" dirty="0"/>
              <a:t> </a:t>
            </a:r>
          </a:p>
          <a:p>
            <a:pPr marL="271463" indent="-271463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Find the simplified expressions</a:t>
            </a:r>
          </a:p>
        </p:txBody>
      </p:sp>
      <p:graphicFrame>
        <p:nvGraphicFramePr>
          <p:cNvPr id="40" name="Group 299"/>
          <p:cNvGraphicFramePr>
            <a:graphicFrameLocks/>
          </p:cNvGraphicFramePr>
          <p:nvPr/>
        </p:nvGraphicFramePr>
        <p:xfrm>
          <a:off x="457200" y="2512339"/>
          <a:ext cx="8153403" cy="3857185"/>
        </p:xfrm>
        <a:graphic>
          <a:graphicData uri="http://schemas.openxmlformats.org/drawingml/2006/table">
            <a:tbl>
              <a:tblPr/>
              <a:tblGrid>
                <a:gridCol w="7215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9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9695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68143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ALUop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Field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( </a:t>
                      </a:r>
                      <a:r>
                        <a:rPr kumimoji="0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F[5:0] == Inst[5:0] </a:t>
                      </a: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control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06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MSB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LSB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F5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102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pSp>
        <p:nvGrpSpPr>
          <p:cNvPr id="41" name="Group 40"/>
          <p:cNvGrpSpPr/>
          <p:nvPr/>
        </p:nvGrpSpPr>
        <p:grpSpPr>
          <a:xfrm>
            <a:off x="1383475" y="3704553"/>
            <a:ext cx="7191030" cy="375038"/>
            <a:chOff x="1383475" y="3388501"/>
            <a:chExt cx="7191030" cy="375038"/>
          </a:xfrm>
        </p:grpSpPr>
        <p:sp>
          <p:nvSpPr>
            <p:cNvPr id="42" name="TextBox 41"/>
            <p:cNvSpPr txBox="1"/>
            <p:nvPr/>
          </p:nvSpPr>
          <p:spPr>
            <a:xfrm>
              <a:off x="1383475" y="338850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2209800" y="338850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29718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100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6482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4102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1722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972300" y="339420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7658100" y="3394207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0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1383475" y="4017803"/>
            <a:ext cx="7191030" cy="375038"/>
            <a:chOff x="1383475" y="3701751"/>
            <a:chExt cx="7191030" cy="375038"/>
          </a:xfrm>
        </p:grpSpPr>
        <p:sp>
          <p:nvSpPr>
            <p:cNvPr id="52" name="TextBox 51"/>
            <p:cNvSpPr txBox="1"/>
            <p:nvPr/>
          </p:nvSpPr>
          <p:spPr>
            <a:xfrm>
              <a:off x="1383475" y="370175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209800" y="3701751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9718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38100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46482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4102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61722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6972300" y="37074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7658100" y="3707457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0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93" name="Group 92"/>
          <p:cNvGrpSpPr/>
          <p:nvPr/>
        </p:nvGrpSpPr>
        <p:grpSpPr>
          <a:xfrm>
            <a:off x="1383475" y="4357722"/>
            <a:ext cx="7191030" cy="375038"/>
            <a:chOff x="1383475" y="4041670"/>
            <a:chExt cx="7191030" cy="375038"/>
          </a:xfrm>
        </p:grpSpPr>
        <p:sp>
          <p:nvSpPr>
            <p:cNvPr id="94" name="TextBox 93"/>
            <p:cNvSpPr txBox="1"/>
            <p:nvPr/>
          </p:nvSpPr>
          <p:spPr>
            <a:xfrm>
              <a:off x="1383475" y="4041670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95" name="TextBox 94"/>
            <p:cNvSpPr txBox="1"/>
            <p:nvPr/>
          </p:nvSpPr>
          <p:spPr>
            <a:xfrm>
              <a:off x="2209800" y="4041670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29718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97" name="TextBox 96"/>
            <p:cNvSpPr txBox="1"/>
            <p:nvPr/>
          </p:nvSpPr>
          <p:spPr>
            <a:xfrm>
              <a:off x="38100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46482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99" name="TextBox 98"/>
            <p:cNvSpPr txBox="1"/>
            <p:nvPr/>
          </p:nvSpPr>
          <p:spPr>
            <a:xfrm>
              <a:off x="54102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61722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101" name="TextBox 100"/>
            <p:cNvSpPr txBox="1"/>
            <p:nvPr/>
          </p:nvSpPr>
          <p:spPr>
            <a:xfrm>
              <a:off x="6972300" y="4047376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X</a:t>
              </a:r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7658100" y="4047376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1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103" name="Group 102"/>
          <p:cNvGrpSpPr/>
          <p:nvPr/>
        </p:nvGrpSpPr>
        <p:grpSpPr>
          <a:xfrm>
            <a:off x="1447800" y="4356209"/>
            <a:ext cx="589547" cy="369332"/>
            <a:chOff x="1447800" y="4040157"/>
            <a:chExt cx="589547" cy="369332"/>
          </a:xfrm>
        </p:grpSpPr>
        <p:cxnSp>
          <p:nvCxnSpPr>
            <p:cNvPr id="104" name="Straight Connector 103"/>
            <p:cNvCxnSpPr/>
            <p:nvPr/>
          </p:nvCxnSpPr>
          <p:spPr>
            <a:xfrm flipH="1">
              <a:off x="1447800" y="4040157"/>
              <a:ext cx="304801" cy="339919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/>
            <p:cNvSpPr txBox="1"/>
            <p:nvPr/>
          </p:nvSpPr>
          <p:spPr>
            <a:xfrm>
              <a:off x="1580147" y="4040157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C00000"/>
                  </a:solidFill>
                </a:rPr>
                <a:t>X</a:t>
              </a:r>
            </a:p>
          </p:txBody>
        </p:sp>
      </p:grpSp>
      <p:grpSp>
        <p:nvGrpSpPr>
          <p:cNvPr id="106" name="Group 105"/>
          <p:cNvGrpSpPr/>
          <p:nvPr/>
        </p:nvGrpSpPr>
        <p:grpSpPr>
          <a:xfrm>
            <a:off x="1383475" y="4715178"/>
            <a:ext cx="7191030" cy="375038"/>
            <a:chOff x="1383475" y="4411002"/>
            <a:chExt cx="7191030" cy="375038"/>
          </a:xfrm>
        </p:grpSpPr>
        <p:sp>
          <p:nvSpPr>
            <p:cNvPr id="107" name="TextBox 106"/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15" name="TextBox 114"/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0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1383475" y="5018559"/>
            <a:ext cx="7191030" cy="375038"/>
            <a:chOff x="1383475" y="4411002"/>
            <a:chExt cx="7191030" cy="375038"/>
          </a:xfrm>
        </p:grpSpPr>
        <p:sp>
          <p:nvSpPr>
            <p:cNvPr id="117" name="TextBox 116"/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23" name="TextBox 122"/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25" name="TextBox 124"/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1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1383475" y="5361331"/>
            <a:ext cx="7191030" cy="375038"/>
            <a:chOff x="1383475" y="4411002"/>
            <a:chExt cx="7191030" cy="375038"/>
          </a:xfrm>
        </p:grpSpPr>
        <p:sp>
          <p:nvSpPr>
            <p:cNvPr id="127" name="TextBox 126"/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35" name="TextBox 134"/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0 </a:t>
              </a:r>
              <a:r>
                <a:rPr lang="en-US" sz="1800" b="1" dirty="0">
                  <a:solidFill>
                    <a:srgbClr val="006600"/>
                  </a:solidFill>
                </a:rPr>
                <a:t>0 </a:t>
              </a:r>
              <a:r>
                <a:rPr lang="en-US" sz="1800" b="1" dirty="0"/>
                <a:t>0</a:t>
              </a:r>
            </a:p>
          </p:txBody>
        </p:sp>
      </p:grpSp>
      <p:grpSp>
        <p:nvGrpSpPr>
          <p:cNvPr id="136" name="Group 135"/>
          <p:cNvGrpSpPr/>
          <p:nvPr/>
        </p:nvGrpSpPr>
        <p:grpSpPr>
          <a:xfrm>
            <a:off x="1383475" y="5675992"/>
            <a:ext cx="7191030" cy="375038"/>
            <a:chOff x="1383475" y="4411002"/>
            <a:chExt cx="7191030" cy="375038"/>
          </a:xfrm>
        </p:grpSpPr>
        <p:sp>
          <p:nvSpPr>
            <p:cNvPr id="137" name="TextBox 136"/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39" name="TextBox 138"/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40" name="TextBox 139"/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42" name="TextBox 141"/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0 </a:t>
              </a:r>
              <a:r>
                <a:rPr lang="en-US" sz="1800" b="1" dirty="0">
                  <a:solidFill>
                    <a:srgbClr val="006600"/>
                  </a:solidFill>
                </a:rPr>
                <a:t>0 </a:t>
              </a:r>
              <a:r>
                <a:rPr lang="en-US" sz="1800" b="1" dirty="0"/>
                <a:t>1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1383475" y="6029469"/>
            <a:ext cx="7191030" cy="375038"/>
            <a:chOff x="1383475" y="4411002"/>
            <a:chExt cx="7191030" cy="375038"/>
          </a:xfrm>
        </p:grpSpPr>
        <p:sp>
          <p:nvSpPr>
            <p:cNvPr id="147" name="TextBox 146"/>
            <p:cNvSpPr txBox="1"/>
            <p:nvPr/>
          </p:nvSpPr>
          <p:spPr>
            <a:xfrm>
              <a:off x="1383475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2209800" y="4411002"/>
              <a:ext cx="457200" cy="3750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49" name="TextBox 148"/>
            <p:cNvSpPr txBox="1"/>
            <p:nvPr/>
          </p:nvSpPr>
          <p:spPr>
            <a:xfrm>
              <a:off x="29718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38100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51" name="TextBox 150"/>
            <p:cNvSpPr txBox="1"/>
            <p:nvPr/>
          </p:nvSpPr>
          <p:spPr>
            <a:xfrm>
              <a:off x="4648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410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53" name="TextBox 152"/>
            <p:cNvSpPr txBox="1"/>
            <p:nvPr/>
          </p:nvSpPr>
          <p:spPr>
            <a:xfrm>
              <a:off x="61722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1</a:t>
              </a:r>
            </a:p>
          </p:txBody>
        </p:sp>
        <p:sp>
          <p:nvSpPr>
            <p:cNvPr id="154" name="TextBox 153"/>
            <p:cNvSpPr txBox="1"/>
            <p:nvPr/>
          </p:nvSpPr>
          <p:spPr>
            <a:xfrm>
              <a:off x="6972300" y="4416708"/>
              <a:ext cx="457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/>
                <a:t>0</a:t>
              </a:r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7658100" y="4416708"/>
              <a:ext cx="9164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0000FF"/>
                  </a:solidFill>
                </a:rPr>
                <a:t>0 </a:t>
              </a:r>
              <a:r>
                <a:rPr lang="en-US" sz="1800" b="1" dirty="0">
                  <a:solidFill>
                    <a:srgbClr val="C00000"/>
                  </a:solidFill>
                </a:rPr>
                <a:t>1 </a:t>
              </a:r>
              <a:r>
                <a:rPr lang="en-US" sz="1800" b="1" dirty="0">
                  <a:solidFill>
                    <a:srgbClr val="006600"/>
                  </a:solidFill>
                </a:rPr>
                <a:t>1 </a:t>
              </a:r>
              <a:r>
                <a:rPr lang="en-US" sz="1800" b="1" dirty="0"/>
                <a:t>1</a:t>
              </a:r>
            </a:p>
          </p:txBody>
        </p:sp>
      </p:grpSp>
      <p:grpSp>
        <p:nvGrpSpPr>
          <p:cNvPr id="156" name="Group 155"/>
          <p:cNvGrpSpPr/>
          <p:nvPr/>
        </p:nvGrpSpPr>
        <p:grpSpPr>
          <a:xfrm>
            <a:off x="2294646" y="4720884"/>
            <a:ext cx="589547" cy="1675409"/>
            <a:chOff x="2294646" y="4404832"/>
            <a:chExt cx="589547" cy="1675409"/>
          </a:xfrm>
        </p:grpSpPr>
        <p:grpSp>
          <p:nvGrpSpPr>
            <p:cNvPr id="157" name="Group 156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70" name="Straight Connector 16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TextBox 17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58" name="Group 157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68" name="Straight Connector 16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TextBox 16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59" name="Group 158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66" name="Straight Connector 16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TextBox 16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60" name="Group 159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64" name="Straight Connector 16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Box 16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61" name="Group 160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62" name="Straight Connector 16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3" name="TextBox 16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72" name="Group 171"/>
          <p:cNvGrpSpPr/>
          <p:nvPr/>
        </p:nvGrpSpPr>
        <p:grpSpPr>
          <a:xfrm>
            <a:off x="3036593" y="4720884"/>
            <a:ext cx="589547" cy="1675409"/>
            <a:chOff x="2294646" y="4404832"/>
            <a:chExt cx="589547" cy="1675409"/>
          </a:xfrm>
        </p:grpSpPr>
        <p:grpSp>
          <p:nvGrpSpPr>
            <p:cNvPr id="173" name="Group 172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7" name="TextBox 18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74" name="Group 173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184" name="Straight Connector 18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5" name="TextBox 18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75" name="Group 174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82" name="Straight Connector 18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3" name="TextBox 18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76" name="Group 175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80" name="Straight Connector 17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1" name="TextBox 18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77" name="Group 176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78" name="Straight Connector 17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9" name="TextBox 17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grpSp>
        <p:nvGrpSpPr>
          <p:cNvPr id="188" name="Group 187"/>
          <p:cNvGrpSpPr/>
          <p:nvPr/>
        </p:nvGrpSpPr>
        <p:grpSpPr>
          <a:xfrm>
            <a:off x="3871487" y="4720884"/>
            <a:ext cx="589547" cy="1675409"/>
            <a:chOff x="2294646" y="4404832"/>
            <a:chExt cx="589547" cy="1675409"/>
          </a:xfrm>
        </p:grpSpPr>
        <p:grpSp>
          <p:nvGrpSpPr>
            <p:cNvPr id="189" name="Group 188"/>
            <p:cNvGrpSpPr/>
            <p:nvPr/>
          </p:nvGrpSpPr>
          <p:grpSpPr>
            <a:xfrm>
              <a:off x="2294646" y="4404832"/>
              <a:ext cx="589547" cy="369332"/>
              <a:chOff x="1447800" y="4040157"/>
              <a:chExt cx="589547" cy="369332"/>
            </a:xfrm>
          </p:grpSpPr>
          <p:cxnSp>
            <p:nvCxnSpPr>
              <p:cNvPr id="202" name="Straight Connector 201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3" name="TextBox 202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90" name="Group 189"/>
            <p:cNvGrpSpPr/>
            <p:nvPr/>
          </p:nvGrpSpPr>
          <p:grpSpPr>
            <a:xfrm>
              <a:off x="2294646" y="4710983"/>
              <a:ext cx="589547" cy="369332"/>
              <a:chOff x="1447800" y="4040157"/>
              <a:chExt cx="589547" cy="369332"/>
            </a:xfrm>
          </p:grpSpPr>
          <p:cxnSp>
            <p:nvCxnSpPr>
              <p:cNvPr id="200" name="Straight Connector 199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1" name="TextBox 200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91" name="Group 190"/>
            <p:cNvGrpSpPr/>
            <p:nvPr/>
          </p:nvGrpSpPr>
          <p:grpSpPr>
            <a:xfrm>
              <a:off x="2294646" y="5050985"/>
              <a:ext cx="589547" cy="369332"/>
              <a:chOff x="1447800" y="4040157"/>
              <a:chExt cx="589547" cy="369332"/>
            </a:xfrm>
          </p:grpSpPr>
          <p:cxnSp>
            <p:nvCxnSpPr>
              <p:cNvPr id="198" name="Straight Connector 197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9" name="TextBox 198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92" name="Group 191"/>
            <p:cNvGrpSpPr/>
            <p:nvPr/>
          </p:nvGrpSpPr>
          <p:grpSpPr>
            <a:xfrm>
              <a:off x="2294646" y="5373301"/>
              <a:ext cx="589547" cy="369332"/>
              <a:chOff x="1447800" y="4040157"/>
              <a:chExt cx="589547" cy="369332"/>
            </a:xfrm>
          </p:grpSpPr>
          <p:cxnSp>
            <p:nvCxnSpPr>
              <p:cNvPr id="196" name="Straight Connector 195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7" name="TextBox 196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  <p:grpSp>
          <p:nvGrpSpPr>
            <p:cNvPr id="193" name="Group 192"/>
            <p:cNvGrpSpPr/>
            <p:nvPr/>
          </p:nvGrpSpPr>
          <p:grpSpPr>
            <a:xfrm>
              <a:off x="2294646" y="5710909"/>
              <a:ext cx="589547" cy="369332"/>
              <a:chOff x="1447800" y="4040157"/>
              <a:chExt cx="589547" cy="369332"/>
            </a:xfrm>
          </p:grpSpPr>
          <p:cxnSp>
            <p:nvCxnSpPr>
              <p:cNvPr id="194" name="Straight Connector 193"/>
              <p:cNvCxnSpPr/>
              <p:nvPr/>
            </p:nvCxnSpPr>
            <p:spPr>
              <a:xfrm flipH="1">
                <a:off x="1447800" y="4040157"/>
                <a:ext cx="304801" cy="339919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5" name="TextBox 194"/>
              <p:cNvSpPr txBox="1"/>
              <p:nvPr/>
            </p:nvSpPr>
            <p:spPr>
              <a:xfrm>
                <a:off x="1580147" y="4040157"/>
                <a:ext cx="4572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800" b="1" dirty="0">
                    <a:solidFill>
                      <a:srgbClr val="C00000"/>
                    </a:solidFill>
                  </a:rPr>
                  <a:t>X</a:t>
                </a:r>
              </a:p>
            </p:txBody>
          </p:sp>
        </p:grpSp>
      </p:grpSp>
      <p:sp>
        <p:nvSpPr>
          <p:cNvPr id="204" name="TextBox 203"/>
          <p:cNvSpPr txBox="1"/>
          <p:nvPr/>
        </p:nvSpPr>
        <p:spPr>
          <a:xfrm>
            <a:off x="6856997" y="1303638"/>
            <a:ext cx="1829803" cy="338554"/>
          </a:xfrm>
          <a:prstGeom prst="rect">
            <a:avLst/>
          </a:prstGeom>
          <a:solidFill>
            <a:srgbClr val="FFD9B3"/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ALUcontrol3 = 0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6856997" y="1709656"/>
            <a:ext cx="1828364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313" algn="l"/>
              </a:tabLst>
            </a:pPr>
            <a:r>
              <a:rPr lang="en-US" sz="1600" b="1" dirty="0"/>
              <a:t>ALUcontrol2 = 	?</a:t>
            </a:r>
          </a:p>
        </p:txBody>
      </p:sp>
      <p:grpSp>
        <p:nvGrpSpPr>
          <p:cNvPr id="206" name="Group 205"/>
          <p:cNvGrpSpPr/>
          <p:nvPr/>
        </p:nvGrpSpPr>
        <p:grpSpPr>
          <a:xfrm>
            <a:off x="7908991" y="4418392"/>
            <a:ext cx="228600" cy="1933734"/>
            <a:chOff x="7908991" y="4102340"/>
            <a:chExt cx="228600" cy="1933734"/>
          </a:xfrm>
        </p:grpSpPr>
        <p:sp>
          <p:nvSpPr>
            <p:cNvPr id="207" name="Oval 206"/>
            <p:cNvSpPr/>
            <p:nvPr/>
          </p:nvSpPr>
          <p:spPr>
            <a:xfrm>
              <a:off x="7908991" y="4102340"/>
              <a:ext cx="228600" cy="2702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8" name="Oval 207"/>
            <p:cNvSpPr/>
            <p:nvPr/>
          </p:nvSpPr>
          <p:spPr>
            <a:xfrm>
              <a:off x="7908991" y="4744751"/>
              <a:ext cx="228600" cy="2702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9" name="Oval 208"/>
            <p:cNvSpPr/>
            <p:nvPr/>
          </p:nvSpPr>
          <p:spPr>
            <a:xfrm>
              <a:off x="7908991" y="5765798"/>
              <a:ext cx="228600" cy="27027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0" name="TextBox 209"/>
          <p:cNvSpPr txBox="1"/>
          <p:nvPr/>
        </p:nvSpPr>
        <p:spPr>
          <a:xfrm>
            <a:off x="6324600" y="2048210"/>
            <a:ext cx="2360761" cy="33855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tabLst>
                <a:tab pos="1484313" algn="l"/>
              </a:tabLst>
            </a:pPr>
            <a:r>
              <a:rPr lang="en-US" sz="1600" b="1" dirty="0"/>
              <a:t>ALUop0 + ALUop1</a:t>
            </a:r>
            <a:r>
              <a:rPr lang="en-US" sz="1600" b="1" dirty="0">
                <a:sym typeface="Symbol"/>
              </a:rPr>
              <a:t> F1 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231287031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205" grpId="0" animBg="1"/>
      <p:bldP spid="2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Design of ALU Control Unit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30452"/>
            <a:ext cx="8229600" cy="575770"/>
          </a:xfrm>
        </p:spPr>
        <p:txBody>
          <a:bodyPr/>
          <a:lstStyle/>
          <a:p>
            <a:pPr marL="271463" indent="-271463" eaLnBrk="1" hangingPunct="1">
              <a:spcBef>
                <a:spcPct val="100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Simple combinational logic</a:t>
            </a:r>
          </a:p>
        </p:txBody>
      </p:sp>
      <p:grpSp>
        <p:nvGrpSpPr>
          <p:cNvPr id="211" name="Group 287"/>
          <p:cNvGrpSpPr>
            <a:grpSpLocks/>
          </p:cNvGrpSpPr>
          <p:nvPr/>
        </p:nvGrpSpPr>
        <p:grpSpPr bwMode="auto">
          <a:xfrm>
            <a:off x="6553200" y="2282472"/>
            <a:ext cx="2286000" cy="2058988"/>
            <a:chOff x="4224" y="1152"/>
            <a:chExt cx="1440" cy="1297"/>
          </a:xfrm>
        </p:grpSpPr>
        <p:sp>
          <p:nvSpPr>
            <p:cNvPr id="212" name="AutoShape 285"/>
            <p:cNvSpPr>
              <a:spLocks noChangeArrowheads="1"/>
            </p:cNvSpPr>
            <p:nvPr/>
          </p:nvSpPr>
          <p:spPr bwMode="auto">
            <a:xfrm rot="-2800100">
              <a:off x="3836" y="1869"/>
              <a:ext cx="1035" cy="126"/>
            </a:xfrm>
            <a:prstGeom prst="leftArrow">
              <a:avLst>
                <a:gd name="adj1" fmla="val 50000"/>
                <a:gd name="adj2" fmla="val 205357"/>
              </a:avLst>
            </a:prstGeom>
            <a:solidFill>
              <a:schemeClr val="tx2">
                <a:lumMod val="60000"/>
                <a:lumOff val="4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3" name="Text Box 286"/>
            <p:cNvSpPr txBox="1">
              <a:spLocks noChangeArrowheads="1"/>
            </p:cNvSpPr>
            <p:nvPr/>
          </p:nvSpPr>
          <p:spPr bwMode="auto">
            <a:xfrm>
              <a:off x="4224" y="1152"/>
              <a:ext cx="1440" cy="3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10000"/>
                </a:spcBef>
              </a:pPr>
              <a:r>
                <a:rPr lang="en-US" sz="1600" b="1" dirty="0">
                  <a:solidFill>
                    <a:srgbClr val="002060"/>
                  </a:solidFill>
                </a:rPr>
                <a:t>ALUcontrol2</a:t>
              </a:r>
              <a:r>
                <a:rPr lang="en-US" sz="1400" b="1" dirty="0"/>
                <a:t> </a:t>
              </a:r>
            </a:p>
            <a:p>
              <a:pPr>
                <a:spcBef>
                  <a:spcPct val="10000"/>
                </a:spcBef>
              </a:pPr>
              <a:r>
                <a:rPr lang="en-US" sz="1400" b="1" dirty="0"/>
                <a:t>= ALUOp0 + ALUOp1∙F1</a:t>
              </a:r>
            </a:p>
          </p:txBody>
        </p:sp>
      </p:grpSp>
      <p:grpSp>
        <p:nvGrpSpPr>
          <p:cNvPr id="214" name="Group 213"/>
          <p:cNvGrpSpPr/>
          <p:nvPr/>
        </p:nvGrpSpPr>
        <p:grpSpPr>
          <a:xfrm>
            <a:off x="838200" y="1806222"/>
            <a:ext cx="7548563" cy="4557713"/>
            <a:chOff x="990600" y="1504950"/>
            <a:chExt cx="7548563" cy="4557713"/>
          </a:xfrm>
        </p:grpSpPr>
        <p:grpSp>
          <p:nvGrpSpPr>
            <p:cNvPr id="215" name="Group 283"/>
            <p:cNvGrpSpPr>
              <a:grpSpLocks/>
            </p:cNvGrpSpPr>
            <p:nvPr/>
          </p:nvGrpSpPr>
          <p:grpSpPr bwMode="auto">
            <a:xfrm>
              <a:off x="990600" y="1504950"/>
              <a:ext cx="7548563" cy="4557713"/>
              <a:chOff x="528" y="1013"/>
              <a:chExt cx="4755" cy="2871"/>
            </a:xfrm>
          </p:grpSpPr>
          <p:sp>
            <p:nvSpPr>
              <p:cNvPr id="218" name="Freeform 176"/>
              <p:cNvSpPr>
                <a:spLocks/>
              </p:cNvSpPr>
              <p:nvPr/>
            </p:nvSpPr>
            <p:spPr bwMode="auto">
              <a:xfrm>
                <a:off x="1738" y="1460"/>
                <a:ext cx="72" cy="93"/>
              </a:xfrm>
              <a:custGeom>
                <a:avLst/>
                <a:gdLst>
                  <a:gd name="T0" fmla="*/ 72 w 72"/>
                  <a:gd name="T1" fmla="*/ 0 h 93"/>
                  <a:gd name="T2" fmla="*/ 0 w 72"/>
                  <a:gd name="T3" fmla="*/ 0 h 93"/>
                  <a:gd name="T4" fmla="*/ 38 w 72"/>
                  <a:gd name="T5" fmla="*/ 93 h 93"/>
                  <a:gd name="T6" fmla="*/ 72 w 72"/>
                  <a:gd name="T7" fmla="*/ 0 h 93"/>
                  <a:gd name="T8" fmla="*/ 72 w 72"/>
                  <a:gd name="T9" fmla="*/ 0 h 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93"/>
                  <a:gd name="T17" fmla="*/ 72 w 72"/>
                  <a:gd name="T18" fmla="*/ 93 h 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93">
                    <a:moveTo>
                      <a:pt x="72" y="0"/>
                    </a:moveTo>
                    <a:lnTo>
                      <a:pt x="0" y="0"/>
                    </a:lnTo>
                    <a:lnTo>
                      <a:pt x="38" y="93"/>
                    </a:lnTo>
                    <a:lnTo>
                      <a:pt x="72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9" name="Freeform 177"/>
              <p:cNvSpPr>
                <a:spLocks/>
              </p:cNvSpPr>
              <p:nvPr/>
            </p:nvSpPr>
            <p:spPr bwMode="auto">
              <a:xfrm>
                <a:off x="1277" y="3017"/>
                <a:ext cx="1534" cy="119"/>
              </a:xfrm>
              <a:custGeom>
                <a:avLst/>
                <a:gdLst>
                  <a:gd name="T0" fmla="*/ 0 w 1534"/>
                  <a:gd name="T1" fmla="*/ 0 h 119"/>
                  <a:gd name="T2" fmla="*/ 400 w 1534"/>
                  <a:gd name="T3" fmla="*/ 0 h 119"/>
                  <a:gd name="T4" fmla="*/ 400 w 1534"/>
                  <a:gd name="T5" fmla="*/ 119 h 119"/>
                  <a:gd name="T6" fmla="*/ 1534 w 1534"/>
                  <a:gd name="T7" fmla="*/ 119 h 119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534"/>
                  <a:gd name="T13" fmla="*/ 0 h 119"/>
                  <a:gd name="T14" fmla="*/ 1534 w 1534"/>
                  <a:gd name="T15" fmla="*/ 119 h 119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534" h="119">
                    <a:moveTo>
                      <a:pt x="0" y="0"/>
                    </a:moveTo>
                    <a:lnTo>
                      <a:pt x="400" y="0"/>
                    </a:lnTo>
                    <a:lnTo>
                      <a:pt x="400" y="119"/>
                    </a:lnTo>
                    <a:lnTo>
                      <a:pt x="1534" y="119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0" name="Freeform 178"/>
              <p:cNvSpPr>
                <a:spLocks/>
              </p:cNvSpPr>
              <p:nvPr/>
            </p:nvSpPr>
            <p:spPr bwMode="auto">
              <a:xfrm>
                <a:off x="4201" y="2762"/>
                <a:ext cx="72" cy="92"/>
              </a:xfrm>
              <a:custGeom>
                <a:avLst/>
                <a:gdLst>
                  <a:gd name="T0" fmla="*/ 0 w 72"/>
                  <a:gd name="T1" fmla="*/ 0 h 92"/>
                  <a:gd name="T2" fmla="*/ 0 w 72"/>
                  <a:gd name="T3" fmla="*/ 92 h 92"/>
                  <a:gd name="T4" fmla="*/ 72 w 72"/>
                  <a:gd name="T5" fmla="*/ 48 h 92"/>
                  <a:gd name="T6" fmla="*/ 0 w 72"/>
                  <a:gd name="T7" fmla="*/ 0 h 92"/>
                  <a:gd name="T8" fmla="*/ 0 w 72"/>
                  <a:gd name="T9" fmla="*/ 0 h 9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2"/>
                  <a:gd name="T16" fmla="*/ 0 h 92"/>
                  <a:gd name="T17" fmla="*/ 72 w 72"/>
                  <a:gd name="T18" fmla="*/ 92 h 9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2" h="92">
                    <a:moveTo>
                      <a:pt x="0" y="0"/>
                    </a:moveTo>
                    <a:lnTo>
                      <a:pt x="0" y="92"/>
                    </a:lnTo>
                    <a:lnTo>
                      <a:pt x="72" y="4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1" name="Freeform 179"/>
              <p:cNvSpPr>
                <a:spLocks/>
              </p:cNvSpPr>
              <p:nvPr/>
            </p:nvSpPr>
            <p:spPr bwMode="auto">
              <a:xfrm>
                <a:off x="2305" y="2520"/>
                <a:ext cx="277" cy="295"/>
              </a:xfrm>
              <a:custGeom>
                <a:avLst/>
                <a:gdLst>
                  <a:gd name="T0" fmla="*/ 164 w 277"/>
                  <a:gd name="T1" fmla="*/ 290 h 295"/>
                  <a:gd name="T2" fmla="*/ 185 w 277"/>
                  <a:gd name="T3" fmla="*/ 290 h 295"/>
                  <a:gd name="T4" fmla="*/ 202 w 277"/>
                  <a:gd name="T5" fmla="*/ 286 h 295"/>
                  <a:gd name="T6" fmla="*/ 215 w 277"/>
                  <a:gd name="T7" fmla="*/ 277 h 295"/>
                  <a:gd name="T8" fmla="*/ 233 w 277"/>
                  <a:gd name="T9" fmla="*/ 264 h 295"/>
                  <a:gd name="T10" fmla="*/ 243 w 277"/>
                  <a:gd name="T11" fmla="*/ 251 h 295"/>
                  <a:gd name="T12" fmla="*/ 256 w 277"/>
                  <a:gd name="T13" fmla="*/ 233 h 295"/>
                  <a:gd name="T14" fmla="*/ 263 w 277"/>
                  <a:gd name="T15" fmla="*/ 216 h 295"/>
                  <a:gd name="T16" fmla="*/ 270 w 277"/>
                  <a:gd name="T17" fmla="*/ 194 h 295"/>
                  <a:gd name="T18" fmla="*/ 277 w 277"/>
                  <a:gd name="T19" fmla="*/ 172 h 295"/>
                  <a:gd name="T20" fmla="*/ 277 w 277"/>
                  <a:gd name="T21" fmla="*/ 145 h 295"/>
                  <a:gd name="T22" fmla="*/ 277 w 277"/>
                  <a:gd name="T23" fmla="*/ 123 h 295"/>
                  <a:gd name="T24" fmla="*/ 270 w 277"/>
                  <a:gd name="T25" fmla="*/ 101 h 295"/>
                  <a:gd name="T26" fmla="*/ 263 w 277"/>
                  <a:gd name="T27" fmla="*/ 79 h 295"/>
                  <a:gd name="T28" fmla="*/ 256 w 277"/>
                  <a:gd name="T29" fmla="*/ 57 h 295"/>
                  <a:gd name="T30" fmla="*/ 243 w 277"/>
                  <a:gd name="T31" fmla="*/ 40 h 295"/>
                  <a:gd name="T32" fmla="*/ 233 w 277"/>
                  <a:gd name="T33" fmla="*/ 27 h 295"/>
                  <a:gd name="T34" fmla="*/ 215 w 277"/>
                  <a:gd name="T35" fmla="*/ 13 h 295"/>
                  <a:gd name="T36" fmla="*/ 202 w 277"/>
                  <a:gd name="T37" fmla="*/ 5 h 295"/>
                  <a:gd name="T38" fmla="*/ 185 w 277"/>
                  <a:gd name="T39" fmla="*/ 0 h 295"/>
                  <a:gd name="T40" fmla="*/ 164 w 277"/>
                  <a:gd name="T41" fmla="*/ 0 h 295"/>
                  <a:gd name="T42" fmla="*/ 0 w 277"/>
                  <a:gd name="T43" fmla="*/ 0 h 295"/>
                  <a:gd name="T44" fmla="*/ 0 w 277"/>
                  <a:gd name="T45" fmla="*/ 295 h 295"/>
                  <a:gd name="T46" fmla="*/ 164 w 277"/>
                  <a:gd name="T47" fmla="*/ 295 h 295"/>
                  <a:gd name="T48" fmla="*/ 164 w 277"/>
                  <a:gd name="T49" fmla="*/ 295 h 29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77"/>
                  <a:gd name="T76" fmla="*/ 0 h 295"/>
                  <a:gd name="T77" fmla="*/ 277 w 277"/>
                  <a:gd name="T78" fmla="*/ 295 h 29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77" h="295">
                    <a:moveTo>
                      <a:pt x="164" y="290"/>
                    </a:moveTo>
                    <a:lnTo>
                      <a:pt x="185" y="290"/>
                    </a:lnTo>
                    <a:lnTo>
                      <a:pt x="202" y="286"/>
                    </a:lnTo>
                    <a:lnTo>
                      <a:pt x="215" y="277"/>
                    </a:lnTo>
                    <a:lnTo>
                      <a:pt x="233" y="264"/>
                    </a:lnTo>
                    <a:lnTo>
                      <a:pt x="243" y="251"/>
                    </a:lnTo>
                    <a:lnTo>
                      <a:pt x="256" y="233"/>
                    </a:lnTo>
                    <a:lnTo>
                      <a:pt x="263" y="216"/>
                    </a:lnTo>
                    <a:lnTo>
                      <a:pt x="270" y="194"/>
                    </a:lnTo>
                    <a:lnTo>
                      <a:pt x="277" y="172"/>
                    </a:lnTo>
                    <a:lnTo>
                      <a:pt x="277" y="145"/>
                    </a:lnTo>
                    <a:lnTo>
                      <a:pt x="277" y="123"/>
                    </a:lnTo>
                    <a:lnTo>
                      <a:pt x="270" y="101"/>
                    </a:lnTo>
                    <a:lnTo>
                      <a:pt x="263" y="79"/>
                    </a:lnTo>
                    <a:lnTo>
                      <a:pt x="256" y="57"/>
                    </a:lnTo>
                    <a:lnTo>
                      <a:pt x="243" y="40"/>
                    </a:lnTo>
                    <a:lnTo>
                      <a:pt x="233" y="27"/>
                    </a:lnTo>
                    <a:lnTo>
                      <a:pt x="215" y="13"/>
                    </a:lnTo>
                    <a:lnTo>
                      <a:pt x="202" y="5"/>
                    </a:lnTo>
                    <a:lnTo>
                      <a:pt x="185" y="0"/>
                    </a:lnTo>
                    <a:lnTo>
                      <a:pt x="164" y="0"/>
                    </a:lnTo>
                    <a:lnTo>
                      <a:pt x="0" y="0"/>
                    </a:lnTo>
                    <a:lnTo>
                      <a:pt x="0" y="295"/>
                    </a:lnTo>
                    <a:lnTo>
                      <a:pt x="164" y="29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Freeform 180"/>
              <p:cNvSpPr>
                <a:spLocks/>
              </p:cNvSpPr>
              <p:nvPr/>
            </p:nvSpPr>
            <p:spPr bwMode="auto">
              <a:xfrm>
                <a:off x="2825" y="2423"/>
                <a:ext cx="317" cy="295"/>
              </a:xfrm>
              <a:custGeom>
                <a:avLst/>
                <a:gdLst>
                  <a:gd name="T0" fmla="*/ 30 w 317"/>
                  <a:gd name="T1" fmla="*/ 150 h 295"/>
                  <a:gd name="T2" fmla="*/ 30 w 317"/>
                  <a:gd name="T3" fmla="*/ 172 h 295"/>
                  <a:gd name="T4" fmla="*/ 30 w 317"/>
                  <a:gd name="T5" fmla="*/ 190 h 295"/>
                  <a:gd name="T6" fmla="*/ 27 w 317"/>
                  <a:gd name="T7" fmla="*/ 203 h 295"/>
                  <a:gd name="T8" fmla="*/ 27 w 317"/>
                  <a:gd name="T9" fmla="*/ 216 h 295"/>
                  <a:gd name="T10" fmla="*/ 23 w 317"/>
                  <a:gd name="T11" fmla="*/ 229 h 295"/>
                  <a:gd name="T12" fmla="*/ 20 w 317"/>
                  <a:gd name="T13" fmla="*/ 242 h 295"/>
                  <a:gd name="T14" fmla="*/ 17 w 317"/>
                  <a:gd name="T15" fmla="*/ 251 h 295"/>
                  <a:gd name="T16" fmla="*/ 13 w 317"/>
                  <a:gd name="T17" fmla="*/ 264 h 295"/>
                  <a:gd name="T18" fmla="*/ 6 w 317"/>
                  <a:gd name="T19" fmla="*/ 282 h 295"/>
                  <a:gd name="T20" fmla="*/ 0 w 317"/>
                  <a:gd name="T21" fmla="*/ 295 h 295"/>
                  <a:gd name="T22" fmla="*/ 3 w 317"/>
                  <a:gd name="T23" fmla="*/ 295 h 295"/>
                  <a:gd name="T24" fmla="*/ 17 w 317"/>
                  <a:gd name="T25" fmla="*/ 295 h 295"/>
                  <a:gd name="T26" fmla="*/ 34 w 317"/>
                  <a:gd name="T27" fmla="*/ 295 h 295"/>
                  <a:gd name="T28" fmla="*/ 58 w 317"/>
                  <a:gd name="T29" fmla="*/ 295 h 295"/>
                  <a:gd name="T30" fmla="*/ 82 w 317"/>
                  <a:gd name="T31" fmla="*/ 295 h 295"/>
                  <a:gd name="T32" fmla="*/ 109 w 317"/>
                  <a:gd name="T33" fmla="*/ 295 h 295"/>
                  <a:gd name="T34" fmla="*/ 136 w 317"/>
                  <a:gd name="T35" fmla="*/ 295 h 295"/>
                  <a:gd name="T36" fmla="*/ 157 w 317"/>
                  <a:gd name="T37" fmla="*/ 295 h 295"/>
                  <a:gd name="T38" fmla="*/ 177 w 317"/>
                  <a:gd name="T39" fmla="*/ 291 h 295"/>
                  <a:gd name="T40" fmla="*/ 191 w 317"/>
                  <a:gd name="T41" fmla="*/ 291 h 295"/>
                  <a:gd name="T42" fmla="*/ 211 w 317"/>
                  <a:gd name="T43" fmla="*/ 278 h 295"/>
                  <a:gd name="T44" fmla="*/ 232 w 317"/>
                  <a:gd name="T45" fmla="*/ 269 h 295"/>
                  <a:gd name="T46" fmla="*/ 249 w 317"/>
                  <a:gd name="T47" fmla="*/ 256 h 295"/>
                  <a:gd name="T48" fmla="*/ 266 w 317"/>
                  <a:gd name="T49" fmla="*/ 238 h 295"/>
                  <a:gd name="T50" fmla="*/ 280 w 317"/>
                  <a:gd name="T51" fmla="*/ 225 h 295"/>
                  <a:gd name="T52" fmla="*/ 290 w 317"/>
                  <a:gd name="T53" fmla="*/ 207 h 295"/>
                  <a:gd name="T54" fmla="*/ 300 w 317"/>
                  <a:gd name="T55" fmla="*/ 190 h 295"/>
                  <a:gd name="T56" fmla="*/ 307 w 317"/>
                  <a:gd name="T57" fmla="*/ 176 h 295"/>
                  <a:gd name="T58" fmla="*/ 314 w 317"/>
                  <a:gd name="T59" fmla="*/ 163 h 295"/>
                  <a:gd name="T60" fmla="*/ 317 w 317"/>
                  <a:gd name="T61" fmla="*/ 150 h 295"/>
                  <a:gd name="T62" fmla="*/ 314 w 317"/>
                  <a:gd name="T63" fmla="*/ 137 h 295"/>
                  <a:gd name="T64" fmla="*/ 307 w 317"/>
                  <a:gd name="T65" fmla="*/ 124 h 295"/>
                  <a:gd name="T66" fmla="*/ 300 w 317"/>
                  <a:gd name="T67" fmla="*/ 110 h 295"/>
                  <a:gd name="T68" fmla="*/ 290 w 317"/>
                  <a:gd name="T69" fmla="*/ 93 h 295"/>
                  <a:gd name="T70" fmla="*/ 280 w 317"/>
                  <a:gd name="T71" fmla="*/ 75 h 295"/>
                  <a:gd name="T72" fmla="*/ 266 w 317"/>
                  <a:gd name="T73" fmla="*/ 62 h 295"/>
                  <a:gd name="T74" fmla="*/ 249 w 317"/>
                  <a:gd name="T75" fmla="*/ 44 h 295"/>
                  <a:gd name="T76" fmla="*/ 232 w 317"/>
                  <a:gd name="T77" fmla="*/ 31 h 295"/>
                  <a:gd name="T78" fmla="*/ 211 w 317"/>
                  <a:gd name="T79" fmla="*/ 18 h 295"/>
                  <a:gd name="T80" fmla="*/ 191 w 317"/>
                  <a:gd name="T81" fmla="*/ 9 h 295"/>
                  <a:gd name="T82" fmla="*/ 177 w 317"/>
                  <a:gd name="T83" fmla="*/ 9 h 295"/>
                  <a:gd name="T84" fmla="*/ 157 w 317"/>
                  <a:gd name="T85" fmla="*/ 5 h 295"/>
                  <a:gd name="T86" fmla="*/ 136 w 317"/>
                  <a:gd name="T87" fmla="*/ 5 h 295"/>
                  <a:gd name="T88" fmla="*/ 109 w 317"/>
                  <a:gd name="T89" fmla="*/ 5 h 295"/>
                  <a:gd name="T90" fmla="*/ 82 w 317"/>
                  <a:gd name="T91" fmla="*/ 0 h 295"/>
                  <a:gd name="T92" fmla="*/ 58 w 317"/>
                  <a:gd name="T93" fmla="*/ 0 h 295"/>
                  <a:gd name="T94" fmla="*/ 34 w 317"/>
                  <a:gd name="T95" fmla="*/ 0 h 295"/>
                  <a:gd name="T96" fmla="*/ 17 w 317"/>
                  <a:gd name="T97" fmla="*/ 0 h 295"/>
                  <a:gd name="T98" fmla="*/ 3 w 317"/>
                  <a:gd name="T99" fmla="*/ 5 h 295"/>
                  <a:gd name="T100" fmla="*/ 0 w 317"/>
                  <a:gd name="T101" fmla="*/ 5 h 295"/>
                  <a:gd name="T102" fmla="*/ 6 w 317"/>
                  <a:gd name="T103" fmla="*/ 18 h 295"/>
                  <a:gd name="T104" fmla="*/ 13 w 317"/>
                  <a:gd name="T105" fmla="*/ 36 h 295"/>
                  <a:gd name="T106" fmla="*/ 17 w 317"/>
                  <a:gd name="T107" fmla="*/ 49 h 295"/>
                  <a:gd name="T108" fmla="*/ 20 w 317"/>
                  <a:gd name="T109" fmla="*/ 62 h 295"/>
                  <a:gd name="T110" fmla="*/ 23 w 317"/>
                  <a:gd name="T111" fmla="*/ 75 h 295"/>
                  <a:gd name="T112" fmla="*/ 27 w 317"/>
                  <a:gd name="T113" fmla="*/ 88 h 295"/>
                  <a:gd name="T114" fmla="*/ 27 w 317"/>
                  <a:gd name="T115" fmla="*/ 102 h 295"/>
                  <a:gd name="T116" fmla="*/ 30 w 317"/>
                  <a:gd name="T117" fmla="*/ 119 h 295"/>
                  <a:gd name="T118" fmla="*/ 30 w 317"/>
                  <a:gd name="T119" fmla="*/ 132 h 295"/>
                  <a:gd name="T120" fmla="*/ 30 w 317"/>
                  <a:gd name="T121" fmla="*/ 154 h 295"/>
                  <a:gd name="T122" fmla="*/ 30 w 317"/>
                  <a:gd name="T123" fmla="*/ 154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17"/>
                  <a:gd name="T187" fmla="*/ 0 h 295"/>
                  <a:gd name="T188" fmla="*/ 317 w 317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17" h="295">
                    <a:moveTo>
                      <a:pt x="30" y="150"/>
                    </a:moveTo>
                    <a:lnTo>
                      <a:pt x="30" y="172"/>
                    </a:lnTo>
                    <a:lnTo>
                      <a:pt x="30" y="190"/>
                    </a:lnTo>
                    <a:lnTo>
                      <a:pt x="27" y="203"/>
                    </a:lnTo>
                    <a:lnTo>
                      <a:pt x="27" y="216"/>
                    </a:lnTo>
                    <a:lnTo>
                      <a:pt x="23" y="229"/>
                    </a:lnTo>
                    <a:lnTo>
                      <a:pt x="20" y="242"/>
                    </a:lnTo>
                    <a:lnTo>
                      <a:pt x="17" y="251"/>
                    </a:lnTo>
                    <a:lnTo>
                      <a:pt x="13" y="264"/>
                    </a:lnTo>
                    <a:lnTo>
                      <a:pt x="6" y="282"/>
                    </a:lnTo>
                    <a:lnTo>
                      <a:pt x="0" y="295"/>
                    </a:lnTo>
                    <a:lnTo>
                      <a:pt x="3" y="295"/>
                    </a:lnTo>
                    <a:lnTo>
                      <a:pt x="17" y="295"/>
                    </a:lnTo>
                    <a:lnTo>
                      <a:pt x="34" y="295"/>
                    </a:lnTo>
                    <a:lnTo>
                      <a:pt x="58" y="295"/>
                    </a:lnTo>
                    <a:lnTo>
                      <a:pt x="82" y="295"/>
                    </a:lnTo>
                    <a:lnTo>
                      <a:pt x="109" y="295"/>
                    </a:lnTo>
                    <a:lnTo>
                      <a:pt x="136" y="295"/>
                    </a:lnTo>
                    <a:lnTo>
                      <a:pt x="157" y="295"/>
                    </a:lnTo>
                    <a:lnTo>
                      <a:pt x="177" y="291"/>
                    </a:lnTo>
                    <a:lnTo>
                      <a:pt x="191" y="291"/>
                    </a:lnTo>
                    <a:lnTo>
                      <a:pt x="211" y="278"/>
                    </a:lnTo>
                    <a:lnTo>
                      <a:pt x="232" y="269"/>
                    </a:lnTo>
                    <a:lnTo>
                      <a:pt x="249" y="256"/>
                    </a:lnTo>
                    <a:lnTo>
                      <a:pt x="266" y="238"/>
                    </a:lnTo>
                    <a:lnTo>
                      <a:pt x="280" y="225"/>
                    </a:lnTo>
                    <a:lnTo>
                      <a:pt x="290" y="207"/>
                    </a:lnTo>
                    <a:lnTo>
                      <a:pt x="300" y="190"/>
                    </a:lnTo>
                    <a:lnTo>
                      <a:pt x="307" y="176"/>
                    </a:lnTo>
                    <a:lnTo>
                      <a:pt x="314" y="163"/>
                    </a:lnTo>
                    <a:lnTo>
                      <a:pt x="317" y="150"/>
                    </a:lnTo>
                    <a:lnTo>
                      <a:pt x="314" y="137"/>
                    </a:lnTo>
                    <a:lnTo>
                      <a:pt x="307" y="124"/>
                    </a:lnTo>
                    <a:lnTo>
                      <a:pt x="300" y="110"/>
                    </a:lnTo>
                    <a:lnTo>
                      <a:pt x="290" y="93"/>
                    </a:lnTo>
                    <a:lnTo>
                      <a:pt x="280" y="75"/>
                    </a:lnTo>
                    <a:lnTo>
                      <a:pt x="266" y="62"/>
                    </a:lnTo>
                    <a:lnTo>
                      <a:pt x="249" y="44"/>
                    </a:lnTo>
                    <a:lnTo>
                      <a:pt x="232" y="31"/>
                    </a:lnTo>
                    <a:lnTo>
                      <a:pt x="211" y="18"/>
                    </a:lnTo>
                    <a:lnTo>
                      <a:pt x="191" y="9"/>
                    </a:lnTo>
                    <a:lnTo>
                      <a:pt x="177" y="9"/>
                    </a:lnTo>
                    <a:lnTo>
                      <a:pt x="157" y="5"/>
                    </a:lnTo>
                    <a:lnTo>
                      <a:pt x="136" y="5"/>
                    </a:lnTo>
                    <a:lnTo>
                      <a:pt x="109" y="5"/>
                    </a:lnTo>
                    <a:lnTo>
                      <a:pt x="82" y="0"/>
                    </a:lnTo>
                    <a:lnTo>
                      <a:pt x="58" y="0"/>
                    </a:lnTo>
                    <a:lnTo>
                      <a:pt x="34" y="0"/>
                    </a:lnTo>
                    <a:lnTo>
                      <a:pt x="17" y="0"/>
                    </a:lnTo>
                    <a:lnTo>
                      <a:pt x="3" y="5"/>
                    </a:lnTo>
                    <a:lnTo>
                      <a:pt x="0" y="5"/>
                    </a:lnTo>
                    <a:lnTo>
                      <a:pt x="6" y="18"/>
                    </a:lnTo>
                    <a:lnTo>
                      <a:pt x="13" y="36"/>
                    </a:lnTo>
                    <a:lnTo>
                      <a:pt x="17" y="49"/>
                    </a:lnTo>
                    <a:lnTo>
                      <a:pt x="20" y="62"/>
                    </a:lnTo>
                    <a:lnTo>
                      <a:pt x="23" y="75"/>
                    </a:lnTo>
                    <a:lnTo>
                      <a:pt x="27" y="88"/>
                    </a:lnTo>
                    <a:lnTo>
                      <a:pt x="27" y="102"/>
                    </a:lnTo>
                    <a:lnTo>
                      <a:pt x="30" y="119"/>
                    </a:lnTo>
                    <a:lnTo>
                      <a:pt x="30" y="132"/>
                    </a:lnTo>
                    <a:lnTo>
                      <a:pt x="30" y="154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Line 181"/>
              <p:cNvSpPr>
                <a:spLocks noChangeShapeType="1"/>
              </p:cNvSpPr>
              <p:nvPr/>
            </p:nvSpPr>
            <p:spPr bwMode="auto">
              <a:xfrm flipH="1">
                <a:off x="2172" y="2569"/>
                <a:ext cx="133" cy="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4" name="Line 182"/>
              <p:cNvSpPr>
                <a:spLocks noChangeShapeType="1"/>
              </p:cNvSpPr>
              <p:nvPr/>
            </p:nvSpPr>
            <p:spPr bwMode="auto">
              <a:xfrm flipH="1">
                <a:off x="2582" y="2665"/>
                <a:ext cx="263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5" name="Freeform 183"/>
              <p:cNvSpPr>
                <a:spLocks/>
              </p:cNvSpPr>
              <p:nvPr/>
            </p:nvSpPr>
            <p:spPr bwMode="auto">
              <a:xfrm>
                <a:off x="1779" y="1808"/>
                <a:ext cx="1066" cy="673"/>
              </a:xfrm>
              <a:custGeom>
                <a:avLst/>
                <a:gdLst>
                  <a:gd name="T0" fmla="*/ 1066 w 1066"/>
                  <a:gd name="T1" fmla="*/ 668 h 673"/>
                  <a:gd name="T2" fmla="*/ 933 w 1066"/>
                  <a:gd name="T3" fmla="*/ 673 h 673"/>
                  <a:gd name="T4" fmla="*/ 933 w 1066"/>
                  <a:gd name="T5" fmla="*/ 0 h 673"/>
                  <a:gd name="T6" fmla="*/ 0 w 1066"/>
                  <a:gd name="T7" fmla="*/ 0 h 673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66"/>
                  <a:gd name="T13" fmla="*/ 0 h 673"/>
                  <a:gd name="T14" fmla="*/ 1066 w 1066"/>
                  <a:gd name="T15" fmla="*/ 673 h 673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66" h="673">
                    <a:moveTo>
                      <a:pt x="1066" y="668"/>
                    </a:moveTo>
                    <a:lnTo>
                      <a:pt x="933" y="673"/>
                    </a:lnTo>
                    <a:lnTo>
                      <a:pt x="933" y="0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Line 184"/>
              <p:cNvSpPr>
                <a:spLocks noChangeShapeType="1"/>
              </p:cNvSpPr>
              <p:nvPr/>
            </p:nvSpPr>
            <p:spPr bwMode="auto">
              <a:xfrm flipH="1">
                <a:off x="2172" y="2947"/>
                <a:ext cx="635" cy="4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7" name="Freeform 185"/>
              <p:cNvSpPr>
                <a:spLocks/>
              </p:cNvSpPr>
              <p:nvPr/>
            </p:nvSpPr>
            <p:spPr bwMode="auto">
              <a:xfrm>
                <a:off x="2825" y="2898"/>
                <a:ext cx="317" cy="295"/>
              </a:xfrm>
              <a:custGeom>
                <a:avLst/>
                <a:gdLst>
                  <a:gd name="T0" fmla="*/ 30 w 317"/>
                  <a:gd name="T1" fmla="*/ 150 h 295"/>
                  <a:gd name="T2" fmla="*/ 30 w 317"/>
                  <a:gd name="T3" fmla="*/ 168 h 295"/>
                  <a:gd name="T4" fmla="*/ 30 w 317"/>
                  <a:gd name="T5" fmla="*/ 185 h 295"/>
                  <a:gd name="T6" fmla="*/ 27 w 317"/>
                  <a:gd name="T7" fmla="*/ 198 h 295"/>
                  <a:gd name="T8" fmla="*/ 27 w 317"/>
                  <a:gd name="T9" fmla="*/ 212 h 295"/>
                  <a:gd name="T10" fmla="*/ 23 w 317"/>
                  <a:gd name="T11" fmla="*/ 225 h 295"/>
                  <a:gd name="T12" fmla="*/ 20 w 317"/>
                  <a:gd name="T13" fmla="*/ 238 h 295"/>
                  <a:gd name="T14" fmla="*/ 17 w 317"/>
                  <a:gd name="T15" fmla="*/ 251 h 295"/>
                  <a:gd name="T16" fmla="*/ 13 w 317"/>
                  <a:gd name="T17" fmla="*/ 260 h 295"/>
                  <a:gd name="T18" fmla="*/ 6 w 317"/>
                  <a:gd name="T19" fmla="*/ 278 h 295"/>
                  <a:gd name="T20" fmla="*/ 0 w 317"/>
                  <a:gd name="T21" fmla="*/ 291 h 295"/>
                  <a:gd name="T22" fmla="*/ 3 w 317"/>
                  <a:gd name="T23" fmla="*/ 291 h 295"/>
                  <a:gd name="T24" fmla="*/ 17 w 317"/>
                  <a:gd name="T25" fmla="*/ 295 h 295"/>
                  <a:gd name="T26" fmla="*/ 34 w 317"/>
                  <a:gd name="T27" fmla="*/ 295 h 295"/>
                  <a:gd name="T28" fmla="*/ 58 w 317"/>
                  <a:gd name="T29" fmla="*/ 295 h 295"/>
                  <a:gd name="T30" fmla="*/ 82 w 317"/>
                  <a:gd name="T31" fmla="*/ 295 h 295"/>
                  <a:gd name="T32" fmla="*/ 109 w 317"/>
                  <a:gd name="T33" fmla="*/ 291 h 295"/>
                  <a:gd name="T34" fmla="*/ 136 w 317"/>
                  <a:gd name="T35" fmla="*/ 291 h 295"/>
                  <a:gd name="T36" fmla="*/ 157 w 317"/>
                  <a:gd name="T37" fmla="*/ 291 h 295"/>
                  <a:gd name="T38" fmla="*/ 177 w 317"/>
                  <a:gd name="T39" fmla="*/ 286 h 295"/>
                  <a:gd name="T40" fmla="*/ 191 w 317"/>
                  <a:gd name="T41" fmla="*/ 286 h 295"/>
                  <a:gd name="T42" fmla="*/ 211 w 317"/>
                  <a:gd name="T43" fmla="*/ 278 h 295"/>
                  <a:gd name="T44" fmla="*/ 232 w 317"/>
                  <a:gd name="T45" fmla="*/ 264 h 295"/>
                  <a:gd name="T46" fmla="*/ 249 w 317"/>
                  <a:gd name="T47" fmla="*/ 251 h 295"/>
                  <a:gd name="T48" fmla="*/ 266 w 317"/>
                  <a:gd name="T49" fmla="*/ 234 h 295"/>
                  <a:gd name="T50" fmla="*/ 280 w 317"/>
                  <a:gd name="T51" fmla="*/ 220 h 295"/>
                  <a:gd name="T52" fmla="*/ 290 w 317"/>
                  <a:gd name="T53" fmla="*/ 203 h 295"/>
                  <a:gd name="T54" fmla="*/ 300 w 317"/>
                  <a:gd name="T55" fmla="*/ 185 h 295"/>
                  <a:gd name="T56" fmla="*/ 307 w 317"/>
                  <a:gd name="T57" fmla="*/ 172 h 295"/>
                  <a:gd name="T58" fmla="*/ 314 w 317"/>
                  <a:gd name="T59" fmla="*/ 159 h 295"/>
                  <a:gd name="T60" fmla="*/ 317 w 317"/>
                  <a:gd name="T61" fmla="*/ 146 h 295"/>
                  <a:gd name="T62" fmla="*/ 314 w 317"/>
                  <a:gd name="T63" fmla="*/ 132 h 295"/>
                  <a:gd name="T64" fmla="*/ 307 w 317"/>
                  <a:gd name="T65" fmla="*/ 119 h 295"/>
                  <a:gd name="T66" fmla="*/ 300 w 317"/>
                  <a:gd name="T67" fmla="*/ 106 h 295"/>
                  <a:gd name="T68" fmla="*/ 290 w 317"/>
                  <a:gd name="T69" fmla="*/ 88 h 295"/>
                  <a:gd name="T70" fmla="*/ 280 w 317"/>
                  <a:gd name="T71" fmla="*/ 71 h 295"/>
                  <a:gd name="T72" fmla="*/ 266 w 317"/>
                  <a:gd name="T73" fmla="*/ 58 h 295"/>
                  <a:gd name="T74" fmla="*/ 249 w 317"/>
                  <a:gd name="T75" fmla="*/ 40 h 295"/>
                  <a:gd name="T76" fmla="*/ 232 w 317"/>
                  <a:gd name="T77" fmla="*/ 27 h 295"/>
                  <a:gd name="T78" fmla="*/ 211 w 317"/>
                  <a:gd name="T79" fmla="*/ 18 h 295"/>
                  <a:gd name="T80" fmla="*/ 191 w 317"/>
                  <a:gd name="T81" fmla="*/ 5 h 295"/>
                  <a:gd name="T82" fmla="*/ 177 w 317"/>
                  <a:gd name="T83" fmla="*/ 5 h 295"/>
                  <a:gd name="T84" fmla="*/ 157 w 317"/>
                  <a:gd name="T85" fmla="*/ 0 h 295"/>
                  <a:gd name="T86" fmla="*/ 136 w 317"/>
                  <a:gd name="T87" fmla="*/ 0 h 295"/>
                  <a:gd name="T88" fmla="*/ 109 w 317"/>
                  <a:gd name="T89" fmla="*/ 0 h 295"/>
                  <a:gd name="T90" fmla="*/ 82 w 317"/>
                  <a:gd name="T91" fmla="*/ 0 h 295"/>
                  <a:gd name="T92" fmla="*/ 58 w 317"/>
                  <a:gd name="T93" fmla="*/ 0 h 295"/>
                  <a:gd name="T94" fmla="*/ 34 w 317"/>
                  <a:gd name="T95" fmla="*/ 0 h 295"/>
                  <a:gd name="T96" fmla="*/ 17 w 317"/>
                  <a:gd name="T97" fmla="*/ 0 h 295"/>
                  <a:gd name="T98" fmla="*/ 3 w 317"/>
                  <a:gd name="T99" fmla="*/ 0 h 295"/>
                  <a:gd name="T100" fmla="*/ 0 w 317"/>
                  <a:gd name="T101" fmla="*/ 0 h 295"/>
                  <a:gd name="T102" fmla="*/ 6 w 317"/>
                  <a:gd name="T103" fmla="*/ 14 h 295"/>
                  <a:gd name="T104" fmla="*/ 13 w 317"/>
                  <a:gd name="T105" fmla="*/ 31 h 295"/>
                  <a:gd name="T106" fmla="*/ 17 w 317"/>
                  <a:gd name="T107" fmla="*/ 44 h 295"/>
                  <a:gd name="T108" fmla="*/ 20 w 317"/>
                  <a:gd name="T109" fmla="*/ 58 h 295"/>
                  <a:gd name="T110" fmla="*/ 23 w 317"/>
                  <a:gd name="T111" fmla="*/ 71 h 295"/>
                  <a:gd name="T112" fmla="*/ 27 w 317"/>
                  <a:gd name="T113" fmla="*/ 84 h 295"/>
                  <a:gd name="T114" fmla="*/ 27 w 317"/>
                  <a:gd name="T115" fmla="*/ 97 h 295"/>
                  <a:gd name="T116" fmla="*/ 30 w 317"/>
                  <a:gd name="T117" fmla="*/ 115 h 295"/>
                  <a:gd name="T118" fmla="*/ 30 w 317"/>
                  <a:gd name="T119" fmla="*/ 132 h 295"/>
                  <a:gd name="T120" fmla="*/ 30 w 317"/>
                  <a:gd name="T121" fmla="*/ 150 h 295"/>
                  <a:gd name="T122" fmla="*/ 30 w 317"/>
                  <a:gd name="T123" fmla="*/ 150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17"/>
                  <a:gd name="T187" fmla="*/ 0 h 295"/>
                  <a:gd name="T188" fmla="*/ 317 w 317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17" h="295">
                    <a:moveTo>
                      <a:pt x="30" y="150"/>
                    </a:moveTo>
                    <a:lnTo>
                      <a:pt x="30" y="168"/>
                    </a:lnTo>
                    <a:lnTo>
                      <a:pt x="30" y="185"/>
                    </a:lnTo>
                    <a:lnTo>
                      <a:pt x="27" y="198"/>
                    </a:lnTo>
                    <a:lnTo>
                      <a:pt x="27" y="212"/>
                    </a:lnTo>
                    <a:lnTo>
                      <a:pt x="23" y="225"/>
                    </a:lnTo>
                    <a:lnTo>
                      <a:pt x="20" y="238"/>
                    </a:lnTo>
                    <a:lnTo>
                      <a:pt x="17" y="251"/>
                    </a:lnTo>
                    <a:lnTo>
                      <a:pt x="13" y="260"/>
                    </a:lnTo>
                    <a:lnTo>
                      <a:pt x="6" y="278"/>
                    </a:lnTo>
                    <a:lnTo>
                      <a:pt x="0" y="291"/>
                    </a:lnTo>
                    <a:lnTo>
                      <a:pt x="3" y="291"/>
                    </a:lnTo>
                    <a:lnTo>
                      <a:pt x="17" y="295"/>
                    </a:lnTo>
                    <a:lnTo>
                      <a:pt x="34" y="295"/>
                    </a:lnTo>
                    <a:lnTo>
                      <a:pt x="58" y="295"/>
                    </a:lnTo>
                    <a:lnTo>
                      <a:pt x="82" y="295"/>
                    </a:lnTo>
                    <a:lnTo>
                      <a:pt x="109" y="291"/>
                    </a:lnTo>
                    <a:lnTo>
                      <a:pt x="136" y="291"/>
                    </a:lnTo>
                    <a:lnTo>
                      <a:pt x="157" y="291"/>
                    </a:lnTo>
                    <a:lnTo>
                      <a:pt x="177" y="286"/>
                    </a:lnTo>
                    <a:lnTo>
                      <a:pt x="191" y="286"/>
                    </a:lnTo>
                    <a:lnTo>
                      <a:pt x="211" y="278"/>
                    </a:lnTo>
                    <a:lnTo>
                      <a:pt x="232" y="264"/>
                    </a:lnTo>
                    <a:lnTo>
                      <a:pt x="249" y="251"/>
                    </a:lnTo>
                    <a:lnTo>
                      <a:pt x="266" y="234"/>
                    </a:lnTo>
                    <a:lnTo>
                      <a:pt x="280" y="220"/>
                    </a:lnTo>
                    <a:lnTo>
                      <a:pt x="290" y="203"/>
                    </a:lnTo>
                    <a:lnTo>
                      <a:pt x="300" y="185"/>
                    </a:lnTo>
                    <a:lnTo>
                      <a:pt x="307" y="172"/>
                    </a:lnTo>
                    <a:lnTo>
                      <a:pt x="314" y="159"/>
                    </a:lnTo>
                    <a:lnTo>
                      <a:pt x="317" y="146"/>
                    </a:lnTo>
                    <a:lnTo>
                      <a:pt x="314" y="132"/>
                    </a:lnTo>
                    <a:lnTo>
                      <a:pt x="307" y="119"/>
                    </a:lnTo>
                    <a:lnTo>
                      <a:pt x="300" y="106"/>
                    </a:lnTo>
                    <a:lnTo>
                      <a:pt x="290" y="88"/>
                    </a:lnTo>
                    <a:lnTo>
                      <a:pt x="280" y="71"/>
                    </a:lnTo>
                    <a:lnTo>
                      <a:pt x="266" y="58"/>
                    </a:lnTo>
                    <a:lnTo>
                      <a:pt x="249" y="40"/>
                    </a:lnTo>
                    <a:lnTo>
                      <a:pt x="232" y="27"/>
                    </a:lnTo>
                    <a:lnTo>
                      <a:pt x="211" y="18"/>
                    </a:lnTo>
                    <a:lnTo>
                      <a:pt x="191" y="5"/>
                    </a:lnTo>
                    <a:lnTo>
                      <a:pt x="177" y="5"/>
                    </a:lnTo>
                    <a:lnTo>
                      <a:pt x="157" y="0"/>
                    </a:lnTo>
                    <a:lnTo>
                      <a:pt x="136" y="0"/>
                    </a:lnTo>
                    <a:lnTo>
                      <a:pt x="109" y="0"/>
                    </a:lnTo>
                    <a:lnTo>
                      <a:pt x="82" y="0"/>
                    </a:lnTo>
                    <a:lnTo>
                      <a:pt x="58" y="0"/>
                    </a:lnTo>
                    <a:lnTo>
                      <a:pt x="34" y="0"/>
                    </a:lnTo>
                    <a:lnTo>
                      <a:pt x="17" y="0"/>
                    </a:lnTo>
                    <a:lnTo>
                      <a:pt x="3" y="0"/>
                    </a:lnTo>
                    <a:lnTo>
                      <a:pt x="0" y="0"/>
                    </a:lnTo>
                    <a:lnTo>
                      <a:pt x="6" y="14"/>
                    </a:lnTo>
                    <a:lnTo>
                      <a:pt x="13" y="31"/>
                    </a:lnTo>
                    <a:lnTo>
                      <a:pt x="17" y="44"/>
                    </a:lnTo>
                    <a:lnTo>
                      <a:pt x="20" y="58"/>
                    </a:lnTo>
                    <a:lnTo>
                      <a:pt x="23" y="71"/>
                    </a:lnTo>
                    <a:lnTo>
                      <a:pt x="27" y="84"/>
                    </a:lnTo>
                    <a:lnTo>
                      <a:pt x="27" y="97"/>
                    </a:lnTo>
                    <a:lnTo>
                      <a:pt x="30" y="115"/>
                    </a:lnTo>
                    <a:lnTo>
                      <a:pt x="30" y="132"/>
                    </a:lnTo>
                    <a:lnTo>
                      <a:pt x="30" y="15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Line 186"/>
              <p:cNvSpPr>
                <a:spLocks noChangeShapeType="1"/>
              </p:cNvSpPr>
              <p:nvPr/>
            </p:nvSpPr>
            <p:spPr bwMode="auto">
              <a:xfrm flipH="1">
                <a:off x="3142" y="3044"/>
                <a:ext cx="731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9" name="Freeform 187"/>
              <p:cNvSpPr>
                <a:spLocks/>
              </p:cNvSpPr>
              <p:nvPr/>
            </p:nvSpPr>
            <p:spPr bwMode="auto">
              <a:xfrm>
                <a:off x="2305" y="3369"/>
                <a:ext cx="277" cy="295"/>
              </a:xfrm>
              <a:custGeom>
                <a:avLst/>
                <a:gdLst>
                  <a:gd name="T0" fmla="*/ 164 w 277"/>
                  <a:gd name="T1" fmla="*/ 290 h 295"/>
                  <a:gd name="T2" fmla="*/ 185 w 277"/>
                  <a:gd name="T3" fmla="*/ 290 h 295"/>
                  <a:gd name="T4" fmla="*/ 202 w 277"/>
                  <a:gd name="T5" fmla="*/ 286 h 295"/>
                  <a:gd name="T6" fmla="*/ 215 w 277"/>
                  <a:gd name="T7" fmla="*/ 277 h 295"/>
                  <a:gd name="T8" fmla="*/ 233 w 277"/>
                  <a:gd name="T9" fmla="*/ 264 h 295"/>
                  <a:gd name="T10" fmla="*/ 243 w 277"/>
                  <a:gd name="T11" fmla="*/ 251 h 295"/>
                  <a:gd name="T12" fmla="*/ 256 w 277"/>
                  <a:gd name="T13" fmla="*/ 233 h 295"/>
                  <a:gd name="T14" fmla="*/ 263 w 277"/>
                  <a:gd name="T15" fmla="*/ 216 h 295"/>
                  <a:gd name="T16" fmla="*/ 270 w 277"/>
                  <a:gd name="T17" fmla="*/ 194 h 295"/>
                  <a:gd name="T18" fmla="*/ 277 w 277"/>
                  <a:gd name="T19" fmla="*/ 172 h 295"/>
                  <a:gd name="T20" fmla="*/ 277 w 277"/>
                  <a:gd name="T21" fmla="*/ 145 h 295"/>
                  <a:gd name="T22" fmla="*/ 277 w 277"/>
                  <a:gd name="T23" fmla="*/ 123 h 295"/>
                  <a:gd name="T24" fmla="*/ 270 w 277"/>
                  <a:gd name="T25" fmla="*/ 101 h 295"/>
                  <a:gd name="T26" fmla="*/ 263 w 277"/>
                  <a:gd name="T27" fmla="*/ 79 h 295"/>
                  <a:gd name="T28" fmla="*/ 256 w 277"/>
                  <a:gd name="T29" fmla="*/ 57 h 295"/>
                  <a:gd name="T30" fmla="*/ 243 w 277"/>
                  <a:gd name="T31" fmla="*/ 40 h 295"/>
                  <a:gd name="T32" fmla="*/ 233 w 277"/>
                  <a:gd name="T33" fmla="*/ 26 h 295"/>
                  <a:gd name="T34" fmla="*/ 215 w 277"/>
                  <a:gd name="T35" fmla="*/ 13 h 295"/>
                  <a:gd name="T36" fmla="*/ 202 w 277"/>
                  <a:gd name="T37" fmla="*/ 4 h 295"/>
                  <a:gd name="T38" fmla="*/ 185 w 277"/>
                  <a:gd name="T39" fmla="*/ 0 h 295"/>
                  <a:gd name="T40" fmla="*/ 164 w 277"/>
                  <a:gd name="T41" fmla="*/ 0 h 295"/>
                  <a:gd name="T42" fmla="*/ 0 w 277"/>
                  <a:gd name="T43" fmla="*/ 0 h 295"/>
                  <a:gd name="T44" fmla="*/ 0 w 277"/>
                  <a:gd name="T45" fmla="*/ 295 h 295"/>
                  <a:gd name="T46" fmla="*/ 164 w 277"/>
                  <a:gd name="T47" fmla="*/ 295 h 295"/>
                  <a:gd name="T48" fmla="*/ 164 w 277"/>
                  <a:gd name="T49" fmla="*/ 295 h 295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277"/>
                  <a:gd name="T76" fmla="*/ 0 h 295"/>
                  <a:gd name="T77" fmla="*/ 277 w 277"/>
                  <a:gd name="T78" fmla="*/ 295 h 295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277" h="295">
                    <a:moveTo>
                      <a:pt x="164" y="290"/>
                    </a:moveTo>
                    <a:lnTo>
                      <a:pt x="185" y="290"/>
                    </a:lnTo>
                    <a:lnTo>
                      <a:pt x="202" y="286"/>
                    </a:lnTo>
                    <a:lnTo>
                      <a:pt x="215" y="277"/>
                    </a:lnTo>
                    <a:lnTo>
                      <a:pt x="233" y="264"/>
                    </a:lnTo>
                    <a:lnTo>
                      <a:pt x="243" y="251"/>
                    </a:lnTo>
                    <a:lnTo>
                      <a:pt x="256" y="233"/>
                    </a:lnTo>
                    <a:lnTo>
                      <a:pt x="263" y="216"/>
                    </a:lnTo>
                    <a:lnTo>
                      <a:pt x="270" y="194"/>
                    </a:lnTo>
                    <a:lnTo>
                      <a:pt x="277" y="172"/>
                    </a:lnTo>
                    <a:lnTo>
                      <a:pt x="277" y="145"/>
                    </a:lnTo>
                    <a:lnTo>
                      <a:pt x="277" y="123"/>
                    </a:lnTo>
                    <a:lnTo>
                      <a:pt x="270" y="101"/>
                    </a:lnTo>
                    <a:lnTo>
                      <a:pt x="263" y="79"/>
                    </a:lnTo>
                    <a:lnTo>
                      <a:pt x="256" y="57"/>
                    </a:lnTo>
                    <a:lnTo>
                      <a:pt x="243" y="40"/>
                    </a:lnTo>
                    <a:lnTo>
                      <a:pt x="233" y="26"/>
                    </a:lnTo>
                    <a:lnTo>
                      <a:pt x="215" y="13"/>
                    </a:lnTo>
                    <a:lnTo>
                      <a:pt x="202" y="4"/>
                    </a:lnTo>
                    <a:lnTo>
                      <a:pt x="185" y="0"/>
                    </a:lnTo>
                    <a:lnTo>
                      <a:pt x="164" y="0"/>
                    </a:lnTo>
                    <a:lnTo>
                      <a:pt x="0" y="0"/>
                    </a:lnTo>
                    <a:lnTo>
                      <a:pt x="0" y="295"/>
                    </a:lnTo>
                    <a:lnTo>
                      <a:pt x="164" y="295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0" name="Freeform 188"/>
              <p:cNvSpPr>
                <a:spLocks/>
              </p:cNvSpPr>
              <p:nvPr/>
            </p:nvSpPr>
            <p:spPr bwMode="auto">
              <a:xfrm>
                <a:off x="1779" y="1557"/>
                <a:ext cx="526" cy="1865"/>
              </a:xfrm>
              <a:custGeom>
                <a:avLst/>
                <a:gdLst>
                  <a:gd name="T0" fmla="*/ 526 w 526"/>
                  <a:gd name="T1" fmla="*/ 1860 h 1865"/>
                  <a:gd name="T2" fmla="*/ 393 w 526"/>
                  <a:gd name="T3" fmla="*/ 1865 h 1865"/>
                  <a:gd name="T4" fmla="*/ 393 w 526"/>
                  <a:gd name="T5" fmla="*/ 506 h 1865"/>
                  <a:gd name="T6" fmla="*/ 0 w 526"/>
                  <a:gd name="T7" fmla="*/ 506 h 1865"/>
                  <a:gd name="T8" fmla="*/ 0 w 526"/>
                  <a:gd name="T9" fmla="*/ 0 h 186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526"/>
                  <a:gd name="T16" fmla="*/ 0 h 1865"/>
                  <a:gd name="T17" fmla="*/ 526 w 526"/>
                  <a:gd name="T18" fmla="*/ 1865 h 186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526" h="1865">
                    <a:moveTo>
                      <a:pt x="526" y="1860"/>
                    </a:moveTo>
                    <a:lnTo>
                      <a:pt x="393" y="1865"/>
                    </a:lnTo>
                    <a:lnTo>
                      <a:pt x="393" y="506"/>
                    </a:lnTo>
                    <a:lnTo>
                      <a:pt x="0" y="506"/>
                    </a:lnTo>
                    <a:lnTo>
                      <a:pt x="0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1" name="Line 189"/>
              <p:cNvSpPr>
                <a:spLocks noChangeShapeType="1"/>
              </p:cNvSpPr>
              <p:nvPr/>
            </p:nvSpPr>
            <p:spPr bwMode="auto">
              <a:xfrm flipV="1">
                <a:off x="1772" y="1217"/>
                <a:ext cx="0" cy="296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Line 190"/>
              <p:cNvSpPr>
                <a:spLocks noChangeShapeType="1"/>
              </p:cNvSpPr>
              <p:nvPr/>
            </p:nvSpPr>
            <p:spPr bwMode="auto">
              <a:xfrm flipH="1">
                <a:off x="2042" y="3607"/>
                <a:ext cx="263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3" name="Freeform 191"/>
              <p:cNvSpPr>
                <a:spLocks/>
              </p:cNvSpPr>
              <p:nvPr/>
            </p:nvSpPr>
            <p:spPr bwMode="auto">
              <a:xfrm>
                <a:off x="1721" y="3461"/>
                <a:ext cx="321" cy="295"/>
              </a:xfrm>
              <a:custGeom>
                <a:avLst/>
                <a:gdLst>
                  <a:gd name="T0" fmla="*/ 31 w 321"/>
                  <a:gd name="T1" fmla="*/ 150 h 295"/>
                  <a:gd name="T2" fmla="*/ 31 w 321"/>
                  <a:gd name="T3" fmla="*/ 172 h 295"/>
                  <a:gd name="T4" fmla="*/ 31 w 321"/>
                  <a:gd name="T5" fmla="*/ 185 h 295"/>
                  <a:gd name="T6" fmla="*/ 31 w 321"/>
                  <a:gd name="T7" fmla="*/ 203 h 295"/>
                  <a:gd name="T8" fmla="*/ 27 w 321"/>
                  <a:gd name="T9" fmla="*/ 216 h 295"/>
                  <a:gd name="T10" fmla="*/ 27 w 321"/>
                  <a:gd name="T11" fmla="*/ 225 h 295"/>
                  <a:gd name="T12" fmla="*/ 24 w 321"/>
                  <a:gd name="T13" fmla="*/ 238 h 295"/>
                  <a:gd name="T14" fmla="*/ 20 w 321"/>
                  <a:gd name="T15" fmla="*/ 251 h 295"/>
                  <a:gd name="T16" fmla="*/ 14 w 321"/>
                  <a:gd name="T17" fmla="*/ 264 h 295"/>
                  <a:gd name="T18" fmla="*/ 10 w 321"/>
                  <a:gd name="T19" fmla="*/ 277 h 295"/>
                  <a:gd name="T20" fmla="*/ 0 w 321"/>
                  <a:gd name="T21" fmla="*/ 295 h 295"/>
                  <a:gd name="T22" fmla="*/ 7 w 321"/>
                  <a:gd name="T23" fmla="*/ 295 h 295"/>
                  <a:gd name="T24" fmla="*/ 17 w 321"/>
                  <a:gd name="T25" fmla="*/ 295 h 295"/>
                  <a:gd name="T26" fmla="*/ 38 w 321"/>
                  <a:gd name="T27" fmla="*/ 295 h 295"/>
                  <a:gd name="T28" fmla="*/ 58 w 321"/>
                  <a:gd name="T29" fmla="*/ 295 h 295"/>
                  <a:gd name="T30" fmla="*/ 85 w 321"/>
                  <a:gd name="T31" fmla="*/ 295 h 295"/>
                  <a:gd name="T32" fmla="*/ 109 w 321"/>
                  <a:gd name="T33" fmla="*/ 295 h 295"/>
                  <a:gd name="T34" fmla="*/ 137 w 321"/>
                  <a:gd name="T35" fmla="*/ 291 h 295"/>
                  <a:gd name="T36" fmla="*/ 161 w 321"/>
                  <a:gd name="T37" fmla="*/ 291 h 295"/>
                  <a:gd name="T38" fmla="*/ 178 w 321"/>
                  <a:gd name="T39" fmla="*/ 291 h 295"/>
                  <a:gd name="T40" fmla="*/ 191 w 321"/>
                  <a:gd name="T41" fmla="*/ 286 h 295"/>
                  <a:gd name="T42" fmla="*/ 215 w 321"/>
                  <a:gd name="T43" fmla="*/ 277 h 295"/>
                  <a:gd name="T44" fmla="*/ 236 w 321"/>
                  <a:gd name="T45" fmla="*/ 264 h 295"/>
                  <a:gd name="T46" fmla="*/ 253 w 321"/>
                  <a:gd name="T47" fmla="*/ 251 h 295"/>
                  <a:gd name="T48" fmla="*/ 266 w 321"/>
                  <a:gd name="T49" fmla="*/ 238 h 295"/>
                  <a:gd name="T50" fmla="*/ 280 w 321"/>
                  <a:gd name="T51" fmla="*/ 220 h 295"/>
                  <a:gd name="T52" fmla="*/ 294 w 321"/>
                  <a:gd name="T53" fmla="*/ 203 h 295"/>
                  <a:gd name="T54" fmla="*/ 304 w 321"/>
                  <a:gd name="T55" fmla="*/ 190 h 295"/>
                  <a:gd name="T56" fmla="*/ 311 w 321"/>
                  <a:gd name="T57" fmla="*/ 172 h 295"/>
                  <a:gd name="T58" fmla="*/ 318 w 321"/>
                  <a:gd name="T59" fmla="*/ 159 h 295"/>
                  <a:gd name="T60" fmla="*/ 321 w 321"/>
                  <a:gd name="T61" fmla="*/ 146 h 295"/>
                  <a:gd name="T62" fmla="*/ 318 w 321"/>
                  <a:gd name="T63" fmla="*/ 137 h 295"/>
                  <a:gd name="T64" fmla="*/ 311 w 321"/>
                  <a:gd name="T65" fmla="*/ 119 h 295"/>
                  <a:gd name="T66" fmla="*/ 304 w 321"/>
                  <a:gd name="T67" fmla="*/ 106 h 295"/>
                  <a:gd name="T68" fmla="*/ 294 w 321"/>
                  <a:gd name="T69" fmla="*/ 88 h 295"/>
                  <a:gd name="T70" fmla="*/ 280 w 321"/>
                  <a:gd name="T71" fmla="*/ 75 h 295"/>
                  <a:gd name="T72" fmla="*/ 266 w 321"/>
                  <a:gd name="T73" fmla="*/ 58 h 295"/>
                  <a:gd name="T74" fmla="*/ 253 w 321"/>
                  <a:gd name="T75" fmla="*/ 44 h 295"/>
                  <a:gd name="T76" fmla="*/ 236 w 321"/>
                  <a:gd name="T77" fmla="*/ 31 h 295"/>
                  <a:gd name="T78" fmla="*/ 215 w 321"/>
                  <a:gd name="T79" fmla="*/ 18 h 295"/>
                  <a:gd name="T80" fmla="*/ 191 w 321"/>
                  <a:gd name="T81" fmla="*/ 9 h 295"/>
                  <a:gd name="T82" fmla="*/ 178 w 321"/>
                  <a:gd name="T83" fmla="*/ 5 h 295"/>
                  <a:gd name="T84" fmla="*/ 161 w 321"/>
                  <a:gd name="T85" fmla="*/ 0 h 295"/>
                  <a:gd name="T86" fmla="*/ 137 w 321"/>
                  <a:gd name="T87" fmla="*/ 0 h 295"/>
                  <a:gd name="T88" fmla="*/ 109 w 321"/>
                  <a:gd name="T89" fmla="*/ 0 h 295"/>
                  <a:gd name="T90" fmla="*/ 85 w 321"/>
                  <a:gd name="T91" fmla="*/ 0 h 295"/>
                  <a:gd name="T92" fmla="*/ 58 w 321"/>
                  <a:gd name="T93" fmla="*/ 0 h 295"/>
                  <a:gd name="T94" fmla="*/ 38 w 321"/>
                  <a:gd name="T95" fmla="*/ 0 h 295"/>
                  <a:gd name="T96" fmla="*/ 17 w 321"/>
                  <a:gd name="T97" fmla="*/ 0 h 295"/>
                  <a:gd name="T98" fmla="*/ 7 w 321"/>
                  <a:gd name="T99" fmla="*/ 0 h 295"/>
                  <a:gd name="T100" fmla="*/ 0 w 321"/>
                  <a:gd name="T101" fmla="*/ 0 h 295"/>
                  <a:gd name="T102" fmla="*/ 10 w 321"/>
                  <a:gd name="T103" fmla="*/ 18 h 295"/>
                  <a:gd name="T104" fmla="*/ 14 w 321"/>
                  <a:gd name="T105" fmla="*/ 31 h 295"/>
                  <a:gd name="T106" fmla="*/ 20 w 321"/>
                  <a:gd name="T107" fmla="*/ 44 h 295"/>
                  <a:gd name="T108" fmla="*/ 24 w 321"/>
                  <a:gd name="T109" fmla="*/ 58 h 295"/>
                  <a:gd name="T110" fmla="*/ 27 w 321"/>
                  <a:gd name="T111" fmla="*/ 71 h 295"/>
                  <a:gd name="T112" fmla="*/ 27 w 321"/>
                  <a:gd name="T113" fmla="*/ 84 h 295"/>
                  <a:gd name="T114" fmla="*/ 31 w 321"/>
                  <a:gd name="T115" fmla="*/ 97 h 295"/>
                  <a:gd name="T116" fmla="*/ 31 w 321"/>
                  <a:gd name="T117" fmla="*/ 115 h 295"/>
                  <a:gd name="T118" fmla="*/ 31 w 321"/>
                  <a:gd name="T119" fmla="*/ 132 h 295"/>
                  <a:gd name="T120" fmla="*/ 31 w 321"/>
                  <a:gd name="T121" fmla="*/ 150 h 295"/>
                  <a:gd name="T122" fmla="*/ 31 w 321"/>
                  <a:gd name="T123" fmla="*/ 150 h 295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  <a:gd name="T183" fmla="*/ 0 60000 65536"/>
                  <a:gd name="T184" fmla="*/ 0 60000 65536"/>
                  <a:gd name="T185" fmla="*/ 0 60000 65536"/>
                  <a:gd name="T186" fmla="*/ 0 w 321"/>
                  <a:gd name="T187" fmla="*/ 0 h 295"/>
                  <a:gd name="T188" fmla="*/ 321 w 321"/>
                  <a:gd name="T189" fmla="*/ 295 h 295"/>
                </a:gdLst>
                <a:ahLst/>
                <a:cxnLst>
                  <a:cxn ang="T124">
                    <a:pos x="T0" y="T1"/>
                  </a:cxn>
                  <a:cxn ang="T125">
                    <a:pos x="T2" y="T3"/>
                  </a:cxn>
                  <a:cxn ang="T126">
                    <a:pos x="T4" y="T5"/>
                  </a:cxn>
                  <a:cxn ang="T127">
                    <a:pos x="T6" y="T7"/>
                  </a:cxn>
                  <a:cxn ang="T128">
                    <a:pos x="T8" y="T9"/>
                  </a:cxn>
                  <a:cxn ang="T129">
                    <a:pos x="T10" y="T11"/>
                  </a:cxn>
                  <a:cxn ang="T130">
                    <a:pos x="T12" y="T13"/>
                  </a:cxn>
                  <a:cxn ang="T131">
                    <a:pos x="T14" y="T15"/>
                  </a:cxn>
                  <a:cxn ang="T132">
                    <a:pos x="T16" y="T17"/>
                  </a:cxn>
                  <a:cxn ang="T133">
                    <a:pos x="T18" y="T19"/>
                  </a:cxn>
                  <a:cxn ang="T134">
                    <a:pos x="T20" y="T21"/>
                  </a:cxn>
                  <a:cxn ang="T135">
                    <a:pos x="T22" y="T23"/>
                  </a:cxn>
                  <a:cxn ang="T136">
                    <a:pos x="T24" y="T25"/>
                  </a:cxn>
                  <a:cxn ang="T137">
                    <a:pos x="T26" y="T27"/>
                  </a:cxn>
                  <a:cxn ang="T138">
                    <a:pos x="T28" y="T29"/>
                  </a:cxn>
                  <a:cxn ang="T139">
                    <a:pos x="T30" y="T31"/>
                  </a:cxn>
                  <a:cxn ang="T140">
                    <a:pos x="T32" y="T33"/>
                  </a:cxn>
                  <a:cxn ang="T141">
                    <a:pos x="T34" y="T35"/>
                  </a:cxn>
                  <a:cxn ang="T142">
                    <a:pos x="T36" y="T37"/>
                  </a:cxn>
                  <a:cxn ang="T143">
                    <a:pos x="T38" y="T39"/>
                  </a:cxn>
                  <a:cxn ang="T144">
                    <a:pos x="T40" y="T41"/>
                  </a:cxn>
                  <a:cxn ang="T145">
                    <a:pos x="T42" y="T43"/>
                  </a:cxn>
                  <a:cxn ang="T146">
                    <a:pos x="T44" y="T45"/>
                  </a:cxn>
                  <a:cxn ang="T147">
                    <a:pos x="T46" y="T47"/>
                  </a:cxn>
                  <a:cxn ang="T148">
                    <a:pos x="T48" y="T49"/>
                  </a:cxn>
                  <a:cxn ang="T149">
                    <a:pos x="T50" y="T51"/>
                  </a:cxn>
                  <a:cxn ang="T150">
                    <a:pos x="T52" y="T53"/>
                  </a:cxn>
                  <a:cxn ang="T151">
                    <a:pos x="T54" y="T55"/>
                  </a:cxn>
                  <a:cxn ang="T152">
                    <a:pos x="T56" y="T57"/>
                  </a:cxn>
                  <a:cxn ang="T153">
                    <a:pos x="T58" y="T59"/>
                  </a:cxn>
                  <a:cxn ang="T154">
                    <a:pos x="T60" y="T61"/>
                  </a:cxn>
                  <a:cxn ang="T155">
                    <a:pos x="T62" y="T63"/>
                  </a:cxn>
                  <a:cxn ang="T156">
                    <a:pos x="T64" y="T65"/>
                  </a:cxn>
                  <a:cxn ang="T157">
                    <a:pos x="T66" y="T67"/>
                  </a:cxn>
                  <a:cxn ang="T158">
                    <a:pos x="T68" y="T69"/>
                  </a:cxn>
                  <a:cxn ang="T159">
                    <a:pos x="T70" y="T71"/>
                  </a:cxn>
                  <a:cxn ang="T160">
                    <a:pos x="T72" y="T73"/>
                  </a:cxn>
                  <a:cxn ang="T161">
                    <a:pos x="T74" y="T75"/>
                  </a:cxn>
                  <a:cxn ang="T162">
                    <a:pos x="T76" y="T77"/>
                  </a:cxn>
                  <a:cxn ang="T163">
                    <a:pos x="T78" y="T79"/>
                  </a:cxn>
                  <a:cxn ang="T164">
                    <a:pos x="T80" y="T81"/>
                  </a:cxn>
                  <a:cxn ang="T165">
                    <a:pos x="T82" y="T83"/>
                  </a:cxn>
                  <a:cxn ang="T166">
                    <a:pos x="T84" y="T85"/>
                  </a:cxn>
                  <a:cxn ang="T167">
                    <a:pos x="T86" y="T87"/>
                  </a:cxn>
                  <a:cxn ang="T168">
                    <a:pos x="T88" y="T89"/>
                  </a:cxn>
                  <a:cxn ang="T169">
                    <a:pos x="T90" y="T91"/>
                  </a:cxn>
                  <a:cxn ang="T170">
                    <a:pos x="T92" y="T93"/>
                  </a:cxn>
                  <a:cxn ang="T171">
                    <a:pos x="T94" y="T95"/>
                  </a:cxn>
                  <a:cxn ang="T172">
                    <a:pos x="T96" y="T97"/>
                  </a:cxn>
                  <a:cxn ang="T173">
                    <a:pos x="T98" y="T99"/>
                  </a:cxn>
                  <a:cxn ang="T174">
                    <a:pos x="T100" y="T101"/>
                  </a:cxn>
                  <a:cxn ang="T175">
                    <a:pos x="T102" y="T103"/>
                  </a:cxn>
                  <a:cxn ang="T176">
                    <a:pos x="T104" y="T105"/>
                  </a:cxn>
                  <a:cxn ang="T177">
                    <a:pos x="T106" y="T107"/>
                  </a:cxn>
                  <a:cxn ang="T178">
                    <a:pos x="T108" y="T109"/>
                  </a:cxn>
                  <a:cxn ang="T179">
                    <a:pos x="T110" y="T111"/>
                  </a:cxn>
                  <a:cxn ang="T180">
                    <a:pos x="T112" y="T113"/>
                  </a:cxn>
                  <a:cxn ang="T181">
                    <a:pos x="T114" y="T115"/>
                  </a:cxn>
                  <a:cxn ang="T182">
                    <a:pos x="T116" y="T117"/>
                  </a:cxn>
                  <a:cxn ang="T183">
                    <a:pos x="T118" y="T119"/>
                  </a:cxn>
                  <a:cxn ang="T184">
                    <a:pos x="T120" y="T121"/>
                  </a:cxn>
                  <a:cxn ang="T185">
                    <a:pos x="T122" y="T123"/>
                  </a:cxn>
                </a:cxnLst>
                <a:rect l="T186" t="T187" r="T188" b="T189"/>
                <a:pathLst>
                  <a:path w="321" h="295">
                    <a:moveTo>
                      <a:pt x="31" y="150"/>
                    </a:moveTo>
                    <a:lnTo>
                      <a:pt x="31" y="172"/>
                    </a:lnTo>
                    <a:lnTo>
                      <a:pt x="31" y="185"/>
                    </a:lnTo>
                    <a:lnTo>
                      <a:pt x="31" y="203"/>
                    </a:lnTo>
                    <a:lnTo>
                      <a:pt x="27" y="216"/>
                    </a:lnTo>
                    <a:lnTo>
                      <a:pt x="27" y="225"/>
                    </a:lnTo>
                    <a:lnTo>
                      <a:pt x="24" y="238"/>
                    </a:lnTo>
                    <a:lnTo>
                      <a:pt x="20" y="251"/>
                    </a:lnTo>
                    <a:lnTo>
                      <a:pt x="14" y="264"/>
                    </a:lnTo>
                    <a:lnTo>
                      <a:pt x="10" y="277"/>
                    </a:lnTo>
                    <a:lnTo>
                      <a:pt x="0" y="295"/>
                    </a:lnTo>
                    <a:lnTo>
                      <a:pt x="7" y="295"/>
                    </a:lnTo>
                    <a:lnTo>
                      <a:pt x="17" y="295"/>
                    </a:lnTo>
                    <a:lnTo>
                      <a:pt x="38" y="295"/>
                    </a:lnTo>
                    <a:lnTo>
                      <a:pt x="58" y="295"/>
                    </a:lnTo>
                    <a:lnTo>
                      <a:pt x="85" y="295"/>
                    </a:lnTo>
                    <a:lnTo>
                      <a:pt x="109" y="295"/>
                    </a:lnTo>
                    <a:lnTo>
                      <a:pt x="137" y="291"/>
                    </a:lnTo>
                    <a:lnTo>
                      <a:pt x="161" y="291"/>
                    </a:lnTo>
                    <a:lnTo>
                      <a:pt x="178" y="291"/>
                    </a:lnTo>
                    <a:lnTo>
                      <a:pt x="191" y="286"/>
                    </a:lnTo>
                    <a:lnTo>
                      <a:pt x="215" y="277"/>
                    </a:lnTo>
                    <a:lnTo>
                      <a:pt x="236" y="264"/>
                    </a:lnTo>
                    <a:lnTo>
                      <a:pt x="253" y="251"/>
                    </a:lnTo>
                    <a:lnTo>
                      <a:pt x="266" y="238"/>
                    </a:lnTo>
                    <a:lnTo>
                      <a:pt x="280" y="220"/>
                    </a:lnTo>
                    <a:lnTo>
                      <a:pt x="294" y="203"/>
                    </a:lnTo>
                    <a:lnTo>
                      <a:pt x="304" y="190"/>
                    </a:lnTo>
                    <a:lnTo>
                      <a:pt x="311" y="172"/>
                    </a:lnTo>
                    <a:lnTo>
                      <a:pt x="318" y="159"/>
                    </a:lnTo>
                    <a:lnTo>
                      <a:pt x="321" y="146"/>
                    </a:lnTo>
                    <a:lnTo>
                      <a:pt x="318" y="137"/>
                    </a:lnTo>
                    <a:lnTo>
                      <a:pt x="311" y="119"/>
                    </a:lnTo>
                    <a:lnTo>
                      <a:pt x="304" y="106"/>
                    </a:lnTo>
                    <a:lnTo>
                      <a:pt x="294" y="88"/>
                    </a:lnTo>
                    <a:lnTo>
                      <a:pt x="280" y="75"/>
                    </a:lnTo>
                    <a:lnTo>
                      <a:pt x="266" y="58"/>
                    </a:lnTo>
                    <a:lnTo>
                      <a:pt x="253" y="44"/>
                    </a:lnTo>
                    <a:lnTo>
                      <a:pt x="236" y="31"/>
                    </a:lnTo>
                    <a:lnTo>
                      <a:pt x="215" y="18"/>
                    </a:lnTo>
                    <a:lnTo>
                      <a:pt x="191" y="9"/>
                    </a:lnTo>
                    <a:lnTo>
                      <a:pt x="178" y="5"/>
                    </a:lnTo>
                    <a:lnTo>
                      <a:pt x="161" y="0"/>
                    </a:lnTo>
                    <a:lnTo>
                      <a:pt x="137" y="0"/>
                    </a:lnTo>
                    <a:lnTo>
                      <a:pt x="109" y="0"/>
                    </a:lnTo>
                    <a:lnTo>
                      <a:pt x="85" y="0"/>
                    </a:lnTo>
                    <a:lnTo>
                      <a:pt x="58" y="0"/>
                    </a:lnTo>
                    <a:lnTo>
                      <a:pt x="38" y="0"/>
                    </a:lnTo>
                    <a:lnTo>
                      <a:pt x="17" y="0"/>
                    </a:lnTo>
                    <a:lnTo>
                      <a:pt x="7" y="0"/>
                    </a:lnTo>
                    <a:lnTo>
                      <a:pt x="0" y="0"/>
                    </a:lnTo>
                    <a:lnTo>
                      <a:pt x="10" y="18"/>
                    </a:lnTo>
                    <a:lnTo>
                      <a:pt x="14" y="31"/>
                    </a:lnTo>
                    <a:lnTo>
                      <a:pt x="20" y="44"/>
                    </a:lnTo>
                    <a:lnTo>
                      <a:pt x="24" y="58"/>
                    </a:lnTo>
                    <a:lnTo>
                      <a:pt x="27" y="71"/>
                    </a:lnTo>
                    <a:lnTo>
                      <a:pt x="27" y="84"/>
                    </a:lnTo>
                    <a:lnTo>
                      <a:pt x="31" y="97"/>
                    </a:lnTo>
                    <a:lnTo>
                      <a:pt x="31" y="115"/>
                    </a:lnTo>
                    <a:lnTo>
                      <a:pt x="31" y="132"/>
                    </a:lnTo>
                    <a:lnTo>
                      <a:pt x="31" y="15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4" name="Freeform 192"/>
              <p:cNvSpPr>
                <a:spLocks/>
              </p:cNvSpPr>
              <p:nvPr/>
            </p:nvSpPr>
            <p:spPr bwMode="auto">
              <a:xfrm>
                <a:off x="1280" y="2674"/>
                <a:ext cx="465" cy="1029"/>
              </a:xfrm>
              <a:custGeom>
                <a:avLst/>
                <a:gdLst>
                  <a:gd name="T0" fmla="*/ 461 w 465"/>
                  <a:gd name="T1" fmla="*/ 840 h 1029"/>
                  <a:gd name="T2" fmla="*/ 332 w 465"/>
                  <a:gd name="T3" fmla="*/ 840 h 1029"/>
                  <a:gd name="T4" fmla="*/ 332 w 465"/>
                  <a:gd name="T5" fmla="*/ 0 h 1029"/>
                  <a:gd name="T6" fmla="*/ 0 w 465"/>
                  <a:gd name="T7" fmla="*/ 0 h 1029"/>
                  <a:gd name="T8" fmla="*/ 0 w 465"/>
                  <a:gd name="T9" fmla="*/ 1029 h 1029"/>
                  <a:gd name="T10" fmla="*/ 465 w 465"/>
                  <a:gd name="T11" fmla="*/ 1029 h 102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465"/>
                  <a:gd name="T19" fmla="*/ 0 h 1029"/>
                  <a:gd name="T20" fmla="*/ 465 w 465"/>
                  <a:gd name="T21" fmla="*/ 1029 h 1029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465" h="1029">
                    <a:moveTo>
                      <a:pt x="461" y="840"/>
                    </a:moveTo>
                    <a:lnTo>
                      <a:pt x="332" y="840"/>
                    </a:lnTo>
                    <a:lnTo>
                      <a:pt x="332" y="0"/>
                    </a:lnTo>
                    <a:lnTo>
                      <a:pt x="0" y="0"/>
                    </a:lnTo>
                    <a:lnTo>
                      <a:pt x="0" y="1029"/>
                    </a:lnTo>
                    <a:lnTo>
                      <a:pt x="465" y="1029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193"/>
              <p:cNvSpPr>
                <a:spLocks/>
              </p:cNvSpPr>
              <p:nvPr/>
            </p:nvSpPr>
            <p:spPr bwMode="auto">
              <a:xfrm>
                <a:off x="2790" y="2925"/>
                <a:ext cx="41" cy="53"/>
              </a:xfrm>
              <a:custGeom>
                <a:avLst/>
                <a:gdLst>
                  <a:gd name="T0" fmla="*/ 21 w 41"/>
                  <a:gd name="T1" fmla="*/ 48 h 53"/>
                  <a:gd name="T2" fmla="*/ 24 w 41"/>
                  <a:gd name="T3" fmla="*/ 53 h 53"/>
                  <a:gd name="T4" fmla="*/ 28 w 41"/>
                  <a:gd name="T5" fmla="*/ 48 h 53"/>
                  <a:gd name="T6" fmla="*/ 31 w 41"/>
                  <a:gd name="T7" fmla="*/ 48 h 53"/>
                  <a:gd name="T8" fmla="*/ 35 w 41"/>
                  <a:gd name="T9" fmla="*/ 48 h 53"/>
                  <a:gd name="T10" fmla="*/ 38 w 41"/>
                  <a:gd name="T11" fmla="*/ 44 h 53"/>
                  <a:gd name="T12" fmla="*/ 38 w 41"/>
                  <a:gd name="T13" fmla="*/ 39 h 53"/>
                  <a:gd name="T14" fmla="*/ 41 w 41"/>
                  <a:gd name="T15" fmla="*/ 35 h 53"/>
                  <a:gd name="T16" fmla="*/ 41 w 41"/>
                  <a:gd name="T17" fmla="*/ 35 h 53"/>
                  <a:gd name="T18" fmla="*/ 41 w 41"/>
                  <a:gd name="T19" fmla="*/ 31 h 53"/>
                  <a:gd name="T20" fmla="*/ 41 w 41"/>
                  <a:gd name="T21" fmla="*/ 26 h 53"/>
                  <a:gd name="T22" fmla="*/ 41 w 41"/>
                  <a:gd name="T23" fmla="*/ 22 h 53"/>
                  <a:gd name="T24" fmla="*/ 41 w 41"/>
                  <a:gd name="T25" fmla="*/ 17 h 53"/>
                  <a:gd name="T26" fmla="*/ 41 w 41"/>
                  <a:gd name="T27" fmla="*/ 13 h 53"/>
                  <a:gd name="T28" fmla="*/ 38 w 41"/>
                  <a:gd name="T29" fmla="*/ 9 h 53"/>
                  <a:gd name="T30" fmla="*/ 38 w 41"/>
                  <a:gd name="T31" fmla="*/ 4 h 53"/>
                  <a:gd name="T32" fmla="*/ 35 w 41"/>
                  <a:gd name="T33" fmla="*/ 4 h 53"/>
                  <a:gd name="T34" fmla="*/ 31 w 41"/>
                  <a:gd name="T35" fmla="*/ 0 h 53"/>
                  <a:gd name="T36" fmla="*/ 28 w 41"/>
                  <a:gd name="T37" fmla="*/ 0 h 53"/>
                  <a:gd name="T38" fmla="*/ 24 w 41"/>
                  <a:gd name="T39" fmla="*/ 0 h 53"/>
                  <a:gd name="T40" fmla="*/ 21 w 41"/>
                  <a:gd name="T41" fmla="*/ 0 h 53"/>
                  <a:gd name="T42" fmla="*/ 17 w 41"/>
                  <a:gd name="T43" fmla="*/ 0 h 53"/>
                  <a:gd name="T44" fmla="*/ 14 w 41"/>
                  <a:gd name="T45" fmla="*/ 0 h 53"/>
                  <a:gd name="T46" fmla="*/ 14 w 41"/>
                  <a:gd name="T47" fmla="*/ 0 h 53"/>
                  <a:gd name="T48" fmla="*/ 11 w 41"/>
                  <a:gd name="T49" fmla="*/ 4 h 53"/>
                  <a:gd name="T50" fmla="*/ 7 w 41"/>
                  <a:gd name="T51" fmla="*/ 4 h 53"/>
                  <a:gd name="T52" fmla="*/ 7 w 41"/>
                  <a:gd name="T53" fmla="*/ 9 h 53"/>
                  <a:gd name="T54" fmla="*/ 4 w 41"/>
                  <a:gd name="T55" fmla="*/ 13 h 53"/>
                  <a:gd name="T56" fmla="*/ 4 w 41"/>
                  <a:gd name="T57" fmla="*/ 17 h 53"/>
                  <a:gd name="T58" fmla="*/ 0 w 41"/>
                  <a:gd name="T59" fmla="*/ 22 h 53"/>
                  <a:gd name="T60" fmla="*/ 0 w 41"/>
                  <a:gd name="T61" fmla="*/ 26 h 53"/>
                  <a:gd name="T62" fmla="*/ 0 w 41"/>
                  <a:gd name="T63" fmla="*/ 31 h 53"/>
                  <a:gd name="T64" fmla="*/ 4 w 41"/>
                  <a:gd name="T65" fmla="*/ 35 h 53"/>
                  <a:gd name="T66" fmla="*/ 4 w 41"/>
                  <a:gd name="T67" fmla="*/ 35 h 53"/>
                  <a:gd name="T68" fmla="*/ 7 w 41"/>
                  <a:gd name="T69" fmla="*/ 39 h 53"/>
                  <a:gd name="T70" fmla="*/ 7 w 41"/>
                  <a:gd name="T71" fmla="*/ 44 h 53"/>
                  <a:gd name="T72" fmla="*/ 11 w 41"/>
                  <a:gd name="T73" fmla="*/ 48 h 53"/>
                  <a:gd name="T74" fmla="*/ 14 w 41"/>
                  <a:gd name="T75" fmla="*/ 48 h 53"/>
                  <a:gd name="T76" fmla="*/ 14 w 41"/>
                  <a:gd name="T77" fmla="*/ 48 h 53"/>
                  <a:gd name="T78" fmla="*/ 17 w 41"/>
                  <a:gd name="T79" fmla="*/ 53 h 53"/>
                  <a:gd name="T80" fmla="*/ 21 w 41"/>
                  <a:gd name="T81" fmla="*/ 53 h 53"/>
                  <a:gd name="T82" fmla="*/ 21 w 41"/>
                  <a:gd name="T83" fmla="*/ 53 h 53"/>
                  <a:gd name="T84" fmla="*/ 21 w 41"/>
                  <a:gd name="T85" fmla="*/ 48 h 53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1"/>
                  <a:gd name="T130" fmla="*/ 0 h 53"/>
                  <a:gd name="T131" fmla="*/ 41 w 41"/>
                  <a:gd name="T132" fmla="*/ 53 h 53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1" h="53">
                    <a:moveTo>
                      <a:pt x="21" y="48"/>
                    </a:moveTo>
                    <a:lnTo>
                      <a:pt x="24" y="53"/>
                    </a:lnTo>
                    <a:lnTo>
                      <a:pt x="28" y="48"/>
                    </a:lnTo>
                    <a:lnTo>
                      <a:pt x="31" y="48"/>
                    </a:lnTo>
                    <a:lnTo>
                      <a:pt x="35" y="48"/>
                    </a:lnTo>
                    <a:lnTo>
                      <a:pt x="38" y="44"/>
                    </a:lnTo>
                    <a:lnTo>
                      <a:pt x="38" y="39"/>
                    </a:lnTo>
                    <a:lnTo>
                      <a:pt x="41" y="35"/>
                    </a:lnTo>
                    <a:lnTo>
                      <a:pt x="41" y="31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8" y="4"/>
                    </a:lnTo>
                    <a:lnTo>
                      <a:pt x="35" y="4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7" y="39"/>
                    </a:lnTo>
                    <a:lnTo>
                      <a:pt x="7" y="44"/>
                    </a:lnTo>
                    <a:lnTo>
                      <a:pt x="11" y="48"/>
                    </a:lnTo>
                    <a:lnTo>
                      <a:pt x="14" y="48"/>
                    </a:lnTo>
                    <a:lnTo>
                      <a:pt x="17" y="53"/>
                    </a:lnTo>
                    <a:lnTo>
                      <a:pt x="21" y="53"/>
                    </a:lnTo>
                    <a:lnTo>
                      <a:pt x="21" y="48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6" name="Freeform 194"/>
              <p:cNvSpPr>
                <a:spLocks/>
              </p:cNvSpPr>
              <p:nvPr/>
            </p:nvSpPr>
            <p:spPr bwMode="auto">
              <a:xfrm>
                <a:off x="2790" y="2925"/>
                <a:ext cx="41" cy="53"/>
              </a:xfrm>
              <a:custGeom>
                <a:avLst/>
                <a:gdLst>
                  <a:gd name="T0" fmla="*/ 21 w 41"/>
                  <a:gd name="T1" fmla="*/ 48 h 53"/>
                  <a:gd name="T2" fmla="*/ 24 w 41"/>
                  <a:gd name="T3" fmla="*/ 53 h 53"/>
                  <a:gd name="T4" fmla="*/ 28 w 41"/>
                  <a:gd name="T5" fmla="*/ 48 h 53"/>
                  <a:gd name="T6" fmla="*/ 31 w 41"/>
                  <a:gd name="T7" fmla="*/ 48 h 53"/>
                  <a:gd name="T8" fmla="*/ 35 w 41"/>
                  <a:gd name="T9" fmla="*/ 48 h 53"/>
                  <a:gd name="T10" fmla="*/ 38 w 41"/>
                  <a:gd name="T11" fmla="*/ 44 h 53"/>
                  <a:gd name="T12" fmla="*/ 38 w 41"/>
                  <a:gd name="T13" fmla="*/ 39 h 53"/>
                  <a:gd name="T14" fmla="*/ 41 w 41"/>
                  <a:gd name="T15" fmla="*/ 35 h 53"/>
                  <a:gd name="T16" fmla="*/ 41 w 41"/>
                  <a:gd name="T17" fmla="*/ 35 h 53"/>
                  <a:gd name="T18" fmla="*/ 41 w 41"/>
                  <a:gd name="T19" fmla="*/ 31 h 53"/>
                  <a:gd name="T20" fmla="*/ 41 w 41"/>
                  <a:gd name="T21" fmla="*/ 26 h 53"/>
                  <a:gd name="T22" fmla="*/ 41 w 41"/>
                  <a:gd name="T23" fmla="*/ 22 h 53"/>
                  <a:gd name="T24" fmla="*/ 41 w 41"/>
                  <a:gd name="T25" fmla="*/ 17 h 53"/>
                  <a:gd name="T26" fmla="*/ 41 w 41"/>
                  <a:gd name="T27" fmla="*/ 13 h 53"/>
                  <a:gd name="T28" fmla="*/ 38 w 41"/>
                  <a:gd name="T29" fmla="*/ 9 h 53"/>
                  <a:gd name="T30" fmla="*/ 38 w 41"/>
                  <a:gd name="T31" fmla="*/ 4 h 53"/>
                  <a:gd name="T32" fmla="*/ 35 w 41"/>
                  <a:gd name="T33" fmla="*/ 4 h 53"/>
                  <a:gd name="T34" fmla="*/ 31 w 41"/>
                  <a:gd name="T35" fmla="*/ 0 h 53"/>
                  <a:gd name="T36" fmla="*/ 28 w 41"/>
                  <a:gd name="T37" fmla="*/ 0 h 53"/>
                  <a:gd name="T38" fmla="*/ 24 w 41"/>
                  <a:gd name="T39" fmla="*/ 0 h 53"/>
                  <a:gd name="T40" fmla="*/ 21 w 41"/>
                  <a:gd name="T41" fmla="*/ 0 h 53"/>
                  <a:gd name="T42" fmla="*/ 17 w 41"/>
                  <a:gd name="T43" fmla="*/ 0 h 53"/>
                  <a:gd name="T44" fmla="*/ 14 w 41"/>
                  <a:gd name="T45" fmla="*/ 0 h 53"/>
                  <a:gd name="T46" fmla="*/ 14 w 41"/>
                  <a:gd name="T47" fmla="*/ 0 h 53"/>
                  <a:gd name="T48" fmla="*/ 11 w 41"/>
                  <a:gd name="T49" fmla="*/ 4 h 53"/>
                  <a:gd name="T50" fmla="*/ 7 w 41"/>
                  <a:gd name="T51" fmla="*/ 4 h 53"/>
                  <a:gd name="T52" fmla="*/ 7 w 41"/>
                  <a:gd name="T53" fmla="*/ 9 h 53"/>
                  <a:gd name="T54" fmla="*/ 4 w 41"/>
                  <a:gd name="T55" fmla="*/ 13 h 53"/>
                  <a:gd name="T56" fmla="*/ 4 w 41"/>
                  <a:gd name="T57" fmla="*/ 17 h 53"/>
                  <a:gd name="T58" fmla="*/ 0 w 41"/>
                  <a:gd name="T59" fmla="*/ 22 h 53"/>
                  <a:gd name="T60" fmla="*/ 0 w 41"/>
                  <a:gd name="T61" fmla="*/ 26 h 53"/>
                  <a:gd name="T62" fmla="*/ 0 w 41"/>
                  <a:gd name="T63" fmla="*/ 31 h 53"/>
                  <a:gd name="T64" fmla="*/ 4 w 41"/>
                  <a:gd name="T65" fmla="*/ 35 h 53"/>
                  <a:gd name="T66" fmla="*/ 4 w 41"/>
                  <a:gd name="T67" fmla="*/ 35 h 53"/>
                  <a:gd name="T68" fmla="*/ 7 w 41"/>
                  <a:gd name="T69" fmla="*/ 39 h 53"/>
                  <a:gd name="T70" fmla="*/ 7 w 41"/>
                  <a:gd name="T71" fmla="*/ 44 h 53"/>
                  <a:gd name="T72" fmla="*/ 11 w 41"/>
                  <a:gd name="T73" fmla="*/ 48 h 53"/>
                  <a:gd name="T74" fmla="*/ 14 w 41"/>
                  <a:gd name="T75" fmla="*/ 48 h 53"/>
                  <a:gd name="T76" fmla="*/ 14 w 41"/>
                  <a:gd name="T77" fmla="*/ 48 h 53"/>
                  <a:gd name="T78" fmla="*/ 17 w 41"/>
                  <a:gd name="T79" fmla="*/ 53 h 53"/>
                  <a:gd name="T80" fmla="*/ 21 w 41"/>
                  <a:gd name="T81" fmla="*/ 53 h 53"/>
                  <a:gd name="T82" fmla="*/ 21 w 41"/>
                  <a:gd name="T83" fmla="*/ 53 h 53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3"/>
                  <a:gd name="T128" fmla="*/ 41 w 41"/>
                  <a:gd name="T129" fmla="*/ 53 h 53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3">
                    <a:moveTo>
                      <a:pt x="21" y="48"/>
                    </a:moveTo>
                    <a:lnTo>
                      <a:pt x="24" y="53"/>
                    </a:lnTo>
                    <a:lnTo>
                      <a:pt x="28" y="48"/>
                    </a:lnTo>
                    <a:lnTo>
                      <a:pt x="31" y="48"/>
                    </a:lnTo>
                    <a:lnTo>
                      <a:pt x="35" y="48"/>
                    </a:lnTo>
                    <a:lnTo>
                      <a:pt x="38" y="44"/>
                    </a:lnTo>
                    <a:lnTo>
                      <a:pt x="38" y="39"/>
                    </a:lnTo>
                    <a:lnTo>
                      <a:pt x="41" y="35"/>
                    </a:lnTo>
                    <a:lnTo>
                      <a:pt x="41" y="31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8" y="4"/>
                    </a:lnTo>
                    <a:lnTo>
                      <a:pt x="35" y="4"/>
                    </a:lnTo>
                    <a:lnTo>
                      <a:pt x="31" y="0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7" y="39"/>
                    </a:lnTo>
                    <a:lnTo>
                      <a:pt x="7" y="44"/>
                    </a:lnTo>
                    <a:lnTo>
                      <a:pt x="11" y="48"/>
                    </a:lnTo>
                    <a:lnTo>
                      <a:pt x="14" y="48"/>
                    </a:lnTo>
                    <a:lnTo>
                      <a:pt x="17" y="53"/>
                    </a:lnTo>
                    <a:lnTo>
                      <a:pt x="21" y="53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Freeform 195"/>
              <p:cNvSpPr>
                <a:spLocks/>
              </p:cNvSpPr>
              <p:nvPr/>
            </p:nvSpPr>
            <p:spPr bwMode="auto">
              <a:xfrm>
                <a:off x="2790" y="3110"/>
                <a:ext cx="41" cy="52"/>
              </a:xfrm>
              <a:custGeom>
                <a:avLst/>
                <a:gdLst>
                  <a:gd name="T0" fmla="*/ 21 w 41"/>
                  <a:gd name="T1" fmla="*/ 52 h 52"/>
                  <a:gd name="T2" fmla="*/ 24 w 41"/>
                  <a:gd name="T3" fmla="*/ 52 h 52"/>
                  <a:gd name="T4" fmla="*/ 28 w 41"/>
                  <a:gd name="T5" fmla="*/ 52 h 52"/>
                  <a:gd name="T6" fmla="*/ 31 w 41"/>
                  <a:gd name="T7" fmla="*/ 52 h 52"/>
                  <a:gd name="T8" fmla="*/ 35 w 41"/>
                  <a:gd name="T9" fmla="*/ 48 h 52"/>
                  <a:gd name="T10" fmla="*/ 38 w 41"/>
                  <a:gd name="T11" fmla="*/ 48 h 52"/>
                  <a:gd name="T12" fmla="*/ 38 w 41"/>
                  <a:gd name="T13" fmla="*/ 44 h 52"/>
                  <a:gd name="T14" fmla="*/ 41 w 41"/>
                  <a:gd name="T15" fmla="*/ 39 h 52"/>
                  <a:gd name="T16" fmla="*/ 41 w 41"/>
                  <a:gd name="T17" fmla="*/ 35 h 52"/>
                  <a:gd name="T18" fmla="*/ 41 w 41"/>
                  <a:gd name="T19" fmla="*/ 30 h 52"/>
                  <a:gd name="T20" fmla="*/ 41 w 41"/>
                  <a:gd name="T21" fmla="*/ 26 h 52"/>
                  <a:gd name="T22" fmla="*/ 41 w 41"/>
                  <a:gd name="T23" fmla="*/ 22 h 52"/>
                  <a:gd name="T24" fmla="*/ 41 w 41"/>
                  <a:gd name="T25" fmla="*/ 22 h 52"/>
                  <a:gd name="T26" fmla="*/ 41 w 41"/>
                  <a:gd name="T27" fmla="*/ 17 h 52"/>
                  <a:gd name="T28" fmla="*/ 38 w 41"/>
                  <a:gd name="T29" fmla="*/ 13 h 52"/>
                  <a:gd name="T30" fmla="*/ 38 w 41"/>
                  <a:gd name="T31" fmla="*/ 8 h 52"/>
                  <a:gd name="T32" fmla="*/ 35 w 41"/>
                  <a:gd name="T33" fmla="*/ 8 h 52"/>
                  <a:gd name="T34" fmla="*/ 31 w 41"/>
                  <a:gd name="T35" fmla="*/ 4 h 52"/>
                  <a:gd name="T36" fmla="*/ 28 w 41"/>
                  <a:gd name="T37" fmla="*/ 4 h 52"/>
                  <a:gd name="T38" fmla="*/ 24 w 41"/>
                  <a:gd name="T39" fmla="*/ 4 h 52"/>
                  <a:gd name="T40" fmla="*/ 21 w 41"/>
                  <a:gd name="T41" fmla="*/ 0 h 52"/>
                  <a:gd name="T42" fmla="*/ 17 w 41"/>
                  <a:gd name="T43" fmla="*/ 4 h 52"/>
                  <a:gd name="T44" fmla="*/ 14 w 41"/>
                  <a:gd name="T45" fmla="*/ 4 h 52"/>
                  <a:gd name="T46" fmla="*/ 14 w 41"/>
                  <a:gd name="T47" fmla="*/ 4 h 52"/>
                  <a:gd name="T48" fmla="*/ 11 w 41"/>
                  <a:gd name="T49" fmla="*/ 8 h 52"/>
                  <a:gd name="T50" fmla="*/ 7 w 41"/>
                  <a:gd name="T51" fmla="*/ 8 h 52"/>
                  <a:gd name="T52" fmla="*/ 7 w 41"/>
                  <a:gd name="T53" fmla="*/ 13 h 52"/>
                  <a:gd name="T54" fmla="*/ 4 w 41"/>
                  <a:gd name="T55" fmla="*/ 17 h 52"/>
                  <a:gd name="T56" fmla="*/ 4 w 41"/>
                  <a:gd name="T57" fmla="*/ 22 h 52"/>
                  <a:gd name="T58" fmla="*/ 0 w 41"/>
                  <a:gd name="T59" fmla="*/ 22 h 52"/>
                  <a:gd name="T60" fmla="*/ 0 w 41"/>
                  <a:gd name="T61" fmla="*/ 26 h 52"/>
                  <a:gd name="T62" fmla="*/ 0 w 41"/>
                  <a:gd name="T63" fmla="*/ 30 h 52"/>
                  <a:gd name="T64" fmla="*/ 4 w 41"/>
                  <a:gd name="T65" fmla="*/ 35 h 52"/>
                  <a:gd name="T66" fmla="*/ 4 w 41"/>
                  <a:gd name="T67" fmla="*/ 39 h 52"/>
                  <a:gd name="T68" fmla="*/ 7 w 41"/>
                  <a:gd name="T69" fmla="*/ 44 h 52"/>
                  <a:gd name="T70" fmla="*/ 7 w 41"/>
                  <a:gd name="T71" fmla="*/ 48 h 52"/>
                  <a:gd name="T72" fmla="*/ 11 w 41"/>
                  <a:gd name="T73" fmla="*/ 48 h 52"/>
                  <a:gd name="T74" fmla="*/ 14 w 41"/>
                  <a:gd name="T75" fmla="*/ 52 h 52"/>
                  <a:gd name="T76" fmla="*/ 14 w 41"/>
                  <a:gd name="T77" fmla="*/ 52 h 52"/>
                  <a:gd name="T78" fmla="*/ 17 w 41"/>
                  <a:gd name="T79" fmla="*/ 52 h 52"/>
                  <a:gd name="T80" fmla="*/ 21 w 41"/>
                  <a:gd name="T81" fmla="*/ 52 h 52"/>
                  <a:gd name="T82" fmla="*/ 21 w 41"/>
                  <a:gd name="T83" fmla="*/ 52 h 5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2"/>
                  <a:gd name="T128" fmla="*/ 41 w 41"/>
                  <a:gd name="T129" fmla="*/ 52 h 5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2">
                    <a:moveTo>
                      <a:pt x="21" y="52"/>
                    </a:moveTo>
                    <a:lnTo>
                      <a:pt x="24" y="52"/>
                    </a:lnTo>
                    <a:lnTo>
                      <a:pt x="28" y="52"/>
                    </a:lnTo>
                    <a:lnTo>
                      <a:pt x="31" y="52"/>
                    </a:lnTo>
                    <a:lnTo>
                      <a:pt x="35" y="48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39"/>
                    </a:lnTo>
                    <a:lnTo>
                      <a:pt x="41" y="35"/>
                    </a:lnTo>
                    <a:lnTo>
                      <a:pt x="41" y="30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38" y="13"/>
                    </a:lnTo>
                    <a:lnTo>
                      <a:pt x="38" y="8"/>
                    </a:lnTo>
                    <a:lnTo>
                      <a:pt x="35" y="8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4" y="4"/>
                    </a:lnTo>
                    <a:lnTo>
                      <a:pt x="21" y="0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1" y="8"/>
                    </a:lnTo>
                    <a:lnTo>
                      <a:pt x="7" y="8"/>
                    </a:lnTo>
                    <a:lnTo>
                      <a:pt x="7" y="13"/>
                    </a:lnTo>
                    <a:lnTo>
                      <a:pt x="4" y="17"/>
                    </a:lnTo>
                    <a:lnTo>
                      <a:pt x="4" y="22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4" y="35"/>
                    </a:lnTo>
                    <a:lnTo>
                      <a:pt x="4" y="39"/>
                    </a:lnTo>
                    <a:lnTo>
                      <a:pt x="7" y="44"/>
                    </a:lnTo>
                    <a:lnTo>
                      <a:pt x="7" y="48"/>
                    </a:lnTo>
                    <a:lnTo>
                      <a:pt x="11" y="48"/>
                    </a:lnTo>
                    <a:lnTo>
                      <a:pt x="14" y="52"/>
                    </a:lnTo>
                    <a:lnTo>
                      <a:pt x="17" y="52"/>
                    </a:lnTo>
                    <a:lnTo>
                      <a:pt x="21" y="52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Freeform 196"/>
              <p:cNvSpPr>
                <a:spLocks/>
              </p:cNvSpPr>
              <p:nvPr/>
            </p:nvSpPr>
            <p:spPr bwMode="auto">
              <a:xfrm>
                <a:off x="2790" y="3110"/>
                <a:ext cx="41" cy="52"/>
              </a:xfrm>
              <a:custGeom>
                <a:avLst/>
                <a:gdLst>
                  <a:gd name="T0" fmla="*/ 21 w 41"/>
                  <a:gd name="T1" fmla="*/ 52 h 52"/>
                  <a:gd name="T2" fmla="*/ 24 w 41"/>
                  <a:gd name="T3" fmla="*/ 52 h 52"/>
                  <a:gd name="T4" fmla="*/ 28 w 41"/>
                  <a:gd name="T5" fmla="*/ 52 h 52"/>
                  <a:gd name="T6" fmla="*/ 31 w 41"/>
                  <a:gd name="T7" fmla="*/ 52 h 52"/>
                  <a:gd name="T8" fmla="*/ 35 w 41"/>
                  <a:gd name="T9" fmla="*/ 48 h 52"/>
                  <a:gd name="T10" fmla="*/ 38 w 41"/>
                  <a:gd name="T11" fmla="*/ 48 h 52"/>
                  <a:gd name="T12" fmla="*/ 38 w 41"/>
                  <a:gd name="T13" fmla="*/ 44 h 52"/>
                  <a:gd name="T14" fmla="*/ 41 w 41"/>
                  <a:gd name="T15" fmla="*/ 39 h 52"/>
                  <a:gd name="T16" fmla="*/ 41 w 41"/>
                  <a:gd name="T17" fmla="*/ 35 h 52"/>
                  <a:gd name="T18" fmla="*/ 41 w 41"/>
                  <a:gd name="T19" fmla="*/ 30 h 52"/>
                  <a:gd name="T20" fmla="*/ 41 w 41"/>
                  <a:gd name="T21" fmla="*/ 26 h 52"/>
                  <a:gd name="T22" fmla="*/ 41 w 41"/>
                  <a:gd name="T23" fmla="*/ 22 h 52"/>
                  <a:gd name="T24" fmla="*/ 41 w 41"/>
                  <a:gd name="T25" fmla="*/ 22 h 52"/>
                  <a:gd name="T26" fmla="*/ 41 w 41"/>
                  <a:gd name="T27" fmla="*/ 17 h 52"/>
                  <a:gd name="T28" fmla="*/ 38 w 41"/>
                  <a:gd name="T29" fmla="*/ 13 h 52"/>
                  <a:gd name="T30" fmla="*/ 38 w 41"/>
                  <a:gd name="T31" fmla="*/ 8 h 52"/>
                  <a:gd name="T32" fmla="*/ 35 w 41"/>
                  <a:gd name="T33" fmla="*/ 8 h 52"/>
                  <a:gd name="T34" fmla="*/ 31 w 41"/>
                  <a:gd name="T35" fmla="*/ 4 h 52"/>
                  <a:gd name="T36" fmla="*/ 28 w 41"/>
                  <a:gd name="T37" fmla="*/ 4 h 52"/>
                  <a:gd name="T38" fmla="*/ 24 w 41"/>
                  <a:gd name="T39" fmla="*/ 4 h 52"/>
                  <a:gd name="T40" fmla="*/ 21 w 41"/>
                  <a:gd name="T41" fmla="*/ 0 h 52"/>
                  <a:gd name="T42" fmla="*/ 17 w 41"/>
                  <a:gd name="T43" fmla="*/ 4 h 52"/>
                  <a:gd name="T44" fmla="*/ 14 w 41"/>
                  <a:gd name="T45" fmla="*/ 4 h 52"/>
                  <a:gd name="T46" fmla="*/ 14 w 41"/>
                  <a:gd name="T47" fmla="*/ 4 h 52"/>
                  <a:gd name="T48" fmla="*/ 11 w 41"/>
                  <a:gd name="T49" fmla="*/ 8 h 52"/>
                  <a:gd name="T50" fmla="*/ 7 w 41"/>
                  <a:gd name="T51" fmla="*/ 8 h 52"/>
                  <a:gd name="T52" fmla="*/ 7 w 41"/>
                  <a:gd name="T53" fmla="*/ 13 h 52"/>
                  <a:gd name="T54" fmla="*/ 4 w 41"/>
                  <a:gd name="T55" fmla="*/ 17 h 52"/>
                  <a:gd name="T56" fmla="*/ 4 w 41"/>
                  <a:gd name="T57" fmla="*/ 22 h 52"/>
                  <a:gd name="T58" fmla="*/ 0 w 41"/>
                  <a:gd name="T59" fmla="*/ 22 h 52"/>
                  <a:gd name="T60" fmla="*/ 0 w 41"/>
                  <a:gd name="T61" fmla="*/ 26 h 52"/>
                  <a:gd name="T62" fmla="*/ 0 w 41"/>
                  <a:gd name="T63" fmla="*/ 30 h 52"/>
                  <a:gd name="T64" fmla="*/ 4 w 41"/>
                  <a:gd name="T65" fmla="*/ 35 h 52"/>
                  <a:gd name="T66" fmla="*/ 4 w 41"/>
                  <a:gd name="T67" fmla="*/ 39 h 52"/>
                  <a:gd name="T68" fmla="*/ 7 w 41"/>
                  <a:gd name="T69" fmla="*/ 44 h 52"/>
                  <a:gd name="T70" fmla="*/ 7 w 41"/>
                  <a:gd name="T71" fmla="*/ 48 h 52"/>
                  <a:gd name="T72" fmla="*/ 11 w 41"/>
                  <a:gd name="T73" fmla="*/ 48 h 52"/>
                  <a:gd name="T74" fmla="*/ 14 w 41"/>
                  <a:gd name="T75" fmla="*/ 52 h 52"/>
                  <a:gd name="T76" fmla="*/ 14 w 41"/>
                  <a:gd name="T77" fmla="*/ 52 h 52"/>
                  <a:gd name="T78" fmla="*/ 17 w 41"/>
                  <a:gd name="T79" fmla="*/ 52 h 52"/>
                  <a:gd name="T80" fmla="*/ 21 w 41"/>
                  <a:gd name="T81" fmla="*/ 52 h 52"/>
                  <a:gd name="T82" fmla="*/ 21 w 41"/>
                  <a:gd name="T83" fmla="*/ 52 h 52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2"/>
                  <a:gd name="T128" fmla="*/ 41 w 41"/>
                  <a:gd name="T129" fmla="*/ 52 h 52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2">
                    <a:moveTo>
                      <a:pt x="21" y="52"/>
                    </a:moveTo>
                    <a:lnTo>
                      <a:pt x="24" y="52"/>
                    </a:lnTo>
                    <a:lnTo>
                      <a:pt x="28" y="52"/>
                    </a:lnTo>
                    <a:lnTo>
                      <a:pt x="31" y="52"/>
                    </a:lnTo>
                    <a:lnTo>
                      <a:pt x="35" y="48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39"/>
                    </a:lnTo>
                    <a:lnTo>
                      <a:pt x="41" y="35"/>
                    </a:lnTo>
                    <a:lnTo>
                      <a:pt x="41" y="30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38" y="13"/>
                    </a:lnTo>
                    <a:lnTo>
                      <a:pt x="38" y="8"/>
                    </a:lnTo>
                    <a:lnTo>
                      <a:pt x="35" y="8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4" y="4"/>
                    </a:lnTo>
                    <a:lnTo>
                      <a:pt x="21" y="0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1" y="8"/>
                    </a:lnTo>
                    <a:lnTo>
                      <a:pt x="7" y="8"/>
                    </a:lnTo>
                    <a:lnTo>
                      <a:pt x="7" y="13"/>
                    </a:lnTo>
                    <a:lnTo>
                      <a:pt x="4" y="17"/>
                    </a:lnTo>
                    <a:lnTo>
                      <a:pt x="4" y="22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4" y="35"/>
                    </a:lnTo>
                    <a:lnTo>
                      <a:pt x="4" y="39"/>
                    </a:lnTo>
                    <a:lnTo>
                      <a:pt x="7" y="44"/>
                    </a:lnTo>
                    <a:lnTo>
                      <a:pt x="7" y="48"/>
                    </a:lnTo>
                    <a:lnTo>
                      <a:pt x="11" y="48"/>
                    </a:lnTo>
                    <a:lnTo>
                      <a:pt x="14" y="52"/>
                    </a:lnTo>
                    <a:lnTo>
                      <a:pt x="17" y="52"/>
                    </a:lnTo>
                    <a:lnTo>
                      <a:pt x="21" y="52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Rectangle 197"/>
              <p:cNvSpPr>
                <a:spLocks noChangeArrowheads="1"/>
              </p:cNvSpPr>
              <p:nvPr/>
            </p:nvSpPr>
            <p:spPr bwMode="auto">
              <a:xfrm>
                <a:off x="3682" y="2380"/>
                <a:ext cx="0" cy="1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endParaRPr lang="en-US" sz="1200" b="1">
                  <a:latin typeface="Courier New" pitchFamily="49" charset="0"/>
                </a:endParaRPr>
              </a:p>
            </p:txBody>
          </p:sp>
          <p:sp>
            <p:nvSpPr>
              <p:cNvPr id="240" name="Line 198"/>
              <p:cNvSpPr>
                <a:spLocks noChangeShapeType="1"/>
              </p:cNvSpPr>
              <p:nvPr/>
            </p:nvSpPr>
            <p:spPr bwMode="auto">
              <a:xfrm flipV="1">
                <a:off x="3884" y="2805"/>
                <a:ext cx="341" cy="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1" name="Rectangle 199"/>
              <p:cNvSpPr>
                <a:spLocks noChangeArrowheads="1"/>
              </p:cNvSpPr>
              <p:nvPr/>
            </p:nvSpPr>
            <p:spPr bwMode="auto">
              <a:xfrm>
                <a:off x="4314" y="2684"/>
                <a:ext cx="969" cy="19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ALUcontrol</a:t>
                </a:r>
                <a:endPara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42" name="Freeform 206"/>
              <p:cNvSpPr>
                <a:spLocks/>
              </p:cNvSpPr>
              <p:nvPr/>
            </p:nvSpPr>
            <p:spPr bwMode="auto">
              <a:xfrm>
                <a:off x="1277" y="2758"/>
                <a:ext cx="1028" cy="602"/>
              </a:xfrm>
              <a:custGeom>
                <a:avLst/>
                <a:gdLst>
                  <a:gd name="T0" fmla="*/ 0 w 1028"/>
                  <a:gd name="T1" fmla="*/ 598 h 602"/>
                  <a:gd name="T2" fmla="*/ 270 w 1028"/>
                  <a:gd name="T3" fmla="*/ 602 h 602"/>
                  <a:gd name="T4" fmla="*/ 270 w 1028"/>
                  <a:gd name="T5" fmla="*/ 0 h 602"/>
                  <a:gd name="T6" fmla="*/ 1028 w 1028"/>
                  <a:gd name="T7" fmla="*/ 0 h 602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1028"/>
                  <a:gd name="T13" fmla="*/ 0 h 602"/>
                  <a:gd name="T14" fmla="*/ 1028 w 1028"/>
                  <a:gd name="T15" fmla="*/ 602 h 602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1028" h="602">
                    <a:moveTo>
                      <a:pt x="0" y="598"/>
                    </a:moveTo>
                    <a:lnTo>
                      <a:pt x="270" y="602"/>
                    </a:lnTo>
                    <a:lnTo>
                      <a:pt x="270" y="0"/>
                    </a:lnTo>
                    <a:lnTo>
                      <a:pt x="1028" y="0"/>
                    </a:lnTo>
                  </a:path>
                </a:pathLst>
              </a:custGeom>
              <a:noFill/>
              <a:ln w="22225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207"/>
              <p:cNvSpPr>
                <a:spLocks/>
              </p:cNvSpPr>
              <p:nvPr/>
            </p:nvSpPr>
            <p:spPr bwMode="auto">
              <a:xfrm>
                <a:off x="1256" y="2986"/>
                <a:ext cx="45" cy="58"/>
              </a:xfrm>
              <a:custGeom>
                <a:avLst/>
                <a:gdLst>
                  <a:gd name="T0" fmla="*/ 21 w 45"/>
                  <a:gd name="T1" fmla="*/ 58 h 58"/>
                  <a:gd name="T2" fmla="*/ 28 w 45"/>
                  <a:gd name="T3" fmla="*/ 58 h 58"/>
                  <a:gd name="T4" fmla="*/ 31 w 45"/>
                  <a:gd name="T5" fmla="*/ 58 h 58"/>
                  <a:gd name="T6" fmla="*/ 34 w 45"/>
                  <a:gd name="T7" fmla="*/ 58 h 58"/>
                  <a:gd name="T8" fmla="*/ 34 w 45"/>
                  <a:gd name="T9" fmla="*/ 53 h 58"/>
                  <a:gd name="T10" fmla="*/ 38 w 45"/>
                  <a:gd name="T11" fmla="*/ 49 h 58"/>
                  <a:gd name="T12" fmla="*/ 41 w 45"/>
                  <a:gd name="T13" fmla="*/ 49 h 58"/>
                  <a:gd name="T14" fmla="*/ 41 w 45"/>
                  <a:gd name="T15" fmla="*/ 44 h 58"/>
                  <a:gd name="T16" fmla="*/ 45 w 45"/>
                  <a:gd name="T17" fmla="*/ 40 h 58"/>
                  <a:gd name="T18" fmla="*/ 45 w 45"/>
                  <a:gd name="T19" fmla="*/ 36 h 58"/>
                  <a:gd name="T20" fmla="*/ 45 w 45"/>
                  <a:gd name="T21" fmla="*/ 31 h 58"/>
                  <a:gd name="T22" fmla="*/ 45 w 45"/>
                  <a:gd name="T23" fmla="*/ 27 h 58"/>
                  <a:gd name="T24" fmla="*/ 45 w 45"/>
                  <a:gd name="T25" fmla="*/ 22 h 58"/>
                  <a:gd name="T26" fmla="*/ 41 w 45"/>
                  <a:gd name="T27" fmla="*/ 18 h 58"/>
                  <a:gd name="T28" fmla="*/ 41 w 45"/>
                  <a:gd name="T29" fmla="*/ 14 h 58"/>
                  <a:gd name="T30" fmla="*/ 38 w 45"/>
                  <a:gd name="T31" fmla="*/ 9 h 58"/>
                  <a:gd name="T32" fmla="*/ 34 w 45"/>
                  <a:gd name="T33" fmla="*/ 9 h 58"/>
                  <a:gd name="T34" fmla="*/ 34 w 45"/>
                  <a:gd name="T35" fmla="*/ 5 h 58"/>
                  <a:gd name="T36" fmla="*/ 31 w 45"/>
                  <a:gd name="T37" fmla="*/ 5 h 58"/>
                  <a:gd name="T38" fmla="*/ 28 w 45"/>
                  <a:gd name="T39" fmla="*/ 5 h 58"/>
                  <a:gd name="T40" fmla="*/ 24 w 45"/>
                  <a:gd name="T41" fmla="*/ 0 h 58"/>
                  <a:gd name="T42" fmla="*/ 21 w 45"/>
                  <a:gd name="T43" fmla="*/ 5 h 58"/>
                  <a:gd name="T44" fmla="*/ 17 w 45"/>
                  <a:gd name="T45" fmla="*/ 5 h 58"/>
                  <a:gd name="T46" fmla="*/ 14 w 45"/>
                  <a:gd name="T47" fmla="*/ 5 h 58"/>
                  <a:gd name="T48" fmla="*/ 11 w 45"/>
                  <a:gd name="T49" fmla="*/ 9 h 58"/>
                  <a:gd name="T50" fmla="*/ 7 w 45"/>
                  <a:gd name="T51" fmla="*/ 9 h 58"/>
                  <a:gd name="T52" fmla="*/ 4 w 45"/>
                  <a:gd name="T53" fmla="*/ 14 h 58"/>
                  <a:gd name="T54" fmla="*/ 4 w 45"/>
                  <a:gd name="T55" fmla="*/ 18 h 58"/>
                  <a:gd name="T56" fmla="*/ 0 w 45"/>
                  <a:gd name="T57" fmla="*/ 22 h 58"/>
                  <a:gd name="T58" fmla="*/ 0 w 45"/>
                  <a:gd name="T59" fmla="*/ 27 h 58"/>
                  <a:gd name="T60" fmla="*/ 0 w 45"/>
                  <a:gd name="T61" fmla="*/ 31 h 58"/>
                  <a:gd name="T62" fmla="*/ 0 w 45"/>
                  <a:gd name="T63" fmla="*/ 36 h 58"/>
                  <a:gd name="T64" fmla="*/ 0 w 45"/>
                  <a:gd name="T65" fmla="*/ 40 h 58"/>
                  <a:gd name="T66" fmla="*/ 4 w 45"/>
                  <a:gd name="T67" fmla="*/ 44 h 58"/>
                  <a:gd name="T68" fmla="*/ 4 w 45"/>
                  <a:gd name="T69" fmla="*/ 49 h 58"/>
                  <a:gd name="T70" fmla="*/ 7 w 45"/>
                  <a:gd name="T71" fmla="*/ 49 h 58"/>
                  <a:gd name="T72" fmla="*/ 11 w 45"/>
                  <a:gd name="T73" fmla="*/ 53 h 58"/>
                  <a:gd name="T74" fmla="*/ 14 w 45"/>
                  <a:gd name="T75" fmla="*/ 58 h 58"/>
                  <a:gd name="T76" fmla="*/ 17 w 45"/>
                  <a:gd name="T77" fmla="*/ 58 h 58"/>
                  <a:gd name="T78" fmla="*/ 21 w 45"/>
                  <a:gd name="T79" fmla="*/ 58 h 58"/>
                  <a:gd name="T80" fmla="*/ 24 w 45"/>
                  <a:gd name="T81" fmla="*/ 58 h 58"/>
                  <a:gd name="T82" fmla="*/ 24 w 45"/>
                  <a:gd name="T83" fmla="*/ 58 h 58"/>
                  <a:gd name="T84" fmla="*/ 21 w 45"/>
                  <a:gd name="T85" fmla="*/ 58 h 5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8"/>
                  <a:gd name="T131" fmla="*/ 45 w 45"/>
                  <a:gd name="T132" fmla="*/ 58 h 5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8">
                    <a:moveTo>
                      <a:pt x="21" y="58"/>
                    </a:moveTo>
                    <a:lnTo>
                      <a:pt x="28" y="58"/>
                    </a:lnTo>
                    <a:lnTo>
                      <a:pt x="31" y="58"/>
                    </a:lnTo>
                    <a:lnTo>
                      <a:pt x="34" y="58"/>
                    </a:lnTo>
                    <a:lnTo>
                      <a:pt x="34" y="53"/>
                    </a:lnTo>
                    <a:lnTo>
                      <a:pt x="38" y="49"/>
                    </a:lnTo>
                    <a:lnTo>
                      <a:pt x="41" y="49"/>
                    </a:lnTo>
                    <a:lnTo>
                      <a:pt x="41" y="44"/>
                    </a:lnTo>
                    <a:lnTo>
                      <a:pt x="45" y="40"/>
                    </a:lnTo>
                    <a:lnTo>
                      <a:pt x="45" y="36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5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4" y="9"/>
                    </a:lnTo>
                    <a:lnTo>
                      <a:pt x="34" y="5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4" y="0"/>
                    </a:lnTo>
                    <a:lnTo>
                      <a:pt x="21" y="5"/>
                    </a:lnTo>
                    <a:lnTo>
                      <a:pt x="17" y="5"/>
                    </a:lnTo>
                    <a:lnTo>
                      <a:pt x="14" y="5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9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8"/>
                    </a:lnTo>
                    <a:lnTo>
                      <a:pt x="17" y="58"/>
                    </a:lnTo>
                    <a:lnTo>
                      <a:pt x="21" y="58"/>
                    </a:lnTo>
                    <a:lnTo>
                      <a:pt x="24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208"/>
              <p:cNvSpPr>
                <a:spLocks/>
              </p:cNvSpPr>
              <p:nvPr/>
            </p:nvSpPr>
            <p:spPr bwMode="auto">
              <a:xfrm>
                <a:off x="1256" y="3329"/>
                <a:ext cx="45" cy="58"/>
              </a:xfrm>
              <a:custGeom>
                <a:avLst/>
                <a:gdLst>
                  <a:gd name="T0" fmla="*/ 21 w 45"/>
                  <a:gd name="T1" fmla="*/ 58 h 58"/>
                  <a:gd name="T2" fmla="*/ 28 w 45"/>
                  <a:gd name="T3" fmla="*/ 58 h 58"/>
                  <a:gd name="T4" fmla="*/ 31 w 45"/>
                  <a:gd name="T5" fmla="*/ 58 h 58"/>
                  <a:gd name="T6" fmla="*/ 34 w 45"/>
                  <a:gd name="T7" fmla="*/ 53 h 58"/>
                  <a:gd name="T8" fmla="*/ 34 w 45"/>
                  <a:gd name="T9" fmla="*/ 53 h 58"/>
                  <a:gd name="T10" fmla="*/ 38 w 45"/>
                  <a:gd name="T11" fmla="*/ 49 h 58"/>
                  <a:gd name="T12" fmla="*/ 41 w 45"/>
                  <a:gd name="T13" fmla="*/ 49 h 58"/>
                  <a:gd name="T14" fmla="*/ 41 w 45"/>
                  <a:gd name="T15" fmla="*/ 44 h 58"/>
                  <a:gd name="T16" fmla="*/ 45 w 45"/>
                  <a:gd name="T17" fmla="*/ 40 h 58"/>
                  <a:gd name="T18" fmla="*/ 45 w 45"/>
                  <a:gd name="T19" fmla="*/ 36 h 58"/>
                  <a:gd name="T20" fmla="*/ 45 w 45"/>
                  <a:gd name="T21" fmla="*/ 31 h 58"/>
                  <a:gd name="T22" fmla="*/ 45 w 45"/>
                  <a:gd name="T23" fmla="*/ 27 h 58"/>
                  <a:gd name="T24" fmla="*/ 45 w 45"/>
                  <a:gd name="T25" fmla="*/ 22 h 58"/>
                  <a:gd name="T26" fmla="*/ 41 w 45"/>
                  <a:gd name="T27" fmla="*/ 18 h 58"/>
                  <a:gd name="T28" fmla="*/ 41 w 45"/>
                  <a:gd name="T29" fmla="*/ 14 h 58"/>
                  <a:gd name="T30" fmla="*/ 38 w 45"/>
                  <a:gd name="T31" fmla="*/ 9 h 58"/>
                  <a:gd name="T32" fmla="*/ 34 w 45"/>
                  <a:gd name="T33" fmla="*/ 9 h 58"/>
                  <a:gd name="T34" fmla="*/ 34 w 45"/>
                  <a:gd name="T35" fmla="*/ 5 h 58"/>
                  <a:gd name="T36" fmla="*/ 31 w 45"/>
                  <a:gd name="T37" fmla="*/ 5 h 58"/>
                  <a:gd name="T38" fmla="*/ 28 w 45"/>
                  <a:gd name="T39" fmla="*/ 0 h 58"/>
                  <a:gd name="T40" fmla="*/ 24 w 45"/>
                  <a:gd name="T41" fmla="*/ 0 h 58"/>
                  <a:gd name="T42" fmla="*/ 21 w 45"/>
                  <a:gd name="T43" fmla="*/ 0 h 58"/>
                  <a:gd name="T44" fmla="*/ 17 w 45"/>
                  <a:gd name="T45" fmla="*/ 5 h 58"/>
                  <a:gd name="T46" fmla="*/ 14 w 45"/>
                  <a:gd name="T47" fmla="*/ 5 h 58"/>
                  <a:gd name="T48" fmla="*/ 11 w 45"/>
                  <a:gd name="T49" fmla="*/ 9 h 58"/>
                  <a:gd name="T50" fmla="*/ 7 w 45"/>
                  <a:gd name="T51" fmla="*/ 9 h 58"/>
                  <a:gd name="T52" fmla="*/ 4 w 45"/>
                  <a:gd name="T53" fmla="*/ 14 h 58"/>
                  <a:gd name="T54" fmla="*/ 4 w 45"/>
                  <a:gd name="T55" fmla="*/ 18 h 58"/>
                  <a:gd name="T56" fmla="*/ 0 w 45"/>
                  <a:gd name="T57" fmla="*/ 22 h 58"/>
                  <a:gd name="T58" fmla="*/ 0 w 45"/>
                  <a:gd name="T59" fmla="*/ 27 h 58"/>
                  <a:gd name="T60" fmla="*/ 0 w 45"/>
                  <a:gd name="T61" fmla="*/ 31 h 58"/>
                  <a:gd name="T62" fmla="*/ 0 w 45"/>
                  <a:gd name="T63" fmla="*/ 36 h 58"/>
                  <a:gd name="T64" fmla="*/ 0 w 45"/>
                  <a:gd name="T65" fmla="*/ 40 h 58"/>
                  <a:gd name="T66" fmla="*/ 4 w 45"/>
                  <a:gd name="T67" fmla="*/ 44 h 58"/>
                  <a:gd name="T68" fmla="*/ 4 w 45"/>
                  <a:gd name="T69" fmla="*/ 49 h 58"/>
                  <a:gd name="T70" fmla="*/ 7 w 45"/>
                  <a:gd name="T71" fmla="*/ 49 h 58"/>
                  <a:gd name="T72" fmla="*/ 11 w 45"/>
                  <a:gd name="T73" fmla="*/ 53 h 58"/>
                  <a:gd name="T74" fmla="*/ 14 w 45"/>
                  <a:gd name="T75" fmla="*/ 53 h 58"/>
                  <a:gd name="T76" fmla="*/ 17 w 45"/>
                  <a:gd name="T77" fmla="*/ 58 h 58"/>
                  <a:gd name="T78" fmla="*/ 21 w 45"/>
                  <a:gd name="T79" fmla="*/ 58 h 58"/>
                  <a:gd name="T80" fmla="*/ 24 w 45"/>
                  <a:gd name="T81" fmla="*/ 58 h 58"/>
                  <a:gd name="T82" fmla="*/ 24 w 45"/>
                  <a:gd name="T83" fmla="*/ 58 h 58"/>
                  <a:gd name="T84" fmla="*/ 21 w 45"/>
                  <a:gd name="T85" fmla="*/ 58 h 58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8"/>
                  <a:gd name="T131" fmla="*/ 45 w 45"/>
                  <a:gd name="T132" fmla="*/ 58 h 58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8">
                    <a:moveTo>
                      <a:pt x="21" y="58"/>
                    </a:moveTo>
                    <a:lnTo>
                      <a:pt x="28" y="58"/>
                    </a:lnTo>
                    <a:lnTo>
                      <a:pt x="31" y="58"/>
                    </a:lnTo>
                    <a:lnTo>
                      <a:pt x="34" y="53"/>
                    </a:lnTo>
                    <a:lnTo>
                      <a:pt x="38" y="49"/>
                    </a:lnTo>
                    <a:lnTo>
                      <a:pt x="41" y="49"/>
                    </a:lnTo>
                    <a:lnTo>
                      <a:pt x="41" y="44"/>
                    </a:lnTo>
                    <a:lnTo>
                      <a:pt x="45" y="40"/>
                    </a:lnTo>
                    <a:lnTo>
                      <a:pt x="45" y="36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5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4" y="9"/>
                    </a:lnTo>
                    <a:lnTo>
                      <a:pt x="34" y="5"/>
                    </a:lnTo>
                    <a:lnTo>
                      <a:pt x="31" y="5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5"/>
                    </a:lnTo>
                    <a:lnTo>
                      <a:pt x="14" y="5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9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3"/>
                    </a:lnTo>
                    <a:lnTo>
                      <a:pt x="17" y="58"/>
                    </a:lnTo>
                    <a:lnTo>
                      <a:pt x="21" y="58"/>
                    </a:lnTo>
                    <a:lnTo>
                      <a:pt x="24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5" name="Freeform 217"/>
              <p:cNvSpPr>
                <a:spLocks/>
              </p:cNvSpPr>
              <p:nvPr/>
            </p:nvSpPr>
            <p:spPr bwMode="auto">
              <a:xfrm>
                <a:off x="1256" y="3158"/>
                <a:ext cx="45" cy="57"/>
              </a:xfrm>
              <a:custGeom>
                <a:avLst/>
                <a:gdLst>
                  <a:gd name="T0" fmla="*/ 21 w 45"/>
                  <a:gd name="T1" fmla="*/ 57 h 57"/>
                  <a:gd name="T2" fmla="*/ 28 w 45"/>
                  <a:gd name="T3" fmla="*/ 57 h 57"/>
                  <a:gd name="T4" fmla="*/ 31 w 45"/>
                  <a:gd name="T5" fmla="*/ 57 h 57"/>
                  <a:gd name="T6" fmla="*/ 34 w 45"/>
                  <a:gd name="T7" fmla="*/ 57 h 57"/>
                  <a:gd name="T8" fmla="*/ 34 w 45"/>
                  <a:gd name="T9" fmla="*/ 53 h 57"/>
                  <a:gd name="T10" fmla="*/ 38 w 45"/>
                  <a:gd name="T11" fmla="*/ 48 h 57"/>
                  <a:gd name="T12" fmla="*/ 41 w 45"/>
                  <a:gd name="T13" fmla="*/ 48 h 57"/>
                  <a:gd name="T14" fmla="*/ 41 w 45"/>
                  <a:gd name="T15" fmla="*/ 44 h 57"/>
                  <a:gd name="T16" fmla="*/ 45 w 45"/>
                  <a:gd name="T17" fmla="*/ 40 h 57"/>
                  <a:gd name="T18" fmla="*/ 45 w 45"/>
                  <a:gd name="T19" fmla="*/ 35 h 57"/>
                  <a:gd name="T20" fmla="*/ 45 w 45"/>
                  <a:gd name="T21" fmla="*/ 31 h 57"/>
                  <a:gd name="T22" fmla="*/ 45 w 45"/>
                  <a:gd name="T23" fmla="*/ 26 h 57"/>
                  <a:gd name="T24" fmla="*/ 45 w 45"/>
                  <a:gd name="T25" fmla="*/ 22 h 57"/>
                  <a:gd name="T26" fmla="*/ 41 w 45"/>
                  <a:gd name="T27" fmla="*/ 18 h 57"/>
                  <a:gd name="T28" fmla="*/ 41 w 45"/>
                  <a:gd name="T29" fmla="*/ 13 h 57"/>
                  <a:gd name="T30" fmla="*/ 38 w 45"/>
                  <a:gd name="T31" fmla="*/ 9 h 57"/>
                  <a:gd name="T32" fmla="*/ 34 w 45"/>
                  <a:gd name="T33" fmla="*/ 9 h 57"/>
                  <a:gd name="T34" fmla="*/ 34 w 45"/>
                  <a:gd name="T35" fmla="*/ 4 h 57"/>
                  <a:gd name="T36" fmla="*/ 31 w 45"/>
                  <a:gd name="T37" fmla="*/ 4 h 57"/>
                  <a:gd name="T38" fmla="*/ 28 w 45"/>
                  <a:gd name="T39" fmla="*/ 0 h 57"/>
                  <a:gd name="T40" fmla="*/ 24 w 45"/>
                  <a:gd name="T41" fmla="*/ 0 h 57"/>
                  <a:gd name="T42" fmla="*/ 21 w 45"/>
                  <a:gd name="T43" fmla="*/ 0 h 57"/>
                  <a:gd name="T44" fmla="*/ 17 w 45"/>
                  <a:gd name="T45" fmla="*/ 4 h 57"/>
                  <a:gd name="T46" fmla="*/ 14 w 45"/>
                  <a:gd name="T47" fmla="*/ 4 h 57"/>
                  <a:gd name="T48" fmla="*/ 11 w 45"/>
                  <a:gd name="T49" fmla="*/ 9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8 h 57"/>
                  <a:gd name="T56" fmla="*/ 0 w 45"/>
                  <a:gd name="T57" fmla="*/ 22 h 57"/>
                  <a:gd name="T58" fmla="*/ 0 w 45"/>
                  <a:gd name="T59" fmla="*/ 26 h 57"/>
                  <a:gd name="T60" fmla="*/ 0 w 45"/>
                  <a:gd name="T61" fmla="*/ 31 h 57"/>
                  <a:gd name="T62" fmla="*/ 0 w 45"/>
                  <a:gd name="T63" fmla="*/ 35 h 57"/>
                  <a:gd name="T64" fmla="*/ 0 w 45"/>
                  <a:gd name="T65" fmla="*/ 40 h 57"/>
                  <a:gd name="T66" fmla="*/ 4 w 45"/>
                  <a:gd name="T67" fmla="*/ 44 h 57"/>
                  <a:gd name="T68" fmla="*/ 4 w 45"/>
                  <a:gd name="T69" fmla="*/ 48 h 57"/>
                  <a:gd name="T70" fmla="*/ 7 w 45"/>
                  <a:gd name="T71" fmla="*/ 48 h 57"/>
                  <a:gd name="T72" fmla="*/ 11 w 45"/>
                  <a:gd name="T73" fmla="*/ 53 h 57"/>
                  <a:gd name="T74" fmla="*/ 14 w 45"/>
                  <a:gd name="T75" fmla="*/ 57 h 57"/>
                  <a:gd name="T76" fmla="*/ 17 w 45"/>
                  <a:gd name="T77" fmla="*/ 57 h 57"/>
                  <a:gd name="T78" fmla="*/ 21 w 45"/>
                  <a:gd name="T79" fmla="*/ 57 h 57"/>
                  <a:gd name="T80" fmla="*/ 24 w 45"/>
                  <a:gd name="T81" fmla="*/ 57 h 57"/>
                  <a:gd name="T82" fmla="*/ 24 w 45"/>
                  <a:gd name="T83" fmla="*/ 57 h 57"/>
                  <a:gd name="T84" fmla="*/ 21 w 45"/>
                  <a:gd name="T85" fmla="*/ 57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7"/>
                  <a:gd name="T131" fmla="*/ 45 w 45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7">
                    <a:moveTo>
                      <a:pt x="21" y="57"/>
                    </a:moveTo>
                    <a:lnTo>
                      <a:pt x="28" y="57"/>
                    </a:lnTo>
                    <a:lnTo>
                      <a:pt x="31" y="57"/>
                    </a:lnTo>
                    <a:lnTo>
                      <a:pt x="34" y="57"/>
                    </a:lnTo>
                    <a:lnTo>
                      <a:pt x="34" y="53"/>
                    </a:lnTo>
                    <a:lnTo>
                      <a:pt x="38" y="48"/>
                    </a:lnTo>
                    <a:lnTo>
                      <a:pt x="41" y="48"/>
                    </a:lnTo>
                    <a:lnTo>
                      <a:pt x="41" y="44"/>
                    </a:lnTo>
                    <a:lnTo>
                      <a:pt x="45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6"/>
                    </a:lnTo>
                    <a:lnTo>
                      <a:pt x="45" y="22"/>
                    </a:lnTo>
                    <a:lnTo>
                      <a:pt x="41" y="18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4" y="9"/>
                    </a:lnTo>
                    <a:lnTo>
                      <a:pt x="34" y="4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4"/>
                    </a:lnTo>
                    <a:lnTo>
                      <a:pt x="14" y="4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7" y="48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4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" name="Freeform 225"/>
              <p:cNvSpPr>
                <a:spLocks/>
              </p:cNvSpPr>
              <p:nvPr/>
            </p:nvSpPr>
            <p:spPr bwMode="auto">
              <a:xfrm>
                <a:off x="1755" y="1781"/>
                <a:ext cx="45" cy="57"/>
              </a:xfrm>
              <a:custGeom>
                <a:avLst/>
                <a:gdLst>
                  <a:gd name="T0" fmla="*/ 21 w 45"/>
                  <a:gd name="T1" fmla="*/ 53 h 57"/>
                  <a:gd name="T2" fmla="*/ 27 w 45"/>
                  <a:gd name="T3" fmla="*/ 57 h 57"/>
                  <a:gd name="T4" fmla="*/ 31 w 45"/>
                  <a:gd name="T5" fmla="*/ 57 h 57"/>
                  <a:gd name="T6" fmla="*/ 34 w 45"/>
                  <a:gd name="T7" fmla="*/ 53 h 57"/>
                  <a:gd name="T8" fmla="*/ 34 w 45"/>
                  <a:gd name="T9" fmla="*/ 53 h 57"/>
                  <a:gd name="T10" fmla="*/ 38 w 45"/>
                  <a:gd name="T11" fmla="*/ 49 h 57"/>
                  <a:gd name="T12" fmla="*/ 41 w 45"/>
                  <a:gd name="T13" fmla="*/ 44 h 57"/>
                  <a:gd name="T14" fmla="*/ 41 w 45"/>
                  <a:gd name="T15" fmla="*/ 40 h 57"/>
                  <a:gd name="T16" fmla="*/ 45 w 45"/>
                  <a:gd name="T17" fmla="*/ 35 h 57"/>
                  <a:gd name="T18" fmla="*/ 45 w 45"/>
                  <a:gd name="T19" fmla="*/ 31 h 57"/>
                  <a:gd name="T20" fmla="*/ 45 w 45"/>
                  <a:gd name="T21" fmla="*/ 27 h 57"/>
                  <a:gd name="T22" fmla="*/ 45 w 45"/>
                  <a:gd name="T23" fmla="*/ 22 h 57"/>
                  <a:gd name="T24" fmla="*/ 45 w 45"/>
                  <a:gd name="T25" fmla="*/ 18 h 57"/>
                  <a:gd name="T26" fmla="*/ 41 w 45"/>
                  <a:gd name="T27" fmla="*/ 14 h 57"/>
                  <a:gd name="T28" fmla="*/ 41 w 45"/>
                  <a:gd name="T29" fmla="*/ 14 h 57"/>
                  <a:gd name="T30" fmla="*/ 38 w 45"/>
                  <a:gd name="T31" fmla="*/ 9 h 57"/>
                  <a:gd name="T32" fmla="*/ 34 w 45"/>
                  <a:gd name="T33" fmla="*/ 5 h 57"/>
                  <a:gd name="T34" fmla="*/ 34 w 45"/>
                  <a:gd name="T35" fmla="*/ 5 h 57"/>
                  <a:gd name="T36" fmla="*/ 31 w 45"/>
                  <a:gd name="T37" fmla="*/ 0 h 57"/>
                  <a:gd name="T38" fmla="*/ 27 w 45"/>
                  <a:gd name="T39" fmla="*/ 0 h 57"/>
                  <a:gd name="T40" fmla="*/ 24 w 45"/>
                  <a:gd name="T41" fmla="*/ 0 h 57"/>
                  <a:gd name="T42" fmla="*/ 21 w 45"/>
                  <a:gd name="T43" fmla="*/ 0 h 57"/>
                  <a:gd name="T44" fmla="*/ 17 w 45"/>
                  <a:gd name="T45" fmla="*/ 0 h 57"/>
                  <a:gd name="T46" fmla="*/ 14 w 45"/>
                  <a:gd name="T47" fmla="*/ 5 h 57"/>
                  <a:gd name="T48" fmla="*/ 10 w 45"/>
                  <a:gd name="T49" fmla="*/ 5 h 57"/>
                  <a:gd name="T50" fmla="*/ 7 w 45"/>
                  <a:gd name="T51" fmla="*/ 9 h 57"/>
                  <a:gd name="T52" fmla="*/ 4 w 45"/>
                  <a:gd name="T53" fmla="*/ 14 h 57"/>
                  <a:gd name="T54" fmla="*/ 4 w 45"/>
                  <a:gd name="T55" fmla="*/ 14 h 57"/>
                  <a:gd name="T56" fmla="*/ 4 w 45"/>
                  <a:gd name="T57" fmla="*/ 18 h 57"/>
                  <a:gd name="T58" fmla="*/ 0 w 45"/>
                  <a:gd name="T59" fmla="*/ 22 h 57"/>
                  <a:gd name="T60" fmla="*/ 0 w 45"/>
                  <a:gd name="T61" fmla="*/ 27 h 57"/>
                  <a:gd name="T62" fmla="*/ 0 w 45"/>
                  <a:gd name="T63" fmla="*/ 31 h 57"/>
                  <a:gd name="T64" fmla="*/ 4 w 45"/>
                  <a:gd name="T65" fmla="*/ 35 h 57"/>
                  <a:gd name="T66" fmla="*/ 4 w 45"/>
                  <a:gd name="T67" fmla="*/ 40 h 57"/>
                  <a:gd name="T68" fmla="*/ 4 w 45"/>
                  <a:gd name="T69" fmla="*/ 44 h 57"/>
                  <a:gd name="T70" fmla="*/ 7 w 45"/>
                  <a:gd name="T71" fmla="*/ 49 h 57"/>
                  <a:gd name="T72" fmla="*/ 10 w 45"/>
                  <a:gd name="T73" fmla="*/ 53 h 57"/>
                  <a:gd name="T74" fmla="*/ 14 w 45"/>
                  <a:gd name="T75" fmla="*/ 53 h 57"/>
                  <a:gd name="T76" fmla="*/ 17 w 45"/>
                  <a:gd name="T77" fmla="*/ 57 h 57"/>
                  <a:gd name="T78" fmla="*/ 21 w 45"/>
                  <a:gd name="T79" fmla="*/ 57 h 57"/>
                  <a:gd name="T80" fmla="*/ 24 w 45"/>
                  <a:gd name="T81" fmla="*/ 57 h 57"/>
                  <a:gd name="T82" fmla="*/ 24 w 45"/>
                  <a:gd name="T83" fmla="*/ 57 h 57"/>
                  <a:gd name="T84" fmla="*/ 21 w 45"/>
                  <a:gd name="T85" fmla="*/ 53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7"/>
                  <a:gd name="T131" fmla="*/ 45 w 45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7">
                    <a:moveTo>
                      <a:pt x="21" y="53"/>
                    </a:moveTo>
                    <a:lnTo>
                      <a:pt x="27" y="57"/>
                    </a:lnTo>
                    <a:lnTo>
                      <a:pt x="31" y="57"/>
                    </a:lnTo>
                    <a:lnTo>
                      <a:pt x="34" y="53"/>
                    </a:lnTo>
                    <a:lnTo>
                      <a:pt x="38" y="49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5" y="22"/>
                    </a:lnTo>
                    <a:lnTo>
                      <a:pt x="45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4" y="5"/>
                    </a:lnTo>
                    <a:lnTo>
                      <a:pt x="31" y="0"/>
                    </a:lnTo>
                    <a:lnTo>
                      <a:pt x="27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5"/>
                    </a:lnTo>
                    <a:lnTo>
                      <a:pt x="10" y="5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4" y="35"/>
                    </a:lnTo>
                    <a:lnTo>
                      <a:pt x="4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0" y="53"/>
                    </a:lnTo>
                    <a:lnTo>
                      <a:pt x="14" y="53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4" y="57"/>
                    </a:lnTo>
                    <a:lnTo>
                      <a:pt x="2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" name="Freeform 232"/>
              <p:cNvSpPr>
                <a:spLocks/>
              </p:cNvSpPr>
              <p:nvPr/>
            </p:nvSpPr>
            <p:spPr bwMode="auto">
              <a:xfrm>
                <a:off x="1150" y="1557"/>
                <a:ext cx="2867" cy="2327"/>
              </a:xfrm>
              <a:custGeom>
                <a:avLst/>
                <a:gdLst>
                  <a:gd name="T0" fmla="*/ 2867 w 2867"/>
                  <a:gd name="T1" fmla="*/ 2327 h 2327"/>
                  <a:gd name="T2" fmla="*/ 2867 w 2867"/>
                  <a:gd name="T3" fmla="*/ 0 h 2327"/>
                  <a:gd name="T4" fmla="*/ 0 w 2867"/>
                  <a:gd name="T5" fmla="*/ 0 h 2327"/>
                  <a:gd name="T6" fmla="*/ 0 w 2867"/>
                  <a:gd name="T7" fmla="*/ 2327 h 2327"/>
                  <a:gd name="T8" fmla="*/ 2867 w 2867"/>
                  <a:gd name="T9" fmla="*/ 2327 h 2327"/>
                  <a:gd name="T10" fmla="*/ 2867 w 2867"/>
                  <a:gd name="T11" fmla="*/ 2327 h 232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2867"/>
                  <a:gd name="T19" fmla="*/ 0 h 2327"/>
                  <a:gd name="T20" fmla="*/ 2867 w 2867"/>
                  <a:gd name="T21" fmla="*/ 2327 h 232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2867" h="2327">
                    <a:moveTo>
                      <a:pt x="2867" y="2327"/>
                    </a:moveTo>
                    <a:lnTo>
                      <a:pt x="2867" y="0"/>
                    </a:lnTo>
                    <a:lnTo>
                      <a:pt x="0" y="0"/>
                    </a:lnTo>
                    <a:lnTo>
                      <a:pt x="0" y="2327"/>
                    </a:lnTo>
                    <a:lnTo>
                      <a:pt x="2867" y="2327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8" name="Line 255"/>
              <p:cNvSpPr>
                <a:spLocks noChangeShapeType="1"/>
              </p:cNvSpPr>
              <p:nvPr/>
            </p:nvSpPr>
            <p:spPr bwMode="auto">
              <a:xfrm flipH="1">
                <a:off x="1150" y="3184"/>
                <a:ext cx="127" cy="5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256"/>
              <p:cNvSpPr>
                <a:spLocks/>
              </p:cNvSpPr>
              <p:nvPr/>
            </p:nvSpPr>
            <p:spPr bwMode="auto">
              <a:xfrm>
                <a:off x="1092" y="3136"/>
                <a:ext cx="72" cy="97"/>
              </a:xfrm>
              <a:custGeom>
                <a:avLst/>
                <a:gdLst>
                  <a:gd name="T0" fmla="*/ 0 w 72"/>
                  <a:gd name="T1" fmla="*/ 0 h 97"/>
                  <a:gd name="T2" fmla="*/ 0 w 72"/>
                  <a:gd name="T3" fmla="*/ 97 h 97"/>
                  <a:gd name="T4" fmla="*/ 72 w 72"/>
                  <a:gd name="T5" fmla="*/ 48 h 97"/>
                  <a:gd name="T6" fmla="*/ 0 w 72"/>
                  <a:gd name="T7" fmla="*/ 4 h 97"/>
                  <a:gd name="T8" fmla="*/ 0 w 72"/>
                  <a:gd name="T9" fmla="*/ 4 h 97"/>
                  <a:gd name="T10" fmla="*/ 0 w 72"/>
                  <a:gd name="T11" fmla="*/ 0 h 97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72"/>
                  <a:gd name="T19" fmla="*/ 0 h 97"/>
                  <a:gd name="T20" fmla="*/ 72 w 72"/>
                  <a:gd name="T21" fmla="*/ 97 h 97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72" h="97">
                    <a:moveTo>
                      <a:pt x="0" y="0"/>
                    </a:moveTo>
                    <a:lnTo>
                      <a:pt x="0" y="97"/>
                    </a:lnTo>
                    <a:lnTo>
                      <a:pt x="72" y="48"/>
                    </a:lnTo>
                    <a:lnTo>
                      <a:pt x="0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Line 257"/>
              <p:cNvSpPr>
                <a:spLocks noChangeShapeType="1"/>
              </p:cNvSpPr>
              <p:nvPr/>
            </p:nvSpPr>
            <p:spPr bwMode="auto">
              <a:xfrm flipH="1">
                <a:off x="672" y="3180"/>
                <a:ext cx="492" cy="4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Freeform 258"/>
              <p:cNvSpPr>
                <a:spLocks/>
              </p:cNvSpPr>
              <p:nvPr/>
            </p:nvSpPr>
            <p:spPr bwMode="auto">
              <a:xfrm>
                <a:off x="2151" y="2542"/>
                <a:ext cx="45" cy="57"/>
              </a:xfrm>
              <a:custGeom>
                <a:avLst/>
                <a:gdLst>
                  <a:gd name="T0" fmla="*/ 21 w 45"/>
                  <a:gd name="T1" fmla="*/ 57 h 57"/>
                  <a:gd name="T2" fmla="*/ 24 w 45"/>
                  <a:gd name="T3" fmla="*/ 57 h 57"/>
                  <a:gd name="T4" fmla="*/ 28 w 45"/>
                  <a:gd name="T5" fmla="*/ 57 h 57"/>
                  <a:gd name="T6" fmla="*/ 31 w 45"/>
                  <a:gd name="T7" fmla="*/ 53 h 57"/>
                  <a:gd name="T8" fmla="*/ 35 w 45"/>
                  <a:gd name="T9" fmla="*/ 53 h 57"/>
                  <a:gd name="T10" fmla="*/ 38 w 45"/>
                  <a:gd name="T11" fmla="*/ 49 h 57"/>
                  <a:gd name="T12" fmla="*/ 41 w 45"/>
                  <a:gd name="T13" fmla="*/ 44 h 57"/>
                  <a:gd name="T14" fmla="*/ 41 w 45"/>
                  <a:gd name="T15" fmla="*/ 44 h 57"/>
                  <a:gd name="T16" fmla="*/ 41 w 45"/>
                  <a:gd name="T17" fmla="*/ 40 h 57"/>
                  <a:gd name="T18" fmla="*/ 45 w 45"/>
                  <a:gd name="T19" fmla="*/ 35 h 57"/>
                  <a:gd name="T20" fmla="*/ 45 w 45"/>
                  <a:gd name="T21" fmla="*/ 31 h 57"/>
                  <a:gd name="T22" fmla="*/ 45 w 45"/>
                  <a:gd name="T23" fmla="*/ 27 h 57"/>
                  <a:gd name="T24" fmla="*/ 41 w 45"/>
                  <a:gd name="T25" fmla="*/ 22 h 57"/>
                  <a:gd name="T26" fmla="*/ 41 w 45"/>
                  <a:gd name="T27" fmla="*/ 18 h 57"/>
                  <a:gd name="T28" fmla="*/ 41 w 45"/>
                  <a:gd name="T29" fmla="*/ 13 h 57"/>
                  <a:gd name="T30" fmla="*/ 38 w 45"/>
                  <a:gd name="T31" fmla="*/ 9 h 57"/>
                  <a:gd name="T32" fmla="*/ 35 w 45"/>
                  <a:gd name="T33" fmla="*/ 5 h 57"/>
                  <a:gd name="T34" fmla="*/ 31 w 45"/>
                  <a:gd name="T35" fmla="*/ 5 h 57"/>
                  <a:gd name="T36" fmla="*/ 28 w 45"/>
                  <a:gd name="T37" fmla="*/ 5 h 57"/>
                  <a:gd name="T38" fmla="*/ 24 w 45"/>
                  <a:gd name="T39" fmla="*/ 0 h 57"/>
                  <a:gd name="T40" fmla="*/ 21 w 45"/>
                  <a:gd name="T41" fmla="*/ 0 h 57"/>
                  <a:gd name="T42" fmla="*/ 18 w 45"/>
                  <a:gd name="T43" fmla="*/ 0 h 57"/>
                  <a:gd name="T44" fmla="*/ 14 w 45"/>
                  <a:gd name="T45" fmla="*/ 5 h 57"/>
                  <a:gd name="T46" fmla="*/ 11 w 45"/>
                  <a:gd name="T47" fmla="*/ 5 h 57"/>
                  <a:gd name="T48" fmla="*/ 11 w 45"/>
                  <a:gd name="T49" fmla="*/ 5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8 h 57"/>
                  <a:gd name="T56" fmla="*/ 0 w 45"/>
                  <a:gd name="T57" fmla="*/ 22 h 57"/>
                  <a:gd name="T58" fmla="*/ 0 w 45"/>
                  <a:gd name="T59" fmla="*/ 27 h 57"/>
                  <a:gd name="T60" fmla="*/ 0 w 45"/>
                  <a:gd name="T61" fmla="*/ 31 h 57"/>
                  <a:gd name="T62" fmla="*/ 0 w 45"/>
                  <a:gd name="T63" fmla="*/ 35 h 57"/>
                  <a:gd name="T64" fmla="*/ 0 w 45"/>
                  <a:gd name="T65" fmla="*/ 40 h 57"/>
                  <a:gd name="T66" fmla="*/ 4 w 45"/>
                  <a:gd name="T67" fmla="*/ 44 h 57"/>
                  <a:gd name="T68" fmla="*/ 4 w 45"/>
                  <a:gd name="T69" fmla="*/ 44 h 57"/>
                  <a:gd name="T70" fmla="*/ 7 w 45"/>
                  <a:gd name="T71" fmla="*/ 49 h 57"/>
                  <a:gd name="T72" fmla="*/ 11 w 45"/>
                  <a:gd name="T73" fmla="*/ 53 h 57"/>
                  <a:gd name="T74" fmla="*/ 11 w 45"/>
                  <a:gd name="T75" fmla="*/ 53 h 57"/>
                  <a:gd name="T76" fmla="*/ 14 w 45"/>
                  <a:gd name="T77" fmla="*/ 57 h 57"/>
                  <a:gd name="T78" fmla="*/ 18 w 45"/>
                  <a:gd name="T79" fmla="*/ 57 h 57"/>
                  <a:gd name="T80" fmla="*/ 21 w 45"/>
                  <a:gd name="T81" fmla="*/ 57 h 57"/>
                  <a:gd name="T82" fmla="*/ 21 w 45"/>
                  <a:gd name="T83" fmla="*/ 57 h 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57"/>
                  <a:gd name="T128" fmla="*/ 45 w 45"/>
                  <a:gd name="T129" fmla="*/ 57 h 5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57">
                    <a:moveTo>
                      <a:pt x="21" y="57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5"/>
                    </a:lnTo>
                    <a:lnTo>
                      <a:pt x="11" y="5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8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Freeform 259"/>
              <p:cNvSpPr>
                <a:spLocks/>
              </p:cNvSpPr>
              <p:nvPr/>
            </p:nvSpPr>
            <p:spPr bwMode="auto">
              <a:xfrm>
                <a:off x="2151" y="2920"/>
                <a:ext cx="45" cy="58"/>
              </a:xfrm>
              <a:custGeom>
                <a:avLst/>
                <a:gdLst>
                  <a:gd name="T0" fmla="*/ 21 w 45"/>
                  <a:gd name="T1" fmla="*/ 58 h 58"/>
                  <a:gd name="T2" fmla="*/ 24 w 45"/>
                  <a:gd name="T3" fmla="*/ 58 h 58"/>
                  <a:gd name="T4" fmla="*/ 28 w 45"/>
                  <a:gd name="T5" fmla="*/ 58 h 58"/>
                  <a:gd name="T6" fmla="*/ 31 w 45"/>
                  <a:gd name="T7" fmla="*/ 53 h 58"/>
                  <a:gd name="T8" fmla="*/ 35 w 45"/>
                  <a:gd name="T9" fmla="*/ 53 h 58"/>
                  <a:gd name="T10" fmla="*/ 38 w 45"/>
                  <a:gd name="T11" fmla="*/ 49 h 58"/>
                  <a:gd name="T12" fmla="*/ 41 w 45"/>
                  <a:gd name="T13" fmla="*/ 44 h 58"/>
                  <a:gd name="T14" fmla="*/ 41 w 45"/>
                  <a:gd name="T15" fmla="*/ 44 h 58"/>
                  <a:gd name="T16" fmla="*/ 41 w 45"/>
                  <a:gd name="T17" fmla="*/ 40 h 58"/>
                  <a:gd name="T18" fmla="*/ 45 w 45"/>
                  <a:gd name="T19" fmla="*/ 36 h 58"/>
                  <a:gd name="T20" fmla="*/ 45 w 45"/>
                  <a:gd name="T21" fmla="*/ 31 h 58"/>
                  <a:gd name="T22" fmla="*/ 45 w 45"/>
                  <a:gd name="T23" fmla="*/ 27 h 58"/>
                  <a:gd name="T24" fmla="*/ 41 w 45"/>
                  <a:gd name="T25" fmla="*/ 22 h 58"/>
                  <a:gd name="T26" fmla="*/ 41 w 45"/>
                  <a:gd name="T27" fmla="*/ 18 h 58"/>
                  <a:gd name="T28" fmla="*/ 41 w 45"/>
                  <a:gd name="T29" fmla="*/ 14 h 58"/>
                  <a:gd name="T30" fmla="*/ 38 w 45"/>
                  <a:gd name="T31" fmla="*/ 9 h 58"/>
                  <a:gd name="T32" fmla="*/ 35 w 45"/>
                  <a:gd name="T33" fmla="*/ 9 h 58"/>
                  <a:gd name="T34" fmla="*/ 31 w 45"/>
                  <a:gd name="T35" fmla="*/ 5 h 58"/>
                  <a:gd name="T36" fmla="*/ 28 w 45"/>
                  <a:gd name="T37" fmla="*/ 5 h 58"/>
                  <a:gd name="T38" fmla="*/ 24 w 45"/>
                  <a:gd name="T39" fmla="*/ 0 h 58"/>
                  <a:gd name="T40" fmla="*/ 21 w 45"/>
                  <a:gd name="T41" fmla="*/ 0 h 58"/>
                  <a:gd name="T42" fmla="*/ 18 w 45"/>
                  <a:gd name="T43" fmla="*/ 0 h 58"/>
                  <a:gd name="T44" fmla="*/ 14 w 45"/>
                  <a:gd name="T45" fmla="*/ 5 h 58"/>
                  <a:gd name="T46" fmla="*/ 11 w 45"/>
                  <a:gd name="T47" fmla="*/ 5 h 58"/>
                  <a:gd name="T48" fmla="*/ 11 w 45"/>
                  <a:gd name="T49" fmla="*/ 9 h 58"/>
                  <a:gd name="T50" fmla="*/ 7 w 45"/>
                  <a:gd name="T51" fmla="*/ 9 h 58"/>
                  <a:gd name="T52" fmla="*/ 4 w 45"/>
                  <a:gd name="T53" fmla="*/ 14 h 58"/>
                  <a:gd name="T54" fmla="*/ 4 w 45"/>
                  <a:gd name="T55" fmla="*/ 18 h 58"/>
                  <a:gd name="T56" fmla="*/ 0 w 45"/>
                  <a:gd name="T57" fmla="*/ 22 h 58"/>
                  <a:gd name="T58" fmla="*/ 0 w 45"/>
                  <a:gd name="T59" fmla="*/ 27 h 58"/>
                  <a:gd name="T60" fmla="*/ 0 w 45"/>
                  <a:gd name="T61" fmla="*/ 31 h 58"/>
                  <a:gd name="T62" fmla="*/ 0 w 45"/>
                  <a:gd name="T63" fmla="*/ 36 h 58"/>
                  <a:gd name="T64" fmla="*/ 0 w 45"/>
                  <a:gd name="T65" fmla="*/ 40 h 58"/>
                  <a:gd name="T66" fmla="*/ 4 w 45"/>
                  <a:gd name="T67" fmla="*/ 44 h 58"/>
                  <a:gd name="T68" fmla="*/ 4 w 45"/>
                  <a:gd name="T69" fmla="*/ 44 h 58"/>
                  <a:gd name="T70" fmla="*/ 7 w 45"/>
                  <a:gd name="T71" fmla="*/ 49 h 58"/>
                  <a:gd name="T72" fmla="*/ 11 w 45"/>
                  <a:gd name="T73" fmla="*/ 53 h 58"/>
                  <a:gd name="T74" fmla="*/ 11 w 45"/>
                  <a:gd name="T75" fmla="*/ 53 h 58"/>
                  <a:gd name="T76" fmla="*/ 14 w 45"/>
                  <a:gd name="T77" fmla="*/ 58 h 58"/>
                  <a:gd name="T78" fmla="*/ 18 w 45"/>
                  <a:gd name="T79" fmla="*/ 58 h 58"/>
                  <a:gd name="T80" fmla="*/ 21 w 45"/>
                  <a:gd name="T81" fmla="*/ 58 h 58"/>
                  <a:gd name="T82" fmla="*/ 21 w 45"/>
                  <a:gd name="T83" fmla="*/ 58 h 58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58"/>
                  <a:gd name="T128" fmla="*/ 45 w 45"/>
                  <a:gd name="T129" fmla="*/ 58 h 58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58">
                    <a:moveTo>
                      <a:pt x="21" y="58"/>
                    </a:moveTo>
                    <a:lnTo>
                      <a:pt x="24" y="58"/>
                    </a:lnTo>
                    <a:lnTo>
                      <a:pt x="28" y="58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6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4"/>
                    </a:lnTo>
                    <a:lnTo>
                      <a:pt x="38" y="9"/>
                    </a:lnTo>
                    <a:lnTo>
                      <a:pt x="35" y="9"/>
                    </a:lnTo>
                    <a:lnTo>
                      <a:pt x="31" y="5"/>
                    </a:lnTo>
                    <a:lnTo>
                      <a:pt x="28" y="5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8" y="0"/>
                    </a:lnTo>
                    <a:lnTo>
                      <a:pt x="14" y="5"/>
                    </a:lnTo>
                    <a:lnTo>
                      <a:pt x="11" y="5"/>
                    </a:lnTo>
                    <a:lnTo>
                      <a:pt x="11" y="9"/>
                    </a:lnTo>
                    <a:lnTo>
                      <a:pt x="7" y="9"/>
                    </a:lnTo>
                    <a:lnTo>
                      <a:pt x="4" y="14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6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11" y="53"/>
                    </a:lnTo>
                    <a:lnTo>
                      <a:pt x="14" y="58"/>
                    </a:lnTo>
                    <a:lnTo>
                      <a:pt x="18" y="58"/>
                    </a:lnTo>
                    <a:lnTo>
                      <a:pt x="21" y="58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260"/>
              <p:cNvSpPr>
                <a:spLocks noChangeShapeType="1"/>
              </p:cNvSpPr>
              <p:nvPr/>
            </p:nvSpPr>
            <p:spPr bwMode="auto">
              <a:xfrm>
                <a:off x="2582" y="3514"/>
                <a:ext cx="1295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4" name="Freeform 261"/>
              <p:cNvSpPr>
                <a:spLocks/>
              </p:cNvSpPr>
              <p:nvPr/>
            </p:nvSpPr>
            <p:spPr bwMode="auto">
              <a:xfrm>
                <a:off x="3856" y="2551"/>
                <a:ext cx="41" cy="57"/>
              </a:xfrm>
              <a:custGeom>
                <a:avLst/>
                <a:gdLst>
                  <a:gd name="T0" fmla="*/ 21 w 41"/>
                  <a:gd name="T1" fmla="*/ 53 h 57"/>
                  <a:gd name="T2" fmla="*/ 24 w 41"/>
                  <a:gd name="T3" fmla="*/ 57 h 57"/>
                  <a:gd name="T4" fmla="*/ 28 w 41"/>
                  <a:gd name="T5" fmla="*/ 53 h 57"/>
                  <a:gd name="T6" fmla="*/ 31 w 41"/>
                  <a:gd name="T7" fmla="*/ 53 h 57"/>
                  <a:gd name="T8" fmla="*/ 35 w 41"/>
                  <a:gd name="T9" fmla="*/ 53 h 57"/>
                  <a:gd name="T10" fmla="*/ 38 w 41"/>
                  <a:gd name="T11" fmla="*/ 48 h 57"/>
                  <a:gd name="T12" fmla="*/ 38 w 41"/>
                  <a:gd name="T13" fmla="*/ 44 h 57"/>
                  <a:gd name="T14" fmla="*/ 41 w 41"/>
                  <a:gd name="T15" fmla="*/ 40 h 57"/>
                  <a:gd name="T16" fmla="*/ 41 w 41"/>
                  <a:gd name="T17" fmla="*/ 35 h 57"/>
                  <a:gd name="T18" fmla="*/ 41 w 41"/>
                  <a:gd name="T19" fmla="*/ 31 h 57"/>
                  <a:gd name="T20" fmla="*/ 41 w 41"/>
                  <a:gd name="T21" fmla="*/ 26 h 57"/>
                  <a:gd name="T22" fmla="*/ 41 w 41"/>
                  <a:gd name="T23" fmla="*/ 22 h 57"/>
                  <a:gd name="T24" fmla="*/ 41 w 41"/>
                  <a:gd name="T25" fmla="*/ 18 h 57"/>
                  <a:gd name="T26" fmla="*/ 41 w 41"/>
                  <a:gd name="T27" fmla="*/ 13 h 57"/>
                  <a:gd name="T28" fmla="*/ 38 w 41"/>
                  <a:gd name="T29" fmla="*/ 13 h 57"/>
                  <a:gd name="T30" fmla="*/ 38 w 41"/>
                  <a:gd name="T31" fmla="*/ 9 h 57"/>
                  <a:gd name="T32" fmla="*/ 35 w 41"/>
                  <a:gd name="T33" fmla="*/ 4 h 57"/>
                  <a:gd name="T34" fmla="*/ 31 w 41"/>
                  <a:gd name="T35" fmla="*/ 4 h 57"/>
                  <a:gd name="T36" fmla="*/ 28 w 41"/>
                  <a:gd name="T37" fmla="*/ 0 h 57"/>
                  <a:gd name="T38" fmla="*/ 24 w 41"/>
                  <a:gd name="T39" fmla="*/ 0 h 57"/>
                  <a:gd name="T40" fmla="*/ 21 w 41"/>
                  <a:gd name="T41" fmla="*/ 0 h 57"/>
                  <a:gd name="T42" fmla="*/ 17 w 41"/>
                  <a:gd name="T43" fmla="*/ 0 h 57"/>
                  <a:gd name="T44" fmla="*/ 14 w 41"/>
                  <a:gd name="T45" fmla="*/ 0 h 57"/>
                  <a:gd name="T46" fmla="*/ 11 w 41"/>
                  <a:gd name="T47" fmla="*/ 4 h 57"/>
                  <a:gd name="T48" fmla="*/ 7 w 41"/>
                  <a:gd name="T49" fmla="*/ 4 h 57"/>
                  <a:gd name="T50" fmla="*/ 4 w 41"/>
                  <a:gd name="T51" fmla="*/ 9 h 57"/>
                  <a:gd name="T52" fmla="*/ 4 w 41"/>
                  <a:gd name="T53" fmla="*/ 13 h 57"/>
                  <a:gd name="T54" fmla="*/ 0 w 41"/>
                  <a:gd name="T55" fmla="*/ 13 h 57"/>
                  <a:gd name="T56" fmla="*/ 0 w 41"/>
                  <a:gd name="T57" fmla="*/ 18 h 57"/>
                  <a:gd name="T58" fmla="*/ 0 w 41"/>
                  <a:gd name="T59" fmla="*/ 22 h 57"/>
                  <a:gd name="T60" fmla="*/ 0 w 41"/>
                  <a:gd name="T61" fmla="*/ 26 h 57"/>
                  <a:gd name="T62" fmla="*/ 0 w 41"/>
                  <a:gd name="T63" fmla="*/ 31 h 57"/>
                  <a:gd name="T64" fmla="*/ 0 w 41"/>
                  <a:gd name="T65" fmla="*/ 35 h 57"/>
                  <a:gd name="T66" fmla="*/ 0 w 41"/>
                  <a:gd name="T67" fmla="*/ 40 h 57"/>
                  <a:gd name="T68" fmla="*/ 4 w 41"/>
                  <a:gd name="T69" fmla="*/ 44 h 57"/>
                  <a:gd name="T70" fmla="*/ 4 w 41"/>
                  <a:gd name="T71" fmla="*/ 48 h 57"/>
                  <a:gd name="T72" fmla="*/ 7 w 41"/>
                  <a:gd name="T73" fmla="*/ 53 h 57"/>
                  <a:gd name="T74" fmla="*/ 11 w 41"/>
                  <a:gd name="T75" fmla="*/ 53 h 57"/>
                  <a:gd name="T76" fmla="*/ 14 w 41"/>
                  <a:gd name="T77" fmla="*/ 53 h 57"/>
                  <a:gd name="T78" fmla="*/ 17 w 41"/>
                  <a:gd name="T79" fmla="*/ 57 h 57"/>
                  <a:gd name="T80" fmla="*/ 21 w 41"/>
                  <a:gd name="T81" fmla="*/ 57 h 57"/>
                  <a:gd name="T82" fmla="*/ 21 w 41"/>
                  <a:gd name="T83" fmla="*/ 57 h 57"/>
                  <a:gd name="T84" fmla="*/ 21 w 41"/>
                  <a:gd name="T85" fmla="*/ 53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1"/>
                  <a:gd name="T130" fmla="*/ 0 h 57"/>
                  <a:gd name="T131" fmla="*/ 41 w 41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1" h="57">
                    <a:moveTo>
                      <a:pt x="21" y="53"/>
                    </a:moveTo>
                    <a:lnTo>
                      <a:pt x="24" y="57"/>
                    </a:lnTo>
                    <a:lnTo>
                      <a:pt x="28" y="53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40"/>
                    </a:lnTo>
                    <a:lnTo>
                      <a:pt x="41" y="35"/>
                    </a:lnTo>
                    <a:lnTo>
                      <a:pt x="41" y="31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41" y="13"/>
                    </a:lnTo>
                    <a:lnTo>
                      <a:pt x="38" y="13"/>
                    </a:lnTo>
                    <a:lnTo>
                      <a:pt x="38" y="9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4" y="9"/>
                    </a:lnTo>
                    <a:lnTo>
                      <a:pt x="4" y="13"/>
                    </a:lnTo>
                    <a:lnTo>
                      <a:pt x="0" y="13"/>
                    </a:lnTo>
                    <a:lnTo>
                      <a:pt x="0" y="18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7" y="53"/>
                    </a:lnTo>
                    <a:lnTo>
                      <a:pt x="11" y="53"/>
                    </a:lnTo>
                    <a:lnTo>
                      <a:pt x="14" y="53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Freeform 262"/>
              <p:cNvSpPr>
                <a:spLocks/>
              </p:cNvSpPr>
              <p:nvPr/>
            </p:nvSpPr>
            <p:spPr bwMode="auto">
              <a:xfrm>
                <a:off x="3856" y="3017"/>
                <a:ext cx="45" cy="57"/>
              </a:xfrm>
              <a:custGeom>
                <a:avLst/>
                <a:gdLst>
                  <a:gd name="T0" fmla="*/ 21 w 45"/>
                  <a:gd name="T1" fmla="*/ 57 h 57"/>
                  <a:gd name="T2" fmla="*/ 24 w 45"/>
                  <a:gd name="T3" fmla="*/ 57 h 57"/>
                  <a:gd name="T4" fmla="*/ 28 w 45"/>
                  <a:gd name="T5" fmla="*/ 57 h 57"/>
                  <a:gd name="T6" fmla="*/ 31 w 45"/>
                  <a:gd name="T7" fmla="*/ 53 h 57"/>
                  <a:gd name="T8" fmla="*/ 35 w 45"/>
                  <a:gd name="T9" fmla="*/ 53 h 57"/>
                  <a:gd name="T10" fmla="*/ 38 w 45"/>
                  <a:gd name="T11" fmla="*/ 49 h 57"/>
                  <a:gd name="T12" fmla="*/ 38 w 45"/>
                  <a:gd name="T13" fmla="*/ 44 h 57"/>
                  <a:gd name="T14" fmla="*/ 41 w 45"/>
                  <a:gd name="T15" fmla="*/ 44 h 57"/>
                  <a:gd name="T16" fmla="*/ 41 w 45"/>
                  <a:gd name="T17" fmla="*/ 40 h 57"/>
                  <a:gd name="T18" fmla="*/ 45 w 45"/>
                  <a:gd name="T19" fmla="*/ 35 h 57"/>
                  <a:gd name="T20" fmla="*/ 45 w 45"/>
                  <a:gd name="T21" fmla="*/ 31 h 57"/>
                  <a:gd name="T22" fmla="*/ 45 w 45"/>
                  <a:gd name="T23" fmla="*/ 27 h 57"/>
                  <a:gd name="T24" fmla="*/ 41 w 45"/>
                  <a:gd name="T25" fmla="*/ 22 h 57"/>
                  <a:gd name="T26" fmla="*/ 41 w 45"/>
                  <a:gd name="T27" fmla="*/ 18 h 57"/>
                  <a:gd name="T28" fmla="*/ 38 w 45"/>
                  <a:gd name="T29" fmla="*/ 13 h 57"/>
                  <a:gd name="T30" fmla="*/ 38 w 45"/>
                  <a:gd name="T31" fmla="*/ 9 h 57"/>
                  <a:gd name="T32" fmla="*/ 35 w 45"/>
                  <a:gd name="T33" fmla="*/ 5 h 57"/>
                  <a:gd name="T34" fmla="*/ 31 w 45"/>
                  <a:gd name="T35" fmla="*/ 5 h 57"/>
                  <a:gd name="T36" fmla="*/ 28 w 45"/>
                  <a:gd name="T37" fmla="*/ 0 h 57"/>
                  <a:gd name="T38" fmla="*/ 24 w 45"/>
                  <a:gd name="T39" fmla="*/ 0 h 57"/>
                  <a:gd name="T40" fmla="*/ 21 w 45"/>
                  <a:gd name="T41" fmla="*/ 0 h 57"/>
                  <a:gd name="T42" fmla="*/ 17 w 45"/>
                  <a:gd name="T43" fmla="*/ 0 h 57"/>
                  <a:gd name="T44" fmla="*/ 14 w 45"/>
                  <a:gd name="T45" fmla="*/ 0 h 57"/>
                  <a:gd name="T46" fmla="*/ 11 w 45"/>
                  <a:gd name="T47" fmla="*/ 5 h 57"/>
                  <a:gd name="T48" fmla="*/ 7 w 45"/>
                  <a:gd name="T49" fmla="*/ 5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8 h 57"/>
                  <a:gd name="T56" fmla="*/ 0 w 45"/>
                  <a:gd name="T57" fmla="*/ 22 h 57"/>
                  <a:gd name="T58" fmla="*/ 0 w 45"/>
                  <a:gd name="T59" fmla="*/ 27 h 57"/>
                  <a:gd name="T60" fmla="*/ 0 w 45"/>
                  <a:gd name="T61" fmla="*/ 31 h 57"/>
                  <a:gd name="T62" fmla="*/ 0 w 45"/>
                  <a:gd name="T63" fmla="*/ 35 h 57"/>
                  <a:gd name="T64" fmla="*/ 0 w 45"/>
                  <a:gd name="T65" fmla="*/ 40 h 57"/>
                  <a:gd name="T66" fmla="*/ 4 w 45"/>
                  <a:gd name="T67" fmla="*/ 44 h 57"/>
                  <a:gd name="T68" fmla="*/ 4 w 45"/>
                  <a:gd name="T69" fmla="*/ 44 h 57"/>
                  <a:gd name="T70" fmla="*/ 7 w 45"/>
                  <a:gd name="T71" fmla="*/ 49 h 57"/>
                  <a:gd name="T72" fmla="*/ 7 w 45"/>
                  <a:gd name="T73" fmla="*/ 53 h 57"/>
                  <a:gd name="T74" fmla="*/ 11 w 45"/>
                  <a:gd name="T75" fmla="*/ 53 h 57"/>
                  <a:gd name="T76" fmla="*/ 14 w 45"/>
                  <a:gd name="T77" fmla="*/ 57 h 57"/>
                  <a:gd name="T78" fmla="*/ 17 w 45"/>
                  <a:gd name="T79" fmla="*/ 57 h 57"/>
                  <a:gd name="T80" fmla="*/ 21 w 45"/>
                  <a:gd name="T81" fmla="*/ 57 h 57"/>
                  <a:gd name="T82" fmla="*/ 21 w 45"/>
                  <a:gd name="T83" fmla="*/ 57 h 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5"/>
                  <a:gd name="T127" fmla="*/ 0 h 57"/>
                  <a:gd name="T128" fmla="*/ 45 w 45"/>
                  <a:gd name="T129" fmla="*/ 57 h 5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5" h="57">
                    <a:moveTo>
                      <a:pt x="21" y="57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9"/>
                    </a:lnTo>
                    <a:lnTo>
                      <a:pt x="38" y="44"/>
                    </a:lnTo>
                    <a:lnTo>
                      <a:pt x="41" y="44"/>
                    </a:lnTo>
                    <a:lnTo>
                      <a:pt x="41" y="40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7"/>
                    </a:lnTo>
                    <a:lnTo>
                      <a:pt x="41" y="22"/>
                    </a:lnTo>
                    <a:lnTo>
                      <a:pt x="41" y="18"/>
                    </a:lnTo>
                    <a:lnTo>
                      <a:pt x="38" y="13"/>
                    </a:lnTo>
                    <a:lnTo>
                      <a:pt x="38" y="9"/>
                    </a:lnTo>
                    <a:lnTo>
                      <a:pt x="35" y="5"/>
                    </a:lnTo>
                    <a:lnTo>
                      <a:pt x="31" y="5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5"/>
                    </a:lnTo>
                    <a:lnTo>
                      <a:pt x="7" y="5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4" y="18"/>
                    </a:lnTo>
                    <a:lnTo>
                      <a:pt x="0" y="22"/>
                    </a:lnTo>
                    <a:lnTo>
                      <a:pt x="0" y="27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0" y="40"/>
                    </a:lnTo>
                    <a:lnTo>
                      <a:pt x="4" y="44"/>
                    </a:lnTo>
                    <a:lnTo>
                      <a:pt x="7" y="49"/>
                    </a:lnTo>
                    <a:lnTo>
                      <a:pt x="7" y="53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263"/>
              <p:cNvSpPr>
                <a:spLocks/>
              </p:cNvSpPr>
              <p:nvPr/>
            </p:nvSpPr>
            <p:spPr bwMode="auto">
              <a:xfrm>
                <a:off x="3856" y="3488"/>
                <a:ext cx="45" cy="57"/>
              </a:xfrm>
              <a:custGeom>
                <a:avLst/>
                <a:gdLst>
                  <a:gd name="T0" fmla="*/ 21 w 45"/>
                  <a:gd name="T1" fmla="*/ 53 h 57"/>
                  <a:gd name="T2" fmla="*/ 24 w 45"/>
                  <a:gd name="T3" fmla="*/ 57 h 57"/>
                  <a:gd name="T4" fmla="*/ 28 w 45"/>
                  <a:gd name="T5" fmla="*/ 57 h 57"/>
                  <a:gd name="T6" fmla="*/ 31 w 45"/>
                  <a:gd name="T7" fmla="*/ 53 h 57"/>
                  <a:gd name="T8" fmla="*/ 35 w 45"/>
                  <a:gd name="T9" fmla="*/ 53 h 57"/>
                  <a:gd name="T10" fmla="*/ 38 w 45"/>
                  <a:gd name="T11" fmla="*/ 48 h 57"/>
                  <a:gd name="T12" fmla="*/ 41 w 45"/>
                  <a:gd name="T13" fmla="*/ 44 h 57"/>
                  <a:gd name="T14" fmla="*/ 41 w 45"/>
                  <a:gd name="T15" fmla="*/ 39 h 57"/>
                  <a:gd name="T16" fmla="*/ 45 w 45"/>
                  <a:gd name="T17" fmla="*/ 35 h 57"/>
                  <a:gd name="T18" fmla="*/ 45 w 45"/>
                  <a:gd name="T19" fmla="*/ 31 h 57"/>
                  <a:gd name="T20" fmla="*/ 45 w 45"/>
                  <a:gd name="T21" fmla="*/ 26 h 57"/>
                  <a:gd name="T22" fmla="*/ 45 w 45"/>
                  <a:gd name="T23" fmla="*/ 22 h 57"/>
                  <a:gd name="T24" fmla="*/ 45 w 45"/>
                  <a:gd name="T25" fmla="*/ 17 h 57"/>
                  <a:gd name="T26" fmla="*/ 41 w 45"/>
                  <a:gd name="T27" fmla="*/ 13 h 57"/>
                  <a:gd name="T28" fmla="*/ 41 w 45"/>
                  <a:gd name="T29" fmla="*/ 13 h 57"/>
                  <a:gd name="T30" fmla="*/ 38 w 45"/>
                  <a:gd name="T31" fmla="*/ 9 h 57"/>
                  <a:gd name="T32" fmla="*/ 35 w 45"/>
                  <a:gd name="T33" fmla="*/ 4 h 57"/>
                  <a:gd name="T34" fmla="*/ 31 w 45"/>
                  <a:gd name="T35" fmla="*/ 4 h 57"/>
                  <a:gd name="T36" fmla="*/ 28 w 45"/>
                  <a:gd name="T37" fmla="*/ 0 h 57"/>
                  <a:gd name="T38" fmla="*/ 24 w 45"/>
                  <a:gd name="T39" fmla="*/ 0 h 57"/>
                  <a:gd name="T40" fmla="*/ 21 w 45"/>
                  <a:gd name="T41" fmla="*/ 0 h 57"/>
                  <a:gd name="T42" fmla="*/ 17 w 45"/>
                  <a:gd name="T43" fmla="*/ 0 h 57"/>
                  <a:gd name="T44" fmla="*/ 14 w 45"/>
                  <a:gd name="T45" fmla="*/ 0 h 57"/>
                  <a:gd name="T46" fmla="*/ 11 w 45"/>
                  <a:gd name="T47" fmla="*/ 4 h 57"/>
                  <a:gd name="T48" fmla="*/ 11 w 45"/>
                  <a:gd name="T49" fmla="*/ 4 h 57"/>
                  <a:gd name="T50" fmla="*/ 7 w 45"/>
                  <a:gd name="T51" fmla="*/ 9 h 57"/>
                  <a:gd name="T52" fmla="*/ 4 w 45"/>
                  <a:gd name="T53" fmla="*/ 13 h 57"/>
                  <a:gd name="T54" fmla="*/ 4 w 45"/>
                  <a:gd name="T55" fmla="*/ 13 h 57"/>
                  <a:gd name="T56" fmla="*/ 0 w 45"/>
                  <a:gd name="T57" fmla="*/ 17 h 57"/>
                  <a:gd name="T58" fmla="*/ 0 w 45"/>
                  <a:gd name="T59" fmla="*/ 22 h 57"/>
                  <a:gd name="T60" fmla="*/ 0 w 45"/>
                  <a:gd name="T61" fmla="*/ 26 h 57"/>
                  <a:gd name="T62" fmla="*/ 0 w 45"/>
                  <a:gd name="T63" fmla="*/ 31 h 57"/>
                  <a:gd name="T64" fmla="*/ 0 w 45"/>
                  <a:gd name="T65" fmla="*/ 35 h 57"/>
                  <a:gd name="T66" fmla="*/ 4 w 45"/>
                  <a:gd name="T67" fmla="*/ 39 h 57"/>
                  <a:gd name="T68" fmla="*/ 4 w 45"/>
                  <a:gd name="T69" fmla="*/ 44 h 57"/>
                  <a:gd name="T70" fmla="*/ 7 w 45"/>
                  <a:gd name="T71" fmla="*/ 48 h 57"/>
                  <a:gd name="T72" fmla="*/ 11 w 45"/>
                  <a:gd name="T73" fmla="*/ 53 h 57"/>
                  <a:gd name="T74" fmla="*/ 11 w 45"/>
                  <a:gd name="T75" fmla="*/ 53 h 57"/>
                  <a:gd name="T76" fmla="*/ 14 w 45"/>
                  <a:gd name="T77" fmla="*/ 57 h 57"/>
                  <a:gd name="T78" fmla="*/ 17 w 45"/>
                  <a:gd name="T79" fmla="*/ 57 h 57"/>
                  <a:gd name="T80" fmla="*/ 21 w 45"/>
                  <a:gd name="T81" fmla="*/ 57 h 57"/>
                  <a:gd name="T82" fmla="*/ 21 w 45"/>
                  <a:gd name="T83" fmla="*/ 57 h 57"/>
                  <a:gd name="T84" fmla="*/ 21 w 45"/>
                  <a:gd name="T85" fmla="*/ 53 h 57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w 45"/>
                  <a:gd name="T130" fmla="*/ 0 h 57"/>
                  <a:gd name="T131" fmla="*/ 45 w 45"/>
                  <a:gd name="T132" fmla="*/ 57 h 57"/>
                </a:gdLst>
                <a:ahLst/>
                <a:cxnLst>
                  <a:cxn ang="T86">
                    <a:pos x="T0" y="T1"/>
                  </a:cxn>
                  <a:cxn ang="T87">
                    <a:pos x="T2" y="T3"/>
                  </a:cxn>
                  <a:cxn ang="T88">
                    <a:pos x="T4" y="T5"/>
                  </a:cxn>
                  <a:cxn ang="T89">
                    <a:pos x="T6" y="T7"/>
                  </a:cxn>
                  <a:cxn ang="T90">
                    <a:pos x="T8" y="T9"/>
                  </a:cxn>
                  <a:cxn ang="T91">
                    <a:pos x="T10" y="T11"/>
                  </a:cxn>
                  <a:cxn ang="T92">
                    <a:pos x="T12" y="T13"/>
                  </a:cxn>
                  <a:cxn ang="T93">
                    <a:pos x="T14" y="T15"/>
                  </a:cxn>
                  <a:cxn ang="T94">
                    <a:pos x="T16" y="T17"/>
                  </a:cxn>
                  <a:cxn ang="T95">
                    <a:pos x="T18" y="T19"/>
                  </a:cxn>
                  <a:cxn ang="T96">
                    <a:pos x="T20" y="T21"/>
                  </a:cxn>
                  <a:cxn ang="T97">
                    <a:pos x="T22" y="T23"/>
                  </a:cxn>
                  <a:cxn ang="T98">
                    <a:pos x="T24" y="T25"/>
                  </a:cxn>
                  <a:cxn ang="T99">
                    <a:pos x="T26" y="T27"/>
                  </a:cxn>
                  <a:cxn ang="T100">
                    <a:pos x="T28" y="T29"/>
                  </a:cxn>
                  <a:cxn ang="T101">
                    <a:pos x="T30" y="T31"/>
                  </a:cxn>
                  <a:cxn ang="T102">
                    <a:pos x="T32" y="T33"/>
                  </a:cxn>
                  <a:cxn ang="T103">
                    <a:pos x="T34" y="T35"/>
                  </a:cxn>
                  <a:cxn ang="T104">
                    <a:pos x="T36" y="T37"/>
                  </a:cxn>
                  <a:cxn ang="T105">
                    <a:pos x="T38" y="T39"/>
                  </a:cxn>
                  <a:cxn ang="T106">
                    <a:pos x="T40" y="T41"/>
                  </a:cxn>
                  <a:cxn ang="T107">
                    <a:pos x="T42" y="T43"/>
                  </a:cxn>
                  <a:cxn ang="T108">
                    <a:pos x="T44" y="T45"/>
                  </a:cxn>
                  <a:cxn ang="T109">
                    <a:pos x="T46" y="T47"/>
                  </a:cxn>
                  <a:cxn ang="T110">
                    <a:pos x="T48" y="T49"/>
                  </a:cxn>
                  <a:cxn ang="T111">
                    <a:pos x="T50" y="T51"/>
                  </a:cxn>
                  <a:cxn ang="T112">
                    <a:pos x="T52" y="T53"/>
                  </a:cxn>
                  <a:cxn ang="T113">
                    <a:pos x="T54" y="T55"/>
                  </a:cxn>
                  <a:cxn ang="T114">
                    <a:pos x="T56" y="T57"/>
                  </a:cxn>
                  <a:cxn ang="T115">
                    <a:pos x="T58" y="T59"/>
                  </a:cxn>
                  <a:cxn ang="T116">
                    <a:pos x="T60" y="T61"/>
                  </a:cxn>
                  <a:cxn ang="T117">
                    <a:pos x="T62" y="T63"/>
                  </a:cxn>
                  <a:cxn ang="T118">
                    <a:pos x="T64" y="T65"/>
                  </a:cxn>
                  <a:cxn ang="T119">
                    <a:pos x="T66" y="T67"/>
                  </a:cxn>
                  <a:cxn ang="T120">
                    <a:pos x="T68" y="T69"/>
                  </a:cxn>
                  <a:cxn ang="T121">
                    <a:pos x="T70" y="T71"/>
                  </a:cxn>
                  <a:cxn ang="T122">
                    <a:pos x="T72" y="T73"/>
                  </a:cxn>
                  <a:cxn ang="T123">
                    <a:pos x="T74" y="T75"/>
                  </a:cxn>
                  <a:cxn ang="T124">
                    <a:pos x="T76" y="T77"/>
                  </a:cxn>
                  <a:cxn ang="T125">
                    <a:pos x="T78" y="T79"/>
                  </a:cxn>
                  <a:cxn ang="T126">
                    <a:pos x="T80" y="T81"/>
                  </a:cxn>
                  <a:cxn ang="T127">
                    <a:pos x="T82" y="T83"/>
                  </a:cxn>
                  <a:cxn ang="T128">
                    <a:pos x="T84" y="T85"/>
                  </a:cxn>
                </a:cxnLst>
                <a:rect l="T129" t="T130" r="T131" b="T132"/>
                <a:pathLst>
                  <a:path w="45" h="57">
                    <a:moveTo>
                      <a:pt x="21" y="53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3"/>
                    </a:lnTo>
                    <a:lnTo>
                      <a:pt x="35" y="53"/>
                    </a:lnTo>
                    <a:lnTo>
                      <a:pt x="38" y="48"/>
                    </a:lnTo>
                    <a:lnTo>
                      <a:pt x="41" y="44"/>
                    </a:lnTo>
                    <a:lnTo>
                      <a:pt x="41" y="39"/>
                    </a:lnTo>
                    <a:lnTo>
                      <a:pt x="45" y="35"/>
                    </a:lnTo>
                    <a:lnTo>
                      <a:pt x="45" y="31"/>
                    </a:lnTo>
                    <a:lnTo>
                      <a:pt x="45" y="26"/>
                    </a:lnTo>
                    <a:lnTo>
                      <a:pt x="45" y="22"/>
                    </a:lnTo>
                    <a:lnTo>
                      <a:pt x="45" y="17"/>
                    </a:lnTo>
                    <a:lnTo>
                      <a:pt x="41" y="13"/>
                    </a:lnTo>
                    <a:lnTo>
                      <a:pt x="38" y="9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0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0"/>
                    </a:lnTo>
                    <a:lnTo>
                      <a:pt x="11" y="4"/>
                    </a:lnTo>
                    <a:lnTo>
                      <a:pt x="7" y="9"/>
                    </a:lnTo>
                    <a:lnTo>
                      <a:pt x="4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1"/>
                    </a:lnTo>
                    <a:lnTo>
                      <a:pt x="0" y="35"/>
                    </a:lnTo>
                    <a:lnTo>
                      <a:pt x="4" y="39"/>
                    </a:lnTo>
                    <a:lnTo>
                      <a:pt x="4" y="44"/>
                    </a:lnTo>
                    <a:lnTo>
                      <a:pt x="7" y="48"/>
                    </a:lnTo>
                    <a:lnTo>
                      <a:pt x="11" y="53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lnTo>
                      <a:pt x="21" y="53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Freeform 264"/>
              <p:cNvSpPr>
                <a:spLocks/>
              </p:cNvSpPr>
              <p:nvPr/>
            </p:nvSpPr>
            <p:spPr bwMode="auto">
              <a:xfrm>
                <a:off x="3856" y="2780"/>
                <a:ext cx="41" cy="57"/>
              </a:xfrm>
              <a:custGeom>
                <a:avLst/>
                <a:gdLst>
                  <a:gd name="T0" fmla="*/ 21 w 41"/>
                  <a:gd name="T1" fmla="*/ 57 h 57"/>
                  <a:gd name="T2" fmla="*/ 24 w 41"/>
                  <a:gd name="T3" fmla="*/ 57 h 57"/>
                  <a:gd name="T4" fmla="*/ 28 w 41"/>
                  <a:gd name="T5" fmla="*/ 57 h 57"/>
                  <a:gd name="T6" fmla="*/ 31 w 41"/>
                  <a:gd name="T7" fmla="*/ 52 h 57"/>
                  <a:gd name="T8" fmla="*/ 35 w 41"/>
                  <a:gd name="T9" fmla="*/ 52 h 57"/>
                  <a:gd name="T10" fmla="*/ 38 w 41"/>
                  <a:gd name="T11" fmla="*/ 48 h 57"/>
                  <a:gd name="T12" fmla="*/ 38 w 41"/>
                  <a:gd name="T13" fmla="*/ 44 h 57"/>
                  <a:gd name="T14" fmla="*/ 41 w 41"/>
                  <a:gd name="T15" fmla="*/ 44 h 57"/>
                  <a:gd name="T16" fmla="*/ 41 w 41"/>
                  <a:gd name="T17" fmla="*/ 39 h 57"/>
                  <a:gd name="T18" fmla="*/ 41 w 41"/>
                  <a:gd name="T19" fmla="*/ 35 h 57"/>
                  <a:gd name="T20" fmla="*/ 41 w 41"/>
                  <a:gd name="T21" fmla="*/ 30 h 57"/>
                  <a:gd name="T22" fmla="*/ 41 w 41"/>
                  <a:gd name="T23" fmla="*/ 26 h 57"/>
                  <a:gd name="T24" fmla="*/ 41 w 41"/>
                  <a:gd name="T25" fmla="*/ 22 h 57"/>
                  <a:gd name="T26" fmla="*/ 41 w 41"/>
                  <a:gd name="T27" fmla="*/ 17 h 57"/>
                  <a:gd name="T28" fmla="*/ 38 w 41"/>
                  <a:gd name="T29" fmla="*/ 13 h 57"/>
                  <a:gd name="T30" fmla="*/ 38 w 41"/>
                  <a:gd name="T31" fmla="*/ 8 h 57"/>
                  <a:gd name="T32" fmla="*/ 35 w 41"/>
                  <a:gd name="T33" fmla="*/ 4 h 57"/>
                  <a:gd name="T34" fmla="*/ 31 w 41"/>
                  <a:gd name="T35" fmla="*/ 4 h 57"/>
                  <a:gd name="T36" fmla="*/ 28 w 41"/>
                  <a:gd name="T37" fmla="*/ 4 h 57"/>
                  <a:gd name="T38" fmla="*/ 24 w 41"/>
                  <a:gd name="T39" fmla="*/ 0 h 57"/>
                  <a:gd name="T40" fmla="*/ 21 w 41"/>
                  <a:gd name="T41" fmla="*/ 0 h 57"/>
                  <a:gd name="T42" fmla="*/ 17 w 41"/>
                  <a:gd name="T43" fmla="*/ 0 h 57"/>
                  <a:gd name="T44" fmla="*/ 14 w 41"/>
                  <a:gd name="T45" fmla="*/ 4 h 57"/>
                  <a:gd name="T46" fmla="*/ 11 w 41"/>
                  <a:gd name="T47" fmla="*/ 4 h 57"/>
                  <a:gd name="T48" fmla="*/ 7 w 41"/>
                  <a:gd name="T49" fmla="*/ 4 h 57"/>
                  <a:gd name="T50" fmla="*/ 4 w 41"/>
                  <a:gd name="T51" fmla="*/ 8 h 57"/>
                  <a:gd name="T52" fmla="*/ 4 w 41"/>
                  <a:gd name="T53" fmla="*/ 13 h 57"/>
                  <a:gd name="T54" fmla="*/ 0 w 41"/>
                  <a:gd name="T55" fmla="*/ 17 h 57"/>
                  <a:gd name="T56" fmla="*/ 0 w 41"/>
                  <a:gd name="T57" fmla="*/ 22 h 57"/>
                  <a:gd name="T58" fmla="*/ 0 w 41"/>
                  <a:gd name="T59" fmla="*/ 26 h 57"/>
                  <a:gd name="T60" fmla="*/ 0 w 41"/>
                  <a:gd name="T61" fmla="*/ 30 h 57"/>
                  <a:gd name="T62" fmla="*/ 0 w 41"/>
                  <a:gd name="T63" fmla="*/ 35 h 57"/>
                  <a:gd name="T64" fmla="*/ 0 w 41"/>
                  <a:gd name="T65" fmla="*/ 39 h 57"/>
                  <a:gd name="T66" fmla="*/ 0 w 41"/>
                  <a:gd name="T67" fmla="*/ 44 h 57"/>
                  <a:gd name="T68" fmla="*/ 4 w 41"/>
                  <a:gd name="T69" fmla="*/ 44 h 57"/>
                  <a:gd name="T70" fmla="*/ 4 w 41"/>
                  <a:gd name="T71" fmla="*/ 48 h 57"/>
                  <a:gd name="T72" fmla="*/ 7 w 41"/>
                  <a:gd name="T73" fmla="*/ 52 h 57"/>
                  <a:gd name="T74" fmla="*/ 11 w 41"/>
                  <a:gd name="T75" fmla="*/ 52 h 57"/>
                  <a:gd name="T76" fmla="*/ 14 w 41"/>
                  <a:gd name="T77" fmla="*/ 57 h 57"/>
                  <a:gd name="T78" fmla="*/ 17 w 41"/>
                  <a:gd name="T79" fmla="*/ 57 h 57"/>
                  <a:gd name="T80" fmla="*/ 21 w 41"/>
                  <a:gd name="T81" fmla="*/ 57 h 57"/>
                  <a:gd name="T82" fmla="*/ 21 w 41"/>
                  <a:gd name="T83" fmla="*/ 57 h 57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w 41"/>
                  <a:gd name="T127" fmla="*/ 0 h 57"/>
                  <a:gd name="T128" fmla="*/ 41 w 41"/>
                  <a:gd name="T129" fmla="*/ 57 h 57"/>
                </a:gdLst>
                <a:ahLst/>
                <a:cxnLst>
                  <a:cxn ang="T84">
                    <a:pos x="T0" y="T1"/>
                  </a:cxn>
                  <a:cxn ang="T85">
                    <a:pos x="T2" y="T3"/>
                  </a:cxn>
                  <a:cxn ang="T86">
                    <a:pos x="T4" y="T5"/>
                  </a:cxn>
                  <a:cxn ang="T87">
                    <a:pos x="T6" y="T7"/>
                  </a:cxn>
                  <a:cxn ang="T88">
                    <a:pos x="T8" y="T9"/>
                  </a:cxn>
                  <a:cxn ang="T89">
                    <a:pos x="T10" y="T11"/>
                  </a:cxn>
                  <a:cxn ang="T90">
                    <a:pos x="T12" y="T13"/>
                  </a:cxn>
                  <a:cxn ang="T91">
                    <a:pos x="T14" y="T15"/>
                  </a:cxn>
                  <a:cxn ang="T92">
                    <a:pos x="T16" y="T17"/>
                  </a:cxn>
                  <a:cxn ang="T93">
                    <a:pos x="T18" y="T19"/>
                  </a:cxn>
                  <a:cxn ang="T94">
                    <a:pos x="T20" y="T21"/>
                  </a:cxn>
                  <a:cxn ang="T95">
                    <a:pos x="T22" y="T23"/>
                  </a:cxn>
                  <a:cxn ang="T96">
                    <a:pos x="T24" y="T25"/>
                  </a:cxn>
                  <a:cxn ang="T97">
                    <a:pos x="T26" y="T27"/>
                  </a:cxn>
                  <a:cxn ang="T98">
                    <a:pos x="T28" y="T29"/>
                  </a:cxn>
                  <a:cxn ang="T99">
                    <a:pos x="T30" y="T31"/>
                  </a:cxn>
                  <a:cxn ang="T100">
                    <a:pos x="T32" y="T33"/>
                  </a:cxn>
                  <a:cxn ang="T101">
                    <a:pos x="T34" y="T35"/>
                  </a:cxn>
                  <a:cxn ang="T102">
                    <a:pos x="T36" y="T37"/>
                  </a:cxn>
                  <a:cxn ang="T103">
                    <a:pos x="T38" y="T39"/>
                  </a:cxn>
                  <a:cxn ang="T104">
                    <a:pos x="T40" y="T41"/>
                  </a:cxn>
                  <a:cxn ang="T105">
                    <a:pos x="T42" y="T43"/>
                  </a:cxn>
                  <a:cxn ang="T106">
                    <a:pos x="T44" y="T45"/>
                  </a:cxn>
                  <a:cxn ang="T107">
                    <a:pos x="T46" y="T47"/>
                  </a:cxn>
                  <a:cxn ang="T108">
                    <a:pos x="T48" y="T49"/>
                  </a:cxn>
                  <a:cxn ang="T109">
                    <a:pos x="T50" y="T51"/>
                  </a:cxn>
                  <a:cxn ang="T110">
                    <a:pos x="T52" y="T53"/>
                  </a:cxn>
                  <a:cxn ang="T111">
                    <a:pos x="T54" y="T55"/>
                  </a:cxn>
                  <a:cxn ang="T112">
                    <a:pos x="T56" y="T57"/>
                  </a:cxn>
                  <a:cxn ang="T113">
                    <a:pos x="T58" y="T59"/>
                  </a:cxn>
                  <a:cxn ang="T114">
                    <a:pos x="T60" y="T61"/>
                  </a:cxn>
                  <a:cxn ang="T115">
                    <a:pos x="T62" y="T63"/>
                  </a:cxn>
                  <a:cxn ang="T116">
                    <a:pos x="T64" y="T65"/>
                  </a:cxn>
                  <a:cxn ang="T117">
                    <a:pos x="T66" y="T67"/>
                  </a:cxn>
                  <a:cxn ang="T118">
                    <a:pos x="T68" y="T69"/>
                  </a:cxn>
                  <a:cxn ang="T119">
                    <a:pos x="T70" y="T71"/>
                  </a:cxn>
                  <a:cxn ang="T120">
                    <a:pos x="T72" y="T73"/>
                  </a:cxn>
                  <a:cxn ang="T121">
                    <a:pos x="T74" y="T75"/>
                  </a:cxn>
                  <a:cxn ang="T122">
                    <a:pos x="T76" y="T77"/>
                  </a:cxn>
                  <a:cxn ang="T123">
                    <a:pos x="T78" y="T79"/>
                  </a:cxn>
                  <a:cxn ang="T124">
                    <a:pos x="T80" y="T81"/>
                  </a:cxn>
                  <a:cxn ang="T125">
                    <a:pos x="T82" y="T83"/>
                  </a:cxn>
                </a:cxnLst>
                <a:rect l="T126" t="T127" r="T128" b="T129"/>
                <a:pathLst>
                  <a:path w="41" h="57">
                    <a:moveTo>
                      <a:pt x="21" y="57"/>
                    </a:moveTo>
                    <a:lnTo>
                      <a:pt x="24" y="57"/>
                    </a:lnTo>
                    <a:lnTo>
                      <a:pt x="28" y="57"/>
                    </a:lnTo>
                    <a:lnTo>
                      <a:pt x="31" y="52"/>
                    </a:lnTo>
                    <a:lnTo>
                      <a:pt x="35" y="52"/>
                    </a:lnTo>
                    <a:lnTo>
                      <a:pt x="38" y="48"/>
                    </a:lnTo>
                    <a:lnTo>
                      <a:pt x="38" y="44"/>
                    </a:lnTo>
                    <a:lnTo>
                      <a:pt x="41" y="44"/>
                    </a:lnTo>
                    <a:lnTo>
                      <a:pt x="41" y="39"/>
                    </a:lnTo>
                    <a:lnTo>
                      <a:pt x="41" y="35"/>
                    </a:lnTo>
                    <a:lnTo>
                      <a:pt x="41" y="30"/>
                    </a:lnTo>
                    <a:lnTo>
                      <a:pt x="41" y="26"/>
                    </a:lnTo>
                    <a:lnTo>
                      <a:pt x="41" y="22"/>
                    </a:lnTo>
                    <a:lnTo>
                      <a:pt x="41" y="17"/>
                    </a:lnTo>
                    <a:lnTo>
                      <a:pt x="38" y="13"/>
                    </a:lnTo>
                    <a:lnTo>
                      <a:pt x="38" y="8"/>
                    </a:lnTo>
                    <a:lnTo>
                      <a:pt x="35" y="4"/>
                    </a:lnTo>
                    <a:lnTo>
                      <a:pt x="31" y="4"/>
                    </a:lnTo>
                    <a:lnTo>
                      <a:pt x="28" y="4"/>
                    </a:lnTo>
                    <a:lnTo>
                      <a:pt x="24" y="0"/>
                    </a:lnTo>
                    <a:lnTo>
                      <a:pt x="21" y="0"/>
                    </a:lnTo>
                    <a:lnTo>
                      <a:pt x="17" y="0"/>
                    </a:lnTo>
                    <a:lnTo>
                      <a:pt x="14" y="4"/>
                    </a:lnTo>
                    <a:lnTo>
                      <a:pt x="11" y="4"/>
                    </a:lnTo>
                    <a:lnTo>
                      <a:pt x="7" y="4"/>
                    </a:lnTo>
                    <a:lnTo>
                      <a:pt x="4" y="8"/>
                    </a:lnTo>
                    <a:lnTo>
                      <a:pt x="4" y="13"/>
                    </a:lnTo>
                    <a:lnTo>
                      <a:pt x="0" y="17"/>
                    </a:lnTo>
                    <a:lnTo>
                      <a:pt x="0" y="22"/>
                    </a:lnTo>
                    <a:lnTo>
                      <a:pt x="0" y="26"/>
                    </a:lnTo>
                    <a:lnTo>
                      <a:pt x="0" y="30"/>
                    </a:lnTo>
                    <a:lnTo>
                      <a:pt x="0" y="35"/>
                    </a:lnTo>
                    <a:lnTo>
                      <a:pt x="0" y="39"/>
                    </a:lnTo>
                    <a:lnTo>
                      <a:pt x="0" y="44"/>
                    </a:lnTo>
                    <a:lnTo>
                      <a:pt x="4" y="44"/>
                    </a:lnTo>
                    <a:lnTo>
                      <a:pt x="4" y="48"/>
                    </a:lnTo>
                    <a:lnTo>
                      <a:pt x="7" y="52"/>
                    </a:lnTo>
                    <a:lnTo>
                      <a:pt x="11" y="52"/>
                    </a:lnTo>
                    <a:lnTo>
                      <a:pt x="14" y="57"/>
                    </a:lnTo>
                    <a:lnTo>
                      <a:pt x="17" y="57"/>
                    </a:lnTo>
                    <a:lnTo>
                      <a:pt x="21" y="5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265"/>
              <p:cNvSpPr>
                <a:spLocks noChangeShapeType="1"/>
              </p:cNvSpPr>
              <p:nvPr/>
            </p:nvSpPr>
            <p:spPr bwMode="auto">
              <a:xfrm flipV="1">
                <a:off x="3873" y="2573"/>
                <a:ext cx="4" cy="941"/>
              </a:xfrm>
              <a:prstGeom prst="line">
                <a:avLst/>
              </a:prstGeom>
              <a:noFill/>
              <a:ln w="381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Line 266"/>
              <p:cNvSpPr>
                <a:spLocks noChangeShapeType="1"/>
              </p:cNvSpPr>
              <p:nvPr/>
            </p:nvSpPr>
            <p:spPr bwMode="auto">
              <a:xfrm flipH="1">
                <a:off x="3142" y="2573"/>
                <a:ext cx="731" cy="1"/>
              </a:xfrm>
              <a:prstGeom prst="line">
                <a:avLst/>
              </a:prstGeom>
              <a:noFill/>
              <a:ln w="222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Line 267"/>
              <p:cNvSpPr>
                <a:spLocks noChangeShapeType="1"/>
              </p:cNvSpPr>
              <p:nvPr/>
            </p:nvSpPr>
            <p:spPr bwMode="auto">
              <a:xfrm>
                <a:off x="3093" y="2070"/>
                <a:ext cx="784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1" name="Line 268"/>
              <p:cNvSpPr>
                <a:spLocks noChangeShapeType="1"/>
              </p:cNvSpPr>
              <p:nvPr/>
            </p:nvSpPr>
            <p:spPr bwMode="auto">
              <a:xfrm>
                <a:off x="3877" y="2070"/>
                <a:ext cx="0" cy="4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62" name="Text Box 269"/>
              <p:cNvSpPr txBox="1">
                <a:spLocks noChangeArrowheads="1"/>
              </p:cNvSpPr>
              <p:nvPr/>
            </p:nvSpPr>
            <p:spPr bwMode="auto">
              <a:xfrm>
                <a:off x="3018" y="1823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ALUcontrol3</a:t>
                </a:r>
              </a:p>
            </p:txBody>
          </p:sp>
          <p:sp>
            <p:nvSpPr>
              <p:cNvPr id="263" name="Text Box 270"/>
              <p:cNvSpPr txBox="1">
                <a:spLocks noChangeArrowheads="1"/>
              </p:cNvSpPr>
              <p:nvPr/>
            </p:nvSpPr>
            <p:spPr bwMode="auto">
              <a:xfrm>
                <a:off x="2908" y="1954"/>
                <a:ext cx="196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b="1"/>
                  <a:t>0</a:t>
                </a:r>
              </a:p>
            </p:txBody>
          </p:sp>
          <p:sp>
            <p:nvSpPr>
              <p:cNvPr id="264" name="Text Box 271"/>
              <p:cNvSpPr txBox="1">
                <a:spLocks noChangeArrowheads="1"/>
              </p:cNvSpPr>
              <p:nvPr/>
            </p:nvSpPr>
            <p:spPr bwMode="auto">
              <a:xfrm>
                <a:off x="3018" y="2283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ALUcontrol2</a:t>
                </a:r>
              </a:p>
            </p:txBody>
          </p:sp>
          <p:sp>
            <p:nvSpPr>
              <p:cNvPr id="265" name="Text Box 272"/>
              <p:cNvSpPr txBox="1">
                <a:spLocks noChangeArrowheads="1"/>
              </p:cNvSpPr>
              <p:nvPr/>
            </p:nvSpPr>
            <p:spPr bwMode="auto">
              <a:xfrm>
                <a:off x="2990" y="2770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ALUcontrol1</a:t>
                </a:r>
              </a:p>
            </p:txBody>
          </p:sp>
          <p:sp>
            <p:nvSpPr>
              <p:cNvPr id="266" name="Text Box 273"/>
              <p:cNvSpPr txBox="1">
                <a:spLocks noChangeArrowheads="1"/>
              </p:cNvSpPr>
              <p:nvPr/>
            </p:nvSpPr>
            <p:spPr bwMode="auto">
              <a:xfrm>
                <a:off x="2951" y="3276"/>
                <a:ext cx="883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b="1">
                    <a:solidFill>
                      <a:srgbClr val="0000CC"/>
                    </a:solidFill>
                  </a:rPr>
                  <a:t>ALUcontrol0</a:t>
                </a:r>
              </a:p>
            </p:txBody>
          </p:sp>
          <p:sp>
            <p:nvSpPr>
              <p:cNvPr id="267" name="Text Box 274"/>
              <p:cNvSpPr txBox="1">
                <a:spLocks noChangeArrowheads="1"/>
              </p:cNvSpPr>
              <p:nvPr/>
            </p:nvSpPr>
            <p:spPr bwMode="auto">
              <a:xfrm>
                <a:off x="2193" y="1265"/>
                <a:ext cx="1535" cy="25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>
                    <a:solidFill>
                      <a:srgbClr val="0000CC"/>
                    </a:solidFill>
                  </a:rPr>
                  <a:t>ALU Control block</a:t>
                </a:r>
              </a:p>
            </p:txBody>
          </p:sp>
          <p:sp>
            <p:nvSpPr>
              <p:cNvPr id="268" name="Text Box 275"/>
              <p:cNvSpPr txBox="1">
                <a:spLocks noChangeArrowheads="1"/>
              </p:cNvSpPr>
              <p:nvPr/>
            </p:nvSpPr>
            <p:spPr bwMode="auto">
              <a:xfrm>
                <a:off x="1502" y="1013"/>
                <a:ext cx="601" cy="25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ALUop</a:t>
                </a:r>
                <a:endPara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69" name="Text Box 276"/>
              <p:cNvSpPr txBox="1">
                <a:spLocks noChangeArrowheads="1"/>
              </p:cNvSpPr>
              <p:nvPr/>
            </p:nvSpPr>
            <p:spPr bwMode="auto">
              <a:xfrm>
                <a:off x="1824" y="1584"/>
                <a:ext cx="1056" cy="21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/>
                  <a:t>ALUOp0</a:t>
                </a:r>
                <a:r>
                  <a:rPr lang="en-US" sz="1600" dirty="0"/>
                  <a:t> (LSB)</a:t>
                </a:r>
              </a:p>
            </p:txBody>
          </p:sp>
          <p:sp>
            <p:nvSpPr>
              <p:cNvPr id="270" name="Text Box 277"/>
              <p:cNvSpPr txBox="1">
                <a:spLocks noChangeArrowheads="1"/>
              </p:cNvSpPr>
              <p:nvPr/>
            </p:nvSpPr>
            <p:spPr bwMode="auto">
              <a:xfrm>
                <a:off x="1771" y="1894"/>
                <a:ext cx="720" cy="368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b="1" dirty="0"/>
                  <a:t>ALUOp1 </a:t>
                </a:r>
                <a:r>
                  <a:rPr lang="en-US" sz="1600" dirty="0"/>
                  <a:t>(MSB)</a:t>
                </a:r>
              </a:p>
            </p:txBody>
          </p:sp>
          <p:sp>
            <p:nvSpPr>
              <p:cNvPr id="271" name="Text Box 278"/>
              <p:cNvSpPr txBox="1">
                <a:spLocks noChangeArrowheads="1"/>
              </p:cNvSpPr>
              <p:nvPr/>
            </p:nvSpPr>
            <p:spPr bwMode="auto">
              <a:xfrm>
                <a:off x="1287" y="2481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F3</a:t>
                </a:r>
              </a:p>
            </p:txBody>
          </p:sp>
          <p:sp>
            <p:nvSpPr>
              <p:cNvPr id="272" name="Text Box 279"/>
              <p:cNvSpPr txBox="1">
                <a:spLocks noChangeArrowheads="1"/>
              </p:cNvSpPr>
              <p:nvPr/>
            </p:nvSpPr>
            <p:spPr bwMode="auto">
              <a:xfrm>
                <a:off x="1296" y="2832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F2</a:t>
                </a:r>
              </a:p>
            </p:txBody>
          </p:sp>
          <p:sp>
            <p:nvSpPr>
              <p:cNvPr id="273" name="Text Box 280"/>
              <p:cNvSpPr txBox="1">
                <a:spLocks noChangeArrowheads="1"/>
              </p:cNvSpPr>
              <p:nvPr/>
            </p:nvSpPr>
            <p:spPr bwMode="auto">
              <a:xfrm>
                <a:off x="1296" y="3120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F1</a:t>
                </a:r>
              </a:p>
            </p:txBody>
          </p:sp>
          <p:sp>
            <p:nvSpPr>
              <p:cNvPr id="274" name="Text Box 281"/>
              <p:cNvSpPr txBox="1">
                <a:spLocks noChangeArrowheads="1"/>
              </p:cNvSpPr>
              <p:nvPr/>
            </p:nvSpPr>
            <p:spPr bwMode="auto">
              <a:xfrm>
                <a:off x="1296" y="3504"/>
                <a:ext cx="284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/>
                  <a:t>F0</a:t>
                </a:r>
              </a:p>
            </p:txBody>
          </p:sp>
          <p:sp>
            <p:nvSpPr>
              <p:cNvPr id="275" name="Text Box 282"/>
              <p:cNvSpPr txBox="1">
                <a:spLocks noChangeArrowheads="1"/>
              </p:cNvSpPr>
              <p:nvPr/>
            </p:nvSpPr>
            <p:spPr bwMode="auto">
              <a:xfrm>
                <a:off x="528" y="2928"/>
                <a:ext cx="508" cy="23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800" dirty="0"/>
                  <a:t>F(5-0)</a:t>
                </a:r>
              </a:p>
            </p:txBody>
          </p:sp>
        </p:grpSp>
        <p:cxnSp>
          <p:nvCxnSpPr>
            <p:cNvPr id="216" name="Straight Connector 215"/>
            <p:cNvCxnSpPr/>
            <p:nvPr/>
          </p:nvCxnSpPr>
          <p:spPr>
            <a:xfrm flipH="1">
              <a:off x="2828528" y="2003954"/>
              <a:ext cx="270669" cy="1047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7" name="Text Box 282"/>
            <p:cNvSpPr txBox="1">
              <a:spLocks noChangeArrowheads="1"/>
            </p:cNvSpPr>
            <p:nvPr/>
          </p:nvSpPr>
          <p:spPr bwMode="auto">
            <a:xfrm>
              <a:off x="2682199" y="1865454"/>
              <a:ext cx="2696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05607731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Finale: Control Design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sp>
        <p:nvSpPr>
          <p:cNvPr id="73" name="Content Placeholder 9"/>
          <p:cNvSpPr>
            <a:spLocks noGrp="1"/>
          </p:cNvSpPr>
          <p:nvPr>
            <p:ph idx="1"/>
          </p:nvPr>
        </p:nvSpPr>
        <p:spPr>
          <a:xfrm>
            <a:off x="457200" y="1343379"/>
            <a:ext cx="8229600" cy="4191000"/>
          </a:xfrm>
        </p:spPr>
        <p:txBody>
          <a:bodyPr/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have now considered all individual signals and their expected values</a:t>
            </a:r>
          </a:p>
          <a:p>
            <a:pPr marL="631825" lvl="1" indent="-269875">
              <a:buClr>
                <a:srgbClr val="0000FF"/>
              </a:buClr>
              <a:buSzPct val="80000"/>
              <a:buFont typeface="Wingdings"/>
              <a:buChar char="è"/>
            </a:pPr>
            <a:r>
              <a:rPr lang="en-US" dirty="0">
                <a:sym typeface="Wingdings" pitchFamily="2" charset="2"/>
              </a:rPr>
              <a:t>Ready to design the controller itself</a:t>
            </a:r>
            <a:endParaRPr lang="en-US" dirty="0"/>
          </a:p>
          <a:p>
            <a:pPr marL="271463" indent="-271463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dirty="0"/>
              <a:t>Typical digital design steps:</a:t>
            </a:r>
          </a:p>
          <a:p>
            <a:pPr marL="631825" lvl="1" indent="-269875"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Fill in truth table</a:t>
            </a:r>
          </a:p>
          <a:p>
            <a:pPr marL="982663" lvl="2" indent="-2603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  <a:sym typeface="Wingdings" pitchFamily="2" charset="2"/>
              </a:rPr>
              <a:t>Input</a:t>
            </a:r>
            <a:r>
              <a:rPr lang="en-US" b="1" dirty="0">
                <a:sym typeface="Wingdings" pitchFamily="2" charset="2"/>
              </a:rPr>
              <a:t>:</a:t>
            </a:r>
            <a:r>
              <a:rPr lang="en-US" b="1" dirty="0">
                <a:solidFill>
                  <a:srgbClr val="006600"/>
                </a:solidFill>
                <a:sym typeface="Wingdings" pitchFamily="2" charset="2"/>
              </a:rPr>
              <a:t> </a:t>
            </a:r>
            <a:r>
              <a:rPr lang="en-US" dirty="0" err="1">
                <a:sym typeface="Wingdings" pitchFamily="2" charset="2"/>
              </a:rPr>
              <a:t>Opcode</a:t>
            </a:r>
            <a:endParaRPr lang="en-US" dirty="0">
              <a:sym typeface="Wingdings" pitchFamily="2" charset="2"/>
            </a:endParaRPr>
          </a:p>
          <a:p>
            <a:pPr marL="982663" lvl="2" indent="-2603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  <a:sym typeface="Wingdings" pitchFamily="2" charset="2"/>
              </a:rPr>
              <a:t>Output</a:t>
            </a:r>
            <a:r>
              <a:rPr lang="en-US" b="1" dirty="0">
                <a:sym typeface="Wingdings" pitchFamily="2" charset="2"/>
              </a:rPr>
              <a:t>: </a:t>
            </a:r>
            <a:r>
              <a:rPr lang="en-US" dirty="0">
                <a:sym typeface="Wingdings" pitchFamily="2" charset="2"/>
              </a:rPr>
              <a:t>Various control signals as discussed</a:t>
            </a:r>
          </a:p>
          <a:p>
            <a:pPr marL="631825" lvl="1" indent="-269875"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Derive simplified expression for each signal</a:t>
            </a:r>
          </a:p>
        </p:txBody>
      </p:sp>
    </p:spTree>
    <p:extLst>
      <p:ext uri="{BB962C8B-B14F-4D97-AF65-F5344CB8AC3E}">
        <p14:creationId xmlns:p14="http://schemas.microsoft.com/office/powerpoint/2010/main" val="1659593685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#12: Processor: Control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Identified Control Signals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Generating Control Signals: Idea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The Control Unit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Control Signals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ALU Control Signal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Instruction Execution</a:t>
            </a:r>
            <a:endParaRPr lang="en-GB" sz="2400" dirty="0"/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grpSp>
        <p:nvGrpSpPr>
          <p:cNvPr id="8" name="Group 7"/>
          <p:cNvGrpSpPr/>
          <p:nvPr/>
        </p:nvGrpSpPr>
        <p:grpSpPr>
          <a:xfrm>
            <a:off x="424512" y="22066"/>
            <a:ext cx="8706597" cy="6714014"/>
            <a:chOff x="424512" y="-160814"/>
            <a:chExt cx="8706597" cy="6714014"/>
          </a:xfrm>
        </p:grpSpPr>
        <p:grpSp>
          <p:nvGrpSpPr>
            <p:cNvPr id="9" name="Group 8"/>
            <p:cNvGrpSpPr/>
            <p:nvPr/>
          </p:nvGrpSpPr>
          <p:grpSpPr>
            <a:xfrm>
              <a:off x="424512" y="228600"/>
              <a:ext cx="8567088" cy="6324600"/>
              <a:chOff x="533400" y="304800"/>
              <a:chExt cx="8567088" cy="632460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4419600" y="6019800"/>
                <a:ext cx="1371600" cy="6096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</a:rPr>
                  <a:t>ALU Control</a:t>
                </a:r>
              </a:p>
            </p:txBody>
          </p:sp>
          <p:sp>
            <p:nvSpPr>
              <p:cNvPr id="13" name="Line 16"/>
              <p:cNvSpPr>
                <a:spLocks noChangeShapeType="1"/>
              </p:cNvSpPr>
              <p:nvPr/>
            </p:nvSpPr>
            <p:spPr bwMode="auto">
              <a:xfrm>
                <a:off x="3648844" y="4495800"/>
                <a:ext cx="0" cy="26828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28"/>
              <p:cNvSpPr>
                <a:spLocks noChangeShapeType="1"/>
              </p:cNvSpPr>
              <p:nvPr/>
            </p:nvSpPr>
            <p:spPr bwMode="auto">
              <a:xfrm flipV="1">
                <a:off x="4191000" y="3200400"/>
                <a:ext cx="13716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29"/>
              <p:cNvSpPr>
                <a:spLocks noChangeShapeType="1"/>
              </p:cNvSpPr>
              <p:nvPr/>
            </p:nvSpPr>
            <p:spPr bwMode="auto">
              <a:xfrm>
                <a:off x="4267200" y="4191000"/>
                <a:ext cx="930002" cy="1111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7" name="Straight Connector 16"/>
              <p:cNvCxnSpPr>
                <a:endCxn id="32" idx="0"/>
              </p:cNvCxnSpPr>
              <p:nvPr/>
            </p:nvCxnSpPr>
            <p:spPr>
              <a:xfrm>
                <a:off x="1259786" y="3067051"/>
                <a:ext cx="1300651" cy="57149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>
                <a:endCxn id="33" idx="0"/>
              </p:cNvCxnSpPr>
              <p:nvPr/>
            </p:nvCxnSpPr>
            <p:spPr>
              <a:xfrm flipV="1">
                <a:off x="1259786" y="3505200"/>
                <a:ext cx="1300651" cy="209551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1285336" y="4433977"/>
                <a:ext cx="957532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 Box 309"/>
              <p:cNvSpPr txBox="1">
                <a:spLocks noChangeArrowheads="1"/>
              </p:cNvSpPr>
              <p:nvPr/>
            </p:nvSpPr>
            <p:spPr bwMode="auto">
              <a:xfrm>
                <a:off x="1296485" y="2819400"/>
                <a:ext cx="984565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[25:21]</a:t>
                </a:r>
              </a:p>
            </p:txBody>
          </p:sp>
          <p:sp>
            <p:nvSpPr>
              <p:cNvPr id="22" name="Text Box 310"/>
              <p:cNvSpPr txBox="1">
                <a:spLocks noChangeArrowheads="1"/>
              </p:cNvSpPr>
              <p:nvPr/>
            </p:nvSpPr>
            <p:spPr bwMode="auto">
              <a:xfrm rot="21202696">
                <a:off x="1277064" y="3379355"/>
                <a:ext cx="984565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[20:16]</a:t>
                </a:r>
              </a:p>
            </p:txBody>
          </p:sp>
          <p:sp>
            <p:nvSpPr>
              <p:cNvPr id="23" name="Text Box 324"/>
              <p:cNvSpPr txBox="1">
                <a:spLocks noChangeArrowheads="1"/>
              </p:cNvSpPr>
              <p:nvPr/>
            </p:nvSpPr>
            <p:spPr bwMode="auto">
              <a:xfrm>
                <a:off x="1266056" y="4419600"/>
                <a:ext cx="984565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[15:11]</a:t>
                </a:r>
              </a:p>
            </p:txBody>
          </p:sp>
          <p:sp>
            <p:nvSpPr>
              <p:cNvPr id="24" name="Rounded Rectangle 23"/>
              <p:cNvSpPr/>
              <p:nvPr/>
            </p:nvSpPr>
            <p:spPr>
              <a:xfrm>
                <a:off x="2250328" y="38862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25" name="Shape 39"/>
              <p:cNvCxnSpPr>
                <a:stCxn id="22" idx="2"/>
              </p:cNvCxnSpPr>
              <p:nvPr/>
            </p:nvCxnSpPr>
            <p:spPr>
              <a:xfrm rot="16200000" flipH="1">
                <a:off x="1725051" y="3683246"/>
                <a:ext cx="576309" cy="459325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>
                <a:stCxn id="24" idx="3"/>
                <a:endCxn id="34" idx="0"/>
              </p:cNvCxnSpPr>
              <p:nvPr/>
            </p:nvCxnSpPr>
            <p:spPr>
              <a:xfrm flipV="1">
                <a:off x="2514471" y="3962399"/>
                <a:ext cx="112001" cy="38100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53"/>
              <p:cNvCxnSpPr>
                <a:stCxn id="50" idx="6"/>
              </p:cNvCxnSpPr>
              <p:nvPr/>
            </p:nvCxnSpPr>
            <p:spPr>
              <a:xfrm flipV="1">
                <a:off x="4171389" y="4800600"/>
                <a:ext cx="781611" cy="723900"/>
              </a:xfrm>
              <a:prstGeom prst="bentConnector3">
                <a:avLst>
                  <a:gd name="adj1" fmla="val 50000"/>
                </a:avLst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Text Box 324"/>
              <p:cNvSpPr txBox="1">
                <a:spLocks noChangeArrowheads="1"/>
              </p:cNvSpPr>
              <p:nvPr/>
            </p:nvSpPr>
            <p:spPr bwMode="auto">
              <a:xfrm>
                <a:off x="1254884" y="5334000"/>
                <a:ext cx="902811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dirty="0">
                    <a:latin typeface="Verdana" pitchFamily="34" charset="0"/>
                  </a:rPr>
                  <a:t>Inst [15:0]</a:t>
                </a:r>
              </a:p>
            </p:txBody>
          </p:sp>
          <p:sp>
            <p:nvSpPr>
              <p:cNvPr id="29" name="Rounded Rectangle 28"/>
              <p:cNvSpPr/>
              <p:nvPr/>
            </p:nvSpPr>
            <p:spPr>
              <a:xfrm>
                <a:off x="4959340" y="40386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30" name="Straight Connector 29"/>
              <p:cNvCxnSpPr/>
              <p:nvPr/>
            </p:nvCxnSpPr>
            <p:spPr>
              <a:xfrm>
                <a:off x="1259793" y="5562600"/>
                <a:ext cx="2047106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5223483" y="4495800"/>
                <a:ext cx="3391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2" name="Line 24"/>
              <p:cNvSpPr>
                <a:spLocks noChangeShapeType="1"/>
              </p:cNvSpPr>
              <p:nvPr/>
            </p:nvSpPr>
            <p:spPr bwMode="auto">
              <a:xfrm>
                <a:off x="2560437" y="3124200"/>
                <a:ext cx="543419" cy="12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Line 25"/>
              <p:cNvSpPr>
                <a:spLocks noChangeShapeType="1"/>
              </p:cNvSpPr>
              <p:nvPr/>
            </p:nvSpPr>
            <p:spPr bwMode="auto">
              <a:xfrm>
                <a:off x="2560437" y="3505200"/>
                <a:ext cx="543419" cy="15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Line 26"/>
              <p:cNvSpPr>
                <a:spLocks noChangeShapeType="1"/>
              </p:cNvSpPr>
              <p:nvPr/>
            </p:nvSpPr>
            <p:spPr bwMode="auto">
              <a:xfrm flipV="1">
                <a:off x="2626472" y="3954462"/>
                <a:ext cx="477383" cy="7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Rectangle 15"/>
              <p:cNvSpPr>
                <a:spLocks noChangeArrowheads="1"/>
              </p:cNvSpPr>
              <p:nvPr/>
            </p:nvSpPr>
            <p:spPr bwMode="auto">
              <a:xfrm>
                <a:off x="3093039" y="2895601"/>
                <a:ext cx="1129733" cy="1676400"/>
              </a:xfrm>
              <a:prstGeom prst="rect">
                <a:avLst/>
              </a:prstGeom>
              <a:solidFill>
                <a:schemeClr val="bg1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6" name="Text Box 17"/>
              <p:cNvSpPr txBox="1">
                <a:spLocks noChangeArrowheads="1"/>
              </p:cNvSpPr>
              <p:nvPr/>
            </p:nvSpPr>
            <p:spPr bwMode="auto">
              <a:xfrm>
                <a:off x="3058423" y="3030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RR1</a:t>
                </a:r>
              </a:p>
            </p:txBody>
          </p:sp>
          <p:sp>
            <p:nvSpPr>
              <p:cNvPr id="37" name="Text Box 18"/>
              <p:cNvSpPr txBox="1">
                <a:spLocks noChangeArrowheads="1"/>
              </p:cNvSpPr>
              <p:nvPr/>
            </p:nvSpPr>
            <p:spPr bwMode="auto">
              <a:xfrm>
                <a:off x="3058423" y="3411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RR2</a:t>
                </a:r>
              </a:p>
            </p:txBody>
          </p:sp>
          <p:sp>
            <p:nvSpPr>
              <p:cNvPr id="38" name="Text Box 19"/>
              <p:cNvSpPr txBox="1">
                <a:spLocks noChangeArrowheads="1"/>
              </p:cNvSpPr>
              <p:nvPr/>
            </p:nvSpPr>
            <p:spPr bwMode="auto">
              <a:xfrm>
                <a:off x="3058423" y="3810000"/>
                <a:ext cx="32756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</a:t>
                </a:r>
              </a:p>
            </p:txBody>
          </p:sp>
          <p:sp>
            <p:nvSpPr>
              <p:cNvPr id="39" name="Text Box 20"/>
              <p:cNvSpPr txBox="1">
                <a:spLocks noChangeArrowheads="1"/>
              </p:cNvSpPr>
              <p:nvPr/>
            </p:nvSpPr>
            <p:spPr bwMode="auto">
              <a:xfrm>
                <a:off x="3058422" y="4325779"/>
                <a:ext cx="599177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WD</a:t>
                </a:r>
              </a:p>
            </p:txBody>
          </p:sp>
          <p:sp>
            <p:nvSpPr>
              <p:cNvPr id="40" name="Text Box 21"/>
              <p:cNvSpPr txBox="1">
                <a:spLocks noChangeArrowheads="1"/>
              </p:cNvSpPr>
              <p:nvPr/>
            </p:nvSpPr>
            <p:spPr bwMode="auto">
              <a:xfrm>
                <a:off x="3909757" y="3048000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RD1</a:t>
                </a:r>
              </a:p>
            </p:txBody>
          </p:sp>
          <p:sp>
            <p:nvSpPr>
              <p:cNvPr id="41" name="Text Box 22"/>
              <p:cNvSpPr txBox="1">
                <a:spLocks noChangeArrowheads="1"/>
              </p:cNvSpPr>
              <p:nvPr/>
            </p:nvSpPr>
            <p:spPr bwMode="auto">
              <a:xfrm>
                <a:off x="3909757" y="4097179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RD2</a:t>
                </a:r>
              </a:p>
            </p:txBody>
          </p:sp>
          <p:sp>
            <p:nvSpPr>
              <p:cNvPr id="42" name="Text Box 36"/>
              <p:cNvSpPr txBox="1">
                <a:spLocks noChangeArrowheads="1"/>
              </p:cNvSpPr>
              <p:nvPr/>
            </p:nvSpPr>
            <p:spPr bwMode="auto">
              <a:xfrm>
                <a:off x="3241093" y="3581400"/>
                <a:ext cx="1000595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Registers</a:t>
                </a:r>
              </a:p>
            </p:txBody>
          </p:sp>
          <p:sp>
            <p:nvSpPr>
              <p:cNvPr id="43" name="Line 37"/>
              <p:cNvSpPr>
                <a:spLocks noChangeShapeType="1"/>
              </p:cNvSpPr>
              <p:nvPr/>
            </p:nvSpPr>
            <p:spPr bwMode="auto">
              <a:xfrm flipH="1">
                <a:off x="2770926" y="3051175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4" name="Line 38"/>
              <p:cNvSpPr>
                <a:spLocks noChangeShapeType="1"/>
              </p:cNvSpPr>
              <p:nvPr/>
            </p:nvSpPr>
            <p:spPr bwMode="auto">
              <a:xfrm flipH="1">
                <a:off x="2770926" y="3435350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Line 39"/>
              <p:cNvSpPr>
                <a:spLocks noChangeShapeType="1"/>
              </p:cNvSpPr>
              <p:nvPr/>
            </p:nvSpPr>
            <p:spPr bwMode="auto">
              <a:xfrm flipH="1">
                <a:off x="2770926" y="3868738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Text Box 40"/>
              <p:cNvSpPr txBox="1">
                <a:spLocks noChangeArrowheads="1"/>
              </p:cNvSpPr>
              <p:nvPr/>
            </p:nvSpPr>
            <p:spPr bwMode="auto">
              <a:xfrm>
                <a:off x="2677375" y="289560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7" name="Text Box 41"/>
              <p:cNvSpPr txBox="1">
                <a:spLocks noChangeArrowheads="1"/>
              </p:cNvSpPr>
              <p:nvPr/>
            </p:nvSpPr>
            <p:spPr bwMode="auto">
              <a:xfrm>
                <a:off x="2651236" y="32956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8" name="Text Box 42"/>
              <p:cNvSpPr txBox="1">
                <a:spLocks noChangeArrowheads="1"/>
              </p:cNvSpPr>
              <p:nvPr/>
            </p:nvSpPr>
            <p:spPr bwMode="auto">
              <a:xfrm>
                <a:off x="2651236" y="37528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9" name="Text Box 23"/>
              <p:cNvSpPr txBox="1">
                <a:spLocks noChangeArrowheads="1"/>
              </p:cNvSpPr>
              <p:nvPr/>
            </p:nvSpPr>
            <p:spPr bwMode="auto">
              <a:xfrm>
                <a:off x="3123823" y="4746625"/>
                <a:ext cx="990977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RegWrite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50" name="Oval 49"/>
              <p:cNvSpPr/>
              <p:nvPr/>
            </p:nvSpPr>
            <p:spPr>
              <a:xfrm>
                <a:off x="3028390" y="5257800"/>
                <a:ext cx="1142999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b="1" dirty="0">
                    <a:solidFill>
                      <a:srgbClr val="006600"/>
                    </a:solidFill>
                  </a:rPr>
                  <a:t>Sign Extend</a:t>
                </a:r>
                <a:endParaRPr lang="en-SG" sz="14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51" name="Line 32"/>
              <p:cNvSpPr>
                <a:spLocks noChangeShapeType="1"/>
              </p:cNvSpPr>
              <p:nvPr/>
            </p:nvSpPr>
            <p:spPr bwMode="auto">
              <a:xfrm>
                <a:off x="5562600" y="3011489"/>
                <a:ext cx="762000" cy="341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33"/>
              <p:cNvSpPr>
                <a:spLocks noChangeShapeType="1"/>
              </p:cNvSpPr>
              <p:nvPr/>
            </p:nvSpPr>
            <p:spPr bwMode="auto">
              <a:xfrm>
                <a:off x="6324599" y="3352800"/>
                <a:ext cx="0" cy="9144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Line 34"/>
              <p:cNvSpPr>
                <a:spLocks noChangeShapeType="1"/>
              </p:cNvSpPr>
              <p:nvPr/>
            </p:nvSpPr>
            <p:spPr bwMode="auto">
              <a:xfrm flipH="1">
                <a:off x="5562599" y="4267200"/>
                <a:ext cx="762000" cy="357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Line 35"/>
              <p:cNvSpPr>
                <a:spLocks noChangeShapeType="1"/>
              </p:cNvSpPr>
              <p:nvPr/>
            </p:nvSpPr>
            <p:spPr bwMode="auto">
              <a:xfrm flipV="1">
                <a:off x="5563311" y="3971925"/>
                <a:ext cx="0" cy="652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Line 36"/>
              <p:cNvSpPr>
                <a:spLocks noChangeShapeType="1"/>
              </p:cNvSpPr>
              <p:nvPr/>
            </p:nvSpPr>
            <p:spPr bwMode="auto">
              <a:xfrm flipV="1">
                <a:off x="5563311" y="3779838"/>
                <a:ext cx="153988" cy="192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6" name="Line 37"/>
              <p:cNvSpPr>
                <a:spLocks noChangeShapeType="1"/>
              </p:cNvSpPr>
              <p:nvPr/>
            </p:nvSpPr>
            <p:spPr bwMode="auto">
              <a:xfrm>
                <a:off x="5562599" y="3549650"/>
                <a:ext cx="153988" cy="230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7" name="Line 38"/>
              <p:cNvSpPr>
                <a:spLocks noChangeShapeType="1"/>
              </p:cNvSpPr>
              <p:nvPr/>
            </p:nvSpPr>
            <p:spPr bwMode="auto">
              <a:xfrm flipV="1">
                <a:off x="5562599" y="3011488"/>
                <a:ext cx="0" cy="538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8" name="Line 41"/>
              <p:cNvSpPr>
                <a:spLocks noChangeShapeType="1"/>
              </p:cNvSpPr>
              <p:nvPr/>
            </p:nvSpPr>
            <p:spPr bwMode="auto">
              <a:xfrm flipH="1">
                <a:off x="6019800" y="4416425"/>
                <a:ext cx="0" cy="307975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59" name="Text Box 44"/>
              <p:cNvSpPr txBox="1">
                <a:spLocks noChangeArrowheads="1"/>
              </p:cNvSpPr>
              <p:nvPr/>
            </p:nvSpPr>
            <p:spPr bwMode="auto">
              <a:xfrm>
                <a:off x="5803900" y="3870325"/>
                <a:ext cx="596900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ALU</a:t>
                </a:r>
              </a:p>
              <a:p>
                <a:pPr algn="r"/>
                <a:r>
                  <a:rPr lang="en-US" sz="1000" b="1" dirty="0">
                    <a:latin typeface="Verdana" pitchFamily="34" charset="0"/>
                  </a:rPr>
                  <a:t>result</a:t>
                </a:r>
              </a:p>
            </p:txBody>
          </p:sp>
          <p:sp>
            <p:nvSpPr>
              <p:cNvPr id="60" name="Text Box 45"/>
              <p:cNvSpPr txBox="1">
                <a:spLocks noChangeArrowheads="1"/>
              </p:cNvSpPr>
              <p:nvPr/>
            </p:nvSpPr>
            <p:spPr bwMode="auto">
              <a:xfrm>
                <a:off x="5715000" y="3581400"/>
                <a:ext cx="523875" cy="2746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ALU</a:t>
                </a:r>
              </a:p>
            </p:txBody>
          </p:sp>
          <p:sp>
            <p:nvSpPr>
              <p:cNvPr id="61" name="Line 47"/>
              <p:cNvSpPr>
                <a:spLocks noChangeShapeType="1"/>
              </p:cNvSpPr>
              <p:nvPr/>
            </p:nvSpPr>
            <p:spPr bwMode="auto">
              <a:xfrm>
                <a:off x="5895974" y="4572000"/>
                <a:ext cx="230188" cy="7778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62" name="Text Box 48"/>
              <p:cNvSpPr txBox="1">
                <a:spLocks noChangeArrowheads="1"/>
              </p:cNvSpPr>
              <p:nvPr/>
            </p:nvSpPr>
            <p:spPr bwMode="auto">
              <a:xfrm>
                <a:off x="6019800" y="4419600"/>
                <a:ext cx="274638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solidFill>
                      <a:srgbClr val="660066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63" name="Rectangle 52"/>
              <p:cNvSpPr>
                <a:spLocks noChangeArrowheads="1"/>
              </p:cNvSpPr>
              <p:nvPr/>
            </p:nvSpPr>
            <p:spPr bwMode="auto">
              <a:xfrm>
                <a:off x="6753497" y="3801534"/>
                <a:ext cx="1175657" cy="1524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53"/>
              <p:cNvSpPr>
                <a:spLocks noChangeShapeType="1"/>
              </p:cNvSpPr>
              <p:nvPr/>
            </p:nvSpPr>
            <p:spPr bwMode="auto">
              <a:xfrm flipV="1">
                <a:off x="7924800" y="4953000"/>
                <a:ext cx="457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5" name="Text Box 55"/>
              <p:cNvSpPr txBox="1">
                <a:spLocks noChangeArrowheads="1"/>
              </p:cNvSpPr>
              <p:nvPr/>
            </p:nvSpPr>
            <p:spPr bwMode="auto">
              <a:xfrm>
                <a:off x="6920652" y="4267200"/>
                <a:ext cx="878767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Data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Memory</a:t>
                </a:r>
              </a:p>
            </p:txBody>
          </p:sp>
          <p:sp>
            <p:nvSpPr>
              <p:cNvPr id="66" name="Text Box 56"/>
              <p:cNvSpPr txBox="1">
                <a:spLocks noChangeArrowheads="1"/>
              </p:cNvSpPr>
              <p:nvPr/>
            </p:nvSpPr>
            <p:spPr bwMode="auto">
              <a:xfrm>
                <a:off x="6753497" y="3952347"/>
                <a:ext cx="584155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Address</a:t>
                </a:r>
              </a:p>
            </p:txBody>
          </p:sp>
          <p:sp>
            <p:nvSpPr>
              <p:cNvPr id="67" name="Text Box 57"/>
              <p:cNvSpPr txBox="1">
                <a:spLocks noChangeArrowheads="1"/>
              </p:cNvSpPr>
              <p:nvPr/>
            </p:nvSpPr>
            <p:spPr bwMode="auto">
              <a:xfrm>
                <a:off x="7458891" y="4708525"/>
                <a:ext cx="450669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>
                    <a:latin typeface="Verdana" pitchFamily="34" charset="0"/>
                  </a:rPr>
                  <a:t>Read </a:t>
                </a:r>
              </a:p>
              <a:p>
                <a:r>
                  <a:rPr lang="en-US" sz="1000" b="1">
                    <a:latin typeface="Verdana" pitchFamily="34" charset="0"/>
                  </a:rPr>
                  <a:t>Data</a:t>
                </a:r>
              </a:p>
            </p:txBody>
          </p:sp>
          <p:sp>
            <p:nvSpPr>
              <p:cNvPr id="68" name="Text Box 59"/>
              <p:cNvSpPr txBox="1">
                <a:spLocks noChangeArrowheads="1"/>
              </p:cNvSpPr>
              <p:nvPr/>
            </p:nvSpPr>
            <p:spPr bwMode="auto">
              <a:xfrm>
                <a:off x="6705600" y="4937125"/>
                <a:ext cx="476386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Write </a:t>
                </a:r>
              </a:p>
              <a:p>
                <a:r>
                  <a:rPr lang="en-US" sz="1000" b="1" dirty="0">
                    <a:latin typeface="Verdana" pitchFamily="34" charset="0"/>
                  </a:rPr>
                  <a:t>Data</a:t>
                </a:r>
              </a:p>
            </p:txBody>
          </p:sp>
          <p:sp>
            <p:nvSpPr>
              <p:cNvPr id="69" name="Line 61"/>
              <p:cNvSpPr>
                <a:spLocks noChangeShapeType="1"/>
              </p:cNvSpPr>
              <p:nvPr/>
            </p:nvSpPr>
            <p:spPr bwMode="auto">
              <a:xfrm>
                <a:off x="7341079" y="3648974"/>
                <a:ext cx="247" cy="15256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70" name="Elbow Connector 69"/>
              <p:cNvCxnSpPr/>
              <p:nvPr/>
            </p:nvCxnSpPr>
            <p:spPr>
              <a:xfrm>
                <a:off x="4724400" y="4191000"/>
                <a:ext cx="2057400" cy="990600"/>
              </a:xfrm>
              <a:prstGeom prst="bentConnector3">
                <a:avLst>
                  <a:gd name="adj1" fmla="val -617"/>
                </a:avLst>
              </a:prstGeom>
              <a:ln w="95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/>
              <p:cNvCxnSpPr>
                <a:stCxn id="59" idx="3"/>
                <a:endCxn id="66" idx="1"/>
              </p:cNvCxnSpPr>
              <p:nvPr/>
            </p:nvCxnSpPr>
            <p:spPr>
              <a:xfrm>
                <a:off x="6400800" y="4068763"/>
                <a:ext cx="352697" cy="5822"/>
              </a:xfrm>
              <a:prstGeom prst="straightConnector1">
                <a:avLst/>
              </a:prstGeom>
              <a:ln w="952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2" name="Group 91"/>
              <p:cNvGrpSpPr/>
              <p:nvPr/>
            </p:nvGrpSpPr>
            <p:grpSpPr>
              <a:xfrm rot="5400000">
                <a:off x="-1295400" y="3810000"/>
                <a:ext cx="4114800" cy="457200"/>
                <a:chOff x="457200" y="3429000"/>
                <a:chExt cx="8229600" cy="457200"/>
              </a:xfrm>
              <a:noFill/>
            </p:grpSpPr>
            <p:sp>
              <p:nvSpPr>
                <p:cNvPr id="156" name="Rectangle 155"/>
                <p:cNvSpPr/>
                <p:nvPr/>
              </p:nvSpPr>
              <p:spPr>
                <a:xfrm>
                  <a:off x="457200" y="3429000"/>
                  <a:ext cx="15240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opcode</a:t>
                  </a:r>
                  <a:endPara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31:26</a:t>
                  </a:r>
                  <a:endParaRPr lang="en-SG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7" name="Rectangle 156"/>
                <p:cNvSpPr/>
                <p:nvPr/>
              </p:nvSpPr>
              <p:spPr>
                <a:xfrm>
                  <a:off x="19812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rs</a:t>
                  </a:r>
                  <a:endPara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25:21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32766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rt</a:t>
                  </a:r>
                  <a:endPara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20:16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45720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C00000"/>
                      </a:solidFill>
                      <a:latin typeface="Courier New" pitchFamily="49" charset="0"/>
                      <a:cs typeface="Courier New" pitchFamily="49" charset="0"/>
                    </a:rPr>
                    <a:t>rd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C00000"/>
                      </a:solidFill>
                      <a:latin typeface="Courier New" pitchFamily="49" charset="0"/>
                      <a:cs typeface="Courier New" pitchFamily="49" charset="0"/>
                    </a:rPr>
                    <a:t>15:11</a:t>
                  </a:r>
                  <a:endParaRPr lang="en-SG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>
                  <a:off x="5867400" y="3429000"/>
                  <a:ext cx="12954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shamt</a:t>
                  </a:r>
                  <a:endPara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10:6</a:t>
                  </a:r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>
                  <a:off x="7162800" y="3429000"/>
                  <a:ext cx="1524000" cy="4572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 err="1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funct</a:t>
                  </a:r>
                  <a:endPara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5:0</a:t>
                  </a:r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grpSp>
            <p:nvGrpSpPr>
              <p:cNvPr id="74" name="Group 109"/>
              <p:cNvGrpSpPr/>
              <p:nvPr/>
            </p:nvGrpSpPr>
            <p:grpSpPr>
              <a:xfrm rot="5400000">
                <a:off x="-914400" y="3886200"/>
                <a:ext cx="4114800" cy="304800"/>
                <a:chOff x="457200" y="3429000"/>
                <a:chExt cx="8229600" cy="457200"/>
              </a:xfrm>
            </p:grpSpPr>
            <p:sp>
              <p:nvSpPr>
                <p:cNvPr id="150" name="Rectangle 149"/>
                <p:cNvSpPr/>
                <p:nvPr/>
              </p:nvSpPr>
              <p:spPr>
                <a:xfrm>
                  <a:off x="457200" y="3429000"/>
                  <a:ext cx="15240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1" name="Rectangle 150"/>
                <p:cNvSpPr/>
                <p:nvPr/>
              </p:nvSpPr>
              <p:spPr>
                <a:xfrm>
                  <a:off x="19812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2" name="Rectangle 151"/>
                <p:cNvSpPr/>
                <p:nvPr/>
              </p:nvSpPr>
              <p:spPr>
                <a:xfrm>
                  <a:off x="32766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3" name="Rectangle 152"/>
                <p:cNvSpPr/>
                <p:nvPr/>
              </p:nvSpPr>
              <p:spPr>
                <a:xfrm>
                  <a:off x="45720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4" name="Rectangle 153"/>
                <p:cNvSpPr/>
                <p:nvPr/>
              </p:nvSpPr>
              <p:spPr>
                <a:xfrm>
                  <a:off x="58674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55" name="Rectangle 154"/>
                <p:cNvSpPr/>
                <p:nvPr/>
              </p:nvSpPr>
              <p:spPr>
                <a:xfrm>
                  <a:off x="7162800" y="3429000"/>
                  <a:ext cx="15240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cxnSp>
            <p:nvCxnSpPr>
              <p:cNvPr id="75" name="Elbow Connector 74"/>
              <p:cNvCxnSpPr/>
              <p:nvPr/>
            </p:nvCxnSpPr>
            <p:spPr>
              <a:xfrm>
                <a:off x="6477000" y="4080935"/>
                <a:ext cx="1905000" cy="1405465"/>
              </a:xfrm>
              <a:prstGeom prst="bentConnector3">
                <a:avLst>
                  <a:gd name="adj1" fmla="val -222"/>
                </a:avLst>
              </a:prstGeom>
              <a:ln w="95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Elbow Connector 100"/>
              <p:cNvCxnSpPr>
                <a:stCxn id="105" idx="3"/>
                <a:endCxn id="39" idx="1"/>
              </p:cNvCxnSpPr>
              <p:nvPr/>
            </p:nvCxnSpPr>
            <p:spPr>
              <a:xfrm flipH="1" flipV="1">
                <a:off x="3058422" y="4448890"/>
                <a:ext cx="5587721" cy="732710"/>
              </a:xfrm>
              <a:prstGeom prst="bentConnector5">
                <a:avLst>
                  <a:gd name="adj1" fmla="val -4091"/>
                  <a:gd name="adj2" fmla="val -94754"/>
                  <a:gd name="adj3" fmla="val 103030"/>
                </a:avLst>
              </a:prstGeom>
              <a:ln w="9525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Line 28"/>
              <p:cNvSpPr>
                <a:spLocks noChangeShapeType="1"/>
              </p:cNvSpPr>
              <p:nvPr/>
            </p:nvSpPr>
            <p:spPr bwMode="auto">
              <a:xfrm flipV="1">
                <a:off x="5181600" y="1676400"/>
                <a:ext cx="9144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78" name="Oval 77"/>
              <p:cNvSpPr/>
              <p:nvPr/>
            </p:nvSpPr>
            <p:spPr>
              <a:xfrm>
                <a:off x="4038600" y="1371600"/>
                <a:ext cx="1142999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b="1" dirty="0">
                    <a:solidFill>
                      <a:srgbClr val="006600"/>
                    </a:solidFill>
                  </a:rPr>
                  <a:t>Left Shift 2-bit</a:t>
                </a:r>
                <a:endParaRPr lang="en-SG" sz="11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79" name="Rectangle 152"/>
              <p:cNvSpPr>
                <a:spLocks noChangeArrowheads="1"/>
              </p:cNvSpPr>
              <p:nvPr/>
            </p:nvSpPr>
            <p:spPr bwMode="auto">
              <a:xfrm>
                <a:off x="1976437" y="6096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>
                    <a:solidFill>
                      <a:srgbClr val="006600"/>
                    </a:solidFill>
                  </a:rPr>
                  <a:t>PC</a:t>
                </a:r>
              </a:p>
            </p:txBody>
          </p:sp>
          <p:grpSp>
            <p:nvGrpSpPr>
              <p:cNvPr id="80" name="Group 170"/>
              <p:cNvGrpSpPr/>
              <p:nvPr/>
            </p:nvGrpSpPr>
            <p:grpSpPr>
              <a:xfrm>
                <a:off x="3011487" y="609600"/>
                <a:ext cx="569913" cy="673099"/>
                <a:chOff x="3011487" y="674688"/>
                <a:chExt cx="569913" cy="673099"/>
              </a:xfrm>
            </p:grpSpPr>
            <p:sp>
              <p:nvSpPr>
                <p:cNvPr id="142" name="Line 155"/>
                <p:cNvSpPr>
                  <a:spLocks noChangeShapeType="1"/>
                </p:cNvSpPr>
                <p:nvPr/>
              </p:nvSpPr>
              <p:spPr bwMode="auto">
                <a:xfrm>
                  <a:off x="3011487" y="674688"/>
                  <a:ext cx="569912" cy="1762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3" name="Line 156"/>
                <p:cNvSpPr>
                  <a:spLocks noChangeShapeType="1"/>
                </p:cNvSpPr>
                <p:nvPr/>
              </p:nvSpPr>
              <p:spPr bwMode="auto">
                <a:xfrm>
                  <a:off x="3581400" y="850900"/>
                  <a:ext cx="0" cy="304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4" name="Line 157"/>
                <p:cNvSpPr>
                  <a:spLocks noChangeShapeType="1"/>
                </p:cNvSpPr>
                <p:nvPr/>
              </p:nvSpPr>
              <p:spPr bwMode="auto">
                <a:xfrm flipH="1">
                  <a:off x="3011487" y="1155700"/>
                  <a:ext cx="569912" cy="1920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5" name="Line 158"/>
                <p:cNvSpPr>
                  <a:spLocks noChangeShapeType="1"/>
                </p:cNvSpPr>
                <p:nvPr/>
              </p:nvSpPr>
              <p:spPr bwMode="auto">
                <a:xfrm flipV="1">
                  <a:off x="3011487" y="1076325"/>
                  <a:ext cx="1587" cy="2714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6" name="Line 159"/>
                <p:cNvSpPr>
                  <a:spLocks noChangeShapeType="1"/>
                </p:cNvSpPr>
                <p:nvPr/>
              </p:nvSpPr>
              <p:spPr bwMode="auto">
                <a:xfrm flipV="1">
                  <a:off x="3011487" y="995363"/>
                  <a:ext cx="74612" cy="809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7" name="Line 160"/>
                <p:cNvSpPr>
                  <a:spLocks noChangeShapeType="1"/>
                </p:cNvSpPr>
                <p:nvPr/>
              </p:nvSpPr>
              <p:spPr bwMode="auto">
                <a:xfrm>
                  <a:off x="3011487" y="900113"/>
                  <a:ext cx="74612" cy="952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8" name="Line 161"/>
                <p:cNvSpPr>
                  <a:spLocks noChangeShapeType="1"/>
                </p:cNvSpPr>
                <p:nvPr/>
              </p:nvSpPr>
              <p:spPr bwMode="auto">
                <a:xfrm flipV="1">
                  <a:off x="3011487" y="674688"/>
                  <a:ext cx="1587" cy="2254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9" name="Text Box 162"/>
                <p:cNvSpPr txBox="1">
                  <a:spLocks noChangeArrowheads="1"/>
                </p:cNvSpPr>
                <p:nvPr/>
              </p:nvSpPr>
              <p:spPr bwMode="auto">
                <a:xfrm>
                  <a:off x="3024187" y="838200"/>
                  <a:ext cx="531812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i="1">
                      <a:solidFill>
                        <a:srgbClr val="006600"/>
                      </a:solidFill>
                      <a:latin typeface="Verdana" pitchFamily="34" charset="0"/>
                    </a:rPr>
                    <a:t>Add</a:t>
                  </a:r>
                </a:p>
              </p:txBody>
            </p:sp>
          </p:grpSp>
          <p:sp>
            <p:nvSpPr>
              <p:cNvPr id="81" name="Line 163"/>
              <p:cNvSpPr>
                <a:spLocks noChangeShapeType="1"/>
              </p:cNvSpPr>
              <p:nvPr/>
            </p:nvSpPr>
            <p:spPr bwMode="auto">
              <a:xfrm>
                <a:off x="2747962" y="1163638"/>
                <a:ext cx="26511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82" name="Text Box 167"/>
              <p:cNvSpPr txBox="1">
                <a:spLocks noChangeArrowheads="1"/>
              </p:cNvSpPr>
              <p:nvPr/>
            </p:nvSpPr>
            <p:spPr bwMode="auto">
              <a:xfrm>
                <a:off x="2536825" y="10184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83" name="Line 175"/>
              <p:cNvSpPr>
                <a:spLocks noChangeShapeType="1"/>
              </p:cNvSpPr>
              <p:nvPr/>
            </p:nvSpPr>
            <p:spPr bwMode="auto">
              <a:xfrm flipV="1">
                <a:off x="2433635" y="750498"/>
                <a:ext cx="576983" cy="1150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84" name="Straight Arrow Connector 136"/>
              <p:cNvCxnSpPr/>
              <p:nvPr/>
            </p:nvCxnSpPr>
            <p:spPr>
              <a:xfrm>
                <a:off x="4572000" y="914400"/>
                <a:ext cx="1522413" cy="351365"/>
              </a:xfrm>
              <a:prstGeom prst="bentConnector3">
                <a:avLst>
                  <a:gd name="adj1" fmla="val 504"/>
                </a:avLst>
              </a:prstGeom>
              <a:noFill/>
              <a:ln w="9525">
                <a:solidFill>
                  <a:schemeClr val="tx1"/>
                </a:solidFill>
                <a:round/>
                <a:headEnd type="oval"/>
                <a:tailEnd type="triangle" w="med" len="med"/>
              </a:ln>
            </p:spPr>
          </p:cxnSp>
          <p:sp>
            <p:nvSpPr>
              <p:cNvPr id="85" name="Line 28"/>
              <p:cNvSpPr>
                <a:spLocks noChangeShapeType="1"/>
              </p:cNvSpPr>
              <p:nvPr/>
            </p:nvSpPr>
            <p:spPr bwMode="auto">
              <a:xfrm flipV="1">
                <a:off x="3581400" y="914400"/>
                <a:ext cx="35052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86" name="Line 28"/>
              <p:cNvSpPr>
                <a:spLocks noChangeShapeType="1"/>
              </p:cNvSpPr>
              <p:nvPr/>
            </p:nvSpPr>
            <p:spPr bwMode="auto">
              <a:xfrm flipV="1">
                <a:off x="6705600" y="1524000"/>
                <a:ext cx="3810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grpSp>
            <p:nvGrpSpPr>
              <p:cNvPr id="87" name="Group 108"/>
              <p:cNvGrpSpPr/>
              <p:nvPr/>
            </p:nvGrpSpPr>
            <p:grpSpPr>
              <a:xfrm>
                <a:off x="6096000" y="1143000"/>
                <a:ext cx="587374" cy="673099"/>
                <a:chOff x="5945188" y="2195513"/>
                <a:chExt cx="587374" cy="673099"/>
              </a:xfrm>
            </p:grpSpPr>
            <p:sp>
              <p:nvSpPr>
                <p:cNvPr id="134" name="Line 176"/>
                <p:cNvSpPr>
                  <a:spLocks noChangeShapeType="1"/>
                </p:cNvSpPr>
                <p:nvPr/>
              </p:nvSpPr>
              <p:spPr bwMode="auto">
                <a:xfrm>
                  <a:off x="5945188" y="2195513"/>
                  <a:ext cx="571500" cy="1762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5" name="Line 177"/>
                <p:cNvSpPr>
                  <a:spLocks noChangeShapeType="1"/>
                </p:cNvSpPr>
                <p:nvPr/>
              </p:nvSpPr>
              <p:spPr bwMode="auto">
                <a:xfrm>
                  <a:off x="6516688" y="2371725"/>
                  <a:ext cx="0" cy="3048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6" name="Line 178"/>
                <p:cNvSpPr>
                  <a:spLocks noChangeShapeType="1"/>
                </p:cNvSpPr>
                <p:nvPr/>
              </p:nvSpPr>
              <p:spPr bwMode="auto">
                <a:xfrm flipH="1">
                  <a:off x="5945188" y="2676525"/>
                  <a:ext cx="571500" cy="19208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7" name="Line 179"/>
                <p:cNvSpPr>
                  <a:spLocks noChangeShapeType="1"/>
                </p:cNvSpPr>
                <p:nvPr/>
              </p:nvSpPr>
              <p:spPr bwMode="auto">
                <a:xfrm flipV="1">
                  <a:off x="5945188" y="2597150"/>
                  <a:ext cx="1587" cy="2714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8" name="Line 180"/>
                <p:cNvSpPr>
                  <a:spLocks noChangeShapeType="1"/>
                </p:cNvSpPr>
                <p:nvPr/>
              </p:nvSpPr>
              <p:spPr bwMode="auto">
                <a:xfrm flipV="1">
                  <a:off x="5945188" y="2516188"/>
                  <a:ext cx="76200" cy="8096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39" name="Line 181"/>
                <p:cNvSpPr>
                  <a:spLocks noChangeShapeType="1"/>
                </p:cNvSpPr>
                <p:nvPr/>
              </p:nvSpPr>
              <p:spPr bwMode="auto">
                <a:xfrm>
                  <a:off x="5945188" y="2420938"/>
                  <a:ext cx="76200" cy="952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0" name="Line 182"/>
                <p:cNvSpPr>
                  <a:spLocks noChangeShapeType="1"/>
                </p:cNvSpPr>
                <p:nvPr/>
              </p:nvSpPr>
              <p:spPr bwMode="auto">
                <a:xfrm flipV="1">
                  <a:off x="5945188" y="2195513"/>
                  <a:ext cx="1587" cy="22542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>
                    <a:solidFill>
                      <a:srgbClr val="006600"/>
                    </a:solidFill>
                  </a:endParaRPr>
                </a:p>
              </p:txBody>
            </p:sp>
            <p:sp>
              <p:nvSpPr>
                <p:cNvPr id="141" name="Text Box 183"/>
                <p:cNvSpPr txBox="1">
                  <a:spLocks noChangeArrowheads="1"/>
                </p:cNvSpPr>
                <p:nvPr/>
              </p:nvSpPr>
              <p:spPr bwMode="auto">
                <a:xfrm>
                  <a:off x="6000750" y="2362200"/>
                  <a:ext cx="531812" cy="27463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006600"/>
                      </a:solidFill>
                      <a:latin typeface="Verdana" pitchFamily="34" charset="0"/>
                    </a:rPr>
                    <a:t>Add</a:t>
                  </a:r>
                </a:p>
              </p:txBody>
            </p:sp>
          </p:grpSp>
          <p:sp>
            <p:nvSpPr>
              <p:cNvPr id="88" name="Line 16"/>
              <p:cNvSpPr>
                <a:spLocks noChangeShapeType="1"/>
              </p:cNvSpPr>
              <p:nvPr/>
            </p:nvSpPr>
            <p:spPr bwMode="auto">
              <a:xfrm>
                <a:off x="7239000" y="1600200"/>
                <a:ext cx="0" cy="30480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89" name="Straight Arrow Connector 136"/>
              <p:cNvCxnSpPr>
                <a:stCxn id="118" idx="3"/>
                <a:endCxn id="79" idx="0"/>
              </p:cNvCxnSpPr>
              <p:nvPr/>
            </p:nvCxnSpPr>
            <p:spPr>
              <a:xfrm flipH="1" flipV="1">
                <a:off x="2205037" y="609600"/>
                <a:ext cx="5145706" cy="609600"/>
              </a:xfrm>
              <a:prstGeom prst="bentConnector4">
                <a:avLst>
                  <a:gd name="adj1" fmla="val -4443"/>
                  <a:gd name="adj2" fmla="val 1375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cxnSp>
            <p:nvCxnSpPr>
              <p:cNvPr id="90" name="Straight Connector 89"/>
              <p:cNvCxnSpPr>
                <a:endCxn id="78" idx="4"/>
              </p:cNvCxnSpPr>
              <p:nvPr/>
            </p:nvCxnSpPr>
            <p:spPr>
              <a:xfrm flipV="1">
                <a:off x="4572000" y="1905000"/>
                <a:ext cx="38100" cy="2895600"/>
              </a:xfrm>
              <a:prstGeom prst="line">
                <a:avLst/>
              </a:prstGeom>
              <a:ln w="9525">
                <a:solidFill>
                  <a:schemeClr val="tx1"/>
                </a:solidFill>
                <a:head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Rectangle 52"/>
              <p:cNvSpPr>
                <a:spLocks noChangeArrowheads="1"/>
              </p:cNvSpPr>
              <p:nvPr/>
            </p:nvSpPr>
            <p:spPr bwMode="auto">
              <a:xfrm>
                <a:off x="533400" y="304800"/>
                <a:ext cx="1175657" cy="1524000"/>
              </a:xfrm>
              <a:prstGeom prst="rect">
                <a:avLst/>
              </a:prstGeom>
              <a:noFill/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92" name="Text Box 55"/>
              <p:cNvSpPr txBox="1">
                <a:spLocks noChangeArrowheads="1"/>
              </p:cNvSpPr>
              <p:nvPr/>
            </p:nvSpPr>
            <p:spPr bwMode="auto">
              <a:xfrm>
                <a:off x="533400" y="304800"/>
                <a:ext cx="1152881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Instruction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Memory</a:t>
                </a:r>
              </a:p>
            </p:txBody>
          </p:sp>
          <p:sp>
            <p:nvSpPr>
              <p:cNvPr id="93" name="Text Box 49"/>
              <p:cNvSpPr txBox="1">
                <a:spLocks noChangeArrowheads="1"/>
              </p:cNvSpPr>
              <p:nvPr/>
            </p:nvSpPr>
            <p:spPr bwMode="auto">
              <a:xfrm>
                <a:off x="5751512" y="3335337"/>
                <a:ext cx="801688" cy="246063"/>
              </a:xfrm>
              <a:prstGeom prst="rect">
                <a:avLst/>
              </a:prstGeom>
              <a:noFill/>
              <a:ln w="1587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is0?</a:t>
                </a:r>
              </a:p>
            </p:txBody>
          </p:sp>
          <p:sp>
            <p:nvSpPr>
              <p:cNvPr id="94" name="Text Box 56"/>
              <p:cNvSpPr txBox="1">
                <a:spLocks noChangeArrowheads="1"/>
              </p:cNvSpPr>
              <p:nvPr/>
            </p:nvSpPr>
            <p:spPr bwMode="auto">
              <a:xfrm>
                <a:off x="1092245" y="1600200"/>
                <a:ext cx="584155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Address</a:t>
                </a:r>
              </a:p>
            </p:txBody>
          </p:sp>
          <p:cxnSp>
            <p:nvCxnSpPr>
              <p:cNvPr id="95" name="Straight Arrow Connector 136"/>
              <p:cNvCxnSpPr>
                <a:endCxn id="94" idx="3"/>
              </p:cNvCxnSpPr>
              <p:nvPr/>
            </p:nvCxnSpPr>
            <p:spPr>
              <a:xfrm rot="5400000">
                <a:off x="1615281" y="823119"/>
                <a:ext cx="960438" cy="838200"/>
              </a:xfrm>
              <a:prstGeom prst="bentConnector2">
                <a:avLst/>
              </a:prstGeom>
              <a:noFill/>
              <a:ln w="9525">
                <a:solidFill>
                  <a:schemeClr val="tx1"/>
                </a:solidFill>
                <a:round/>
                <a:headEnd type="oval"/>
                <a:tailEnd type="triangle" w="med" len="med"/>
              </a:ln>
            </p:spPr>
          </p:cxnSp>
          <p:sp>
            <p:nvSpPr>
              <p:cNvPr id="96" name="Text Box 56"/>
              <p:cNvSpPr txBox="1">
                <a:spLocks noChangeArrowheads="1"/>
              </p:cNvSpPr>
              <p:nvPr/>
            </p:nvSpPr>
            <p:spPr bwMode="auto">
              <a:xfrm>
                <a:off x="533400" y="1066800"/>
                <a:ext cx="990977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Instruction</a:t>
                </a:r>
              </a:p>
            </p:txBody>
          </p:sp>
          <p:cxnSp>
            <p:nvCxnSpPr>
              <p:cNvPr id="97" name="Straight Arrow Connector 136"/>
              <p:cNvCxnSpPr>
                <a:stCxn id="96" idx="1"/>
                <a:endCxn id="158" idx="2"/>
              </p:cNvCxnSpPr>
              <p:nvPr/>
            </p:nvCxnSpPr>
            <p:spPr>
              <a:xfrm rot="10800000" flipV="1">
                <a:off x="533400" y="1189910"/>
                <a:ext cx="12700" cy="2524839"/>
              </a:xfrm>
              <a:prstGeom prst="bentConnector3">
                <a:avLst>
                  <a:gd name="adj1" fmla="val 2550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</p:cxnSp>
          <p:sp>
            <p:nvSpPr>
              <p:cNvPr id="98" name="Left Bracket 97"/>
              <p:cNvSpPr/>
              <p:nvPr/>
            </p:nvSpPr>
            <p:spPr>
              <a:xfrm>
                <a:off x="533400" y="1981200"/>
                <a:ext cx="76200" cy="4038600"/>
              </a:xfrm>
              <a:prstGeom prst="leftBracket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SG"/>
              </a:p>
            </p:txBody>
          </p:sp>
          <p:sp>
            <p:nvSpPr>
              <p:cNvPr id="99" name="Text Box 319"/>
              <p:cNvSpPr txBox="1">
                <a:spLocks noChangeArrowheads="1"/>
              </p:cNvSpPr>
              <p:nvPr/>
            </p:nvSpPr>
            <p:spPr bwMode="auto">
              <a:xfrm>
                <a:off x="1752600" y="4876800"/>
                <a:ext cx="805028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RegDst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00" name="Line 16"/>
              <p:cNvSpPr>
                <a:spLocks noChangeShapeType="1"/>
              </p:cNvSpPr>
              <p:nvPr/>
            </p:nvSpPr>
            <p:spPr bwMode="auto">
              <a:xfrm flipH="1">
                <a:off x="2362200" y="4800600"/>
                <a:ext cx="0" cy="15240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1" name="Line 60"/>
              <p:cNvSpPr>
                <a:spLocks noChangeShapeType="1"/>
              </p:cNvSpPr>
              <p:nvPr/>
            </p:nvSpPr>
            <p:spPr bwMode="auto">
              <a:xfrm>
                <a:off x="7391400" y="5325534"/>
                <a:ext cx="0" cy="304800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2" name="Text Box 62"/>
              <p:cNvSpPr txBox="1">
                <a:spLocks noChangeArrowheads="1"/>
              </p:cNvSpPr>
              <p:nvPr/>
            </p:nvSpPr>
            <p:spPr bwMode="auto">
              <a:xfrm>
                <a:off x="6858000" y="5562600"/>
                <a:ext cx="1029449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MemRead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03" name="Line 16"/>
              <p:cNvSpPr>
                <a:spLocks noChangeShapeType="1"/>
              </p:cNvSpPr>
              <p:nvPr/>
            </p:nvSpPr>
            <p:spPr bwMode="auto">
              <a:xfrm>
                <a:off x="5105400" y="3886200"/>
                <a:ext cx="0" cy="1920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4" name="Line 16"/>
              <p:cNvSpPr>
                <a:spLocks noChangeShapeType="1"/>
              </p:cNvSpPr>
              <p:nvPr/>
            </p:nvSpPr>
            <p:spPr bwMode="auto">
              <a:xfrm>
                <a:off x="8517148" y="4556182"/>
                <a:ext cx="0" cy="268288"/>
              </a:xfrm>
              <a:prstGeom prst="line">
                <a:avLst/>
              </a:prstGeom>
              <a:noFill/>
              <a:ln w="12700">
                <a:solidFill>
                  <a:srgbClr val="0000CC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05" name="Rounded Rectangle 104"/>
              <p:cNvSpPr/>
              <p:nvPr/>
            </p:nvSpPr>
            <p:spPr>
              <a:xfrm>
                <a:off x="8382000" y="47244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sp>
            <p:nvSpPr>
              <p:cNvPr id="106" name="Rounded Rectangle 105"/>
              <p:cNvSpPr/>
              <p:nvPr/>
            </p:nvSpPr>
            <p:spPr>
              <a:xfrm rot="5400000">
                <a:off x="2514600" y="1752600"/>
                <a:ext cx="1371600" cy="762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rgbClr val="C00000"/>
                    </a:solidFill>
                  </a:rPr>
                  <a:t>Control</a:t>
                </a:r>
              </a:p>
            </p:txBody>
          </p:sp>
          <p:cxnSp>
            <p:nvCxnSpPr>
              <p:cNvPr id="107" name="Elbow Connector 106"/>
              <p:cNvCxnSpPr/>
              <p:nvPr/>
            </p:nvCxnSpPr>
            <p:spPr>
              <a:xfrm rot="5400000" flipH="1" flipV="1">
                <a:off x="5078802" y="5436798"/>
                <a:ext cx="1653396" cy="228600"/>
              </a:xfrm>
              <a:prstGeom prst="bentConnector3">
                <a:avLst>
                  <a:gd name="adj1" fmla="val -696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Elbow Connector 167"/>
              <p:cNvCxnSpPr>
                <a:endCxn id="132" idx="2"/>
              </p:cNvCxnSpPr>
              <p:nvPr/>
            </p:nvCxnSpPr>
            <p:spPr>
              <a:xfrm>
                <a:off x="3581400" y="2286000"/>
                <a:ext cx="3759892" cy="1334854"/>
              </a:xfrm>
              <a:prstGeom prst="bentConnector4">
                <a:avLst>
                  <a:gd name="adj1" fmla="val 99996"/>
                  <a:gd name="adj2" fmla="val 101588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Elbow Connector 108"/>
              <p:cNvCxnSpPr/>
              <p:nvPr/>
            </p:nvCxnSpPr>
            <p:spPr>
              <a:xfrm>
                <a:off x="3604404" y="2146540"/>
                <a:ext cx="4929996" cy="2425460"/>
              </a:xfrm>
              <a:prstGeom prst="bentConnector3">
                <a:avLst>
                  <a:gd name="adj1" fmla="val 99694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Elbow Connector 109"/>
              <p:cNvCxnSpPr/>
              <p:nvPr/>
            </p:nvCxnSpPr>
            <p:spPr>
              <a:xfrm>
                <a:off x="3581400" y="2514600"/>
                <a:ext cx="1524000" cy="1371600"/>
              </a:xfrm>
              <a:prstGeom prst="bentConnector3">
                <a:avLst>
                  <a:gd name="adj1" fmla="val 99811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Elbow Connector 110"/>
              <p:cNvCxnSpPr/>
              <p:nvPr/>
            </p:nvCxnSpPr>
            <p:spPr>
              <a:xfrm>
                <a:off x="3581400" y="2667000"/>
                <a:ext cx="3810000" cy="2971800"/>
              </a:xfrm>
              <a:prstGeom prst="bentConnector3">
                <a:avLst>
                  <a:gd name="adj1" fmla="val 21698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Elbow Connector 111"/>
              <p:cNvCxnSpPr/>
              <p:nvPr/>
            </p:nvCxnSpPr>
            <p:spPr>
              <a:xfrm rot="16200000" flipH="1">
                <a:off x="2362200" y="3429000"/>
                <a:ext cx="1905000" cy="685800"/>
              </a:xfrm>
              <a:prstGeom prst="bentConnector3">
                <a:avLst>
                  <a:gd name="adj1" fmla="val 100717"/>
                </a:avLst>
              </a:prstGeom>
              <a:ln w="190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Elbow Connector 112"/>
              <p:cNvCxnSpPr/>
              <p:nvPr/>
            </p:nvCxnSpPr>
            <p:spPr>
              <a:xfrm rot="16200000" flipH="1">
                <a:off x="990600" y="3581400"/>
                <a:ext cx="2438400" cy="304800"/>
              </a:xfrm>
              <a:prstGeom prst="bentConnector3">
                <a:avLst>
                  <a:gd name="adj1" fmla="val 99653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>
                <a:off x="2057400" y="2514600"/>
                <a:ext cx="762000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/>
              <p:cNvCxnSpPr>
                <a:endCxn id="106" idx="2"/>
              </p:cNvCxnSpPr>
              <p:nvPr/>
            </p:nvCxnSpPr>
            <p:spPr>
              <a:xfrm>
                <a:off x="1295400" y="2133600"/>
                <a:ext cx="1524000" cy="0"/>
              </a:xfrm>
              <a:prstGeom prst="line">
                <a:avLst/>
              </a:prstGeom>
              <a:ln w="2222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Elbow Connector 115"/>
              <p:cNvCxnSpPr>
                <a:stCxn id="12" idx="1"/>
              </p:cNvCxnSpPr>
              <p:nvPr/>
            </p:nvCxnSpPr>
            <p:spPr>
              <a:xfrm rot="10800000">
                <a:off x="1295400" y="5715000"/>
                <a:ext cx="3124200" cy="609600"/>
              </a:xfrm>
              <a:prstGeom prst="bentConnector3">
                <a:avLst>
                  <a:gd name="adj1" fmla="val 67615"/>
                </a:avLst>
              </a:prstGeom>
              <a:ln w="22225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7" name="Text Box 319"/>
              <p:cNvSpPr txBox="1">
                <a:spLocks noChangeArrowheads="1"/>
              </p:cNvSpPr>
              <p:nvPr/>
            </p:nvSpPr>
            <p:spPr bwMode="auto">
              <a:xfrm>
                <a:off x="7162800" y="1676400"/>
                <a:ext cx="683199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PCSrc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18" name="Rounded Rectangle 117"/>
              <p:cNvSpPr/>
              <p:nvPr/>
            </p:nvSpPr>
            <p:spPr>
              <a:xfrm>
                <a:off x="7086600" y="7620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rgbClr val="006600"/>
                    </a:solidFill>
                  </a:rPr>
                  <a:t>MUX</a:t>
                </a:r>
                <a:endParaRPr lang="en-SG" sz="1600" b="1" dirty="0">
                  <a:solidFill>
                    <a:srgbClr val="006600"/>
                  </a:solidFill>
                </a:endParaRPr>
              </a:p>
            </p:txBody>
          </p:sp>
          <p:cxnSp>
            <p:nvCxnSpPr>
              <p:cNvPr id="119" name="Elbow Connector 167"/>
              <p:cNvCxnSpPr/>
              <p:nvPr/>
            </p:nvCxnSpPr>
            <p:spPr>
              <a:xfrm flipV="1">
                <a:off x="3581400" y="1855433"/>
                <a:ext cx="3094608" cy="170158"/>
              </a:xfrm>
              <a:prstGeom prst="bentConnector3">
                <a:avLst>
                  <a:gd name="adj1" fmla="val 50000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Elbow Connector 167"/>
              <p:cNvCxnSpPr/>
              <p:nvPr/>
            </p:nvCxnSpPr>
            <p:spPr>
              <a:xfrm rot="5400000" flipH="1" flipV="1">
                <a:off x="5638800" y="2667000"/>
                <a:ext cx="1524000" cy="152400"/>
              </a:xfrm>
              <a:prstGeom prst="bentConnector3">
                <a:avLst>
                  <a:gd name="adj1" fmla="val -97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/>
              <p:cNvCxnSpPr/>
              <p:nvPr/>
            </p:nvCxnSpPr>
            <p:spPr>
              <a:xfrm>
                <a:off x="6477000" y="1981200"/>
                <a:ext cx="152400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Flowchart: Delay 121"/>
              <p:cNvSpPr/>
              <p:nvPr/>
            </p:nvSpPr>
            <p:spPr>
              <a:xfrm>
                <a:off x="6629400" y="1752600"/>
                <a:ext cx="304800" cy="304800"/>
              </a:xfrm>
              <a:prstGeom prst="flowChartDelay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 w="158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23" name="Straight Connector 122"/>
              <p:cNvCxnSpPr/>
              <p:nvPr/>
            </p:nvCxnSpPr>
            <p:spPr>
              <a:xfrm flipV="1">
                <a:off x="6934200" y="1899821"/>
                <a:ext cx="292223" cy="5179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" name="Text Box 319"/>
              <p:cNvSpPr txBox="1">
                <a:spLocks noChangeArrowheads="1"/>
              </p:cNvSpPr>
              <p:nvPr/>
            </p:nvSpPr>
            <p:spPr bwMode="auto">
              <a:xfrm>
                <a:off x="3528501" y="1752600"/>
                <a:ext cx="788999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Verdana" pitchFamily="34" charset="0"/>
                  </a:rPr>
                  <a:t>Branch</a:t>
                </a:r>
              </a:p>
            </p:txBody>
          </p:sp>
          <p:cxnSp>
            <p:nvCxnSpPr>
              <p:cNvPr id="125" name="Elbow Connector 124"/>
              <p:cNvCxnSpPr/>
              <p:nvPr/>
            </p:nvCxnSpPr>
            <p:spPr>
              <a:xfrm rot="16200000" flipH="1">
                <a:off x="1790700" y="3467100"/>
                <a:ext cx="3429000" cy="1828800"/>
              </a:xfrm>
              <a:prstGeom prst="bentConnector3">
                <a:avLst>
                  <a:gd name="adj1" fmla="val 100123"/>
                </a:avLst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/>
              <p:cNvCxnSpPr/>
              <p:nvPr/>
            </p:nvCxnSpPr>
            <p:spPr>
              <a:xfrm>
                <a:off x="2590800" y="2667000"/>
                <a:ext cx="228600" cy="0"/>
              </a:xfrm>
              <a:prstGeom prst="line">
                <a:avLst/>
              </a:prstGeom>
              <a:ln w="2222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7" name="Text Box 46"/>
              <p:cNvSpPr txBox="1">
                <a:spLocks noChangeArrowheads="1"/>
              </p:cNvSpPr>
              <p:nvPr/>
            </p:nvSpPr>
            <p:spPr bwMode="auto">
              <a:xfrm>
                <a:off x="5410200" y="4724400"/>
                <a:ext cx="1138452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ALUcontrol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28" name="Text Box 324"/>
              <p:cNvSpPr txBox="1">
                <a:spLocks noChangeArrowheads="1"/>
              </p:cNvSpPr>
              <p:nvPr/>
            </p:nvSpPr>
            <p:spPr bwMode="auto">
              <a:xfrm>
                <a:off x="1295400" y="2133600"/>
                <a:ext cx="1077539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[31:26]</a:t>
                </a:r>
              </a:p>
            </p:txBody>
          </p:sp>
          <p:sp>
            <p:nvSpPr>
              <p:cNvPr id="129" name="Text Box 324"/>
              <p:cNvSpPr txBox="1">
                <a:spLocks noChangeArrowheads="1"/>
              </p:cNvSpPr>
              <p:nvPr/>
            </p:nvSpPr>
            <p:spPr bwMode="auto">
              <a:xfrm>
                <a:off x="1219200" y="5697379"/>
                <a:ext cx="894797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[5:0]</a:t>
                </a:r>
              </a:p>
            </p:txBody>
          </p:sp>
          <p:sp>
            <p:nvSpPr>
              <p:cNvPr id="130" name="Text Box 319"/>
              <p:cNvSpPr txBox="1">
                <a:spLocks noChangeArrowheads="1"/>
              </p:cNvSpPr>
              <p:nvPr/>
            </p:nvSpPr>
            <p:spPr bwMode="auto">
              <a:xfrm>
                <a:off x="2535692" y="5867400"/>
                <a:ext cx="740908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ALUop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31" name="Text Box 319"/>
              <p:cNvSpPr txBox="1">
                <a:spLocks noChangeArrowheads="1"/>
              </p:cNvSpPr>
              <p:nvPr/>
            </p:nvSpPr>
            <p:spPr bwMode="auto">
              <a:xfrm>
                <a:off x="7963638" y="4276576"/>
                <a:ext cx="1136850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MemToReg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32" name="Text Box 63"/>
              <p:cNvSpPr txBox="1">
                <a:spLocks noChangeArrowheads="1"/>
              </p:cNvSpPr>
              <p:nvPr/>
            </p:nvSpPr>
            <p:spPr bwMode="auto">
              <a:xfrm>
                <a:off x="6804927" y="3343855"/>
                <a:ext cx="1072730" cy="276999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MemWrite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  <p:sp>
            <p:nvSpPr>
              <p:cNvPr id="133" name="Text Box 319"/>
              <p:cNvSpPr txBox="1">
                <a:spLocks noChangeArrowheads="1"/>
              </p:cNvSpPr>
              <p:nvPr/>
            </p:nvSpPr>
            <p:spPr bwMode="auto">
              <a:xfrm>
                <a:off x="4759175" y="3685401"/>
                <a:ext cx="803425" cy="276999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Verdana" pitchFamily="34" charset="0"/>
                  </a:rPr>
                  <a:t>ALUSrc</a:t>
                </a:r>
                <a:endParaRPr lang="en-US" sz="1200" b="1" dirty="0">
                  <a:solidFill>
                    <a:srgbClr val="660066"/>
                  </a:solidFill>
                  <a:latin typeface="Verdana" pitchFamily="34" charset="0"/>
                </a:endParaRPr>
              </a:p>
            </p:txBody>
          </p:sp>
        </p:grpSp>
        <p:sp>
          <p:nvSpPr>
            <p:cNvPr id="10" name="Rectangle 9"/>
            <p:cNvSpPr/>
            <p:nvPr/>
          </p:nvSpPr>
          <p:spPr>
            <a:xfrm>
              <a:off x="8597709" y="-160814"/>
              <a:ext cx="533400" cy="3200400"/>
            </a:xfrm>
            <a:prstGeom prst="rect">
              <a:avLst/>
            </a:prstGeom>
            <a:solidFill>
              <a:srgbClr val="FFFFCC"/>
            </a:solidFill>
            <a:ln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 err="1">
                  <a:solidFill>
                    <a:schemeClr val="tx1"/>
                  </a:solidFill>
                </a:rPr>
                <a:t>Datapath</a:t>
              </a:r>
              <a:r>
                <a:rPr lang="en-US" sz="2400" b="1" dirty="0">
                  <a:solidFill>
                    <a:schemeClr val="tx1"/>
                  </a:solidFill>
                </a:rPr>
                <a:t> &amp; Control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848380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Control Design: </a:t>
            </a:r>
            <a:r>
              <a:rPr lang="en-SG" sz="3600" b="1" dirty="0">
                <a:solidFill>
                  <a:srgbClr val="0000FF"/>
                </a:solidFill>
              </a:rPr>
              <a:t>Outputs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sp>
        <p:nvSpPr>
          <p:cNvPr id="7" name="Text Box 78"/>
          <p:cNvSpPr txBox="1">
            <a:spLocks noChangeArrowheads="1"/>
          </p:cNvSpPr>
          <p:nvPr/>
        </p:nvSpPr>
        <p:spPr bwMode="auto">
          <a:xfrm>
            <a:off x="152400" y="6400800"/>
            <a:ext cx="304800" cy="201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4" tIns="9144" rIns="9144" bIns="9144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ym typeface="Wingdings 2" pitchFamily="18" charset="2"/>
              </a:rPr>
              <a:t></a:t>
            </a:r>
          </a:p>
        </p:txBody>
      </p:sp>
      <p:graphicFrame>
        <p:nvGraphicFramePr>
          <p:cNvPr id="10" name="Group 12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0019717"/>
              </p:ext>
            </p:extLst>
          </p:nvPr>
        </p:nvGraphicFramePr>
        <p:xfrm>
          <a:off x="304800" y="1102962"/>
          <a:ext cx="8534402" cy="1920240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376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842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2856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53546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0554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15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52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R-type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3079865"/>
            <a:ext cx="5791200" cy="3701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16" name="Group 15"/>
          <p:cNvGrpSpPr/>
          <p:nvPr/>
        </p:nvGrpSpPr>
        <p:grpSpPr>
          <a:xfrm>
            <a:off x="1371600" y="1743747"/>
            <a:ext cx="7239000" cy="338554"/>
            <a:chOff x="1371600" y="1743747"/>
            <a:chExt cx="7239000" cy="338554"/>
          </a:xfrm>
        </p:grpSpPr>
        <p:sp>
          <p:nvSpPr>
            <p:cNvPr id="17" name="TextBox 16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371600" y="2082301"/>
            <a:ext cx="7239000" cy="338554"/>
            <a:chOff x="1371600" y="1743747"/>
            <a:chExt cx="7239000" cy="338554"/>
          </a:xfrm>
        </p:grpSpPr>
        <p:sp>
          <p:nvSpPr>
            <p:cNvPr id="28" name="TextBox 27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1371600" y="2392371"/>
            <a:ext cx="7239000" cy="338554"/>
            <a:chOff x="1371600" y="1743747"/>
            <a:chExt cx="7239000" cy="338554"/>
          </a:xfrm>
        </p:grpSpPr>
        <p:sp>
          <p:nvSpPr>
            <p:cNvPr id="38" name="TextBox 37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1371600" y="2686231"/>
            <a:ext cx="7239000" cy="338554"/>
            <a:chOff x="1371600" y="1743747"/>
            <a:chExt cx="7239000" cy="338554"/>
          </a:xfrm>
        </p:grpSpPr>
        <p:sp>
          <p:nvSpPr>
            <p:cNvPr id="48" name="TextBox 47"/>
            <p:cNvSpPr txBox="1"/>
            <p:nvPr/>
          </p:nvSpPr>
          <p:spPr>
            <a:xfrm>
              <a:off x="2286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1242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13716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X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3962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6388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4752109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64770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7380514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0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8153400" y="1743747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331103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Control Design: </a:t>
            </a:r>
            <a:r>
              <a:rPr lang="en-SG" sz="3600" b="1" dirty="0">
                <a:solidFill>
                  <a:srgbClr val="0000FF"/>
                </a:solidFill>
              </a:rPr>
              <a:t>Inputs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  <p:sp>
        <p:nvSpPr>
          <p:cNvPr id="57" name="Content Placeholder 12"/>
          <p:cNvSpPr>
            <a:spLocks noGrp="1"/>
          </p:cNvSpPr>
          <p:nvPr>
            <p:ph idx="1"/>
          </p:nvPr>
        </p:nvSpPr>
        <p:spPr>
          <a:xfrm>
            <a:off x="457200" y="5068368"/>
            <a:ext cx="7851422" cy="804403"/>
          </a:xfrm>
        </p:spPr>
        <p:txBody>
          <a:bodyPr>
            <a:normAutofit lnSpcReduction="10000"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With the input (opcode) and output (control signals), let’s design the circuit</a:t>
            </a:r>
          </a:p>
        </p:txBody>
      </p:sp>
      <p:graphicFrame>
        <p:nvGraphicFramePr>
          <p:cNvPr id="58" name="Group 131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7745729"/>
              </p:ext>
            </p:extLst>
          </p:nvPr>
        </p:nvGraphicFramePr>
        <p:xfrm>
          <a:off x="381000" y="1219200"/>
          <a:ext cx="8229600" cy="3444875"/>
        </p:xfrm>
        <a:graphic>
          <a:graphicData uri="http://schemas.openxmlformats.org/drawingml/2006/table">
            <a:tbl>
              <a:tblPr/>
              <a:tblGrid>
                <a:gridCol w="152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492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( Op[5:0] == Inst[31:26] )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425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Op5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Op4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Op3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Op0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Value in Hexadecimal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34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59" name="Group 58"/>
          <p:cNvGrpSpPr/>
          <p:nvPr/>
        </p:nvGrpSpPr>
        <p:grpSpPr>
          <a:xfrm>
            <a:off x="2114797" y="2543299"/>
            <a:ext cx="6114803" cy="400110"/>
            <a:chOff x="2114797" y="2590800"/>
            <a:chExt cx="6114803" cy="400110"/>
          </a:xfrm>
        </p:grpSpPr>
        <p:sp>
          <p:nvSpPr>
            <p:cNvPr id="60" name="TextBox 59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2" name="TextBox 61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2114797" y="3083933"/>
            <a:ext cx="6114803" cy="400110"/>
            <a:chOff x="2114797" y="2590800"/>
            <a:chExt cx="6114803" cy="400110"/>
          </a:xfrm>
        </p:grpSpPr>
        <p:sp>
          <p:nvSpPr>
            <p:cNvPr id="68" name="TextBox 67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23</a:t>
              </a:r>
            </a:p>
          </p:txBody>
        </p:sp>
      </p:grpSp>
      <p:grpSp>
        <p:nvGrpSpPr>
          <p:cNvPr id="75" name="Group 74"/>
          <p:cNvGrpSpPr/>
          <p:nvPr/>
        </p:nvGrpSpPr>
        <p:grpSpPr>
          <a:xfrm>
            <a:off x="2114797" y="3657600"/>
            <a:ext cx="6114803" cy="400110"/>
            <a:chOff x="2114797" y="2590800"/>
            <a:chExt cx="6114803" cy="400110"/>
          </a:xfrm>
        </p:grpSpPr>
        <p:sp>
          <p:nvSpPr>
            <p:cNvPr id="76" name="TextBox 75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2B</a:t>
              </a:r>
            </a:p>
          </p:txBody>
        </p:sp>
      </p:grpSp>
      <p:grpSp>
        <p:nvGrpSpPr>
          <p:cNvPr id="83" name="Group 82"/>
          <p:cNvGrpSpPr/>
          <p:nvPr/>
        </p:nvGrpSpPr>
        <p:grpSpPr>
          <a:xfrm>
            <a:off x="2114797" y="4191000"/>
            <a:ext cx="6114803" cy="400110"/>
            <a:chOff x="2114797" y="2590800"/>
            <a:chExt cx="6114803" cy="400110"/>
          </a:xfrm>
        </p:grpSpPr>
        <p:sp>
          <p:nvSpPr>
            <p:cNvPr id="84" name="TextBox 83"/>
            <p:cNvSpPr txBox="1"/>
            <p:nvPr/>
          </p:nvSpPr>
          <p:spPr>
            <a:xfrm>
              <a:off x="30291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39930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2114797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31278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1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672440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5731822" y="2590800"/>
              <a:ext cx="4572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0</a:t>
              </a:r>
            </a:p>
          </p:txBody>
        </p:sp>
        <p:sp>
          <p:nvSpPr>
            <p:cNvPr id="90" name="TextBox 89"/>
            <p:cNvSpPr txBox="1"/>
            <p:nvPr/>
          </p:nvSpPr>
          <p:spPr>
            <a:xfrm>
              <a:off x="7609114" y="2590800"/>
              <a:ext cx="62048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1356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 Combinational Circuit Implementation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pic>
        <p:nvPicPr>
          <p:cNvPr id="41" name="Picture 117"/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7374" y="1282779"/>
            <a:ext cx="4800600" cy="518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43" name="Left Brace 42"/>
          <p:cNvSpPr/>
          <p:nvPr/>
        </p:nvSpPr>
        <p:spPr>
          <a:xfrm>
            <a:off x="1312112" y="1605983"/>
            <a:ext cx="185262" cy="1381418"/>
          </a:xfrm>
          <a:prstGeom prst="leftBrace">
            <a:avLst>
              <a:gd name="adj1" fmla="val 20679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199"/>
          <p:cNvSpPr>
            <a:spLocks noChangeArrowheads="1"/>
          </p:cNvSpPr>
          <p:nvPr/>
        </p:nvSpPr>
        <p:spPr bwMode="auto">
          <a:xfrm>
            <a:off x="220753" y="2113510"/>
            <a:ext cx="9553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 dirty="0" err="1">
                <a:solidFill>
                  <a:srgbClr val="006600"/>
                </a:solidFill>
                <a:latin typeface="+mn-lt"/>
                <a:cs typeface="Courier New" pitchFamily="49" charset="0"/>
              </a:rPr>
              <a:t>Opcode</a:t>
            </a:r>
            <a:endParaRPr lang="en-US" sz="2000" b="1" dirty="0">
              <a:solidFill>
                <a:srgbClr val="006600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45" name="Left Brace 44"/>
          <p:cNvSpPr/>
          <p:nvPr/>
        </p:nvSpPr>
        <p:spPr>
          <a:xfrm flipH="1">
            <a:off x="6450374" y="3873579"/>
            <a:ext cx="304800" cy="2514600"/>
          </a:xfrm>
          <a:prstGeom prst="leftBrace">
            <a:avLst>
              <a:gd name="adj1" fmla="val 37963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199"/>
          <p:cNvSpPr>
            <a:spLocks noChangeArrowheads="1"/>
          </p:cNvSpPr>
          <p:nvPr/>
        </p:nvSpPr>
        <p:spPr bwMode="auto">
          <a:xfrm>
            <a:off x="6602774" y="4864179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Control Signals</a:t>
            </a:r>
          </a:p>
        </p:txBody>
      </p:sp>
      <p:graphicFrame>
        <p:nvGraphicFramePr>
          <p:cNvPr id="13" name="Group 131">
            <a:extLst>
              <a:ext uri="{FF2B5EF4-FFF2-40B4-BE49-F238E27FC236}">
                <a16:creationId xmlns:a16="http://schemas.microsoft.com/office/drawing/2014/main" id="{7D06D9C8-863F-4AF1-A5A0-DB72CAE76DA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7269662"/>
              </p:ext>
            </p:extLst>
          </p:nvPr>
        </p:nvGraphicFramePr>
        <p:xfrm>
          <a:off x="4904529" y="1367052"/>
          <a:ext cx="4018718" cy="1859280"/>
        </p:xfrm>
        <a:graphic>
          <a:graphicData uri="http://schemas.openxmlformats.org/drawingml/2006/table">
            <a:tbl>
              <a:tblPr/>
              <a:tblGrid>
                <a:gridCol w="7418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6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7581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Opcode</a:t>
                      </a:r>
                      <a:endParaRPr kumimoji="0" 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18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Op5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Op4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Op3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Op2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Op1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Op0</a:t>
                      </a:r>
                      <a:endParaRPr kumimoji="0" lang="en-US" sz="1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R-type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41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lw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79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58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beq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03421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17">
            <a:extLst>
              <a:ext uri="{FF2B5EF4-FFF2-40B4-BE49-F238E27FC236}">
                <a16:creationId xmlns:a16="http://schemas.microsoft.com/office/drawing/2014/main" id="{1B700B56-3C6A-4DD6-8125-61A8111D2C30}"/>
              </a:ext>
            </a:extLst>
          </p:cNvPr>
          <p:cNvPicPr>
            <a:picLocks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7374" y="1282779"/>
            <a:ext cx="4800600" cy="51816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 Combinational Circuit Implementation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graphicFrame>
        <p:nvGraphicFramePr>
          <p:cNvPr id="15" name="Group 125">
            <a:extLst>
              <a:ext uri="{FF2B5EF4-FFF2-40B4-BE49-F238E27FC236}">
                <a16:creationId xmlns:a16="http://schemas.microsoft.com/office/drawing/2014/main" id="{69F6E6E1-376A-4CE9-BC71-AD5E299DD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16607031"/>
              </p:ext>
            </p:extLst>
          </p:nvPr>
        </p:nvGraphicFramePr>
        <p:xfrm>
          <a:off x="4572000" y="1084926"/>
          <a:ext cx="4426748" cy="1692255"/>
        </p:xfrm>
        <a:graphic>
          <a:graphicData uri="http://schemas.openxmlformats.org/drawingml/2006/table">
            <a:tbl>
              <a:tblPr firstRow="1" bandCol="1">
                <a:tableStyleId>{616DA210-FB5B-4158-B5E0-FEB733F419BA}</a:tableStyleId>
              </a:tblPr>
              <a:tblGrid>
                <a:gridCol w="4157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76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685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0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27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481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153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52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8099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2703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ALUSrc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MemToReg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Reg</a:t>
                      </a:r>
                      <a:endParaRPr kumimoji="0" lang="en-US" sz="8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8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Read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Mem</a:t>
                      </a:r>
                      <a:endParaRPr kumimoji="0" lang="en-US" sz="800" b="1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Write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8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Branch</a:t>
                      </a:r>
                      <a:endParaRPr kumimoji="0" lang="en-US" sz="8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ALUop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207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op1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1" u="none" strike="noStrike" cap="none" normalizeH="0" baseline="0" dirty="0">
                          <a:ln>
                            <a:noFill/>
                          </a:ln>
                          <a:solidFill>
                            <a:srgbClr val="660066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op0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rgbClr val="660066"/>
                        </a:solidFill>
                        <a:effectLst/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R-</a:t>
                      </a:r>
                      <a:r>
                        <a:rPr kumimoji="0" lang="en-US" sz="9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type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X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0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1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7" name="Left Brace 16">
            <a:extLst>
              <a:ext uri="{FF2B5EF4-FFF2-40B4-BE49-F238E27FC236}">
                <a16:creationId xmlns:a16="http://schemas.microsoft.com/office/drawing/2014/main" id="{C7F19E44-B461-4089-8FC3-15935171832D}"/>
              </a:ext>
            </a:extLst>
          </p:cNvPr>
          <p:cNvSpPr/>
          <p:nvPr/>
        </p:nvSpPr>
        <p:spPr>
          <a:xfrm>
            <a:off x="1312112" y="1605983"/>
            <a:ext cx="185262" cy="1381418"/>
          </a:xfrm>
          <a:prstGeom prst="leftBrace">
            <a:avLst>
              <a:gd name="adj1" fmla="val 20679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99">
            <a:extLst>
              <a:ext uri="{FF2B5EF4-FFF2-40B4-BE49-F238E27FC236}">
                <a16:creationId xmlns:a16="http://schemas.microsoft.com/office/drawing/2014/main" id="{15C21446-5D51-4358-BA3F-86511569E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3" y="2113510"/>
            <a:ext cx="95539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pPr algn="ctr"/>
            <a:r>
              <a:rPr lang="en-US" sz="2000" b="1" dirty="0" err="1">
                <a:solidFill>
                  <a:srgbClr val="006600"/>
                </a:solidFill>
                <a:latin typeface="+mn-lt"/>
                <a:cs typeface="Courier New" pitchFamily="49" charset="0"/>
              </a:rPr>
              <a:t>Opcode</a:t>
            </a:r>
            <a:endParaRPr lang="en-US" sz="2000" b="1" dirty="0">
              <a:solidFill>
                <a:srgbClr val="006600"/>
              </a:solidFill>
              <a:latin typeface="+mn-lt"/>
              <a:cs typeface="Courier New" pitchFamily="49" charset="0"/>
            </a:endParaRP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2880FD66-384D-4A7A-A82F-318816AEE225}"/>
              </a:ext>
            </a:extLst>
          </p:cNvPr>
          <p:cNvSpPr/>
          <p:nvPr/>
        </p:nvSpPr>
        <p:spPr>
          <a:xfrm flipH="1">
            <a:off x="6450374" y="3873579"/>
            <a:ext cx="304800" cy="2514600"/>
          </a:xfrm>
          <a:prstGeom prst="leftBrace">
            <a:avLst>
              <a:gd name="adj1" fmla="val 37963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9">
            <a:extLst>
              <a:ext uri="{FF2B5EF4-FFF2-40B4-BE49-F238E27FC236}">
                <a16:creationId xmlns:a16="http://schemas.microsoft.com/office/drawing/2014/main" id="{4BDE59DE-6F68-43B3-959B-3836D97640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02774" y="4864179"/>
            <a:ext cx="16002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0" tIns="0" rIns="0" bIns="0">
            <a:noAutofit/>
          </a:bodyPr>
          <a:lstStyle/>
          <a:p>
            <a:pPr algn="ctr"/>
            <a:r>
              <a:rPr lang="en-US" sz="2000" b="1" dirty="0">
                <a:solidFill>
                  <a:srgbClr val="C00000"/>
                </a:solidFill>
                <a:latin typeface="+mn-lt"/>
                <a:cs typeface="Courier New" pitchFamily="49" charset="0"/>
              </a:rPr>
              <a:t>Control Signals</a:t>
            </a:r>
          </a:p>
        </p:txBody>
      </p:sp>
    </p:spTree>
    <p:extLst>
      <p:ext uri="{BB962C8B-B14F-4D97-AF65-F5344CB8AC3E}">
        <p14:creationId xmlns:p14="http://schemas.microsoft.com/office/powerpoint/2010/main" val="107522689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Big Picture: Instruction Execution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>
          <a:xfrm>
            <a:off x="457200" y="1146482"/>
            <a:ext cx="8305800" cy="4416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Execution =</a:t>
            </a:r>
          </a:p>
          <a:p>
            <a:pPr marL="801687" lvl="1" indent="-457200" fontAlgn="auto"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dirty="0"/>
              <a:t>Read contents of one or more storage elements (register/memory)</a:t>
            </a:r>
          </a:p>
          <a:p>
            <a:pPr marL="801687" lvl="1" indent="-457200" fontAlgn="auto"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dirty="0"/>
              <a:t>Perform computation through some combinational logic</a:t>
            </a:r>
          </a:p>
          <a:p>
            <a:pPr marL="801687" lvl="1" indent="-457200" fontAlgn="auto"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dirty="0"/>
              <a:t>Write results to one or more storage elements (register/memory)</a:t>
            </a:r>
          </a:p>
          <a:p>
            <a:pPr marL="271463" indent="-271463" fontAlgn="auto">
              <a:spcBef>
                <a:spcPct val="500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All these performed </a:t>
            </a:r>
            <a:r>
              <a:rPr lang="en-US" b="1" dirty="0"/>
              <a:t>within a clock period</a:t>
            </a:r>
          </a:p>
        </p:txBody>
      </p:sp>
      <p:grpSp>
        <p:nvGrpSpPr>
          <p:cNvPr id="13" name="Group 27"/>
          <p:cNvGrpSpPr>
            <a:grpSpLocks/>
          </p:cNvGrpSpPr>
          <p:nvPr/>
        </p:nvGrpSpPr>
        <p:grpSpPr bwMode="auto">
          <a:xfrm>
            <a:off x="974726" y="3677444"/>
            <a:ext cx="7453312" cy="2105025"/>
            <a:chOff x="615" y="2371"/>
            <a:chExt cx="4695" cy="1326"/>
          </a:xfrm>
        </p:grpSpPr>
        <p:sp>
          <p:nvSpPr>
            <p:cNvPr id="15" name="Line 6"/>
            <p:cNvSpPr>
              <a:spLocks noChangeShapeType="1"/>
            </p:cNvSpPr>
            <p:nvPr/>
          </p:nvSpPr>
          <p:spPr bwMode="auto">
            <a:xfrm>
              <a:off x="1606" y="3145"/>
              <a:ext cx="3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6" name="Line 7"/>
            <p:cNvSpPr>
              <a:spLocks noChangeShapeType="1"/>
            </p:cNvSpPr>
            <p:nvPr/>
          </p:nvSpPr>
          <p:spPr bwMode="auto">
            <a:xfrm flipV="1">
              <a:off x="1944" y="2758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Line 8"/>
            <p:cNvSpPr>
              <a:spLocks noChangeShapeType="1"/>
            </p:cNvSpPr>
            <p:nvPr/>
          </p:nvSpPr>
          <p:spPr bwMode="auto">
            <a:xfrm>
              <a:off x="1944" y="2758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Line 9"/>
            <p:cNvSpPr>
              <a:spLocks noChangeShapeType="1"/>
            </p:cNvSpPr>
            <p:nvPr/>
          </p:nvSpPr>
          <p:spPr bwMode="auto">
            <a:xfrm flipV="1">
              <a:off x="2962" y="2758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" name="Line 10"/>
            <p:cNvSpPr>
              <a:spLocks noChangeShapeType="1"/>
            </p:cNvSpPr>
            <p:nvPr/>
          </p:nvSpPr>
          <p:spPr bwMode="auto">
            <a:xfrm>
              <a:off x="2453" y="2758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11"/>
            <p:cNvSpPr>
              <a:spLocks noChangeShapeType="1"/>
            </p:cNvSpPr>
            <p:nvPr/>
          </p:nvSpPr>
          <p:spPr bwMode="auto">
            <a:xfrm>
              <a:off x="3980" y="2760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 flipV="1">
              <a:off x="3980" y="2758"/>
              <a:ext cx="0" cy="3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Text Box 13"/>
            <p:cNvSpPr txBox="1">
              <a:spLocks noChangeArrowheads="1"/>
            </p:cNvSpPr>
            <p:nvPr/>
          </p:nvSpPr>
          <p:spPr bwMode="auto">
            <a:xfrm>
              <a:off x="1114" y="2855"/>
              <a:ext cx="638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Verdana" pitchFamily="34" charset="0"/>
                </a:rPr>
                <a:t>Clock</a:t>
              </a:r>
            </a:p>
          </p:txBody>
        </p:sp>
        <p:sp>
          <p:nvSpPr>
            <p:cNvPr id="24" name="Line 14"/>
            <p:cNvSpPr>
              <a:spLocks noChangeShapeType="1"/>
            </p:cNvSpPr>
            <p:nvPr/>
          </p:nvSpPr>
          <p:spPr bwMode="auto">
            <a:xfrm>
              <a:off x="1944" y="2593"/>
              <a:ext cx="206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" name="Text Box 15"/>
            <p:cNvSpPr txBox="1">
              <a:spLocks noChangeArrowheads="1"/>
            </p:cNvSpPr>
            <p:nvPr/>
          </p:nvSpPr>
          <p:spPr bwMode="auto">
            <a:xfrm>
              <a:off x="2570" y="2371"/>
              <a:ext cx="90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400" b="1">
                  <a:latin typeface="Verdana" pitchFamily="34" charset="0"/>
                </a:rPr>
                <a:t>Clock Period</a:t>
              </a:r>
            </a:p>
          </p:txBody>
        </p:sp>
        <p:sp>
          <p:nvSpPr>
            <p:cNvPr id="26" name="Line 16"/>
            <p:cNvSpPr>
              <a:spLocks noChangeShapeType="1"/>
            </p:cNvSpPr>
            <p:nvPr/>
          </p:nvSpPr>
          <p:spPr bwMode="auto">
            <a:xfrm>
              <a:off x="1944" y="2855"/>
              <a:ext cx="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17"/>
            <p:cNvSpPr>
              <a:spLocks noChangeShapeType="1"/>
            </p:cNvSpPr>
            <p:nvPr/>
          </p:nvSpPr>
          <p:spPr bwMode="auto">
            <a:xfrm>
              <a:off x="2962" y="3145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" name="Line 18"/>
            <p:cNvSpPr>
              <a:spLocks noChangeShapeType="1"/>
            </p:cNvSpPr>
            <p:nvPr/>
          </p:nvSpPr>
          <p:spPr bwMode="auto">
            <a:xfrm>
              <a:off x="3471" y="3145"/>
              <a:ext cx="5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" name="Oval 19"/>
            <p:cNvSpPr>
              <a:spLocks noChangeArrowheads="1"/>
            </p:cNvSpPr>
            <p:nvPr/>
          </p:nvSpPr>
          <p:spPr bwMode="auto">
            <a:xfrm>
              <a:off x="2162" y="2874"/>
              <a:ext cx="500" cy="211"/>
            </a:xfrm>
            <a:prstGeom prst="ellipse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0" name="Oval 20"/>
            <p:cNvSpPr>
              <a:spLocks noChangeArrowheads="1"/>
            </p:cNvSpPr>
            <p:nvPr/>
          </p:nvSpPr>
          <p:spPr bwMode="auto">
            <a:xfrm>
              <a:off x="2662" y="2855"/>
              <a:ext cx="1234" cy="211"/>
            </a:xfrm>
            <a:prstGeom prst="ellipse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21"/>
            <p:cNvSpPr txBox="1">
              <a:spLocks noChangeArrowheads="1"/>
            </p:cNvSpPr>
            <p:nvPr/>
          </p:nvSpPr>
          <p:spPr bwMode="auto">
            <a:xfrm>
              <a:off x="2208" y="2880"/>
              <a:ext cx="38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Read</a:t>
              </a:r>
            </a:p>
          </p:txBody>
        </p:sp>
        <p:sp>
          <p:nvSpPr>
            <p:cNvPr id="32" name="Text Box 22"/>
            <p:cNvSpPr txBox="1">
              <a:spLocks noChangeArrowheads="1"/>
            </p:cNvSpPr>
            <p:nvPr/>
          </p:nvSpPr>
          <p:spPr bwMode="auto">
            <a:xfrm>
              <a:off x="2976" y="2880"/>
              <a:ext cx="59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Compute</a:t>
              </a:r>
            </a:p>
          </p:txBody>
        </p:sp>
        <p:sp>
          <p:nvSpPr>
            <p:cNvPr id="33" name="Oval 23"/>
            <p:cNvSpPr>
              <a:spLocks noChangeArrowheads="1"/>
            </p:cNvSpPr>
            <p:nvPr/>
          </p:nvSpPr>
          <p:spPr bwMode="auto">
            <a:xfrm>
              <a:off x="3896" y="2855"/>
              <a:ext cx="500" cy="211"/>
            </a:xfrm>
            <a:prstGeom prst="ellipse">
              <a:avLst/>
            </a:prstGeom>
            <a:solidFill>
              <a:srgbClr val="CCFFCC"/>
            </a:solidFill>
            <a:ln w="12700" algn="ctr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24"/>
            <p:cNvSpPr txBox="1">
              <a:spLocks noChangeArrowheads="1"/>
            </p:cNvSpPr>
            <p:nvPr/>
          </p:nvSpPr>
          <p:spPr bwMode="auto">
            <a:xfrm>
              <a:off x="3936" y="2880"/>
              <a:ext cx="413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Write</a:t>
              </a:r>
            </a:p>
          </p:txBody>
        </p:sp>
        <p:sp>
          <p:nvSpPr>
            <p:cNvPr id="35" name="Text Box 25"/>
            <p:cNvSpPr txBox="1">
              <a:spLocks noChangeArrowheads="1"/>
            </p:cNvSpPr>
            <p:nvPr/>
          </p:nvSpPr>
          <p:spPr bwMode="auto">
            <a:xfrm>
              <a:off x="615" y="3464"/>
              <a:ext cx="4695" cy="233"/>
            </a:xfrm>
            <a:prstGeom prst="rect">
              <a:avLst/>
            </a:prstGeom>
            <a:solidFill>
              <a:srgbClr val="FFFFCC"/>
            </a:solidFill>
            <a:ln w="12700" algn="ctr">
              <a:solidFill>
                <a:schemeClr val="accent5">
                  <a:lumMod val="40000"/>
                  <a:lumOff val="60000"/>
                </a:schemeClr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dirty="0">
                  <a:solidFill>
                    <a:srgbClr val="C00000"/>
                  </a:solidFill>
                  <a:latin typeface="Verdana" pitchFamily="34" charset="0"/>
                </a:rPr>
                <a:t>Don’t want to read a storage element when it is being written.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66976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000" dirty="0">
                <a:solidFill>
                  <a:srgbClr val="0000FF"/>
                </a:solidFill>
              </a:rPr>
              <a:t>6. Single Cycle Implementation: Shortcoming</a:t>
            </a:r>
            <a:endParaRPr lang="en-US" sz="30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36" name="Rectangle 3"/>
          <p:cNvSpPr txBox="1">
            <a:spLocks noChangeArrowheads="1"/>
          </p:cNvSpPr>
          <p:nvPr/>
        </p:nvSpPr>
        <p:spPr>
          <a:xfrm>
            <a:off x="457200" y="1066800"/>
            <a:ext cx="8153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Calculate cycle time assuming negligible delays: memory (2ns), ALU/adders (2ns), register file access (1ns)</a:t>
            </a:r>
          </a:p>
        </p:txBody>
      </p:sp>
      <p:graphicFrame>
        <p:nvGraphicFramePr>
          <p:cNvPr id="37" name="Group 59"/>
          <p:cNvGraphicFramePr>
            <a:graphicFrameLocks noGrp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13759263"/>
              </p:ext>
            </p:extLst>
          </p:nvPr>
        </p:nvGraphicFramePr>
        <p:xfrm>
          <a:off x="1143000" y="2362200"/>
          <a:ext cx="6781799" cy="2091373"/>
        </p:xfrm>
        <a:graphic>
          <a:graphicData uri="http://schemas.openxmlformats.org/drawingml/2006/table">
            <a:tbl>
              <a:tblPr firstRow="1" firstCol="1" bandCol="1">
                <a:tableStyleId>{1E171933-4619-4E11-9A3F-F7608DF75F80}</a:tableStyleId>
              </a:tblPr>
              <a:tblGrid>
                <a:gridCol w="1321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24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5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54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693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5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Instruction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Inst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5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read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ALU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Data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Mem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Reg</a:t>
                      </a:r>
                      <a:endParaRPr kumimoji="0" lang="en-US" sz="150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write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Total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ALU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6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lw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8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sw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7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78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beq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</a:t>
                      </a:r>
                      <a:endParaRPr kumimoji="0" 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8" name="Rectangle 60"/>
          <p:cNvSpPr>
            <a:spLocks noChangeArrowheads="1"/>
          </p:cNvSpPr>
          <p:nvPr/>
        </p:nvSpPr>
        <p:spPr bwMode="auto">
          <a:xfrm>
            <a:off x="457200" y="4648200"/>
            <a:ext cx="815340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All instructions take as much time as the slowest one (i.e., load)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</a:pPr>
            <a:r>
              <a:rPr lang="en-US" dirty="0">
                <a:sym typeface="Wingdings" pitchFamily="2" charset="2"/>
              </a:rPr>
              <a:t>	 </a:t>
            </a:r>
            <a:r>
              <a:rPr lang="en-US" sz="2000" dirty="0"/>
              <a:t>Long cycle time for each instruction</a:t>
            </a:r>
          </a:p>
        </p:txBody>
      </p:sp>
    </p:spTree>
    <p:extLst>
      <p:ext uri="{BB962C8B-B14F-4D97-AF65-F5344CB8AC3E}">
        <p14:creationId xmlns:p14="http://schemas.microsoft.com/office/powerpoint/2010/main" val="19307630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6. Solution #1: Multicycle Implementation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1206828"/>
            <a:ext cx="8229600" cy="51177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Break up the instructions into execution steps: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Instruction fetch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Instruction decode and register read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ALU operation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Memory read/write</a:t>
            </a:r>
          </a:p>
          <a:p>
            <a:pPr marL="1074738" lvl="1" indent="-495300" fontAlgn="auto">
              <a:spcBef>
                <a:spcPct val="50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</a:pPr>
            <a:r>
              <a:rPr lang="en-US" sz="2200" dirty="0"/>
              <a:t>Register write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execution step</a:t>
            </a:r>
            <a:r>
              <a:rPr lang="en-US" b="1" dirty="0"/>
              <a:t> takes one clock cycle</a:t>
            </a:r>
          </a:p>
          <a:p>
            <a:pPr marL="982663" lvl="1" indent="-403225" fontAlgn="auto">
              <a:spcAft>
                <a:spcPts val="0"/>
              </a:spcAft>
              <a:buFont typeface="Arial" pitchFamily="34" charset="0"/>
              <a:buNone/>
            </a:pPr>
            <a:r>
              <a:rPr lang="en-US" sz="2200" b="1" dirty="0">
                <a:solidFill>
                  <a:srgbClr val="660066"/>
                </a:solidFill>
                <a:sym typeface="Wingdings" pitchFamily="2" charset="2"/>
              </a:rPr>
              <a:t> Cycle time is much shorter, i.e., clock frequency is much higher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Instructions take </a:t>
            </a:r>
            <a:r>
              <a:rPr lang="en-US" u="sng" dirty="0">
                <a:sym typeface="Wingdings" pitchFamily="2" charset="2"/>
              </a:rPr>
              <a:t>variable number of clock cycles</a:t>
            </a:r>
            <a:r>
              <a:rPr lang="en-US" dirty="0">
                <a:sym typeface="Wingdings" pitchFamily="2" charset="2"/>
              </a:rPr>
              <a:t> to complete execution</a:t>
            </a:r>
          </a:p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Not covered in class:</a:t>
            </a:r>
          </a:p>
          <a:p>
            <a:pPr marL="631825" lvl="1" indent="-2698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sym typeface="Wingdings" pitchFamily="2" charset="2"/>
              </a:rPr>
              <a:t>See Section 5.5 of COD if interested</a:t>
            </a:r>
          </a:p>
        </p:txBody>
      </p:sp>
    </p:spTree>
    <p:extLst>
      <p:ext uri="{BB962C8B-B14F-4D97-AF65-F5344CB8AC3E}">
        <p14:creationId xmlns:p14="http://schemas.microsoft.com/office/powerpoint/2010/main" val="2285318027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Solution #2: Pipelining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2192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Break up the instructions into execution steps one per clock cycle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Allow </a:t>
            </a:r>
            <a:r>
              <a:rPr lang="en-US" sz="2800" u="sng" dirty="0"/>
              <a:t>different instructions to be in different execution steps simultaneously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Covered in a later lecture</a:t>
            </a:r>
          </a:p>
        </p:txBody>
      </p:sp>
    </p:spTree>
    <p:extLst>
      <p:ext uri="{BB962C8B-B14F-4D97-AF65-F5344CB8AC3E}">
        <p14:creationId xmlns:p14="http://schemas.microsoft.com/office/powerpoint/2010/main" val="3576432046"/>
      </p:ext>
    </p:extLst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00151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Summary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457200" y="1146482"/>
            <a:ext cx="8229600" cy="4588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 very simple implementation of MIPS </a:t>
            </a:r>
            <a:r>
              <a:rPr lang="en-US" sz="2800" dirty="0" err="1"/>
              <a:t>datapath</a:t>
            </a:r>
            <a:r>
              <a:rPr lang="en-US" sz="2800" dirty="0"/>
              <a:t> and control for a subset of its instructions</a:t>
            </a:r>
          </a:p>
          <a:p>
            <a:pPr marL="271463" indent="-271463" fontAlgn="auto">
              <a:spcBef>
                <a:spcPct val="3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Concepts: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An instruction executes in a single clock cycle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Read storage elements, compute, write to storage elements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 err="1"/>
              <a:t>Datapath</a:t>
            </a:r>
            <a:r>
              <a:rPr lang="en-US" sz="2400" dirty="0"/>
              <a:t> is shared among different instructions types using MUXs and control signals</a:t>
            </a:r>
          </a:p>
          <a:p>
            <a:pPr marL="722313" lvl="1" indent="-3603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Control signals are generated from the machine language encoding of instructions</a:t>
            </a:r>
          </a:p>
        </p:txBody>
      </p:sp>
    </p:spTree>
    <p:extLst>
      <p:ext uri="{BB962C8B-B14F-4D97-AF65-F5344CB8AC3E}">
        <p14:creationId xmlns:p14="http://schemas.microsoft.com/office/powerpoint/2010/main" val="562787120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</a:t>
            </a:r>
            <a:r>
              <a:rPr lang="en-US" sz="2400" b="1" dirty="0" err="1">
                <a:solidFill>
                  <a:schemeClr val="tx1"/>
                </a:solidFill>
              </a:rPr>
              <a:t>Datapath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CD7537-C2A2-42CF-86BF-EC17573C4050}"/>
              </a:ext>
            </a:extLst>
          </p:cNvPr>
          <p:cNvGrpSpPr/>
          <p:nvPr/>
        </p:nvGrpSpPr>
        <p:grpSpPr>
          <a:xfrm>
            <a:off x="490620" y="656465"/>
            <a:ext cx="8587340" cy="5545069"/>
            <a:chOff x="513148" y="550931"/>
            <a:chExt cx="8587340" cy="55450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48640" y="550931"/>
              <a:ext cx="1159509" cy="12937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844" y="44958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0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85336" y="44339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8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9" name="Text Box 324">
              <a:extLst>
                <a:ext uri="{FF2B5EF4-FFF2-40B4-BE49-F238E27FC236}">
                  <a16:creationId xmlns:a16="http://schemas.microsoft.com/office/drawing/2014/main" id="{0A28AF33-6516-4990-9155-E1FEDAD7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4196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18" idx="2"/>
            </p:cNvCxnSpPr>
            <p:nvPr/>
          </p:nvCxnSpPr>
          <p:spPr>
            <a:xfrm rot="16200000" flipH="1">
              <a:off x="1724567" y="3682763"/>
              <a:ext cx="577176" cy="459426"/>
            </a:xfrm>
            <a:prstGeom prst="bentConnector3">
              <a:avLst>
                <a:gd name="adj1" fmla="val 100816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20" idx="3"/>
              <a:endCxn id="31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47" idx="6"/>
            </p:cNvCxnSpPr>
            <p:nvPr/>
          </p:nvCxnSpPr>
          <p:spPr>
            <a:xfrm flipV="1">
              <a:off x="4171389" y="4800600"/>
              <a:ext cx="781611" cy="72390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324">
              <a:extLst>
                <a:ext uri="{FF2B5EF4-FFF2-40B4-BE49-F238E27FC236}">
                  <a16:creationId xmlns:a16="http://schemas.microsoft.com/office/drawing/2014/main" id="{9DA18485-F6C6-45A1-B31A-A1F45D79F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6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1242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5052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472" y="39544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039" y="2895601"/>
              <a:ext cx="1129733" cy="1676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030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411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810000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2" y="43257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37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3048000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38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4097179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779" y="3581400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0511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4353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8687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375" y="28956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4" name="Text Box 41">
              <a:extLst>
                <a:ext uri="{FF2B5EF4-FFF2-40B4-BE49-F238E27FC236}">
                  <a16:creationId xmlns:a16="http://schemas.microsoft.com/office/drawing/2014/main" id="{242A6DAD-043A-4934-BF7E-F7D3A6848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295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5" name="Text Box 42">
              <a:extLst>
                <a:ext uri="{FF2B5EF4-FFF2-40B4-BE49-F238E27FC236}">
                  <a16:creationId xmlns:a16="http://schemas.microsoft.com/office/drawing/2014/main" id="{78369993-3842-4F60-92E0-3C9A5D31D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7528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6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823" y="47466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Sign Extend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1862" y="2895600"/>
              <a:ext cx="7938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56" name="Text Box 44">
              <a:extLst>
                <a:ext uri="{FF2B5EF4-FFF2-40B4-BE49-F238E27FC236}">
                  <a16:creationId xmlns:a16="http://schemas.microsoft.com/office/drawing/2014/main" id="{184C5DEE-F0E5-4625-A1C3-18C24BF7F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774" y="3868037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58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948" y="2618601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59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8">
              <a:extLst>
                <a:ext uri="{FF2B5EF4-FFF2-40B4-BE49-F238E27FC236}">
                  <a16:creationId xmlns:a16="http://schemas.microsoft.com/office/drawing/2014/main" id="{820F0684-61E2-4707-907A-068C63E7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1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801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0652" y="42672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4" name="Text Box 56">
              <a:extLst>
                <a:ext uri="{FF2B5EF4-FFF2-40B4-BE49-F238E27FC236}">
                  <a16:creationId xmlns:a16="http://schemas.microsoft.com/office/drawing/2014/main" id="{FF8BF95B-F833-4BC5-82A5-997C966AE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497" y="39523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5" name="Text Box 57">
              <a:extLst>
                <a:ext uri="{FF2B5EF4-FFF2-40B4-BE49-F238E27FC236}">
                  <a16:creationId xmlns:a16="http://schemas.microsoft.com/office/drawing/2014/main" id="{56CD3ECB-2F41-4EB5-8EA4-73AD36C59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66" name="Text Box 59">
              <a:extLst>
                <a:ext uri="{FF2B5EF4-FFF2-40B4-BE49-F238E27FC236}">
                  <a16:creationId xmlns:a16="http://schemas.microsoft.com/office/drawing/2014/main" id="{7F14F5BC-03DE-4936-83EF-EA380150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37125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9706" y="3572933"/>
              <a:ext cx="0" cy="22778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8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341" y="33044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69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6324599" y="4074584"/>
              <a:ext cx="428898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B3533A7-D6A4-4DAB-A770-F84AECD0EBB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E8D6519-E15A-43AA-8977-5CB43160F115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F6D5A76-2EF4-40EB-84B6-3F0BABC3AB60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0D207BB-5ADB-49BD-8EAE-2DE496E383C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78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5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05465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137" idx="3"/>
              <a:endCxn id="36" idx="1"/>
            </p:cNvCxnSpPr>
            <p:nvPr/>
          </p:nvCxnSpPr>
          <p:spPr>
            <a:xfrm flipH="1" flipV="1">
              <a:off x="3058422" y="4448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3030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17526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3831139" y="1461138"/>
              <a:ext cx="1414455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Left Shift 2-bit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9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1976437" y="609600"/>
              <a:ext cx="1604963" cy="762000"/>
              <a:chOff x="533400" y="1905000"/>
              <a:chExt cx="1604963" cy="762000"/>
            </a:xfrm>
          </p:grpSpPr>
          <p:sp>
            <p:nvSpPr>
              <p:cNvPr id="90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91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2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3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4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5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6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7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8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99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0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101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102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4572000" y="9906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03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400" y="990600"/>
              <a:ext cx="3505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04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524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105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6096000" y="1219200"/>
              <a:ext cx="587374" cy="673099"/>
              <a:chOff x="5945188" y="2195513"/>
              <a:chExt cx="587374" cy="673099"/>
            </a:xfrm>
          </p:grpSpPr>
          <p:sp>
            <p:nvSpPr>
              <p:cNvPr id="106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7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8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9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0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1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2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3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114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086600" y="83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689" y="1981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16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8671" y="17526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117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114" idx="3"/>
              <a:endCxn id="90" idx="0"/>
            </p:cNvCxnSpPr>
            <p:nvPr/>
          </p:nvCxnSpPr>
          <p:spPr>
            <a:xfrm flipH="1" flipV="1">
              <a:off x="2205037" y="609600"/>
              <a:ext cx="5145706" cy="685800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4572000" y="1981200"/>
              <a:ext cx="0" cy="281940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27" y="569983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121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1" y="3505199"/>
              <a:ext cx="2286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49">
              <a:extLst>
                <a:ext uri="{FF2B5EF4-FFF2-40B4-BE49-F238E27FC236}">
                  <a16:creationId xmlns:a16="http://schemas.microsoft.com/office/drawing/2014/main" id="{A6C68BE8-9E82-443A-9255-19390B448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512" y="33353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123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245" y="1600200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124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35919" y="823118"/>
              <a:ext cx="960438" cy="838200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25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48" y="1128632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126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1699" y="1251743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7" name="Left Bracket 126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33400" y="19812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969" y="48768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9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48006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0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53255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1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5626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2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175" y="36854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8862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638" y="42765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6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7148" y="45561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7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38" name="Rounded Rectangle 137"/>
          <p:cNvSpPr/>
          <p:nvPr/>
        </p:nvSpPr>
        <p:spPr>
          <a:xfrm>
            <a:off x="5466597" y="2711433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ounded Rectangle 138"/>
          <p:cNvSpPr/>
          <p:nvPr/>
        </p:nvSpPr>
        <p:spPr>
          <a:xfrm>
            <a:off x="6749724" y="3409175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ounded Rectangle 139"/>
          <p:cNvSpPr/>
          <p:nvPr/>
        </p:nvSpPr>
        <p:spPr>
          <a:xfrm>
            <a:off x="7962625" y="4388460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Rounded Rectangle 140"/>
          <p:cNvSpPr/>
          <p:nvPr/>
        </p:nvSpPr>
        <p:spPr>
          <a:xfrm>
            <a:off x="6845566" y="5691993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ounded Rectangle 141"/>
          <p:cNvSpPr/>
          <p:nvPr/>
        </p:nvSpPr>
        <p:spPr>
          <a:xfrm>
            <a:off x="3075770" y="4849848"/>
            <a:ext cx="1093819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ounded Rectangle 142"/>
          <p:cNvSpPr/>
          <p:nvPr/>
        </p:nvSpPr>
        <p:spPr>
          <a:xfrm>
            <a:off x="4694220" y="3771498"/>
            <a:ext cx="824362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4" name="Rounded Rectangle 143"/>
          <p:cNvSpPr/>
          <p:nvPr/>
        </p:nvSpPr>
        <p:spPr>
          <a:xfrm>
            <a:off x="6783962" y="2093764"/>
            <a:ext cx="824362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ounded Rectangle 144"/>
          <p:cNvSpPr/>
          <p:nvPr/>
        </p:nvSpPr>
        <p:spPr>
          <a:xfrm>
            <a:off x="1941946" y="4999023"/>
            <a:ext cx="824362" cy="276999"/>
          </a:xfrm>
          <a:prstGeom prst="roundRect">
            <a:avLst/>
          </a:prstGeom>
          <a:solidFill>
            <a:srgbClr val="FFFFCC">
              <a:alpha val="36863"/>
            </a:srgbClr>
          </a:solid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55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F8686-C370-43D3-AE2C-C7D982AE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584DB-D381-4A5F-9966-05AEE963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57237-8508-4118-91BA-38A8CC3E53DC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Reading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94D0C9-E479-49B9-9105-C5CD159AE4D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The Processor: </a:t>
            </a:r>
            <a:r>
              <a:rPr lang="en-US" sz="2800" dirty="0" err="1">
                <a:solidFill>
                  <a:srgbClr val="800000"/>
                </a:solidFill>
              </a:rPr>
              <a:t>Datapath</a:t>
            </a:r>
            <a:r>
              <a:rPr lang="en-US" sz="2800" dirty="0">
                <a:solidFill>
                  <a:srgbClr val="800000"/>
                </a:solidFill>
              </a:rPr>
              <a:t> and Control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5 Sections 5.4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4 Sections 4.4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7" name="Picture 8" descr="MCj04123960000[1]">
            <a:extLst>
              <a:ext uri="{FF2B5EF4-FFF2-40B4-BE49-F238E27FC236}">
                <a16:creationId xmlns:a16="http://schemas.microsoft.com/office/drawing/2014/main" id="{FC7C6DED-FFE9-4872-A568-7CAC0F792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842478" y="4844508"/>
            <a:ext cx="1996722" cy="1710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888E5D1-413E-43AF-AB8B-8528B279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457200" y="2985511"/>
            <a:ext cx="8229600" cy="2176782"/>
          </a:xfrm>
          <a:prstGeom prst="rect">
            <a:avLst/>
          </a:prstGeom>
        </p:spPr>
        <p:txBody>
          <a:bodyPr/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660066"/>
                </a:solidFill>
              </a:rPr>
              <a:t>Exploration:</a:t>
            </a:r>
          </a:p>
          <a:p>
            <a:pPr marL="631825" lvl="1" indent="-269875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ALU design and implementation:</a:t>
            </a:r>
          </a:p>
          <a:p>
            <a:pPr marL="892175" lvl="2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4</a:t>
            </a:r>
            <a:r>
              <a:rPr lang="en-US" sz="2000" baseline="30000" dirty="0"/>
              <a:t>th</a:t>
            </a:r>
            <a:r>
              <a:rPr lang="en-US" sz="2000" dirty="0"/>
              <a:t> edition (MIPS): Appendix C</a:t>
            </a:r>
          </a:p>
          <a:p>
            <a:pPr marL="892175" lvl="2" indent="-260350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http://cs.nyu.edu/courses/fall11/CSCI-UA.0436-001/class-notes.html</a:t>
            </a:r>
          </a:p>
        </p:txBody>
      </p:sp>
    </p:spTree>
    <p:extLst>
      <p:ext uri="{BB962C8B-B14F-4D97-AF65-F5344CB8AC3E}">
        <p14:creationId xmlns:p14="http://schemas.microsoft.com/office/powerpoint/2010/main" val="2074582397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1. Identified Control Signals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725837"/>
              </p:ext>
            </p:extLst>
          </p:nvPr>
        </p:nvGraphicFramePr>
        <p:xfrm>
          <a:off x="457200" y="1347061"/>
          <a:ext cx="8229600" cy="5053101"/>
        </p:xfrm>
        <a:graphic>
          <a:graphicData uri="http://schemas.openxmlformats.org/drawingml/2006/table">
            <a:tbl>
              <a:tblPr firstRow="1" bandRow="1">
                <a:tableStyleId>{0E3FDE45-AF77-4B5C-9715-49D594BDF05E}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580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Control</a:t>
                      </a:r>
                      <a:r>
                        <a:rPr lang="en-US" baseline="0" dirty="0"/>
                        <a:t> Signal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Execution</a:t>
                      </a:r>
                      <a:r>
                        <a:rPr lang="en-US" baseline="0" dirty="0"/>
                        <a:t> Stage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Purpose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3895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RegDst</a:t>
                      </a:r>
                      <a:endParaRPr lang="en-US" sz="20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Decode/Operand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</a:t>
                      </a:r>
                      <a:r>
                        <a:rPr lang="en-US" baseline="0" dirty="0"/>
                        <a:t> the destination register number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RegWrite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Decode/Operand Fetch</a:t>
                      </a:r>
                    </a:p>
                    <a:p>
                      <a:pPr algn="ctr"/>
                      <a:r>
                        <a:rPr lang="en-US" dirty="0" err="1"/>
                        <a:t>RegWrite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</a:t>
                      </a:r>
                      <a:r>
                        <a:rPr lang="en-US" baseline="0" dirty="0"/>
                        <a:t> writing of register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ALUSrc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2</a:t>
                      </a:r>
                      <a:r>
                        <a:rPr lang="en-US" baseline="30000" dirty="0"/>
                        <a:t>nd</a:t>
                      </a:r>
                      <a:r>
                        <a:rPr lang="en-US" baseline="0" dirty="0"/>
                        <a:t> operand for ALU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ALUcontrol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operation to be performed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7141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MemRead</a:t>
                      </a:r>
                      <a:r>
                        <a:rPr lang="en-US" sz="1800" dirty="0"/>
                        <a:t> / </a:t>
                      </a:r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MemWrite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 reading/writing</a:t>
                      </a:r>
                      <a:r>
                        <a:rPr lang="en-US" baseline="0" dirty="0"/>
                        <a:t> of data memory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MemToReg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RegWrite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result to be written back to register file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4473">
                <a:tc>
                  <a:txBody>
                    <a:bodyPr/>
                    <a:lstStyle/>
                    <a:p>
                      <a:pPr algn="ctr"/>
                      <a:r>
                        <a:rPr lang="en-US" sz="20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PCSrc</a:t>
                      </a:r>
                      <a:endParaRPr lang="en-US" sz="2000" b="1" kern="1200" dirty="0">
                        <a:solidFill>
                          <a:srgbClr val="660066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Memory/</a:t>
                      </a:r>
                      <a:r>
                        <a:rPr lang="en-US" dirty="0" err="1"/>
                        <a:t>RegWrite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Select the next PC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6272290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Generating Control Signals: Idea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29" name="Content Placeholder 2"/>
          <p:cNvSpPr>
            <a:spLocks noGrp="1"/>
          </p:cNvSpPr>
          <p:nvPr>
            <p:ph idx="1"/>
          </p:nvPr>
        </p:nvSpPr>
        <p:spPr>
          <a:xfrm>
            <a:off x="457200" y="1361626"/>
            <a:ext cx="8229600" cy="5096766"/>
          </a:xfrm>
        </p:spPr>
        <p:txBody>
          <a:bodyPr>
            <a:normAutofit/>
          </a:bodyPr>
          <a:lstStyle/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The control signals are generated based on the instruction to be executed: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 err="1"/>
              <a:t>Opcode</a:t>
            </a:r>
            <a:r>
              <a:rPr lang="en-US" sz="2400" dirty="0"/>
              <a:t> </a:t>
            </a:r>
            <a:r>
              <a:rPr lang="en-US" sz="2400" dirty="0">
                <a:sym typeface="Wingdings" pitchFamily="2" charset="2"/>
              </a:rPr>
              <a:t> Instruction Format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Example: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R-Format instruction 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RegDst</a:t>
            </a:r>
            <a:r>
              <a:rPr lang="en-US" sz="2000" dirty="0">
                <a:sym typeface="Wingdings" pitchFamily="2" charset="2"/>
              </a:rPr>
              <a:t> = 1 (use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Inst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15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11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  <a:r>
              <a:rPr lang="en-US" sz="2000" dirty="0">
                <a:sym typeface="Wingdings" pitchFamily="2" charset="2"/>
              </a:rPr>
              <a:t>) )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R-Type instruction has additional information: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The 6-bit "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funct</a:t>
            </a:r>
            <a:r>
              <a:rPr lang="en-US" sz="2000" dirty="0">
                <a:sym typeface="Wingdings" pitchFamily="2" charset="2"/>
              </a:rPr>
              <a:t>" (function code,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Inst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[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5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: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0</a:t>
            </a:r>
            <a:r>
              <a:rPr lang="en-US" sz="2000" b="1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]</a:t>
            </a:r>
            <a:r>
              <a:rPr lang="en-US" sz="2000" dirty="0">
                <a:sym typeface="Wingdings" pitchFamily="2" charset="2"/>
              </a:rPr>
              <a:t>) field</a:t>
            </a:r>
          </a:p>
          <a:p>
            <a:pPr marL="263525" indent="-263525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b="1" dirty="0">
                <a:sym typeface="Wingdings" pitchFamily="2" charset="2"/>
              </a:rPr>
              <a:t>Idea: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>
                <a:sym typeface="Wingdings" pitchFamily="2" charset="2"/>
              </a:rPr>
              <a:t>Design a combinational circuit to generate these signals based on Opcode and possibly Function code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A </a:t>
            </a:r>
            <a:r>
              <a:rPr lang="en-US" sz="2000" b="1" dirty="0">
                <a:sym typeface="Wingdings" pitchFamily="2" charset="2"/>
              </a:rPr>
              <a:t>control unit </a:t>
            </a:r>
            <a:r>
              <a:rPr lang="en-US" sz="2000" dirty="0">
                <a:sym typeface="Wingdings" pitchFamily="2" charset="2"/>
              </a:rPr>
              <a:t>is needed (a draft design is shown next)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29806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ECD7537-C2A2-42CF-86BF-EC17573C4050}"/>
              </a:ext>
            </a:extLst>
          </p:cNvPr>
          <p:cNvGrpSpPr/>
          <p:nvPr/>
        </p:nvGrpSpPr>
        <p:grpSpPr>
          <a:xfrm>
            <a:off x="490620" y="656465"/>
            <a:ext cx="8587340" cy="5545069"/>
            <a:chOff x="513148" y="550931"/>
            <a:chExt cx="8587340" cy="5545069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48640" y="550931"/>
              <a:ext cx="1159509" cy="12937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9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844" y="44958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2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37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8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85336" y="44339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27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28" name="Text Box 324">
              <a:extLst>
                <a:ext uri="{FF2B5EF4-FFF2-40B4-BE49-F238E27FC236}">
                  <a16:creationId xmlns:a16="http://schemas.microsoft.com/office/drawing/2014/main" id="{0A28AF33-6516-4990-9155-E1FEDAD7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4196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9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27" idx="2"/>
            </p:cNvCxnSpPr>
            <p:nvPr/>
          </p:nvCxnSpPr>
          <p:spPr>
            <a:xfrm rot="16200000" flipH="1">
              <a:off x="1724567" y="3682763"/>
              <a:ext cx="577176" cy="459426"/>
            </a:xfrm>
            <a:prstGeom prst="bentConnector3">
              <a:avLst>
                <a:gd name="adj1" fmla="val 100816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29" idx="3"/>
              <a:endCxn id="39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55" idx="6"/>
            </p:cNvCxnSpPr>
            <p:nvPr/>
          </p:nvCxnSpPr>
          <p:spPr>
            <a:xfrm flipV="1">
              <a:off x="4171389" y="4800600"/>
              <a:ext cx="781611" cy="72390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 Box 324">
              <a:extLst>
                <a:ext uri="{FF2B5EF4-FFF2-40B4-BE49-F238E27FC236}">
                  <a16:creationId xmlns:a16="http://schemas.microsoft.com/office/drawing/2014/main" id="{9DA18485-F6C6-45A1-B31A-A1F45D79F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34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7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1242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8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5052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9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472" y="39544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039" y="2895601"/>
              <a:ext cx="1129733" cy="1676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1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030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42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411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43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810000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44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2" y="43257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45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3048000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46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4097179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47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779" y="3581400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8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0511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4353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8687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375" y="28956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2" name="Text Box 41">
              <a:extLst>
                <a:ext uri="{FF2B5EF4-FFF2-40B4-BE49-F238E27FC236}">
                  <a16:creationId xmlns:a16="http://schemas.microsoft.com/office/drawing/2014/main" id="{242A6DAD-043A-4934-BF7E-F7D3A6848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295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3" name="Text Box 42">
              <a:extLst>
                <a:ext uri="{FF2B5EF4-FFF2-40B4-BE49-F238E27FC236}">
                  <a16:creationId xmlns:a16="http://schemas.microsoft.com/office/drawing/2014/main" id="{78369993-3842-4F60-92E0-3C9A5D31D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7528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4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823" y="47466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Sign Extend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7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8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9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0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1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2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63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1862" y="2895600"/>
              <a:ext cx="7938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4" name="Text Box 44">
              <a:extLst>
                <a:ext uri="{FF2B5EF4-FFF2-40B4-BE49-F238E27FC236}">
                  <a16:creationId xmlns:a16="http://schemas.microsoft.com/office/drawing/2014/main" id="{184C5DEE-F0E5-4625-A1C3-18C24BF7F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774" y="3868037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65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66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948" y="2618601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67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8" name="Text Box 48">
              <a:extLst>
                <a:ext uri="{FF2B5EF4-FFF2-40B4-BE49-F238E27FC236}">
                  <a16:creationId xmlns:a16="http://schemas.microsoft.com/office/drawing/2014/main" id="{820F0684-61E2-4707-907A-068C63E7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9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801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70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71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0652" y="42672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72" name="Text Box 56">
              <a:extLst>
                <a:ext uri="{FF2B5EF4-FFF2-40B4-BE49-F238E27FC236}">
                  <a16:creationId xmlns:a16="http://schemas.microsoft.com/office/drawing/2014/main" id="{FF8BF95B-F833-4BC5-82A5-997C966AE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497" y="39523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73" name="Text Box 57">
              <a:extLst>
                <a:ext uri="{FF2B5EF4-FFF2-40B4-BE49-F238E27FC236}">
                  <a16:creationId xmlns:a16="http://schemas.microsoft.com/office/drawing/2014/main" id="{56CD3ECB-2F41-4EB5-8EA4-73AD36C59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74" name="Text Box 59">
              <a:extLst>
                <a:ext uri="{FF2B5EF4-FFF2-40B4-BE49-F238E27FC236}">
                  <a16:creationId xmlns:a16="http://schemas.microsoft.com/office/drawing/2014/main" id="{7F14F5BC-03DE-4936-83EF-EA380150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37125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75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9706" y="3572933"/>
              <a:ext cx="0" cy="22778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76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341" y="33044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77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  <a:endCxn id="72" idx="1"/>
            </p:cNvCxnSpPr>
            <p:nvPr/>
          </p:nvCxnSpPr>
          <p:spPr>
            <a:xfrm>
              <a:off x="6324599" y="4074584"/>
              <a:ext cx="428898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138" name="Rectangle 137">
                <a:extLst>
                  <a:ext uri="{FF2B5EF4-FFF2-40B4-BE49-F238E27FC236}">
                    <a16:creationId xmlns:a16="http://schemas.microsoft.com/office/drawing/2014/main" id="{DB3533A7-D6A4-4DAB-A770-F84AECD0EBB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6E8D6519-E15A-43AA-8977-5CB43160F115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F6D5A76-2EF4-40EB-84B6-3F0BABC3AB60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1" name="Rectangle 140">
                <a:extLst>
                  <a:ext uri="{FF2B5EF4-FFF2-40B4-BE49-F238E27FC236}">
                    <a16:creationId xmlns:a16="http://schemas.microsoft.com/office/drawing/2014/main" id="{60D207BB-5ADB-49BD-8EAE-2DE496E383C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2" name="Rectangle 141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43" name="Rectangle 142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0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6" name="Rectangle 135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1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05465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111" idx="3"/>
              <a:endCxn id="44" idx="1"/>
            </p:cNvCxnSpPr>
            <p:nvPr/>
          </p:nvCxnSpPr>
          <p:spPr>
            <a:xfrm flipH="1" flipV="1">
              <a:off x="3058422" y="4448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3030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17526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3831139" y="1461138"/>
              <a:ext cx="1414455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Left Shift 2-bit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5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1976437" y="609600"/>
              <a:ext cx="1604963" cy="762000"/>
              <a:chOff x="533400" y="1905000"/>
              <a:chExt cx="1604963" cy="762000"/>
            </a:xfrm>
          </p:grpSpPr>
          <p:sp>
            <p:nvSpPr>
              <p:cNvPr id="120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121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2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3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4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5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6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7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28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129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30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131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86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4572000" y="9906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400" y="990600"/>
              <a:ext cx="3505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8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524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89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6096000" y="1219200"/>
              <a:ext cx="587374" cy="673099"/>
              <a:chOff x="5945188" y="2195513"/>
              <a:chExt cx="587374" cy="673099"/>
            </a:xfrm>
          </p:grpSpPr>
          <p:sp>
            <p:nvSpPr>
              <p:cNvPr id="112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3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4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5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6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7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8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9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90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086600" y="83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91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689" y="1981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92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8671" y="17526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93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90" idx="3"/>
              <a:endCxn id="120" idx="0"/>
            </p:cNvCxnSpPr>
            <p:nvPr/>
          </p:nvCxnSpPr>
          <p:spPr>
            <a:xfrm flipH="1" flipV="1">
              <a:off x="2205037" y="609600"/>
              <a:ext cx="5145706" cy="685800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4572000" y="1981200"/>
              <a:ext cx="0" cy="281940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27" y="569983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96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1" y="3505199"/>
              <a:ext cx="2286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97" name="Text Box 49">
              <a:extLst>
                <a:ext uri="{FF2B5EF4-FFF2-40B4-BE49-F238E27FC236}">
                  <a16:creationId xmlns:a16="http://schemas.microsoft.com/office/drawing/2014/main" id="{A6C68BE8-9E82-443A-9255-19390B448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512" y="33353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98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245" y="1600200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99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35919" y="823118"/>
              <a:ext cx="960438" cy="838200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00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48" y="1128632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101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1699" y="1251743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02" name="Left Bracket 101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33400" y="19812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3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969" y="48768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04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48006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5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53255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06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5626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07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175" y="36854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08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8862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9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638" y="42765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10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7148" y="45561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1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Rectangle 5"/>
          <p:cNvSpPr/>
          <p:nvPr/>
        </p:nvSpPr>
        <p:spPr>
          <a:xfrm>
            <a:off x="66040" y="437774"/>
            <a:ext cx="9011920" cy="6006194"/>
          </a:xfrm>
          <a:prstGeom prst="rect">
            <a:avLst/>
          </a:prstGeom>
          <a:solidFill>
            <a:srgbClr val="FFFFFF">
              <a:alpha val="38824"/>
            </a:srgb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334566" y="1572384"/>
            <a:ext cx="6172200" cy="4191000"/>
            <a:chOff x="2333896" y="1540679"/>
            <a:chExt cx="6172200" cy="4191000"/>
          </a:xfrm>
        </p:grpSpPr>
        <p:grpSp>
          <p:nvGrpSpPr>
            <p:cNvPr id="3" name="Group 2"/>
            <p:cNvGrpSpPr/>
            <p:nvPr/>
          </p:nvGrpSpPr>
          <p:grpSpPr>
            <a:xfrm>
              <a:off x="2333896" y="1540679"/>
              <a:ext cx="6172200" cy="4191000"/>
              <a:chOff x="2362200" y="1447800"/>
              <a:chExt cx="6172200" cy="4191000"/>
            </a:xfrm>
          </p:grpSpPr>
          <p:sp>
            <p:nvSpPr>
              <p:cNvPr id="144" name="Rounded Rectangle 143"/>
              <p:cNvSpPr/>
              <p:nvPr/>
            </p:nvSpPr>
            <p:spPr>
              <a:xfrm rot="5400000">
                <a:off x="2514600" y="1752600"/>
                <a:ext cx="1371600" cy="7620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chemeClr val="tx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rgbClr val="C00000"/>
                    </a:solidFill>
                  </a:rPr>
                  <a:t>Control</a:t>
                </a:r>
              </a:p>
            </p:txBody>
          </p:sp>
          <p:cxnSp>
            <p:nvCxnSpPr>
              <p:cNvPr id="145" name="Elbow Connector 144"/>
              <p:cNvCxnSpPr/>
              <p:nvPr/>
            </p:nvCxnSpPr>
            <p:spPr>
              <a:xfrm>
                <a:off x="3579962" y="2415396"/>
                <a:ext cx="2439838" cy="480204"/>
              </a:xfrm>
              <a:prstGeom prst="bentConnector3">
                <a:avLst>
                  <a:gd name="adj1" fmla="val 99853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Elbow Connector 145"/>
              <p:cNvCxnSpPr/>
              <p:nvPr/>
            </p:nvCxnSpPr>
            <p:spPr>
              <a:xfrm>
                <a:off x="3581400" y="2286000"/>
                <a:ext cx="3733800" cy="1371600"/>
              </a:xfrm>
              <a:prstGeom prst="bentConnector3">
                <a:avLst>
                  <a:gd name="adj1" fmla="val 100366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Elbow Connector 146"/>
              <p:cNvCxnSpPr/>
              <p:nvPr/>
            </p:nvCxnSpPr>
            <p:spPr>
              <a:xfrm>
                <a:off x="3604404" y="2146540"/>
                <a:ext cx="4929996" cy="2425460"/>
              </a:xfrm>
              <a:prstGeom prst="bentConnector3">
                <a:avLst>
                  <a:gd name="adj1" fmla="val 99694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Elbow Connector 147"/>
              <p:cNvCxnSpPr/>
              <p:nvPr/>
            </p:nvCxnSpPr>
            <p:spPr>
              <a:xfrm>
                <a:off x="3581400" y="2514600"/>
                <a:ext cx="1524000" cy="1371600"/>
              </a:xfrm>
              <a:prstGeom prst="bentConnector3">
                <a:avLst>
                  <a:gd name="adj1" fmla="val 99811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/>
              <p:cNvCxnSpPr/>
              <p:nvPr/>
            </p:nvCxnSpPr>
            <p:spPr>
              <a:xfrm>
                <a:off x="3579962" y="2001838"/>
                <a:ext cx="3638743" cy="1680"/>
              </a:xfrm>
              <a:prstGeom prst="line">
                <a:avLst/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Elbow Connector 149"/>
              <p:cNvCxnSpPr/>
              <p:nvPr/>
            </p:nvCxnSpPr>
            <p:spPr>
              <a:xfrm>
                <a:off x="3581400" y="2667000"/>
                <a:ext cx="3810000" cy="2971800"/>
              </a:xfrm>
              <a:prstGeom prst="bentConnector3">
                <a:avLst>
                  <a:gd name="adj1" fmla="val 21698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Elbow Connector 150"/>
              <p:cNvCxnSpPr/>
              <p:nvPr/>
            </p:nvCxnSpPr>
            <p:spPr>
              <a:xfrm rot="16200000" flipH="1">
                <a:off x="2362200" y="3429000"/>
                <a:ext cx="1905000" cy="685800"/>
              </a:xfrm>
              <a:prstGeom prst="bentConnector3">
                <a:avLst>
                  <a:gd name="adj1" fmla="val 100717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Elbow Connector 151"/>
              <p:cNvCxnSpPr/>
              <p:nvPr/>
            </p:nvCxnSpPr>
            <p:spPr>
              <a:xfrm rot="5400000">
                <a:off x="1333500" y="3543300"/>
                <a:ext cx="2438400" cy="381000"/>
              </a:xfrm>
              <a:prstGeom prst="bentConnector3">
                <a:avLst>
                  <a:gd name="adj1" fmla="val 99882"/>
                </a:avLst>
              </a:prstGeom>
              <a:ln w="22225">
                <a:solidFill>
                  <a:schemeClr val="tx2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53" name="Straight Connector 152"/>
            <p:cNvCxnSpPr/>
            <p:nvPr/>
          </p:nvCxnSpPr>
          <p:spPr>
            <a:xfrm>
              <a:off x="2709610" y="2607479"/>
              <a:ext cx="76200" cy="0"/>
            </a:xfrm>
            <a:prstGeom prst="line">
              <a:avLst/>
            </a:prstGeom>
            <a:ln w="22225">
              <a:solidFill>
                <a:schemeClr val="tx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4" name="Rectangle 153"/>
          <p:cNvSpPr/>
          <p:nvPr/>
        </p:nvSpPr>
        <p:spPr>
          <a:xfrm>
            <a:off x="8610600" y="0"/>
            <a:ext cx="533400" cy="3429000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The Control Unit </a:t>
            </a:r>
            <a:r>
              <a:rPr lang="en-US" sz="2400" dirty="0">
                <a:solidFill>
                  <a:schemeClr val="tx1"/>
                </a:solidFill>
              </a:rPr>
              <a:t>(draft)</a:t>
            </a:r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Let’s Implement the Control Unit!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12" name="Content Placeholder 5"/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4656410"/>
          </a:xfrm>
        </p:spPr>
        <p:txBody>
          <a:bodyPr/>
          <a:lstStyle/>
          <a:p>
            <a:pPr marL="263525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Approach: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Take note of the instruction subset to be implemented: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 err="1"/>
              <a:t>Opcode</a:t>
            </a:r>
            <a:r>
              <a:rPr lang="en-US" sz="2000" dirty="0"/>
              <a:t> and Function Code (if applicable)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Go through each signal:</a:t>
            </a:r>
          </a:p>
          <a:p>
            <a:pPr marL="992188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Observe how the signal is generated based on the instruction </a:t>
            </a:r>
            <a:r>
              <a:rPr lang="en-US" sz="2000" dirty="0" err="1"/>
              <a:t>opcode</a:t>
            </a:r>
            <a:r>
              <a:rPr lang="en-US" sz="2000" dirty="0"/>
              <a:t> and/or function code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Construct truth table</a:t>
            </a:r>
          </a:p>
          <a:p>
            <a:pPr marL="620713" lvl="1" indent="-263525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Design the control unit using logic gates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927086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US"/>
              <a:t>Lecture #12: The Processor: Control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MIPS Instruction Subset (Review)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grpSp>
        <p:nvGrpSpPr>
          <p:cNvPr id="9" name="Group 8"/>
          <p:cNvGrpSpPr/>
          <p:nvPr/>
        </p:nvGrpSpPr>
        <p:grpSpPr>
          <a:xfrm>
            <a:off x="717673" y="1234159"/>
            <a:ext cx="8114145" cy="5008562"/>
            <a:chOff x="720848" y="1011238"/>
            <a:chExt cx="8114145" cy="5008562"/>
          </a:xfrm>
        </p:grpSpPr>
        <p:sp>
          <p:nvSpPr>
            <p:cNvPr id="10" name="Rectangle 59"/>
            <p:cNvSpPr>
              <a:spLocks noChangeArrowheads="1"/>
            </p:cNvSpPr>
            <p:nvPr/>
          </p:nvSpPr>
          <p:spPr bwMode="auto">
            <a:xfrm>
              <a:off x="1352550" y="1425575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" name="Rectangle 60"/>
            <p:cNvSpPr>
              <a:spLocks noChangeArrowheads="1"/>
            </p:cNvSpPr>
            <p:nvPr/>
          </p:nvSpPr>
          <p:spPr bwMode="auto">
            <a:xfrm>
              <a:off x="2505075" y="1425575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13" name="Rectangle 61"/>
            <p:cNvSpPr>
              <a:spLocks noChangeArrowheads="1"/>
            </p:cNvSpPr>
            <p:nvPr/>
          </p:nvSpPr>
          <p:spPr bwMode="auto">
            <a:xfrm>
              <a:off x="3465513" y="1425575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15" name="Rectangle 62"/>
            <p:cNvSpPr>
              <a:spLocks noChangeArrowheads="1"/>
            </p:cNvSpPr>
            <p:nvPr/>
          </p:nvSpPr>
          <p:spPr bwMode="auto">
            <a:xfrm>
              <a:off x="4425950" y="1425575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16" name="Rectangle 63"/>
            <p:cNvSpPr>
              <a:spLocks noChangeArrowheads="1"/>
            </p:cNvSpPr>
            <p:nvPr/>
          </p:nvSpPr>
          <p:spPr bwMode="auto">
            <a:xfrm>
              <a:off x="5386388" y="1425575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17" name="Rectangle 64"/>
            <p:cNvSpPr>
              <a:spLocks noChangeArrowheads="1"/>
            </p:cNvSpPr>
            <p:nvPr/>
          </p:nvSpPr>
          <p:spPr bwMode="auto">
            <a:xfrm>
              <a:off x="6346825" y="1425575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</a:p>
          </p:txBody>
        </p:sp>
        <p:sp>
          <p:nvSpPr>
            <p:cNvPr id="18" name="Rectangle 65"/>
            <p:cNvSpPr>
              <a:spLocks noChangeArrowheads="1"/>
            </p:cNvSpPr>
            <p:nvPr/>
          </p:nvSpPr>
          <p:spPr bwMode="auto">
            <a:xfrm>
              <a:off x="1362075" y="19415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" name="Rectangle 70"/>
            <p:cNvSpPr>
              <a:spLocks noChangeArrowheads="1"/>
            </p:cNvSpPr>
            <p:nvPr/>
          </p:nvSpPr>
          <p:spPr bwMode="auto">
            <a:xfrm>
              <a:off x="6324600" y="19415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22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" name="Rectangle 71"/>
            <p:cNvSpPr>
              <a:spLocks noChangeArrowheads="1"/>
            </p:cNvSpPr>
            <p:nvPr/>
          </p:nvSpPr>
          <p:spPr bwMode="auto">
            <a:xfrm>
              <a:off x="1352894" y="2438400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2" name="Rectangle 76"/>
            <p:cNvSpPr>
              <a:spLocks noChangeArrowheads="1"/>
            </p:cNvSpPr>
            <p:nvPr/>
          </p:nvSpPr>
          <p:spPr bwMode="auto">
            <a:xfrm>
              <a:off x="6327240" y="2438400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24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3" name="Rectangle 77"/>
            <p:cNvSpPr>
              <a:spLocks noChangeArrowheads="1"/>
            </p:cNvSpPr>
            <p:nvPr/>
          </p:nvSpPr>
          <p:spPr bwMode="auto">
            <a:xfrm>
              <a:off x="1362075" y="29321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4" name="Rectangle 82"/>
            <p:cNvSpPr>
              <a:spLocks noChangeArrowheads="1"/>
            </p:cNvSpPr>
            <p:nvPr/>
          </p:nvSpPr>
          <p:spPr bwMode="auto">
            <a:xfrm>
              <a:off x="6324600" y="29321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25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Rectangle 83"/>
            <p:cNvSpPr>
              <a:spLocks noChangeArrowheads="1"/>
            </p:cNvSpPr>
            <p:nvPr/>
          </p:nvSpPr>
          <p:spPr bwMode="auto">
            <a:xfrm>
              <a:off x="1362075" y="346551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Rectangle 88"/>
            <p:cNvSpPr>
              <a:spLocks noChangeArrowheads="1"/>
            </p:cNvSpPr>
            <p:nvPr/>
          </p:nvSpPr>
          <p:spPr bwMode="auto">
            <a:xfrm>
              <a:off x="6359104" y="3465513"/>
              <a:ext cx="1118021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2A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7" name="Text Box 143"/>
            <p:cNvSpPr txBox="1">
              <a:spLocks noChangeArrowheads="1"/>
            </p:cNvSpPr>
            <p:nvPr/>
          </p:nvSpPr>
          <p:spPr bwMode="auto">
            <a:xfrm>
              <a:off x="720848" y="1454150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 dirty="0">
                  <a:solidFill>
                    <a:srgbClr val="660066"/>
                  </a:solidFill>
                  <a:latin typeface="Courier New" pitchFamily="49" charset="0"/>
                </a:rPr>
                <a:t>add</a:t>
              </a:r>
            </a:p>
          </p:txBody>
        </p:sp>
        <p:sp>
          <p:nvSpPr>
            <p:cNvPr id="28" name="Text Box 144"/>
            <p:cNvSpPr txBox="1">
              <a:spLocks noChangeArrowheads="1"/>
            </p:cNvSpPr>
            <p:nvPr/>
          </p:nvSpPr>
          <p:spPr bwMode="auto">
            <a:xfrm>
              <a:off x="720848" y="19319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sub</a:t>
              </a:r>
            </a:p>
          </p:txBody>
        </p:sp>
        <p:sp>
          <p:nvSpPr>
            <p:cNvPr id="29" name="Text Box 145"/>
            <p:cNvSpPr txBox="1">
              <a:spLocks noChangeArrowheads="1"/>
            </p:cNvSpPr>
            <p:nvPr/>
          </p:nvSpPr>
          <p:spPr bwMode="auto">
            <a:xfrm>
              <a:off x="720848" y="24526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and</a:t>
              </a:r>
            </a:p>
          </p:txBody>
        </p:sp>
        <p:sp>
          <p:nvSpPr>
            <p:cNvPr id="30" name="Text Box 146"/>
            <p:cNvSpPr txBox="1">
              <a:spLocks noChangeArrowheads="1"/>
            </p:cNvSpPr>
            <p:nvPr/>
          </p:nvSpPr>
          <p:spPr bwMode="auto">
            <a:xfrm>
              <a:off x="747708" y="2951163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or</a:t>
              </a:r>
            </a:p>
          </p:txBody>
        </p:sp>
        <p:sp>
          <p:nvSpPr>
            <p:cNvPr id="31" name="Text Box 147"/>
            <p:cNvSpPr txBox="1">
              <a:spLocks noChangeArrowheads="1"/>
            </p:cNvSpPr>
            <p:nvPr/>
          </p:nvSpPr>
          <p:spPr bwMode="auto">
            <a:xfrm>
              <a:off x="720848" y="3494088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slt</a:t>
              </a:r>
            </a:p>
          </p:txBody>
        </p:sp>
        <p:grpSp>
          <p:nvGrpSpPr>
            <p:cNvPr id="32" name="Group 171"/>
            <p:cNvGrpSpPr>
              <a:grpSpLocks/>
            </p:cNvGrpSpPr>
            <p:nvPr/>
          </p:nvGrpSpPr>
          <p:grpSpPr bwMode="auto">
            <a:xfrm>
              <a:off x="1371600" y="1011238"/>
              <a:ext cx="6118225" cy="336550"/>
              <a:chOff x="1000" y="637"/>
              <a:chExt cx="3718" cy="212"/>
            </a:xfrm>
          </p:grpSpPr>
          <p:sp>
            <p:nvSpPr>
              <p:cNvPr id="80" name="Text Box 151"/>
              <p:cNvSpPr txBox="1">
                <a:spLocks noChangeArrowheads="1"/>
              </p:cNvSpPr>
              <p:nvPr/>
            </p:nvSpPr>
            <p:spPr bwMode="auto">
              <a:xfrm>
                <a:off x="1000" y="637"/>
                <a:ext cx="578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 dirty="0" err="1">
                    <a:latin typeface="Courier New" pitchFamily="49" charset="0"/>
                  </a:rPr>
                  <a:t>opcode</a:t>
                </a:r>
                <a:endParaRPr lang="en-US" sz="1600" b="1" dirty="0">
                  <a:latin typeface="Courier New" pitchFamily="49" charset="0"/>
                </a:endParaRPr>
              </a:p>
            </p:txBody>
          </p:sp>
          <p:sp>
            <p:nvSpPr>
              <p:cNvPr id="81" name="Text Box 152"/>
              <p:cNvSpPr txBox="1">
                <a:spLocks noChangeArrowheads="1"/>
              </p:cNvSpPr>
              <p:nvPr/>
            </p:nvSpPr>
            <p:spPr bwMode="auto">
              <a:xfrm>
                <a:off x="3497" y="637"/>
                <a:ext cx="501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</a:rPr>
                  <a:t>shamt</a:t>
                </a:r>
              </a:p>
            </p:txBody>
          </p:sp>
          <p:sp>
            <p:nvSpPr>
              <p:cNvPr id="82" name="Text Box 153"/>
              <p:cNvSpPr txBox="1">
                <a:spLocks noChangeArrowheads="1"/>
              </p:cNvSpPr>
              <p:nvPr/>
            </p:nvSpPr>
            <p:spPr bwMode="auto">
              <a:xfrm>
                <a:off x="4217" y="637"/>
                <a:ext cx="501" cy="212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600" b="1">
                    <a:latin typeface="Courier New" pitchFamily="49" charset="0"/>
                  </a:rPr>
                  <a:t>funct</a:t>
                </a:r>
              </a:p>
            </p:txBody>
          </p:sp>
        </p:grpSp>
        <p:sp>
          <p:nvSpPr>
            <p:cNvPr id="33" name="AutoShape 154"/>
            <p:cNvSpPr>
              <a:spLocks/>
            </p:cNvSpPr>
            <p:nvPr/>
          </p:nvSpPr>
          <p:spPr bwMode="auto">
            <a:xfrm>
              <a:off x="7499350" y="1371600"/>
              <a:ext cx="349250" cy="2514600"/>
            </a:xfrm>
            <a:prstGeom prst="rightBrace">
              <a:avLst>
                <a:gd name="adj1" fmla="val 60000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155"/>
            <p:cNvSpPr txBox="1">
              <a:spLocks noChangeArrowheads="1"/>
            </p:cNvSpPr>
            <p:nvPr/>
          </p:nvSpPr>
          <p:spPr bwMode="auto">
            <a:xfrm>
              <a:off x="7932182" y="2438400"/>
              <a:ext cx="902811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R-type</a:t>
              </a:r>
            </a:p>
          </p:txBody>
        </p:sp>
        <p:grpSp>
          <p:nvGrpSpPr>
            <p:cNvPr id="35" name="Group 172"/>
            <p:cNvGrpSpPr>
              <a:grpSpLocks/>
            </p:cNvGrpSpPr>
            <p:nvPr/>
          </p:nvGrpSpPr>
          <p:grpSpPr bwMode="auto">
            <a:xfrm>
              <a:off x="1257300" y="1211263"/>
              <a:ext cx="5365750" cy="274637"/>
              <a:chOff x="792" y="763"/>
              <a:chExt cx="3380" cy="173"/>
            </a:xfrm>
          </p:grpSpPr>
          <p:sp>
            <p:nvSpPr>
              <p:cNvPr id="74" name="Text Box 158"/>
              <p:cNvSpPr txBox="1">
                <a:spLocks noChangeArrowheads="1"/>
              </p:cNvSpPr>
              <p:nvPr/>
            </p:nvSpPr>
            <p:spPr bwMode="auto">
              <a:xfrm>
                <a:off x="792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75" name="Text Box 159"/>
              <p:cNvSpPr txBox="1">
                <a:spLocks noChangeArrowheads="1"/>
              </p:cNvSpPr>
              <p:nvPr/>
            </p:nvSpPr>
            <p:spPr bwMode="auto">
              <a:xfrm>
                <a:off x="1578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25</a:t>
                </a:r>
              </a:p>
            </p:txBody>
          </p:sp>
          <p:sp>
            <p:nvSpPr>
              <p:cNvPr id="76" name="Text Box 160"/>
              <p:cNvSpPr txBox="1">
                <a:spLocks noChangeArrowheads="1"/>
              </p:cNvSpPr>
              <p:nvPr/>
            </p:nvSpPr>
            <p:spPr bwMode="auto">
              <a:xfrm>
                <a:off x="2183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77" name="Text Box 161"/>
              <p:cNvSpPr txBox="1">
                <a:spLocks noChangeArrowheads="1"/>
              </p:cNvSpPr>
              <p:nvPr/>
            </p:nvSpPr>
            <p:spPr bwMode="auto">
              <a:xfrm>
                <a:off x="2788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15</a:t>
                </a:r>
              </a:p>
            </p:txBody>
          </p:sp>
          <p:sp>
            <p:nvSpPr>
              <p:cNvPr id="78" name="Text Box 162"/>
              <p:cNvSpPr txBox="1">
                <a:spLocks noChangeArrowheads="1"/>
              </p:cNvSpPr>
              <p:nvPr/>
            </p:nvSpPr>
            <p:spPr bwMode="auto">
              <a:xfrm>
                <a:off x="3342" y="763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10</a:t>
                </a:r>
              </a:p>
            </p:txBody>
          </p:sp>
          <p:sp>
            <p:nvSpPr>
              <p:cNvPr id="79" name="Text Box 163"/>
              <p:cNvSpPr txBox="1">
                <a:spLocks noChangeArrowheads="1"/>
              </p:cNvSpPr>
              <p:nvPr/>
            </p:nvSpPr>
            <p:spPr bwMode="auto">
              <a:xfrm>
                <a:off x="3998" y="763"/>
                <a:ext cx="174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5</a:t>
                </a:r>
              </a:p>
            </p:txBody>
          </p:sp>
        </p:grpSp>
        <p:sp>
          <p:nvSpPr>
            <p:cNvPr id="36" name="Rectangle 89"/>
            <p:cNvSpPr>
              <a:spLocks noChangeArrowheads="1"/>
            </p:cNvSpPr>
            <p:nvPr/>
          </p:nvSpPr>
          <p:spPr bwMode="auto">
            <a:xfrm>
              <a:off x="1352550" y="4380052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23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Rectangle 92"/>
            <p:cNvSpPr>
              <a:spLocks noChangeArrowheads="1"/>
            </p:cNvSpPr>
            <p:nvPr/>
          </p:nvSpPr>
          <p:spPr bwMode="auto">
            <a:xfrm>
              <a:off x="4415890" y="4380052"/>
              <a:ext cx="3073400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offset</a:t>
              </a:r>
            </a:p>
          </p:txBody>
        </p:sp>
        <p:sp>
          <p:nvSpPr>
            <p:cNvPr id="38" name="Rectangle 93"/>
            <p:cNvSpPr>
              <a:spLocks noChangeArrowheads="1"/>
            </p:cNvSpPr>
            <p:nvPr/>
          </p:nvSpPr>
          <p:spPr bwMode="auto">
            <a:xfrm>
              <a:off x="1352550" y="4870183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2B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9" name="Rectangle 97"/>
            <p:cNvSpPr>
              <a:spLocks noChangeArrowheads="1"/>
            </p:cNvSpPr>
            <p:nvPr/>
          </p:nvSpPr>
          <p:spPr bwMode="auto">
            <a:xfrm>
              <a:off x="1352550" y="5575299"/>
              <a:ext cx="1152525" cy="344487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noAutofit/>
            </a:bodyPr>
            <a:lstStyle/>
            <a:p>
              <a:pPr algn="ctr"/>
              <a:r>
                <a:rPr lang="en-US" sz="2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4</a:t>
              </a:r>
              <a:r>
                <a:rPr lang="en-US" sz="2400" b="1" baseline="-25000" dirty="0">
                  <a:latin typeface="Courier New" pitchFamily="49" charset="0"/>
                  <a:cs typeface="Courier New" pitchFamily="49" charset="0"/>
                </a:rPr>
                <a:t>16</a:t>
              </a:r>
              <a:endPara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0" name="Text Box 148"/>
            <p:cNvSpPr txBox="1">
              <a:spLocks noChangeArrowheads="1"/>
            </p:cNvSpPr>
            <p:nvPr/>
          </p:nvSpPr>
          <p:spPr bwMode="auto">
            <a:xfrm>
              <a:off x="747708" y="4384675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lw</a:t>
              </a:r>
            </a:p>
          </p:txBody>
        </p:sp>
        <p:sp>
          <p:nvSpPr>
            <p:cNvPr id="41" name="Text Box 149"/>
            <p:cNvSpPr txBox="1">
              <a:spLocks noChangeArrowheads="1"/>
            </p:cNvSpPr>
            <p:nvPr/>
          </p:nvSpPr>
          <p:spPr bwMode="auto">
            <a:xfrm>
              <a:off x="730246" y="4891088"/>
              <a:ext cx="460383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sw</a:t>
              </a:r>
            </a:p>
          </p:txBody>
        </p:sp>
        <p:sp>
          <p:nvSpPr>
            <p:cNvPr id="42" name="Text Box 150"/>
            <p:cNvSpPr txBox="1">
              <a:spLocks noChangeArrowheads="1"/>
            </p:cNvSpPr>
            <p:nvPr/>
          </p:nvSpPr>
          <p:spPr bwMode="auto">
            <a:xfrm>
              <a:off x="720848" y="5575300"/>
              <a:ext cx="598242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800" b="1">
                  <a:solidFill>
                    <a:srgbClr val="660066"/>
                  </a:solidFill>
                  <a:latin typeface="Courier New" pitchFamily="49" charset="0"/>
                </a:rPr>
                <a:t>beq</a:t>
              </a:r>
            </a:p>
          </p:txBody>
        </p:sp>
        <p:sp>
          <p:nvSpPr>
            <p:cNvPr id="43" name="AutoShape 156"/>
            <p:cNvSpPr>
              <a:spLocks/>
            </p:cNvSpPr>
            <p:nvPr/>
          </p:nvSpPr>
          <p:spPr bwMode="auto">
            <a:xfrm>
              <a:off x="7499350" y="4267200"/>
              <a:ext cx="349250" cy="1752600"/>
            </a:xfrm>
            <a:prstGeom prst="rightBrace">
              <a:avLst>
                <a:gd name="adj1" fmla="val 41818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Text Box 157"/>
            <p:cNvSpPr txBox="1">
              <a:spLocks noChangeArrowheads="1"/>
            </p:cNvSpPr>
            <p:nvPr/>
          </p:nvSpPr>
          <p:spPr bwMode="auto">
            <a:xfrm>
              <a:off x="7983478" y="4953000"/>
              <a:ext cx="800220" cy="369332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b="1" dirty="0">
                  <a:latin typeface="+mn-lt"/>
                </a:rPr>
                <a:t>I-type</a:t>
              </a:r>
            </a:p>
          </p:txBody>
        </p:sp>
        <p:grpSp>
          <p:nvGrpSpPr>
            <p:cNvPr id="45" name="Group 173"/>
            <p:cNvGrpSpPr>
              <a:grpSpLocks/>
            </p:cNvGrpSpPr>
            <p:nvPr/>
          </p:nvGrpSpPr>
          <p:grpSpPr bwMode="auto">
            <a:xfrm>
              <a:off x="1319213" y="4157663"/>
              <a:ext cx="3475038" cy="274637"/>
              <a:chOff x="831" y="2619"/>
              <a:chExt cx="2189" cy="173"/>
            </a:xfrm>
          </p:grpSpPr>
          <p:sp>
            <p:nvSpPr>
              <p:cNvPr id="70" name="Text Box 164"/>
              <p:cNvSpPr txBox="1">
                <a:spLocks noChangeArrowheads="1"/>
              </p:cNvSpPr>
              <p:nvPr/>
            </p:nvSpPr>
            <p:spPr bwMode="auto">
              <a:xfrm>
                <a:off x="831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31</a:t>
                </a:r>
              </a:p>
            </p:txBody>
          </p:sp>
          <p:sp>
            <p:nvSpPr>
              <p:cNvPr id="71" name="Text Box 165"/>
              <p:cNvSpPr txBox="1">
                <a:spLocks noChangeArrowheads="1"/>
              </p:cNvSpPr>
              <p:nvPr/>
            </p:nvSpPr>
            <p:spPr bwMode="auto">
              <a:xfrm>
                <a:off x="1549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25</a:t>
                </a:r>
              </a:p>
            </p:txBody>
          </p:sp>
          <p:sp>
            <p:nvSpPr>
              <p:cNvPr id="72" name="Text Box 166"/>
              <p:cNvSpPr txBox="1">
                <a:spLocks noChangeArrowheads="1"/>
              </p:cNvSpPr>
              <p:nvPr/>
            </p:nvSpPr>
            <p:spPr bwMode="auto">
              <a:xfrm>
                <a:off x="2183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20</a:t>
                </a:r>
              </a:p>
            </p:txBody>
          </p:sp>
          <p:sp>
            <p:nvSpPr>
              <p:cNvPr id="73" name="Text Box 167"/>
              <p:cNvSpPr txBox="1">
                <a:spLocks noChangeArrowheads="1"/>
              </p:cNvSpPr>
              <p:nvPr/>
            </p:nvSpPr>
            <p:spPr bwMode="auto">
              <a:xfrm>
                <a:off x="2788" y="2619"/>
                <a:ext cx="232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noAutofit/>
              </a:bodyPr>
              <a:lstStyle/>
              <a:p>
                <a:pPr algn="ctr"/>
                <a:r>
                  <a:rPr lang="en-US" sz="1200" b="1">
                    <a:latin typeface="Courier New" pitchFamily="49" charset="0"/>
                  </a:rPr>
                  <a:t>15</a:t>
                </a:r>
              </a:p>
            </p:txBody>
          </p:sp>
        </p:grpSp>
        <p:sp>
          <p:nvSpPr>
            <p:cNvPr id="46" name="Rectangle 60"/>
            <p:cNvSpPr>
              <a:spLocks noChangeArrowheads="1"/>
            </p:cNvSpPr>
            <p:nvPr/>
          </p:nvSpPr>
          <p:spPr bwMode="auto">
            <a:xfrm>
              <a:off x="2514600" y="1941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47" name="Rectangle 61"/>
            <p:cNvSpPr>
              <a:spLocks noChangeArrowheads="1"/>
            </p:cNvSpPr>
            <p:nvPr/>
          </p:nvSpPr>
          <p:spPr bwMode="auto">
            <a:xfrm>
              <a:off x="3475038" y="1941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48" name="Rectangle 62"/>
            <p:cNvSpPr>
              <a:spLocks noChangeArrowheads="1"/>
            </p:cNvSpPr>
            <p:nvPr/>
          </p:nvSpPr>
          <p:spPr bwMode="auto">
            <a:xfrm>
              <a:off x="4435475" y="194151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49" name="Rectangle 63"/>
            <p:cNvSpPr>
              <a:spLocks noChangeArrowheads="1"/>
            </p:cNvSpPr>
            <p:nvPr/>
          </p:nvSpPr>
          <p:spPr bwMode="auto">
            <a:xfrm>
              <a:off x="5395913" y="1941513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50" name="Rectangle 60"/>
            <p:cNvSpPr>
              <a:spLocks noChangeArrowheads="1"/>
            </p:cNvSpPr>
            <p:nvPr/>
          </p:nvSpPr>
          <p:spPr bwMode="auto">
            <a:xfrm>
              <a:off x="2505075" y="2438400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1" name="Rectangle 61"/>
            <p:cNvSpPr>
              <a:spLocks noChangeArrowheads="1"/>
            </p:cNvSpPr>
            <p:nvPr/>
          </p:nvSpPr>
          <p:spPr bwMode="auto">
            <a:xfrm>
              <a:off x="3462070" y="2438400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2" name="Rectangle 62"/>
            <p:cNvSpPr>
              <a:spLocks noChangeArrowheads="1"/>
            </p:cNvSpPr>
            <p:nvPr/>
          </p:nvSpPr>
          <p:spPr bwMode="auto">
            <a:xfrm>
              <a:off x="4415890" y="2438400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53" name="Rectangle 63"/>
            <p:cNvSpPr>
              <a:spLocks noChangeArrowheads="1"/>
            </p:cNvSpPr>
            <p:nvPr/>
          </p:nvSpPr>
          <p:spPr bwMode="auto">
            <a:xfrm>
              <a:off x="5376328" y="2438400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54" name="Rectangle 60"/>
            <p:cNvSpPr>
              <a:spLocks noChangeArrowheads="1"/>
            </p:cNvSpPr>
            <p:nvPr/>
          </p:nvSpPr>
          <p:spPr bwMode="auto">
            <a:xfrm>
              <a:off x="2514600" y="29321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5" name="Rectangle 61"/>
            <p:cNvSpPr>
              <a:spLocks noChangeArrowheads="1"/>
            </p:cNvSpPr>
            <p:nvPr/>
          </p:nvSpPr>
          <p:spPr bwMode="auto">
            <a:xfrm>
              <a:off x="3475038" y="29321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6" name="Rectangle 62"/>
            <p:cNvSpPr>
              <a:spLocks noChangeArrowheads="1"/>
            </p:cNvSpPr>
            <p:nvPr/>
          </p:nvSpPr>
          <p:spPr bwMode="auto">
            <a:xfrm>
              <a:off x="4435475" y="293211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57" name="Rectangle 63"/>
            <p:cNvSpPr>
              <a:spLocks noChangeArrowheads="1"/>
            </p:cNvSpPr>
            <p:nvPr/>
          </p:nvSpPr>
          <p:spPr bwMode="auto">
            <a:xfrm>
              <a:off x="5395913" y="2932113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2514600" y="3465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3475038" y="346551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rt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4435475" y="346551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5395913" y="3465513"/>
              <a:ext cx="960438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0</a:t>
              </a:r>
            </a:p>
          </p:txBody>
        </p:sp>
        <p:sp>
          <p:nvSpPr>
            <p:cNvPr id="62" name="Rectangle 60"/>
            <p:cNvSpPr>
              <a:spLocks noChangeArrowheads="1"/>
            </p:cNvSpPr>
            <p:nvPr/>
          </p:nvSpPr>
          <p:spPr bwMode="auto">
            <a:xfrm>
              <a:off x="2497348" y="4380052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3" name="Rectangle 62"/>
            <p:cNvSpPr>
              <a:spLocks noChangeArrowheads="1"/>
            </p:cNvSpPr>
            <p:nvPr/>
          </p:nvSpPr>
          <p:spPr bwMode="auto">
            <a:xfrm>
              <a:off x="3455452" y="4380052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64" name="Rectangle 92"/>
            <p:cNvSpPr>
              <a:spLocks noChangeArrowheads="1"/>
            </p:cNvSpPr>
            <p:nvPr/>
          </p:nvSpPr>
          <p:spPr bwMode="auto">
            <a:xfrm>
              <a:off x="4415890" y="4870183"/>
              <a:ext cx="3073400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offset</a:t>
              </a:r>
            </a:p>
          </p:txBody>
        </p:sp>
        <p:sp>
          <p:nvSpPr>
            <p:cNvPr id="65" name="Rectangle 60"/>
            <p:cNvSpPr>
              <a:spLocks noChangeArrowheads="1"/>
            </p:cNvSpPr>
            <p:nvPr/>
          </p:nvSpPr>
          <p:spPr bwMode="auto">
            <a:xfrm>
              <a:off x="2497348" y="4870183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6" name="Rectangle 62"/>
            <p:cNvSpPr>
              <a:spLocks noChangeArrowheads="1"/>
            </p:cNvSpPr>
            <p:nvPr/>
          </p:nvSpPr>
          <p:spPr bwMode="auto">
            <a:xfrm>
              <a:off x="3455452" y="4870183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  <p:sp>
          <p:nvSpPr>
            <p:cNvPr id="67" name="Rectangle 92"/>
            <p:cNvSpPr>
              <a:spLocks noChangeArrowheads="1"/>
            </p:cNvSpPr>
            <p:nvPr/>
          </p:nvSpPr>
          <p:spPr bwMode="auto">
            <a:xfrm>
              <a:off x="4424767" y="5575299"/>
              <a:ext cx="3073400" cy="344487"/>
            </a:xfrm>
            <a:prstGeom prst="rect">
              <a:avLst/>
            </a:prstGeom>
            <a:solidFill>
              <a:schemeClr val="tx1">
                <a:lumMod val="10000"/>
                <a:lumOff val="9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002060"/>
                  </a:solidFill>
                </a:rPr>
                <a:t>offset</a:t>
              </a:r>
            </a:p>
          </p:txBody>
        </p:sp>
        <p:sp>
          <p:nvSpPr>
            <p:cNvPr id="68" name="Rectangle 60"/>
            <p:cNvSpPr>
              <a:spLocks noChangeArrowheads="1"/>
            </p:cNvSpPr>
            <p:nvPr/>
          </p:nvSpPr>
          <p:spPr bwMode="auto">
            <a:xfrm>
              <a:off x="2505974" y="5575299"/>
              <a:ext cx="960438" cy="344487"/>
            </a:xfrm>
            <a:prstGeom prst="rect">
              <a:avLst/>
            </a:prstGeom>
            <a:solidFill>
              <a:srgbClr val="E2FFC5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 err="1">
                  <a:solidFill>
                    <a:srgbClr val="006600"/>
                  </a:solidFill>
                </a:rPr>
                <a:t>rs</a:t>
              </a:r>
              <a:endParaRPr lang="en-US" sz="2400" dirty="0">
                <a:solidFill>
                  <a:srgbClr val="006600"/>
                </a:solidFill>
              </a:endParaRPr>
            </a:p>
          </p:txBody>
        </p:sp>
        <p:sp>
          <p:nvSpPr>
            <p:cNvPr id="69" name="Rectangle 62"/>
            <p:cNvSpPr>
              <a:spLocks noChangeArrowheads="1"/>
            </p:cNvSpPr>
            <p:nvPr/>
          </p:nvSpPr>
          <p:spPr bwMode="auto">
            <a:xfrm>
              <a:off x="3462070" y="5575299"/>
              <a:ext cx="960438" cy="344487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no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00701839A694C99426BB45CC69360" ma:contentTypeVersion="11" ma:contentTypeDescription="Create a new document." ma:contentTypeScope="" ma:versionID="d1659c6412ddb937be45051f5b05946a">
  <xsd:schema xmlns:xsd="http://www.w3.org/2001/XMLSchema" xmlns:xs="http://www.w3.org/2001/XMLSchema" xmlns:p="http://schemas.microsoft.com/office/2006/metadata/properties" xmlns:ns3="b60769e2-796d-4bcb-9a3b-3cbc09cb3c87" targetNamespace="http://schemas.microsoft.com/office/2006/metadata/properties" ma:root="true" ma:fieldsID="3e647e19b5ee986f9d15bed10aaf92fb" ns3:_="">
    <xsd:import namespace="b60769e2-796d-4bcb-9a3b-3cbc09cb3c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769e2-796d-4bcb-9a3b-3cbc09cb3c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08B7277-2941-4984-BB6C-2C9E6E5A86B0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b60769e2-796d-4bcb-9a3b-3cbc09cb3c87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81E8D9A1-DB97-4D70-A932-FD4E52A83E1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4D91726-9EFD-449B-9C44-18781FF5F1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20159</TotalTime>
  <Words>3210</Words>
  <Application>Microsoft Office PowerPoint</Application>
  <PresentationFormat>On-screen Show (4:3)</PresentationFormat>
  <Paragraphs>1245</Paragraphs>
  <Slides>41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Arial</vt:lpstr>
      <vt:lpstr>Calibri</vt:lpstr>
      <vt:lpstr>Courier New</vt:lpstr>
      <vt:lpstr>Symbol</vt:lpstr>
      <vt:lpstr>Times New Roman</vt:lpstr>
      <vt:lpstr>Verdana</vt:lpstr>
      <vt:lpstr>Wingdings</vt:lpstr>
      <vt:lpstr>Wingdings 2</vt:lpstr>
      <vt:lpstr>Clarity</vt:lpstr>
      <vt:lpstr>http://www.comp.nus.edu.sg/~cs2100/</vt:lpstr>
      <vt:lpstr>Questions?</vt:lpstr>
      <vt:lpstr>Lecture #12: Processor: Control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2167</cp:revision>
  <cp:lastPrinted>2018-02-19T02:38:18Z</cp:lastPrinted>
  <dcterms:created xsi:type="dcterms:W3CDTF">1998-09-05T15:03:32Z</dcterms:created>
  <dcterms:modified xsi:type="dcterms:W3CDTF">2025-01-08T08:48:00Z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  <property fmtid="{D5CDD505-2E9C-101B-9397-08002B2CF9AE}" pid="22" name="ContentTypeId">
    <vt:lpwstr>0x01010006B00701839A694C99426BB45CC69360</vt:lpwstr>
  </property>
</Properties>
</file>