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29"/>
  </p:notesMasterIdLst>
  <p:handoutMasterIdLst>
    <p:handoutMasterId r:id="rId30"/>
  </p:handoutMasterIdLst>
  <p:sldIdLst>
    <p:sldId id="256" r:id="rId2"/>
    <p:sldId id="621" r:id="rId3"/>
    <p:sldId id="468" r:id="rId4"/>
    <p:sldId id="469" r:id="rId5"/>
    <p:sldId id="470" r:id="rId6"/>
    <p:sldId id="471" r:id="rId7"/>
    <p:sldId id="472" r:id="rId8"/>
    <p:sldId id="473" r:id="rId9"/>
    <p:sldId id="474" r:id="rId10"/>
    <p:sldId id="475" r:id="rId11"/>
    <p:sldId id="476" r:id="rId12"/>
    <p:sldId id="477" r:id="rId13"/>
    <p:sldId id="478" r:id="rId14"/>
    <p:sldId id="479" r:id="rId15"/>
    <p:sldId id="480" r:id="rId16"/>
    <p:sldId id="481" r:id="rId17"/>
    <p:sldId id="482" r:id="rId18"/>
    <p:sldId id="483" r:id="rId19"/>
    <p:sldId id="484" r:id="rId20"/>
    <p:sldId id="485" r:id="rId21"/>
    <p:sldId id="486" r:id="rId22"/>
    <p:sldId id="491" r:id="rId23"/>
    <p:sldId id="487" r:id="rId24"/>
    <p:sldId id="488" r:id="rId25"/>
    <p:sldId id="489" r:id="rId26"/>
    <p:sldId id="490" r:id="rId27"/>
    <p:sldId id="308" r:id="rId2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CC"/>
    <a:srgbClr val="CCCCFF"/>
    <a:srgbClr val="CCFF99"/>
    <a:srgbClr val="E2FFC5"/>
    <a:srgbClr val="CCFFFF"/>
    <a:srgbClr val="FFCCFF"/>
    <a:srgbClr val="A50021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FF904A-77C1-4038-ADF7-B67E60D96323}" v="3" dt="2025-01-08T08:52:01.0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65" autoAdjust="0"/>
    <p:restoredTop sz="91639" autoAdjust="0"/>
  </p:normalViewPr>
  <p:slideViewPr>
    <p:cSldViewPr snapToGrid="0">
      <p:cViewPr varScale="1">
        <p:scale>
          <a:sx n="73" d="100"/>
          <a:sy n="73" d="100"/>
        </p:scale>
        <p:origin x="120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648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Kai" userId="012566e0-30ff-4e17-bc5d-803a8d22ce41" providerId="ADAL" clId="{6DFF904A-77C1-4038-ADF7-B67E60D96323}"/>
    <pc:docChg chg="custSel addSld delSld modSld modMainMaster">
      <pc:chgData name="Song Kai" userId="012566e0-30ff-4e17-bc5d-803a8d22ce41" providerId="ADAL" clId="{6DFF904A-77C1-4038-ADF7-B67E60D96323}" dt="2025-01-08T08:52:04.838" v="9" actId="47"/>
      <pc:docMkLst>
        <pc:docMk/>
      </pc:docMkLst>
      <pc:sldChg chg="del">
        <pc:chgData name="Song Kai" userId="012566e0-30ff-4e17-bc5d-803a8d22ce41" providerId="ADAL" clId="{6DFF904A-77C1-4038-ADF7-B67E60D96323}" dt="2025-01-08T04:52:28.473" v="1" actId="47"/>
        <pc:sldMkLst>
          <pc:docMk/>
          <pc:sldMk cId="1232750647" sldId="492"/>
        </pc:sldMkLst>
      </pc:sldChg>
      <pc:sldChg chg="add del">
        <pc:chgData name="Song Kai" userId="012566e0-30ff-4e17-bc5d-803a8d22ce41" providerId="ADAL" clId="{6DFF904A-77C1-4038-ADF7-B67E60D96323}" dt="2025-01-08T08:52:04.838" v="9" actId="47"/>
        <pc:sldMkLst>
          <pc:docMk/>
          <pc:sldMk cId="2980677409" sldId="620"/>
        </pc:sldMkLst>
      </pc:sldChg>
      <pc:sldChg chg="add">
        <pc:chgData name="Song Kai" userId="012566e0-30ff-4e17-bc5d-803a8d22ce41" providerId="ADAL" clId="{6DFF904A-77C1-4038-ADF7-B67E60D96323}" dt="2025-01-08T08:52:01.087" v="8"/>
        <pc:sldMkLst>
          <pc:docMk/>
          <pc:sldMk cId="3740419710" sldId="621"/>
        </pc:sldMkLst>
      </pc:sldChg>
      <pc:sldMasterChg chg="delSp modSp mod">
        <pc:chgData name="Song Kai" userId="012566e0-30ff-4e17-bc5d-803a8d22ce41" providerId="ADAL" clId="{6DFF904A-77C1-4038-ADF7-B67E60D96323}" dt="2025-01-08T08:51:53.869" v="7" actId="1076"/>
        <pc:sldMasterMkLst>
          <pc:docMk/>
          <pc:sldMasterMk cId="0" sldId="2147485087"/>
        </pc:sldMasterMkLst>
        <pc:spChg chg="del mod">
          <ac:chgData name="Song Kai" userId="012566e0-30ff-4e17-bc5d-803a8d22ce41" providerId="ADAL" clId="{6DFF904A-77C1-4038-ADF7-B67E60D96323}" dt="2025-01-08T08:51:34.633" v="4" actId="478"/>
          <ac:spMkLst>
            <pc:docMk/>
            <pc:sldMasterMk cId="0" sldId="2147485087"/>
            <ac:spMk id="11" creationId="{600A2B8F-38F1-7A6C-A216-AC7CE4B71572}"/>
          </ac:spMkLst>
        </pc:spChg>
        <pc:picChg chg="mod">
          <ac:chgData name="Song Kai" userId="012566e0-30ff-4e17-bc5d-803a8d22ce41" providerId="ADAL" clId="{6DFF904A-77C1-4038-ADF7-B67E60D96323}" dt="2025-01-08T08:51:53.869" v="7" actId="1076"/>
          <ac:picMkLst>
            <pc:docMk/>
            <pc:sldMasterMk cId="0" sldId="2147485087"/>
            <ac:picMk id="9" creationId="{F352A93A-04FF-E992-68C5-B4F3C85313B5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1/8/2025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517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334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69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62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942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66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845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18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182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77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369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8461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079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3250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028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7050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82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25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567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258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38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313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658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52A93A-04FF-E992-68C5-B4F3C85313B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72784"/>
            <a:ext cx="576072" cy="5760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ets.netlify.app/module/676ca3a07d7f5ffc1741dc65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#13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Boolean Algebra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4. Precedence of Operators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Precedence from highest to lowest</a:t>
            </a:r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Not (')</a:t>
            </a:r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And (</a:t>
            </a:r>
            <a:r>
              <a:rPr lang="en-US" dirty="0">
                <a:sym typeface="Symbol" pitchFamily="18" charset="2"/>
              </a:rPr>
              <a:t>)</a:t>
            </a:r>
            <a:endParaRPr lang="en-US" dirty="0"/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Or (+)</a:t>
            </a:r>
          </a:p>
          <a:p>
            <a:pPr marL="268288" indent="-26828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Examples:</a:t>
            </a:r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dirty="0">
                <a:sym typeface="Symbol" pitchFamily="18" charset="2"/>
              </a:rPr>
              <a:t> B + C = (A  B) + C</a:t>
            </a:r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X + Y' = X + (Y')</a:t>
            </a:r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P + Q'  R = P + ((Q')  R)</a:t>
            </a:r>
            <a:endParaRPr lang="en-US" dirty="0"/>
          </a:p>
          <a:p>
            <a:pPr marL="268288" indent="-26828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Use parenthesis to overwrite precedence. Examples:</a:t>
            </a:r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2005013" algn="l"/>
              </a:tabLst>
            </a:pPr>
            <a:r>
              <a:rPr lang="en-US" dirty="0">
                <a:sym typeface="Symbol" pitchFamily="18" charset="2"/>
              </a:rPr>
              <a:t>A  (B + C) 	[ Without parenthesis, it means </a:t>
            </a:r>
            <a:r>
              <a:rPr lang="en-US" dirty="0" err="1">
                <a:sym typeface="Symbol" pitchFamily="18" charset="2"/>
              </a:rPr>
              <a:t>AB+C</a:t>
            </a:r>
            <a:r>
              <a:rPr lang="en-US" dirty="0">
                <a:sym typeface="Symbol" pitchFamily="18" charset="2"/>
              </a:rPr>
              <a:t> or (</a:t>
            </a:r>
            <a:r>
              <a:rPr lang="en-US" dirty="0" err="1">
                <a:sym typeface="Symbol" pitchFamily="18" charset="2"/>
              </a:rPr>
              <a:t>AB</a:t>
            </a:r>
            <a:r>
              <a:rPr lang="en-US" dirty="0">
                <a:sym typeface="Symbol" pitchFamily="18" charset="2"/>
              </a:rPr>
              <a:t>)+C ]</a:t>
            </a:r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2005013" algn="l"/>
              </a:tabLst>
            </a:pPr>
            <a:r>
              <a:rPr lang="en-US" dirty="0">
                <a:sym typeface="Symbol" pitchFamily="18" charset="2"/>
              </a:rPr>
              <a:t>(P + Q)'  R	[ Without parenthesis, it means </a:t>
            </a:r>
            <a:r>
              <a:rPr lang="en-US" dirty="0" err="1">
                <a:sym typeface="Symbol" pitchFamily="18" charset="2"/>
              </a:rPr>
              <a:t>P+Q</a:t>
            </a:r>
            <a:r>
              <a:rPr lang="en-US" dirty="0">
                <a:sym typeface="Symbol" pitchFamily="18" charset="2"/>
              </a:rPr>
              <a:t>'R or P+(</a:t>
            </a:r>
            <a:r>
              <a:rPr lang="en-US" dirty="0" err="1">
                <a:sym typeface="Symbol" pitchFamily="18" charset="2"/>
              </a:rPr>
              <a:t>Q'R</a:t>
            </a:r>
            <a:r>
              <a:rPr lang="en-US" dirty="0">
                <a:sym typeface="Symbol" pitchFamily="18" charset="2"/>
              </a:rPr>
              <a:t>) ]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50831" y="1992923"/>
            <a:ext cx="5723129" cy="923330"/>
            <a:chOff x="2250831" y="1992923"/>
            <a:chExt cx="5723129" cy="923330"/>
          </a:xfrm>
        </p:grpSpPr>
        <p:sp>
          <p:nvSpPr>
            <p:cNvPr id="2" name="TextBox 1"/>
            <p:cNvSpPr txBox="1"/>
            <p:nvPr/>
          </p:nvSpPr>
          <p:spPr>
            <a:xfrm>
              <a:off x="3448853" y="1992923"/>
              <a:ext cx="4525107" cy="92333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Note the difference with </a:t>
              </a:r>
              <a:r>
                <a:rPr lang="en-US" dirty="0" err="1"/>
                <a:t>CS1231</a:t>
              </a:r>
              <a:r>
                <a:rPr lang="en-US" dirty="0"/>
                <a:t>/</a:t>
              </a:r>
              <a:r>
                <a:rPr lang="en-US" dirty="0" err="1"/>
                <a:t>CS1231S</a:t>
              </a:r>
              <a:r>
                <a:rPr lang="en-US" dirty="0"/>
                <a:t>. Here in </a:t>
              </a:r>
              <a:r>
                <a:rPr lang="en-US" dirty="0" err="1"/>
                <a:t>CS2100</a:t>
              </a:r>
              <a:r>
                <a:rPr lang="en-US" dirty="0"/>
                <a:t>, AND has higher precedence than OR.</a:t>
              </a: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 flipV="1">
              <a:off x="2250831" y="2543908"/>
              <a:ext cx="1178169" cy="5861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963534" y="3429110"/>
            <a:ext cx="499289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Hence, A </a:t>
            </a:r>
            <a:r>
              <a:rPr lang="en-US" dirty="0">
                <a:sym typeface="Symbol" pitchFamily="18" charset="2"/>
              </a:rPr>
              <a:t> B + C is </a:t>
            </a:r>
            <a:r>
              <a:rPr lang="en-US" u="sng" dirty="0">
                <a:sym typeface="Symbol" pitchFamily="18" charset="2"/>
              </a:rPr>
              <a:t>not</a:t>
            </a:r>
            <a:r>
              <a:rPr lang="en-US" dirty="0">
                <a:sym typeface="Symbol" pitchFamily="18" charset="2"/>
              </a:rPr>
              <a:t> ambiguous in </a:t>
            </a:r>
            <a:r>
              <a:rPr lang="en-US" dirty="0" err="1">
                <a:sym typeface="Symbol" pitchFamily="18" charset="2"/>
              </a:rPr>
              <a:t>CS2100</a:t>
            </a:r>
            <a:r>
              <a:rPr lang="en-US" dirty="0">
                <a:sym typeface="Symbol" pitchFamily="18" charset="2"/>
              </a:rPr>
              <a:t>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034828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 Laws of Boolean Algebra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6556D9-1641-40BC-B58E-57B4BF158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012103"/>
              </p:ext>
            </p:extLst>
          </p:nvPr>
        </p:nvGraphicFramePr>
        <p:xfrm>
          <a:off x="647700" y="1308642"/>
          <a:ext cx="7848600" cy="4419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924300">
                  <a:extLst>
                    <a:ext uri="{9D8B030D-6E8A-4147-A177-3AD203B41FA5}">
                      <a16:colId xmlns:a16="http://schemas.microsoft.com/office/drawing/2014/main" val="3303793889"/>
                    </a:ext>
                  </a:extLst>
                </a:gridCol>
                <a:gridCol w="3924300">
                  <a:extLst>
                    <a:ext uri="{9D8B030D-6E8A-4147-A177-3AD203B41FA5}">
                      <a16:colId xmlns:a16="http://schemas.microsoft.com/office/drawing/2014/main" val="120732661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SG" sz="2400" b="0" dirty="0">
                          <a:solidFill>
                            <a:srgbClr val="C00000"/>
                          </a:solidFill>
                        </a:rPr>
                        <a:t>Identity laws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550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aseline="0" dirty="0"/>
                        <a:t>A + 0 = 0 + A = A</a:t>
                      </a:r>
                      <a:endParaRPr lang="en-SG" sz="22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aseline="0" dirty="0"/>
                        <a:t>A </a:t>
                      </a:r>
                      <a:r>
                        <a:rPr lang="en-US" sz="2200" baseline="0" dirty="0">
                          <a:sym typeface="Symbol" pitchFamily="18" charset="2"/>
                        </a:rPr>
                        <a:t> 1 = 1  A = A</a:t>
                      </a: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9234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Inverse/complement laws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6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aseline="0" dirty="0"/>
                        <a:t>A + A' = A' + A = 1 </a:t>
                      </a:r>
                      <a:endParaRPr lang="en-SG" sz="22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aseline="0" dirty="0"/>
                        <a:t>A </a:t>
                      </a:r>
                      <a:r>
                        <a:rPr lang="en-US" sz="2200" baseline="0" dirty="0">
                          <a:sym typeface="Symbol" pitchFamily="18" charset="2"/>
                        </a:rPr>
                        <a:t> A' = </a:t>
                      </a:r>
                      <a:r>
                        <a:rPr lang="en-US" sz="2200" baseline="0" dirty="0"/>
                        <a:t>A' </a:t>
                      </a:r>
                      <a:r>
                        <a:rPr lang="en-US" sz="2200" baseline="0" dirty="0">
                          <a:sym typeface="Symbol" pitchFamily="18" charset="2"/>
                        </a:rPr>
                        <a:t> A = 0</a:t>
                      </a: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2583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Commutative laws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469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aseline="0" dirty="0">
                          <a:sym typeface="Symbol" pitchFamily="18" charset="2"/>
                        </a:rPr>
                        <a:t>A + B = B + A </a:t>
                      </a:r>
                      <a:endParaRPr lang="en-SG" sz="22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aseline="0" dirty="0">
                          <a:sym typeface="Symbol" pitchFamily="18" charset="2"/>
                        </a:rPr>
                        <a:t>A  B = B  A</a:t>
                      </a:r>
                      <a:endParaRPr lang="en-SG" sz="22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8348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Associative laws *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235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aseline="0" dirty="0">
                          <a:sym typeface="Symbol" pitchFamily="18" charset="2"/>
                        </a:rPr>
                        <a:t>A + (B + C) = (A + B) + C</a:t>
                      </a:r>
                      <a:endParaRPr lang="en-SG" sz="22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aseline="0" dirty="0">
                          <a:sym typeface="Symbol" pitchFamily="18" charset="2"/>
                        </a:rPr>
                        <a:t>A  (B  C) = (A  B)  C</a:t>
                      </a:r>
                      <a:endParaRPr lang="en-SG" sz="22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74319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Distributive laws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626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aseline="0" dirty="0">
                          <a:sym typeface="Symbol" pitchFamily="18" charset="2"/>
                        </a:rPr>
                        <a:t>A  (B + C) = (A  B) + (A  C) </a:t>
                      </a:r>
                      <a:endParaRPr lang="en-SG" sz="22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aseline="0" dirty="0">
                          <a:sym typeface="Symbol" pitchFamily="18" charset="2"/>
                        </a:rPr>
                        <a:t>A + (B  C) = (A + B)  (A + C)</a:t>
                      </a:r>
                      <a:endParaRPr lang="en-SG" sz="22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54176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97169" y="6002215"/>
            <a:ext cx="6846277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34950" indent="-234950">
              <a:tabLst>
                <a:tab pos="234950" algn="l"/>
              </a:tabLst>
            </a:pPr>
            <a:r>
              <a:rPr lang="en-US" dirty="0">
                <a:solidFill>
                  <a:srgbClr val="C00000"/>
                </a:solidFill>
              </a:rPr>
              <a:t>*</a:t>
            </a:r>
            <a:r>
              <a:rPr lang="en-US" dirty="0"/>
              <a:t> 	Due to the associative laws, </a:t>
            </a:r>
            <a:r>
              <a:rPr lang="en-US" dirty="0">
                <a:sym typeface="Symbol" pitchFamily="18" charset="2"/>
              </a:rPr>
              <a:t>A + B + C is unambiguous. It may be evaluated as A + (B + C)</a:t>
            </a:r>
            <a:r>
              <a:rPr lang="en-US" dirty="0"/>
              <a:t> or (</a:t>
            </a:r>
            <a:r>
              <a:rPr lang="en-US" dirty="0">
                <a:sym typeface="Symbol" pitchFamily="18" charset="2"/>
              </a:rPr>
              <a:t>A + B) + C. Likewise for </a:t>
            </a:r>
            <a:r>
              <a:rPr lang="en-US" dirty="0" err="1">
                <a:sym typeface="Symbol" pitchFamily="18" charset="2"/>
              </a:rPr>
              <a:t>ABC</a:t>
            </a:r>
            <a:r>
              <a:rPr lang="en-US" dirty="0">
                <a:sym typeface="Symbol" pitchFamily="18" charset="2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9834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6. Duality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65E1E51-8F08-4652-ACEE-062CA1E1834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If the AND/OR operators and identity elements 0/1 in a </a:t>
            </a:r>
            <a:r>
              <a:rPr lang="en-US" dirty="0">
                <a:solidFill>
                  <a:srgbClr val="C00000"/>
                </a:solidFill>
              </a:rPr>
              <a:t>Boolean equation </a:t>
            </a:r>
            <a:r>
              <a:rPr lang="en-US" dirty="0"/>
              <a:t>are interchanged, it remains valid.</a:t>
            </a:r>
          </a:p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</a:p>
          <a:p>
            <a:pPr marL="536575" lvl="1" indent="-1825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dual equation of </a:t>
            </a:r>
            <a:r>
              <a:rPr lang="en-US" dirty="0">
                <a:solidFill>
                  <a:srgbClr val="0000CC"/>
                </a:solidFill>
              </a:rPr>
              <a:t>a+(</a:t>
            </a:r>
            <a:r>
              <a:rPr lang="en-US" dirty="0" err="1">
                <a:solidFill>
                  <a:srgbClr val="0000CC"/>
                </a:solidFill>
              </a:rPr>
              <a:t>b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c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)=(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a+b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)(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a+c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)</a:t>
            </a:r>
            <a:r>
              <a:rPr lang="en-US" dirty="0">
                <a:sym typeface="Symbol" pitchFamily="18" charset="2"/>
              </a:rPr>
              <a:t> is 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a(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b+c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)=(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ab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)+(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ac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).</a:t>
            </a:r>
          </a:p>
          <a:p>
            <a:pPr marL="231775" indent="-231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Duality gives free theorems – “two for the price of one”, as a Boolean equation is logically equivalent to its dual. So, you prove one theorem and the other comes for free!</a:t>
            </a:r>
          </a:p>
          <a:p>
            <a:pPr marL="268288" indent="-2682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  <a:p>
            <a:pPr marL="622300" lvl="1" indent="-2682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If </a:t>
            </a:r>
            <a:r>
              <a:rPr lang="en-US" sz="2200" dirty="0">
                <a:solidFill>
                  <a:srgbClr val="0000CC"/>
                </a:solidFill>
              </a:rPr>
              <a:t>(</a:t>
            </a:r>
            <a:r>
              <a:rPr lang="en-US" sz="2200" dirty="0" err="1">
                <a:solidFill>
                  <a:srgbClr val="0000CC"/>
                </a:solidFill>
              </a:rPr>
              <a:t>x+y+z</a:t>
            </a:r>
            <a:r>
              <a:rPr lang="en-US" sz="2200" dirty="0">
                <a:solidFill>
                  <a:srgbClr val="0000CC"/>
                </a:solidFill>
              </a:rPr>
              <a:t>)' = </a:t>
            </a:r>
            <a:r>
              <a:rPr lang="en-US" sz="2200" dirty="0" err="1">
                <a:solidFill>
                  <a:srgbClr val="0000CC"/>
                </a:solidFill>
              </a:rPr>
              <a:t>x'</a:t>
            </a:r>
            <a:r>
              <a:rPr lang="en-US" sz="2200" dirty="0" err="1">
                <a:solidFill>
                  <a:srgbClr val="0000CC"/>
                </a:solidFill>
                <a:sym typeface="Symbol" pitchFamily="18" charset="2"/>
              </a:rPr>
              <a:t></a:t>
            </a:r>
            <a:r>
              <a:rPr lang="en-US" sz="2200" dirty="0" err="1">
                <a:solidFill>
                  <a:srgbClr val="0000CC"/>
                </a:solidFill>
              </a:rPr>
              <a:t>y'</a:t>
            </a:r>
            <a:r>
              <a:rPr lang="en-US" sz="2200" dirty="0" err="1">
                <a:solidFill>
                  <a:srgbClr val="0000CC"/>
                </a:solidFill>
                <a:sym typeface="Symbol" pitchFamily="18" charset="2"/>
              </a:rPr>
              <a:t></a:t>
            </a:r>
            <a:r>
              <a:rPr lang="en-US" sz="2200" dirty="0" err="1">
                <a:solidFill>
                  <a:srgbClr val="0000CC"/>
                </a:solidFill>
              </a:rPr>
              <a:t>z</a:t>
            </a:r>
            <a:r>
              <a:rPr lang="en-US" sz="2200" dirty="0">
                <a:solidFill>
                  <a:srgbClr val="0000CC"/>
                </a:solidFill>
              </a:rPr>
              <a:t>' </a:t>
            </a:r>
            <a:r>
              <a:rPr lang="en-US" sz="2200" dirty="0"/>
              <a:t>is valid, then its dual </a:t>
            </a:r>
            <a:r>
              <a:rPr lang="en-US" sz="2200" dirty="0">
                <a:solidFill>
                  <a:srgbClr val="0000CC"/>
                </a:solidFill>
              </a:rPr>
              <a:t>(</a:t>
            </a:r>
            <a:r>
              <a:rPr lang="en-US" sz="2200" dirty="0" err="1">
                <a:solidFill>
                  <a:srgbClr val="0000CC"/>
                </a:solidFill>
              </a:rPr>
              <a:t>x</a:t>
            </a:r>
            <a:r>
              <a:rPr lang="en-US" sz="2200" dirty="0" err="1">
                <a:solidFill>
                  <a:srgbClr val="0000CC"/>
                </a:solidFill>
                <a:sym typeface="Symbol" pitchFamily="18" charset="2"/>
              </a:rPr>
              <a:t>yz</a:t>
            </a:r>
            <a:r>
              <a:rPr lang="en-US" sz="2200" dirty="0">
                <a:solidFill>
                  <a:srgbClr val="0000CC"/>
                </a:solidFill>
                <a:sym typeface="Symbol" pitchFamily="18" charset="2"/>
              </a:rPr>
              <a:t>)' = </a:t>
            </a:r>
            <a:r>
              <a:rPr lang="en-US" sz="2200" dirty="0" err="1">
                <a:solidFill>
                  <a:srgbClr val="0000CC"/>
                </a:solidFill>
                <a:sym typeface="Symbol" pitchFamily="18" charset="2"/>
              </a:rPr>
              <a:t>x'+y'+z</a:t>
            </a:r>
            <a:r>
              <a:rPr lang="en-US" sz="2200" dirty="0">
                <a:solidFill>
                  <a:srgbClr val="0000CC"/>
                </a:solidFill>
                <a:sym typeface="Symbol" pitchFamily="18" charset="2"/>
              </a:rPr>
              <a:t>'</a:t>
            </a:r>
            <a:r>
              <a:rPr lang="en-US" sz="2200" dirty="0"/>
              <a:t> is also valid.</a:t>
            </a:r>
          </a:p>
          <a:p>
            <a:pPr marL="622300" lvl="1" indent="-2682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>
                <a:sym typeface="Symbol" pitchFamily="18" charset="2"/>
              </a:rPr>
              <a:t>If </a:t>
            </a:r>
            <a:r>
              <a:rPr lang="en-US" sz="2200" dirty="0" err="1">
                <a:solidFill>
                  <a:srgbClr val="0000CC"/>
                </a:solidFill>
                <a:sym typeface="Symbol" pitchFamily="18" charset="2"/>
              </a:rPr>
              <a:t>x+1</a:t>
            </a:r>
            <a:r>
              <a:rPr lang="en-US" sz="2200" dirty="0">
                <a:solidFill>
                  <a:srgbClr val="0000CC"/>
                </a:solidFill>
                <a:sym typeface="Symbol" pitchFamily="18" charset="2"/>
              </a:rPr>
              <a:t> = 1 </a:t>
            </a:r>
            <a:r>
              <a:rPr lang="en-US" sz="2200" dirty="0">
                <a:sym typeface="Symbol" pitchFamily="18" charset="2"/>
              </a:rPr>
              <a:t>is valid, then its dual </a:t>
            </a:r>
            <a:r>
              <a:rPr lang="en-US" sz="2200" dirty="0" err="1">
                <a:solidFill>
                  <a:srgbClr val="0000CC"/>
                </a:solidFill>
                <a:sym typeface="Symbol" pitchFamily="18" charset="2"/>
              </a:rPr>
              <a:t>x0</a:t>
            </a:r>
            <a:r>
              <a:rPr lang="en-US" sz="2200" dirty="0">
                <a:solidFill>
                  <a:srgbClr val="0000CC"/>
                </a:solidFill>
                <a:sym typeface="Symbol" pitchFamily="18" charset="2"/>
              </a:rPr>
              <a:t> = 0</a:t>
            </a:r>
            <a:r>
              <a:rPr lang="en-US" sz="2200" dirty="0">
                <a:sym typeface="Symbol" pitchFamily="18" charset="2"/>
              </a:rPr>
              <a:t> is also valid.</a:t>
            </a:r>
            <a:endParaRPr lang="en-US" sz="2200" dirty="0">
              <a:solidFill>
                <a:srgbClr val="0000CC"/>
              </a:solidFill>
              <a:sym typeface="Symbol" pitchFamily="18" charset="2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6454" y="5890746"/>
            <a:ext cx="4762500" cy="732692"/>
            <a:chOff x="2986454" y="5890746"/>
            <a:chExt cx="5315453" cy="73269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6454" y="5890746"/>
              <a:ext cx="732692" cy="73269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3719146" y="6072426"/>
              <a:ext cx="4582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Do not confuse duality with negation!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83039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7. Theorems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A1149D-DEEA-4214-842A-A0E90F080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990985"/>
              </p:ext>
            </p:extLst>
          </p:nvPr>
        </p:nvGraphicFramePr>
        <p:xfrm>
          <a:off x="609600" y="1169233"/>
          <a:ext cx="7924800" cy="538220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3303793889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1207326613"/>
                    </a:ext>
                  </a:extLst>
                </a:gridCol>
              </a:tblGrid>
              <a:tr h="383481">
                <a:tc gridSpan="2">
                  <a:txBody>
                    <a:bodyPr/>
                    <a:lstStyle/>
                    <a:p>
                      <a:r>
                        <a:rPr lang="en-SG" sz="2000" b="0" baseline="0" dirty="0">
                          <a:solidFill>
                            <a:srgbClr val="C00000"/>
                          </a:solidFill>
                        </a:rPr>
                        <a:t>Idempotency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550896"/>
                  </a:ext>
                </a:extLst>
              </a:tr>
              <a:tr h="353982">
                <a:tc>
                  <a:txBody>
                    <a:bodyPr/>
                    <a:lstStyle/>
                    <a:p>
                      <a:r>
                        <a:rPr lang="en-US" sz="1800" dirty="0"/>
                        <a:t>   X + X = X </a:t>
                      </a:r>
                      <a:endParaRPr lang="en-SG" sz="18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   X </a:t>
                      </a:r>
                      <a:r>
                        <a:rPr lang="en-US" sz="1800" dirty="0">
                          <a:sym typeface="Symbol" pitchFamily="18" charset="2"/>
                        </a:rPr>
                        <a:t> X = X </a:t>
                      </a:r>
                      <a:endParaRPr lang="en-US" sz="1800" baseline="0" dirty="0">
                        <a:sym typeface="Symbol" pitchFamily="18" charset="2"/>
                      </a:endParaRP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923440"/>
                  </a:ext>
                </a:extLst>
              </a:tr>
              <a:tr h="383481">
                <a:tc gridSpan="2">
                  <a:txBody>
                    <a:bodyPr/>
                    <a:lstStyle/>
                    <a:p>
                      <a:r>
                        <a:rPr lang="en-SG" sz="2000" baseline="0" dirty="0">
                          <a:solidFill>
                            <a:srgbClr val="C00000"/>
                          </a:solidFill>
                        </a:rPr>
                        <a:t>One element / Zero element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68266"/>
                  </a:ext>
                </a:extLst>
              </a:tr>
              <a:tr h="353982">
                <a:tc>
                  <a:txBody>
                    <a:bodyPr/>
                    <a:lstStyle/>
                    <a:p>
                      <a:r>
                        <a:rPr lang="en-US" sz="1800" dirty="0"/>
                        <a:t>   X +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sz="1800" dirty="0"/>
                        <a:t> =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sz="1800" dirty="0"/>
                        <a:t> + X = 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sz="1800" dirty="0"/>
                        <a:t> </a:t>
                      </a:r>
                      <a:endParaRPr lang="en-SG" sz="18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/>
                        <a:t>   X </a:t>
                      </a:r>
                      <a:r>
                        <a:rPr lang="en-US" sz="1800" baseline="0" dirty="0">
                          <a:sym typeface="Symbol" pitchFamily="18" charset="2"/>
                        </a:rPr>
                        <a:t> </a:t>
                      </a:r>
                      <a:r>
                        <a:rPr lang="en-US" sz="1800" baseline="0" dirty="0">
                          <a:solidFill>
                            <a:srgbClr val="C00000"/>
                          </a:solidFill>
                          <a:sym typeface="Symbol" pitchFamily="18" charset="2"/>
                        </a:rPr>
                        <a:t>0</a:t>
                      </a:r>
                      <a:r>
                        <a:rPr lang="en-US" sz="1800" baseline="0" dirty="0">
                          <a:sym typeface="Symbol" pitchFamily="18" charset="2"/>
                        </a:rPr>
                        <a:t> = </a:t>
                      </a:r>
                      <a:r>
                        <a:rPr lang="en-US" sz="1800" baseline="0" dirty="0">
                          <a:solidFill>
                            <a:srgbClr val="C00000"/>
                          </a:solidFill>
                          <a:sym typeface="Symbol" pitchFamily="18" charset="2"/>
                        </a:rPr>
                        <a:t>0 </a:t>
                      </a:r>
                      <a:r>
                        <a:rPr lang="en-US" sz="1800" baseline="0" dirty="0">
                          <a:sym typeface="Symbol" pitchFamily="18" charset="2"/>
                        </a:rPr>
                        <a:t> </a:t>
                      </a:r>
                      <a:r>
                        <a:rPr lang="en-US" sz="1800" baseline="0" dirty="0"/>
                        <a:t>X </a:t>
                      </a:r>
                      <a:r>
                        <a:rPr lang="en-US" sz="1800" baseline="0" dirty="0">
                          <a:sym typeface="Symbol" pitchFamily="18" charset="2"/>
                        </a:rPr>
                        <a:t>= </a:t>
                      </a:r>
                      <a:r>
                        <a:rPr lang="en-US" sz="1800" baseline="0" dirty="0">
                          <a:solidFill>
                            <a:srgbClr val="C00000"/>
                          </a:solidFill>
                          <a:sym typeface="Symbol" pitchFamily="18" charset="2"/>
                        </a:rPr>
                        <a:t>0</a:t>
                      </a: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258373"/>
                  </a:ext>
                </a:extLst>
              </a:tr>
              <a:tr h="383481">
                <a:tc gridSpan="2">
                  <a:txBody>
                    <a:bodyPr/>
                    <a:lstStyle/>
                    <a:p>
                      <a:r>
                        <a:rPr lang="en-SG" sz="2000" baseline="0" dirty="0">
                          <a:solidFill>
                            <a:srgbClr val="C00000"/>
                          </a:solidFill>
                        </a:rPr>
                        <a:t>Involution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469258"/>
                  </a:ext>
                </a:extLst>
              </a:tr>
              <a:tr h="353982">
                <a:tc gridSpan="2">
                  <a:txBody>
                    <a:bodyPr/>
                    <a:lstStyle/>
                    <a:p>
                      <a:r>
                        <a:rPr lang="en-US" sz="1800" dirty="0">
                          <a:sym typeface="Symbol" pitchFamily="18" charset="2"/>
                        </a:rPr>
                        <a:t>   ( X' )' = X</a:t>
                      </a:r>
                      <a:endParaRPr lang="en-SG" sz="18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sz="22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834841"/>
                  </a:ext>
                </a:extLst>
              </a:tr>
              <a:tr h="383481">
                <a:tc gridSpan="2">
                  <a:txBody>
                    <a:bodyPr/>
                    <a:lstStyle/>
                    <a:p>
                      <a:r>
                        <a:rPr lang="en-SG" sz="2000" baseline="0" dirty="0">
                          <a:solidFill>
                            <a:srgbClr val="C00000"/>
                          </a:solidFill>
                        </a:rPr>
                        <a:t>Absorption 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235043"/>
                  </a:ext>
                </a:extLst>
              </a:tr>
              <a:tr h="353982">
                <a:tc>
                  <a:txBody>
                    <a:bodyPr/>
                    <a:lstStyle/>
                    <a:p>
                      <a:r>
                        <a:rPr lang="en-US" sz="1800" dirty="0">
                          <a:sym typeface="Symbol" pitchFamily="18" charset="2"/>
                        </a:rPr>
                        <a:t>   X + XY = X </a:t>
                      </a:r>
                      <a:endParaRPr lang="en-SG" sz="18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ym typeface="Symbol" pitchFamily="18" charset="2"/>
                        </a:rPr>
                        <a:t>   X(X + Y) = X</a:t>
                      </a:r>
                      <a:endParaRPr lang="en-SG" sz="20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743195"/>
                  </a:ext>
                </a:extLst>
              </a:tr>
              <a:tr h="383481">
                <a:tc gridSpan="2">
                  <a:txBody>
                    <a:bodyPr/>
                    <a:lstStyle/>
                    <a:p>
                      <a:r>
                        <a:rPr lang="en-SG" sz="2000" baseline="0" dirty="0">
                          <a:solidFill>
                            <a:srgbClr val="C00000"/>
                          </a:solidFill>
                        </a:rPr>
                        <a:t>Absorption 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626557"/>
                  </a:ext>
                </a:extLst>
              </a:tr>
              <a:tr h="353982">
                <a:tc>
                  <a:txBody>
                    <a:bodyPr/>
                    <a:lstStyle/>
                    <a:p>
                      <a:r>
                        <a:rPr lang="en-US" sz="1800" dirty="0">
                          <a:sym typeface="Symbol" pitchFamily="18" charset="2"/>
                        </a:rPr>
                        <a:t>   X + X'Y = X + Y </a:t>
                      </a:r>
                      <a:endParaRPr lang="en-SG" sz="18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ym typeface="Symbol" pitchFamily="18" charset="2"/>
                        </a:rPr>
                        <a:t>   X(X' + Y) = XY</a:t>
                      </a:r>
                      <a:endParaRPr lang="en-SG" sz="20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541764"/>
                  </a:ext>
                </a:extLst>
              </a:tr>
              <a:tr h="383481">
                <a:tc gridSpan="2">
                  <a:txBody>
                    <a:bodyPr/>
                    <a:lstStyle/>
                    <a:p>
                      <a:r>
                        <a:rPr lang="en-SG" sz="1800" baseline="0" dirty="0" err="1">
                          <a:solidFill>
                            <a:srgbClr val="C00000"/>
                          </a:solidFill>
                        </a:rPr>
                        <a:t>DeMorgans</a:t>
                      </a:r>
                      <a:r>
                        <a:rPr lang="en-SG" sz="1800" baseline="0" dirty="0">
                          <a:solidFill>
                            <a:srgbClr val="C00000"/>
                          </a:solidFill>
                        </a:rPr>
                        <a:t>’ </a:t>
                      </a:r>
                      <a:r>
                        <a:rPr lang="en-SG" sz="1800" baseline="0" dirty="0">
                          <a:solidFill>
                            <a:srgbClr val="006600"/>
                          </a:solidFill>
                        </a:rPr>
                        <a:t>(can be generalised to more than 2 variables)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sz="20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6371467"/>
                  </a:ext>
                </a:extLst>
              </a:tr>
              <a:tr h="383481">
                <a:tc>
                  <a:txBody>
                    <a:bodyPr/>
                    <a:lstStyle/>
                    <a:p>
                      <a:r>
                        <a:rPr lang="en-US" sz="1800" dirty="0"/>
                        <a:t>   (X + Y)' = X' </a:t>
                      </a:r>
                      <a:r>
                        <a:rPr lang="en-US" sz="1800" dirty="0">
                          <a:sym typeface="Symbol" pitchFamily="18" charset="2"/>
                        </a:rPr>
                        <a:t></a:t>
                      </a:r>
                      <a:r>
                        <a:rPr lang="en-US" sz="1800" dirty="0"/>
                        <a:t> Y' </a:t>
                      </a:r>
                      <a:endParaRPr lang="en-SG" sz="18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 (X </a:t>
                      </a:r>
                      <a:r>
                        <a:rPr lang="en-US" sz="2000" dirty="0">
                          <a:sym typeface="Symbol" pitchFamily="18" charset="2"/>
                        </a:rPr>
                        <a:t> Y)' = X' + Y'</a:t>
                      </a:r>
                      <a:endParaRPr lang="en-SG" sz="20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866561"/>
                  </a:ext>
                </a:extLst>
              </a:tr>
              <a:tr h="383481">
                <a:tc gridSpan="2">
                  <a:txBody>
                    <a:bodyPr/>
                    <a:lstStyle/>
                    <a:p>
                      <a:r>
                        <a:rPr lang="en-SG" sz="2000" baseline="0" dirty="0">
                          <a:solidFill>
                            <a:srgbClr val="C00000"/>
                          </a:solidFill>
                        </a:rPr>
                        <a:t>Consensus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sz="20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3271329"/>
                  </a:ext>
                </a:extLst>
              </a:tr>
              <a:tr h="383481">
                <a:tc>
                  <a:txBody>
                    <a:bodyPr/>
                    <a:lstStyle/>
                    <a:p>
                      <a:r>
                        <a:rPr lang="en-US" sz="1800" dirty="0">
                          <a:sym typeface="Symbol" pitchFamily="18" charset="2"/>
                        </a:rPr>
                        <a:t>   XY + X'Z + YZ = XY + X'Z</a:t>
                      </a:r>
                      <a:endParaRPr lang="en-SG" sz="18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Symbol" pitchFamily="18" charset="2"/>
                        </a:rPr>
                        <a:t>   (X+Y)(X'+Z)(Y+Z) = (X+Y)(X'+Z)</a:t>
                      </a:r>
                      <a:endParaRPr lang="en-SG" sz="20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299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6183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7. Proving a Theorem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29564AB-A660-476B-9E7E-EEF77EC3050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Theorems can be proved using truth table, or by algebraic manipulation using other theorems/laws.</a:t>
            </a:r>
          </a:p>
          <a:p>
            <a:pPr marL="268288" indent="-268288" fontAlgn="auto">
              <a:spcBef>
                <a:spcPts val="120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Prove absorption theorem </a:t>
            </a:r>
            <a:r>
              <a:rPr lang="en-US" dirty="0">
                <a:solidFill>
                  <a:srgbClr val="800000"/>
                </a:solidFill>
              </a:rPr>
              <a:t>X + X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Y = X</a:t>
            </a:r>
          </a:p>
          <a:p>
            <a:pPr lvl="1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tabLst>
                <a:tab pos="1608138" algn="l"/>
              </a:tabLst>
            </a:pPr>
            <a:r>
              <a:rPr lang="en-US" dirty="0">
                <a:sym typeface="Symbol" pitchFamily="18" charset="2"/>
              </a:rPr>
              <a:t>	X + XY	= X1 + XY (by identity law) </a:t>
            </a:r>
          </a:p>
          <a:p>
            <a:pPr lvl="1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tabLst>
                <a:tab pos="1608138" algn="l"/>
              </a:tabLst>
            </a:pPr>
            <a:r>
              <a:rPr lang="en-US" dirty="0">
                <a:sym typeface="Symbol" pitchFamily="18" charset="2"/>
              </a:rPr>
              <a:t>      	= X(1+Y) (by distributivity)</a:t>
            </a:r>
          </a:p>
          <a:p>
            <a:pPr lvl="1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tabLst>
                <a:tab pos="1608138" algn="l"/>
              </a:tabLst>
            </a:pPr>
            <a:r>
              <a:rPr lang="en-US" dirty="0">
                <a:sym typeface="Symbol" pitchFamily="18" charset="2"/>
              </a:rPr>
              <a:t>         	= X1 (by one element law)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           	= X (by identity law)</a:t>
            </a:r>
          </a:p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By the principle of duality, we may also cite (</a:t>
            </a:r>
            <a:r>
              <a:rPr lang="en-US" u="sng" dirty="0">
                <a:sym typeface="Symbol" pitchFamily="18" charset="2"/>
              </a:rPr>
              <a:t>without proof</a:t>
            </a:r>
            <a:r>
              <a:rPr lang="en-US" dirty="0">
                <a:sym typeface="Symbol" pitchFamily="18" charset="2"/>
              </a:rPr>
              <a:t>) that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X(X+Y) = X.</a:t>
            </a:r>
          </a:p>
        </p:txBody>
      </p:sp>
    </p:spTree>
    <p:extLst>
      <p:ext uri="{BB962C8B-B14F-4D97-AF65-F5344CB8AC3E}">
        <p14:creationId xmlns:p14="http://schemas.microsoft.com/office/powerpoint/2010/main" val="14302963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8. Boolean Functions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F20B0E0-2656-40BD-A8D1-E79A104B530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1600"/>
            <a:ext cx="83820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Examples of Boolean functions (logic equations):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800000"/>
                </a:solidFill>
              </a:rPr>
              <a:t>F1(</a:t>
            </a:r>
            <a:r>
              <a:rPr lang="en-US" dirty="0" err="1">
                <a:solidFill>
                  <a:srgbClr val="800000"/>
                </a:solidFill>
              </a:rPr>
              <a:t>x,y,z</a:t>
            </a:r>
            <a:r>
              <a:rPr lang="en-US" dirty="0">
                <a:solidFill>
                  <a:srgbClr val="800000"/>
                </a:solidFill>
              </a:rPr>
              <a:t>) = </a:t>
            </a:r>
            <a:r>
              <a:rPr lang="en-US" dirty="0" err="1">
                <a:solidFill>
                  <a:srgbClr val="800000"/>
                </a:solidFill>
              </a:rPr>
              <a:t>x</a:t>
            </a:r>
            <a:r>
              <a:rPr lang="en-US" dirty="0" err="1">
                <a:solidFill>
                  <a:srgbClr val="800000"/>
                </a:solidFill>
                <a:sym typeface="Symbol" pitchFamily="18" charset="2"/>
              </a:rPr>
              <a:t>yz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' 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chemeClr val="tx2"/>
                </a:solidFill>
                <a:sym typeface="Symbol" pitchFamily="18" charset="2"/>
              </a:rPr>
              <a:t>  </a:t>
            </a:r>
            <a:r>
              <a:rPr lang="en-US" dirty="0">
                <a:solidFill>
                  <a:srgbClr val="006600"/>
                </a:solidFill>
                <a:sym typeface="Symbol" pitchFamily="18" charset="2"/>
              </a:rPr>
              <a:t>F2(</a:t>
            </a:r>
            <a:r>
              <a:rPr lang="en-US" dirty="0" err="1">
                <a:solidFill>
                  <a:srgbClr val="006600"/>
                </a:solidFill>
                <a:sym typeface="Symbol" pitchFamily="18" charset="2"/>
              </a:rPr>
              <a:t>x,y,z</a:t>
            </a:r>
            <a:r>
              <a:rPr lang="en-US" dirty="0">
                <a:solidFill>
                  <a:srgbClr val="006600"/>
                </a:solidFill>
                <a:sym typeface="Symbol" pitchFamily="18" charset="2"/>
              </a:rPr>
              <a:t>) = x + </a:t>
            </a:r>
            <a:r>
              <a:rPr lang="en-US" dirty="0" err="1">
                <a:solidFill>
                  <a:srgbClr val="006600"/>
                </a:solidFill>
                <a:sym typeface="Symbol" pitchFamily="18" charset="2"/>
              </a:rPr>
              <a:t>y'z</a:t>
            </a:r>
            <a:r>
              <a:rPr lang="en-US" dirty="0">
                <a:solidFill>
                  <a:srgbClr val="006600"/>
                </a:solidFill>
                <a:sym typeface="Symbol" pitchFamily="18" charset="2"/>
              </a:rPr>
              <a:t> 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ym typeface="Symbol" pitchFamily="18" charset="2"/>
              </a:rPr>
              <a:t>  </a:t>
            </a:r>
            <a:r>
              <a:rPr lang="en-US" dirty="0">
                <a:solidFill>
                  <a:srgbClr val="CC3300"/>
                </a:solidFill>
                <a:sym typeface="Symbol" pitchFamily="18" charset="2"/>
              </a:rPr>
              <a:t>F3(</a:t>
            </a:r>
            <a:r>
              <a:rPr lang="en-US" dirty="0" err="1">
                <a:solidFill>
                  <a:srgbClr val="CC3300"/>
                </a:solidFill>
                <a:sym typeface="Symbol" pitchFamily="18" charset="2"/>
              </a:rPr>
              <a:t>x,y,z</a:t>
            </a:r>
            <a:r>
              <a:rPr lang="en-US" dirty="0">
                <a:solidFill>
                  <a:srgbClr val="CC3300"/>
                </a:solidFill>
                <a:sym typeface="Symbol" pitchFamily="18" charset="2"/>
              </a:rPr>
              <a:t>) = </a:t>
            </a:r>
            <a:r>
              <a:rPr lang="en-US" dirty="0" err="1">
                <a:solidFill>
                  <a:srgbClr val="CC3300"/>
                </a:solidFill>
                <a:sym typeface="Symbol" pitchFamily="18" charset="2"/>
              </a:rPr>
              <a:t>x'y'z</a:t>
            </a:r>
            <a:r>
              <a:rPr lang="en-US" dirty="0">
                <a:solidFill>
                  <a:srgbClr val="CC3300"/>
                </a:solidFill>
                <a:sym typeface="Symbol" pitchFamily="18" charset="2"/>
              </a:rPr>
              <a:t> + x'</a:t>
            </a:r>
            <a:r>
              <a:rPr lang="en-US" dirty="0" err="1">
                <a:solidFill>
                  <a:srgbClr val="CC3300"/>
                </a:solidFill>
                <a:sym typeface="Symbol" pitchFamily="18" charset="2"/>
              </a:rPr>
              <a:t>yz</a:t>
            </a:r>
            <a:r>
              <a:rPr lang="en-US" dirty="0">
                <a:solidFill>
                  <a:srgbClr val="CC3300"/>
                </a:solidFill>
                <a:sym typeface="Symbol" pitchFamily="18" charset="2"/>
              </a:rPr>
              <a:t> + </a:t>
            </a:r>
            <a:r>
              <a:rPr lang="en-US" dirty="0" err="1">
                <a:solidFill>
                  <a:srgbClr val="CC3300"/>
                </a:solidFill>
                <a:sym typeface="Symbol" pitchFamily="18" charset="2"/>
              </a:rPr>
              <a:t>xy</a:t>
            </a:r>
            <a:r>
              <a:rPr lang="en-US" dirty="0">
                <a:solidFill>
                  <a:srgbClr val="CC3300"/>
                </a:solidFill>
                <a:sym typeface="Symbol" pitchFamily="18" charset="2"/>
              </a:rPr>
              <a:t>' 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  F4(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x,y,z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) = 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xy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' + 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x'z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 </a:t>
            </a:r>
          </a:p>
        </p:txBody>
      </p:sp>
      <p:graphicFrame>
        <p:nvGraphicFramePr>
          <p:cNvPr id="10" name="Group 117">
            <a:extLst>
              <a:ext uri="{FF2B5EF4-FFF2-40B4-BE49-F238E27FC236}">
                <a16:creationId xmlns:a16="http://schemas.microsoft.com/office/drawing/2014/main" id="{998F94BE-AE04-4F32-B462-6FC57ECC95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7289401"/>
              </p:ext>
            </p:extLst>
          </p:nvPr>
        </p:nvGraphicFramePr>
        <p:xfrm>
          <a:off x="4648200" y="1981200"/>
          <a:ext cx="4267200" cy="3017520"/>
        </p:xfrm>
        <a:graphic>
          <a:graphicData uri="http://schemas.openxmlformats.org/drawingml/2006/table">
            <a:tbl>
              <a:tblPr/>
              <a:tblGrid>
                <a:gridCol w="550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F4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Text Box 118">
            <a:extLst>
              <a:ext uri="{FF2B5EF4-FFF2-40B4-BE49-F238E27FC236}">
                <a16:creationId xmlns:a16="http://schemas.microsoft.com/office/drawing/2014/main" id="{313E00E1-2D94-4EB2-84B4-A3BED4460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181600"/>
            <a:ext cx="717804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From the truth table, F3 = F4.</a:t>
            </a:r>
          </a:p>
          <a:p>
            <a:pPr>
              <a:spcBef>
                <a:spcPct val="20000"/>
              </a:spcBef>
            </a:pPr>
            <a:r>
              <a:rPr lang="en-US" sz="2400" dirty="0"/>
              <a:t>Can you prove F3 = F4 by using Boolean Algebra? </a:t>
            </a:r>
          </a:p>
        </p:txBody>
      </p:sp>
      <p:graphicFrame>
        <p:nvGraphicFramePr>
          <p:cNvPr id="13" name="Group 117">
            <a:extLst>
              <a:ext uri="{FF2B5EF4-FFF2-40B4-BE49-F238E27FC236}">
                <a16:creationId xmlns:a16="http://schemas.microsoft.com/office/drawing/2014/main" id="{A3B83685-8B72-4706-837F-4892134D9D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2255245"/>
              </p:ext>
            </p:extLst>
          </p:nvPr>
        </p:nvGraphicFramePr>
        <p:xfrm>
          <a:off x="4648200" y="1981200"/>
          <a:ext cx="4267200" cy="3017520"/>
        </p:xfrm>
        <a:graphic>
          <a:graphicData uri="http://schemas.openxmlformats.org/drawingml/2006/table">
            <a:tbl>
              <a:tblPr/>
              <a:tblGrid>
                <a:gridCol w="550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F4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Text Box 249">
            <a:extLst>
              <a:ext uri="{FF2B5EF4-FFF2-40B4-BE49-F238E27FC236}">
                <a16:creationId xmlns:a16="http://schemas.microsoft.com/office/drawing/2014/main" id="{2388F5CB-E6C1-4830-AAC5-C8B37A858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7053276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9. Complement Functions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" name="Text Box 249">
            <a:extLst>
              <a:ext uri="{FF2B5EF4-FFF2-40B4-BE49-F238E27FC236}">
                <a16:creationId xmlns:a16="http://schemas.microsoft.com/office/drawing/2014/main" id="{2388F5CB-E6C1-4830-AAC5-C8B37A858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7CB386E8-DBDF-45B1-9337-9A53A18D17B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1600"/>
            <a:ext cx="8089392" cy="475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a Boolean function F, the </a:t>
            </a:r>
            <a:r>
              <a:rPr lang="en-US" dirty="0">
                <a:solidFill>
                  <a:srgbClr val="800000"/>
                </a:solidFill>
              </a:rPr>
              <a:t>complement</a:t>
            </a:r>
            <a:r>
              <a:rPr lang="en-US" dirty="0"/>
              <a:t> of F, denoted as </a:t>
            </a:r>
            <a:r>
              <a:rPr lang="en-US" dirty="0">
                <a:solidFill>
                  <a:srgbClr val="A50021"/>
                </a:solidFill>
              </a:rPr>
              <a:t>F'</a:t>
            </a:r>
            <a:r>
              <a:rPr lang="en-US" dirty="0"/>
              <a:t>, is obtained by </a:t>
            </a:r>
            <a:r>
              <a:rPr lang="en-US" u="sng" dirty="0"/>
              <a:t>interchanging 1 with 0</a:t>
            </a:r>
            <a:r>
              <a:rPr lang="en-US" dirty="0"/>
              <a:t> in the function’s output values.</a:t>
            </a:r>
          </a:p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</a:t>
            </a:r>
            <a:r>
              <a:rPr lang="en-US" dirty="0">
                <a:solidFill>
                  <a:srgbClr val="800000"/>
                </a:solidFill>
              </a:rPr>
              <a:t>F1 = </a:t>
            </a:r>
            <a:r>
              <a:rPr lang="en-US" dirty="0" err="1">
                <a:solidFill>
                  <a:srgbClr val="800000"/>
                </a:solidFill>
              </a:rPr>
              <a:t>x</a:t>
            </a:r>
            <a:r>
              <a:rPr lang="en-US" dirty="0" err="1">
                <a:solidFill>
                  <a:srgbClr val="800000"/>
                </a:solidFill>
                <a:sym typeface="Symbol" pitchFamily="18" charset="2"/>
              </a:rPr>
              <a:t>yz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'</a:t>
            </a:r>
            <a:r>
              <a:rPr lang="en-US" dirty="0">
                <a:sym typeface="Symbol" pitchFamily="18" charset="2"/>
              </a:rPr>
              <a:t> </a:t>
            </a:r>
          </a:p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What is F1' ?</a:t>
            </a:r>
          </a:p>
          <a:p>
            <a:pPr marL="622300" lvl="1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F1' = (</a:t>
            </a:r>
            <a:r>
              <a:rPr lang="en-US" dirty="0" err="1"/>
              <a:t>x</a:t>
            </a:r>
            <a:r>
              <a:rPr lang="en-US" dirty="0" err="1">
                <a:sym typeface="Symbol" pitchFamily="18" charset="2"/>
              </a:rPr>
              <a:t>yz</a:t>
            </a:r>
            <a:r>
              <a:rPr lang="en-US" dirty="0">
                <a:sym typeface="Symbol" pitchFamily="18" charset="2"/>
              </a:rPr>
              <a:t>')' 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     = x' + y' + (z')' (</a:t>
            </a:r>
            <a:r>
              <a:rPr lang="en-US" dirty="0" err="1">
                <a:sym typeface="Symbol" pitchFamily="18" charset="2"/>
              </a:rPr>
              <a:t>DeMorgan’s</a:t>
            </a:r>
            <a:r>
              <a:rPr lang="en-US" dirty="0">
                <a:sym typeface="Symbol" pitchFamily="18" charset="2"/>
              </a:rPr>
              <a:t>)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     =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x' + y' + z</a:t>
            </a:r>
            <a:r>
              <a:rPr lang="en-US" dirty="0">
                <a:sym typeface="Symbol" pitchFamily="18" charset="2"/>
              </a:rPr>
              <a:t>     (Involution)</a:t>
            </a:r>
          </a:p>
        </p:txBody>
      </p:sp>
      <p:graphicFrame>
        <p:nvGraphicFramePr>
          <p:cNvPr id="16" name="Group 91">
            <a:extLst>
              <a:ext uri="{FF2B5EF4-FFF2-40B4-BE49-F238E27FC236}">
                <a16:creationId xmlns:a16="http://schemas.microsoft.com/office/drawing/2014/main" id="{6A939A4D-4301-43E3-A9E6-45516779E0A4}"/>
              </a:ext>
            </a:extLst>
          </p:cNvPr>
          <p:cNvGraphicFramePr>
            <a:graphicFrameLocks/>
          </p:cNvGraphicFramePr>
          <p:nvPr/>
        </p:nvGraphicFramePr>
        <p:xfrm>
          <a:off x="5257800" y="2590800"/>
          <a:ext cx="2740025" cy="3017520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F1'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7" name="Group 91">
            <a:extLst>
              <a:ext uri="{FF2B5EF4-FFF2-40B4-BE49-F238E27FC236}">
                <a16:creationId xmlns:a16="http://schemas.microsoft.com/office/drawing/2014/main" id="{34186140-A0F0-44BD-8EB5-2F470EFB950F}"/>
              </a:ext>
            </a:extLst>
          </p:cNvPr>
          <p:cNvGraphicFramePr>
            <a:graphicFrameLocks/>
          </p:cNvGraphicFramePr>
          <p:nvPr/>
        </p:nvGraphicFramePr>
        <p:xfrm>
          <a:off x="5257800" y="2590800"/>
          <a:ext cx="2740025" cy="3017520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F1'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6972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10. Standard Forms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7CB386E8-DBDF-45B1-9337-9A53A18D17B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1600"/>
            <a:ext cx="8089392" cy="475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Certain types of Boolean expressions lead to circuits that are desirable from an implementation viewpoint.</a:t>
            </a:r>
            <a:endParaRPr lang="en-US" b="1" dirty="0"/>
          </a:p>
          <a:p>
            <a:pPr marL="268288" indent="-268288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Two standard forms:</a:t>
            </a:r>
          </a:p>
          <a:p>
            <a:pPr marL="622300" lvl="1" indent="-2682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Sum-of-Products (SOP)</a:t>
            </a:r>
          </a:p>
          <a:p>
            <a:pPr marL="622300" lvl="1" indent="-2682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Product-of-Sums (POS)</a:t>
            </a:r>
          </a:p>
          <a:p>
            <a:pPr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Literals</a:t>
            </a:r>
          </a:p>
          <a:p>
            <a:pPr marL="622300" lvl="1" indent="-2682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Boolean variable on its own or in its complemented form</a:t>
            </a:r>
          </a:p>
          <a:p>
            <a:pPr marL="622300" lvl="1" indent="-2682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Examples: (1) </a:t>
            </a:r>
            <a:r>
              <a:rPr lang="en-US" dirty="0">
                <a:solidFill>
                  <a:srgbClr val="0000CC"/>
                </a:solidFill>
              </a:rPr>
              <a:t>x</a:t>
            </a:r>
            <a:r>
              <a:rPr lang="en-US" dirty="0"/>
              <a:t>, (2) </a:t>
            </a:r>
            <a:r>
              <a:rPr lang="en-US" dirty="0">
                <a:solidFill>
                  <a:srgbClr val="0000CC"/>
                </a:solidFill>
              </a:rPr>
              <a:t>x'</a:t>
            </a:r>
            <a:r>
              <a:rPr lang="en-US" dirty="0"/>
              <a:t>, (3) </a:t>
            </a:r>
            <a:r>
              <a:rPr lang="en-US" dirty="0">
                <a:solidFill>
                  <a:srgbClr val="0000CC"/>
                </a:solidFill>
              </a:rPr>
              <a:t>y</a:t>
            </a:r>
            <a:r>
              <a:rPr lang="en-US" dirty="0"/>
              <a:t>, (4) </a:t>
            </a:r>
            <a:r>
              <a:rPr lang="en-US" dirty="0">
                <a:solidFill>
                  <a:srgbClr val="0000CC"/>
                </a:solidFill>
              </a:rPr>
              <a:t>y'</a:t>
            </a:r>
            <a:r>
              <a:rPr lang="en-US" dirty="0"/>
              <a:t> </a:t>
            </a:r>
          </a:p>
          <a:p>
            <a:pPr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Product term</a:t>
            </a:r>
          </a:p>
          <a:p>
            <a:pPr marL="622300" lvl="1" indent="-2682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single literal or a logical product (AND) of several literals</a:t>
            </a:r>
          </a:p>
          <a:p>
            <a:pPr marL="622300" lvl="1" indent="-2682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Examples: (1) </a:t>
            </a:r>
            <a:r>
              <a:rPr lang="en-US" dirty="0">
                <a:solidFill>
                  <a:srgbClr val="0000CC"/>
                </a:solidFill>
              </a:rPr>
              <a:t>x</a:t>
            </a:r>
            <a:r>
              <a:rPr lang="en-US" dirty="0"/>
              <a:t>, (2) </a:t>
            </a:r>
            <a:r>
              <a:rPr lang="en-US" dirty="0" err="1">
                <a:solidFill>
                  <a:srgbClr val="0000CC"/>
                </a:solidFill>
              </a:rPr>
              <a:t>x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yz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'</a:t>
            </a:r>
            <a:r>
              <a:rPr lang="en-US" dirty="0">
                <a:sym typeface="Symbol" pitchFamily="18" charset="2"/>
              </a:rPr>
              <a:t>, (3) 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A'B</a:t>
            </a:r>
            <a:r>
              <a:rPr lang="en-US" dirty="0">
                <a:sym typeface="Symbol" pitchFamily="18" charset="2"/>
              </a:rPr>
              <a:t>, (4) 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AB</a:t>
            </a:r>
            <a:r>
              <a:rPr lang="en-US" dirty="0">
                <a:sym typeface="Symbol" pitchFamily="18" charset="2"/>
              </a:rPr>
              <a:t>, (5) 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dg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'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vw</a:t>
            </a:r>
            <a:endParaRPr lang="en-US" dirty="0">
              <a:solidFill>
                <a:srgbClr val="0000CC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293519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10. Standard Forms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7CB386E8-DBDF-45B1-9337-9A53A18D17B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69233"/>
            <a:ext cx="8089392" cy="5487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Sum term</a:t>
            </a:r>
          </a:p>
          <a:p>
            <a:pPr marL="622300" lvl="1" indent="-268288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A single literal or a logical sum (OR) of several literals</a:t>
            </a:r>
          </a:p>
          <a:p>
            <a:pPr marL="622300" lvl="1" indent="-268288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Examples: (1) </a:t>
            </a:r>
            <a:r>
              <a:rPr lang="en-US" dirty="0">
                <a:solidFill>
                  <a:srgbClr val="0000CC"/>
                </a:solidFill>
              </a:rPr>
              <a:t>x</a:t>
            </a:r>
            <a:r>
              <a:rPr lang="en-US" dirty="0"/>
              <a:t>, (2) </a:t>
            </a:r>
            <a:r>
              <a:rPr lang="en-US" dirty="0" err="1">
                <a:solidFill>
                  <a:srgbClr val="0000CC"/>
                </a:solidFill>
              </a:rPr>
              <a:t>x+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y+z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'</a:t>
            </a:r>
            <a:r>
              <a:rPr lang="en-US" dirty="0">
                <a:sym typeface="Symbol" pitchFamily="18" charset="2"/>
              </a:rPr>
              <a:t>, (3) 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A'+B</a:t>
            </a:r>
            <a:r>
              <a:rPr lang="en-US" dirty="0">
                <a:sym typeface="Symbol" pitchFamily="18" charset="2"/>
              </a:rPr>
              <a:t>, (4) 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A+B</a:t>
            </a:r>
            <a:r>
              <a:rPr lang="en-US" dirty="0">
                <a:sym typeface="Symbol" pitchFamily="18" charset="2"/>
              </a:rPr>
              <a:t>, (5) 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c+d+h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'+j</a:t>
            </a:r>
            <a:endParaRPr lang="en-US" b="1" dirty="0"/>
          </a:p>
          <a:p>
            <a:pPr marL="268288" indent="-268288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Sum-of-Products (SOP) expression</a:t>
            </a:r>
          </a:p>
          <a:p>
            <a:pPr marL="622300" lvl="1" indent="-268288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A product term or a logical sum (OR) of several product terms</a:t>
            </a:r>
          </a:p>
          <a:p>
            <a:pPr marL="622300" lvl="1" indent="-268288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Examples: (1) </a:t>
            </a:r>
            <a:r>
              <a:rPr lang="en-US" dirty="0">
                <a:solidFill>
                  <a:srgbClr val="0000CC"/>
                </a:solidFill>
              </a:rPr>
              <a:t>x</a:t>
            </a:r>
            <a:r>
              <a:rPr lang="en-US" dirty="0"/>
              <a:t>, (2) </a:t>
            </a:r>
            <a:r>
              <a:rPr lang="en-US" dirty="0">
                <a:solidFill>
                  <a:srgbClr val="0000CC"/>
                </a:solidFill>
              </a:rPr>
              <a:t>x + </a:t>
            </a:r>
            <a:r>
              <a:rPr lang="en-US" dirty="0" err="1">
                <a:solidFill>
                  <a:srgbClr val="0000CC"/>
                </a:solidFill>
              </a:rPr>
              <a:t>y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</a:t>
            </a:r>
            <a:r>
              <a:rPr lang="en-US" dirty="0" err="1">
                <a:solidFill>
                  <a:srgbClr val="0000CC"/>
                </a:solidFill>
              </a:rPr>
              <a:t>z</a:t>
            </a:r>
            <a:r>
              <a:rPr lang="en-US" dirty="0">
                <a:solidFill>
                  <a:srgbClr val="0000CC"/>
                </a:solidFill>
              </a:rPr>
              <a:t>'</a:t>
            </a:r>
            <a:r>
              <a:rPr lang="en-US" dirty="0"/>
              <a:t>, (3) </a:t>
            </a:r>
            <a:r>
              <a:rPr lang="en-US" dirty="0" err="1">
                <a:solidFill>
                  <a:srgbClr val="0000CC"/>
                </a:solidFill>
              </a:rPr>
              <a:t>x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y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' + x'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yz</a:t>
            </a:r>
            <a:r>
              <a:rPr lang="en-US" dirty="0"/>
              <a:t>, (4) </a:t>
            </a:r>
            <a:r>
              <a:rPr lang="en-US" dirty="0">
                <a:solidFill>
                  <a:srgbClr val="0000CC"/>
                </a:solidFill>
              </a:rPr>
              <a:t>A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B + A'B'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                  (5) </a:t>
            </a:r>
            <a:r>
              <a:rPr lang="en-US" dirty="0">
                <a:solidFill>
                  <a:srgbClr val="0000CC"/>
                </a:solidFill>
              </a:rPr>
              <a:t>A + B'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C + AC' + CD</a:t>
            </a:r>
            <a:r>
              <a:rPr lang="en-US" dirty="0"/>
              <a:t>  </a:t>
            </a:r>
          </a:p>
          <a:p>
            <a:pPr marL="268288" indent="-268288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Product-of-Sums (POS) expression</a:t>
            </a:r>
          </a:p>
          <a:p>
            <a:pPr marL="622300" lvl="1" indent="-268288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A sum term or a logical product (AND) of several sum terms</a:t>
            </a:r>
          </a:p>
          <a:p>
            <a:pPr marL="622300" lvl="1" indent="-268288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Examples: (1) </a:t>
            </a:r>
            <a:r>
              <a:rPr lang="en-US" dirty="0">
                <a:solidFill>
                  <a:srgbClr val="0000CC"/>
                </a:solidFill>
              </a:rPr>
              <a:t>x</a:t>
            </a:r>
            <a:r>
              <a:rPr lang="en-US" dirty="0"/>
              <a:t>, (2) </a:t>
            </a:r>
            <a:r>
              <a:rPr lang="en-US" dirty="0">
                <a:solidFill>
                  <a:srgbClr val="0000CC"/>
                </a:solidFill>
              </a:rPr>
              <a:t>x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(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y+z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')</a:t>
            </a:r>
            <a:r>
              <a:rPr lang="en-US" dirty="0">
                <a:sym typeface="Symbol" pitchFamily="18" charset="2"/>
              </a:rPr>
              <a:t>, (3) 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(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x+y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')(x'+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y+z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)</a:t>
            </a:r>
            <a:r>
              <a:rPr lang="en-US" dirty="0">
                <a:sym typeface="Symbol" pitchFamily="18" charset="2"/>
              </a:rPr>
              <a:t>, 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                  (4) 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(A+B)(A'+B')</a:t>
            </a:r>
            <a:r>
              <a:rPr lang="en-US" dirty="0">
                <a:sym typeface="Symbol" pitchFamily="18" charset="2"/>
              </a:rPr>
              <a:t>, (5) 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(A+B+C)D'(B'+D+E') </a:t>
            </a:r>
          </a:p>
          <a:p>
            <a:pPr marL="268288" indent="-268288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Every Boolean expression can be expressed in SOP or POS form.</a:t>
            </a:r>
            <a:endParaRPr lang="en-US" dirty="0">
              <a:solidFill>
                <a:srgbClr val="0000CC"/>
              </a:solidFill>
              <a:sym typeface="Symbol" pitchFamily="18" charset="2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D192769-D5D3-44D1-B2EC-36EC635EB3C1}"/>
              </a:ext>
            </a:extLst>
          </p:cNvPr>
          <p:cNvSpPr txBox="1">
            <a:spLocks noChangeArrowheads="1"/>
          </p:cNvSpPr>
          <p:nvPr/>
        </p:nvSpPr>
        <p:spPr>
          <a:xfrm>
            <a:off x="2921508" y="5836199"/>
            <a:ext cx="6129528" cy="8206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6600"/>
                </a:solidFill>
              </a:rPr>
              <a:t>DLD page 59 Quick Review Questions</a:t>
            </a:r>
            <a:br>
              <a:rPr lang="en-US" dirty="0">
                <a:solidFill>
                  <a:srgbClr val="006600"/>
                </a:solidFill>
              </a:rPr>
            </a:br>
            <a:r>
              <a:rPr lang="en-US" dirty="0" err="1">
                <a:solidFill>
                  <a:srgbClr val="006600"/>
                </a:solidFill>
              </a:rPr>
              <a:t>Questions</a:t>
            </a:r>
            <a:r>
              <a:rPr lang="en-US" dirty="0">
                <a:solidFill>
                  <a:srgbClr val="006600"/>
                </a:solidFill>
              </a:rPr>
              <a:t> 3-2 to 3-5.</a:t>
            </a:r>
          </a:p>
        </p:txBody>
      </p:sp>
    </p:spTree>
    <p:extLst>
      <p:ext uri="{BB962C8B-B14F-4D97-AF65-F5344CB8AC3E}">
        <p14:creationId xmlns:p14="http://schemas.microsoft.com/office/powerpoint/2010/main" val="20291174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Quiz Time!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D46BF20D-149B-4A72-A39E-2A3F77141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2253098-D472-425F-8FF8-E4B203629724}"/>
              </a:ext>
            </a:extLst>
          </p:cNvPr>
          <p:cNvSpPr txBox="1">
            <a:spLocks noChangeArrowheads="1"/>
          </p:cNvSpPr>
          <p:nvPr/>
        </p:nvSpPr>
        <p:spPr>
          <a:xfrm>
            <a:off x="495758" y="1855033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>
                <a:solidFill>
                  <a:srgbClr val="800000"/>
                </a:solidFill>
              </a:rPr>
              <a:t>Put the right ticks in the following table.</a:t>
            </a:r>
            <a:endParaRPr lang="en-US" b="1" dirty="0"/>
          </a:p>
        </p:txBody>
      </p:sp>
      <p:graphicFrame>
        <p:nvGraphicFramePr>
          <p:cNvPr id="10" name="Group 48">
            <a:extLst>
              <a:ext uri="{FF2B5EF4-FFF2-40B4-BE49-F238E27FC236}">
                <a16:creationId xmlns:a16="http://schemas.microsoft.com/office/drawing/2014/main" id="{846307A2-2478-42AA-B482-6D2449FCFB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5698174"/>
              </p:ext>
            </p:extLst>
          </p:nvPr>
        </p:nvGraphicFramePr>
        <p:xfrm>
          <a:off x="1554064" y="2390019"/>
          <a:ext cx="6019800" cy="3581401"/>
        </p:xfrm>
        <a:graphic>
          <a:graphicData uri="http://schemas.openxmlformats.org/drawingml/2006/table">
            <a:tbl>
              <a:tblPr/>
              <a:tblGrid>
                <a:gridCol w="744106">
                  <a:extLst>
                    <a:ext uri="{9D8B030D-6E8A-4147-A177-3AD203B41FA5}">
                      <a16:colId xmlns:a16="http://schemas.microsoft.com/office/drawing/2014/main" val="3399570998"/>
                    </a:ext>
                  </a:extLst>
                </a:gridCol>
                <a:gridCol w="3126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2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Expression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SOP?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POS?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(1)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X'∙Y + X∙Y' + X∙Y∙Z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  <a:sym typeface="Wingdings 2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(2)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(X+Y')∙(X'+Y)∙(X'+Z')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(3)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X' + Y + 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  <a:sym typeface="Wingdings 2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(4)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X∙(W' + Y∙Z)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(5)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X∙Y∙Z'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  <a:sym typeface="Wingdings 2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  <a:sym typeface="Wingdings 2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(6)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W∙X'∙Y + V∙(X∙Z + W')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Text Box 49">
            <a:extLst>
              <a:ext uri="{FF2B5EF4-FFF2-40B4-BE49-F238E27FC236}">
                <a16:creationId xmlns:a16="http://schemas.microsoft.com/office/drawing/2014/main" id="{78ECB040-CDAC-4730-9F14-80E6EB8E1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9256" y="2999619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sym typeface="Wingdings 2" pitchFamily="18" charset="2"/>
              </a:rPr>
              <a:t></a:t>
            </a:r>
          </a:p>
        </p:txBody>
      </p:sp>
      <p:sp>
        <p:nvSpPr>
          <p:cNvPr id="13" name="Text Box 50">
            <a:extLst>
              <a:ext uri="{FF2B5EF4-FFF2-40B4-BE49-F238E27FC236}">
                <a16:creationId xmlns:a16="http://schemas.microsoft.com/office/drawing/2014/main" id="{8E948E50-D1FC-4403-A9A9-50AA2E4C4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7562" y="3533019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sym typeface="Wingdings 2" pitchFamily="18" charset="2"/>
              </a:rPr>
              <a:t></a:t>
            </a:r>
          </a:p>
        </p:txBody>
      </p:sp>
      <p:sp>
        <p:nvSpPr>
          <p:cNvPr id="14" name="Text Box 51">
            <a:extLst>
              <a:ext uri="{FF2B5EF4-FFF2-40B4-BE49-F238E27FC236}">
                <a16:creationId xmlns:a16="http://schemas.microsoft.com/office/drawing/2014/main" id="{63318922-7F94-45CD-B07C-BC725DE0E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9256" y="3990219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sym typeface="Wingdings 2" pitchFamily="18" charset="2"/>
              </a:rPr>
              <a:t></a:t>
            </a:r>
          </a:p>
        </p:txBody>
      </p:sp>
      <p:sp>
        <p:nvSpPr>
          <p:cNvPr id="16" name="Text Box 52">
            <a:extLst>
              <a:ext uri="{FF2B5EF4-FFF2-40B4-BE49-F238E27FC236}">
                <a16:creationId xmlns:a16="http://schemas.microsoft.com/office/drawing/2014/main" id="{591CBA25-B061-444C-8FBF-5C191A80A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7562" y="3990219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sym typeface="Wingdings 2" pitchFamily="18" charset="2"/>
              </a:rPr>
              <a:t></a:t>
            </a:r>
          </a:p>
        </p:txBody>
      </p:sp>
      <p:sp>
        <p:nvSpPr>
          <p:cNvPr id="17" name="Text Box 53">
            <a:extLst>
              <a:ext uri="{FF2B5EF4-FFF2-40B4-BE49-F238E27FC236}">
                <a16:creationId xmlns:a16="http://schemas.microsoft.com/office/drawing/2014/main" id="{D407405C-1C42-4DCD-B5A5-040838CFE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9256" y="5057019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sym typeface="Wingdings 2" pitchFamily="18" charset="2"/>
              </a:rPr>
              <a:t></a:t>
            </a:r>
          </a:p>
        </p:txBody>
      </p:sp>
      <p:sp>
        <p:nvSpPr>
          <p:cNvPr id="18" name="Text Box 54">
            <a:extLst>
              <a:ext uri="{FF2B5EF4-FFF2-40B4-BE49-F238E27FC236}">
                <a16:creationId xmlns:a16="http://schemas.microsoft.com/office/drawing/2014/main" id="{E04B9AF2-5EF1-408F-9F86-EC230FAF4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9462" y="5057019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sym typeface="Wingdings 2" pitchFamily="18" charset="2"/>
              </a:rPr>
              <a:t></a:t>
            </a:r>
          </a:p>
        </p:txBody>
      </p:sp>
      <p:sp>
        <p:nvSpPr>
          <p:cNvPr id="19" name="Text Box 55">
            <a:extLst>
              <a:ext uri="{FF2B5EF4-FFF2-40B4-BE49-F238E27FC236}">
                <a16:creationId xmlns:a16="http://schemas.microsoft.com/office/drawing/2014/main" id="{3342B931-CD71-44A6-85EF-491789AED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7562" y="2999619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800000"/>
                </a:solidFill>
                <a:sym typeface="Wingdings 2" pitchFamily="18" charset="2"/>
              </a:rPr>
              <a:t></a:t>
            </a:r>
          </a:p>
        </p:txBody>
      </p:sp>
      <p:sp>
        <p:nvSpPr>
          <p:cNvPr id="20" name="Text Box 56">
            <a:extLst>
              <a:ext uri="{FF2B5EF4-FFF2-40B4-BE49-F238E27FC236}">
                <a16:creationId xmlns:a16="http://schemas.microsoft.com/office/drawing/2014/main" id="{46856ECB-5EF8-4F60-89A2-565643C6B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9256" y="3533019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800000"/>
                </a:solidFill>
                <a:sym typeface="Wingdings 2" pitchFamily="18" charset="2"/>
              </a:rPr>
              <a:t></a:t>
            </a:r>
          </a:p>
        </p:txBody>
      </p:sp>
      <p:sp>
        <p:nvSpPr>
          <p:cNvPr id="21" name="Text Box 57">
            <a:extLst>
              <a:ext uri="{FF2B5EF4-FFF2-40B4-BE49-F238E27FC236}">
                <a16:creationId xmlns:a16="http://schemas.microsoft.com/office/drawing/2014/main" id="{2A8E3B77-B703-4915-95E1-8E34D56F6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9256" y="4523619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800000"/>
                </a:solidFill>
                <a:sym typeface="Wingdings 2" pitchFamily="18" charset="2"/>
              </a:rPr>
              <a:t></a:t>
            </a:r>
          </a:p>
        </p:txBody>
      </p:sp>
      <p:sp>
        <p:nvSpPr>
          <p:cNvPr id="22" name="Text Box 58">
            <a:extLst>
              <a:ext uri="{FF2B5EF4-FFF2-40B4-BE49-F238E27FC236}">
                <a16:creationId xmlns:a16="http://schemas.microsoft.com/office/drawing/2014/main" id="{CCA2BE34-4797-43A9-805A-F0C2A377B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7562" y="4523619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800000"/>
                </a:solidFill>
                <a:sym typeface="Wingdings 2" pitchFamily="18" charset="2"/>
              </a:rPr>
              <a:t></a:t>
            </a:r>
          </a:p>
        </p:txBody>
      </p:sp>
      <p:sp>
        <p:nvSpPr>
          <p:cNvPr id="23" name="Text Box 59">
            <a:extLst>
              <a:ext uri="{FF2B5EF4-FFF2-40B4-BE49-F238E27FC236}">
                <a16:creationId xmlns:a16="http://schemas.microsoft.com/office/drawing/2014/main" id="{57F3D6B8-63A3-40AF-B4F7-56B3BC826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9256" y="5514219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800000"/>
                </a:solidFill>
                <a:sym typeface="Wingdings 2" pitchFamily="18" charset="2"/>
              </a:rPr>
              <a:t></a:t>
            </a:r>
          </a:p>
        </p:txBody>
      </p:sp>
      <p:sp>
        <p:nvSpPr>
          <p:cNvPr id="24" name="Text Box 60">
            <a:extLst>
              <a:ext uri="{FF2B5EF4-FFF2-40B4-BE49-F238E27FC236}">
                <a16:creationId xmlns:a16="http://schemas.microsoft.com/office/drawing/2014/main" id="{A8D32FC9-0676-4B2D-A851-D8690E5C0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9462" y="5514219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800000"/>
                </a:solidFill>
                <a:sym typeface="Wingdings 2" pitchFamily="18" charset="2"/>
              </a:rPr>
              <a:t>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1B03CB-8205-452B-BFCF-E4D8CCA487DD}"/>
              </a:ext>
            </a:extLst>
          </p:cNvPr>
          <p:cNvSpPr txBox="1"/>
          <p:nvPr/>
        </p:nvSpPr>
        <p:spPr>
          <a:xfrm>
            <a:off x="724358" y="1169233"/>
            <a:ext cx="7772400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SOP </a:t>
            </a:r>
            <a:r>
              <a:rPr lang="en-US" dirty="0" err="1"/>
              <a:t>expr</a:t>
            </a:r>
            <a:r>
              <a:rPr lang="en-US" dirty="0"/>
              <a:t>: A product term or a logical sum (OR) of several product terms.</a:t>
            </a:r>
          </a:p>
          <a:p>
            <a:r>
              <a:rPr lang="en-US" b="1" dirty="0"/>
              <a:t>POS</a:t>
            </a:r>
            <a:r>
              <a:rPr lang="en-US" dirty="0"/>
              <a:t> </a:t>
            </a:r>
            <a:r>
              <a:rPr lang="en-US" dirty="0" err="1"/>
              <a:t>expr</a:t>
            </a:r>
            <a:r>
              <a:rPr lang="en-US" dirty="0"/>
              <a:t>: A sum term or a logical product (AND) of several sum terms.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88476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27AB-2E92-E3C7-A0C6-7F165266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5461-F81C-989D-24C1-6057AF01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008" y="5493609"/>
            <a:ext cx="5244353" cy="830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Scan</a:t>
            </a:r>
            <a:r>
              <a:rPr lang="en-US" dirty="0"/>
              <a:t> and ask your questions here! (May be obscured in some slides)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4FB51-AE44-1DD8-051F-ECF4BB553A8F}"/>
              </a:ext>
            </a:extLst>
          </p:cNvPr>
          <p:cNvSpPr txBox="1"/>
          <p:nvPr/>
        </p:nvSpPr>
        <p:spPr>
          <a:xfrm>
            <a:off x="578224" y="2918014"/>
            <a:ext cx="8116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Ask at</a:t>
            </a:r>
          </a:p>
          <a:p>
            <a:r>
              <a:rPr lang="en-US" sz="2400" dirty="0">
                <a:hlinkClick r:id="rId2"/>
              </a:rPr>
              <a:t>https://sets.netlify.app/module/676ca3a07d7f5ffc1741dc65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011FF-7FFB-6F04-59EC-D8C1DA753FF9}"/>
              </a:ext>
            </a:extLst>
          </p:cNvPr>
          <p:cNvSpPr txBox="1"/>
          <p:nvPr/>
        </p:nvSpPr>
        <p:spPr>
          <a:xfrm>
            <a:off x="3909059" y="441242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3ABB02-DEE7-0BB8-60DE-1B085766E91E}"/>
              </a:ext>
            </a:extLst>
          </p:cNvPr>
          <p:cNvCxnSpPr>
            <a:cxnSpLocks/>
          </p:cNvCxnSpPr>
          <p:nvPr/>
        </p:nvCxnSpPr>
        <p:spPr>
          <a:xfrm flipH="1">
            <a:off x="743361" y="5999517"/>
            <a:ext cx="2697151" cy="473646"/>
          </a:xfrm>
          <a:prstGeom prst="straightConnector1">
            <a:avLst/>
          </a:prstGeom>
          <a:ln w="476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41971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11. </a:t>
            </a:r>
            <a:r>
              <a:rPr lang="en-GB" sz="3600" dirty="0" err="1">
                <a:solidFill>
                  <a:srgbClr val="0000FF"/>
                </a:solidFill>
              </a:rPr>
              <a:t>Minterms</a:t>
            </a:r>
            <a:r>
              <a:rPr lang="en-GB" sz="3600" dirty="0">
                <a:solidFill>
                  <a:srgbClr val="0000FF"/>
                </a:solidFill>
              </a:rPr>
              <a:t> and Maxterms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0CD9F56-5680-43AD-9633-46E0E092538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 </a:t>
            </a:r>
            <a:r>
              <a:rPr lang="en-US" sz="2800" dirty="0" err="1">
                <a:solidFill>
                  <a:srgbClr val="800000"/>
                </a:solidFill>
              </a:rPr>
              <a:t>minterm</a:t>
            </a:r>
            <a:r>
              <a:rPr lang="en-US" sz="2800" dirty="0"/>
              <a:t> of </a:t>
            </a:r>
            <a:r>
              <a:rPr lang="en-US" sz="2800" i="1" dirty="0"/>
              <a:t>n</a:t>
            </a:r>
            <a:r>
              <a:rPr lang="en-US" sz="2800" dirty="0"/>
              <a:t> variables is a </a:t>
            </a:r>
            <a:r>
              <a:rPr lang="en-US" sz="2800" u="sng" dirty="0"/>
              <a:t>product term</a:t>
            </a:r>
            <a:r>
              <a:rPr lang="en-US" sz="2800" dirty="0"/>
              <a:t> that contains </a:t>
            </a:r>
            <a:r>
              <a:rPr lang="en-US" sz="2800" i="1" dirty="0"/>
              <a:t>n</a:t>
            </a:r>
            <a:r>
              <a:rPr lang="en-US" sz="2800" dirty="0"/>
              <a:t> literals from all the variables.</a:t>
            </a:r>
          </a:p>
          <a:p>
            <a:pPr marL="622300" lvl="1" indent="-2682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622300" algn="l"/>
              </a:tabLst>
            </a:pPr>
            <a:r>
              <a:rPr lang="en-US" sz="2400" dirty="0"/>
              <a:t>Example: On 2 variables </a:t>
            </a:r>
            <a:r>
              <a:rPr lang="en-US" sz="2400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CC"/>
                </a:solidFill>
              </a:rPr>
              <a:t>y</a:t>
            </a:r>
            <a:r>
              <a:rPr lang="en-US" sz="2400" dirty="0"/>
              <a:t>, the </a:t>
            </a:r>
            <a:r>
              <a:rPr lang="en-US" sz="2400" dirty="0" err="1"/>
              <a:t>minterms</a:t>
            </a:r>
            <a:r>
              <a:rPr lang="en-US" sz="2400" dirty="0"/>
              <a:t> are: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/>
              <a:t>		</a:t>
            </a:r>
            <a:r>
              <a:rPr lang="en-US" sz="2400" dirty="0" err="1">
                <a:solidFill>
                  <a:srgbClr val="0000CC"/>
                </a:solidFill>
              </a:rPr>
              <a:t>x'∙y</a:t>
            </a:r>
            <a:r>
              <a:rPr lang="en-US" sz="2400" dirty="0">
                <a:solidFill>
                  <a:srgbClr val="0000CC"/>
                </a:solidFill>
              </a:rPr>
              <a:t>'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0000CC"/>
                </a:solidFill>
              </a:rPr>
              <a:t>x'∙y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0000CC"/>
                </a:solidFill>
              </a:rPr>
              <a:t>x∙y</a:t>
            </a:r>
            <a:r>
              <a:rPr lang="en-US" sz="2400" dirty="0">
                <a:solidFill>
                  <a:srgbClr val="0000CC"/>
                </a:solidFill>
              </a:rPr>
              <a:t>'</a:t>
            </a:r>
            <a:r>
              <a:rPr lang="en-US" sz="2400" dirty="0"/>
              <a:t> and </a:t>
            </a:r>
            <a:r>
              <a:rPr lang="en-US" sz="2400" dirty="0" err="1">
                <a:solidFill>
                  <a:srgbClr val="0000CC"/>
                </a:solidFill>
              </a:rPr>
              <a:t>x∙y</a:t>
            </a:r>
            <a:endParaRPr lang="en-US" sz="2400" dirty="0">
              <a:solidFill>
                <a:srgbClr val="0000CC"/>
              </a:solidFill>
            </a:endParaRPr>
          </a:p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 </a:t>
            </a:r>
            <a:r>
              <a:rPr lang="en-US" sz="2800" dirty="0">
                <a:solidFill>
                  <a:srgbClr val="800000"/>
                </a:solidFill>
              </a:rPr>
              <a:t>maxterm</a:t>
            </a:r>
            <a:r>
              <a:rPr lang="en-US" sz="2800" dirty="0"/>
              <a:t> of </a:t>
            </a:r>
            <a:r>
              <a:rPr lang="en-US" sz="2800" i="1" dirty="0"/>
              <a:t>n</a:t>
            </a:r>
            <a:r>
              <a:rPr lang="en-US" sz="2800" dirty="0"/>
              <a:t> variables is a </a:t>
            </a:r>
            <a:r>
              <a:rPr lang="en-US" sz="2800" u="sng" dirty="0"/>
              <a:t>sum term</a:t>
            </a:r>
            <a:r>
              <a:rPr lang="en-US" sz="2800" dirty="0"/>
              <a:t> that contains </a:t>
            </a:r>
            <a:r>
              <a:rPr lang="en-US" sz="2800" i="1" dirty="0"/>
              <a:t>n</a:t>
            </a:r>
            <a:r>
              <a:rPr lang="en-US" sz="2800" dirty="0"/>
              <a:t> literals from all the variables.</a:t>
            </a:r>
          </a:p>
          <a:p>
            <a:pPr marL="622300" lvl="1" indent="-2682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Example: On 2 variables </a:t>
            </a:r>
            <a:r>
              <a:rPr lang="en-US" sz="2400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CC"/>
                </a:solidFill>
              </a:rPr>
              <a:t>y</a:t>
            </a:r>
            <a:r>
              <a:rPr lang="en-US" sz="2400" dirty="0"/>
              <a:t>, the maxterms are:</a:t>
            </a:r>
          </a:p>
          <a:p>
            <a:pPr marL="622300" lvl="1" indent="-268288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/>
              <a:t>		</a:t>
            </a:r>
            <a:r>
              <a:rPr lang="en-US" sz="2400" dirty="0" err="1">
                <a:solidFill>
                  <a:srgbClr val="0000CC"/>
                </a:solidFill>
              </a:rPr>
              <a:t>x'+y</a:t>
            </a:r>
            <a:r>
              <a:rPr lang="en-US" sz="2400" dirty="0">
                <a:solidFill>
                  <a:srgbClr val="0000CC"/>
                </a:solidFill>
              </a:rPr>
              <a:t>'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0000CC"/>
                </a:solidFill>
              </a:rPr>
              <a:t>x'+y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0000CC"/>
                </a:solidFill>
              </a:rPr>
              <a:t>x+y</a:t>
            </a:r>
            <a:r>
              <a:rPr lang="en-US" sz="2400" dirty="0">
                <a:solidFill>
                  <a:srgbClr val="0000CC"/>
                </a:solidFill>
              </a:rPr>
              <a:t>'</a:t>
            </a:r>
            <a:r>
              <a:rPr lang="en-US" sz="2400" dirty="0"/>
              <a:t> and </a:t>
            </a:r>
            <a:r>
              <a:rPr lang="en-US" sz="2400" dirty="0" err="1">
                <a:solidFill>
                  <a:srgbClr val="0000CC"/>
                </a:solidFill>
              </a:rPr>
              <a:t>x+y</a:t>
            </a:r>
            <a:endParaRPr lang="en-US" sz="2400" dirty="0">
              <a:solidFill>
                <a:srgbClr val="0000CC"/>
              </a:solidFill>
            </a:endParaRPr>
          </a:p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 general, with </a:t>
            </a:r>
            <a:r>
              <a:rPr lang="en-US" sz="2800" i="1" dirty="0"/>
              <a:t>n</a:t>
            </a:r>
            <a:r>
              <a:rPr lang="en-US" sz="2800" dirty="0"/>
              <a:t> variables we have up to 2</a:t>
            </a:r>
            <a:r>
              <a:rPr lang="en-US" sz="2800" i="1" baseline="30000" dirty="0"/>
              <a:t>n</a:t>
            </a:r>
            <a:r>
              <a:rPr lang="en-US" sz="2800" dirty="0"/>
              <a:t> </a:t>
            </a:r>
            <a:r>
              <a:rPr lang="en-US" sz="2800" dirty="0" err="1"/>
              <a:t>minterms</a:t>
            </a:r>
            <a:r>
              <a:rPr lang="en-US" sz="2800" dirty="0"/>
              <a:t> and 2</a:t>
            </a:r>
            <a:r>
              <a:rPr lang="en-US" sz="2800" i="1" baseline="30000" dirty="0"/>
              <a:t>n</a:t>
            </a:r>
            <a:r>
              <a:rPr lang="en-US" sz="2800" dirty="0"/>
              <a:t> maxterms.</a:t>
            </a:r>
          </a:p>
        </p:txBody>
      </p:sp>
    </p:spTree>
    <p:extLst>
      <p:ext uri="{BB962C8B-B14F-4D97-AF65-F5344CB8AC3E}">
        <p14:creationId xmlns:p14="http://schemas.microsoft.com/office/powerpoint/2010/main" val="364953864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11. </a:t>
            </a:r>
            <a:r>
              <a:rPr lang="en-GB" sz="3600" dirty="0" err="1">
                <a:solidFill>
                  <a:srgbClr val="0000FF"/>
                </a:solidFill>
              </a:rPr>
              <a:t>Minterms</a:t>
            </a:r>
            <a:r>
              <a:rPr lang="en-GB" sz="3600" dirty="0">
                <a:solidFill>
                  <a:srgbClr val="0000FF"/>
                </a:solidFill>
              </a:rPr>
              <a:t> and Maxterms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E984329-AFFB-472A-A275-F3237DF8642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9200"/>
            <a:ext cx="80772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dirty="0" err="1">
                <a:solidFill>
                  <a:srgbClr val="A50021"/>
                </a:solidFill>
              </a:rPr>
              <a:t>minterms</a:t>
            </a:r>
            <a:r>
              <a:rPr lang="en-US" dirty="0"/>
              <a:t> and </a:t>
            </a:r>
            <a:r>
              <a:rPr lang="en-US" dirty="0">
                <a:solidFill>
                  <a:srgbClr val="A50021"/>
                </a:solidFill>
              </a:rPr>
              <a:t>maxterms</a:t>
            </a:r>
            <a:r>
              <a:rPr lang="en-US" dirty="0"/>
              <a:t> on 2 variables are denoted by </a:t>
            </a:r>
            <a:r>
              <a:rPr lang="en-US" dirty="0">
                <a:solidFill>
                  <a:srgbClr val="800000"/>
                </a:solidFill>
              </a:rPr>
              <a:t>m0 to m3</a:t>
            </a:r>
            <a:r>
              <a:rPr lang="en-US" dirty="0"/>
              <a:t> and </a:t>
            </a:r>
            <a:r>
              <a:rPr lang="en-US" dirty="0">
                <a:solidFill>
                  <a:srgbClr val="800000"/>
                </a:solidFill>
              </a:rPr>
              <a:t>M0 to M3</a:t>
            </a:r>
            <a:r>
              <a:rPr lang="en-US" dirty="0"/>
              <a:t> respectively.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DE235A26-CAC3-4D2C-B610-625748D01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419600"/>
            <a:ext cx="8229600" cy="214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Important fact: </a:t>
            </a:r>
            <a:r>
              <a:rPr lang="en-US" sz="2400" dirty="0"/>
              <a:t>Each </a:t>
            </a:r>
            <a:r>
              <a:rPr lang="en-US" sz="2400" dirty="0" err="1"/>
              <a:t>minterm</a:t>
            </a:r>
            <a:r>
              <a:rPr lang="en-US" sz="2400" dirty="0"/>
              <a:t> is the </a:t>
            </a:r>
            <a:r>
              <a:rPr lang="en-US" sz="2400" u="sng" dirty="0"/>
              <a:t>complement</a:t>
            </a:r>
            <a:r>
              <a:rPr lang="en-US" sz="2400" dirty="0"/>
              <a:t> of its corresponding </a:t>
            </a:r>
            <a:r>
              <a:rPr lang="en-US" sz="2400" dirty="0" err="1"/>
              <a:t>maxterm</a:t>
            </a:r>
            <a:r>
              <a:rPr lang="en-US" sz="2400" dirty="0"/>
              <a:t>. </a:t>
            </a:r>
            <a:r>
              <a:rPr lang="en-US" sz="2400" dirty="0" err="1"/>
              <a:t>Likwise</a:t>
            </a:r>
            <a:r>
              <a:rPr lang="en-US" sz="2400" dirty="0"/>
              <a:t>, each </a:t>
            </a:r>
            <a:r>
              <a:rPr lang="en-US" sz="2400" dirty="0" err="1"/>
              <a:t>maxterm</a:t>
            </a:r>
            <a:r>
              <a:rPr lang="en-US" sz="2400" dirty="0"/>
              <a:t> is the complement of its corresponding </a:t>
            </a:r>
            <a:r>
              <a:rPr lang="en-US" sz="2400" dirty="0" err="1"/>
              <a:t>minterm</a:t>
            </a:r>
            <a:r>
              <a:rPr lang="en-US" sz="2400" dirty="0"/>
              <a:t>.</a:t>
            </a:r>
          </a:p>
          <a:p>
            <a:pPr marL="687387" lvl="1" indent="-342900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Example: </a:t>
            </a:r>
            <a:r>
              <a:rPr lang="en-US" sz="2200" dirty="0" err="1"/>
              <a:t>m2</a:t>
            </a:r>
            <a:r>
              <a:rPr lang="en-US" sz="2200" dirty="0"/>
              <a:t> = </a:t>
            </a:r>
            <a:r>
              <a:rPr lang="en-US" sz="2200" dirty="0" err="1"/>
              <a:t>x∙y</a:t>
            </a:r>
            <a:r>
              <a:rPr lang="en-US" sz="2200" dirty="0"/>
              <a:t>' </a:t>
            </a:r>
            <a:br>
              <a:rPr lang="en-US" sz="2200" dirty="0"/>
            </a:br>
            <a:r>
              <a:rPr lang="en-US" sz="2200" dirty="0"/>
              <a:t>                </a:t>
            </a:r>
            <a:r>
              <a:rPr lang="en-US" sz="2200" dirty="0" err="1"/>
              <a:t>m2</a:t>
            </a:r>
            <a:r>
              <a:rPr lang="en-US" sz="2200" dirty="0"/>
              <a:t>' = ( </a:t>
            </a:r>
            <a:r>
              <a:rPr lang="en-US" sz="2200" dirty="0" err="1"/>
              <a:t>x∙y</a:t>
            </a:r>
            <a:r>
              <a:rPr lang="en-US" sz="2200" dirty="0"/>
              <a:t>' )' = x' + ( y' )' = x' + y = </a:t>
            </a:r>
            <a:r>
              <a:rPr lang="en-US" sz="2200" dirty="0" err="1"/>
              <a:t>M2</a:t>
            </a:r>
            <a:endParaRPr lang="en-US" sz="2200" dirty="0"/>
          </a:p>
        </p:txBody>
      </p:sp>
      <p:graphicFrame>
        <p:nvGraphicFramePr>
          <p:cNvPr id="11" name="Group 163">
            <a:extLst>
              <a:ext uri="{FF2B5EF4-FFF2-40B4-BE49-F238E27FC236}">
                <a16:creationId xmlns:a16="http://schemas.microsoft.com/office/drawing/2014/main" id="{2BB5426B-A2AB-4292-B369-4B3BE4F889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8550003"/>
              </p:ext>
            </p:extLst>
          </p:nvPr>
        </p:nvGraphicFramePr>
        <p:xfrm>
          <a:off x="2362200" y="2148840"/>
          <a:ext cx="5257800" cy="219456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8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Minterms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Maxterms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263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Term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Term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x'∙y'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x+y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x'∙y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x+y' 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x∙y' 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x'+y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x∙y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x'+y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' 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60791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E984329-AFFB-472A-A275-F3237DF8642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9200"/>
            <a:ext cx="8077200" cy="1564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Ability to convert </a:t>
            </a:r>
            <a:r>
              <a:rPr lang="en-US" sz="2200" dirty="0" err="1"/>
              <a:t>minterms</a:t>
            </a:r>
            <a:r>
              <a:rPr lang="en-US" sz="2200" dirty="0"/>
              <a:t> and </a:t>
            </a:r>
            <a:r>
              <a:rPr lang="en-US" sz="2200" dirty="0" err="1"/>
              <a:t>maxterms</a:t>
            </a:r>
            <a:r>
              <a:rPr lang="en-US" sz="2200" dirty="0"/>
              <a:t> from its Boolean expression to its notation (and vice versa) is important.</a:t>
            </a:r>
          </a:p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Test yourself with the following quiz, assuming that you are given a Boolean function on 4 variables A, B, C, D.</a:t>
            </a:r>
          </a:p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</p:txBody>
      </p:sp>
      <p:graphicFrame>
        <p:nvGraphicFramePr>
          <p:cNvPr id="9" name="Group 48">
            <a:extLst>
              <a:ext uri="{FF2B5EF4-FFF2-40B4-BE49-F238E27FC236}">
                <a16:creationId xmlns:a16="http://schemas.microsoft.com/office/drawing/2014/main" id="{846307A2-2478-42AA-B482-6D2449FCFB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7171833"/>
              </p:ext>
            </p:extLst>
          </p:nvPr>
        </p:nvGraphicFramePr>
        <p:xfrm>
          <a:off x="682388" y="3261814"/>
          <a:ext cx="3548418" cy="3260091"/>
        </p:xfrm>
        <a:graphic>
          <a:graphicData uri="http://schemas.openxmlformats.org/drawingml/2006/table">
            <a:tbl>
              <a:tblPr/>
              <a:tblGrid>
                <a:gridCol w="541316">
                  <a:extLst>
                    <a:ext uri="{9D8B030D-6E8A-4147-A177-3AD203B41FA5}">
                      <a16:colId xmlns:a16="http://schemas.microsoft.com/office/drawing/2014/main" val="3399570998"/>
                    </a:ext>
                  </a:extLst>
                </a:gridCol>
                <a:gridCol w="1587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Boolean expression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Minterm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notation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(1)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A'∙B'∙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C∙D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Wingdings 2" pitchFamily="18" charset="2"/>
                        </a:rPr>
                        <a:t>m3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  <a:sym typeface="Wingdings 2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(2)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m10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(3)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m11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680610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(4)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A∙B∙C∙D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(5)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A∙B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'∙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C'∙D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1777119"/>
                  </a:ext>
                </a:extLst>
              </a:tr>
            </a:tbl>
          </a:graphicData>
        </a:graphic>
      </p:graphicFrame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418642" y="524656"/>
            <a:ext cx="8290644" cy="644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976438" indent="-1976438"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Quiz Time Again!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9281" y="2800149"/>
            <a:ext cx="140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Minterm</a:t>
            </a:r>
            <a:endParaRPr 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14" name="Group 48">
            <a:extLst>
              <a:ext uri="{FF2B5EF4-FFF2-40B4-BE49-F238E27FC236}">
                <a16:creationId xmlns:a16="http://schemas.microsoft.com/office/drawing/2014/main" id="{846307A2-2478-42AA-B482-6D2449FCFB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5169586"/>
              </p:ext>
            </p:extLst>
          </p:nvPr>
        </p:nvGraphicFramePr>
        <p:xfrm>
          <a:off x="4806780" y="3245808"/>
          <a:ext cx="3586592" cy="3260091"/>
        </p:xfrm>
        <a:graphic>
          <a:graphicData uri="http://schemas.openxmlformats.org/drawingml/2006/table">
            <a:tbl>
              <a:tblPr/>
              <a:tblGrid>
                <a:gridCol w="579683">
                  <a:extLst>
                    <a:ext uri="{9D8B030D-6E8A-4147-A177-3AD203B41FA5}">
                      <a16:colId xmlns:a16="http://schemas.microsoft.com/office/drawing/2014/main" val="3399570998"/>
                    </a:ext>
                  </a:extLst>
                </a:gridCol>
                <a:gridCol w="1726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Boolean expression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Maxterm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notation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(1)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A+B+C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'+D'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Wingdings 2" pitchFamily="18" charset="2"/>
                        </a:rPr>
                        <a:t>M3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  <a:sym typeface="Wingdings 2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(2)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M13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(3)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203398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(4)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A+B+C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'+D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(5)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A'+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B+C+D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48439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623673" y="2784143"/>
            <a:ext cx="140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Maxterm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45853" y="4491749"/>
            <a:ext cx="1521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2000" b="1" dirty="0" err="1">
                <a:solidFill>
                  <a:srgbClr val="C00000"/>
                </a:solidFill>
              </a:rPr>
              <a:t>A∙B</a:t>
            </a:r>
            <a:r>
              <a:rPr lang="en-US" sz="2000" b="1" dirty="0">
                <a:solidFill>
                  <a:srgbClr val="C00000"/>
                </a:solidFill>
              </a:rPr>
              <a:t>'∙</a:t>
            </a:r>
            <a:r>
              <a:rPr lang="en-US" sz="2000" b="1" dirty="0" err="1">
                <a:solidFill>
                  <a:srgbClr val="C00000"/>
                </a:solidFill>
              </a:rPr>
              <a:t>C∙D</a:t>
            </a:r>
            <a:r>
              <a:rPr lang="en-US" sz="2000" b="1" dirty="0">
                <a:solidFill>
                  <a:srgbClr val="C00000"/>
                </a:solidFill>
              </a:rPr>
              <a:t>'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45853" y="5012638"/>
            <a:ext cx="1521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2000" b="1" dirty="0" err="1">
                <a:solidFill>
                  <a:srgbClr val="C00000"/>
                </a:solidFill>
              </a:rPr>
              <a:t>A∙B</a:t>
            </a:r>
            <a:r>
              <a:rPr lang="en-US" sz="2000" b="1" dirty="0">
                <a:solidFill>
                  <a:srgbClr val="C00000"/>
                </a:solidFill>
              </a:rPr>
              <a:t>'∙</a:t>
            </a:r>
            <a:r>
              <a:rPr lang="en-US" sz="2000" b="1" dirty="0" err="1">
                <a:solidFill>
                  <a:srgbClr val="C00000"/>
                </a:solidFill>
              </a:rPr>
              <a:t>C∙D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35654" y="5560824"/>
            <a:ext cx="1055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2000" b="1" dirty="0" err="1">
                <a:solidFill>
                  <a:srgbClr val="C00000"/>
                </a:solidFill>
              </a:rPr>
              <a:t>m14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27207" y="6022489"/>
            <a:ext cx="872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2000" b="1" dirty="0" err="1">
                <a:solidFill>
                  <a:srgbClr val="C00000"/>
                </a:solidFill>
              </a:rPr>
              <a:t>m9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68464" y="4491749"/>
            <a:ext cx="1764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2000" b="1" dirty="0">
                <a:solidFill>
                  <a:srgbClr val="C00000"/>
                </a:solidFill>
              </a:rPr>
              <a:t>A'+B'+</a:t>
            </a:r>
            <a:r>
              <a:rPr lang="en-US" sz="2000" b="1" dirty="0" err="1">
                <a:solidFill>
                  <a:srgbClr val="C00000"/>
                </a:solidFill>
              </a:rPr>
              <a:t>C+D</a:t>
            </a:r>
            <a:r>
              <a:rPr lang="en-US" sz="2000" b="1" dirty="0">
                <a:solidFill>
                  <a:srgbClr val="C00000"/>
                </a:solidFill>
              </a:rPr>
              <a:t>'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26532" y="5012638"/>
            <a:ext cx="1764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2000" b="1" dirty="0" err="1">
                <a:solidFill>
                  <a:srgbClr val="C00000"/>
                </a:solidFill>
              </a:rPr>
              <a:t>A+B+C+D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08291" y="5560824"/>
            <a:ext cx="1055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2000" b="1" dirty="0" err="1">
                <a:solidFill>
                  <a:srgbClr val="C00000"/>
                </a:solidFill>
              </a:rPr>
              <a:t>M2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15757" y="6066563"/>
            <a:ext cx="1055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2000" b="1" dirty="0" err="1">
                <a:solidFill>
                  <a:srgbClr val="C00000"/>
                </a:solidFill>
              </a:rPr>
              <a:t>M9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0650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12. Canonical Forms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B6C1D49-BC63-431E-A24E-00346CAB1EC6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Canonical/normal form: </a:t>
            </a:r>
            <a:r>
              <a:rPr lang="en-US" sz="2800" dirty="0"/>
              <a:t>a unique form of representation.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Sum-of-</a:t>
            </a:r>
            <a:r>
              <a:rPr lang="en-US" sz="2400" dirty="0" err="1">
                <a:solidFill>
                  <a:srgbClr val="800000"/>
                </a:solidFill>
              </a:rPr>
              <a:t>minterms</a:t>
            </a:r>
            <a:r>
              <a:rPr lang="en-US" sz="2400" dirty="0">
                <a:solidFill>
                  <a:srgbClr val="800000"/>
                </a:solidFill>
              </a:rPr>
              <a:t> = Canonical sum-of-products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Product-of-maxterms = Canonical product-of-sums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712471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12.1 Sum-of-</a:t>
            </a:r>
            <a:r>
              <a:rPr lang="en-GB" sz="3600" dirty="0" err="1">
                <a:solidFill>
                  <a:srgbClr val="0000FF"/>
                </a:solidFill>
              </a:rPr>
              <a:t>Minterms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34F2B3AA-39AF-4C42-A284-B08D5C03E65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4724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a truth table, example:</a:t>
            </a:r>
          </a:p>
        </p:txBody>
      </p:sp>
      <p:graphicFrame>
        <p:nvGraphicFramePr>
          <p:cNvPr id="26" name="Group 157">
            <a:extLst>
              <a:ext uri="{FF2B5EF4-FFF2-40B4-BE49-F238E27FC236}">
                <a16:creationId xmlns:a16="http://schemas.microsoft.com/office/drawing/2014/main" id="{20A301EB-62EB-47B2-BBFE-CE5982BAAD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8878970"/>
              </p:ext>
            </p:extLst>
          </p:nvPr>
        </p:nvGraphicFramePr>
        <p:xfrm>
          <a:off x="5410200" y="1295400"/>
          <a:ext cx="3048000" cy="3291840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7" name="Rectangle 158">
            <a:extLst>
              <a:ext uri="{FF2B5EF4-FFF2-40B4-BE49-F238E27FC236}">
                <a16:creationId xmlns:a16="http://schemas.microsoft.com/office/drawing/2014/main" id="{1866E3F5-4A1B-4657-9912-CE61F4E5C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86000"/>
            <a:ext cx="4724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1463" indent="-27146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Obtain </a:t>
            </a:r>
            <a:r>
              <a:rPr lang="en-US" sz="2400" dirty="0">
                <a:solidFill>
                  <a:srgbClr val="800000"/>
                </a:solidFill>
              </a:rPr>
              <a:t>sum-of-</a:t>
            </a:r>
            <a:r>
              <a:rPr lang="en-US" sz="2400" dirty="0" err="1">
                <a:solidFill>
                  <a:srgbClr val="800000"/>
                </a:solidFill>
              </a:rPr>
              <a:t>minterms</a:t>
            </a:r>
            <a:r>
              <a:rPr lang="en-US" sz="2400" dirty="0"/>
              <a:t> expression by gathering the </a:t>
            </a:r>
            <a:r>
              <a:rPr lang="en-US" sz="2400" dirty="0" err="1"/>
              <a:t>minterms</a:t>
            </a:r>
            <a:r>
              <a:rPr lang="en-US" sz="2400" dirty="0"/>
              <a:t> of the function (where output is 1).</a:t>
            </a:r>
          </a:p>
        </p:txBody>
      </p:sp>
      <p:sp>
        <p:nvSpPr>
          <p:cNvPr id="28" name="Text Box 163">
            <a:extLst>
              <a:ext uri="{FF2B5EF4-FFF2-40B4-BE49-F238E27FC236}">
                <a16:creationId xmlns:a16="http://schemas.microsoft.com/office/drawing/2014/main" id="{8B824248-C64E-4A10-B1D8-A1EBC6C1B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410200"/>
            <a:ext cx="6781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6600"/>
                </a:solidFill>
              </a:rPr>
              <a:t>F3 = </a:t>
            </a:r>
            <a:r>
              <a:rPr lang="en-US" sz="2000" dirty="0" err="1">
                <a:solidFill>
                  <a:srgbClr val="006600"/>
                </a:solidFill>
              </a:rPr>
              <a:t>x'∙y'∙z</a:t>
            </a:r>
            <a:r>
              <a:rPr lang="en-US" sz="2000" dirty="0">
                <a:solidFill>
                  <a:srgbClr val="006600"/>
                </a:solidFill>
              </a:rPr>
              <a:t> + x'∙</a:t>
            </a:r>
            <a:r>
              <a:rPr lang="en-US" sz="2000" dirty="0" err="1">
                <a:solidFill>
                  <a:srgbClr val="006600"/>
                </a:solidFill>
              </a:rPr>
              <a:t>y∙z</a:t>
            </a:r>
            <a:r>
              <a:rPr lang="en-US" sz="2000" dirty="0">
                <a:solidFill>
                  <a:srgbClr val="006600"/>
                </a:solidFill>
              </a:rPr>
              <a:t> + </a:t>
            </a:r>
            <a:r>
              <a:rPr lang="en-US" sz="2000" dirty="0" err="1">
                <a:solidFill>
                  <a:srgbClr val="006600"/>
                </a:solidFill>
              </a:rPr>
              <a:t>x∙y</a:t>
            </a:r>
            <a:r>
              <a:rPr lang="en-US" sz="2000" dirty="0">
                <a:solidFill>
                  <a:srgbClr val="006600"/>
                </a:solidFill>
              </a:rPr>
              <a:t>'∙z' + </a:t>
            </a:r>
            <a:r>
              <a:rPr lang="en-US" sz="2000" dirty="0" err="1">
                <a:solidFill>
                  <a:srgbClr val="006600"/>
                </a:solidFill>
              </a:rPr>
              <a:t>x∙y</a:t>
            </a:r>
            <a:r>
              <a:rPr lang="en-US" sz="2000" dirty="0">
                <a:solidFill>
                  <a:srgbClr val="006600"/>
                </a:solidFill>
              </a:rPr>
              <a:t>'∙z  </a:t>
            </a:r>
            <a:br>
              <a:rPr lang="en-US" sz="2000" dirty="0">
                <a:solidFill>
                  <a:srgbClr val="006600"/>
                </a:solidFill>
              </a:rPr>
            </a:br>
            <a:r>
              <a:rPr lang="en-US" sz="2000" dirty="0">
                <a:solidFill>
                  <a:srgbClr val="006600"/>
                </a:solidFill>
              </a:rPr>
              <a:t>     = m1 + m3 + m4 + m5 = </a:t>
            </a:r>
            <a:r>
              <a:rPr lang="en-US" sz="2000" dirty="0">
                <a:solidFill>
                  <a:srgbClr val="006600"/>
                </a:solidFill>
                <a:latin typeface="Symbol" pitchFamily="18" charset="2"/>
              </a:rPr>
              <a:t>S</a:t>
            </a:r>
            <a:r>
              <a:rPr lang="en-US" sz="2000" dirty="0">
                <a:solidFill>
                  <a:srgbClr val="006600"/>
                </a:solidFill>
              </a:rPr>
              <a:t>m(1,3,4,5) </a:t>
            </a:r>
            <a:r>
              <a:rPr lang="en-US" sz="2000" dirty="0"/>
              <a:t>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rgbClr val="006600"/>
                </a:solidFill>
                <a:latin typeface="Symbol" pitchFamily="18" charset="2"/>
              </a:rPr>
              <a:t>S</a:t>
            </a:r>
            <a:r>
              <a:rPr lang="en-US" sz="2000" dirty="0">
                <a:solidFill>
                  <a:srgbClr val="006600"/>
                </a:solidFill>
              </a:rPr>
              <a:t>m(1,3 – 5) </a:t>
            </a:r>
          </a:p>
        </p:txBody>
      </p:sp>
      <p:grpSp>
        <p:nvGrpSpPr>
          <p:cNvPr id="29" name="Group 165">
            <a:extLst>
              <a:ext uri="{FF2B5EF4-FFF2-40B4-BE49-F238E27FC236}">
                <a16:creationId xmlns:a16="http://schemas.microsoft.com/office/drawing/2014/main" id="{53FC89C1-8C29-4F77-A7E6-87D54ECBF69B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886200"/>
            <a:ext cx="6553200" cy="549275"/>
            <a:chOff x="528" y="2448"/>
            <a:chExt cx="4128" cy="346"/>
          </a:xfrm>
        </p:grpSpPr>
        <p:sp>
          <p:nvSpPr>
            <p:cNvPr id="30" name="Text Box 160">
              <a:extLst>
                <a:ext uri="{FF2B5EF4-FFF2-40B4-BE49-F238E27FC236}">
                  <a16:creationId xmlns:a16="http://schemas.microsoft.com/office/drawing/2014/main" id="{4B424661-25AB-4A7D-A601-9CC443F709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544"/>
              <a:ext cx="23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800000"/>
                  </a:solidFill>
                </a:rPr>
                <a:t>F1 = x∙y∙z' = m6</a:t>
              </a:r>
            </a:p>
          </p:txBody>
        </p:sp>
        <p:sp>
          <p:nvSpPr>
            <p:cNvPr id="31" name="Oval 164">
              <a:extLst>
                <a:ext uri="{FF2B5EF4-FFF2-40B4-BE49-F238E27FC236}">
                  <a16:creationId xmlns:a16="http://schemas.microsoft.com/office/drawing/2014/main" id="{386D7624-ABF7-44B3-B649-8916F89AC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448"/>
              <a:ext cx="240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32" name="Group 172">
            <a:extLst>
              <a:ext uri="{FF2B5EF4-FFF2-40B4-BE49-F238E27FC236}">
                <a16:creationId xmlns:a16="http://schemas.microsoft.com/office/drawing/2014/main" id="{3852B10B-E3A6-4BF0-9C5B-A3B1BE4D1B0F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057400"/>
            <a:ext cx="7315200" cy="3222625"/>
            <a:chOff x="528" y="1296"/>
            <a:chExt cx="4608" cy="2030"/>
          </a:xfrm>
        </p:grpSpPr>
        <p:sp>
          <p:nvSpPr>
            <p:cNvPr id="33" name="Text Box 161">
              <a:extLst>
                <a:ext uri="{FF2B5EF4-FFF2-40B4-BE49-F238E27FC236}">
                  <a16:creationId xmlns:a16="http://schemas.microsoft.com/office/drawing/2014/main" id="{4ADA5D52-67E2-45D5-B628-D5537AEEFD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880"/>
              <a:ext cx="4608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0000CC"/>
                  </a:solidFill>
                </a:rPr>
                <a:t>F2 = </a:t>
              </a:r>
              <a:r>
                <a:rPr lang="en-US" sz="2000" dirty="0" err="1">
                  <a:solidFill>
                    <a:srgbClr val="0000CC"/>
                  </a:solidFill>
                </a:rPr>
                <a:t>x'∙y'∙z</a:t>
              </a:r>
              <a:r>
                <a:rPr lang="en-US" sz="2000" dirty="0">
                  <a:solidFill>
                    <a:srgbClr val="0000CC"/>
                  </a:solidFill>
                </a:rPr>
                <a:t> + </a:t>
              </a:r>
              <a:r>
                <a:rPr lang="en-US" sz="2000" dirty="0" err="1">
                  <a:solidFill>
                    <a:srgbClr val="0000CC"/>
                  </a:solidFill>
                </a:rPr>
                <a:t>x∙y</a:t>
              </a:r>
              <a:r>
                <a:rPr lang="en-US" sz="2000" dirty="0">
                  <a:solidFill>
                    <a:srgbClr val="0000CC"/>
                  </a:solidFill>
                </a:rPr>
                <a:t>'∙z' + </a:t>
              </a:r>
              <a:r>
                <a:rPr lang="en-US" sz="2000" dirty="0" err="1">
                  <a:solidFill>
                    <a:srgbClr val="0000CC"/>
                  </a:solidFill>
                </a:rPr>
                <a:t>x∙y</a:t>
              </a:r>
              <a:r>
                <a:rPr lang="en-US" sz="2000" dirty="0">
                  <a:solidFill>
                    <a:srgbClr val="0000CC"/>
                  </a:solidFill>
                </a:rPr>
                <a:t>'∙z + </a:t>
              </a:r>
              <a:r>
                <a:rPr lang="en-US" sz="2000" dirty="0" err="1">
                  <a:solidFill>
                    <a:srgbClr val="0000CC"/>
                  </a:solidFill>
                </a:rPr>
                <a:t>x∙y∙z</a:t>
              </a:r>
              <a:r>
                <a:rPr lang="en-US" sz="2000" dirty="0">
                  <a:solidFill>
                    <a:srgbClr val="0000CC"/>
                  </a:solidFill>
                </a:rPr>
                <a:t>' + </a:t>
              </a:r>
              <a:r>
                <a:rPr lang="en-US" sz="2000" dirty="0" err="1">
                  <a:solidFill>
                    <a:srgbClr val="0000CC"/>
                  </a:solidFill>
                </a:rPr>
                <a:t>x∙y∙z</a:t>
              </a:r>
              <a:r>
                <a:rPr lang="en-US" sz="2000" dirty="0">
                  <a:solidFill>
                    <a:srgbClr val="0000CC"/>
                  </a:solidFill>
                </a:rPr>
                <a:t> </a:t>
              </a:r>
              <a:br>
                <a:rPr lang="en-US" sz="2000" dirty="0">
                  <a:solidFill>
                    <a:srgbClr val="0000CC"/>
                  </a:solidFill>
                </a:rPr>
              </a:br>
              <a:r>
                <a:rPr lang="en-US" sz="2000" dirty="0">
                  <a:solidFill>
                    <a:srgbClr val="0000CC"/>
                  </a:solidFill>
                </a:rPr>
                <a:t>     = m1 + m4 + m5 + m6 + m7 = </a:t>
              </a:r>
              <a:r>
                <a:rPr lang="en-US" sz="2000" dirty="0">
                  <a:solidFill>
                    <a:srgbClr val="0000CC"/>
                  </a:solidFill>
                  <a:latin typeface="Symbol" pitchFamily="18" charset="2"/>
                </a:rPr>
                <a:t>S</a:t>
              </a:r>
              <a:r>
                <a:rPr lang="en-US" sz="2000" dirty="0">
                  <a:solidFill>
                    <a:srgbClr val="0000CC"/>
                  </a:solidFill>
                </a:rPr>
                <a:t>m(1,4,5,6,7) </a:t>
              </a:r>
              <a:r>
                <a:rPr lang="en-US" sz="2000" dirty="0"/>
                <a:t>or</a:t>
              </a:r>
              <a:r>
                <a:rPr lang="en-US" sz="2000" dirty="0">
                  <a:solidFill>
                    <a:srgbClr val="0000CC"/>
                  </a:solidFill>
                </a:rPr>
                <a:t> </a:t>
              </a:r>
              <a:r>
                <a:rPr lang="en-US" sz="2000" dirty="0">
                  <a:solidFill>
                    <a:srgbClr val="0000CC"/>
                  </a:solidFill>
                  <a:latin typeface="Symbol" pitchFamily="18" charset="2"/>
                </a:rPr>
                <a:t>S</a:t>
              </a:r>
              <a:r>
                <a:rPr lang="en-US" sz="2000" dirty="0">
                  <a:solidFill>
                    <a:srgbClr val="0000CC"/>
                  </a:solidFill>
                </a:rPr>
                <a:t>m(1,4 – 7) </a:t>
              </a:r>
            </a:p>
          </p:txBody>
        </p:sp>
        <p:sp>
          <p:nvSpPr>
            <p:cNvPr id="34" name="Oval 167">
              <a:extLst>
                <a:ext uri="{FF2B5EF4-FFF2-40B4-BE49-F238E27FC236}">
                  <a16:creationId xmlns:a16="http://schemas.microsoft.com/office/drawing/2014/main" id="{F54ECE2C-5933-47DA-99A3-760953749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296"/>
              <a:ext cx="192" cy="192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" name="Oval 168">
              <a:extLst>
                <a:ext uri="{FF2B5EF4-FFF2-40B4-BE49-F238E27FC236}">
                  <a16:creationId xmlns:a16="http://schemas.microsoft.com/office/drawing/2014/main" id="{70233C35-4FBC-4EF7-9299-6B6C783D1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968"/>
              <a:ext cx="192" cy="192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6" name="Oval 169">
              <a:extLst>
                <a:ext uri="{FF2B5EF4-FFF2-40B4-BE49-F238E27FC236}">
                  <a16:creationId xmlns:a16="http://schemas.microsoft.com/office/drawing/2014/main" id="{5CE65776-1284-4130-8A03-BCC029DF5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208"/>
              <a:ext cx="192" cy="192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7" name="Oval 170">
              <a:extLst>
                <a:ext uri="{FF2B5EF4-FFF2-40B4-BE49-F238E27FC236}">
                  <a16:creationId xmlns:a16="http://schemas.microsoft.com/office/drawing/2014/main" id="{9DF1F957-2BD7-4BC0-9E7F-2A65FF85E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448"/>
              <a:ext cx="192" cy="192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" name="Oval 171">
              <a:extLst>
                <a:ext uri="{FF2B5EF4-FFF2-40B4-BE49-F238E27FC236}">
                  <a16:creationId xmlns:a16="http://schemas.microsoft.com/office/drawing/2014/main" id="{2B20F4AC-F19F-4C90-A08C-63C9FB229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688"/>
              <a:ext cx="192" cy="192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39" name="Text Box 159">
            <a:extLst>
              <a:ext uri="{FF2B5EF4-FFF2-40B4-BE49-F238E27FC236}">
                <a16:creationId xmlns:a16="http://schemas.microsoft.com/office/drawing/2014/main" id="{1871654E-CF4C-4C6B-851F-35B05057E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38085441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12.2 Product-of-Maxterms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9" name="Text Box 159">
            <a:extLst>
              <a:ext uri="{FF2B5EF4-FFF2-40B4-BE49-F238E27FC236}">
                <a16:creationId xmlns:a16="http://schemas.microsoft.com/office/drawing/2014/main" id="{1871654E-CF4C-4C6B-851F-35B05057E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FDB40F85-B210-4E81-B53D-5B4DF6471C2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4724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a truth table, example:</a:t>
            </a:r>
          </a:p>
        </p:txBody>
      </p:sp>
      <p:graphicFrame>
        <p:nvGraphicFramePr>
          <p:cNvPr id="22" name="Group 4">
            <a:extLst>
              <a:ext uri="{FF2B5EF4-FFF2-40B4-BE49-F238E27FC236}">
                <a16:creationId xmlns:a16="http://schemas.microsoft.com/office/drawing/2014/main" id="{9F4E1355-5707-410E-B698-418E306565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7799064"/>
              </p:ext>
            </p:extLst>
          </p:nvPr>
        </p:nvGraphicFramePr>
        <p:xfrm>
          <a:off x="5410200" y="1295400"/>
          <a:ext cx="3048000" cy="3291840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3" name="Rectangle 76">
            <a:extLst>
              <a:ext uri="{FF2B5EF4-FFF2-40B4-BE49-F238E27FC236}">
                <a16:creationId xmlns:a16="http://schemas.microsoft.com/office/drawing/2014/main" id="{05E67932-099A-44B4-9436-CD3369112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86000"/>
            <a:ext cx="4724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1463" indent="-271463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Obtain </a:t>
            </a:r>
            <a:r>
              <a:rPr lang="en-US" sz="2400" dirty="0">
                <a:solidFill>
                  <a:srgbClr val="800000"/>
                </a:solidFill>
              </a:rPr>
              <a:t>product-of-</a:t>
            </a:r>
            <a:r>
              <a:rPr lang="en-US" sz="2400" dirty="0" err="1">
                <a:solidFill>
                  <a:srgbClr val="800000"/>
                </a:solidFill>
              </a:rPr>
              <a:t>maxterms</a:t>
            </a:r>
            <a:r>
              <a:rPr lang="en-US" sz="2400" dirty="0"/>
              <a:t> expression by gathering the </a:t>
            </a:r>
            <a:r>
              <a:rPr lang="en-US" sz="2400" dirty="0" err="1"/>
              <a:t>maxterms</a:t>
            </a:r>
            <a:r>
              <a:rPr lang="en-US" sz="2400" dirty="0"/>
              <a:t> of the function (where output is 0).</a:t>
            </a:r>
          </a:p>
        </p:txBody>
      </p:sp>
      <p:sp>
        <p:nvSpPr>
          <p:cNvPr id="24" name="Text Box 78">
            <a:extLst>
              <a:ext uri="{FF2B5EF4-FFF2-40B4-BE49-F238E27FC236}">
                <a16:creationId xmlns:a16="http://schemas.microsoft.com/office/drawing/2014/main" id="{227DB6D8-0F7C-49FD-981E-36FD8A597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410200"/>
            <a:ext cx="6781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6600"/>
                </a:solidFill>
              </a:rPr>
              <a:t>F3 = (</a:t>
            </a:r>
            <a:r>
              <a:rPr lang="en-US" sz="2000" dirty="0" err="1">
                <a:solidFill>
                  <a:srgbClr val="006600"/>
                </a:solidFill>
              </a:rPr>
              <a:t>x+y+z</a:t>
            </a:r>
            <a:r>
              <a:rPr lang="en-US" sz="2000" dirty="0">
                <a:solidFill>
                  <a:srgbClr val="006600"/>
                </a:solidFill>
              </a:rPr>
              <a:t>) ∙ (</a:t>
            </a:r>
            <a:r>
              <a:rPr lang="en-US" sz="2000" dirty="0" err="1">
                <a:solidFill>
                  <a:srgbClr val="006600"/>
                </a:solidFill>
              </a:rPr>
              <a:t>x+y</a:t>
            </a:r>
            <a:r>
              <a:rPr lang="en-US" sz="2000" dirty="0">
                <a:solidFill>
                  <a:srgbClr val="006600"/>
                </a:solidFill>
              </a:rPr>
              <a:t>'+z) ∙ (</a:t>
            </a:r>
            <a:r>
              <a:rPr lang="en-US" sz="2000" dirty="0" err="1">
                <a:solidFill>
                  <a:srgbClr val="006600"/>
                </a:solidFill>
              </a:rPr>
              <a:t>x'+y'+z</a:t>
            </a:r>
            <a:r>
              <a:rPr lang="en-US" sz="2000" dirty="0">
                <a:solidFill>
                  <a:srgbClr val="006600"/>
                </a:solidFill>
              </a:rPr>
              <a:t>) ∙ (</a:t>
            </a:r>
            <a:r>
              <a:rPr lang="en-US" sz="2000" dirty="0" err="1">
                <a:solidFill>
                  <a:srgbClr val="006600"/>
                </a:solidFill>
              </a:rPr>
              <a:t>x'+y'+z</a:t>
            </a:r>
            <a:r>
              <a:rPr lang="en-US" sz="2000" dirty="0">
                <a:solidFill>
                  <a:srgbClr val="006600"/>
                </a:solidFill>
              </a:rPr>
              <a:t>')  </a:t>
            </a:r>
            <a:br>
              <a:rPr lang="en-US" sz="2000" dirty="0">
                <a:solidFill>
                  <a:srgbClr val="006600"/>
                </a:solidFill>
              </a:rPr>
            </a:br>
            <a:r>
              <a:rPr lang="en-US" sz="2000" dirty="0">
                <a:solidFill>
                  <a:srgbClr val="006600"/>
                </a:solidFill>
              </a:rPr>
              <a:t>     = M0 ∙ M2 ∙ M6 ∙ M7 = </a:t>
            </a:r>
            <a:r>
              <a:rPr lang="en-US" sz="2000" dirty="0">
                <a:solidFill>
                  <a:srgbClr val="006600"/>
                </a:solidFill>
                <a:latin typeface="Symbol" pitchFamily="18" charset="2"/>
              </a:rPr>
              <a:t>P</a:t>
            </a:r>
            <a:r>
              <a:rPr lang="en-US" sz="2000" dirty="0">
                <a:solidFill>
                  <a:srgbClr val="006600"/>
                </a:solidFill>
              </a:rPr>
              <a:t>M(0,2,6,7)</a:t>
            </a:r>
          </a:p>
        </p:txBody>
      </p:sp>
      <p:grpSp>
        <p:nvGrpSpPr>
          <p:cNvPr id="40" name="Group 89">
            <a:extLst>
              <a:ext uri="{FF2B5EF4-FFF2-40B4-BE49-F238E27FC236}">
                <a16:creationId xmlns:a16="http://schemas.microsoft.com/office/drawing/2014/main" id="{06EBB5D2-005F-477C-8BF8-A1D73CB16EBD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676400"/>
            <a:ext cx="7010400" cy="3597275"/>
            <a:chOff x="528" y="1056"/>
            <a:chExt cx="4416" cy="2266"/>
          </a:xfrm>
        </p:grpSpPr>
        <p:sp>
          <p:nvSpPr>
            <p:cNvPr id="41" name="Text Box 83">
              <a:extLst>
                <a:ext uri="{FF2B5EF4-FFF2-40B4-BE49-F238E27FC236}">
                  <a16:creationId xmlns:a16="http://schemas.microsoft.com/office/drawing/2014/main" id="{507E70AE-F943-49D7-ADD1-CFCFBD5A8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880"/>
              <a:ext cx="427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0000CC"/>
                  </a:solidFill>
                </a:rPr>
                <a:t>F2 = (x+y+z) ∙</a:t>
              </a:r>
              <a:r>
                <a:rPr lang="en-US" sz="2000"/>
                <a:t> </a:t>
              </a:r>
              <a:r>
                <a:rPr lang="en-US" sz="2000">
                  <a:solidFill>
                    <a:srgbClr val="0000CC"/>
                  </a:solidFill>
                </a:rPr>
                <a:t>(x+y'+z) ∙ (x+y'+z') </a:t>
              </a:r>
              <a:br>
                <a:rPr lang="en-US" sz="2000">
                  <a:solidFill>
                    <a:srgbClr val="0000CC"/>
                  </a:solidFill>
                </a:rPr>
              </a:br>
              <a:r>
                <a:rPr lang="en-US" sz="2000">
                  <a:solidFill>
                    <a:srgbClr val="0000CC"/>
                  </a:solidFill>
                </a:rPr>
                <a:t>     = M0 ∙ M2 ∙ M3 = </a:t>
              </a:r>
              <a:r>
                <a:rPr lang="en-US" sz="2000">
                  <a:solidFill>
                    <a:srgbClr val="0000CC"/>
                  </a:solidFill>
                  <a:latin typeface="Symbol" pitchFamily="18" charset="2"/>
                </a:rPr>
                <a:t>P</a:t>
              </a:r>
              <a:r>
                <a:rPr lang="en-US" sz="2000">
                  <a:solidFill>
                    <a:srgbClr val="0000CC"/>
                  </a:solidFill>
                </a:rPr>
                <a:t>M(0,2,3)</a:t>
              </a:r>
            </a:p>
          </p:txBody>
        </p:sp>
        <p:sp>
          <p:nvSpPr>
            <p:cNvPr id="42" name="Oval 84">
              <a:extLst>
                <a:ext uri="{FF2B5EF4-FFF2-40B4-BE49-F238E27FC236}">
                  <a16:creationId xmlns:a16="http://schemas.microsoft.com/office/drawing/2014/main" id="{5EDA19B6-6B9D-4A47-B484-AF751FD8A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056"/>
              <a:ext cx="192" cy="192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3" name="Oval 85">
              <a:extLst>
                <a:ext uri="{FF2B5EF4-FFF2-40B4-BE49-F238E27FC236}">
                  <a16:creationId xmlns:a16="http://schemas.microsoft.com/office/drawing/2014/main" id="{9490175F-A9D7-4D5B-8794-107FD409A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536"/>
              <a:ext cx="192" cy="192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4" name="Oval 86">
              <a:extLst>
                <a:ext uri="{FF2B5EF4-FFF2-40B4-BE49-F238E27FC236}">
                  <a16:creationId xmlns:a16="http://schemas.microsoft.com/office/drawing/2014/main" id="{74093FFD-EBEE-49F3-9A1F-975049F45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776"/>
              <a:ext cx="192" cy="192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6424052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12.3 Conversion of Standard Forms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0DCB6D34-397F-49AD-9E56-7904377F133D}"/>
              </a:ext>
            </a:extLst>
          </p:cNvPr>
          <p:cNvSpPr txBox="1">
            <a:spLocks noChangeArrowheads="1"/>
          </p:cNvSpPr>
          <p:nvPr/>
        </p:nvSpPr>
        <p:spPr>
          <a:xfrm>
            <a:off x="418641" y="1464275"/>
            <a:ext cx="6834775" cy="16125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can convert between </a:t>
            </a:r>
            <a:r>
              <a:rPr lang="en-US" dirty="0">
                <a:solidFill>
                  <a:srgbClr val="C00000"/>
                </a:solidFill>
              </a:rPr>
              <a:t>sum-of-</a:t>
            </a:r>
            <a:r>
              <a:rPr lang="en-US" dirty="0" err="1">
                <a:solidFill>
                  <a:srgbClr val="C00000"/>
                </a:solidFill>
              </a:rPr>
              <a:t>minterms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product-of-maxterms</a:t>
            </a:r>
            <a:r>
              <a:rPr lang="en-US" dirty="0"/>
              <a:t> easily</a:t>
            </a:r>
          </a:p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F2 = </a:t>
            </a:r>
            <a:r>
              <a:rPr lang="en-US" dirty="0">
                <a:latin typeface="Symbol" pitchFamily="18" charset="2"/>
              </a:rPr>
              <a:t>S</a:t>
            </a:r>
            <a:r>
              <a:rPr lang="en-US" dirty="0"/>
              <a:t>m(1,4,5,6,7) = </a:t>
            </a:r>
            <a:r>
              <a:rPr lang="en-US" dirty="0">
                <a:latin typeface="Symbol" pitchFamily="18" charset="2"/>
              </a:rPr>
              <a:t>P</a:t>
            </a:r>
            <a:r>
              <a:rPr lang="en-US" dirty="0"/>
              <a:t>M(0,2,3)</a:t>
            </a:r>
          </a:p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Why? See F2' in truth table.</a:t>
            </a:r>
          </a:p>
        </p:txBody>
      </p:sp>
      <p:graphicFrame>
        <p:nvGraphicFramePr>
          <p:cNvPr id="17" name="Group 90">
            <a:extLst>
              <a:ext uri="{FF2B5EF4-FFF2-40B4-BE49-F238E27FC236}">
                <a16:creationId xmlns:a16="http://schemas.microsoft.com/office/drawing/2014/main" id="{9D87068F-481A-43E6-8EBD-89A07FADDC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6133427"/>
              </p:ext>
            </p:extLst>
          </p:nvPr>
        </p:nvGraphicFramePr>
        <p:xfrm>
          <a:off x="6120545" y="2797767"/>
          <a:ext cx="2514600" cy="329184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F2'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" name="Rectangle 91">
            <a:extLst>
              <a:ext uri="{FF2B5EF4-FFF2-40B4-BE49-F238E27FC236}">
                <a16:creationId xmlns:a16="http://schemas.microsoft.com/office/drawing/2014/main" id="{FA72C685-D2C7-43CB-8926-4C7BF4635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642" y="3463716"/>
            <a:ext cx="5701903" cy="2239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1463" indent="-27146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F2' = m0 + m2 + m3</a:t>
            </a:r>
            <a:br>
              <a:rPr lang="en-US" sz="2400" dirty="0"/>
            </a:br>
            <a:r>
              <a:rPr lang="en-US" sz="2400" dirty="0"/>
              <a:t>Therefore,</a:t>
            </a:r>
            <a:br>
              <a:rPr lang="en-US" sz="2400" dirty="0"/>
            </a:br>
            <a:r>
              <a:rPr lang="en-US" sz="2400" dirty="0"/>
              <a:t>F2 = (m0 + m2 + m3)' </a:t>
            </a:r>
            <a:br>
              <a:rPr lang="en-US" sz="2400" dirty="0"/>
            </a:br>
            <a:r>
              <a:rPr lang="en-US" sz="2400" dirty="0"/>
              <a:t>     = m0' ∙ m2' ∙ m3' (by </a:t>
            </a:r>
            <a:r>
              <a:rPr lang="en-US" sz="2400" dirty="0" err="1"/>
              <a:t>DeMorgan’s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     = M0 ∙ M2 ∙ M3   (as m</a:t>
            </a:r>
            <a:r>
              <a:rPr lang="en-US" sz="2400" i="1" dirty="0"/>
              <a:t>x</a:t>
            </a:r>
            <a:r>
              <a:rPr lang="en-US" sz="2400" dirty="0"/>
              <a:t>' = M</a:t>
            </a:r>
            <a:r>
              <a:rPr lang="en-US" sz="2400" i="1" dirty="0"/>
              <a:t>x</a:t>
            </a:r>
            <a:r>
              <a:rPr lang="en-US" sz="2400" dirty="0"/>
              <a:t>)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FC88C477-0BE7-4014-B717-DBD692B242E3}"/>
              </a:ext>
            </a:extLst>
          </p:cNvPr>
          <p:cNvSpPr txBox="1">
            <a:spLocks noChangeArrowheads="1"/>
          </p:cNvSpPr>
          <p:nvPr/>
        </p:nvSpPr>
        <p:spPr>
          <a:xfrm>
            <a:off x="86496" y="5756026"/>
            <a:ext cx="7887463" cy="904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2925" lvl="1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6600"/>
                </a:solidFill>
              </a:rPr>
              <a:t>Read up DLD section 3.4, </a:t>
            </a:r>
            <a:r>
              <a:rPr lang="en-US" sz="2400" dirty="0" err="1">
                <a:solidFill>
                  <a:srgbClr val="006600"/>
                </a:solidFill>
              </a:rPr>
              <a:t>pg</a:t>
            </a:r>
            <a:r>
              <a:rPr lang="en-US" sz="2400" dirty="0">
                <a:solidFill>
                  <a:srgbClr val="006600"/>
                </a:solidFill>
              </a:rPr>
              <a:t> 57 – 58.</a:t>
            </a:r>
          </a:p>
          <a:p>
            <a:pPr marL="542925" lvl="1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6600"/>
                </a:solidFill>
              </a:rPr>
              <a:t>Quick Review Questions: </a:t>
            </a:r>
            <a:r>
              <a:rPr lang="en-US" sz="2400" dirty="0" err="1">
                <a:solidFill>
                  <a:srgbClr val="006600"/>
                </a:solidFill>
              </a:rPr>
              <a:t>pg</a:t>
            </a:r>
            <a:r>
              <a:rPr lang="en-US" sz="2400" dirty="0">
                <a:solidFill>
                  <a:srgbClr val="006600"/>
                </a:solidFill>
              </a:rPr>
              <a:t> 60 – 61, Q3-6 to 3-13.</a:t>
            </a:r>
          </a:p>
        </p:txBody>
      </p:sp>
    </p:spTree>
    <p:extLst>
      <p:ext uri="{BB962C8B-B14F-4D97-AF65-F5344CB8AC3E}">
        <p14:creationId xmlns:p14="http://schemas.microsoft.com/office/powerpoint/2010/main" val="37987556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381000"/>
            <a:ext cx="8810625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#13: Boolean Algebra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229360"/>
            <a:ext cx="8420559" cy="5247640"/>
          </a:xfrm>
        </p:spPr>
        <p:txBody>
          <a:bodyPr>
            <a:normAutofit lnSpcReduction="10000"/>
          </a:bodyPr>
          <a:lstStyle/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Digital Circuits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Boolean Algebra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Truth Table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Precedence of Operators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Laws of Boolean Algebra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Duality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Theorems</a:t>
            </a:r>
            <a:endParaRPr lang="en-GB" sz="2400" dirty="0"/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Boolean Functions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Complement Functions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Standard Forms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err="1"/>
              <a:t>Minterms</a:t>
            </a:r>
            <a:r>
              <a:rPr lang="en-GB" dirty="0"/>
              <a:t> and </a:t>
            </a:r>
            <a:r>
              <a:rPr lang="en-GB" dirty="0" err="1"/>
              <a:t>Maxterms</a:t>
            </a:r>
            <a:endParaRPr lang="en-GB" dirty="0"/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Canonical Forms: </a:t>
            </a:r>
            <a:br>
              <a:rPr lang="en-GB" dirty="0"/>
            </a:br>
            <a:r>
              <a:rPr lang="en-GB" dirty="0"/>
              <a:t>Sum-of-</a:t>
            </a:r>
            <a:r>
              <a:rPr lang="en-GB" dirty="0" err="1"/>
              <a:t>Minterms</a:t>
            </a:r>
            <a:r>
              <a:rPr lang="en-GB" dirty="0"/>
              <a:t> and Product-of-Maxterms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 Digital Circuits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4722" y="1568151"/>
            <a:ext cx="398738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Two voltage levels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000" dirty="0"/>
              <a:t>High/true/1/asserted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000" dirty="0"/>
              <a:t>Low/false/0/</a:t>
            </a:r>
            <a:r>
              <a:rPr lang="en-SG" sz="2000" dirty="0" err="1"/>
              <a:t>deasserted</a:t>
            </a:r>
            <a:endParaRPr lang="en-US" sz="2000" dirty="0"/>
          </a:p>
        </p:txBody>
      </p: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4264043" y="1710139"/>
            <a:ext cx="4575157" cy="1128662"/>
            <a:chOff x="384" y="1920"/>
            <a:chExt cx="3478" cy="858"/>
          </a:xfrm>
        </p:grpSpPr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528" y="2544"/>
              <a:ext cx="1536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 dirty="0"/>
                <a:t>Signals in digital circuit</a:t>
              </a:r>
            </a:p>
          </p:txBody>
        </p:sp>
        <p:sp>
          <p:nvSpPr>
            <p:cNvPr id="13" name="Freeform 19"/>
            <p:cNvSpPr>
              <a:spLocks/>
            </p:cNvSpPr>
            <p:nvPr/>
          </p:nvSpPr>
          <p:spPr bwMode="auto">
            <a:xfrm>
              <a:off x="2456" y="1968"/>
              <a:ext cx="1241" cy="436"/>
            </a:xfrm>
            <a:custGeom>
              <a:avLst/>
              <a:gdLst>
                <a:gd name="T0" fmla="*/ 0 w 1241"/>
                <a:gd name="T1" fmla="*/ 436 h 436"/>
                <a:gd name="T2" fmla="*/ 110 w 1241"/>
                <a:gd name="T3" fmla="*/ 407 h 436"/>
                <a:gd name="T4" fmla="*/ 227 w 1241"/>
                <a:gd name="T5" fmla="*/ 269 h 436"/>
                <a:gd name="T6" fmla="*/ 296 w 1241"/>
                <a:gd name="T7" fmla="*/ 117 h 436"/>
                <a:gd name="T8" fmla="*/ 365 w 1241"/>
                <a:gd name="T9" fmla="*/ 62 h 436"/>
                <a:gd name="T10" fmla="*/ 469 w 1241"/>
                <a:gd name="T11" fmla="*/ 83 h 436"/>
                <a:gd name="T12" fmla="*/ 503 w 1241"/>
                <a:gd name="T13" fmla="*/ 214 h 436"/>
                <a:gd name="T14" fmla="*/ 621 w 1241"/>
                <a:gd name="T15" fmla="*/ 283 h 436"/>
                <a:gd name="T16" fmla="*/ 710 w 1241"/>
                <a:gd name="T17" fmla="*/ 235 h 436"/>
                <a:gd name="T18" fmla="*/ 745 w 1241"/>
                <a:gd name="T19" fmla="*/ 97 h 436"/>
                <a:gd name="T20" fmla="*/ 814 w 1241"/>
                <a:gd name="T21" fmla="*/ 14 h 436"/>
                <a:gd name="T22" fmla="*/ 917 w 1241"/>
                <a:gd name="T23" fmla="*/ 14 h 436"/>
                <a:gd name="T24" fmla="*/ 965 w 1241"/>
                <a:gd name="T25" fmla="*/ 76 h 436"/>
                <a:gd name="T26" fmla="*/ 986 w 1241"/>
                <a:gd name="T27" fmla="*/ 179 h 436"/>
                <a:gd name="T28" fmla="*/ 1055 w 1241"/>
                <a:gd name="T29" fmla="*/ 283 h 436"/>
                <a:gd name="T30" fmla="*/ 1138 w 1241"/>
                <a:gd name="T31" fmla="*/ 317 h 436"/>
                <a:gd name="T32" fmla="*/ 1241 w 1241"/>
                <a:gd name="T33" fmla="*/ 269 h 4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41"/>
                <a:gd name="T52" fmla="*/ 0 h 436"/>
                <a:gd name="T53" fmla="*/ 1241 w 1241"/>
                <a:gd name="T54" fmla="*/ 436 h 4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41" h="436">
                  <a:moveTo>
                    <a:pt x="0" y="436"/>
                  </a:moveTo>
                  <a:cubicBezTo>
                    <a:pt x="36" y="435"/>
                    <a:pt x="72" y="435"/>
                    <a:pt x="110" y="407"/>
                  </a:cubicBezTo>
                  <a:cubicBezTo>
                    <a:pt x="148" y="379"/>
                    <a:pt x="196" y="317"/>
                    <a:pt x="227" y="269"/>
                  </a:cubicBezTo>
                  <a:cubicBezTo>
                    <a:pt x="258" y="221"/>
                    <a:pt x="273" y="152"/>
                    <a:pt x="296" y="117"/>
                  </a:cubicBezTo>
                  <a:cubicBezTo>
                    <a:pt x="319" y="82"/>
                    <a:pt x="336" y="68"/>
                    <a:pt x="365" y="62"/>
                  </a:cubicBezTo>
                  <a:cubicBezTo>
                    <a:pt x="394" y="56"/>
                    <a:pt x="446" y="58"/>
                    <a:pt x="469" y="83"/>
                  </a:cubicBezTo>
                  <a:cubicBezTo>
                    <a:pt x="492" y="108"/>
                    <a:pt x="478" y="181"/>
                    <a:pt x="503" y="214"/>
                  </a:cubicBezTo>
                  <a:cubicBezTo>
                    <a:pt x="528" y="247"/>
                    <a:pt x="587" y="280"/>
                    <a:pt x="621" y="283"/>
                  </a:cubicBezTo>
                  <a:cubicBezTo>
                    <a:pt x="655" y="286"/>
                    <a:pt x="689" y="266"/>
                    <a:pt x="710" y="235"/>
                  </a:cubicBezTo>
                  <a:cubicBezTo>
                    <a:pt x="731" y="204"/>
                    <a:pt x="728" y="134"/>
                    <a:pt x="745" y="97"/>
                  </a:cubicBezTo>
                  <a:cubicBezTo>
                    <a:pt x="762" y="60"/>
                    <a:pt x="785" y="28"/>
                    <a:pt x="814" y="14"/>
                  </a:cubicBezTo>
                  <a:cubicBezTo>
                    <a:pt x="843" y="0"/>
                    <a:pt x="892" y="4"/>
                    <a:pt x="917" y="14"/>
                  </a:cubicBezTo>
                  <a:cubicBezTo>
                    <a:pt x="942" y="24"/>
                    <a:pt x="954" y="48"/>
                    <a:pt x="965" y="76"/>
                  </a:cubicBezTo>
                  <a:cubicBezTo>
                    <a:pt x="976" y="104"/>
                    <a:pt x="971" y="145"/>
                    <a:pt x="986" y="179"/>
                  </a:cubicBezTo>
                  <a:cubicBezTo>
                    <a:pt x="1001" y="213"/>
                    <a:pt x="1030" y="260"/>
                    <a:pt x="1055" y="283"/>
                  </a:cubicBezTo>
                  <a:cubicBezTo>
                    <a:pt x="1080" y="306"/>
                    <a:pt x="1107" y="319"/>
                    <a:pt x="1138" y="317"/>
                  </a:cubicBezTo>
                  <a:cubicBezTo>
                    <a:pt x="1169" y="315"/>
                    <a:pt x="1205" y="292"/>
                    <a:pt x="1241" y="269"/>
                  </a:cubicBezTo>
                </a:path>
              </a:pathLst>
            </a:cu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28"/>
            <p:cNvGrpSpPr>
              <a:grpSpLocks/>
            </p:cNvGrpSpPr>
            <p:nvPr/>
          </p:nvGrpSpPr>
          <p:grpSpPr bwMode="auto">
            <a:xfrm>
              <a:off x="384" y="1920"/>
              <a:ext cx="1680" cy="570"/>
              <a:chOff x="384" y="1920"/>
              <a:chExt cx="1680" cy="570"/>
            </a:xfrm>
          </p:grpSpPr>
          <p:grpSp>
            <p:nvGrpSpPr>
              <p:cNvPr id="16" name="Group 5"/>
              <p:cNvGrpSpPr>
                <a:grpSpLocks/>
              </p:cNvGrpSpPr>
              <p:nvPr/>
            </p:nvGrpSpPr>
            <p:grpSpPr bwMode="auto">
              <a:xfrm>
                <a:off x="768" y="2016"/>
                <a:ext cx="1296" cy="384"/>
                <a:chOff x="1440" y="2976"/>
                <a:chExt cx="1296" cy="384"/>
              </a:xfrm>
            </p:grpSpPr>
            <p:sp>
              <p:nvSpPr>
                <p:cNvPr id="19" name="Line 6"/>
                <p:cNvSpPr>
                  <a:spLocks noChangeShapeType="1"/>
                </p:cNvSpPr>
                <p:nvPr/>
              </p:nvSpPr>
              <p:spPr bwMode="auto">
                <a:xfrm>
                  <a:off x="1440" y="3360"/>
                  <a:ext cx="192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7"/>
                <p:cNvSpPr>
                  <a:spLocks noChangeShapeType="1"/>
                </p:cNvSpPr>
                <p:nvPr/>
              </p:nvSpPr>
              <p:spPr bwMode="auto">
                <a:xfrm>
                  <a:off x="1632" y="2976"/>
                  <a:ext cx="0" cy="384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8"/>
                <p:cNvSpPr>
                  <a:spLocks noChangeShapeType="1"/>
                </p:cNvSpPr>
                <p:nvPr/>
              </p:nvSpPr>
              <p:spPr bwMode="auto">
                <a:xfrm>
                  <a:off x="1632" y="2976"/>
                  <a:ext cx="288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9"/>
                <p:cNvSpPr>
                  <a:spLocks noChangeShapeType="1"/>
                </p:cNvSpPr>
                <p:nvPr/>
              </p:nvSpPr>
              <p:spPr bwMode="auto">
                <a:xfrm>
                  <a:off x="1920" y="2976"/>
                  <a:ext cx="0" cy="384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0"/>
                <p:cNvSpPr>
                  <a:spLocks noChangeShapeType="1"/>
                </p:cNvSpPr>
                <p:nvPr/>
              </p:nvSpPr>
              <p:spPr bwMode="auto">
                <a:xfrm>
                  <a:off x="1920" y="3360"/>
                  <a:ext cx="144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1"/>
                <p:cNvSpPr>
                  <a:spLocks noChangeShapeType="1"/>
                </p:cNvSpPr>
                <p:nvPr/>
              </p:nvSpPr>
              <p:spPr bwMode="auto">
                <a:xfrm>
                  <a:off x="2064" y="2976"/>
                  <a:ext cx="0" cy="384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064" y="2976"/>
                  <a:ext cx="144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3"/>
                <p:cNvSpPr>
                  <a:spLocks noChangeShapeType="1"/>
                </p:cNvSpPr>
                <p:nvPr/>
              </p:nvSpPr>
              <p:spPr bwMode="auto">
                <a:xfrm>
                  <a:off x="2208" y="2976"/>
                  <a:ext cx="0" cy="384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4"/>
                <p:cNvSpPr>
                  <a:spLocks noChangeShapeType="1"/>
                </p:cNvSpPr>
                <p:nvPr/>
              </p:nvSpPr>
              <p:spPr bwMode="auto">
                <a:xfrm>
                  <a:off x="2208" y="3360"/>
                  <a:ext cx="192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5"/>
                <p:cNvSpPr>
                  <a:spLocks noChangeShapeType="1"/>
                </p:cNvSpPr>
                <p:nvPr/>
              </p:nvSpPr>
              <p:spPr bwMode="auto">
                <a:xfrm>
                  <a:off x="2400" y="2976"/>
                  <a:ext cx="0" cy="384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400" y="2976"/>
                  <a:ext cx="192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7"/>
                <p:cNvSpPr>
                  <a:spLocks noChangeShapeType="1"/>
                </p:cNvSpPr>
                <p:nvPr/>
              </p:nvSpPr>
              <p:spPr bwMode="auto">
                <a:xfrm>
                  <a:off x="2592" y="2976"/>
                  <a:ext cx="0" cy="384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8"/>
                <p:cNvSpPr>
                  <a:spLocks noChangeShapeType="1"/>
                </p:cNvSpPr>
                <p:nvPr/>
              </p:nvSpPr>
              <p:spPr bwMode="auto">
                <a:xfrm>
                  <a:off x="2592" y="3360"/>
                  <a:ext cx="144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Text Box 20"/>
              <p:cNvSpPr txBox="1">
                <a:spLocks noChangeArrowheads="1"/>
              </p:cNvSpPr>
              <p:nvPr/>
            </p:nvSpPr>
            <p:spPr bwMode="auto">
              <a:xfrm>
                <a:off x="384" y="1920"/>
                <a:ext cx="432" cy="23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dirty="0"/>
                  <a:t>High</a:t>
                </a:r>
              </a:p>
            </p:txBody>
          </p:sp>
          <p:sp>
            <p:nvSpPr>
              <p:cNvPr id="18" name="Text Box 21"/>
              <p:cNvSpPr txBox="1">
                <a:spLocks noChangeArrowheads="1"/>
              </p:cNvSpPr>
              <p:nvPr/>
            </p:nvSpPr>
            <p:spPr bwMode="auto">
              <a:xfrm>
                <a:off x="384" y="2256"/>
                <a:ext cx="432" cy="23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dirty="0"/>
                  <a:t>Low</a:t>
                </a:r>
              </a:p>
            </p:txBody>
          </p:sp>
        </p:grpSp>
        <p:sp>
          <p:nvSpPr>
            <p:cNvPr id="15" name="Text Box 23"/>
            <p:cNvSpPr txBox="1">
              <a:spLocks noChangeArrowheads="1"/>
            </p:cNvSpPr>
            <p:nvPr/>
          </p:nvSpPr>
          <p:spPr bwMode="auto">
            <a:xfrm>
              <a:off x="2290" y="2544"/>
              <a:ext cx="1572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 dirty="0"/>
                <a:t>Signals in analog circuit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99283" y="3079031"/>
            <a:ext cx="785023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Advantages of digital circuits over </a:t>
            </a:r>
            <a:r>
              <a:rPr lang="en-SG" sz="2400" dirty="0" err="1"/>
              <a:t>analog</a:t>
            </a:r>
            <a:r>
              <a:rPr lang="en-SG" sz="2400" dirty="0"/>
              <a:t> circuits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More reliable (simpler circuits, less noise-prone )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Specified accuracy (determinable)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Abstraction can be applied using  simple mathematical model – </a:t>
            </a:r>
            <a:r>
              <a:rPr lang="en-US" sz="2000" dirty="0">
                <a:solidFill>
                  <a:srgbClr val="800000"/>
                </a:solidFill>
              </a:rPr>
              <a:t>Boolean Algebra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Ease design, analysis and simplification of digital circuit – </a:t>
            </a:r>
            <a:r>
              <a:rPr lang="en-US" sz="2000" dirty="0">
                <a:solidFill>
                  <a:srgbClr val="800000"/>
                </a:solidFill>
              </a:rPr>
              <a:t>Digital Logic Design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936992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 Digital Circuits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6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Combinational: no memory, output depends solely on the input</a:t>
            </a:r>
          </a:p>
          <a:p>
            <a:pPr marL="719138" lvl="1" indent="-2698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Gates</a:t>
            </a:r>
          </a:p>
          <a:p>
            <a:pPr marL="719138" lvl="1" indent="-2698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Decoders, multiplexers</a:t>
            </a:r>
          </a:p>
          <a:p>
            <a:pPr marL="719138" lvl="1" indent="-2698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Adders, multipliers</a:t>
            </a:r>
          </a:p>
          <a:p>
            <a:pPr marL="360363" indent="-36036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Sequential: with memory, output depends on both input and current state</a:t>
            </a:r>
          </a:p>
          <a:p>
            <a:pPr marL="719138" lvl="1" indent="-2698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Counters, registers</a:t>
            </a:r>
          </a:p>
          <a:p>
            <a:pPr marL="719138" lvl="1" indent="-2698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Memories</a:t>
            </a:r>
          </a:p>
        </p:txBody>
      </p:sp>
    </p:spTree>
    <p:extLst>
      <p:ext uri="{BB962C8B-B14F-4D97-AF65-F5344CB8AC3E}">
        <p14:creationId xmlns:p14="http://schemas.microsoft.com/office/powerpoint/2010/main" val="357318491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2. Boolean Algebra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565708" y="1239633"/>
            <a:ext cx="3581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dirty="0">
                <a:solidFill>
                  <a:srgbClr val="800000"/>
                </a:solidFill>
              </a:rPr>
              <a:t>Truth tables </a:t>
            </a:r>
            <a:endParaRPr lang="en-US" sz="2400" dirty="0"/>
          </a:p>
        </p:txBody>
      </p:sp>
      <p:graphicFrame>
        <p:nvGraphicFramePr>
          <p:cNvPr id="11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923719"/>
              </p:ext>
            </p:extLst>
          </p:nvPr>
        </p:nvGraphicFramePr>
        <p:xfrm>
          <a:off x="4022908" y="1773033"/>
          <a:ext cx="1676400" cy="1752602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A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B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Group 85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671482966"/>
              </p:ext>
            </p:extLst>
          </p:nvPr>
        </p:nvGraphicFramePr>
        <p:xfrm>
          <a:off x="4017062" y="3664915"/>
          <a:ext cx="1676400" cy="1773239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A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+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B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Group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227774"/>
              </p:ext>
            </p:extLst>
          </p:nvPr>
        </p:nvGraphicFramePr>
        <p:xfrm>
          <a:off x="4494365" y="5562866"/>
          <a:ext cx="914539" cy="1065213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'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  <a:sym typeface="Symbol" pitchFamily="18" charset="2"/>
                      </a:endParaRP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Rectangle 123"/>
          <p:cNvSpPr>
            <a:spLocks noChangeArrowheads="1"/>
          </p:cNvSpPr>
          <p:nvPr/>
        </p:nvSpPr>
        <p:spPr bwMode="auto">
          <a:xfrm>
            <a:off x="6047065" y="1239633"/>
            <a:ext cx="2279651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dirty="0">
                <a:solidFill>
                  <a:srgbClr val="800000"/>
                </a:solidFill>
              </a:rPr>
              <a:t>Logic gates</a:t>
            </a:r>
            <a:endParaRPr lang="en-US" sz="2400" dirty="0"/>
          </a:p>
        </p:txBody>
      </p:sp>
      <p:grpSp>
        <p:nvGrpSpPr>
          <p:cNvPr id="16" name="Group 131"/>
          <p:cNvGrpSpPr>
            <a:grpSpLocks/>
          </p:cNvGrpSpPr>
          <p:nvPr/>
        </p:nvGrpSpPr>
        <p:grpSpPr bwMode="auto">
          <a:xfrm>
            <a:off x="6047065" y="2212295"/>
            <a:ext cx="2459038" cy="703263"/>
            <a:chOff x="2771" y="2716"/>
            <a:chExt cx="1549" cy="443"/>
          </a:xfrm>
        </p:grpSpPr>
        <p:grpSp>
          <p:nvGrpSpPr>
            <p:cNvPr id="17" name="Group 124"/>
            <p:cNvGrpSpPr>
              <a:grpSpLocks/>
            </p:cNvGrpSpPr>
            <p:nvPr/>
          </p:nvGrpSpPr>
          <p:grpSpPr bwMode="auto">
            <a:xfrm>
              <a:off x="2771" y="2716"/>
              <a:ext cx="1186" cy="443"/>
              <a:chOff x="1056" y="2784"/>
              <a:chExt cx="1186" cy="443"/>
            </a:xfrm>
          </p:grpSpPr>
          <p:sp>
            <p:nvSpPr>
              <p:cNvPr id="19" name="AutoShape 125"/>
              <p:cNvSpPr>
                <a:spLocks noChangeArrowheads="1"/>
              </p:cNvSpPr>
              <p:nvPr/>
            </p:nvSpPr>
            <p:spPr bwMode="auto">
              <a:xfrm>
                <a:off x="1536" y="2880"/>
                <a:ext cx="403" cy="316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" name="Line 126"/>
              <p:cNvSpPr>
                <a:spLocks noChangeShapeType="1"/>
              </p:cNvSpPr>
              <p:nvPr/>
            </p:nvSpPr>
            <p:spPr bwMode="auto">
              <a:xfrm>
                <a:off x="1248" y="2928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" name="Line 127"/>
              <p:cNvSpPr>
                <a:spLocks noChangeShapeType="1"/>
              </p:cNvSpPr>
              <p:nvPr/>
            </p:nvSpPr>
            <p:spPr bwMode="auto">
              <a:xfrm>
                <a:off x="1248" y="3120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128"/>
              <p:cNvSpPr>
                <a:spLocks noChangeShapeType="1"/>
              </p:cNvSpPr>
              <p:nvPr/>
            </p:nvSpPr>
            <p:spPr bwMode="auto">
              <a:xfrm>
                <a:off x="1954" y="3024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Text Box 129"/>
              <p:cNvSpPr txBox="1">
                <a:spLocks noChangeArrowheads="1"/>
              </p:cNvSpPr>
              <p:nvPr/>
            </p:nvSpPr>
            <p:spPr bwMode="auto">
              <a:xfrm>
                <a:off x="1056" y="2784"/>
                <a:ext cx="192" cy="44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50000"/>
                  </a:spcBef>
                </a:pPr>
                <a:r>
                  <a:rPr lang="en-GB" sz="1600"/>
                  <a:t>A</a:t>
                </a:r>
              </a:p>
              <a:p>
                <a:pPr algn="r" eaLnBrk="0" hangingPunct="0">
                  <a:spcBef>
                    <a:spcPct val="50000"/>
                  </a:spcBef>
                </a:pPr>
                <a:r>
                  <a:rPr lang="en-GB" sz="1600"/>
                  <a:t>B</a:t>
                </a:r>
              </a:p>
            </p:txBody>
          </p:sp>
        </p:grpSp>
        <p:sp>
          <p:nvSpPr>
            <p:cNvPr id="18" name="Text Box 130"/>
            <p:cNvSpPr txBox="1">
              <a:spLocks noChangeArrowheads="1"/>
            </p:cNvSpPr>
            <p:nvPr/>
          </p:nvSpPr>
          <p:spPr bwMode="auto">
            <a:xfrm>
              <a:off x="3936" y="2832"/>
              <a:ext cx="38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dirty="0"/>
                <a:t>A</a:t>
              </a:r>
              <a:r>
                <a:rPr lang="en-GB" sz="1600" b="1" dirty="0">
                  <a:sym typeface="Symbol" pitchFamily="18" charset="2"/>
                </a:rPr>
                <a:t></a:t>
              </a:r>
              <a:r>
                <a:rPr lang="en-GB" sz="1600" dirty="0"/>
                <a:t>B</a:t>
              </a:r>
            </a:p>
          </p:txBody>
        </p:sp>
      </p:grpSp>
      <p:grpSp>
        <p:nvGrpSpPr>
          <p:cNvPr id="24" name="Group 132"/>
          <p:cNvGrpSpPr>
            <a:grpSpLocks/>
          </p:cNvGrpSpPr>
          <p:nvPr/>
        </p:nvGrpSpPr>
        <p:grpSpPr bwMode="auto">
          <a:xfrm>
            <a:off x="6047065" y="3898733"/>
            <a:ext cx="2449513" cy="703263"/>
            <a:chOff x="2544" y="2791"/>
            <a:chExt cx="1543" cy="443"/>
          </a:xfrm>
        </p:grpSpPr>
        <p:grpSp>
          <p:nvGrpSpPr>
            <p:cNvPr id="25" name="Group 133"/>
            <p:cNvGrpSpPr>
              <a:grpSpLocks/>
            </p:cNvGrpSpPr>
            <p:nvPr/>
          </p:nvGrpSpPr>
          <p:grpSpPr bwMode="auto">
            <a:xfrm>
              <a:off x="3024" y="2880"/>
              <a:ext cx="403" cy="317"/>
              <a:chOff x="6768" y="11808"/>
              <a:chExt cx="1008" cy="792"/>
            </a:xfrm>
          </p:grpSpPr>
          <p:sp>
            <p:nvSpPr>
              <p:cNvPr id="31" name="Freeform 134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135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136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37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38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" name="Line 139"/>
            <p:cNvSpPr>
              <a:spLocks noChangeShapeType="1"/>
            </p:cNvSpPr>
            <p:nvPr/>
          </p:nvSpPr>
          <p:spPr bwMode="auto">
            <a:xfrm>
              <a:off x="2758" y="2935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40"/>
            <p:cNvSpPr>
              <a:spLocks noChangeShapeType="1"/>
            </p:cNvSpPr>
            <p:nvPr/>
          </p:nvSpPr>
          <p:spPr bwMode="auto">
            <a:xfrm>
              <a:off x="2758" y="3127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141"/>
            <p:cNvSpPr txBox="1">
              <a:spLocks noChangeArrowheads="1"/>
            </p:cNvSpPr>
            <p:nvPr/>
          </p:nvSpPr>
          <p:spPr bwMode="auto">
            <a:xfrm>
              <a:off x="2544" y="2791"/>
              <a:ext cx="214" cy="44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GB" sz="1600"/>
                <a:t>A</a:t>
              </a:r>
            </a:p>
            <a:p>
              <a:pPr algn="r" eaLnBrk="0" hangingPunct="0">
                <a:spcBef>
                  <a:spcPct val="5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29" name="Line 142"/>
            <p:cNvSpPr>
              <a:spLocks noChangeShapeType="1"/>
            </p:cNvSpPr>
            <p:nvPr/>
          </p:nvSpPr>
          <p:spPr bwMode="auto">
            <a:xfrm>
              <a:off x="3430" y="3039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143"/>
            <p:cNvSpPr txBox="1">
              <a:spLocks noChangeArrowheads="1"/>
            </p:cNvSpPr>
            <p:nvPr/>
          </p:nvSpPr>
          <p:spPr bwMode="auto">
            <a:xfrm>
              <a:off x="3703" y="2927"/>
              <a:ext cx="38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A+B</a:t>
              </a:r>
            </a:p>
          </p:txBody>
        </p:sp>
      </p:grpSp>
      <p:grpSp>
        <p:nvGrpSpPr>
          <p:cNvPr id="36" name="Group 144"/>
          <p:cNvGrpSpPr>
            <a:grpSpLocks/>
          </p:cNvGrpSpPr>
          <p:nvPr/>
        </p:nvGrpSpPr>
        <p:grpSpPr bwMode="auto">
          <a:xfrm>
            <a:off x="6064433" y="5620096"/>
            <a:ext cx="2165350" cy="609600"/>
            <a:chOff x="4156" y="2832"/>
            <a:chExt cx="1364" cy="384"/>
          </a:xfrm>
        </p:grpSpPr>
        <p:grpSp>
          <p:nvGrpSpPr>
            <p:cNvPr id="37" name="Group 145"/>
            <p:cNvGrpSpPr>
              <a:grpSpLocks/>
            </p:cNvGrpSpPr>
            <p:nvPr/>
          </p:nvGrpSpPr>
          <p:grpSpPr bwMode="auto">
            <a:xfrm>
              <a:off x="4656" y="2832"/>
              <a:ext cx="350" cy="384"/>
              <a:chOff x="2952" y="12888"/>
              <a:chExt cx="801" cy="792"/>
            </a:xfrm>
          </p:grpSpPr>
          <p:sp>
            <p:nvSpPr>
              <p:cNvPr id="42" name="AutoShape 146"/>
              <p:cNvSpPr>
                <a:spLocks noChangeArrowheads="1"/>
              </p:cNvSpPr>
              <p:nvPr/>
            </p:nvSpPr>
            <p:spPr bwMode="auto">
              <a:xfrm rot="-5400000">
                <a:off x="2880" y="12960"/>
                <a:ext cx="792" cy="648"/>
              </a:xfrm>
              <a:prstGeom prst="flowChartMerge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3" name="Oval 147"/>
              <p:cNvSpPr>
                <a:spLocks noChangeArrowheads="1"/>
              </p:cNvSpPr>
              <p:nvPr/>
            </p:nvSpPr>
            <p:spPr bwMode="auto">
              <a:xfrm>
                <a:off x="3609" y="13236"/>
                <a:ext cx="144" cy="144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38" name="Line 148"/>
            <p:cNvSpPr>
              <a:spLocks noChangeShapeType="1"/>
            </p:cNvSpPr>
            <p:nvPr/>
          </p:nvSpPr>
          <p:spPr bwMode="auto">
            <a:xfrm>
              <a:off x="4368" y="3052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149"/>
            <p:cNvSpPr>
              <a:spLocks noChangeShapeType="1"/>
            </p:cNvSpPr>
            <p:nvPr/>
          </p:nvSpPr>
          <p:spPr bwMode="auto">
            <a:xfrm>
              <a:off x="5015" y="3044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Text Box 150"/>
            <p:cNvSpPr txBox="1">
              <a:spLocks noChangeArrowheads="1"/>
            </p:cNvSpPr>
            <p:nvPr/>
          </p:nvSpPr>
          <p:spPr bwMode="auto">
            <a:xfrm>
              <a:off x="4156" y="2921"/>
              <a:ext cx="21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GB" sz="1600"/>
                <a:t>A</a:t>
              </a:r>
            </a:p>
          </p:txBody>
        </p:sp>
        <p:sp>
          <p:nvSpPr>
            <p:cNvPr id="41" name="Text Box 151"/>
            <p:cNvSpPr txBox="1">
              <a:spLocks noChangeArrowheads="1"/>
            </p:cNvSpPr>
            <p:nvPr/>
          </p:nvSpPr>
          <p:spPr bwMode="auto">
            <a:xfrm>
              <a:off x="5280" y="2928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GB" sz="1600"/>
                <a:t>A'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3"/>
              <p:cNvSpPr txBox="1">
                <a:spLocks noChangeArrowheads="1"/>
              </p:cNvSpPr>
              <p:nvPr/>
            </p:nvSpPr>
            <p:spPr>
              <a:xfrm>
                <a:off x="457200" y="1267463"/>
                <a:ext cx="3200400" cy="39899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371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69875" indent="-269875" fontAlgn="auto"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rgbClr val="800000"/>
                    </a:solidFill>
                  </a:rPr>
                  <a:t>Boolean values: </a:t>
                </a:r>
                <a:endParaRPr lang="en-US" dirty="0"/>
              </a:p>
              <a:p>
                <a:pPr lvl="1" fontAlgn="auto"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dirty="0"/>
                  <a:t>True (T or </a:t>
                </a:r>
                <a:r>
                  <a:rPr lang="en-US" dirty="0">
                    <a:solidFill>
                      <a:srgbClr val="C00000"/>
                    </a:solidFill>
                  </a:rPr>
                  <a:t>1</a:t>
                </a:r>
                <a:r>
                  <a:rPr lang="en-US" dirty="0"/>
                  <a:t>)</a:t>
                </a:r>
              </a:p>
              <a:p>
                <a:pPr lvl="1" fontAlgn="auto"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dirty="0"/>
                  <a:t>False (F or </a:t>
                </a:r>
                <a:r>
                  <a:rPr lang="en-US" dirty="0">
                    <a:solidFill>
                      <a:srgbClr val="C00000"/>
                    </a:solidFill>
                  </a:rPr>
                  <a:t>0</a:t>
                </a:r>
                <a:r>
                  <a:rPr lang="en-US" dirty="0"/>
                  <a:t>)</a:t>
                </a:r>
              </a:p>
              <a:p>
                <a:pPr marL="269875" indent="-269875" fontAlgn="auto">
                  <a:spcBef>
                    <a:spcPct val="600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rgbClr val="800000"/>
                    </a:solidFill>
                  </a:rPr>
                  <a:t>Connectives</a:t>
                </a:r>
              </a:p>
              <a:p>
                <a:pPr lvl="1" fontAlgn="auto"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dirty="0"/>
                  <a:t>Conjunction (AND)</a:t>
                </a:r>
              </a:p>
              <a:p>
                <a:pPr lvl="2" fontAlgn="auto"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b="1" dirty="0">
                    <a:solidFill>
                      <a:srgbClr val="C00000"/>
                    </a:solidFill>
                    <a:sym typeface="Symbol" pitchFamily="18" charset="2"/>
                  </a:rPr>
                  <a:t></a:t>
                </a:r>
                <a:r>
                  <a:rPr lang="en-US" dirty="0">
                    <a:sym typeface="Symbol" pitchFamily="18" charset="2"/>
                  </a:rPr>
                  <a:t> </a:t>
                </a:r>
                <a:r>
                  <a:rPr lang="en-US" dirty="0"/>
                  <a:t>B; A </a:t>
                </a:r>
                <a:r>
                  <a:rPr lang="en-US" b="1" dirty="0">
                    <a:sym typeface="Symbol" pitchFamily="18" charset="2"/>
                  </a:rPr>
                  <a:t></a:t>
                </a:r>
                <a:r>
                  <a:rPr lang="en-US" dirty="0"/>
                  <a:t> B</a:t>
                </a:r>
              </a:p>
              <a:p>
                <a:pPr lvl="1" fontAlgn="auto"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dirty="0"/>
                  <a:t>Disjunction (OR)</a:t>
                </a:r>
              </a:p>
              <a:p>
                <a:pPr lvl="2" fontAlgn="auto"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>
                    <a:solidFill>
                      <a:srgbClr val="C00000"/>
                    </a:solidFill>
                  </a:rPr>
                  <a:t>+</a:t>
                </a:r>
                <a:r>
                  <a:rPr lang="en-US" dirty="0"/>
                  <a:t> B; A </a:t>
                </a:r>
                <a:r>
                  <a:rPr lang="en-US" b="1" dirty="0">
                    <a:sym typeface="Symbol" pitchFamily="18" charset="2"/>
                  </a:rPr>
                  <a:t></a:t>
                </a:r>
                <a:r>
                  <a:rPr lang="en-US" dirty="0"/>
                  <a:t> B</a:t>
                </a:r>
              </a:p>
              <a:p>
                <a:pPr lvl="1" fontAlgn="auto"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dirty="0"/>
                  <a:t>Negation (NOT)</a:t>
                </a:r>
              </a:p>
              <a:p>
                <a:pPr lvl="2" fontAlgn="auto"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dirty="0"/>
                  <a:t>A</a:t>
                </a:r>
                <a:r>
                  <a:rPr lang="en-US" dirty="0">
                    <a:solidFill>
                      <a:srgbClr val="C00000"/>
                    </a:solidFill>
                  </a:rPr>
                  <a:t>'</a:t>
                </a:r>
                <a:r>
                  <a:rPr lang="en-US" dirty="0"/>
                  <a:t>;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SG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dirty="0"/>
                  <a:t> ; </a:t>
                </a:r>
                <a14:m>
                  <m:oMath xmlns:m="http://schemas.openxmlformats.org/officeDocument/2006/math">
                    <m:r>
                      <a:rPr lang="en-US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S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dirty="0"/>
                  <a:t>;</a:t>
                </a:r>
                <a:endParaRPr lang="he-IL" dirty="0"/>
              </a:p>
            </p:txBody>
          </p:sp>
        </mc:Choice>
        <mc:Fallback xmlns="">
          <p:sp>
            <p:nvSpPr>
              <p:cNvPr id="4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67463"/>
                <a:ext cx="3200400" cy="3989936"/>
              </a:xfrm>
              <a:prstGeom prst="rect">
                <a:avLst/>
              </a:prstGeom>
              <a:blipFill>
                <a:blip r:embed="rId3"/>
                <a:stretch>
                  <a:fillRect l="-1714" t="-1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273666" y="5257398"/>
            <a:ext cx="3496059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In CS2100, we use the symbols </a:t>
            </a:r>
            <a:r>
              <a:rPr lang="en-SG" dirty="0">
                <a:solidFill>
                  <a:srgbClr val="C00000"/>
                </a:solidFill>
              </a:rPr>
              <a:t>1</a:t>
            </a:r>
            <a:r>
              <a:rPr lang="en-SG" dirty="0"/>
              <a:t> for true, </a:t>
            </a:r>
            <a:r>
              <a:rPr lang="en-SG" dirty="0">
                <a:solidFill>
                  <a:srgbClr val="C00000"/>
                </a:solidFill>
              </a:rPr>
              <a:t>0</a:t>
            </a:r>
            <a:r>
              <a:rPr lang="en-SG" dirty="0"/>
              <a:t> for false, </a:t>
            </a:r>
            <a:r>
              <a:rPr lang="en-SG" dirty="0">
                <a:solidFill>
                  <a:srgbClr val="C00000"/>
                </a:solidFill>
              </a:rPr>
              <a:t>∙ </a:t>
            </a:r>
            <a:r>
              <a:rPr lang="en-SG" dirty="0"/>
              <a:t>for AND, </a:t>
            </a:r>
            <a:r>
              <a:rPr lang="en-SG" dirty="0">
                <a:solidFill>
                  <a:srgbClr val="C00000"/>
                </a:solidFill>
              </a:rPr>
              <a:t>+</a:t>
            </a:r>
            <a:r>
              <a:rPr lang="en-SG" dirty="0"/>
              <a:t> for OR, and </a:t>
            </a:r>
            <a:r>
              <a:rPr lang="en-SG" dirty="0">
                <a:solidFill>
                  <a:srgbClr val="C00000"/>
                </a:solidFill>
              </a:rPr>
              <a:t>'</a:t>
            </a:r>
            <a:r>
              <a:rPr lang="en-SG" dirty="0"/>
              <a:t> for negation (you may use the accent bar). Please follow.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6810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2. Boolean Algebra: AND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979422"/>
            <a:ext cx="8382000" cy="41515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Do write the AND operator </a:t>
            </a:r>
            <a:r>
              <a:rPr lang="en-US" sz="2800" dirty="0">
                <a:solidFill>
                  <a:srgbClr val="C00000"/>
                </a:solidFill>
              </a:rPr>
              <a:t>∙</a:t>
            </a:r>
            <a:r>
              <a:rPr lang="en-US" sz="2800" dirty="0">
                <a:solidFill>
                  <a:srgbClr val="800000"/>
                </a:solidFill>
              </a:rPr>
              <a:t> </a:t>
            </a:r>
            <a:r>
              <a:rPr lang="en-US" sz="2800" dirty="0"/>
              <a:t>(instead of omitting it)</a:t>
            </a:r>
          </a:p>
          <a:p>
            <a:pPr marL="622300" lvl="1" indent="-268288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Example: Write </a:t>
            </a:r>
            <a:r>
              <a:rPr lang="en-US" sz="2400" b="1" i="1" dirty="0" err="1">
                <a:solidFill>
                  <a:srgbClr val="0000CC"/>
                </a:solidFill>
              </a:rPr>
              <a:t>a∙b</a:t>
            </a:r>
            <a:r>
              <a:rPr lang="en-US" sz="2400" dirty="0"/>
              <a:t> instead of </a:t>
            </a:r>
            <a:r>
              <a:rPr lang="en-US" sz="2400" b="1" i="1" dirty="0">
                <a:solidFill>
                  <a:srgbClr val="0000CC"/>
                </a:solidFill>
              </a:rPr>
              <a:t>ab</a:t>
            </a:r>
            <a:endParaRPr lang="en-US" sz="2400" dirty="0"/>
          </a:p>
          <a:p>
            <a:pPr marL="622300" lvl="1" indent="-268288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Why? Writing </a:t>
            </a:r>
            <a:r>
              <a:rPr lang="en-US" sz="2400" b="1" i="1" dirty="0">
                <a:solidFill>
                  <a:srgbClr val="0000CC"/>
                </a:solidFill>
              </a:rPr>
              <a:t>ab</a:t>
            </a:r>
            <a:r>
              <a:rPr lang="en-US" sz="2400" dirty="0"/>
              <a:t> could mean that it is a </a:t>
            </a:r>
            <a:r>
              <a:rPr lang="en-US" sz="2400" dirty="0">
                <a:solidFill>
                  <a:srgbClr val="006600"/>
                </a:solidFill>
              </a:rPr>
              <a:t>2-bit value</a:t>
            </a:r>
            <a:r>
              <a:rPr lang="en-US" sz="2400" dirty="0"/>
              <a:t>.</a:t>
            </a:r>
          </a:p>
        </p:txBody>
      </p:sp>
      <p:pic>
        <p:nvPicPr>
          <p:cNvPr id="44" name="Picture 4" descr="MCj0424830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67786" y="347472"/>
            <a:ext cx="18415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11272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3. Truth Table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346417"/>
            <a:ext cx="4114800" cy="37324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Provide a listing of every possible combination of inputs and its corresponding outputs.</a:t>
            </a:r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Inputs are usually listed in binary sequence.</a:t>
            </a:r>
          </a:p>
          <a:p>
            <a:pPr marL="268288" indent="-26828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</a:t>
            </a:r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Truth table with 3 inputs x, y, z and 2 outputs </a:t>
            </a:r>
            <a:r>
              <a:rPr lang="en-US" dirty="0">
                <a:solidFill>
                  <a:srgbClr val="C00000"/>
                </a:solidFill>
              </a:rPr>
              <a:t>(y + z) </a:t>
            </a:r>
            <a:r>
              <a:rPr lang="en-US" dirty="0"/>
              <a:t>and 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</a:rPr>
              <a:t>(x </a:t>
            </a:r>
            <a:r>
              <a:rPr lang="en-US" b="1" dirty="0">
                <a:solidFill>
                  <a:srgbClr val="0000FF"/>
                </a:solidFill>
                <a:latin typeface="Arial" charset="0"/>
                <a:cs typeface="Arial" charset="0"/>
                <a:sym typeface="Symbol" pitchFamily="18" charset="2"/>
              </a:rPr>
              <a:t> </a:t>
            </a:r>
            <a:r>
              <a:rPr lang="en-US" dirty="0">
                <a:solidFill>
                  <a:srgbClr val="0000FF"/>
                </a:solidFill>
              </a:rPr>
              <a:t>(y + z)).</a:t>
            </a:r>
          </a:p>
        </p:txBody>
      </p:sp>
      <p:graphicFrame>
        <p:nvGraphicFramePr>
          <p:cNvPr id="10" name="Group 8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766867110"/>
              </p:ext>
            </p:extLst>
          </p:nvPr>
        </p:nvGraphicFramePr>
        <p:xfrm>
          <a:off x="5105400" y="1562895"/>
          <a:ext cx="3352800" cy="3167064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 + 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x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(y + z)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50173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3. Proof using Truth Table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169233"/>
            <a:ext cx="7848600" cy="1192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Prove: </a:t>
            </a:r>
            <a:r>
              <a:rPr lang="en-US" b="1" dirty="0"/>
              <a:t>x </a:t>
            </a:r>
            <a:r>
              <a:rPr lang="en-US" b="1" dirty="0">
                <a:sym typeface="Symbol" pitchFamily="18" charset="2"/>
              </a:rPr>
              <a:t> (y + z) = (x  y) + (x  z)</a:t>
            </a:r>
            <a:endParaRPr lang="en-US" b="1" dirty="0"/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Construct truth table for LHS and RHS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59080" y="52578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25475" lvl="1" indent="-282575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Check that column for LHS = column for RHS</a:t>
            </a:r>
          </a:p>
        </p:txBody>
      </p:sp>
      <p:graphicFrame>
        <p:nvGraphicFramePr>
          <p:cNvPr id="13" name="Group 150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256961735"/>
              </p:ext>
            </p:extLst>
          </p:nvPr>
        </p:nvGraphicFramePr>
        <p:xfrm>
          <a:off x="1478280" y="2209800"/>
          <a:ext cx="6019800" cy="27432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 + 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(y + z)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(x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y) + (x  z)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4" name="Group 155"/>
          <p:cNvGrpSpPr>
            <a:grpSpLocks/>
          </p:cNvGrpSpPr>
          <p:nvPr/>
        </p:nvGrpSpPr>
        <p:grpSpPr bwMode="auto">
          <a:xfrm>
            <a:off x="3611880" y="2057400"/>
            <a:ext cx="3733800" cy="3048000"/>
            <a:chOff x="2352" y="1392"/>
            <a:chExt cx="2352" cy="1920"/>
          </a:xfrm>
        </p:grpSpPr>
        <p:sp>
          <p:nvSpPr>
            <p:cNvPr id="15" name="Rectangle 153"/>
            <p:cNvSpPr>
              <a:spLocks noChangeArrowheads="1"/>
            </p:cNvSpPr>
            <p:nvPr/>
          </p:nvSpPr>
          <p:spPr bwMode="auto">
            <a:xfrm>
              <a:off x="2352" y="1392"/>
              <a:ext cx="624" cy="19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 dirty="0"/>
            </a:p>
          </p:txBody>
        </p:sp>
        <p:sp>
          <p:nvSpPr>
            <p:cNvPr id="16" name="Rectangle 154"/>
            <p:cNvSpPr>
              <a:spLocks noChangeArrowheads="1"/>
            </p:cNvSpPr>
            <p:nvPr/>
          </p:nvSpPr>
          <p:spPr bwMode="auto">
            <a:xfrm>
              <a:off x="3888" y="1392"/>
              <a:ext cx="816" cy="19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17" name="Text Box 151">
            <a:extLst>
              <a:ext uri="{FF2B5EF4-FFF2-40B4-BE49-F238E27FC236}">
                <a16:creationId xmlns:a16="http://schemas.microsoft.com/office/drawing/2014/main" id="{76069DBE-7516-4746-85E0-C6CA60BDB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20C5838C-5522-4049-B96E-D167DCFEED0B}"/>
              </a:ext>
            </a:extLst>
          </p:cNvPr>
          <p:cNvSpPr txBox="1">
            <a:spLocks noChangeArrowheads="1"/>
          </p:cNvSpPr>
          <p:nvPr/>
        </p:nvSpPr>
        <p:spPr>
          <a:xfrm>
            <a:off x="568452" y="5781780"/>
            <a:ext cx="6129528" cy="8206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6600"/>
                </a:solidFill>
              </a:rPr>
              <a:t>DLD page 59 Quick Review Questions</a:t>
            </a:r>
            <a:br>
              <a:rPr lang="en-US" dirty="0">
                <a:solidFill>
                  <a:srgbClr val="006600"/>
                </a:solidFill>
              </a:rPr>
            </a:br>
            <a:r>
              <a:rPr lang="en-US" dirty="0">
                <a:solidFill>
                  <a:srgbClr val="006600"/>
                </a:solidFill>
              </a:rPr>
              <a:t>Question 3-1.</a:t>
            </a:r>
          </a:p>
        </p:txBody>
      </p:sp>
    </p:spTree>
    <p:extLst>
      <p:ext uri="{BB962C8B-B14F-4D97-AF65-F5344CB8AC3E}">
        <p14:creationId xmlns:p14="http://schemas.microsoft.com/office/powerpoint/2010/main" val="3271436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17867</TotalTime>
  <Words>3736</Words>
  <Application>Microsoft Office PowerPoint</Application>
  <PresentationFormat>On-screen Show (4:3)</PresentationFormat>
  <Paragraphs>916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Cambria Math</vt:lpstr>
      <vt:lpstr>Symbol</vt:lpstr>
      <vt:lpstr>Times New Roman</vt:lpstr>
      <vt:lpstr>Wingdings</vt:lpstr>
      <vt:lpstr>Wingdings 2</vt:lpstr>
      <vt:lpstr>Clarity</vt:lpstr>
      <vt:lpstr>http://www.comp.nus.edu.sg/~cs2100/</vt:lpstr>
      <vt:lpstr>Questions?</vt:lpstr>
      <vt:lpstr>Lecture #13: Boolean Algebra</vt:lpstr>
      <vt:lpstr>1. Digital Circuits (1/2)</vt:lpstr>
      <vt:lpstr>1. Digital Circuits (2/2)</vt:lpstr>
      <vt:lpstr>2. Boolean Algebra</vt:lpstr>
      <vt:lpstr>2. Boolean Algebra: AND</vt:lpstr>
      <vt:lpstr>3. Truth Table</vt:lpstr>
      <vt:lpstr>3. Proof using Truth Table</vt:lpstr>
      <vt:lpstr>4. Precedence of Operators</vt:lpstr>
      <vt:lpstr>5. Laws of Boolean Algebra</vt:lpstr>
      <vt:lpstr>6. Duality</vt:lpstr>
      <vt:lpstr>7. Theorems</vt:lpstr>
      <vt:lpstr>7. Proving a Theorem</vt:lpstr>
      <vt:lpstr>8. Boolean Functions</vt:lpstr>
      <vt:lpstr>9. Complement Functions</vt:lpstr>
      <vt:lpstr>10. Standard Forms (1/2)</vt:lpstr>
      <vt:lpstr>10. Standard Forms (2/2)</vt:lpstr>
      <vt:lpstr>Quiz Time!</vt:lpstr>
      <vt:lpstr>11. Minterms and Maxterms (1/2)</vt:lpstr>
      <vt:lpstr>11. Minterms and Maxterms (2/2)</vt:lpstr>
      <vt:lpstr>PowerPoint Presentation</vt:lpstr>
      <vt:lpstr>12. Canonical Forms</vt:lpstr>
      <vt:lpstr>12.1 Sum-of-Minterms</vt:lpstr>
      <vt:lpstr>12.2 Product-of-Maxterms</vt:lpstr>
      <vt:lpstr>12.3 Conversion of Standard Forms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Song Kai</cp:lastModifiedBy>
  <cp:revision>1536</cp:revision>
  <cp:lastPrinted>2017-06-30T03:15:07Z</cp:lastPrinted>
  <dcterms:created xsi:type="dcterms:W3CDTF">1998-09-05T15:03:32Z</dcterms:created>
  <dcterms:modified xsi:type="dcterms:W3CDTF">2025-01-08T08:52:05Z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