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60"/>
  </p:notesMasterIdLst>
  <p:handoutMasterIdLst>
    <p:handoutMasterId r:id="rId61"/>
  </p:handoutMasterIdLst>
  <p:sldIdLst>
    <p:sldId id="256" r:id="rId2"/>
    <p:sldId id="621" r:id="rId3"/>
    <p:sldId id="468" r:id="rId4"/>
    <p:sldId id="469" r:id="rId5"/>
    <p:sldId id="470" r:id="rId6"/>
    <p:sldId id="471" r:id="rId7"/>
    <p:sldId id="472" r:id="rId8"/>
    <p:sldId id="473" r:id="rId9"/>
    <p:sldId id="474" r:id="rId10"/>
    <p:sldId id="476" r:id="rId11"/>
    <p:sldId id="477" r:id="rId12"/>
    <p:sldId id="478" r:id="rId13"/>
    <p:sldId id="475" r:id="rId14"/>
    <p:sldId id="479" r:id="rId15"/>
    <p:sldId id="480" r:id="rId16"/>
    <p:sldId id="481" r:id="rId17"/>
    <p:sldId id="482" r:id="rId18"/>
    <p:sldId id="483" r:id="rId19"/>
    <p:sldId id="484" r:id="rId20"/>
    <p:sldId id="485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93" r:id="rId29"/>
    <p:sldId id="494" r:id="rId30"/>
    <p:sldId id="495" r:id="rId31"/>
    <p:sldId id="496" r:id="rId32"/>
    <p:sldId id="497" r:id="rId33"/>
    <p:sldId id="498" r:id="rId34"/>
    <p:sldId id="499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08" r:id="rId44"/>
    <p:sldId id="509" r:id="rId45"/>
    <p:sldId id="510" r:id="rId46"/>
    <p:sldId id="511" r:id="rId47"/>
    <p:sldId id="512" r:id="rId48"/>
    <p:sldId id="513" r:id="rId49"/>
    <p:sldId id="521" r:id="rId50"/>
    <p:sldId id="522" r:id="rId51"/>
    <p:sldId id="514" r:id="rId52"/>
    <p:sldId id="515" r:id="rId53"/>
    <p:sldId id="516" r:id="rId54"/>
    <p:sldId id="517" r:id="rId55"/>
    <p:sldId id="518" r:id="rId56"/>
    <p:sldId id="519" r:id="rId57"/>
    <p:sldId id="520" r:id="rId58"/>
    <p:sldId id="308" r:id="rId5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FFCC"/>
    <a:srgbClr val="CCCCFF"/>
    <a:srgbClr val="CCFF99"/>
    <a:srgbClr val="E2FFC5"/>
    <a:srgbClr val="CCFFFF"/>
    <a:srgbClr val="FFCCFF"/>
    <a:srgbClr val="A50021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54ACD7-55EF-4C7E-A93B-266AA1F7F4FA}" v="3" dt="2025-01-08T08:53:40.2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2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97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DE54ACD7-55EF-4C7E-A93B-266AA1F7F4FA}"/>
    <pc:docChg chg="custSel addSld delSld modSld modMainMaster">
      <pc:chgData name="Song Kai" userId="012566e0-30ff-4e17-bc5d-803a8d22ce41" providerId="ADAL" clId="{DE54ACD7-55EF-4C7E-A93B-266AA1F7F4FA}" dt="2025-01-08T08:53:42.365" v="9" actId="47"/>
      <pc:docMkLst>
        <pc:docMk/>
      </pc:docMkLst>
      <pc:sldChg chg="del">
        <pc:chgData name="Song Kai" userId="012566e0-30ff-4e17-bc5d-803a8d22ce41" providerId="ADAL" clId="{DE54ACD7-55EF-4C7E-A93B-266AA1F7F4FA}" dt="2025-01-08T04:54:22.648" v="1" actId="47"/>
        <pc:sldMkLst>
          <pc:docMk/>
          <pc:sldMk cId="1232750647" sldId="523"/>
        </pc:sldMkLst>
      </pc:sldChg>
      <pc:sldChg chg="add del">
        <pc:chgData name="Song Kai" userId="012566e0-30ff-4e17-bc5d-803a8d22ce41" providerId="ADAL" clId="{DE54ACD7-55EF-4C7E-A93B-266AA1F7F4FA}" dt="2025-01-08T08:53:42.365" v="9" actId="47"/>
        <pc:sldMkLst>
          <pc:docMk/>
          <pc:sldMk cId="2980677409" sldId="620"/>
        </pc:sldMkLst>
      </pc:sldChg>
      <pc:sldChg chg="add">
        <pc:chgData name="Song Kai" userId="012566e0-30ff-4e17-bc5d-803a8d22ce41" providerId="ADAL" clId="{DE54ACD7-55EF-4C7E-A93B-266AA1F7F4FA}" dt="2025-01-08T08:53:40.236" v="8"/>
        <pc:sldMkLst>
          <pc:docMk/>
          <pc:sldMk cId="1025560405" sldId="621"/>
        </pc:sldMkLst>
      </pc:sldChg>
      <pc:sldMasterChg chg="delSp modSp mod">
        <pc:chgData name="Song Kai" userId="012566e0-30ff-4e17-bc5d-803a8d22ce41" providerId="ADAL" clId="{DE54ACD7-55EF-4C7E-A93B-266AA1F7F4FA}" dt="2025-01-08T08:53:36.051" v="7" actId="478"/>
        <pc:sldMasterMkLst>
          <pc:docMk/>
          <pc:sldMasterMk cId="0" sldId="2147485087"/>
        </pc:sldMasterMkLst>
        <pc:spChg chg="del mod">
          <ac:chgData name="Song Kai" userId="012566e0-30ff-4e17-bc5d-803a8d22ce41" providerId="ADAL" clId="{DE54ACD7-55EF-4C7E-A93B-266AA1F7F4FA}" dt="2025-01-08T08:53:36.051" v="7" actId="478"/>
          <ac:spMkLst>
            <pc:docMk/>
            <pc:sldMasterMk cId="0" sldId="2147485087"/>
            <ac:spMk id="11" creationId="{84DD8B4A-BC8C-2897-6F3B-0965A4921946}"/>
          </ac:spMkLst>
        </pc:spChg>
        <pc:picChg chg="mod">
          <ac:chgData name="Song Kai" userId="012566e0-30ff-4e17-bc5d-803a8d22ce41" providerId="ADAL" clId="{DE54ACD7-55EF-4C7E-A93B-266AA1F7F4FA}" dt="2025-01-08T08:53:30.872" v="6" actId="1076"/>
          <ac:picMkLst>
            <pc:docMk/>
            <pc:sldMasterMk cId="0" sldId="2147485087"/>
            <ac:picMk id="8" creationId="{AFDD6C0B-3328-A10B-2CBF-A79AAA7C50AA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07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440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12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62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40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8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63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2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685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74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963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91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077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790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931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333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2612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502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89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9006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7868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76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439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48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011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12568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36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77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6370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1881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991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743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211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303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2991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123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27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13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296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4123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80930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56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2505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8016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889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423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01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45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414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9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D6C0B-3328-A10B-2CBF-A79AAA7C50A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Simplification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0"/>
            <a:ext cx="8382000" cy="278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Unweighted</a:t>
            </a:r>
            <a:r>
              <a:rPr lang="en-US" dirty="0"/>
              <a:t> (not an arithmetic code)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a </a:t>
            </a:r>
            <a:r>
              <a:rPr lang="en-US" dirty="0">
                <a:solidFill>
                  <a:srgbClr val="800000"/>
                </a:solidFill>
              </a:rPr>
              <a:t>single bit change</a:t>
            </a:r>
            <a:r>
              <a:rPr lang="en-US" dirty="0"/>
              <a:t> from one code value to the next.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 restricted to decimal digits: </a:t>
            </a:r>
            <a:r>
              <a:rPr lang="en-US" i="1" dirty="0"/>
              <a:t>n</a:t>
            </a:r>
            <a:r>
              <a:rPr lang="en-US" dirty="0"/>
              <a:t> bits </a:t>
            </a:r>
            <a:r>
              <a:rPr lang="en-US" dirty="0">
                <a:sym typeface="Wingdings" pitchFamily="2" charset="2"/>
              </a:rPr>
              <a:t> 2</a:t>
            </a:r>
            <a:r>
              <a:rPr lang="en-US" i="1" baseline="30000" dirty="0">
                <a:sym typeface="Wingdings" pitchFamily="2" charset="2"/>
              </a:rPr>
              <a:t>n</a:t>
            </a:r>
            <a:r>
              <a:rPr lang="en-US" dirty="0">
                <a:sym typeface="Wingdings" pitchFamily="2" charset="2"/>
              </a:rPr>
              <a:t> values.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Good for error detection.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Named after Frank </a:t>
            </a:r>
            <a:r>
              <a:rPr lang="en-SG" dirty="0" err="1"/>
              <a:t>Gray</a:t>
            </a:r>
            <a:r>
              <a:rPr lang="en-SG" dirty="0"/>
              <a:t>; also called </a:t>
            </a:r>
            <a:r>
              <a:rPr lang="en-SG" dirty="0">
                <a:solidFill>
                  <a:srgbClr val="0000FF"/>
                </a:solidFill>
              </a:rPr>
              <a:t>reflected binary code</a:t>
            </a:r>
            <a:r>
              <a:rPr lang="en-SG" dirty="0"/>
              <a:t>.</a:t>
            </a:r>
            <a:endParaRPr lang="en-US" dirty="0"/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4-bit standard Gray code</a:t>
            </a:r>
          </a:p>
        </p:txBody>
      </p:sp>
      <p:graphicFrame>
        <p:nvGraphicFramePr>
          <p:cNvPr id="5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42129903"/>
              </p:ext>
            </p:extLst>
          </p:nvPr>
        </p:nvGraphicFramePr>
        <p:xfrm>
          <a:off x="1222512" y="3988904"/>
          <a:ext cx="6955819" cy="2597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43320" imgH="2649600" progId="Word.Document.8">
                  <p:embed/>
                </p:oleObj>
              </mc:Choice>
              <mc:Fallback>
                <p:oleObj name="Document" r:id="rId3" imgW="6043320" imgH="2649600" progId="Word.Document.8">
                  <p:embed/>
                  <p:pic>
                    <p:nvPicPr>
                      <p:cNvPr id="5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4828"/>
                      <a:stretch>
                        <a:fillRect/>
                      </a:stretch>
                    </p:blipFill>
                    <p:spPr bwMode="auto">
                      <a:xfrm>
                        <a:off x="1222512" y="3988904"/>
                        <a:ext cx="6955819" cy="259742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56698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1434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many Gray code sequences.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3 bits, here are some possible Gray code sequences: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83975" y="2729948"/>
            <a:ext cx="9243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213691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000</a:t>
            </a:r>
          </a:p>
          <a:p>
            <a:r>
              <a:rPr lang="en-SG" sz="2400" dirty="0"/>
              <a:t>010</a:t>
            </a:r>
          </a:p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7025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/>
              <a:t>110</a:t>
            </a:r>
          </a:p>
          <a:p>
            <a:r>
              <a:rPr lang="en-SG" sz="2400" dirty="0"/>
              <a:t>111</a:t>
            </a:r>
          </a:p>
          <a:p>
            <a:r>
              <a:rPr lang="en-SG" sz="2400" dirty="0"/>
              <a:t>101</a:t>
            </a:r>
          </a:p>
          <a:p>
            <a:r>
              <a:rPr lang="en-SG" sz="2400" dirty="0"/>
              <a:t>100</a:t>
            </a:r>
          </a:p>
          <a:p>
            <a:r>
              <a:rPr lang="en-SG" sz="2400" dirty="0"/>
              <a:t>000</a:t>
            </a:r>
          </a:p>
          <a:p>
            <a:r>
              <a:rPr lang="en-SG" sz="2400" dirty="0"/>
              <a:t>001</a:t>
            </a:r>
          </a:p>
          <a:p>
            <a:r>
              <a:rPr lang="en-SG" sz="2400" dirty="0"/>
              <a:t>011</a:t>
            </a:r>
          </a:p>
          <a:p>
            <a:r>
              <a:rPr lang="en-SG" sz="2400" dirty="0"/>
              <a:t>010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60503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87546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7717" y="2729948"/>
            <a:ext cx="8713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6600"/>
                </a:solidFill>
              </a:rPr>
              <a:t>010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110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111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101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001</a:t>
            </a:r>
          </a:p>
          <a:p>
            <a:r>
              <a:rPr lang="en-SG" sz="2400" dirty="0">
                <a:solidFill>
                  <a:srgbClr val="006600"/>
                </a:solidFill>
              </a:rPr>
              <a:t>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60335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85113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46936" y="5446644"/>
            <a:ext cx="72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tx2">
                    <a:lumMod val="75000"/>
                  </a:schemeClr>
                </a:solidFill>
                <a:sym typeface="Wingdings" panose="05000000000000000000" pitchFamily="2" charset="2"/>
              </a:rPr>
              <a:t></a:t>
            </a:r>
            <a:endParaRPr lang="en-US" sz="54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664264" y="5709527"/>
            <a:ext cx="4598504" cy="781877"/>
            <a:chOff x="664264" y="5709527"/>
            <a:chExt cx="4598504" cy="781877"/>
          </a:xfrm>
        </p:grpSpPr>
        <p:sp>
          <p:nvSpPr>
            <p:cNvPr id="5" name="TextBox 4"/>
            <p:cNvSpPr txBox="1"/>
            <p:nvPr/>
          </p:nvSpPr>
          <p:spPr>
            <a:xfrm>
              <a:off x="664264" y="6029739"/>
              <a:ext cx="4598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2400" dirty="0">
                  <a:solidFill>
                    <a:srgbClr val="C00000"/>
                  </a:solidFill>
                </a:rPr>
                <a:t>This is the standard </a:t>
              </a:r>
              <a:r>
                <a:rPr lang="en-SG" sz="2400" dirty="0" err="1">
                  <a:solidFill>
                    <a:srgbClr val="C00000"/>
                  </a:solidFill>
                </a:rPr>
                <a:t>Gray</a:t>
              </a:r>
              <a:r>
                <a:rPr lang="en-SG" sz="2400" dirty="0">
                  <a:solidFill>
                    <a:srgbClr val="C00000"/>
                  </a:solidFill>
                </a:rPr>
                <a:t> Code</a:t>
              </a:r>
              <a:r>
                <a:rPr lang="en-SG" dirty="0"/>
                <a:t>.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59217" y="5709527"/>
              <a:ext cx="245165" cy="39756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/>
          <p:cNvSpPr/>
          <p:nvPr/>
        </p:nvSpPr>
        <p:spPr>
          <a:xfrm>
            <a:off x="898662" y="2564802"/>
            <a:ext cx="870499" cy="326615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78017" y="2358887"/>
            <a:ext cx="4161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>
                <a:solidFill>
                  <a:srgbClr val="0000FF"/>
                </a:solidFill>
              </a:rPr>
              <a:t>These are NOT </a:t>
            </a:r>
            <a:r>
              <a:rPr lang="en-SG" sz="2000" dirty="0" err="1">
                <a:solidFill>
                  <a:srgbClr val="0000FF"/>
                </a:solidFill>
              </a:rPr>
              <a:t>Gray</a:t>
            </a:r>
            <a:r>
              <a:rPr lang="en-SG" sz="2000" dirty="0">
                <a:solidFill>
                  <a:srgbClr val="0000FF"/>
                </a:solidFill>
              </a:rPr>
              <a:t> codes (why?)</a:t>
            </a:r>
            <a:endParaRPr lang="en-US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84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1" grpId="0"/>
      <p:bldP spid="13" grpId="0"/>
      <p:bldP spid="14" grpId="0"/>
      <p:bldP spid="4" grpId="0"/>
      <p:bldP spid="16" grpId="0"/>
      <p:bldP spid="17" grpId="0"/>
      <p:bldP spid="18" grpId="0" animBg="1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4. </a:t>
            </a:r>
            <a:r>
              <a:rPr lang="en-GB" sz="3600" dirty="0" err="1">
                <a:solidFill>
                  <a:srgbClr val="0000FF"/>
                </a:solidFill>
              </a:rPr>
              <a:t>Gray</a:t>
            </a:r>
            <a:r>
              <a:rPr lang="en-GB" sz="3600" dirty="0">
                <a:solidFill>
                  <a:srgbClr val="0000FF"/>
                </a:solidFill>
              </a:rPr>
              <a:t> Code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457200" y="1346199"/>
            <a:ext cx="8229600" cy="5515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Generating a 4-bit standard Gray code sequence.</a:t>
            </a:r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295400" y="1905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95400" y="2667000"/>
            <a:ext cx="2133600" cy="8309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1295400" y="3581400"/>
            <a:ext cx="16764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3962400" y="1981200"/>
            <a:ext cx="2193925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latin typeface="Courier New" pitchFamily="49" charset="0"/>
              </a:rPr>
              <a:t>0 1 0 0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0 1 1 0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0 0 1 0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0 0 1 1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0 0 0 1</a:t>
            </a:r>
          </a:p>
          <a:p>
            <a:pPr eaLnBrk="0" hangingPunct="0"/>
            <a:r>
              <a:rPr lang="en-GB" sz="2400" dirty="0">
                <a:latin typeface="Courier New" pitchFamily="49" charset="0"/>
              </a:rPr>
              <a:t>0 0 0 0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2057401" y="2652009"/>
            <a:ext cx="304800" cy="830997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676400" y="3581400"/>
            <a:ext cx="381000" cy="156966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3962400" y="1981200"/>
            <a:ext cx="381000" cy="30469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</a:p>
          <a:p>
            <a:pPr eaLnBrk="0" hangingPunct="0"/>
            <a:r>
              <a:rPr lang="en-GB" sz="2400" dirty="0">
                <a:solidFill>
                  <a:srgbClr val="0000CC"/>
                </a:solidFill>
                <a:latin typeface="Courier New" pitchFamily="49" charset="0"/>
              </a:rPr>
              <a:t>1</a:t>
            </a:r>
            <a:endParaRPr lang="en-GB" sz="2400" dirty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57200" y="5111591"/>
            <a:ext cx="7944678" cy="80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to generate 5-bit standard Gray code sequence? </a:t>
            </a:r>
            <a:br>
              <a:rPr lang="en-US" sz="2000" dirty="0"/>
            </a:br>
            <a:r>
              <a:rPr lang="en-US" sz="2000" dirty="0"/>
              <a:t>6-bit standard Gray code sequence?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57200" y="5797721"/>
            <a:ext cx="79446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may refer to Digital Logic Design (Chapter 2, Section 2.12 Gray Code) on the algorithms to convert binary to Gray code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1971035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/>
      <p:bldP spid="24" grpId="0" autoUpdateAnimBg="0"/>
      <p:bldP spid="25" grpId="0" autoUpdateAnimBg="0"/>
      <p:bldP spid="27" grpId="0" animBg="1"/>
      <p:bldP spid="28" grpId="0" animBg="1"/>
      <p:bldP spid="29" grpId="0" animBg="1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Introduction to K-maps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052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Systematic method to obtain </a:t>
            </a:r>
            <a:r>
              <a:rPr lang="en-US" dirty="0">
                <a:solidFill>
                  <a:srgbClr val="800000"/>
                </a:solidFill>
              </a:rPr>
              <a:t>simplified sum-of-products (SOP) expressions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Objective: </a:t>
            </a:r>
            <a:r>
              <a:rPr lang="en-US" i="1" dirty="0">
                <a:sym typeface="Symbol" pitchFamily="18" charset="2"/>
              </a:rPr>
              <a:t>Fewest</a:t>
            </a:r>
            <a:r>
              <a:rPr lang="en-US" dirty="0">
                <a:sym typeface="Symbol" pitchFamily="18" charset="2"/>
              </a:rPr>
              <a:t> possible product terms and literals.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Diagrammatic technique based on a special form of </a:t>
            </a:r>
            <a:r>
              <a:rPr lang="en-US" i="1" dirty="0">
                <a:sym typeface="Symbol" pitchFamily="18" charset="2"/>
              </a:rPr>
              <a:t>Venn diagram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Advantage: Easy to use.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Disadvantage: Limited to 5 or 6 variables.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Karnaugh</a:t>
            </a:r>
            <a:r>
              <a:rPr lang="en-US" dirty="0"/>
              <a:t>-map (K-map) is an abstract form of Venn diagram, </a:t>
            </a:r>
            <a:r>
              <a:rPr lang="en-US" dirty="0" err="1"/>
              <a:t>organised</a:t>
            </a:r>
            <a:r>
              <a:rPr lang="en-US" dirty="0"/>
              <a:t> as </a:t>
            </a:r>
            <a:r>
              <a:rPr lang="en-US" dirty="0">
                <a:solidFill>
                  <a:srgbClr val="800000"/>
                </a:solidFill>
              </a:rPr>
              <a:t>a matrix of squares</a:t>
            </a:r>
            <a:r>
              <a:rPr lang="en-US" dirty="0"/>
              <a:t>, where</a:t>
            </a: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represents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endParaRPr lang="en-US" dirty="0">
              <a:solidFill>
                <a:srgbClr val="800000"/>
              </a:solidFill>
            </a:endParaRPr>
          </a:p>
          <a:p>
            <a:pPr marL="622300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adjacent squares represent </a:t>
            </a:r>
            <a:r>
              <a:rPr lang="en-US" dirty="0" err="1"/>
              <a:t>minterms</a:t>
            </a:r>
            <a:r>
              <a:rPr lang="en-US" dirty="0"/>
              <a:t> that </a:t>
            </a:r>
            <a:r>
              <a:rPr lang="en-US" dirty="0">
                <a:solidFill>
                  <a:srgbClr val="800000"/>
                </a:solidFill>
              </a:rPr>
              <a:t>differ by exactly one literal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02062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68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Let the 2 variables be </a:t>
            </a:r>
            <a:r>
              <a:rPr lang="en-US" sz="2000" dirty="0">
                <a:solidFill>
                  <a:srgbClr val="0000FF"/>
                </a:solidFill>
              </a:rPr>
              <a:t>a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FF"/>
                </a:solidFill>
              </a:rPr>
              <a:t>b</a:t>
            </a:r>
            <a:r>
              <a:rPr lang="en-US" sz="2000" dirty="0"/>
              <a:t>. The K-map can be drawn as…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sz="2000" dirty="0"/>
              <a:t>Alternative </a:t>
            </a:r>
            <a:r>
              <a:rPr lang="en-SG" sz="2000" dirty="0">
                <a:solidFill>
                  <a:srgbClr val="C00000"/>
                </a:solidFill>
              </a:rPr>
              <a:t>layouts</a:t>
            </a:r>
            <a:r>
              <a:rPr lang="en-SG" sz="2000" dirty="0"/>
              <a:t> of a 2-variable (a, b) K-map:</a:t>
            </a:r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4850295" y="2269435"/>
            <a:ext cx="3128963" cy="1758950"/>
            <a:chOff x="3216" y="1248"/>
            <a:chExt cx="1971" cy="1108"/>
          </a:xfrm>
        </p:grpSpPr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3216" y="1488"/>
              <a:ext cx="867" cy="868"/>
              <a:chOff x="1825" y="2396"/>
              <a:chExt cx="867" cy="868"/>
            </a:xfrm>
          </p:grpSpPr>
          <p:sp>
            <p:nvSpPr>
              <p:cNvPr id="25" name="Rectangle 6"/>
              <p:cNvSpPr>
                <a:spLocks noChangeArrowheads="1"/>
              </p:cNvSpPr>
              <p:nvPr/>
            </p:nvSpPr>
            <p:spPr bwMode="auto">
              <a:xfrm>
                <a:off x="2113" y="267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7"/>
              <p:cNvSpPr>
                <a:spLocks noChangeShapeType="1"/>
              </p:cNvSpPr>
              <p:nvPr/>
            </p:nvSpPr>
            <p:spPr bwMode="auto">
              <a:xfrm>
                <a:off x="2113" y="296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8"/>
              <p:cNvSpPr>
                <a:spLocks noChangeShapeType="1"/>
              </p:cNvSpPr>
              <p:nvPr/>
            </p:nvSpPr>
            <p:spPr bwMode="auto">
              <a:xfrm>
                <a:off x="2401" y="267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2113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2400" y="2736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2113" y="3030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1" name="Text Box 12"/>
              <p:cNvSpPr txBox="1">
                <a:spLocks noChangeArrowheads="1"/>
              </p:cNvSpPr>
              <p:nvPr/>
            </p:nvSpPr>
            <p:spPr bwMode="auto">
              <a:xfrm>
                <a:off x="2402" y="302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1825" y="299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33" name="AutoShape 14"/>
              <p:cNvSpPr>
                <a:spLocks/>
              </p:cNvSpPr>
              <p:nvPr/>
            </p:nvSpPr>
            <p:spPr bwMode="auto">
              <a:xfrm>
                <a:off x="2001" y="2981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AutoShape 15"/>
              <p:cNvSpPr>
                <a:spLocks/>
              </p:cNvSpPr>
              <p:nvPr/>
            </p:nvSpPr>
            <p:spPr bwMode="auto">
              <a:xfrm rot="5400000" flipV="1">
                <a:off x="2510" y="2468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Text Box 16"/>
              <p:cNvSpPr txBox="1">
                <a:spLocks noChangeArrowheads="1"/>
              </p:cNvSpPr>
              <p:nvPr/>
            </p:nvSpPr>
            <p:spPr bwMode="auto">
              <a:xfrm>
                <a:off x="2420" y="2396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4320" y="1440"/>
              <a:ext cx="867" cy="897"/>
              <a:chOff x="3455" y="2369"/>
              <a:chExt cx="867" cy="897"/>
            </a:xfrm>
          </p:grpSpPr>
          <p:sp>
            <p:nvSpPr>
              <p:cNvPr id="14" name="Rectangle 18"/>
              <p:cNvSpPr>
                <a:spLocks noChangeArrowheads="1"/>
              </p:cNvSpPr>
              <p:nvPr/>
            </p:nvSpPr>
            <p:spPr bwMode="auto">
              <a:xfrm>
                <a:off x="3743" y="268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19"/>
              <p:cNvSpPr>
                <a:spLocks noChangeShapeType="1"/>
              </p:cNvSpPr>
              <p:nvPr/>
            </p:nvSpPr>
            <p:spPr bwMode="auto">
              <a:xfrm>
                <a:off x="3743" y="296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0"/>
              <p:cNvSpPr>
                <a:spLocks noChangeShapeType="1"/>
              </p:cNvSpPr>
              <p:nvPr/>
            </p:nvSpPr>
            <p:spPr bwMode="auto">
              <a:xfrm>
                <a:off x="4031" y="268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Text Box 21"/>
              <p:cNvSpPr txBox="1">
                <a:spLocks noChangeArrowheads="1"/>
              </p:cNvSpPr>
              <p:nvPr/>
            </p:nvSpPr>
            <p:spPr bwMode="auto">
              <a:xfrm>
                <a:off x="3743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8" name="Text Box 22"/>
              <p:cNvSpPr txBox="1">
                <a:spLocks noChangeArrowheads="1"/>
              </p:cNvSpPr>
              <p:nvPr/>
            </p:nvSpPr>
            <p:spPr bwMode="auto">
              <a:xfrm>
                <a:off x="4030" y="273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9" name="Text Box 23"/>
              <p:cNvSpPr txBox="1">
                <a:spLocks noChangeArrowheads="1"/>
              </p:cNvSpPr>
              <p:nvPr/>
            </p:nvSpPr>
            <p:spPr bwMode="auto">
              <a:xfrm>
                <a:off x="3743" y="303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4032" y="302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21" name="Text Box 25"/>
              <p:cNvSpPr txBox="1">
                <a:spLocks noChangeArrowheads="1"/>
              </p:cNvSpPr>
              <p:nvPr/>
            </p:nvSpPr>
            <p:spPr bwMode="auto">
              <a:xfrm>
                <a:off x="3455" y="300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2" name="AutoShape 26"/>
              <p:cNvSpPr>
                <a:spLocks/>
              </p:cNvSpPr>
              <p:nvPr/>
            </p:nvSpPr>
            <p:spPr bwMode="auto">
              <a:xfrm>
                <a:off x="3631" y="2983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27"/>
              <p:cNvSpPr>
                <a:spLocks/>
              </p:cNvSpPr>
              <p:nvPr/>
            </p:nvSpPr>
            <p:spPr bwMode="auto">
              <a:xfrm rot="5400000" flipV="1">
                <a:off x="4140" y="247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28"/>
              <p:cNvSpPr txBox="1">
                <a:spLocks noChangeArrowheads="1"/>
              </p:cNvSpPr>
              <p:nvPr/>
            </p:nvSpPr>
            <p:spPr bwMode="auto">
              <a:xfrm>
                <a:off x="4050" y="236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1" name="Text Box 29"/>
            <p:cNvSpPr txBox="1">
              <a:spLocks noChangeArrowheads="1"/>
            </p:cNvSpPr>
            <p:nvPr/>
          </p:nvSpPr>
          <p:spPr bwMode="auto">
            <a:xfrm>
              <a:off x="4176" y="1584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13" name="Text Box 30"/>
            <p:cNvSpPr txBox="1">
              <a:spLocks noChangeArrowheads="1"/>
            </p:cNvSpPr>
            <p:nvPr/>
          </p:nvSpPr>
          <p:spPr bwMode="auto">
            <a:xfrm>
              <a:off x="3216" y="1248"/>
              <a:ext cx="1087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2:</a:t>
              </a:r>
              <a:endParaRPr lang="en-GB" sz="2000" b="1">
                <a:latin typeface="Tahoma" pitchFamily="34" charset="0"/>
              </a:endParaRPr>
            </a:p>
          </p:txBody>
        </p:sp>
      </p:grpSp>
      <p:grpSp>
        <p:nvGrpSpPr>
          <p:cNvPr id="36" name="Group 31"/>
          <p:cNvGrpSpPr>
            <a:grpSpLocks/>
          </p:cNvGrpSpPr>
          <p:nvPr/>
        </p:nvGrpSpPr>
        <p:grpSpPr bwMode="auto">
          <a:xfrm>
            <a:off x="1192695" y="2269435"/>
            <a:ext cx="3205163" cy="1758950"/>
            <a:chOff x="912" y="1248"/>
            <a:chExt cx="2019" cy="1108"/>
          </a:xfrm>
        </p:grpSpPr>
        <p:grpSp>
          <p:nvGrpSpPr>
            <p:cNvPr id="37" name="Group 32"/>
            <p:cNvGrpSpPr>
              <a:grpSpLocks/>
            </p:cNvGrpSpPr>
            <p:nvPr/>
          </p:nvGrpSpPr>
          <p:grpSpPr bwMode="auto">
            <a:xfrm>
              <a:off x="912" y="1488"/>
              <a:ext cx="867" cy="868"/>
              <a:chOff x="2156" y="7508"/>
              <a:chExt cx="2168" cy="2169"/>
            </a:xfrm>
          </p:grpSpPr>
          <p:sp>
            <p:nvSpPr>
              <p:cNvPr id="53" name="Rectangle 33"/>
              <p:cNvSpPr>
                <a:spLocks noChangeArrowheads="1"/>
              </p:cNvSpPr>
              <p:nvPr/>
            </p:nvSpPr>
            <p:spPr bwMode="auto">
              <a:xfrm>
                <a:off x="2877" y="8213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4"/>
              <p:cNvSpPr>
                <a:spLocks noChangeShapeType="1"/>
              </p:cNvSpPr>
              <p:nvPr/>
            </p:nvSpPr>
            <p:spPr bwMode="auto">
              <a:xfrm>
                <a:off x="2877" y="8933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5"/>
              <p:cNvSpPr>
                <a:spLocks noChangeShapeType="1"/>
              </p:cNvSpPr>
              <p:nvPr/>
            </p:nvSpPr>
            <p:spPr bwMode="auto">
              <a:xfrm>
                <a:off x="3597" y="8213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36"/>
              <p:cNvSpPr txBox="1">
                <a:spLocks noChangeArrowheads="1"/>
              </p:cNvSpPr>
              <p:nvPr/>
            </p:nvSpPr>
            <p:spPr bwMode="auto">
              <a:xfrm>
                <a:off x="2877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7" name="Text Box 37"/>
              <p:cNvSpPr txBox="1">
                <a:spLocks noChangeArrowheads="1"/>
              </p:cNvSpPr>
              <p:nvPr/>
            </p:nvSpPr>
            <p:spPr bwMode="auto">
              <a:xfrm>
                <a:off x="3593" y="8357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58" name="Text Box 38"/>
              <p:cNvSpPr txBox="1">
                <a:spLocks noChangeArrowheads="1"/>
              </p:cNvSpPr>
              <p:nvPr/>
            </p:nvSpPr>
            <p:spPr bwMode="auto">
              <a:xfrm>
                <a:off x="2876" y="909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59" name="Text Box 39"/>
              <p:cNvSpPr txBox="1">
                <a:spLocks noChangeArrowheads="1"/>
              </p:cNvSpPr>
              <p:nvPr/>
            </p:nvSpPr>
            <p:spPr bwMode="auto">
              <a:xfrm>
                <a:off x="3600" y="9072"/>
                <a:ext cx="720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60" name="Text Box 40"/>
              <p:cNvSpPr txBox="1">
                <a:spLocks noChangeArrowheads="1"/>
              </p:cNvSpPr>
              <p:nvPr/>
            </p:nvSpPr>
            <p:spPr bwMode="auto">
              <a:xfrm>
                <a:off x="2156" y="9012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41"/>
              <p:cNvSpPr>
                <a:spLocks/>
              </p:cNvSpPr>
              <p:nvPr/>
            </p:nvSpPr>
            <p:spPr bwMode="auto">
              <a:xfrm>
                <a:off x="2597" y="8969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2"/>
              <p:cNvSpPr>
                <a:spLocks/>
              </p:cNvSpPr>
              <p:nvPr/>
            </p:nvSpPr>
            <p:spPr bwMode="auto">
              <a:xfrm rot="5400000" flipV="1">
                <a:off x="3868" y="7688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3"/>
              <p:cNvSpPr txBox="1">
                <a:spLocks noChangeArrowheads="1"/>
              </p:cNvSpPr>
              <p:nvPr/>
            </p:nvSpPr>
            <p:spPr bwMode="auto">
              <a:xfrm>
                <a:off x="3644" y="75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064" y="1488"/>
              <a:ext cx="867" cy="865"/>
              <a:chOff x="3032" y="2848"/>
              <a:chExt cx="867" cy="865"/>
            </a:xfrm>
          </p:grpSpPr>
          <p:sp>
            <p:nvSpPr>
              <p:cNvPr id="42" name="Rectangle 45"/>
              <p:cNvSpPr>
                <a:spLocks noChangeArrowheads="1"/>
              </p:cNvSpPr>
              <p:nvPr/>
            </p:nvSpPr>
            <p:spPr bwMode="auto">
              <a:xfrm>
                <a:off x="3320" y="31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6"/>
              <p:cNvSpPr>
                <a:spLocks noChangeShapeType="1"/>
              </p:cNvSpPr>
              <p:nvPr/>
            </p:nvSpPr>
            <p:spPr bwMode="auto">
              <a:xfrm>
                <a:off x="3320" y="34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7"/>
              <p:cNvSpPr>
                <a:spLocks noChangeShapeType="1"/>
              </p:cNvSpPr>
              <p:nvPr/>
            </p:nvSpPr>
            <p:spPr bwMode="auto">
              <a:xfrm>
                <a:off x="3608" y="31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Text Box 48"/>
              <p:cNvSpPr txBox="1">
                <a:spLocks noChangeArrowheads="1"/>
              </p:cNvSpPr>
              <p:nvPr/>
            </p:nvSpPr>
            <p:spPr bwMode="auto">
              <a:xfrm>
                <a:off x="3320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46" name="Text Box 49"/>
              <p:cNvSpPr txBox="1">
                <a:spLocks noChangeArrowheads="1"/>
              </p:cNvSpPr>
              <p:nvPr/>
            </p:nvSpPr>
            <p:spPr bwMode="auto">
              <a:xfrm>
                <a:off x="3607" y="3185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47" name="Text Box 50"/>
              <p:cNvSpPr txBox="1">
                <a:spLocks noChangeArrowheads="1"/>
              </p:cNvSpPr>
              <p:nvPr/>
            </p:nvSpPr>
            <p:spPr bwMode="auto">
              <a:xfrm>
                <a:off x="3320" y="3479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48" name="Text Box 51"/>
              <p:cNvSpPr txBox="1">
                <a:spLocks noChangeArrowheads="1"/>
              </p:cNvSpPr>
              <p:nvPr/>
            </p:nvSpPr>
            <p:spPr bwMode="auto">
              <a:xfrm>
                <a:off x="3610" y="3471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49" name="Text Box 52"/>
              <p:cNvSpPr txBox="1">
                <a:spLocks noChangeArrowheads="1"/>
              </p:cNvSpPr>
              <p:nvPr/>
            </p:nvSpPr>
            <p:spPr bwMode="auto">
              <a:xfrm>
                <a:off x="3032" y="3447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0" name="AutoShape 53"/>
              <p:cNvSpPr>
                <a:spLocks/>
              </p:cNvSpPr>
              <p:nvPr/>
            </p:nvSpPr>
            <p:spPr bwMode="auto">
              <a:xfrm>
                <a:off x="3208" y="3430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AutoShape 54"/>
              <p:cNvSpPr>
                <a:spLocks/>
              </p:cNvSpPr>
              <p:nvPr/>
            </p:nvSpPr>
            <p:spPr bwMode="auto">
              <a:xfrm rot="5400000" flipV="1">
                <a:off x="3717" y="29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55"/>
              <p:cNvSpPr txBox="1">
                <a:spLocks noChangeArrowheads="1"/>
              </p:cNvSpPr>
              <p:nvPr/>
            </p:nvSpPr>
            <p:spPr bwMode="auto">
              <a:xfrm>
                <a:off x="3627" y="2848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39" name="Text Box 56"/>
            <p:cNvSpPr txBox="1">
              <a:spLocks noChangeArrowheads="1"/>
            </p:cNvSpPr>
            <p:nvPr/>
          </p:nvSpPr>
          <p:spPr bwMode="auto">
            <a:xfrm>
              <a:off x="1056" y="1248"/>
              <a:ext cx="1125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1:</a:t>
              </a:r>
            </a:p>
          </p:txBody>
        </p:sp>
        <p:sp>
          <p:nvSpPr>
            <p:cNvPr id="40" name="Text Box 57"/>
            <p:cNvSpPr txBox="1">
              <a:spLocks noChangeArrowheads="1"/>
            </p:cNvSpPr>
            <p:nvPr/>
          </p:nvSpPr>
          <p:spPr bwMode="auto">
            <a:xfrm>
              <a:off x="1872" y="1584"/>
              <a:ext cx="384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  <a:endParaRPr lang="en-GB" b="1">
                <a:latin typeface="Tahoma" pitchFamily="34" charset="0"/>
              </a:endParaRPr>
            </a:p>
          </p:txBody>
        </p:sp>
      </p:grpSp>
      <p:grpSp>
        <p:nvGrpSpPr>
          <p:cNvPr id="64" name="Group 58"/>
          <p:cNvGrpSpPr>
            <a:grpSpLocks/>
          </p:cNvGrpSpPr>
          <p:nvPr/>
        </p:nvGrpSpPr>
        <p:grpSpPr bwMode="auto">
          <a:xfrm>
            <a:off x="1192695" y="4250635"/>
            <a:ext cx="3251200" cy="1849438"/>
            <a:chOff x="912" y="2496"/>
            <a:chExt cx="2048" cy="1165"/>
          </a:xfrm>
        </p:grpSpPr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912" y="2784"/>
              <a:ext cx="858" cy="862"/>
              <a:chOff x="1840" y="2930"/>
              <a:chExt cx="858" cy="862"/>
            </a:xfrm>
          </p:grpSpPr>
          <p:sp>
            <p:nvSpPr>
              <p:cNvPr id="80" name="Rectangle 60"/>
              <p:cNvSpPr>
                <a:spLocks noChangeArrowheads="1"/>
              </p:cNvSpPr>
              <p:nvPr/>
            </p:nvSpPr>
            <p:spPr bwMode="auto">
              <a:xfrm>
                <a:off x="2120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2120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2408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63"/>
              <p:cNvSpPr txBox="1">
                <a:spLocks noChangeArrowheads="1"/>
              </p:cNvSpPr>
              <p:nvPr/>
            </p:nvSpPr>
            <p:spPr bwMode="auto">
              <a:xfrm>
                <a:off x="2120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4" name="Text Box 64"/>
              <p:cNvSpPr txBox="1">
                <a:spLocks noChangeArrowheads="1"/>
              </p:cNvSpPr>
              <p:nvPr/>
            </p:nvSpPr>
            <p:spPr bwMode="auto">
              <a:xfrm>
                <a:off x="2407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85" name="Text Box 65"/>
              <p:cNvSpPr txBox="1">
                <a:spLocks noChangeArrowheads="1"/>
              </p:cNvSpPr>
              <p:nvPr/>
            </p:nvSpPr>
            <p:spPr bwMode="auto">
              <a:xfrm>
                <a:off x="2120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6" name="Text Box 66"/>
              <p:cNvSpPr txBox="1">
                <a:spLocks noChangeArrowheads="1"/>
              </p:cNvSpPr>
              <p:nvPr/>
            </p:nvSpPr>
            <p:spPr bwMode="auto">
              <a:xfrm>
                <a:off x="2410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87" name="Text Box 67"/>
              <p:cNvSpPr txBox="1">
                <a:spLocks noChangeArrowheads="1"/>
              </p:cNvSpPr>
              <p:nvPr/>
            </p:nvSpPr>
            <p:spPr bwMode="auto">
              <a:xfrm>
                <a:off x="1840" y="3269"/>
                <a:ext cx="206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88" name="AutoShape 68"/>
              <p:cNvSpPr>
                <a:spLocks/>
              </p:cNvSpPr>
              <p:nvPr/>
            </p:nvSpPr>
            <p:spPr bwMode="auto">
              <a:xfrm>
                <a:off x="2000" y="3217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69"/>
              <p:cNvSpPr>
                <a:spLocks/>
              </p:cNvSpPr>
              <p:nvPr/>
            </p:nvSpPr>
            <p:spPr bwMode="auto">
              <a:xfrm rot="5400000" flipV="1">
                <a:off x="2221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70"/>
              <p:cNvSpPr txBox="1">
                <a:spLocks noChangeArrowheads="1"/>
              </p:cNvSpPr>
              <p:nvPr/>
            </p:nvSpPr>
            <p:spPr bwMode="auto">
              <a:xfrm>
                <a:off x="2130" y="293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grpSp>
          <p:nvGrpSpPr>
            <p:cNvPr id="66" name="Group 71"/>
            <p:cNvGrpSpPr>
              <a:grpSpLocks/>
            </p:cNvGrpSpPr>
            <p:nvPr/>
          </p:nvGrpSpPr>
          <p:grpSpPr bwMode="auto">
            <a:xfrm>
              <a:off x="2064" y="2784"/>
              <a:ext cx="896" cy="877"/>
              <a:chOff x="3338" y="2915"/>
              <a:chExt cx="896" cy="877"/>
            </a:xfrm>
          </p:grpSpPr>
          <p:sp>
            <p:nvSpPr>
              <p:cNvPr id="69" name="Rectangle 72"/>
              <p:cNvSpPr>
                <a:spLocks noChangeArrowheads="1"/>
              </p:cNvSpPr>
              <p:nvPr/>
            </p:nvSpPr>
            <p:spPr bwMode="auto">
              <a:xfrm>
                <a:off x="3656" y="3210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73"/>
              <p:cNvSpPr>
                <a:spLocks noChangeShapeType="1"/>
              </p:cNvSpPr>
              <p:nvPr/>
            </p:nvSpPr>
            <p:spPr bwMode="auto">
              <a:xfrm>
                <a:off x="3656" y="3498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74"/>
              <p:cNvSpPr>
                <a:spLocks noChangeShapeType="1"/>
              </p:cNvSpPr>
              <p:nvPr/>
            </p:nvSpPr>
            <p:spPr bwMode="auto">
              <a:xfrm>
                <a:off x="3944" y="3210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75"/>
              <p:cNvSpPr txBox="1">
                <a:spLocks noChangeArrowheads="1"/>
              </p:cNvSpPr>
              <p:nvPr/>
            </p:nvSpPr>
            <p:spPr bwMode="auto">
              <a:xfrm>
                <a:off x="3656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73" name="Text Box 76"/>
              <p:cNvSpPr txBox="1">
                <a:spLocks noChangeArrowheads="1"/>
              </p:cNvSpPr>
              <p:nvPr/>
            </p:nvSpPr>
            <p:spPr bwMode="auto">
              <a:xfrm>
                <a:off x="3943" y="3268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74" name="Text Box 77"/>
              <p:cNvSpPr txBox="1">
                <a:spLocks noChangeArrowheads="1"/>
              </p:cNvSpPr>
              <p:nvPr/>
            </p:nvSpPr>
            <p:spPr bwMode="auto">
              <a:xfrm>
                <a:off x="3656" y="3562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75" name="Text Box 78"/>
              <p:cNvSpPr txBox="1">
                <a:spLocks noChangeArrowheads="1"/>
              </p:cNvSpPr>
              <p:nvPr/>
            </p:nvSpPr>
            <p:spPr bwMode="auto">
              <a:xfrm>
                <a:off x="3946" y="3554"/>
                <a:ext cx="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 i="1" dirty="0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76" name="Text Box 79"/>
              <p:cNvSpPr txBox="1">
                <a:spLocks noChangeArrowheads="1"/>
              </p:cNvSpPr>
              <p:nvPr/>
            </p:nvSpPr>
            <p:spPr bwMode="auto">
              <a:xfrm>
                <a:off x="3338" y="3240"/>
                <a:ext cx="257" cy="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77" name="AutoShape 80"/>
              <p:cNvSpPr>
                <a:spLocks/>
              </p:cNvSpPr>
              <p:nvPr/>
            </p:nvSpPr>
            <p:spPr bwMode="auto">
              <a:xfrm>
                <a:off x="3541" y="3209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AutoShape 81"/>
              <p:cNvSpPr>
                <a:spLocks/>
              </p:cNvSpPr>
              <p:nvPr/>
            </p:nvSpPr>
            <p:spPr bwMode="auto">
              <a:xfrm rot="5400000" flipV="1">
                <a:off x="3754" y="299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Text Box 82"/>
              <p:cNvSpPr txBox="1">
                <a:spLocks noChangeArrowheads="1"/>
              </p:cNvSpPr>
              <p:nvPr/>
            </p:nvSpPr>
            <p:spPr bwMode="auto">
              <a:xfrm>
                <a:off x="3675" y="2915"/>
                <a:ext cx="255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67" name="Text Box 83"/>
            <p:cNvSpPr txBox="1">
              <a:spLocks noChangeArrowheads="1"/>
            </p:cNvSpPr>
            <p:nvPr/>
          </p:nvSpPr>
          <p:spPr bwMode="auto">
            <a:xfrm>
              <a:off x="1824" y="2832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sp>
          <p:nvSpPr>
            <p:cNvPr id="68" name="Text Box 84"/>
            <p:cNvSpPr txBox="1">
              <a:spLocks noChangeArrowheads="1"/>
            </p:cNvSpPr>
            <p:nvPr/>
          </p:nvSpPr>
          <p:spPr bwMode="auto">
            <a:xfrm>
              <a:off x="1008" y="2496"/>
              <a:ext cx="110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2000"/>
                <a:t>Alternative 3:</a:t>
              </a:r>
              <a:endParaRPr lang="en-GB" sz="1400" b="1">
                <a:latin typeface="Tahoma" pitchFamily="34" charset="0"/>
              </a:endParaRPr>
            </a:p>
          </p:txBody>
        </p:sp>
      </p:grpSp>
      <p:sp>
        <p:nvSpPr>
          <p:cNvPr id="91" name="Text Box 85"/>
          <p:cNvSpPr txBox="1">
            <a:spLocks noChangeArrowheads="1"/>
          </p:cNvSpPr>
          <p:nvPr/>
        </p:nvSpPr>
        <p:spPr bwMode="auto">
          <a:xfrm>
            <a:off x="5307495" y="5165035"/>
            <a:ext cx="1676400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and others…</a:t>
            </a:r>
            <a:endParaRPr lang="en-GB" sz="1400" b="1" dirty="0">
              <a:latin typeface="Tahoma" pitchFamily="34" charset="0"/>
            </a:endParaRPr>
          </a:p>
        </p:txBody>
      </p:sp>
      <p:grpSp>
        <p:nvGrpSpPr>
          <p:cNvPr id="92" name="Group 88"/>
          <p:cNvGrpSpPr>
            <a:grpSpLocks/>
          </p:cNvGrpSpPr>
          <p:nvPr/>
        </p:nvGrpSpPr>
        <p:grpSpPr bwMode="auto">
          <a:xfrm>
            <a:off x="1345095" y="2269435"/>
            <a:ext cx="6858000" cy="4114800"/>
            <a:chOff x="864" y="1296"/>
            <a:chExt cx="4320" cy="2592"/>
          </a:xfrm>
        </p:grpSpPr>
        <p:sp>
          <p:nvSpPr>
            <p:cNvPr id="93" name="Line 86"/>
            <p:cNvSpPr>
              <a:spLocks noChangeShapeType="1"/>
            </p:cNvSpPr>
            <p:nvPr/>
          </p:nvSpPr>
          <p:spPr bwMode="auto">
            <a:xfrm>
              <a:off x="864" y="249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87"/>
            <p:cNvSpPr>
              <a:spLocks noChangeShapeType="1"/>
            </p:cNvSpPr>
            <p:nvPr/>
          </p:nvSpPr>
          <p:spPr bwMode="auto">
            <a:xfrm>
              <a:off x="2976" y="1296"/>
              <a:ext cx="0" cy="25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34395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583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</a:t>
            </a:r>
            <a:r>
              <a:rPr lang="en-US" dirty="0">
                <a:solidFill>
                  <a:srgbClr val="800000"/>
                </a:solidFill>
              </a:rPr>
              <a:t>labelling</a:t>
            </a:r>
            <a:r>
              <a:rPr lang="en-US" dirty="0"/>
              <a:t> of a 2-variable (a, b) K-map: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88"/>
          <p:cNvGrpSpPr>
            <a:grpSpLocks/>
          </p:cNvGrpSpPr>
          <p:nvPr/>
        </p:nvGrpSpPr>
        <p:grpSpPr bwMode="auto">
          <a:xfrm>
            <a:off x="2209800" y="2209800"/>
            <a:ext cx="4876800" cy="3116263"/>
            <a:chOff x="1426" y="1518"/>
            <a:chExt cx="3072" cy="1963"/>
          </a:xfrm>
        </p:grpSpPr>
        <p:grpSp>
          <p:nvGrpSpPr>
            <p:cNvPr id="97" name="Group 89"/>
            <p:cNvGrpSpPr>
              <a:grpSpLocks/>
            </p:cNvGrpSpPr>
            <p:nvPr/>
          </p:nvGrpSpPr>
          <p:grpSpPr bwMode="auto">
            <a:xfrm>
              <a:off x="1445" y="1518"/>
              <a:ext cx="867" cy="867"/>
              <a:chOff x="2708" y="3062"/>
              <a:chExt cx="2168" cy="2169"/>
            </a:xfrm>
          </p:grpSpPr>
          <p:sp>
            <p:nvSpPr>
              <p:cNvPr id="127" name="Rectangle 90"/>
              <p:cNvSpPr>
                <a:spLocks noChangeArrowheads="1"/>
              </p:cNvSpPr>
              <p:nvPr/>
            </p:nvSpPr>
            <p:spPr bwMode="auto">
              <a:xfrm>
                <a:off x="3429" y="3767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91"/>
              <p:cNvSpPr>
                <a:spLocks noChangeShapeType="1"/>
              </p:cNvSpPr>
              <p:nvPr/>
            </p:nvSpPr>
            <p:spPr bwMode="auto">
              <a:xfrm>
                <a:off x="3429" y="4487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92"/>
              <p:cNvSpPr>
                <a:spLocks noChangeShapeType="1"/>
              </p:cNvSpPr>
              <p:nvPr/>
            </p:nvSpPr>
            <p:spPr bwMode="auto">
              <a:xfrm>
                <a:off x="4149" y="376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Text Box 93"/>
              <p:cNvSpPr txBox="1">
                <a:spLocks noChangeArrowheads="1"/>
              </p:cNvSpPr>
              <p:nvPr/>
            </p:nvSpPr>
            <p:spPr bwMode="auto">
              <a:xfrm>
                <a:off x="2708" y="4566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1" name="AutoShape 94"/>
              <p:cNvSpPr>
                <a:spLocks/>
              </p:cNvSpPr>
              <p:nvPr/>
            </p:nvSpPr>
            <p:spPr bwMode="auto">
              <a:xfrm>
                <a:off x="3149" y="4523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AutoShape 95"/>
              <p:cNvSpPr>
                <a:spLocks/>
              </p:cNvSpPr>
              <p:nvPr/>
            </p:nvSpPr>
            <p:spPr bwMode="auto">
              <a:xfrm rot="5400000" flipV="1">
                <a:off x="4420" y="3242"/>
                <a:ext cx="204" cy="708"/>
              </a:xfrm>
              <a:prstGeom prst="leftBrace">
                <a:avLst>
                  <a:gd name="adj1" fmla="val 2892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Text Box 96"/>
              <p:cNvSpPr txBox="1">
                <a:spLocks noChangeArrowheads="1"/>
              </p:cNvSpPr>
              <p:nvPr/>
            </p:nvSpPr>
            <p:spPr bwMode="auto">
              <a:xfrm>
                <a:off x="4196" y="3062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98" name="Text Box 97"/>
            <p:cNvSpPr txBox="1">
              <a:spLocks noChangeArrowheads="1"/>
            </p:cNvSpPr>
            <p:nvPr/>
          </p:nvSpPr>
          <p:spPr bwMode="auto">
            <a:xfrm>
              <a:off x="2456" y="1908"/>
              <a:ext cx="1034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</a:t>
              </a:r>
              <a:r>
                <a:rPr lang="en-GB" b="1"/>
                <a:t>:</a:t>
              </a:r>
            </a:p>
          </p:txBody>
        </p:sp>
        <p:grpSp>
          <p:nvGrpSpPr>
            <p:cNvPr id="99" name="Group 98"/>
            <p:cNvGrpSpPr>
              <a:grpSpLocks/>
            </p:cNvGrpSpPr>
            <p:nvPr/>
          </p:nvGrpSpPr>
          <p:grpSpPr bwMode="auto">
            <a:xfrm>
              <a:off x="3442" y="1545"/>
              <a:ext cx="926" cy="824"/>
              <a:chOff x="7668" y="3108"/>
              <a:chExt cx="2316" cy="2061"/>
            </a:xfrm>
          </p:grpSpPr>
          <p:sp>
            <p:nvSpPr>
              <p:cNvPr id="119" name="Rectangle 99"/>
              <p:cNvSpPr>
                <a:spLocks noChangeArrowheads="1"/>
              </p:cNvSpPr>
              <p:nvPr/>
            </p:nvSpPr>
            <p:spPr bwMode="auto">
              <a:xfrm>
                <a:off x="8353" y="3729"/>
                <a:ext cx="1440" cy="144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00"/>
              <p:cNvSpPr>
                <a:spLocks noChangeShapeType="1"/>
              </p:cNvSpPr>
              <p:nvPr/>
            </p:nvSpPr>
            <p:spPr bwMode="auto">
              <a:xfrm>
                <a:off x="8353" y="4449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Line 101"/>
              <p:cNvSpPr>
                <a:spLocks noChangeShapeType="1"/>
              </p:cNvSpPr>
              <p:nvPr/>
            </p:nvSpPr>
            <p:spPr bwMode="auto">
              <a:xfrm>
                <a:off x="9073" y="3729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Text Box 102"/>
              <p:cNvSpPr txBox="1">
                <a:spLocks noChangeArrowheads="1"/>
              </p:cNvSpPr>
              <p:nvPr/>
            </p:nvSpPr>
            <p:spPr bwMode="auto">
              <a:xfrm>
                <a:off x="7668" y="3284"/>
                <a:ext cx="636" cy="5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23" name="Text Box 103"/>
              <p:cNvSpPr txBox="1">
                <a:spLocks noChangeArrowheads="1"/>
              </p:cNvSpPr>
              <p:nvPr/>
            </p:nvSpPr>
            <p:spPr bwMode="auto">
              <a:xfrm>
                <a:off x="7992" y="3108"/>
                <a:ext cx="636" cy="4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24" name="Line 104"/>
              <p:cNvSpPr>
                <a:spLocks noChangeShapeType="1"/>
              </p:cNvSpPr>
              <p:nvPr/>
            </p:nvSpPr>
            <p:spPr bwMode="auto">
              <a:xfrm flipH="1" flipV="1">
                <a:off x="7920" y="3168"/>
                <a:ext cx="432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05"/>
              <p:cNvSpPr txBox="1">
                <a:spLocks noChangeArrowheads="1"/>
              </p:cNvSpPr>
              <p:nvPr/>
            </p:nvSpPr>
            <p:spPr bwMode="auto">
              <a:xfrm>
                <a:off x="8532" y="3240"/>
                <a:ext cx="1452" cy="5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0       1</a:t>
                </a:r>
              </a:p>
            </p:txBody>
          </p:sp>
          <p:sp>
            <p:nvSpPr>
              <p:cNvPr id="126" name="Text Box 106"/>
              <p:cNvSpPr txBox="1">
                <a:spLocks noChangeArrowheads="1"/>
              </p:cNvSpPr>
              <p:nvPr/>
            </p:nvSpPr>
            <p:spPr bwMode="auto">
              <a:xfrm>
                <a:off x="7732" y="3872"/>
                <a:ext cx="632" cy="1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  <p:sp>
          <p:nvSpPr>
            <p:cNvPr id="100" name="Line 107"/>
            <p:cNvSpPr>
              <a:spLocks noChangeShapeType="1"/>
            </p:cNvSpPr>
            <p:nvPr/>
          </p:nvSpPr>
          <p:spPr bwMode="auto">
            <a:xfrm>
              <a:off x="1426" y="2505"/>
              <a:ext cx="307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1" name="Group 108"/>
            <p:cNvGrpSpPr>
              <a:grpSpLocks/>
            </p:cNvGrpSpPr>
            <p:nvPr/>
          </p:nvGrpSpPr>
          <p:grpSpPr bwMode="auto">
            <a:xfrm>
              <a:off x="1459" y="2621"/>
              <a:ext cx="865" cy="860"/>
              <a:chOff x="1329" y="2660"/>
              <a:chExt cx="865" cy="860"/>
            </a:xfrm>
          </p:grpSpPr>
          <p:sp>
            <p:nvSpPr>
              <p:cNvPr id="112" name="Rectangle 109"/>
              <p:cNvSpPr>
                <a:spLocks noChangeArrowheads="1"/>
              </p:cNvSpPr>
              <p:nvPr/>
            </p:nvSpPr>
            <p:spPr bwMode="auto">
              <a:xfrm>
                <a:off x="1618" y="2934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110"/>
              <p:cNvSpPr>
                <a:spLocks noChangeShapeType="1"/>
              </p:cNvSpPr>
              <p:nvPr/>
            </p:nvSpPr>
            <p:spPr bwMode="auto">
              <a:xfrm>
                <a:off x="1618" y="3222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111"/>
              <p:cNvSpPr>
                <a:spLocks noChangeShapeType="1"/>
              </p:cNvSpPr>
              <p:nvPr/>
            </p:nvSpPr>
            <p:spPr bwMode="auto">
              <a:xfrm>
                <a:off x="1906" y="2934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112"/>
              <p:cNvSpPr txBox="1">
                <a:spLocks noChangeArrowheads="1"/>
              </p:cNvSpPr>
              <p:nvPr/>
            </p:nvSpPr>
            <p:spPr bwMode="auto">
              <a:xfrm>
                <a:off x="1329" y="3254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AutoShape 113"/>
              <p:cNvSpPr>
                <a:spLocks/>
              </p:cNvSpPr>
              <p:nvPr/>
            </p:nvSpPr>
            <p:spPr bwMode="auto">
              <a:xfrm>
                <a:off x="1506" y="3237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114"/>
              <p:cNvSpPr>
                <a:spLocks/>
              </p:cNvSpPr>
              <p:nvPr/>
            </p:nvSpPr>
            <p:spPr bwMode="auto">
              <a:xfrm rot="5400000" flipV="1">
                <a:off x="1726" y="2732"/>
                <a:ext cx="82" cy="284"/>
              </a:xfrm>
              <a:prstGeom prst="leftBrace">
                <a:avLst>
                  <a:gd name="adj1" fmla="val 2886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115"/>
              <p:cNvSpPr txBox="1">
                <a:spLocks noChangeArrowheads="1"/>
              </p:cNvSpPr>
              <p:nvPr/>
            </p:nvSpPr>
            <p:spPr bwMode="auto">
              <a:xfrm>
                <a:off x="1637" y="2660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</p:grpSp>
        <p:sp>
          <p:nvSpPr>
            <p:cNvPr id="102" name="Text Box 116"/>
            <p:cNvSpPr txBox="1">
              <a:spLocks noChangeArrowheads="1"/>
            </p:cNvSpPr>
            <p:nvPr/>
          </p:nvSpPr>
          <p:spPr bwMode="auto">
            <a:xfrm>
              <a:off x="2482" y="2985"/>
              <a:ext cx="1019" cy="2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equivalent to:</a:t>
              </a:r>
              <a:endParaRPr lang="en-GB" b="1"/>
            </a:p>
          </p:txBody>
        </p:sp>
        <p:grpSp>
          <p:nvGrpSpPr>
            <p:cNvPr id="103" name="Group 117"/>
            <p:cNvGrpSpPr>
              <a:grpSpLocks/>
            </p:cNvGrpSpPr>
            <p:nvPr/>
          </p:nvGrpSpPr>
          <p:grpSpPr bwMode="auto">
            <a:xfrm>
              <a:off x="3456" y="2640"/>
              <a:ext cx="927" cy="825"/>
              <a:chOff x="3326" y="2679"/>
              <a:chExt cx="927" cy="825"/>
            </a:xfrm>
          </p:grpSpPr>
          <p:sp>
            <p:nvSpPr>
              <p:cNvPr id="104" name="Rectangle 118"/>
              <p:cNvSpPr>
                <a:spLocks noChangeArrowheads="1"/>
              </p:cNvSpPr>
              <p:nvPr/>
            </p:nvSpPr>
            <p:spPr bwMode="auto">
              <a:xfrm>
                <a:off x="3600" y="2928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119"/>
              <p:cNvSpPr>
                <a:spLocks noChangeShapeType="1"/>
              </p:cNvSpPr>
              <p:nvPr/>
            </p:nvSpPr>
            <p:spPr bwMode="auto">
              <a:xfrm>
                <a:off x="3600" y="3216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120"/>
              <p:cNvSpPr>
                <a:spLocks noChangeShapeType="1"/>
              </p:cNvSpPr>
              <p:nvPr/>
            </p:nvSpPr>
            <p:spPr bwMode="auto">
              <a:xfrm>
                <a:off x="3888" y="2928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21"/>
              <p:cNvSpPr txBox="1">
                <a:spLocks noChangeArrowheads="1"/>
              </p:cNvSpPr>
              <p:nvPr/>
            </p:nvSpPr>
            <p:spPr bwMode="auto">
              <a:xfrm>
                <a:off x="3326" y="2750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08" name="Text Box 122"/>
              <p:cNvSpPr txBox="1">
                <a:spLocks noChangeArrowheads="1"/>
              </p:cNvSpPr>
              <p:nvPr/>
            </p:nvSpPr>
            <p:spPr bwMode="auto">
              <a:xfrm>
                <a:off x="3456" y="2679"/>
                <a:ext cx="254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9" name="Line 123"/>
              <p:cNvSpPr>
                <a:spLocks noChangeShapeType="1"/>
              </p:cNvSpPr>
              <p:nvPr/>
            </p:nvSpPr>
            <p:spPr bwMode="auto">
              <a:xfrm flipH="1" flipV="1">
                <a:off x="3427" y="2703"/>
                <a:ext cx="17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24"/>
              <p:cNvSpPr txBox="1">
                <a:spLocks noChangeArrowheads="1"/>
              </p:cNvSpPr>
              <p:nvPr/>
            </p:nvSpPr>
            <p:spPr bwMode="auto">
              <a:xfrm>
                <a:off x="3672" y="2732"/>
                <a:ext cx="581" cy="2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1       0</a:t>
                </a:r>
              </a:p>
            </p:txBody>
          </p:sp>
          <p:sp>
            <p:nvSpPr>
              <p:cNvPr id="111" name="Text Box 125"/>
              <p:cNvSpPr txBox="1">
                <a:spLocks noChangeArrowheads="1"/>
              </p:cNvSpPr>
              <p:nvPr/>
            </p:nvSpPr>
            <p:spPr bwMode="auto">
              <a:xfrm>
                <a:off x="3352" y="2985"/>
                <a:ext cx="253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4211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2-Variable K-maps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835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for a function is filled by putting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‘1’ in the square the corresponds to a </a:t>
            </a:r>
            <a:r>
              <a:rPr lang="en-US" dirty="0" err="1">
                <a:solidFill>
                  <a:srgbClr val="800000"/>
                </a:solidFill>
              </a:rPr>
              <a:t>minterm</a:t>
            </a:r>
            <a:r>
              <a:rPr lang="en-US" dirty="0">
                <a:solidFill>
                  <a:srgbClr val="800000"/>
                </a:solidFill>
              </a:rPr>
              <a:t> of the function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A ‘0’ otherwise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Half adder.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65" name="Group 46"/>
          <p:cNvGrpSpPr>
            <a:grpSpLocks/>
          </p:cNvGrpSpPr>
          <p:nvPr/>
        </p:nvGrpSpPr>
        <p:grpSpPr bwMode="auto">
          <a:xfrm>
            <a:off x="2743200" y="3962400"/>
            <a:ext cx="912813" cy="831850"/>
            <a:chOff x="624" y="3162"/>
            <a:chExt cx="575" cy="524"/>
          </a:xfrm>
        </p:grpSpPr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624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7" name="Text Box 10"/>
            <p:cNvSpPr txBox="1">
              <a:spLocks noChangeArrowheads="1"/>
            </p:cNvSpPr>
            <p:nvPr/>
          </p:nvSpPr>
          <p:spPr bwMode="auto">
            <a:xfrm>
              <a:off x="911" y="3162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624" y="3456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69" name="Group 48"/>
          <p:cNvGrpSpPr>
            <a:grpSpLocks/>
          </p:cNvGrpSpPr>
          <p:nvPr/>
        </p:nvGrpSpPr>
        <p:grpSpPr bwMode="auto">
          <a:xfrm>
            <a:off x="5181600" y="3962400"/>
            <a:ext cx="915988" cy="819150"/>
            <a:chOff x="4464" y="1584"/>
            <a:chExt cx="577" cy="516"/>
          </a:xfrm>
        </p:grpSpPr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4464" y="15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71" name="Text Box 24"/>
            <p:cNvSpPr txBox="1">
              <a:spLocks noChangeArrowheads="1"/>
            </p:cNvSpPr>
            <p:nvPr/>
          </p:nvSpPr>
          <p:spPr bwMode="auto">
            <a:xfrm>
              <a:off x="4753" y="1870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72" name="Group 44"/>
          <p:cNvGrpSpPr>
            <a:grpSpLocks/>
          </p:cNvGrpSpPr>
          <p:nvPr/>
        </p:nvGrpSpPr>
        <p:grpSpPr bwMode="auto">
          <a:xfrm>
            <a:off x="2286000" y="3429000"/>
            <a:ext cx="4114800" cy="2039938"/>
            <a:chOff x="1440" y="2160"/>
            <a:chExt cx="2592" cy="1285"/>
          </a:xfrm>
        </p:grpSpPr>
        <p:grpSp>
          <p:nvGrpSpPr>
            <p:cNvPr id="73" name="Group 43"/>
            <p:cNvGrpSpPr>
              <a:grpSpLocks/>
            </p:cNvGrpSpPr>
            <p:nvPr/>
          </p:nvGrpSpPr>
          <p:grpSpPr bwMode="auto">
            <a:xfrm>
              <a:off x="1440" y="2160"/>
              <a:ext cx="867" cy="868"/>
              <a:chOff x="1440" y="2160"/>
              <a:chExt cx="867" cy="868"/>
            </a:xfrm>
          </p:grpSpPr>
          <p:sp>
            <p:nvSpPr>
              <p:cNvPr id="84" name="Rectangle 6"/>
              <p:cNvSpPr>
                <a:spLocks noChangeArrowheads="1"/>
              </p:cNvSpPr>
              <p:nvPr/>
            </p:nvSpPr>
            <p:spPr bwMode="auto">
              <a:xfrm>
                <a:off x="1728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"/>
              <p:cNvSpPr>
                <a:spLocks noChangeShapeType="1"/>
              </p:cNvSpPr>
              <p:nvPr/>
            </p:nvSpPr>
            <p:spPr bwMode="auto">
              <a:xfrm>
                <a:off x="1728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8"/>
              <p:cNvSpPr>
                <a:spLocks noChangeShapeType="1"/>
              </p:cNvSpPr>
              <p:nvPr/>
            </p:nvSpPr>
            <p:spPr bwMode="auto">
              <a:xfrm>
                <a:off x="2016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13"/>
              <p:cNvSpPr txBox="1">
                <a:spLocks noChangeArrowheads="1"/>
              </p:cNvSpPr>
              <p:nvPr/>
            </p:nvSpPr>
            <p:spPr bwMode="auto">
              <a:xfrm>
                <a:off x="1440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8" name="AutoShape 14"/>
              <p:cNvSpPr>
                <a:spLocks/>
              </p:cNvSpPr>
              <p:nvPr/>
            </p:nvSpPr>
            <p:spPr bwMode="auto">
              <a:xfrm>
                <a:off x="1616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15"/>
              <p:cNvSpPr>
                <a:spLocks/>
              </p:cNvSpPr>
              <p:nvPr/>
            </p:nvSpPr>
            <p:spPr bwMode="auto">
              <a:xfrm rot="5400000" flipV="1">
                <a:off x="2125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16"/>
              <p:cNvSpPr txBox="1">
                <a:spLocks noChangeArrowheads="1"/>
              </p:cNvSpPr>
              <p:nvPr/>
            </p:nvSpPr>
            <p:spPr bwMode="auto">
              <a:xfrm>
                <a:off x="2035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grpSp>
          <p:nvGrpSpPr>
            <p:cNvPr id="74" name="Group 42"/>
            <p:cNvGrpSpPr>
              <a:grpSpLocks/>
            </p:cNvGrpSpPr>
            <p:nvPr/>
          </p:nvGrpSpPr>
          <p:grpSpPr bwMode="auto">
            <a:xfrm>
              <a:off x="2949" y="2160"/>
              <a:ext cx="867" cy="868"/>
              <a:chOff x="2949" y="2160"/>
              <a:chExt cx="867" cy="868"/>
            </a:xfrm>
          </p:grpSpPr>
          <p:sp>
            <p:nvSpPr>
              <p:cNvPr id="77" name="Rectangle 18"/>
              <p:cNvSpPr>
                <a:spLocks noChangeArrowheads="1"/>
              </p:cNvSpPr>
              <p:nvPr/>
            </p:nvSpPr>
            <p:spPr bwMode="auto">
              <a:xfrm>
                <a:off x="3237" y="2442"/>
                <a:ext cx="576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19"/>
              <p:cNvSpPr>
                <a:spLocks noChangeShapeType="1"/>
              </p:cNvSpPr>
              <p:nvPr/>
            </p:nvSpPr>
            <p:spPr bwMode="auto">
              <a:xfrm>
                <a:off x="3237" y="2730"/>
                <a:ext cx="57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20"/>
              <p:cNvSpPr>
                <a:spLocks noChangeShapeType="1"/>
              </p:cNvSpPr>
              <p:nvPr/>
            </p:nvSpPr>
            <p:spPr bwMode="auto">
              <a:xfrm>
                <a:off x="3525" y="2442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Text Box 25"/>
              <p:cNvSpPr txBox="1">
                <a:spLocks noChangeArrowheads="1"/>
              </p:cNvSpPr>
              <p:nvPr/>
            </p:nvSpPr>
            <p:spPr bwMode="auto">
              <a:xfrm>
                <a:off x="2949" y="2762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1" name="AutoShape 26"/>
              <p:cNvSpPr>
                <a:spLocks/>
              </p:cNvSpPr>
              <p:nvPr/>
            </p:nvSpPr>
            <p:spPr bwMode="auto">
              <a:xfrm>
                <a:off x="3125" y="2745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7"/>
              <p:cNvSpPr>
                <a:spLocks/>
              </p:cNvSpPr>
              <p:nvPr/>
            </p:nvSpPr>
            <p:spPr bwMode="auto">
              <a:xfrm rot="5400000" flipV="1">
                <a:off x="3634" y="2232"/>
                <a:ext cx="82" cy="283"/>
              </a:xfrm>
              <a:prstGeom prst="leftBrace">
                <a:avLst>
                  <a:gd name="adj1" fmla="val 2876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8"/>
              <p:cNvSpPr txBox="1">
                <a:spLocks noChangeArrowheads="1"/>
              </p:cNvSpPr>
              <p:nvPr/>
            </p:nvSpPr>
            <p:spPr bwMode="auto">
              <a:xfrm>
                <a:off x="3544" y="2160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536" y="3216"/>
              <a:ext cx="933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C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2976" y="3216"/>
              <a:ext cx="1056" cy="2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b="1" dirty="0">
                  <a:solidFill>
                    <a:srgbClr val="0000FF"/>
                  </a:solidFill>
                </a:rPr>
                <a:t>S = </a:t>
              </a:r>
              <a:r>
                <a:rPr lang="en-GB" b="1" dirty="0" err="1">
                  <a:solidFill>
                    <a:srgbClr val="0000FF"/>
                  </a:solidFill>
                </a:rPr>
                <a:t>a∙b</a:t>
              </a:r>
              <a:r>
                <a:rPr lang="en-GB" b="1" dirty="0">
                  <a:solidFill>
                    <a:srgbClr val="0000FF"/>
                  </a:solidFill>
                </a:rPr>
                <a:t>' + </a:t>
              </a:r>
              <a:r>
                <a:rPr lang="en-GB" b="1" dirty="0" err="1">
                  <a:solidFill>
                    <a:srgbClr val="0000FF"/>
                  </a:solidFill>
                </a:rPr>
                <a:t>a'∙b</a:t>
              </a:r>
              <a:endParaRPr lang="en-GB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1" name="Group 45"/>
          <p:cNvGrpSpPr>
            <a:grpSpLocks/>
          </p:cNvGrpSpPr>
          <p:nvPr/>
        </p:nvGrpSpPr>
        <p:grpSpPr bwMode="auto">
          <a:xfrm>
            <a:off x="3200400" y="4391025"/>
            <a:ext cx="457200" cy="720725"/>
            <a:chOff x="2016" y="2766"/>
            <a:chExt cx="288" cy="454"/>
          </a:xfrm>
        </p:grpSpPr>
        <p:sp>
          <p:nvSpPr>
            <p:cNvPr id="92" name="Text Box 12"/>
            <p:cNvSpPr txBox="1">
              <a:spLocks noChangeArrowheads="1"/>
            </p:cNvSpPr>
            <p:nvPr/>
          </p:nvSpPr>
          <p:spPr bwMode="auto">
            <a:xfrm>
              <a:off x="2016" y="2784"/>
              <a:ext cx="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93" name="Group 40"/>
            <p:cNvGrpSpPr>
              <a:grpSpLocks/>
            </p:cNvGrpSpPr>
            <p:nvPr/>
          </p:nvGrpSpPr>
          <p:grpSpPr bwMode="auto">
            <a:xfrm>
              <a:off x="2040" y="2766"/>
              <a:ext cx="249" cy="454"/>
              <a:chOff x="1957" y="3146"/>
              <a:chExt cx="249" cy="454"/>
            </a:xfrm>
          </p:grpSpPr>
          <p:sp>
            <p:nvSpPr>
              <p:cNvPr id="94" name="Oval 31"/>
              <p:cNvSpPr>
                <a:spLocks noChangeArrowheads="1"/>
              </p:cNvSpPr>
              <p:nvPr/>
            </p:nvSpPr>
            <p:spPr bwMode="auto">
              <a:xfrm>
                <a:off x="1957" y="3146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4"/>
              <p:cNvSpPr>
                <a:spLocks noChangeShapeType="1"/>
              </p:cNvSpPr>
              <p:nvPr/>
            </p:nvSpPr>
            <p:spPr bwMode="auto">
              <a:xfrm flipH="1" flipV="1">
                <a:off x="2109" y="3332"/>
                <a:ext cx="61" cy="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Freeform 35"/>
              <p:cNvSpPr>
                <a:spLocks/>
              </p:cNvSpPr>
              <p:nvPr/>
            </p:nvSpPr>
            <p:spPr bwMode="auto">
              <a:xfrm>
                <a:off x="2098" y="3412"/>
                <a:ext cx="108" cy="188"/>
              </a:xfrm>
              <a:custGeom>
                <a:avLst/>
                <a:gdLst>
                  <a:gd name="T0" fmla="*/ 6 w 271"/>
                  <a:gd name="T1" fmla="*/ 0 h 472"/>
                  <a:gd name="T2" fmla="*/ 6 w 271"/>
                  <a:gd name="T3" fmla="*/ 4 h 472"/>
                  <a:gd name="T4" fmla="*/ 4 w 271"/>
                  <a:gd name="T5" fmla="*/ 8 h 472"/>
                  <a:gd name="T6" fmla="*/ 0 w 271"/>
                  <a:gd name="T7" fmla="*/ 12 h 4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1"/>
                  <a:gd name="T13" fmla="*/ 0 h 472"/>
                  <a:gd name="T14" fmla="*/ 271 w 271"/>
                  <a:gd name="T15" fmla="*/ 472 h 4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1" h="472">
                    <a:moveTo>
                      <a:pt x="228" y="0"/>
                    </a:moveTo>
                    <a:cubicBezTo>
                      <a:pt x="249" y="48"/>
                      <a:pt x="271" y="97"/>
                      <a:pt x="260" y="152"/>
                    </a:cubicBezTo>
                    <a:cubicBezTo>
                      <a:pt x="249" y="207"/>
                      <a:pt x="203" y="279"/>
                      <a:pt x="160" y="332"/>
                    </a:cubicBezTo>
                    <a:cubicBezTo>
                      <a:pt x="117" y="385"/>
                      <a:pt x="58" y="428"/>
                      <a:pt x="0" y="47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6" name="Group 47"/>
          <p:cNvGrpSpPr>
            <a:grpSpLocks/>
          </p:cNvGrpSpPr>
          <p:nvPr/>
        </p:nvGrpSpPr>
        <p:grpSpPr bwMode="auto">
          <a:xfrm>
            <a:off x="5181600" y="3933825"/>
            <a:ext cx="1204913" cy="1211263"/>
            <a:chOff x="4464" y="1566"/>
            <a:chExt cx="759" cy="763"/>
          </a:xfrm>
        </p:grpSpPr>
        <p:sp>
          <p:nvSpPr>
            <p:cNvPr id="137" name="Text Box 22"/>
            <p:cNvSpPr txBox="1">
              <a:spLocks noChangeArrowheads="1"/>
            </p:cNvSpPr>
            <p:nvPr/>
          </p:nvSpPr>
          <p:spPr bwMode="auto">
            <a:xfrm>
              <a:off x="4751" y="1584"/>
              <a:ext cx="24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8" name="Text Box 23"/>
            <p:cNvSpPr txBox="1">
              <a:spLocks noChangeArrowheads="1"/>
            </p:cNvSpPr>
            <p:nvPr/>
          </p:nvSpPr>
          <p:spPr bwMode="auto">
            <a:xfrm>
              <a:off x="4464" y="1878"/>
              <a:ext cx="2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39" name="Group 41"/>
            <p:cNvGrpSpPr>
              <a:grpSpLocks/>
            </p:cNvGrpSpPr>
            <p:nvPr/>
          </p:nvGrpSpPr>
          <p:grpSpPr bwMode="auto">
            <a:xfrm>
              <a:off x="4464" y="1566"/>
              <a:ext cx="759" cy="763"/>
              <a:chOff x="3267" y="2453"/>
              <a:chExt cx="759" cy="763"/>
            </a:xfrm>
          </p:grpSpPr>
          <p:sp>
            <p:nvSpPr>
              <p:cNvPr id="140" name="Oval 32"/>
              <p:cNvSpPr>
                <a:spLocks noChangeArrowheads="1"/>
              </p:cNvSpPr>
              <p:nvPr/>
            </p:nvSpPr>
            <p:spPr bwMode="auto">
              <a:xfrm>
                <a:off x="3267" y="2751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Oval 33"/>
              <p:cNvSpPr>
                <a:spLocks noChangeArrowheads="1"/>
              </p:cNvSpPr>
              <p:nvPr/>
            </p:nvSpPr>
            <p:spPr bwMode="auto">
              <a:xfrm>
                <a:off x="3547" y="2453"/>
                <a:ext cx="231" cy="23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36"/>
              <p:cNvSpPr>
                <a:spLocks noChangeShapeType="1"/>
              </p:cNvSpPr>
              <p:nvPr/>
            </p:nvSpPr>
            <p:spPr bwMode="auto">
              <a:xfrm flipH="1" flipV="1">
                <a:off x="3405" y="2992"/>
                <a:ext cx="3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Line 37"/>
              <p:cNvSpPr>
                <a:spLocks noChangeShapeType="1"/>
              </p:cNvSpPr>
              <p:nvPr/>
            </p:nvSpPr>
            <p:spPr bwMode="auto">
              <a:xfrm flipH="1" flipV="1">
                <a:off x="3757" y="2648"/>
                <a:ext cx="160" cy="9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Freeform 38"/>
              <p:cNvSpPr>
                <a:spLocks/>
              </p:cNvSpPr>
              <p:nvPr/>
            </p:nvSpPr>
            <p:spPr bwMode="auto">
              <a:xfrm>
                <a:off x="3861" y="2740"/>
                <a:ext cx="165" cy="460"/>
              </a:xfrm>
              <a:custGeom>
                <a:avLst/>
                <a:gdLst>
                  <a:gd name="T0" fmla="*/ 2 w 413"/>
                  <a:gd name="T1" fmla="*/ 0 h 1152"/>
                  <a:gd name="T2" fmla="*/ 10 w 413"/>
                  <a:gd name="T3" fmla="*/ 6 h 1152"/>
                  <a:gd name="T4" fmla="*/ 8 w 413"/>
                  <a:gd name="T5" fmla="*/ 17 h 1152"/>
                  <a:gd name="T6" fmla="*/ 0 w 413"/>
                  <a:gd name="T7" fmla="*/ 29 h 115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13"/>
                  <a:gd name="T13" fmla="*/ 0 h 1152"/>
                  <a:gd name="T14" fmla="*/ 413 w 413"/>
                  <a:gd name="T15" fmla="*/ 1152 h 115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13" h="1152">
                    <a:moveTo>
                      <a:pt x="100" y="0"/>
                    </a:moveTo>
                    <a:cubicBezTo>
                      <a:pt x="223" y="70"/>
                      <a:pt x="347" y="140"/>
                      <a:pt x="380" y="252"/>
                    </a:cubicBezTo>
                    <a:cubicBezTo>
                      <a:pt x="413" y="364"/>
                      <a:pt x="363" y="522"/>
                      <a:pt x="300" y="672"/>
                    </a:cubicBezTo>
                    <a:cubicBezTo>
                      <a:pt x="237" y="822"/>
                      <a:pt x="118" y="987"/>
                      <a:pt x="0" y="1152"/>
                    </a:cubicBez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5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27700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there are 8 </a:t>
            </a:r>
            <a:r>
              <a:rPr lang="en-US" dirty="0" err="1"/>
              <a:t>minterms</a:t>
            </a:r>
            <a:r>
              <a:rPr lang="en-US" dirty="0"/>
              <a:t> for 3 variables, so there are 8 squares in a 3-variable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a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b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c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9" name="Group 112"/>
          <p:cNvGrpSpPr>
            <a:grpSpLocks/>
          </p:cNvGrpSpPr>
          <p:nvPr/>
        </p:nvGrpSpPr>
        <p:grpSpPr bwMode="auto">
          <a:xfrm>
            <a:off x="838200" y="2438400"/>
            <a:ext cx="6931025" cy="2078038"/>
            <a:chOff x="528" y="1536"/>
            <a:chExt cx="4366" cy="1309"/>
          </a:xfrm>
        </p:grpSpPr>
        <p:grpSp>
          <p:nvGrpSpPr>
            <p:cNvPr id="50" name="Group 40"/>
            <p:cNvGrpSpPr>
              <a:grpSpLocks/>
            </p:cNvGrpSpPr>
            <p:nvPr/>
          </p:nvGrpSpPr>
          <p:grpSpPr bwMode="auto">
            <a:xfrm>
              <a:off x="528" y="1536"/>
              <a:ext cx="1968" cy="1309"/>
              <a:chOff x="1360" y="1094"/>
              <a:chExt cx="1822" cy="1309"/>
            </a:xfrm>
          </p:grpSpPr>
          <p:sp>
            <p:nvSpPr>
              <p:cNvPr id="107" name="Rectangle 41"/>
              <p:cNvSpPr>
                <a:spLocks noChangeArrowheads="1"/>
              </p:cNvSpPr>
              <p:nvPr/>
            </p:nvSpPr>
            <p:spPr bwMode="auto">
              <a:xfrm>
                <a:off x="1800" y="1545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2"/>
              <p:cNvSpPr>
                <a:spLocks noChangeShapeType="1"/>
              </p:cNvSpPr>
              <p:nvPr/>
            </p:nvSpPr>
            <p:spPr bwMode="auto">
              <a:xfrm>
                <a:off x="1800" y="1833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3"/>
              <p:cNvSpPr>
                <a:spLocks noChangeShapeType="1"/>
              </p:cNvSpPr>
              <p:nvPr/>
            </p:nvSpPr>
            <p:spPr bwMode="auto">
              <a:xfrm>
                <a:off x="2146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44"/>
              <p:cNvSpPr txBox="1">
                <a:spLocks noChangeArrowheads="1"/>
              </p:cNvSpPr>
              <p:nvPr/>
            </p:nvSpPr>
            <p:spPr bwMode="auto">
              <a:xfrm>
                <a:off x="1800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'∙c'</a:t>
                </a:r>
              </a:p>
            </p:txBody>
          </p:sp>
          <p:sp>
            <p:nvSpPr>
              <p:cNvPr id="111" name="Text Box 45"/>
              <p:cNvSpPr txBox="1">
                <a:spLocks noChangeArrowheads="1"/>
              </p:cNvSpPr>
              <p:nvPr/>
            </p:nvSpPr>
            <p:spPr bwMode="auto">
              <a:xfrm>
                <a:off x="2146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</a:t>
                </a:r>
                <a:r>
                  <a:rPr lang="en-GB" sz="1000" b="1" dirty="0">
                    <a:latin typeface="Tahoma" pitchFamily="34" charset="0"/>
                  </a:rPr>
                  <a:t>'∙c</a:t>
                </a:r>
              </a:p>
            </p:txBody>
          </p:sp>
          <p:sp>
            <p:nvSpPr>
              <p:cNvPr id="112" name="Text Box 46"/>
              <p:cNvSpPr txBox="1">
                <a:spLocks noChangeArrowheads="1"/>
              </p:cNvSpPr>
              <p:nvPr/>
            </p:nvSpPr>
            <p:spPr bwMode="auto">
              <a:xfrm>
                <a:off x="1360" y="187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3" name="AutoShape 47"/>
              <p:cNvSpPr>
                <a:spLocks/>
              </p:cNvSpPr>
              <p:nvPr/>
            </p:nvSpPr>
            <p:spPr bwMode="auto">
              <a:xfrm>
                <a:off x="1570" y="1833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AutoShape 48"/>
              <p:cNvSpPr>
                <a:spLocks/>
              </p:cNvSpPr>
              <p:nvPr/>
            </p:nvSpPr>
            <p:spPr bwMode="auto">
              <a:xfrm rot="5400000" flipV="1">
                <a:off x="2799" y="982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Text Box 49"/>
              <p:cNvSpPr txBox="1">
                <a:spLocks noChangeArrowheads="1"/>
              </p:cNvSpPr>
              <p:nvPr/>
            </p:nvSpPr>
            <p:spPr bwMode="auto">
              <a:xfrm>
                <a:off x="2714" y="1094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6" name="Line 50"/>
              <p:cNvSpPr>
                <a:spLocks noChangeShapeType="1"/>
              </p:cNvSpPr>
              <p:nvPr/>
            </p:nvSpPr>
            <p:spPr bwMode="auto">
              <a:xfrm>
                <a:off x="2491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1"/>
              <p:cNvSpPr>
                <a:spLocks noChangeShapeType="1"/>
              </p:cNvSpPr>
              <p:nvPr/>
            </p:nvSpPr>
            <p:spPr bwMode="auto">
              <a:xfrm>
                <a:off x="2837" y="1545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2"/>
              <p:cNvSpPr txBox="1">
                <a:spLocks noChangeArrowheads="1"/>
              </p:cNvSpPr>
              <p:nvPr/>
            </p:nvSpPr>
            <p:spPr bwMode="auto">
              <a:xfrm>
                <a:off x="2491" y="1891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19" name="Text Box 53"/>
              <p:cNvSpPr txBox="1">
                <a:spLocks noChangeArrowheads="1"/>
              </p:cNvSpPr>
              <p:nvPr/>
            </p:nvSpPr>
            <p:spPr bwMode="auto">
              <a:xfrm>
                <a:off x="2837" y="1891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a∙b∙c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0" name="Text Box 54"/>
              <p:cNvSpPr txBox="1">
                <a:spLocks noChangeArrowheads="1"/>
              </p:cNvSpPr>
              <p:nvPr/>
            </p:nvSpPr>
            <p:spPr bwMode="auto">
              <a:xfrm>
                <a:off x="1800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1" name="Text Box 55"/>
              <p:cNvSpPr txBox="1">
                <a:spLocks noChangeArrowheads="1"/>
              </p:cNvSpPr>
              <p:nvPr/>
            </p:nvSpPr>
            <p:spPr bwMode="auto">
              <a:xfrm>
                <a:off x="2146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 err="1">
                    <a:latin typeface="Tahoma" pitchFamily="34" charset="0"/>
                  </a:rPr>
                  <a:t>a'∙b'∙c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2" name="Text Box 56"/>
              <p:cNvSpPr txBox="1">
                <a:spLocks noChangeArrowheads="1"/>
              </p:cNvSpPr>
              <p:nvPr/>
            </p:nvSpPr>
            <p:spPr bwMode="auto">
              <a:xfrm>
                <a:off x="2491" y="160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endParaRPr lang="en-GB" sz="1000" b="1" dirty="0">
                  <a:latin typeface="Tahoma" pitchFamily="34" charset="0"/>
                </a:endParaRPr>
              </a:p>
            </p:txBody>
          </p:sp>
          <p:sp>
            <p:nvSpPr>
              <p:cNvPr id="123" name="Text Box 57"/>
              <p:cNvSpPr txBox="1">
                <a:spLocks noChangeArrowheads="1"/>
              </p:cNvSpPr>
              <p:nvPr/>
            </p:nvSpPr>
            <p:spPr bwMode="auto">
              <a:xfrm>
                <a:off x="2837" y="160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000" b="1" dirty="0">
                    <a:latin typeface="Tahoma" pitchFamily="34" charset="0"/>
                  </a:rPr>
                  <a:t>a'∙</a:t>
                </a:r>
                <a:r>
                  <a:rPr lang="en-GB" sz="1000" b="1" dirty="0" err="1">
                    <a:latin typeface="Tahoma" pitchFamily="34" charset="0"/>
                  </a:rPr>
                  <a:t>b∙c</a:t>
                </a:r>
                <a:r>
                  <a:rPr lang="en-GB" sz="1000" b="1" dirty="0">
                    <a:latin typeface="Tahoma" pitchFamily="34" charset="0"/>
                  </a:rPr>
                  <a:t>'</a:t>
                </a:r>
              </a:p>
            </p:txBody>
          </p:sp>
          <p:sp>
            <p:nvSpPr>
              <p:cNvPr id="124" name="Text Box 58"/>
              <p:cNvSpPr txBox="1">
                <a:spLocks noChangeArrowheads="1"/>
              </p:cNvSpPr>
              <p:nvPr/>
            </p:nvSpPr>
            <p:spPr bwMode="auto">
              <a:xfrm>
                <a:off x="1627" y="1603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25" name="Text Box 59"/>
              <p:cNvSpPr txBox="1">
                <a:spLocks noChangeArrowheads="1"/>
              </p:cNvSpPr>
              <p:nvPr/>
            </p:nvSpPr>
            <p:spPr bwMode="auto">
              <a:xfrm>
                <a:off x="1858" y="136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126" name="AutoShape 60"/>
              <p:cNvSpPr>
                <a:spLocks/>
              </p:cNvSpPr>
              <p:nvPr/>
            </p:nvSpPr>
            <p:spPr bwMode="auto">
              <a:xfrm rot="-5400000">
                <a:off x="2439" y="1875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7" name="Text Box 61"/>
              <p:cNvSpPr txBox="1">
                <a:spLocks noChangeArrowheads="1"/>
              </p:cNvSpPr>
              <p:nvPr/>
            </p:nvSpPr>
            <p:spPr bwMode="auto">
              <a:xfrm>
                <a:off x="2362" y="2230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28" name="Line 62"/>
              <p:cNvSpPr>
                <a:spLocks noChangeShapeType="1"/>
              </p:cNvSpPr>
              <p:nvPr/>
            </p:nvSpPr>
            <p:spPr bwMode="auto">
              <a:xfrm flipH="1" flipV="1">
                <a:off x="1570" y="1303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63"/>
              <p:cNvSpPr txBox="1">
                <a:spLocks noChangeArrowheads="1"/>
              </p:cNvSpPr>
              <p:nvPr/>
            </p:nvSpPr>
            <p:spPr bwMode="auto">
              <a:xfrm>
                <a:off x="1485" y="1340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0" name="Text Box 64"/>
              <p:cNvSpPr txBox="1">
                <a:spLocks noChangeArrowheads="1"/>
              </p:cNvSpPr>
              <p:nvPr/>
            </p:nvSpPr>
            <p:spPr bwMode="auto">
              <a:xfrm>
                <a:off x="1594" y="123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</p:grpSp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2688" y="2160"/>
              <a:ext cx="336" cy="2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OR</a:t>
              </a:r>
            </a:p>
          </p:txBody>
        </p:sp>
        <p:grpSp>
          <p:nvGrpSpPr>
            <p:cNvPr id="52" name="Group 109"/>
            <p:cNvGrpSpPr>
              <a:grpSpLocks/>
            </p:cNvGrpSpPr>
            <p:nvPr/>
          </p:nvGrpSpPr>
          <p:grpSpPr bwMode="auto">
            <a:xfrm>
              <a:off x="3072" y="1536"/>
              <a:ext cx="1822" cy="1309"/>
              <a:chOff x="2976" y="1536"/>
              <a:chExt cx="1822" cy="1309"/>
            </a:xfrm>
          </p:grpSpPr>
          <p:sp>
            <p:nvSpPr>
              <p:cNvPr id="53" name="Rectangle 69"/>
              <p:cNvSpPr>
                <a:spLocks noChangeArrowheads="1"/>
              </p:cNvSpPr>
              <p:nvPr/>
            </p:nvSpPr>
            <p:spPr bwMode="auto">
              <a:xfrm>
                <a:off x="3416" y="1987"/>
                <a:ext cx="1382" cy="5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70"/>
              <p:cNvSpPr>
                <a:spLocks noChangeShapeType="1"/>
              </p:cNvSpPr>
              <p:nvPr/>
            </p:nvSpPr>
            <p:spPr bwMode="auto">
              <a:xfrm>
                <a:off x="3416" y="2275"/>
                <a:ext cx="138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71"/>
              <p:cNvSpPr>
                <a:spLocks noChangeShapeType="1"/>
              </p:cNvSpPr>
              <p:nvPr/>
            </p:nvSpPr>
            <p:spPr bwMode="auto">
              <a:xfrm>
                <a:off x="3762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72"/>
              <p:cNvSpPr txBox="1">
                <a:spLocks noChangeArrowheads="1"/>
              </p:cNvSpPr>
              <p:nvPr/>
            </p:nvSpPr>
            <p:spPr bwMode="auto">
              <a:xfrm>
                <a:off x="3416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57" name="Text Box 73"/>
              <p:cNvSpPr txBox="1">
                <a:spLocks noChangeArrowheads="1"/>
              </p:cNvSpPr>
              <p:nvPr/>
            </p:nvSpPr>
            <p:spPr bwMode="auto">
              <a:xfrm>
                <a:off x="3762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58" name="Text Box 74"/>
              <p:cNvSpPr txBox="1">
                <a:spLocks noChangeArrowheads="1"/>
              </p:cNvSpPr>
              <p:nvPr/>
            </p:nvSpPr>
            <p:spPr bwMode="auto">
              <a:xfrm>
                <a:off x="2976" y="2319"/>
                <a:ext cx="25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59" name="AutoShape 75"/>
              <p:cNvSpPr>
                <a:spLocks/>
              </p:cNvSpPr>
              <p:nvPr/>
            </p:nvSpPr>
            <p:spPr bwMode="auto">
              <a:xfrm>
                <a:off x="3186" y="2275"/>
                <a:ext cx="81" cy="283"/>
              </a:xfrm>
              <a:prstGeom prst="leftBrace">
                <a:avLst>
                  <a:gd name="adj1" fmla="val 2911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AutoShape 76"/>
              <p:cNvSpPr>
                <a:spLocks/>
              </p:cNvSpPr>
              <p:nvPr/>
            </p:nvSpPr>
            <p:spPr bwMode="auto">
              <a:xfrm rot="5400000" flipV="1">
                <a:off x="4415" y="1424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4330" y="1536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2" name="Line 78"/>
              <p:cNvSpPr>
                <a:spLocks noChangeShapeType="1"/>
              </p:cNvSpPr>
              <p:nvPr/>
            </p:nvSpPr>
            <p:spPr bwMode="auto">
              <a:xfrm>
                <a:off x="4107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79"/>
              <p:cNvSpPr>
                <a:spLocks noChangeShapeType="1"/>
              </p:cNvSpPr>
              <p:nvPr/>
            </p:nvSpPr>
            <p:spPr bwMode="auto">
              <a:xfrm>
                <a:off x="4453" y="1987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Text Box 80"/>
              <p:cNvSpPr txBox="1">
                <a:spLocks noChangeArrowheads="1"/>
              </p:cNvSpPr>
              <p:nvPr/>
            </p:nvSpPr>
            <p:spPr bwMode="auto">
              <a:xfrm>
                <a:off x="4107" y="2332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95" name="Text Box 81"/>
              <p:cNvSpPr txBox="1">
                <a:spLocks noChangeArrowheads="1"/>
              </p:cNvSpPr>
              <p:nvPr/>
            </p:nvSpPr>
            <p:spPr bwMode="auto">
              <a:xfrm>
                <a:off x="4453" y="2332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96" name="Text Box 82"/>
              <p:cNvSpPr txBox="1">
                <a:spLocks noChangeArrowheads="1"/>
              </p:cNvSpPr>
              <p:nvPr/>
            </p:nvSpPr>
            <p:spPr bwMode="auto">
              <a:xfrm>
                <a:off x="3416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97" name="Text Box 83"/>
              <p:cNvSpPr txBox="1">
                <a:spLocks noChangeArrowheads="1"/>
              </p:cNvSpPr>
              <p:nvPr/>
            </p:nvSpPr>
            <p:spPr bwMode="auto">
              <a:xfrm>
                <a:off x="3762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98" name="Text Box 84"/>
              <p:cNvSpPr txBox="1">
                <a:spLocks noChangeArrowheads="1"/>
              </p:cNvSpPr>
              <p:nvPr/>
            </p:nvSpPr>
            <p:spPr bwMode="auto">
              <a:xfrm>
                <a:off x="4107" y="2045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99" name="Text Box 85"/>
              <p:cNvSpPr txBox="1">
                <a:spLocks noChangeArrowheads="1"/>
              </p:cNvSpPr>
              <p:nvPr/>
            </p:nvSpPr>
            <p:spPr bwMode="auto">
              <a:xfrm>
                <a:off x="4453" y="2045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00" name="AutoShape 88"/>
              <p:cNvSpPr>
                <a:spLocks/>
              </p:cNvSpPr>
              <p:nvPr/>
            </p:nvSpPr>
            <p:spPr bwMode="auto">
              <a:xfrm rot="-5400000">
                <a:off x="4055" y="2316"/>
                <a:ext cx="90" cy="675"/>
              </a:xfrm>
              <a:prstGeom prst="leftBrace">
                <a:avLst>
                  <a:gd name="adj1" fmla="val 625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Text Box 89"/>
              <p:cNvSpPr txBox="1">
                <a:spLocks noChangeArrowheads="1"/>
              </p:cNvSpPr>
              <p:nvPr/>
            </p:nvSpPr>
            <p:spPr bwMode="auto">
              <a:xfrm>
                <a:off x="3978" y="2672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Line 90"/>
              <p:cNvSpPr>
                <a:spLocks noChangeShapeType="1"/>
              </p:cNvSpPr>
              <p:nvPr/>
            </p:nvSpPr>
            <p:spPr bwMode="auto">
              <a:xfrm flipH="1" flipV="1">
                <a:off x="3176" y="1750"/>
                <a:ext cx="23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91"/>
              <p:cNvSpPr txBox="1">
                <a:spLocks noChangeArrowheads="1"/>
              </p:cNvSpPr>
              <p:nvPr/>
            </p:nvSpPr>
            <p:spPr bwMode="auto">
              <a:xfrm>
                <a:off x="3056" y="1808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4" name="Text Box 92"/>
              <p:cNvSpPr txBox="1">
                <a:spLocks noChangeArrowheads="1"/>
              </p:cNvSpPr>
              <p:nvPr/>
            </p:nvSpPr>
            <p:spPr bwMode="auto">
              <a:xfrm>
                <a:off x="3210" y="168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bc</a:t>
                </a:r>
              </a:p>
            </p:txBody>
          </p:sp>
          <p:sp>
            <p:nvSpPr>
              <p:cNvPr id="105" name="Text Box 86"/>
              <p:cNvSpPr txBox="1">
                <a:spLocks noChangeArrowheads="1"/>
              </p:cNvSpPr>
              <p:nvPr/>
            </p:nvSpPr>
            <p:spPr bwMode="auto">
              <a:xfrm>
                <a:off x="3243" y="2045"/>
                <a:ext cx="195" cy="4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1</a:t>
                </a:r>
              </a:p>
            </p:txBody>
          </p:sp>
          <p:sp>
            <p:nvSpPr>
              <p:cNvPr id="106" name="Text Box 87"/>
              <p:cNvSpPr txBox="1">
                <a:spLocks noChangeArrowheads="1"/>
              </p:cNvSpPr>
              <p:nvPr/>
            </p:nvSpPr>
            <p:spPr bwMode="auto">
              <a:xfrm>
                <a:off x="3474" y="1803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 dirty="0">
                    <a:latin typeface="Times New Roman" pitchFamily="18" charset="0"/>
                  </a:rPr>
                  <a:t>00       01      11       10</a:t>
                </a:r>
              </a:p>
            </p:txBody>
          </p:sp>
        </p:grpSp>
      </p:grpSp>
      <p:grpSp>
        <p:nvGrpSpPr>
          <p:cNvPr id="131" name="Group 111"/>
          <p:cNvGrpSpPr>
            <a:grpSpLocks/>
          </p:cNvGrpSpPr>
          <p:nvPr/>
        </p:nvGrpSpPr>
        <p:grpSpPr bwMode="auto">
          <a:xfrm>
            <a:off x="5333999" y="2895600"/>
            <a:ext cx="3355975" cy="3124200"/>
            <a:chOff x="3888" y="2856"/>
            <a:chExt cx="2114" cy="1968"/>
          </a:xfrm>
        </p:grpSpPr>
        <p:sp>
          <p:nvSpPr>
            <p:cNvPr id="132" name="Line 95"/>
            <p:cNvSpPr>
              <a:spLocks noChangeShapeType="1"/>
            </p:cNvSpPr>
            <p:nvPr/>
          </p:nvSpPr>
          <p:spPr bwMode="auto">
            <a:xfrm flipH="1" flipV="1">
              <a:off x="3984" y="3648"/>
              <a:ext cx="3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6"/>
            <p:cNvSpPr>
              <a:spLocks noChangeShapeType="1"/>
            </p:cNvSpPr>
            <p:nvPr/>
          </p:nvSpPr>
          <p:spPr bwMode="auto">
            <a:xfrm flipH="1" flipV="1">
              <a:off x="5472" y="2976"/>
              <a:ext cx="90" cy="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AutoShape 93"/>
            <p:cNvSpPr>
              <a:spLocks noChangeArrowheads="1"/>
            </p:cNvSpPr>
            <p:nvPr/>
          </p:nvSpPr>
          <p:spPr bwMode="auto">
            <a:xfrm>
              <a:off x="4440" y="4009"/>
              <a:ext cx="1562" cy="815"/>
            </a:xfrm>
            <a:prstGeom prst="horizontalScroll">
              <a:avLst>
                <a:gd name="adj" fmla="val 125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Oval 67"/>
            <p:cNvSpPr>
              <a:spLocks noChangeArrowheads="1"/>
            </p:cNvSpPr>
            <p:nvPr/>
          </p:nvSpPr>
          <p:spPr bwMode="auto">
            <a:xfrm>
              <a:off x="3888" y="3064"/>
              <a:ext cx="139" cy="576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Oval 68"/>
            <p:cNvSpPr>
              <a:spLocks noChangeArrowheads="1"/>
            </p:cNvSpPr>
            <p:nvPr/>
          </p:nvSpPr>
          <p:spPr bwMode="auto">
            <a:xfrm>
              <a:off x="3976" y="2856"/>
              <a:ext cx="1498" cy="192"/>
            </a:xfrm>
            <a:prstGeom prst="ellips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94"/>
            <p:cNvSpPr txBox="1">
              <a:spLocks noChangeArrowheads="1"/>
            </p:cNvSpPr>
            <p:nvPr/>
          </p:nvSpPr>
          <p:spPr bwMode="auto">
            <a:xfrm>
              <a:off x="4504" y="4118"/>
              <a:ext cx="1498" cy="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Note </a:t>
              </a:r>
              <a:r>
                <a:rPr lang="en-GB" sz="1400" i="1" dirty="0">
                  <a:solidFill>
                    <a:srgbClr val="800000"/>
                  </a:solidFill>
                  <a:latin typeface="+mn-lt"/>
                </a:rPr>
                <a:t>Gray code</a:t>
              </a:r>
              <a:r>
                <a:rPr lang="en-GB" sz="1400" dirty="0">
                  <a:solidFill>
                    <a:srgbClr val="800000"/>
                  </a:solidFill>
                  <a:latin typeface="+mn-lt"/>
                </a:rPr>
                <a:t> sequence</a:t>
              </a:r>
            </a:p>
            <a:p>
              <a:pPr eaLnBrk="0" hangingPunct="0"/>
              <a:r>
                <a:rPr lang="en-GB" sz="1400" dirty="0">
                  <a:latin typeface="+mn-lt"/>
                </a:rPr>
                <a:t>A </a:t>
              </a:r>
              <a:r>
                <a:rPr lang="en-GB" sz="1400" dirty="0" err="1">
                  <a:latin typeface="+mn-lt"/>
                </a:rPr>
                <a:t>Gray</a:t>
              </a:r>
              <a:r>
                <a:rPr lang="en-GB" sz="1400" dirty="0">
                  <a:latin typeface="+mn-lt"/>
                </a:rPr>
                <a:t> code sequence is one where the value differs from its previous by 1 bit.</a:t>
              </a:r>
            </a:p>
          </p:txBody>
        </p:sp>
        <p:sp>
          <p:nvSpPr>
            <p:cNvPr id="149" name="Freeform 97"/>
            <p:cNvSpPr>
              <a:spLocks/>
            </p:cNvSpPr>
            <p:nvPr/>
          </p:nvSpPr>
          <p:spPr bwMode="auto">
            <a:xfrm>
              <a:off x="5149" y="3034"/>
              <a:ext cx="530" cy="1057"/>
            </a:xfrm>
            <a:custGeom>
              <a:avLst/>
              <a:gdLst>
                <a:gd name="T0" fmla="*/ 26 w 1325"/>
                <a:gd name="T1" fmla="*/ 0 h 2644"/>
                <a:gd name="T2" fmla="*/ 33 w 1325"/>
                <a:gd name="T3" fmla="*/ 10 h 2644"/>
                <a:gd name="T4" fmla="*/ 30 w 1325"/>
                <a:gd name="T5" fmla="*/ 29 h 2644"/>
                <a:gd name="T6" fmla="*/ 22 w 1325"/>
                <a:gd name="T7" fmla="*/ 44 h 2644"/>
                <a:gd name="T8" fmla="*/ 12 w 1325"/>
                <a:gd name="T9" fmla="*/ 58 h 2644"/>
                <a:gd name="T10" fmla="*/ 0 w 1325"/>
                <a:gd name="T11" fmla="*/ 68 h 26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25"/>
                <a:gd name="T19" fmla="*/ 0 h 2644"/>
                <a:gd name="T20" fmla="*/ 1325 w 1325"/>
                <a:gd name="T21" fmla="*/ 2644 h 26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25" h="2644">
                  <a:moveTo>
                    <a:pt x="1032" y="0"/>
                  </a:moveTo>
                  <a:cubicBezTo>
                    <a:pt x="1153" y="106"/>
                    <a:pt x="1275" y="213"/>
                    <a:pt x="1300" y="404"/>
                  </a:cubicBezTo>
                  <a:cubicBezTo>
                    <a:pt x="1325" y="595"/>
                    <a:pt x="1253" y="924"/>
                    <a:pt x="1180" y="1144"/>
                  </a:cubicBezTo>
                  <a:cubicBezTo>
                    <a:pt x="1107" y="1364"/>
                    <a:pt x="977" y="1534"/>
                    <a:pt x="860" y="1724"/>
                  </a:cubicBezTo>
                  <a:cubicBezTo>
                    <a:pt x="743" y="1914"/>
                    <a:pt x="623" y="2131"/>
                    <a:pt x="480" y="2284"/>
                  </a:cubicBezTo>
                  <a:cubicBezTo>
                    <a:pt x="337" y="2437"/>
                    <a:pt x="80" y="2584"/>
                    <a:pt x="0" y="2644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98"/>
            <p:cNvSpPr>
              <a:spLocks/>
            </p:cNvSpPr>
            <p:nvPr/>
          </p:nvSpPr>
          <p:spPr bwMode="auto">
            <a:xfrm>
              <a:off x="4007" y="3725"/>
              <a:ext cx="950" cy="366"/>
            </a:xfrm>
            <a:custGeom>
              <a:avLst/>
              <a:gdLst>
                <a:gd name="T0" fmla="*/ 0 w 2376"/>
                <a:gd name="T1" fmla="*/ 0 h 916"/>
                <a:gd name="T2" fmla="*/ 6 w 2376"/>
                <a:gd name="T3" fmla="*/ 9 h 916"/>
                <a:gd name="T4" fmla="*/ 22 w 2376"/>
                <a:gd name="T5" fmla="*/ 16 h 916"/>
                <a:gd name="T6" fmla="*/ 37 w 2376"/>
                <a:gd name="T7" fmla="*/ 19 h 916"/>
                <a:gd name="T8" fmla="*/ 52 w 2376"/>
                <a:gd name="T9" fmla="*/ 22 h 916"/>
                <a:gd name="T10" fmla="*/ 61 w 2376"/>
                <a:gd name="T11" fmla="*/ 23 h 9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6"/>
                <a:gd name="T19" fmla="*/ 0 h 916"/>
                <a:gd name="T20" fmla="*/ 2376 w 2376"/>
                <a:gd name="T21" fmla="*/ 916 h 9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6" h="916">
                  <a:moveTo>
                    <a:pt x="0" y="0"/>
                  </a:moveTo>
                  <a:cubicBezTo>
                    <a:pt x="48" y="125"/>
                    <a:pt x="97" y="250"/>
                    <a:pt x="236" y="356"/>
                  </a:cubicBezTo>
                  <a:cubicBezTo>
                    <a:pt x="375" y="462"/>
                    <a:pt x="633" y="569"/>
                    <a:pt x="836" y="636"/>
                  </a:cubicBezTo>
                  <a:cubicBezTo>
                    <a:pt x="1039" y="703"/>
                    <a:pt x="1256" y="716"/>
                    <a:pt x="1456" y="756"/>
                  </a:cubicBezTo>
                  <a:cubicBezTo>
                    <a:pt x="1656" y="796"/>
                    <a:pt x="1883" y="849"/>
                    <a:pt x="2036" y="876"/>
                  </a:cubicBezTo>
                  <a:cubicBezTo>
                    <a:pt x="2189" y="903"/>
                    <a:pt x="2282" y="909"/>
                    <a:pt x="2376" y="916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1" name="Rectangle 99"/>
          <p:cNvSpPr>
            <a:spLocks noChangeArrowheads="1"/>
          </p:cNvSpPr>
          <p:nvPr/>
        </p:nvSpPr>
        <p:spPr bwMode="auto">
          <a:xfrm>
            <a:off x="622671" y="4558004"/>
            <a:ext cx="4625604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dirty="0"/>
              <a:t>Above arrangement ensures that </a:t>
            </a:r>
            <a:r>
              <a:rPr lang="en-US" dirty="0" err="1"/>
              <a:t>minterms</a:t>
            </a:r>
            <a:r>
              <a:rPr lang="en-US" dirty="0"/>
              <a:t> of adjacent cells </a:t>
            </a:r>
            <a:r>
              <a:rPr lang="en-US" dirty="0">
                <a:solidFill>
                  <a:srgbClr val="0000FF"/>
                </a:solidFill>
              </a:rPr>
              <a:t>differ by only </a:t>
            </a:r>
            <a:r>
              <a:rPr lang="en-US" i="1" dirty="0">
                <a:solidFill>
                  <a:srgbClr val="0000FF"/>
                </a:solidFill>
              </a:rPr>
              <a:t>ONE literal</a:t>
            </a:r>
            <a:r>
              <a:rPr lang="en-US" dirty="0"/>
              <a:t>.  (Other arrangements which satisfy this criterion may also be used.)</a:t>
            </a:r>
            <a:endParaRPr lang="en-GB" sz="24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9986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3-Variable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395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is </a:t>
            </a:r>
            <a:r>
              <a:rPr lang="en-US" dirty="0">
                <a:solidFill>
                  <a:srgbClr val="800000"/>
                </a:solidFill>
              </a:rPr>
              <a:t>wrap-around</a:t>
            </a:r>
            <a:r>
              <a:rPr lang="en-US" dirty="0"/>
              <a:t> in the K-map: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a'∙b'∙c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) is adjacent to a'∙</a:t>
            </a:r>
            <a:r>
              <a:rPr lang="en-US" dirty="0" err="1">
                <a:sym typeface="Symbol" pitchFamily="18" charset="2"/>
              </a:rPr>
              <a:t>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a∙b</a:t>
            </a:r>
            <a:r>
              <a:rPr lang="en-US" dirty="0">
                <a:sym typeface="Symbol" pitchFamily="18" charset="2"/>
              </a:rPr>
              <a:t>'∙c' (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) is adjacent to </a:t>
            </a:r>
            <a:r>
              <a:rPr lang="en-US" dirty="0" err="1">
                <a:sym typeface="Symbol" pitchFamily="18" charset="2"/>
              </a:rPr>
              <a:t>a∙b∙c</a:t>
            </a:r>
            <a:r>
              <a:rPr lang="en-US" dirty="0">
                <a:sym typeface="Symbol" pitchFamily="18" charset="2"/>
              </a:rPr>
              <a:t>' (</a:t>
            </a:r>
            <a:r>
              <a:rPr lang="en-US" i="1" dirty="0">
                <a:sym typeface="Symbol" pitchFamily="18" charset="2"/>
              </a:rPr>
              <a:t>m6</a:t>
            </a:r>
            <a:r>
              <a:rPr lang="en-US" dirty="0">
                <a:sym typeface="Symbol" pitchFamily="18" charset="2"/>
              </a:rPr>
              <a:t>)</a:t>
            </a:r>
          </a:p>
        </p:txBody>
      </p:sp>
      <p:grpSp>
        <p:nvGrpSpPr>
          <p:cNvPr id="70" name="Group 5"/>
          <p:cNvGrpSpPr>
            <a:grpSpLocks/>
          </p:cNvGrpSpPr>
          <p:nvPr/>
        </p:nvGrpSpPr>
        <p:grpSpPr bwMode="auto">
          <a:xfrm>
            <a:off x="2133600" y="2819400"/>
            <a:ext cx="3657600" cy="1582738"/>
            <a:chOff x="1584" y="1920"/>
            <a:chExt cx="2304" cy="997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03" y="2226"/>
              <a:ext cx="1382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7"/>
            <p:cNvSpPr>
              <a:spLocks noChangeShapeType="1"/>
            </p:cNvSpPr>
            <p:nvPr/>
          </p:nvSpPr>
          <p:spPr bwMode="auto">
            <a:xfrm>
              <a:off x="2103" y="2513"/>
              <a:ext cx="138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>
              <a:off x="2448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2103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2448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>
              <a:off x="2794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>
              <a:off x="3139" y="2226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13"/>
            <p:cNvSpPr txBox="1">
              <a:spLocks noChangeArrowheads="1"/>
            </p:cNvSpPr>
            <p:nvPr/>
          </p:nvSpPr>
          <p:spPr bwMode="auto">
            <a:xfrm>
              <a:off x="2794" y="2571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79" name="Text Box 14"/>
            <p:cNvSpPr txBox="1">
              <a:spLocks noChangeArrowheads="1"/>
            </p:cNvSpPr>
            <p:nvPr/>
          </p:nvSpPr>
          <p:spPr bwMode="auto">
            <a:xfrm>
              <a:off x="3139" y="2571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0" name="Text Box 15"/>
            <p:cNvSpPr txBox="1">
              <a:spLocks noChangeArrowheads="1"/>
            </p:cNvSpPr>
            <p:nvPr/>
          </p:nvSpPr>
          <p:spPr bwMode="auto">
            <a:xfrm>
              <a:off x="2103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1" name="Text Box 16"/>
            <p:cNvSpPr txBox="1">
              <a:spLocks noChangeArrowheads="1"/>
            </p:cNvSpPr>
            <p:nvPr/>
          </p:nvSpPr>
          <p:spPr bwMode="auto">
            <a:xfrm>
              <a:off x="2448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82" name="Text Box 17"/>
            <p:cNvSpPr txBox="1">
              <a:spLocks noChangeArrowheads="1"/>
            </p:cNvSpPr>
            <p:nvPr/>
          </p:nvSpPr>
          <p:spPr bwMode="auto">
            <a:xfrm>
              <a:off x="2794" y="2283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3" name="Text Box 18"/>
            <p:cNvSpPr txBox="1">
              <a:spLocks noChangeArrowheads="1"/>
            </p:cNvSpPr>
            <p:nvPr/>
          </p:nvSpPr>
          <p:spPr bwMode="auto">
            <a:xfrm>
              <a:off x="3139" y="2283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4" name="Text Box 19"/>
            <p:cNvSpPr txBox="1">
              <a:spLocks noChangeArrowheads="1"/>
            </p:cNvSpPr>
            <p:nvPr/>
          </p:nvSpPr>
          <p:spPr bwMode="auto">
            <a:xfrm>
              <a:off x="1930" y="2283"/>
              <a:ext cx="195" cy="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85" name="Text Box 20"/>
            <p:cNvSpPr txBox="1">
              <a:spLocks noChangeArrowheads="1"/>
            </p:cNvSpPr>
            <p:nvPr/>
          </p:nvSpPr>
          <p:spPr bwMode="auto">
            <a:xfrm>
              <a:off x="2160" y="2042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86" name="Line 21"/>
            <p:cNvSpPr>
              <a:spLocks noChangeShapeType="1"/>
            </p:cNvSpPr>
            <p:nvPr/>
          </p:nvSpPr>
          <p:spPr bwMode="auto">
            <a:xfrm flipH="1" flipV="1">
              <a:off x="1810" y="1944"/>
              <a:ext cx="286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22"/>
            <p:cNvSpPr txBox="1">
              <a:spLocks noChangeArrowheads="1"/>
            </p:cNvSpPr>
            <p:nvPr/>
          </p:nvSpPr>
          <p:spPr bwMode="auto">
            <a:xfrm>
              <a:off x="1787" y="2021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88" name="Text Box 23"/>
            <p:cNvSpPr txBox="1">
              <a:spLocks noChangeArrowheads="1"/>
            </p:cNvSpPr>
            <p:nvPr/>
          </p:nvSpPr>
          <p:spPr bwMode="auto">
            <a:xfrm>
              <a:off x="1896" y="1920"/>
              <a:ext cx="298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  <p:sp>
          <p:nvSpPr>
            <p:cNvPr id="89" name="AutoShape 24"/>
            <p:cNvSpPr>
              <a:spLocks noChangeArrowheads="1"/>
            </p:cNvSpPr>
            <p:nvPr/>
          </p:nvSpPr>
          <p:spPr bwMode="auto">
            <a:xfrm>
              <a:off x="1584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25"/>
            <p:cNvSpPr>
              <a:spLocks noChangeArrowheads="1"/>
            </p:cNvSpPr>
            <p:nvPr/>
          </p:nvSpPr>
          <p:spPr bwMode="auto">
            <a:xfrm flipH="1">
              <a:off x="3600" y="2513"/>
              <a:ext cx="288" cy="404"/>
            </a:xfrm>
            <a:prstGeom prst="curvedRightArrow">
              <a:avLst>
                <a:gd name="adj1" fmla="val 28056"/>
                <a:gd name="adj2" fmla="val 56111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1" name="Rectangle 26"/>
          <p:cNvSpPr>
            <a:spLocks noChangeArrowheads="1"/>
          </p:cNvSpPr>
          <p:nvPr/>
        </p:nvSpPr>
        <p:spPr bwMode="auto">
          <a:xfrm>
            <a:off x="997572" y="4680295"/>
            <a:ext cx="7209181" cy="1583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sz="2000" dirty="0"/>
              <a:t>Each cell in a 3-variable K-map has 3 adjacent neighbours. For example, </a:t>
            </a:r>
            <a:r>
              <a:rPr lang="en-GB" sz="2000" i="1" dirty="0"/>
              <a:t>m0</a:t>
            </a:r>
            <a:r>
              <a:rPr lang="en-GB" sz="2000" dirty="0"/>
              <a:t> has 3 adjacent neighbours: </a:t>
            </a:r>
            <a:r>
              <a:rPr lang="en-GB" sz="2000" i="1" dirty="0"/>
              <a:t>m1</a:t>
            </a:r>
            <a:r>
              <a:rPr lang="en-GB" sz="2000" dirty="0"/>
              <a:t>, </a:t>
            </a:r>
            <a:r>
              <a:rPr lang="en-GB" sz="2000" i="1" dirty="0"/>
              <a:t>m2</a:t>
            </a:r>
            <a:r>
              <a:rPr lang="en-GB" sz="2000" dirty="0"/>
              <a:t> and </a:t>
            </a:r>
            <a:r>
              <a:rPr lang="en-GB" sz="2000" i="1" dirty="0"/>
              <a:t>m4</a:t>
            </a:r>
            <a:r>
              <a:rPr lang="en-GB" sz="2000" dirty="0"/>
              <a:t>.</a:t>
            </a:r>
          </a:p>
          <a:p>
            <a:pPr eaLnBrk="0" hangingPunct="0"/>
            <a:endParaRPr lang="en-GB" sz="2000" dirty="0"/>
          </a:p>
          <a:p>
            <a:pPr eaLnBrk="0" hangingPunct="0"/>
            <a:r>
              <a:rPr lang="en-GB" sz="2000" dirty="0"/>
              <a:t>In general, each cell in an </a:t>
            </a:r>
            <a:r>
              <a:rPr lang="en-GB" sz="2000" i="1" dirty="0"/>
              <a:t>n</a:t>
            </a:r>
            <a:r>
              <a:rPr lang="en-GB" sz="2000" dirty="0"/>
              <a:t>-variable K-map has </a:t>
            </a:r>
            <a:r>
              <a:rPr lang="en-GB" sz="2000" i="1" dirty="0"/>
              <a:t>n</a:t>
            </a:r>
            <a:r>
              <a:rPr lang="en-GB" sz="2000" dirty="0"/>
              <a:t> adjacent neighbours.  </a:t>
            </a:r>
          </a:p>
        </p:txBody>
      </p:sp>
    </p:spTree>
    <p:extLst>
      <p:ext uri="{BB962C8B-B14F-4D97-AF65-F5344CB8AC3E}">
        <p14:creationId xmlns:p14="http://schemas.microsoft.com/office/powerpoint/2010/main" val="3279412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#1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questions 5-1 to 5-2.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  <a:tabLst>
                <a:tab pos="898525" algn="l"/>
              </a:tabLst>
            </a:pPr>
            <a:r>
              <a:rPr lang="en-US" dirty="0"/>
              <a:t>	5-1.	</a:t>
            </a:r>
            <a:r>
              <a:rPr lang="en-GB" dirty="0"/>
              <a:t>The K-map of a 3-variable function </a:t>
            </a:r>
            <a:r>
              <a:rPr lang="en-GB" i="1" dirty="0"/>
              <a:t>F</a:t>
            </a:r>
            <a:r>
              <a:rPr lang="en-GB" dirty="0"/>
              <a:t> is shown below.  What is the sum-of-</a:t>
            </a:r>
            <a:r>
              <a:rPr lang="en-GB" dirty="0" err="1"/>
              <a:t>minterms</a:t>
            </a:r>
            <a:r>
              <a:rPr lang="en-GB" dirty="0"/>
              <a:t> expression of </a:t>
            </a:r>
            <a:r>
              <a:rPr lang="en-GB" i="1" dirty="0"/>
              <a:t>F</a:t>
            </a:r>
            <a:r>
              <a:rPr lang="en-GB" dirty="0"/>
              <a:t>? </a:t>
            </a:r>
          </a:p>
          <a:p>
            <a:pPr marL="274638" indent="-274638" fontAlgn="auto">
              <a:spcBef>
                <a:spcPct val="620000"/>
              </a:spcBef>
              <a:spcAft>
                <a:spcPts val="0"/>
              </a:spcAft>
              <a:buSzPct val="120000"/>
              <a:buFont typeface="Wingdings" pitchFamily="2" charset="2"/>
              <a:buNone/>
              <a:tabLst>
                <a:tab pos="898525" algn="l"/>
              </a:tabLst>
            </a:pPr>
            <a:r>
              <a:rPr lang="en-GB" dirty="0"/>
              <a:t>	5-2.	Draw the K-map for this function </a:t>
            </a:r>
            <a:r>
              <a:rPr lang="en-GB" i="1" dirty="0"/>
              <a:t>A</a:t>
            </a:r>
            <a:r>
              <a:rPr lang="en-GB" dirty="0"/>
              <a:t>: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SzPct val="120000"/>
              <a:buFont typeface="Wingdings" pitchFamily="2" charset="2"/>
              <a:buNone/>
            </a:pPr>
            <a:r>
              <a:rPr lang="en-GB" dirty="0"/>
              <a:t>		</a:t>
            </a:r>
            <a:r>
              <a:rPr lang="en-GB" i="1" dirty="0"/>
              <a:t>A</a:t>
            </a:r>
            <a:r>
              <a:rPr lang="en-GB" dirty="0"/>
              <a:t>(x, y, z) = </a:t>
            </a:r>
            <a:r>
              <a:rPr lang="en-GB" dirty="0" err="1"/>
              <a:t>x∙y</a:t>
            </a:r>
            <a:r>
              <a:rPr lang="en-GB" dirty="0"/>
              <a:t> + </a:t>
            </a:r>
            <a:r>
              <a:rPr lang="en-GB" dirty="0" err="1"/>
              <a:t>y∙z</a:t>
            </a:r>
            <a:r>
              <a:rPr lang="en-GB" dirty="0"/>
              <a:t>' + </a:t>
            </a:r>
            <a:r>
              <a:rPr lang="en-GB" dirty="0" err="1"/>
              <a:t>x'∙y'∙z</a:t>
            </a:r>
            <a:endParaRPr lang="en-GB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30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" name="Group 5"/>
          <p:cNvGrpSpPr>
            <a:grpSpLocks/>
          </p:cNvGrpSpPr>
          <p:nvPr/>
        </p:nvGrpSpPr>
        <p:grpSpPr bwMode="auto">
          <a:xfrm>
            <a:off x="2590800" y="2590800"/>
            <a:ext cx="3124200" cy="2078038"/>
            <a:chOff x="1632" y="1536"/>
            <a:chExt cx="1968" cy="1309"/>
          </a:xfrm>
        </p:grpSpPr>
        <p:sp>
          <p:nvSpPr>
            <p:cNvPr id="32" name="Rectangle 6"/>
            <p:cNvSpPr>
              <a:spLocks noChangeArrowheads="1"/>
            </p:cNvSpPr>
            <p:nvPr/>
          </p:nvSpPr>
          <p:spPr bwMode="auto">
            <a:xfrm>
              <a:off x="2107" y="198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107" y="227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>
              <a:off x="2481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107" y="233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2481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Text Box 11"/>
            <p:cNvSpPr txBox="1">
              <a:spLocks noChangeArrowheads="1"/>
            </p:cNvSpPr>
            <p:nvPr/>
          </p:nvSpPr>
          <p:spPr bwMode="auto">
            <a:xfrm>
              <a:off x="1632" y="232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>
              <a:off x="1859" y="227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13"/>
            <p:cNvSpPr>
              <a:spLocks/>
            </p:cNvSpPr>
            <p:nvPr/>
          </p:nvSpPr>
          <p:spPr bwMode="auto">
            <a:xfrm rot="5400000" flipV="1">
              <a:off x="3190" y="139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14"/>
            <p:cNvSpPr txBox="1">
              <a:spLocks noChangeArrowheads="1"/>
            </p:cNvSpPr>
            <p:nvPr/>
          </p:nvSpPr>
          <p:spPr bwMode="auto">
            <a:xfrm>
              <a:off x="3094" y="153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2854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>
              <a:off x="3227" y="198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2854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3227" y="233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107" y="204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481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2854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3227" y="204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1920" y="204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50" name="Text Box 24"/>
            <p:cNvSpPr txBox="1">
              <a:spLocks noChangeArrowheads="1"/>
            </p:cNvSpPr>
            <p:nvPr/>
          </p:nvSpPr>
          <p:spPr bwMode="auto">
            <a:xfrm>
              <a:off x="2170" y="180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1" name="AutoShape 25"/>
            <p:cNvSpPr>
              <a:spLocks/>
            </p:cNvSpPr>
            <p:nvPr/>
          </p:nvSpPr>
          <p:spPr bwMode="auto">
            <a:xfrm rot="-5400000">
              <a:off x="2801" y="229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26"/>
            <p:cNvSpPr txBox="1">
              <a:spLocks noChangeArrowheads="1"/>
            </p:cNvSpPr>
            <p:nvPr/>
          </p:nvSpPr>
          <p:spPr bwMode="auto">
            <a:xfrm>
              <a:off x="2714" y="267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 flipH="1" flipV="1">
              <a:off x="1859" y="174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1767" y="178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55" name="Text Box 29"/>
            <p:cNvSpPr txBox="1">
              <a:spLocks noChangeArrowheads="1"/>
            </p:cNvSpPr>
            <p:nvPr/>
          </p:nvSpPr>
          <p:spPr bwMode="auto">
            <a:xfrm>
              <a:off x="1885" y="168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sp>
        <p:nvSpPr>
          <p:cNvPr id="56" name="Text Box 31"/>
          <p:cNvSpPr txBox="1">
            <a:spLocks noChangeArrowheads="1"/>
          </p:cNvSpPr>
          <p:nvPr/>
        </p:nvSpPr>
        <p:spPr bwMode="auto">
          <a:xfrm>
            <a:off x="6096000" y="2895600"/>
            <a:ext cx="25908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10000"/>
              </a:spcBef>
              <a:buFont typeface="Symbol" pitchFamily="18" charset="2"/>
              <a:buChar char="S"/>
            </a:pPr>
            <a:r>
              <a:rPr lang="en-US" sz="2000" b="1" i="1">
                <a:solidFill>
                  <a:srgbClr val="0000CC"/>
                </a:solidFill>
              </a:rPr>
              <a:t>m</a:t>
            </a:r>
            <a:r>
              <a:rPr lang="en-US" sz="2000" b="1">
                <a:solidFill>
                  <a:srgbClr val="0000CC"/>
                </a:solidFill>
              </a:rPr>
              <a:t>(0, 2, 5)</a:t>
            </a:r>
          </a:p>
          <a:p>
            <a:pPr>
              <a:spcBef>
                <a:spcPct val="10000"/>
              </a:spcBef>
              <a:buFont typeface="Symbol" pitchFamily="18" charset="2"/>
              <a:buNone/>
            </a:pPr>
            <a:r>
              <a:rPr lang="en-US" sz="2000" b="1">
                <a:solidFill>
                  <a:srgbClr val="0000CC"/>
                </a:solidFill>
              </a:rPr>
              <a:t>= </a:t>
            </a:r>
            <a:r>
              <a:rPr lang="en-US" sz="1600" b="1">
                <a:solidFill>
                  <a:srgbClr val="0000CC"/>
                </a:solidFill>
              </a:rPr>
              <a:t>a'∙b'∙c' + a'∙b∙c' + a∙b'∙c</a:t>
            </a:r>
          </a:p>
        </p:txBody>
      </p:sp>
      <p:grpSp>
        <p:nvGrpSpPr>
          <p:cNvPr id="57" name="Group 57"/>
          <p:cNvGrpSpPr>
            <a:grpSpLocks/>
          </p:cNvGrpSpPr>
          <p:nvPr/>
        </p:nvGrpSpPr>
        <p:grpSpPr bwMode="auto">
          <a:xfrm>
            <a:off x="5791200" y="4360863"/>
            <a:ext cx="3138488" cy="1831975"/>
            <a:chOff x="3648" y="2747"/>
            <a:chExt cx="1977" cy="1154"/>
          </a:xfrm>
        </p:grpSpPr>
        <p:sp>
          <p:nvSpPr>
            <p:cNvPr id="58" name="Rectangle 33"/>
            <p:cNvSpPr>
              <a:spLocks noChangeArrowheads="1"/>
            </p:cNvSpPr>
            <p:nvPr/>
          </p:nvSpPr>
          <p:spPr bwMode="auto">
            <a:xfrm>
              <a:off x="4123" y="3043"/>
              <a:ext cx="1493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34"/>
            <p:cNvSpPr>
              <a:spLocks noChangeShapeType="1"/>
            </p:cNvSpPr>
            <p:nvPr/>
          </p:nvSpPr>
          <p:spPr bwMode="auto">
            <a:xfrm>
              <a:off x="4123" y="3331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35"/>
            <p:cNvSpPr>
              <a:spLocks noChangeShapeType="1"/>
            </p:cNvSpPr>
            <p:nvPr/>
          </p:nvSpPr>
          <p:spPr bwMode="auto">
            <a:xfrm>
              <a:off x="4497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38"/>
            <p:cNvSpPr txBox="1">
              <a:spLocks noChangeArrowheads="1"/>
            </p:cNvSpPr>
            <p:nvPr/>
          </p:nvSpPr>
          <p:spPr bwMode="auto">
            <a:xfrm>
              <a:off x="3648" y="3376"/>
              <a:ext cx="43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62" name="AutoShape 39"/>
            <p:cNvSpPr>
              <a:spLocks/>
            </p:cNvSpPr>
            <p:nvPr/>
          </p:nvSpPr>
          <p:spPr bwMode="auto">
            <a:xfrm>
              <a:off x="3936" y="3331"/>
              <a:ext cx="137" cy="283"/>
            </a:xfrm>
            <a:prstGeom prst="leftBrace">
              <a:avLst>
                <a:gd name="adj1" fmla="val 1721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AutoShape 40"/>
            <p:cNvSpPr>
              <a:spLocks/>
            </p:cNvSpPr>
            <p:nvPr/>
          </p:nvSpPr>
          <p:spPr bwMode="auto">
            <a:xfrm rot="5400000" flipV="1">
              <a:off x="5216" y="2608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41"/>
            <p:cNvSpPr txBox="1">
              <a:spLocks noChangeArrowheads="1"/>
            </p:cNvSpPr>
            <p:nvPr/>
          </p:nvSpPr>
          <p:spPr bwMode="auto">
            <a:xfrm>
              <a:off x="5120" y="2747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65" name="Line 42"/>
            <p:cNvSpPr>
              <a:spLocks noChangeShapeType="1"/>
            </p:cNvSpPr>
            <p:nvPr/>
          </p:nvSpPr>
          <p:spPr bwMode="auto">
            <a:xfrm>
              <a:off x="4870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43"/>
            <p:cNvSpPr>
              <a:spLocks noChangeShapeType="1"/>
            </p:cNvSpPr>
            <p:nvPr/>
          </p:nvSpPr>
          <p:spPr bwMode="auto">
            <a:xfrm>
              <a:off x="5243" y="3043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52"/>
            <p:cNvSpPr>
              <a:spLocks/>
            </p:cNvSpPr>
            <p:nvPr/>
          </p:nvSpPr>
          <p:spPr bwMode="auto">
            <a:xfrm rot="-5400000">
              <a:off x="4817" y="3346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53"/>
            <p:cNvSpPr txBox="1">
              <a:spLocks noChangeArrowheads="1"/>
            </p:cNvSpPr>
            <p:nvPr/>
          </p:nvSpPr>
          <p:spPr bwMode="auto">
            <a:xfrm>
              <a:off x="4730" y="3728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</p:grpSp>
      <p:sp>
        <p:nvSpPr>
          <p:cNvPr id="92" name="Text Box 58"/>
          <p:cNvSpPr txBox="1">
            <a:spLocks noChangeArrowheads="1"/>
          </p:cNvSpPr>
          <p:nvPr/>
        </p:nvSpPr>
        <p:spPr bwMode="auto">
          <a:xfrm>
            <a:off x="7239000" y="48768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3" name="Group 60"/>
          <p:cNvGrpSpPr>
            <a:grpSpLocks/>
          </p:cNvGrpSpPr>
          <p:nvPr/>
        </p:nvGrpSpPr>
        <p:grpSpPr bwMode="auto">
          <a:xfrm>
            <a:off x="7772400" y="5334000"/>
            <a:ext cx="1066800" cy="304800"/>
            <a:chOff x="4896" y="3360"/>
            <a:chExt cx="672" cy="192"/>
          </a:xfrm>
        </p:grpSpPr>
        <p:sp>
          <p:nvSpPr>
            <p:cNvPr id="94" name="Text Box 44"/>
            <p:cNvSpPr txBox="1">
              <a:spLocks noChangeArrowheads="1"/>
            </p:cNvSpPr>
            <p:nvPr/>
          </p:nvSpPr>
          <p:spPr bwMode="auto">
            <a:xfrm>
              <a:off x="489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528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6" name="Text Box 61"/>
          <p:cNvSpPr txBox="1">
            <a:spLocks noChangeArrowheads="1"/>
          </p:cNvSpPr>
          <p:nvPr/>
        </p:nvSpPr>
        <p:spPr bwMode="auto">
          <a:xfrm>
            <a:off x="8382000" y="4876800"/>
            <a:ext cx="457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0000CC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97" name="Group 65"/>
          <p:cNvGrpSpPr>
            <a:grpSpLocks/>
          </p:cNvGrpSpPr>
          <p:nvPr/>
        </p:nvGrpSpPr>
        <p:grpSpPr bwMode="auto">
          <a:xfrm>
            <a:off x="6629400" y="4876800"/>
            <a:ext cx="1676400" cy="762000"/>
            <a:chOff x="4176" y="3072"/>
            <a:chExt cx="1056" cy="480"/>
          </a:xfrm>
        </p:grpSpPr>
        <p:sp>
          <p:nvSpPr>
            <p:cNvPr id="98" name="Text Box 59"/>
            <p:cNvSpPr txBox="1">
              <a:spLocks noChangeArrowheads="1"/>
            </p:cNvSpPr>
            <p:nvPr/>
          </p:nvSpPr>
          <p:spPr bwMode="auto">
            <a:xfrm>
              <a:off x="4176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4944" y="3072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3"/>
            <p:cNvSpPr txBox="1">
              <a:spLocks noChangeArrowheads="1"/>
            </p:cNvSpPr>
            <p:nvPr/>
          </p:nvSpPr>
          <p:spPr bwMode="auto">
            <a:xfrm>
              <a:off x="4176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1" name="Text Box 64"/>
            <p:cNvSpPr txBox="1">
              <a:spLocks noChangeArrowheads="1"/>
            </p:cNvSpPr>
            <p:nvPr/>
          </p:nvSpPr>
          <p:spPr bwMode="auto">
            <a:xfrm>
              <a:off x="4560" y="3360"/>
              <a:ext cx="28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solidFill>
                    <a:srgbClr val="0000CC"/>
                  </a:solidFill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0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6585953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92" grpId="0"/>
      <p:bldP spid="9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604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089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16 square cells in a 4-variable K-map.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Let the variables be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30" name="Group 4"/>
          <p:cNvGrpSpPr>
            <a:grpSpLocks/>
          </p:cNvGrpSpPr>
          <p:nvPr/>
        </p:nvGrpSpPr>
        <p:grpSpPr bwMode="auto">
          <a:xfrm>
            <a:off x="2146853" y="2384425"/>
            <a:ext cx="4572000" cy="3794125"/>
            <a:chOff x="1440" y="1440"/>
            <a:chExt cx="2880" cy="2390"/>
          </a:xfrm>
        </p:grpSpPr>
        <p:sp>
          <p:nvSpPr>
            <p:cNvPr id="31" name="Rectangle 5"/>
            <p:cNvSpPr>
              <a:spLocks noChangeArrowheads="1"/>
            </p:cNvSpPr>
            <p:nvPr/>
          </p:nvSpPr>
          <p:spPr bwMode="auto">
            <a:xfrm>
              <a:off x="2304" y="2131"/>
              <a:ext cx="1383" cy="115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304" y="2419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>
              <a:off x="2650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04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m4</a:t>
              </a:r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2650" y="2476"/>
              <a:ext cx="34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1794" y="2910"/>
              <a:ext cx="25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37" name="AutoShape 11"/>
            <p:cNvSpPr>
              <a:spLocks/>
            </p:cNvSpPr>
            <p:nvPr/>
          </p:nvSpPr>
          <p:spPr bwMode="auto">
            <a:xfrm>
              <a:off x="2011" y="2734"/>
              <a:ext cx="84" cy="544"/>
            </a:xfrm>
            <a:prstGeom prst="leftBrace">
              <a:avLst>
                <a:gd name="adj1" fmla="val 5396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12"/>
            <p:cNvSpPr>
              <a:spLocks/>
            </p:cNvSpPr>
            <p:nvPr/>
          </p:nvSpPr>
          <p:spPr bwMode="auto">
            <a:xfrm rot="5400000" flipV="1">
              <a:off x="3303" y="1568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13"/>
            <p:cNvSpPr txBox="1">
              <a:spLocks noChangeArrowheads="1"/>
            </p:cNvSpPr>
            <p:nvPr/>
          </p:nvSpPr>
          <p:spPr bwMode="auto">
            <a:xfrm>
              <a:off x="3218" y="1680"/>
              <a:ext cx="25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40" name="Line 14"/>
            <p:cNvSpPr>
              <a:spLocks noChangeShapeType="1"/>
            </p:cNvSpPr>
            <p:nvPr/>
          </p:nvSpPr>
          <p:spPr bwMode="auto">
            <a:xfrm>
              <a:off x="2995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"/>
            <p:cNvSpPr>
              <a:spLocks noChangeShapeType="1"/>
            </p:cNvSpPr>
            <p:nvPr/>
          </p:nvSpPr>
          <p:spPr bwMode="auto">
            <a:xfrm>
              <a:off x="3341" y="2131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16"/>
            <p:cNvSpPr txBox="1">
              <a:spLocks noChangeArrowheads="1"/>
            </p:cNvSpPr>
            <p:nvPr/>
          </p:nvSpPr>
          <p:spPr bwMode="auto">
            <a:xfrm>
              <a:off x="2995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43" name="Text Box 17"/>
            <p:cNvSpPr txBox="1">
              <a:spLocks noChangeArrowheads="1"/>
            </p:cNvSpPr>
            <p:nvPr/>
          </p:nvSpPr>
          <p:spPr bwMode="auto">
            <a:xfrm>
              <a:off x="3341" y="2476"/>
              <a:ext cx="3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44" name="Text Box 18"/>
            <p:cNvSpPr txBox="1">
              <a:spLocks noChangeArrowheads="1"/>
            </p:cNvSpPr>
            <p:nvPr/>
          </p:nvSpPr>
          <p:spPr bwMode="auto">
            <a:xfrm>
              <a:off x="2304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m0</a:t>
              </a:r>
            </a:p>
          </p:txBody>
        </p:sp>
        <p:sp>
          <p:nvSpPr>
            <p:cNvPr id="45" name="Text Box 19"/>
            <p:cNvSpPr txBox="1">
              <a:spLocks noChangeArrowheads="1"/>
            </p:cNvSpPr>
            <p:nvPr/>
          </p:nvSpPr>
          <p:spPr bwMode="auto">
            <a:xfrm>
              <a:off x="2650" y="2189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</a:t>
              </a:r>
            </a:p>
          </p:txBody>
        </p:sp>
        <p:sp>
          <p:nvSpPr>
            <p:cNvPr id="46" name="Text Box 20"/>
            <p:cNvSpPr txBox="1">
              <a:spLocks noChangeArrowheads="1"/>
            </p:cNvSpPr>
            <p:nvPr/>
          </p:nvSpPr>
          <p:spPr bwMode="auto">
            <a:xfrm>
              <a:off x="2995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47" name="Text Box 21"/>
            <p:cNvSpPr txBox="1">
              <a:spLocks noChangeArrowheads="1"/>
            </p:cNvSpPr>
            <p:nvPr/>
          </p:nvSpPr>
          <p:spPr bwMode="auto">
            <a:xfrm>
              <a:off x="3341" y="2189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m2</a:t>
              </a:r>
            </a:p>
          </p:txBody>
        </p:sp>
        <p:sp>
          <p:nvSpPr>
            <p:cNvPr id="48" name="Text Box 22"/>
            <p:cNvSpPr txBox="1">
              <a:spLocks noChangeArrowheads="1"/>
            </p:cNvSpPr>
            <p:nvPr/>
          </p:nvSpPr>
          <p:spPr bwMode="auto">
            <a:xfrm>
              <a:off x="2074" y="2189"/>
              <a:ext cx="253" cy="1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" name="Text Box 23"/>
            <p:cNvSpPr txBox="1">
              <a:spLocks noChangeArrowheads="1"/>
            </p:cNvSpPr>
            <p:nvPr/>
          </p:nvSpPr>
          <p:spPr bwMode="auto">
            <a:xfrm>
              <a:off x="2362" y="1947"/>
              <a:ext cx="128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50" name="AutoShape 24"/>
            <p:cNvSpPr>
              <a:spLocks/>
            </p:cNvSpPr>
            <p:nvPr/>
          </p:nvSpPr>
          <p:spPr bwMode="auto">
            <a:xfrm rot="-5400000">
              <a:off x="2943" y="3019"/>
              <a:ext cx="89" cy="675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25"/>
            <p:cNvSpPr txBox="1">
              <a:spLocks noChangeArrowheads="1"/>
            </p:cNvSpPr>
            <p:nvPr/>
          </p:nvSpPr>
          <p:spPr bwMode="auto">
            <a:xfrm>
              <a:off x="2866" y="3374"/>
              <a:ext cx="25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52" name="Line 26"/>
            <p:cNvSpPr>
              <a:spLocks noChangeShapeType="1"/>
            </p:cNvSpPr>
            <p:nvPr/>
          </p:nvSpPr>
          <p:spPr bwMode="auto">
            <a:xfrm flipH="1" flipV="1">
              <a:off x="2064" y="1894"/>
              <a:ext cx="23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27"/>
            <p:cNvSpPr txBox="1">
              <a:spLocks noChangeArrowheads="1"/>
            </p:cNvSpPr>
            <p:nvPr/>
          </p:nvSpPr>
          <p:spPr bwMode="auto">
            <a:xfrm>
              <a:off x="1901" y="1952"/>
              <a:ext cx="298" cy="2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54" name="Text Box 28"/>
            <p:cNvSpPr txBox="1">
              <a:spLocks noChangeArrowheads="1"/>
            </p:cNvSpPr>
            <p:nvPr/>
          </p:nvSpPr>
          <p:spPr bwMode="auto">
            <a:xfrm>
              <a:off x="2098" y="1825"/>
              <a:ext cx="297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55" name="Line 29"/>
            <p:cNvSpPr>
              <a:spLocks noChangeShapeType="1"/>
            </p:cNvSpPr>
            <p:nvPr/>
          </p:nvSpPr>
          <p:spPr bwMode="auto">
            <a:xfrm>
              <a:off x="2304" y="2707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30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2304" y="2995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Text Box 32"/>
            <p:cNvSpPr txBox="1">
              <a:spLocks noChangeArrowheads="1"/>
            </p:cNvSpPr>
            <p:nvPr/>
          </p:nvSpPr>
          <p:spPr bwMode="auto">
            <a:xfrm>
              <a:off x="2304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m12</a:t>
              </a:r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2650" y="2765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60" name="Text Box 34"/>
            <p:cNvSpPr txBox="1">
              <a:spLocks noChangeArrowheads="1"/>
            </p:cNvSpPr>
            <p:nvPr/>
          </p:nvSpPr>
          <p:spPr bwMode="auto">
            <a:xfrm>
              <a:off x="2995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61" name="Text Box 35"/>
            <p:cNvSpPr txBox="1">
              <a:spLocks noChangeArrowheads="1"/>
            </p:cNvSpPr>
            <p:nvPr/>
          </p:nvSpPr>
          <p:spPr bwMode="auto">
            <a:xfrm>
              <a:off x="3341" y="2765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2304" y="3283"/>
              <a:ext cx="138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2304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m8</a:t>
              </a:r>
            </a:p>
          </p:txBody>
        </p:sp>
        <p:sp>
          <p:nvSpPr>
            <p:cNvPr id="64" name="Text Box 38"/>
            <p:cNvSpPr txBox="1">
              <a:spLocks noChangeArrowheads="1"/>
            </p:cNvSpPr>
            <p:nvPr/>
          </p:nvSpPr>
          <p:spPr bwMode="auto">
            <a:xfrm>
              <a:off x="2650" y="3053"/>
              <a:ext cx="34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65" name="Text Box 39"/>
            <p:cNvSpPr txBox="1">
              <a:spLocks noChangeArrowheads="1"/>
            </p:cNvSpPr>
            <p:nvPr/>
          </p:nvSpPr>
          <p:spPr bwMode="auto">
            <a:xfrm>
              <a:off x="2995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66" name="Text Box 40"/>
            <p:cNvSpPr txBox="1">
              <a:spLocks noChangeArrowheads="1"/>
            </p:cNvSpPr>
            <p:nvPr/>
          </p:nvSpPr>
          <p:spPr bwMode="auto">
            <a:xfrm>
              <a:off x="3341" y="3053"/>
              <a:ext cx="3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i="1">
                  <a:latin typeface="Tahoma" pitchFamily="34" charset="0"/>
                </a:rPr>
                <a:t>m10</a:t>
              </a:r>
            </a:p>
          </p:txBody>
        </p:sp>
        <p:sp>
          <p:nvSpPr>
            <p:cNvPr id="67" name="AutoShape 41"/>
            <p:cNvSpPr>
              <a:spLocks/>
            </p:cNvSpPr>
            <p:nvPr/>
          </p:nvSpPr>
          <p:spPr bwMode="auto">
            <a:xfrm flipH="1">
              <a:off x="3733" y="2435"/>
              <a:ext cx="83" cy="544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3752" y="2619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92" name="AutoShape 43"/>
            <p:cNvSpPr>
              <a:spLocks noChangeArrowheads="1"/>
            </p:cNvSpPr>
            <p:nvPr/>
          </p:nvSpPr>
          <p:spPr bwMode="auto">
            <a:xfrm>
              <a:off x="1440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AutoShape 44"/>
            <p:cNvSpPr>
              <a:spLocks noChangeArrowheads="1"/>
            </p:cNvSpPr>
            <p:nvPr/>
          </p:nvSpPr>
          <p:spPr bwMode="auto">
            <a:xfrm flipH="1">
              <a:off x="4032" y="2592"/>
              <a:ext cx="288" cy="403"/>
            </a:xfrm>
            <a:prstGeom prst="curvedRightArrow">
              <a:avLst>
                <a:gd name="adj1" fmla="val 27986"/>
                <a:gd name="adj2" fmla="val 5597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AutoShape 45"/>
            <p:cNvSpPr>
              <a:spLocks noChangeArrowheads="1"/>
            </p:cNvSpPr>
            <p:nvPr/>
          </p:nvSpPr>
          <p:spPr bwMode="auto">
            <a:xfrm>
              <a:off x="2784" y="360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AutoShape 46"/>
            <p:cNvSpPr>
              <a:spLocks noChangeArrowheads="1"/>
            </p:cNvSpPr>
            <p:nvPr/>
          </p:nvSpPr>
          <p:spPr bwMode="auto">
            <a:xfrm flipV="1">
              <a:off x="2784" y="1440"/>
              <a:ext cx="460" cy="230"/>
            </a:xfrm>
            <a:prstGeom prst="curvedUpArrow">
              <a:avLst>
                <a:gd name="adj1" fmla="val 40000"/>
                <a:gd name="adj2" fmla="val 80000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3757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4-Variable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1791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There are 2 wrap-</a:t>
            </a:r>
            <a:r>
              <a:rPr lang="en-US" dirty="0" err="1"/>
              <a:t>arounds</a:t>
            </a:r>
            <a:r>
              <a:rPr lang="en-US" dirty="0"/>
              <a:t>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Every cell has 4 </a:t>
            </a:r>
            <a:r>
              <a:rPr lang="en-US" dirty="0" err="1"/>
              <a:t>neighbours</a:t>
            </a:r>
            <a:r>
              <a:rPr lang="en-US" dirty="0"/>
              <a:t>. 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Example: The cell corresponding to </a:t>
            </a:r>
            <a:r>
              <a:rPr lang="en-US" dirty="0" err="1">
                <a:sym typeface="Symbol" pitchFamily="18" charset="2"/>
              </a:rPr>
              <a:t>minterm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m0</a:t>
            </a:r>
            <a:r>
              <a:rPr lang="en-US" dirty="0">
                <a:sym typeface="Symbol" pitchFamily="18" charset="2"/>
              </a:rPr>
              <a:t> has </a:t>
            </a:r>
            <a:r>
              <a:rPr lang="en-US" dirty="0" err="1">
                <a:sym typeface="Symbol" pitchFamily="18" charset="2"/>
              </a:rPr>
              <a:t>neighbours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m1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m2</a:t>
            </a:r>
            <a:r>
              <a:rPr lang="en-US" dirty="0">
                <a:sym typeface="Symbol" pitchFamily="18" charset="2"/>
              </a:rPr>
              <a:t>, </a:t>
            </a:r>
            <a:r>
              <a:rPr lang="en-US" i="1" dirty="0">
                <a:sym typeface="Symbol" pitchFamily="18" charset="2"/>
              </a:rPr>
              <a:t>m4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m8</a:t>
            </a:r>
            <a:r>
              <a:rPr lang="en-US" dirty="0">
                <a:sym typeface="Symbol" pitchFamily="18" charset="2"/>
              </a:rPr>
              <a:t>.</a:t>
            </a:r>
          </a:p>
        </p:txBody>
      </p:sp>
      <p:grpSp>
        <p:nvGrpSpPr>
          <p:cNvPr id="70" name="Group 47"/>
          <p:cNvGrpSpPr>
            <a:grpSpLocks/>
          </p:cNvGrpSpPr>
          <p:nvPr/>
        </p:nvGrpSpPr>
        <p:grpSpPr bwMode="auto">
          <a:xfrm>
            <a:off x="2514600" y="3210728"/>
            <a:ext cx="3595688" cy="2865438"/>
            <a:chOff x="3024" y="2208"/>
            <a:chExt cx="2265" cy="1709"/>
          </a:xfrm>
        </p:grpSpPr>
        <p:sp>
          <p:nvSpPr>
            <p:cNvPr id="71" name="Rectangle 48"/>
            <p:cNvSpPr>
              <a:spLocks noChangeArrowheads="1"/>
            </p:cNvSpPr>
            <p:nvPr/>
          </p:nvSpPr>
          <p:spPr bwMode="auto">
            <a:xfrm>
              <a:off x="3579" y="2633"/>
              <a:ext cx="1196" cy="86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49"/>
            <p:cNvSpPr>
              <a:spLocks noChangeShapeType="1"/>
            </p:cNvSpPr>
            <p:nvPr/>
          </p:nvSpPr>
          <p:spPr bwMode="auto">
            <a:xfrm>
              <a:off x="3579" y="2850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878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51"/>
            <p:cNvSpPr txBox="1">
              <a:spLocks noChangeArrowheads="1"/>
            </p:cNvSpPr>
            <p:nvPr/>
          </p:nvSpPr>
          <p:spPr bwMode="auto">
            <a:xfrm>
              <a:off x="3579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m4</a:t>
              </a:r>
            </a:p>
          </p:txBody>
        </p:sp>
        <p:sp>
          <p:nvSpPr>
            <p:cNvPr id="75" name="Text Box 52"/>
            <p:cNvSpPr txBox="1">
              <a:spLocks noChangeArrowheads="1"/>
            </p:cNvSpPr>
            <p:nvPr/>
          </p:nvSpPr>
          <p:spPr bwMode="auto">
            <a:xfrm>
              <a:off x="3878" y="2893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m5</a:t>
              </a:r>
            </a:p>
          </p:txBody>
        </p:sp>
        <p:sp>
          <p:nvSpPr>
            <p:cNvPr id="76" name="Text Box 53"/>
            <p:cNvSpPr txBox="1">
              <a:spLocks noChangeArrowheads="1"/>
            </p:cNvSpPr>
            <p:nvPr/>
          </p:nvSpPr>
          <p:spPr bwMode="auto">
            <a:xfrm>
              <a:off x="3268" y="3204"/>
              <a:ext cx="22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77" name="AutoShape 54"/>
            <p:cNvSpPr>
              <a:spLocks/>
            </p:cNvSpPr>
            <p:nvPr/>
          </p:nvSpPr>
          <p:spPr bwMode="auto">
            <a:xfrm>
              <a:off x="3456" y="307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AutoShape 55"/>
            <p:cNvSpPr>
              <a:spLocks/>
            </p:cNvSpPr>
            <p:nvPr/>
          </p:nvSpPr>
          <p:spPr bwMode="auto">
            <a:xfrm rot="5400000" flipV="1">
              <a:off x="4451" y="2267"/>
              <a:ext cx="68" cy="584"/>
            </a:xfrm>
            <a:prstGeom prst="leftBrace">
              <a:avLst>
                <a:gd name="adj1" fmla="val 7156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Text Box 56"/>
            <p:cNvSpPr txBox="1">
              <a:spLocks noChangeArrowheads="1"/>
            </p:cNvSpPr>
            <p:nvPr/>
          </p:nvSpPr>
          <p:spPr bwMode="auto">
            <a:xfrm>
              <a:off x="4373" y="2389"/>
              <a:ext cx="22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80" name="Line 57"/>
            <p:cNvSpPr>
              <a:spLocks noChangeShapeType="1"/>
            </p:cNvSpPr>
            <p:nvPr/>
          </p:nvSpPr>
          <p:spPr bwMode="auto">
            <a:xfrm>
              <a:off x="41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4476" y="2633"/>
              <a:ext cx="0" cy="8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59"/>
            <p:cNvSpPr txBox="1">
              <a:spLocks noChangeArrowheads="1"/>
            </p:cNvSpPr>
            <p:nvPr/>
          </p:nvSpPr>
          <p:spPr bwMode="auto">
            <a:xfrm>
              <a:off x="4176" y="2893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m7</a:t>
              </a:r>
            </a:p>
          </p:txBody>
        </p:sp>
        <p:sp>
          <p:nvSpPr>
            <p:cNvPr id="83" name="Text Box 60"/>
            <p:cNvSpPr txBox="1">
              <a:spLocks noChangeArrowheads="1"/>
            </p:cNvSpPr>
            <p:nvPr/>
          </p:nvSpPr>
          <p:spPr bwMode="auto">
            <a:xfrm>
              <a:off x="4476" y="2893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m6</a:t>
              </a: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3579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rgbClr val="CC0000"/>
                  </a:solidFill>
                  <a:latin typeface="Tahoma" pitchFamily="34" charset="0"/>
                </a:rPr>
                <a:t>m0</a:t>
              </a:r>
            </a:p>
          </p:txBody>
        </p:sp>
        <p:sp>
          <p:nvSpPr>
            <p:cNvPr id="85" name="Text Box 62"/>
            <p:cNvSpPr txBox="1">
              <a:spLocks noChangeArrowheads="1"/>
            </p:cNvSpPr>
            <p:nvPr/>
          </p:nvSpPr>
          <p:spPr bwMode="auto">
            <a:xfrm>
              <a:off x="3878" y="2677"/>
              <a:ext cx="29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m1</a:t>
              </a:r>
              <a:endParaRPr lang="en-GB" sz="1000" b="1" i="1">
                <a:latin typeface="Tahoma" pitchFamily="34" charset="0"/>
              </a:endParaRPr>
            </a:p>
          </p:txBody>
        </p:sp>
        <p:sp>
          <p:nvSpPr>
            <p:cNvPr id="86" name="Text Box 63"/>
            <p:cNvSpPr txBox="1">
              <a:spLocks noChangeArrowheads="1"/>
            </p:cNvSpPr>
            <p:nvPr/>
          </p:nvSpPr>
          <p:spPr bwMode="auto">
            <a:xfrm>
              <a:off x="4176" y="2677"/>
              <a:ext cx="30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m3</a:t>
              </a:r>
            </a:p>
          </p:txBody>
        </p:sp>
        <p:sp>
          <p:nvSpPr>
            <p:cNvPr id="87" name="Text Box 64"/>
            <p:cNvSpPr txBox="1">
              <a:spLocks noChangeArrowheads="1"/>
            </p:cNvSpPr>
            <p:nvPr/>
          </p:nvSpPr>
          <p:spPr bwMode="auto">
            <a:xfrm>
              <a:off x="4476" y="2677"/>
              <a:ext cx="299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m2</a:t>
              </a:r>
            </a:p>
          </p:txBody>
        </p:sp>
        <p:sp>
          <p:nvSpPr>
            <p:cNvPr id="88" name="AutoShape 65"/>
            <p:cNvSpPr>
              <a:spLocks/>
            </p:cNvSpPr>
            <p:nvPr/>
          </p:nvSpPr>
          <p:spPr bwMode="auto">
            <a:xfrm rot="-5400000">
              <a:off x="4136" y="3266"/>
              <a:ext cx="67" cy="584"/>
            </a:xfrm>
            <a:prstGeom prst="leftBrace">
              <a:avLst>
                <a:gd name="adj1" fmla="val 726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Text Box 66"/>
            <p:cNvSpPr txBox="1">
              <a:spLocks noChangeArrowheads="1"/>
            </p:cNvSpPr>
            <p:nvPr/>
          </p:nvSpPr>
          <p:spPr bwMode="auto">
            <a:xfrm>
              <a:off x="4065" y="3570"/>
              <a:ext cx="219" cy="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z</a:t>
              </a:r>
            </a:p>
          </p:txBody>
        </p:sp>
        <p:sp>
          <p:nvSpPr>
            <p:cNvPr id="90" name="Line 67"/>
            <p:cNvSpPr>
              <a:spLocks noChangeShapeType="1"/>
            </p:cNvSpPr>
            <p:nvPr/>
          </p:nvSpPr>
          <p:spPr bwMode="auto">
            <a:xfrm flipH="1" flipV="1">
              <a:off x="3371" y="2454"/>
              <a:ext cx="200" cy="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68"/>
            <p:cNvSpPr txBox="1">
              <a:spLocks noChangeArrowheads="1"/>
            </p:cNvSpPr>
            <p:nvPr/>
          </p:nvSpPr>
          <p:spPr bwMode="auto">
            <a:xfrm>
              <a:off x="3120" y="2498"/>
              <a:ext cx="368" cy="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3401" y="2402"/>
              <a:ext cx="257" cy="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97" name="Line 70"/>
            <p:cNvSpPr>
              <a:spLocks noChangeShapeType="1"/>
            </p:cNvSpPr>
            <p:nvPr/>
          </p:nvSpPr>
          <p:spPr bwMode="auto">
            <a:xfrm>
              <a:off x="3579" y="3067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71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72"/>
            <p:cNvSpPr>
              <a:spLocks noChangeShapeType="1"/>
            </p:cNvSpPr>
            <p:nvPr/>
          </p:nvSpPr>
          <p:spPr bwMode="auto">
            <a:xfrm>
              <a:off x="3579" y="3285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3579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m12</a:t>
              </a:r>
              <a:endParaRPr lang="en-GB" sz="1200" b="1" i="1">
                <a:latin typeface="Tahoma" pitchFamily="34" charset="0"/>
              </a:endParaRP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3878" y="3111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m13</a:t>
              </a:r>
            </a:p>
          </p:txBody>
        </p:sp>
        <p:sp>
          <p:nvSpPr>
            <p:cNvPr id="102" name="Text Box 75"/>
            <p:cNvSpPr txBox="1">
              <a:spLocks noChangeArrowheads="1"/>
            </p:cNvSpPr>
            <p:nvPr/>
          </p:nvSpPr>
          <p:spPr bwMode="auto">
            <a:xfrm>
              <a:off x="4176" y="3111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m15</a:t>
              </a:r>
            </a:p>
          </p:txBody>
        </p:sp>
        <p:sp>
          <p:nvSpPr>
            <p:cNvPr id="103" name="Text Box 76"/>
            <p:cNvSpPr txBox="1">
              <a:spLocks noChangeArrowheads="1"/>
            </p:cNvSpPr>
            <p:nvPr/>
          </p:nvSpPr>
          <p:spPr bwMode="auto">
            <a:xfrm>
              <a:off x="4476" y="3111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m14</a:t>
              </a:r>
            </a:p>
          </p:txBody>
        </p:sp>
        <p:sp>
          <p:nvSpPr>
            <p:cNvPr id="104" name="Line 77"/>
            <p:cNvSpPr>
              <a:spLocks noChangeShapeType="1"/>
            </p:cNvSpPr>
            <p:nvPr/>
          </p:nvSpPr>
          <p:spPr bwMode="auto">
            <a:xfrm>
              <a:off x="3579" y="3502"/>
              <a:ext cx="11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78"/>
            <p:cNvSpPr txBox="1">
              <a:spLocks noChangeArrowheads="1"/>
            </p:cNvSpPr>
            <p:nvPr/>
          </p:nvSpPr>
          <p:spPr bwMode="auto">
            <a:xfrm>
              <a:off x="3579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solidFill>
                    <a:schemeClr val="hlink"/>
                  </a:solidFill>
                  <a:latin typeface="Tahoma" pitchFamily="34" charset="0"/>
                </a:rPr>
                <a:t>m8</a:t>
              </a:r>
            </a:p>
          </p:txBody>
        </p:sp>
        <p:sp>
          <p:nvSpPr>
            <p:cNvPr id="106" name="Text Box 79"/>
            <p:cNvSpPr txBox="1">
              <a:spLocks noChangeArrowheads="1"/>
            </p:cNvSpPr>
            <p:nvPr/>
          </p:nvSpPr>
          <p:spPr bwMode="auto">
            <a:xfrm>
              <a:off x="3878" y="3328"/>
              <a:ext cx="298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m9</a:t>
              </a:r>
            </a:p>
          </p:txBody>
        </p:sp>
        <p:sp>
          <p:nvSpPr>
            <p:cNvPr id="107" name="Text Box 80"/>
            <p:cNvSpPr txBox="1">
              <a:spLocks noChangeArrowheads="1"/>
            </p:cNvSpPr>
            <p:nvPr/>
          </p:nvSpPr>
          <p:spPr bwMode="auto">
            <a:xfrm>
              <a:off x="4176" y="3328"/>
              <a:ext cx="30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>
                  <a:latin typeface="Tahoma" pitchFamily="34" charset="0"/>
                </a:rPr>
                <a:t>m11</a:t>
              </a:r>
            </a:p>
          </p:txBody>
        </p:sp>
        <p:sp>
          <p:nvSpPr>
            <p:cNvPr id="108" name="Text Box 81"/>
            <p:cNvSpPr txBox="1">
              <a:spLocks noChangeArrowheads="1"/>
            </p:cNvSpPr>
            <p:nvPr/>
          </p:nvSpPr>
          <p:spPr bwMode="auto">
            <a:xfrm>
              <a:off x="4476" y="3328"/>
              <a:ext cx="299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 i="1" dirty="0">
                  <a:latin typeface="Tahoma" pitchFamily="34" charset="0"/>
                </a:rPr>
                <a:t>m10</a:t>
              </a:r>
              <a:endParaRPr lang="en-GB" sz="1200" b="1" i="1" dirty="0">
                <a:latin typeface="Tahoma" pitchFamily="34" charset="0"/>
              </a:endParaRPr>
            </a:p>
          </p:txBody>
        </p:sp>
        <p:sp>
          <p:nvSpPr>
            <p:cNvPr id="109" name="AutoShape 82"/>
            <p:cNvSpPr>
              <a:spLocks/>
            </p:cNvSpPr>
            <p:nvPr/>
          </p:nvSpPr>
          <p:spPr bwMode="auto">
            <a:xfrm flipH="1">
              <a:off x="4814" y="2862"/>
              <a:ext cx="72" cy="410"/>
            </a:xfrm>
            <a:prstGeom prst="leftBrace">
              <a:avLst>
                <a:gd name="adj1" fmla="val 4745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Text Box 83"/>
            <p:cNvSpPr txBox="1">
              <a:spLocks noChangeArrowheads="1"/>
            </p:cNvSpPr>
            <p:nvPr/>
          </p:nvSpPr>
          <p:spPr bwMode="auto">
            <a:xfrm>
              <a:off x="4831" y="3001"/>
              <a:ext cx="22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111" name="AutoShape 84"/>
            <p:cNvSpPr>
              <a:spLocks noChangeArrowheads="1"/>
            </p:cNvSpPr>
            <p:nvPr/>
          </p:nvSpPr>
          <p:spPr bwMode="auto">
            <a:xfrm>
              <a:off x="3024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AutoShape 85"/>
            <p:cNvSpPr>
              <a:spLocks noChangeArrowheads="1"/>
            </p:cNvSpPr>
            <p:nvPr/>
          </p:nvSpPr>
          <p:spPr bwMode="auto">
            <a:xfrm flipH="1">
              <a:off x="5040" y="2976"/>
              <a:ext cx="249" cy="304"/>
            </a:xfrm>
            <a:prstGeom prst="curvedRightArrow">
              <a:avLst>
                <a:gd name="adj1" fmla="val 24418"/>
                <a:gd name="adj2" fmla="val 48835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AutoShape 86"/>
            <p:cNvSpPr>
              <a:spLocks noChangeArrowheads="1"/>
            </p:cNvSpPr>
            <p:nvPr/>
          </p:nvSpPr>
          <p:spPr bwMode="auto">
            <a:xfrm>
              <a:off x="4032" y="3744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AutoShape 87"/>
            <p:cNvSpPr>
              <a:spLocks noChangeArrowheads="1"/>
            </p:cNvSpPr>
            <p:nvPr/>
          </p:nvSpPr>
          <p:spPr bwMode="auto">
            <a:xfrm flipV="1">
              <a:off x="4032" y="2208"/>
              <a:ext cx="397" cy="173"/>
            </a:xfrm>
            <a:prstGeom prst="curvedUpArrow">
              <a:avLst>
                <a:gd name="adj1" fmla="val 45896"/>
                <a:gd name="adj2" fmla="val 91792"/>
                <a:gd name="adj3" fmla="val 33333"/>
              </a:avLst>
            </a:prstGeom>
            <a:solidFill>
              <a:srgbClr val="FF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60758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of more than 4 variables are more difficult to use because the geometry (hypercube configurations) for combining adjacent squares becomes more involved.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For 5 variables, e.g. </a:t>
            </a:r>
            <a:r>
              <a:rPr lang="en-US" dirty="0">
                <a:solidFill>
                  <a:srgbClr val="0000CC"/>
                </a:solidFill>
              </a:rPr>
              <a:t>v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w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x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y</a:t>
            </a:r>
            <a:r>
              <a:rPr lang="en-US" dirty="0"/>
              <a:t>, </a:t>
            </a:r>
            <a:r>
              <a:rPr lang="en-US" dirty="0">
                <a:solidFill>
                  <a:srgbClr val="0000CC"/>
                </a:solidFill>
              </a:rPr>
              <a:t>z</a:t>
            </a:r>
            <a:r>
              <a:rPr lang="en-US" dirty="0"/>
              <a:t>, we need 2</a:t>
            </a:r>
            <a:r>
              <a:rPr lang="en-US" baseline="30000" dirty="0"/>
              <a:t>5</a:t>
            </a:r>
            <a:r>
              <a:rPr lang="en-US" dirty="0"/>
              <a:t> = 32 squares.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square has 5 </a:t>
            </a:r>
            <a:r>
              <a:rPr lang="en-US" dirty="0" err="1"/>
              <a:t>neighbours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871817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5-Variable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91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Organised</a:t>
            </a:r>
            <a:r>
              <a:rPr lang="en-US" dirty="0"/>
              <a:t> as two 4-variable K-maps. One for v' and the other for v.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1215231" y="1989137"/>
            <a:ext cx="6942138" cy="3192463"/>
            <a:chOff x="1056" y="1200"/>
            <a:chExt cx="4373" cy="2011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3216" y="1392"/>
              <a:ext cx="2022" cy="1819"/>
              <a:chOff x="3216" y="1392"/>
              <a:chExt cx="2022" cy="1819"/>
            </a:xfrm>
          </p:grpSpPr>
          <p:sp>
            <p:nvSpPr>
              <p:cNvPr id="55" name="Rectangle 6"/>
              <p:cNvSpPr>
                <a:spLocks noChangeArrowheads="1"/>
              </p:cNvSpPr>
              <p:nvPr/>
            </p:nvSpPr>
            <p:spPr bwMode="auto">
              <a:xfrm>
                <a:off x="372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"/>
              <p:cNvSpPr>
                <a:spLocks noChangeShapeType="1"/>
              </p:cNvSpPr>
              <p:nvPr/>
            </p:nvSpPr>
            <p:spPr bwMode="auto">
              <a:xfrm>
                <a:off x="372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"/>
              <p:cNvSpPr>
                <a:spLocks noChangeShapeType="1"/>
              </p:cNvSpPr>
              <p:nvPr/>
            </p:nvSpPr>
            <p:spPr bwMode="auto">
              <a:xfrm>
                <a:off x="407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9"/>
              <p:cNvSpPr txBox="1">
                <a:spLocks noChangeArrowheads="1"/>
              </p:cNvSpPr>
              <p:nvPr/>
            </p:nvSpPr>
            <p:spPr bwMode="auto">
              <a:xfrm>
                <a:off x="372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59" name="Text Box 10"/>
              <p:cNvSpPr txBox="1">
                <a:spLocks noChangeArrowheads="1"/>
              </p:cNvSpPr>
              <p:nvPr/>
            </p:nvSpPr>
            <p:spPr bwMode="auto">
              <a:xfrm>
                <a:off x="407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60" name="Text Box 11"/>
              <p:cNvSpPr txBox="1">
                <a:spLocks noChangeArrowheads="1"/>
              </p:cNvSpPr>
              <p:nvPr/>
            </p:nvSpPr>
            <p:spPr bwMode="auto">
              <a:xfrm>
                <a:off x="321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1" name="AutoShape 12"/>
              <p:cNvSpPr>
                <a:spLocks/>
              </p:cNvSpPr>
              <p:nvPr/>
            </p:nvSpPr>
            <p:spPr bwMode="auto">
              <a:xfrm>
                <a:off x="343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13"/>
              <p:cNvSpPr>
                <a:spLocks/>
              </p:cNvSpPr>
              <p:nvPr/>
            </p:nvSpPr>
            <p:spPr bwMode="auto">
              <a:xfrm rot="5400000" flipV="1">
                <a:off x="470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4"/>
              <p:cNvSpPr txBox="1">
                <a:spLocks noChangeArrowheads="1"/>
              </p:cNvSpPr>
              <p:nvPr/>
            </p:nvSpPr>
            <p:spPr bwMode="auto">
              <a:xfrm>
                <a:off x="465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64" name="Line 15"/>
              <p:cNvSpPr>
                <a:spLocks noChangeShapeType="1"/>
              </p:cNvSpPr>
              <p:nvPr/>
            </p:nvSpPr>
            <p:spPr bwMode="auto">
              <a:xfrm>
                <a:off x="441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16"/>
              <p:cNvSpPr>
                <a:spLocks noChangeShapeType="1"/>
              </p:cNvSpPr>
              <p:nvPr/>
            </p:nvSpPr>
            <p:spPr bwMode="auto">
              <a:xfrm>
                <a:off x="476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17"/>
              <p:cNvSpPr txBox="1">
                <a:spLocks noChangeArrowheads="1"/>
              </p:cNvSpPr>
              <p:nvPr/>
            </p:nvSpPr>
            <p:spPr bwMode="auto">
              <a:xfrm>
                <a:off x="441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67" name="Text Box 18"/>
              <p:cNvSpPr txBox="1">
                <a:spLocks noChangeArrowheads="1"/>
              </p:cNvSpPr>
              <p:nvPr/>
            </p:nvSpPr>
            <p:spPr bwMode="auto">
              <a:xfrm>
                <a:off x="476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68" name="Text Box 19"/>
              <p:cNvSpPr txBox="1">
                <a:spLocks noChangeArrowheads="1"/>
              </p:cNvSpPr>
              <p:nvPr/>
            </p:nvSpPr>
            <p:spPr bwMode="auto">
              <a:xfrm>
                <a:off x="372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69" name="Text Box 20"/>
              <p:cNvSpPr txBox="1">
                <a:spLocks noChangeArrowheads="1"/>
              </p:cNvSpPr>
              <p:nvPr/>
            </p:nvSpPr>
            <p:spPr bwMode="auto">
              <a:xfrm>
                <a:off x="407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21"/>
              <p:cNvSpPr txBox="1">
                <a:spLocks noChangeArrowheads="1"/>
              </p:cNvSpPr>
              <p:nvPr/>
            </p:nvSpPr>
            <p:spPr bwMode="auto">
              <a:xfrm>
                <a:off x="441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71" name="Text Box 22"/>
              <p:cNvSpPr txBox="1">
                <a:spLocks noChangeArrowheads="1"/>
              </p:cNvSpPr>
              <p:nvPr/>
            </p:nvSpPr>
            <p:spPr bwMode="auto">
              <a:xfrm>
                <a:off x="476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72" name="Text Box 23"/>
              <p:cNvSpPr txBox="1">
                <a:spLocks noChangeArrowheads="1"/>
              </p:cNvSpPr>
              <p:nvPr/>
            </p:nvSpPr>
            <p:spPr bwMode="auto">
              <a:xfrm>
                <a:off x="349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73" name="Text Box 24"/>
              <p:cNvSpPr txBox="1">
                <a:spLocks noChangeArrowheads="1"/>
              </p:cNvSpPr>
              <p:nvPr/>
            </p:nvSpPr>
            <p:spPr bwMode="auto">
              <a:xfrm>
                <a:off x="378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74" name="AutoShape 25"/>
              <p:cNvSpPr>
                <a:spLocks/>
              </p:cNvSpPr>
              <p:nvPr/>
            </p:nvSpPr>
            <p:spPr bwMode="auto">
              <a:xfrm rot="-5400000">
                <a:off x="436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26"/>
              <p:cNvSpPr txBox="1">
                <a:spLocks noChangeArrowheads="1"/>
              </p:cNvSpPr>
              <p:nvPr/>
            </p:nvSpPr>
            <p:spPr bwMode="auto">
              <a:xfrm>
                <a:off x="428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6" name="Line 27"/>
              <p:cNvSpPr>
                <a:spLocks noChangeShapeType="1"/>
              </p:cNvSpPr>
              <p:nvPr/>
            </p:nvSpPr>
            <p:spPr bwMode="auto">
              <a:xfrm flipH="1" flipV="1">
                <a:off x="348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28"/>
              <p:cNvSpPr txBox="1">
                <a:spLocks noChangeArrowheads="1"/>
              </p:cNvSpPr>
              <p:nvPr/>
            </p:nvSpPr>
            <p:spPr bwMode="auto">
              <a:xfrm>
                <a:off x="332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8" name="Text Box 29"/>
              <p:cNvSpPr txBox="1">
                <a:spLocks noChangeArrowheads="1"/>
              </p:cNvSpPr>
              <p:nvPr/>
            </p:nvSpPr>
            <p:spPr bwMode="auto">
              <a:xfrm>
                <a:off x="352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9" name="Line 30"/>
              <p:cNvSpPr>
                <a:spLocks noChangeShapeType="1"/>
              </p:cNvSpPr>
              <p:nvPr/>
            </p:nvSpPr>
            <p:spPr bwMode="auto">
              <a:xfrm>
                <a:off x="372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31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2"/>
              <p:cNvSpPr>
                <a:spLocks noChangeShapeType="1"/>
              </p:cNvSpPr>
              <p:nvPr/>
            </p:nvSpPr>
            <p:spPr bwMode="auto">
              <a:xfrm>
                <a:off x="372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33"/>
              <p:cNvSpPr txBox="1">
                <a:spLocks noChangeArrowheads="1"/>
              </p:cNvSpPr>
              <p:nvPr/>
            </p:nvSpPr>
            <p:spPr bwMode="auto">
              <a:xfrm>
                <a:off x="372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3" name="Text Box 34"/>
              <p:cNvSpPr txBox="1">
                <a:spLocks noChangeArrowheads="1"/>
              </p:cNvSpPr>
              <p:nvPr/>
            </p:nvSpPr>
            <p:spPr bwMode="auto">
              <a:xfrm>
                <a:off x="407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4" name="Text Box 35"/>
              <p:cNvSpPr txBox="1">
                <a:spLocks noChangeArrowheads="1"/>
              </p:cNvSpPr>
              <p:nvPr/>
            </p:nvSpPr>
            <p:spPr bwMode="auto">
              <a:xfrm>
                <a:off x="441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85" name="Text Box 36"/>
              <p:cNvSpPr txBox="1">
                <a:spLocks noChangeArrowheads="1"/>
              </p:cNvSpPr>
              <p:nvPr/>
            </p:nvSpPr>
            <p:spPr bwMode="auto">
              <a:xfrm>
                <a:off x="476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86" name="Line 37"/>
              <p:cNvSpPr>
                <a:spLocks noChangeShapeType="1"/>
              </p:cNvSpPr>
              <p:nvPr/>
            </p:nvSpPr>
            <p:spPr bwMode="auto">
              <a:xfrm>
                <a:off x="372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Text Box 38"/>
              <p:cNvSpPr txBox="1">
                <a:spLocks noChangeArrowheads="1"/>
              </p:cNvSpPr>
              <p:nvPr/>
            </p:nvSpPr>
            <p:spPr bwMode="auto">
              <a:xfrm>
                <a:off x="372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  <p:sp>
            <p:nvSpPr>
              <p:cNvPr id="88" name="Text Box 39"/>
              <p:cNvSpPr txBox="1">
                <a:spLocks noChangeArrowheads="1"/>
              </p:cNvSpPr>
              <p:nvPr/>
            </p:nvSpPr>
            <p:spPr bwMode="auto">
              <a:xfrm>
                <a:off x="407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9" name="Text Box 40"/>
              <p:cNvSpPr txBox="1">
                <a:spLocks noChangeArrowheads="1"/>
              </p:cNvSpPr>
              <p:nvPr/>
            </p:nvSpPr>
            <p:spPr bwMode="auto">
              <a:xfrm>
                <a:off x="441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90" name="Text Box 41"/>
              <p:cNvSpPr txBox="1">
                <a:spLocks noChangeArrowheads="1"/>
              </p:cNvSpPr>
              <p:nvPr/>
            </p:nvSpPr>
            <p:spPr bwMode="auto">
              <a:xfrm>
                <a:off x="476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91" name="AutoShape 42"/>
              <p:cNvSpPr>
                <a:spLocks/>
              </p:cNvSpPr>
              <p:nvPr/>
            </p:nvSpPr>
            <p:spPr bwMode="auto">
              <a:xfrm flipH="1">
                <a:off x="515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5174" y="2283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grpSp>
          <p:nvGrpSpPr>
            <p:cNvPr id="13" name="Group 44"/>
            <p:cNvGrpSpPr>
              <a:grpSpLocks/>
            </p:cNvGrpSpPr>
            <p:nvPr/>
          </p:nvGrpSpPr>
          <p:grpSpPr bwMode="auto">
            <a:xfrm>
              <a:off x="1056" y="1392"/>
              <a:ext cx="2213" cy="1819"/>
              <a:chOff x="1056" y="1392"/>
              <a:chExt cx="2213" cy="1819"/>
            </a:xfrm>
          </p:grpSpPr>
          <p:sp>
            <p:nvSpPr>
              <p:cNvPr id="16" name="Rectangle 45"/>
              <p:cNvSpPr>
                <a:spLocks noChangeArrowheads="1"/>
              </p:cNvSpPr>
              <p:nvPr/>
            </p:nvSpPr>
            <p:spPr bwMode="auto">
              <a:xfrm>
                <a:off x="1566" y="1795"/>
                <a:ext cx="1383" cy="115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46"/>
              <p:cNvSpPr>
                <a:spLocks noChangeShapeType="1"/>
              </p:cNvSpPr>
              <p:nvPr/>
            </p:nvSpPr>
            <p:spPr bwMode="auto">
              <a:xfrm>
                <a:off x="1566" y="2083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1912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1566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1912" y="2140"/>
                <a:ext cx="34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21" name="Text Box 50"/>
              <p:cNvSpPr txBox="1">
                <a:spLocks noChangeArrowheads="1"/>
              </p:cNvSpPr>
              <p:nvPr/>
            </p:nvSpPr>
            <p:spPr bwMode="auto">
              <a:xfrm>
                <a:off x="1056" y="2574"/>
                <a:ext cx="25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22" name="AutoShape 51"/>
              <p:cNvSpPr>
                <a:spLocks/>
              </p:cNvSpPr>
              <p:nvPr/>
            </p:nvSpPr>
            <p:spPr bwMode="auto">
              <a:xfrm>
                <a:off x="1273" y="2398"/>
                <a:ext cx="84" cy="544"/>
              </a:xfrm>
              <a:prstGeom prst="leftBrace">
                <a:avLst>
                  <a:gd name="adj1" fmla="val 5396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AutoShape 52"/>
              <p:cNvSpPr>
                <a:spLocks/>
              </p:cNvSpPr>
              <p:nvPr/>
            </p:nvSpPr>
            <p:spPr bwMode="auto">
              <a:xfrm rot="5400000" flipV="1">
                <a:off x="2549" y="1291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2496" y="1392"/>
                <a:ext cx="2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2257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2603" y="1795"/>
                <a:ext cx="0" cy="11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56"/>
              <p:cNvSpPr txBox="1">
                <a:spLocks noChangeArrowheads="1"/>
              </p:cNvSpPr>
              <p:nvPr/>
            </p:nvSpPr>
            <p:spPr bwMode="auto">
              <a:xfrm>
                <a:off x="2257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28" name="Text Box 57"/>
              <p:cNvSpPr txBox="1">
                <a:spLocks noChangeArrowheads="1"/>
              </p:cNvSpPr>
              <p:nvPr/>
            </p:nvSpPr>
            <p:spPr bwMode="auto">
              <a:xfrm>
                <a:off x="2603" y="2140"/>
                <a:ext cx="34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566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912" y="1853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2257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2603" y="1853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33" name="Text Box 62"/>
              <p:cNvSpPr txBox="1">
                <a:spLocks noChangeArrowheads="1"/>
              </p:cNvSpPr>
              <p:nvPr/>
            </p:nvSpPr>
            <p:spPr bwMode="auto">
              <a:xfrm>
                <a:off x="1336" y="1853"/>
                <a:ext cx="253" cy="1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/>
                <a:endParaRPr lang="en-GB" sz="1600" b="1">
                  <a:latin typeface="Times New Roman" pitchFamily="18" charset="0"/>
                </a:endParaRPr>
              </a:p>
              <a:p>
                <a:pPr algn="r" eaLnBrk="0" hangingPunct="0"/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34" name="Text Box 63"/>
              <p:cNvSpPr txBox="1">
                <a:spLocks noChangeArrowheads="1"/>
              </p:cNvSpPr>
              <p:nvPr/>
            </p:nvSpPr>
            <p:spPr bwMode="auto">
              <a:xfrm>
                <a:off x="1624" y="1611"/>
                <a:ext cx="12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00       01      11       10</a:t>
                </a:r>
              </a:p>
            </p:txBody>
          </p:sp>
          <p:sp>
            <p:nvSpPr>
              <p:cNvPr id="35" name="AutoShape 64"/>
              <p:cNvSpPr>
                <a:spLocks/>
              </p:cNvSpPr>
              <p:nvPr/>
            </p:nvSpPr>
            <p:spPr bwMode="auto">
              <a:xfrm rot="-5400000">
                <a:off x="2205" y="2683"/>
                <a:ext cx="89" cy="675"/>
              </a:xfrm>
              <a:prstGeom prst="leftBrace">
                <a:avLst>
                  <a:gd name="adj1" fmla="val 6320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2128" y="3038"/>
                <a:ext cx="254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 flipH="1" flipV="1">
                <a:off x="1326" y="155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67"/>
              <p:cNvSpPr txBox="1">
                <a:spLocks noChangeArrowheads="1"/>
              </p:cNvSpPr>
              <p:nvPr/>
            </p:nvSpPr>
            <p:spPr bwMode="auto">
              <a:xfrm>
                <a:off x="1163" y="16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39" name="Text Box 68"/>
              <p:cNvSpPr txBox="1">
                <a:spLocks noChangeArrowheads="1"/>
              </p:cNvSpPr>
              <p:nvPr/>
            </p:nvSpPr>
            <p:spPr bwMode="auto">
              <a:xfrm>
                <a:off x="1360" y="1489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40" name="Line 69"/>
              <p:cNvSpPr>
                <a:spLocks noChangeShapeType="1"/>
              </p:cNvSpPr>
              <p:nvPr/>
            </p:nvSpPr>
            <p:spPr bwMode="auto">
              <a:xfrm>
                <a:off x="1566" y="2371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70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71"/>
              <p:cNvSpPr>
                <a:spLocks noChangeShapeType="1"/>
              </p:cNvSpPr>
              <p:nvPr/>
            </p:nvSpPr>
            <p:spPr bwMode="auto">
              <a:xfrm>
                <a:off x="1566" y="2659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1566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44" name="Text Box 73"/>
              <p:cNvSpPr txBox="1">
                <a:spLocks noChangeArrowheads="1"/>
              </p:cNvSpPr>
              <p:nvPr/>
            </p:nvSpPr>
            <p:spPr bwMode="auto">
              <a:xfrm>
                <a:off x="1912" y="2429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45" name="Text Box 74"/>
              <p:cNvSpPr txBox="1">
                <a:spLocks noChangeArrowheads="1"/>
              </p:cNvSpPr>
              <p:nvPr/>
            </p:nvSpPr>
            <p:spPr bwMode="auto">
              <a:xfrm>
                <a:off x="2257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46" name="Text Box 75"/>
              <p:cNvSpPr txBox="1">
                <a:spLocks noChangeArrowheads="1"/>
              </p:cNvSpPr>
              <p:nvPr/>
            </p:nvSpPr>
            <p:spPr bwMode="auto">
              <a:xfrm>
                <a:off x="2603" y="2429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47" name="Line 76"/>
              <p:cNvSpPr>
                <a:spLocks noChangeShapeType="1"/>
              </p:cNvSpPr>
              <p:nvPr/>
            </p:nvSpPr>
            <p:spPr bwMode="auto">
              <a:xfrm>
                <a:off x="1566" y="2947"/>
                <a:ext cx="138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Text Box 77"/>
              <p:cNvSpPr txBox="1">
                <a:spLocks noChangeArrowheads="1"/>
              </p:cNvSpPr>
              <p:nvPr/>
            </p:nvSpPr>
            <p:spPr bwMode="auto">
              <a:xfrm>
                <a:off x="1566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50" name="Text Box 78"/>
              <p:cNvSpPr txBox="1">
                <a:spLocks noChangeArrowheads="1"/>
              </p:cNvSpPr>
              <p:nvPr/>
            </p:nvSpPr>
            <p:spPr bwMode="auto">
              <a:xfrm>
                <a:off x="1912" y="2717"/>
                <a:ext cx="34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51" name="Text Box 79"/>
              <p:cNvSpPr txBox="1">
                <a:spLocks noChangeArrowheads="1"/>
              </p:cNvSpPr>
              <p:nvPr/>
            </p:nvSpPr>
            <p:spPr bwMode="auto">
              <a:xfrm>
                <a:off x="2257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52" name="Text Box 80"/>
              <p:cNvSpPr txBox="1">
                <a:spLocks noChangeArrowheads="1"/>
              </p:cNvSpPr>
              <p:nvPr/>
            </p:nvSpPr>
            <p:spPr bwMode="auto">
              <a:xfrm>
                <a:off x="2603" y="2717"/>
                <a:ext cx="346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  <p:sp>
            <p:nvSpPr>
              <p:cNvPr id="53" name="AutoShape 81"/>
              <p:cNvSpPr>
                <a:spLocks/>
              </p:cNvSpPr>
              <p:nvPr/>
            </p:nvSpPr>
            <p:spPr bwMode="auto">
              <a:xfrm flipH="1">
                <a:off x="2995" y="2099"/>
                <a:ext cx="83" cy="544"/>
              </a:xfrm>
              <a:prstGeom prst="leftBrace">
                <a:avLst>
                  <a:gd name="adj1" fmla="val 5461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3014" y="2283"/>
                <a:ext cx="255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4" name="Text Box 83"/>
            <p:cNvSpPr txBox="1">
              <a:spLocks noChangeArrowheads="1"/>
            </p:cNvSpPr>
            <p:nvPr/>
          </p:nvSpPr>
          <p:spPr bwMode="auto">
            <a:xfrm>
              <a:off x="2064" y="120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 '</a:t>
              </a:r>
            </a:p>
          </p:txBody>
        </p:sp>
        <p:sp>
          <p:nvSpPr>
            <p:cNvPr id="15" name="Text Box 84"/>
            <p:cNvSpPr txBox="1">
              <a:spLocks noChangeArrowheads="1"/>
            </p:cNvSpPr>
            <p:nvPr/>
          </p:nvSpPr>
          <p:spPr bwMode="auto">
            <a:xfrm>
              <a:off x="4224" y="1200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b="1" dirty="0">
                  <a:solidFill>
                    <a:srgbClr val="C00000"/>
                  </a:solidFill>
                </a:rPr>
                <a:t>v</a:t>
              </a:r>
            </a:p>
          </p:txBody>
        </p:sp>
      </p:grpSp>
      <p:sp>
        <p:nvSpPr>
          <p:cNvPr id="92" name="Rectangle 85"/>
          <p:cNvSpPr>
            <a:spLocks noChangeArrowheads="1"/>
          </p:cNvSpPr>
          <p:nvPr/>
        </p:nvSpPr>
        <p:spPr bwMode="auto">
          <a:xfrm>
            <a:off x="1447800" y="5181600"/>
            <a:ext cx="6477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GB" dirty="0"/>
              <a:t>Corresponding squares of each map are adjacent.</a:t>
            </a:r>
          </a:p>
          <a:p>
            <a:pPr eaLnBrk="0" hangingPunct="0"/>
            <a:r>
              <a:rPr lang="en-GB" dirty="0"/>
              <a:t>Can visualise this as </a:t>
            </a:r>
            <a:r>
              <a:rPr lang="en-GB" i="1" dirty="0"/>
              <a:t>one 4-variable K-map</a:t>
            </a:r>
            <a:r>
              <a:rPr lang="en-GB" dirty="0"/>
              <a:t> being on TOP </a:t>
            </a:r>
            <a:r>
              <a:rPr lang="en-GB" i="1" dirty="0"/>
              <a:t>of the other 4-variable K-map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13881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3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933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6-variable K-map is pushing the limit of human’s “pattern-recognition” capability.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K-maps larger than 6 variables are practically unheard of!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Normally, a 6-variable K-map is </a:t>
            </a:r>
            <a:r>
              <a:rPr lang="en-US" dirty="0" err="1"/>
              <a:t>organised</a:t>
            </a:r>
            <a:r>
              <a:rPr lang="en-US" dirty="0"/>
              <a:t> as four 4-variable K-maps, mirrored along two axes.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4310368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5.1 Larger K-maps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905000" y="914400"/>
            <a:ext cx="5426075" cy="4556125"/>
            <a:chOff x="1200" y="576"/>
            <a:chExt cx="3418" cy="2870"/>
          </a:xfrm>
        </p:grpSpPr>
        <p:sp>
          <p:nvSpPr>
            <p:cNvPr id="9" name="AutoShape 6"/>
            <p:cNvSpPr>
              <a:spLocks/>
            </p:cNvSpPr>
            <p:nvPr/>
          </p:nvSpPr>
          <p:spPr bwMode="auto">
            <a:xfrm>
              <a:off x="1392" y="2208"/>
              <a:ext cx="48" cy="912"/>
            </a:xfrm>
            <a:prstGeom prst="leftBrace">
              <a:avLst>
                <a:gd name="adj1" fmla="val 1583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64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a'∙b'</a:t>
              </a:r>
            </a:p>
          </p:txBody>
        </p:sp>
        <p:grpSp>
          <p:nvGrpSpPr>
            <p:cNvPr id="11" name="Group 8"/>
            <p:cNvGrpSpPr>
              <a:grpSpLocks/>
            </p:cNvGrpSpPr>
            <p:nvPr/>
          </p:nvGrpSpPr>
          <p:grpSpPr bwMode="auto">
            <a:xfrm>
              <a:off x="1296" y="864"/>
              <a:ext cx="1536" cy="1199"/>
              <a:chOff x="1488" y="1201"/>
              <a:chExt cx="1536" cy="1247"/>
            </a:xfrm>
          </p:grpSpPr>
          <p:sp>
            <p:nvSpPr>
              <p:cNvPr id="118" name="Rectangle 9"/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"/>
              <p:cNvSpPr>
                <a:spLocks noChangeShapeType="1"/>
              </p:cNvSpPr>
              <p:nvPr/>
            </p:nvSpPr>
            <p:spPr bwMode="auto">
              <a:xfrm>
                <a:off x="1872" y="172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11"/>
              <p:cNvSpPr>
                <a:spLocks noChangeShapeType="1"/>
              </p:cNvSpPr>
              <p:nvPr/>
            </p:nvSpPr>
            <p:spPr bwMode="auto">
              <a:xfrm>
                <a:off x="2160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Text Box 12"/>
              <p:cNvSpPr txBox="1">
                <a:spLocks noChangeArrowheads="1"/>
              </p:cNvSpPr>
              <p:nvPr/>
            </p:nvSpPr>
            <p:spPr bwMode="auto">
              <a:xfrm>
                <a:off x="1824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m0</a:t>
                </a:r>
              </a:p>
            </p:txBody>
          </p:sp>
          <p:sp>
            <p:nvSpPr>
              <p:cNvPr id="122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440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123" name="Text Box 14"/>
              <p:cNvSpPr txBox="1">
                <a:spLocks noChangeArrowheads="1"/>
              </p:cNvSpPr>
              <p:nvPr/>
            </p:nvSpPr>
            <p:spPr bwMode="auto">
              <a:xfrm>
                <a:off x="1872" y="129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124" name="Line 15"/>
              <p:cNvSpPr>
                <a:spLocks noChangeShapeType="1"/>
              </p:cNvSpPr>
              <p:nvPr/>
            </p:nvSpPr>
            <p:spPr bwMode="auto">
              <a:xfrm flipH="1" flipV="1">
                <a:off x="1632" y="1248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Text Box 16"/>
              <p:cNvSpPr txBox="1">
                <a:spLocks noChangeArrowheads="1"/>
              </p:cNvSpPr>
              <p:nvPr/>
            </p:nvSpPr>
            <p:spPr bwMode="auto">
              <a:xfrm>
                <a:off x="1488" y="1344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26" name="Text Box 17"/>
              <p:cNvSpPr txBox="1">
                <a:spLocks noChangeArrowheads="1"/>
              </p:cNvSpPr>
              <p:nvPr/>
            </p:nvSpPr>
            <p:spPr bwMode="auto">
              <a:xfrm>
                <a:off x="1666" y="1201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127" name="Line 18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9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20"/>
              <p:cNvSpPr>
                <a:spLocks noChangeShapeType="1"/>
              </p:cNvSpPr>
              <p:nvPr/>
            </p:nvSpPr>
            <p:spPr bwMode="auto">
              <a:xfrm>
                <a:off x="2736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21"/>
              <p:cNvSpPr>
                <a:spLocks noChangeShapeType="1"/>
              </p:cNvSpPr>
              <p:nvPr/>
            </p:nvSpPr>
            <p:spPr bwMode="auto">
              <a:xfrm>
                <a:off x="2448" y="1488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Text Box 22"/>
              <p:cNvSpPr txBox="1">
                <a:spLocks noChangeArrowheads="1"/>
              </p:cNvSpPr>
              <p:nvPr/>
            </p:nvSpPr>
            <p:spPr bwMode="auto">
              <a:xfrm>
                <a:off x="2112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</a:t>
                </a:r>
              </a:p>
            </p:txBody>
          </p:sp>
          <p:sp>
            <p:nvSpPr>
              <p:cNvPr id="132" name="Text Box 23"/>
              <p:cNvSpPr txBox="1">
                <a:spLocks noChangeArrowheads="1"/>
              </p:cNvSpPr>
              <p:nvPr/>
            </p:nvSpPr>
            <p:spPr bwMode="auto">
              <a:xfrm>
                <a:off x="2400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</a:t>
                </a:r>
              </a:p>
            </p:txBody>
          </p:sp>
          <p:sp>
            <p:nvSpPr>
              <p:cNvPr id="133" name="Text Box 24"/>
              <p:cNvSpPr txBox="1">
                <a:spLocks noChangeArrowheads="1"/>
              </p:cNvSpPr>
              <p:nvPr/>
            </p:nvSpPr>
            <p:spPr bwMode="auto">
              <a:xfrm>
                <a:off x="2688" y="153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</a:t>
                </a:r>
              </a:p>
            </p:txBody>
          </p:sp>
          <p:sp>
            <p:nvSpPr>
              <p:cNvPr id="134" name="Line 25"/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26"/>
              <p:cNvSpPr txBox="1">
                <a:spLocks noChangeArrowheads="1"/>
              </p:cNvSpPr>
              <p:nvPr/>
            </p:nvSpPr>
            <p:spPr bwMode="auto">
              <a:xfrm>
                <a:off x="1824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</a:t>
                </a:r>
              </a:p>
            </p:txBody>
          </p: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</a:t>
                </a: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400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m7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688" y="177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</a:t>
                </a:r>
              </a:p>
            </p:txBody>
          </p:sp>
          <p:sp>
            <p:nvSpPr>
              <p:cNvPr id="139" name="Line 30"/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31"/>
              <p:cNvSpPr txBox="1">
                <a:spLocks noChangeArrowheads="1"/>
              </p:cNvSpPr>
              <p:nvPr/>
            </p:nvSpPr>
            <p:spPr bwMode="auto">
              <a:xfrm>
                <a:off x="1824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m12</a:t>
                </a:r>
              </a:p>
            </p:txBody>
          </p:sp>
          <p:sp>
            <p:nvSpPr>
              <p:cNvPr id="141" name="Text Box 32"/>
              <p:cNvSpPr txBox="1">
                <a:spLocks noChangeArrowheads="1"/>
              </p:cNvSpPr>
              <p:nvPr/>
            </p:nvSpPr>
            <p:spPr bwMode="auto">
              <a:xfrm>
                <a:off x="2112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m13</a:t>
                </a:r>
              </a:p>
            </p:txBody>
          </p:sp>
          <p:sp>
            <p:nvSpPr>
              <p:cNvPr id="142" name="Text Box 33"/>
              <p:cNvSpPr txBox="1">
                <a:spLocks noChangeArrowheads="1"/>
              </p:cNvSpPr>
              <p:nvPr/>
            </p:nvSpPr>
            <p:spPr bwMode="auto">
              <a:xfrm>
                <a:off x="2400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m15</a:t>
                </a:r>
              </a:p>
            </p:txBody>
          </p:sp>
          <p:sp>
            <p:nvSpPr>
              <p:cNvPr id="143" name="Text Box 34"/>
              <p:cNvSpPr txBox="1">
                <a:spLocks noChangeArrowheads="1"/>
              </p:cNvSpPr>
              <p:nvPr/>
            </p:nvSpPr>
            <p:spPr bwMode="auto">
              <a:xfrm>
                <a:off x="2688" y="201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m14</a:t>
                </a:r>
              </a:p>
            </p:txBody>
          </p:sp>
          <p:sp>
            <p:nvSpPr>
              <p:cNvPr id="144" name="Line 35"/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36"/>
              <p:cNvSpPr txBox="1">
                <a:spLocks noChangeArrowheads="1"/>
              </p:cNvSpPr>
              <p:nvPr/>
            </p:nvSpPr>
            <p:spPr bwMode="auto">
              <a:xfrm>
                <a:off x="1824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m8</a:t>
                </a:r>
              </a:p>
            </p:txBody>
          </p:sp>
          <p:sp>
            <p:nvSpPr>
              <p:cNvPr id="146" name="Text Box 37"/>
              <p:cNvSpPr txBox="1">
                <a:spLocks noChangeArrowheads="1"/>
              </p:cNvSpPr>
              <p:nvPr/>
            </p:nvSpPr>
            <p:spPr bwMode="auto">
              <a:xfrm>
                <a:off x="2112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m9</a:t>
                </a:r>
              </a:p>
            </p:txBody>
          </p:sp>
          <p:sp>
            <p:nvSpPr>
              <p:cNvPr id="147" name="Text Box 38"/>
              <p:cNvSpPr txBox="1">
                <a:spLocks noChangeArrowheads="1"/>
              </p:cNvSpPr>
              <p:nvPr/>
            </p:nvSpPr>
            <p:spPr bwMode="auto">
              <a:xfrm>
                <a:off x="2400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m11</a:t>
                </a:r>
              </a:p>
            </p:txBody>
          </p:sp>
          <p:sp>
            <p:nvSpPr>
              <p:cNvPr id="148" name="Text Box 39"/>
              <p:cNvSpPr txBox="1">
                <a:spLocks noChangeArrowheads="1"/>
              </p:cNvSpPr>
              <p:nvPr/>
            </p:nvSpPr>
            <p:spPr bwMode="auto">
              <a:xfrm>
                <a:off x="2688" y="2256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m10</a:t>
                </a:r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1296" y="2160"/>
              <a:ext cx="1536" cy="1249"/>
              <a:chOff x="1296" y="2207"/>
              <a:chExt cx="1536" cy="1288"/>
            </a:xfrm>
          </p:grpSpPr>
          <p:sp>
            <p:nvSpPr>
              <p:cNvPr id="86" name="Rectangle 41"/>
              <p:cNvSpPr>
                <a:spLocks noChangeArrowheads="1"/>
              </p:cNvSpPr>
              <p:nvPr/>
            </p:nvSpPr>
            <p:spPr bwMode="auto">
              <a:xfrm>
                <a:off x="1680" y="2255"/>
                <a:ext cx="1152" cy="96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2"/>
              <p:cNvSpPr>
                <a:spLocks noChangeShapeType="1"/>
              </p:cNvSpPr>
              <p:nvPr/>
            </p:nvSpPr>
            <p:spPr bwMode="auto">
              <a:xfrm>
                <a:off x="1680" y="249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3"/>
              <p:cNvSpPr>
                <a:spLocks noChangeShapeType="1"/>
              </p:cNvSpPr>
              <p:nvPr/>
            </p:nvSpPr>
            <p:spPr bwMode="auto">
              <a:xfrm>
                <a:off x="1968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4"/>
              <p:cNvSpPr txBox="1">
                <a:spLocks noChangeArrowheads="1"/>
              </p:cNvSpPr>
              <p:nvPr/>
            </p:nvSpPr>
            <p:spPr bwMode="auto">
              <a:xfrm>
                <a:off x="1632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m40</a:t>
                </a:r>
              </a:p>
            </p:txBody>
          </p:sp>
          <p:sp>
            <p:nvSpPr>
              <p:cNvPr id="90" name="Text Box 45"/>
              <p:cNvSpPr txBox="1">
                <a:spLocks noChangeArrowheads="1"/>
              </p:cNvSpPr>
              <p:nvPr/>
            </p:nvSpPr>
            <p:spPr bwMode="auto">
              <a:xfrm>
                <a:off x="1440" y="2207"/>
                <a:ext cx="253" cy="9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91" name="Text Box 46"/>
              <p:cNvSpPr txBox="1">
                <a:spLocks noChangeArrowheads="1"/>
              </p:cNvSpPr>
              <p:nvPr/>
            </p:nvSpPr>
            <p:spPr bwMode="auto">
              <a:xfrm>
                <a:off x="1680" y="3216"/>
                <a:ext cx="115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00     01     11     10</a:t>
                </a:r>
              </a:p>
            </p:txBody>
          </p:sp>
          <p:sp>
            <p:nvSpPr>
              <p:cNvPr id="92" name="Line 47"/>
              <p:cNvSpPr>
                <a:spLocks noChangeShapeType="1"/>
              </p:cNvSpPr>
              <p:nvPr/>
            </p:nvSpPr>
            <p:spPr bwMode="auto">
              <a:xfrm flipH="1">
                <a:off x="1440" y="3216"/>
                <a:ext cx="23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Text Box 48"/>
              <p:cNvSpPr txBox="1">
                <a:spLocks noChangeArrowheads="1"/>
              </p:cNvSpPr>
              <p:nvPr/>
            </p:nvSpPr>
            <p:spPr bwMode="auto">
              <a:xfrm>
                <a:off x="1296" y="3216"/>
                <a:ext cx="298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5" name="Text Box 49"/>
              <p:cNvSpPr txBox="1">
                <a:spLocks noChangeArrowheads="1"/>
              </p:cNvSpPr>
              <p:nvPr/>
            </p:nvSpPr>
            <p:spPr bwMode="auto">
              <a:xfrm>
                <a:off x="1488" y="3312"/>
                <a:ext cx="297" cy="1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96" name="Line 50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51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52"/>
              <p:cNvSpPr>
                <a:spLocks noChangeShapeType="1"/>
              </p:cNvSpPr>
              <p:nvPr/>
            </p:nvSpPr>
            <p:spPr bwMode="auto">
              <a:xfrm>
                <a:off x="2544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53"/>
              <p:cNvSpPr>
                <a:spLocks noChangeShapeType="1"/>
              </p:cNvSpPr>
              <p:nvPr/>
            </p:nvSpPr>
            <p:spPr bwMode="auto">
              <a:xfrm>
                <a:off x="2256" y="2255"/>
                <a:ext cx="0" cy="96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54"/>
              <p:cNvSpPr txBox="1">
                <a:spLocks noChangeArrowheads="1"/>
              </p:cNvSpPr>
              <p:nvPr/>
            </p:nvSpPr>
            <p:spPr bwMode="auto">
              <a:xfrm>
                <a:off x="1920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m41</a:t>
                </a:r>
              </a:p>
            </p:txBody>
          </p:sp>
          <p:sp>
            <p:nvSpPr>
              <p:cNvPr id="101" name="Text Box 55"/>
              <p:cNvSpPr txBox="1">
                <a:spLocks noChangeArrowheads="1"/>
              </p:cNvSpPr>
              <p:nvPr/>
            </p:nvSpPr>
            <p:spPr bwMode="auto">
              <a:xfrm>
                <a:off x="2208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m43</a:t>
                </a:r>
              </a:p>
            </p:txBody>
          </p:sp>
          <p:sp>
            <p:nvSpPr>
              <p:cNvPr id="102" name="Text Box 56"/>
              <p:cNvSpPr txBox="1">
                <a:spLocks noChangeArrowheads="1"/>
              </p:cNvSpPr>
              <p:nvPr/>
            </p:nvSpPr>
            <p:spPr bwMode="auto">
              <a:xfrm>
                <a:off x="2496" y="230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m42</a:t>
                </a:r>
              </a:p>
            </p:txBody>
          </p:sp>
          <p:sp>
            <p:nvSpPr>
              <p:cNvPr id="103" name="Line 57"/>
              <p:cNvSpPr>
                <a:spLocks noChangeShapeType="1"/>
              </p:cNvSpPr>
              <p:nvPr/>
            </p:nvSpPr>
            <p:spPr bwMode="auto">
              <a:xfrm>
                <a:off x="1680" y="273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58"/>
              <p:cNvSpPr txBox="1">
                <a:spLocks noChangeArrowheads="1"/>
              </p:cNvSpPr>
              <p:nvPr/>
            </p:nvSpPr>
            <p:spPr bwMode="auto">
              <a:xfrm>
                <a:off x="1632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m44</a:t>
                </a:r>
              </a:p>
            </p:txBody>
          </p:sp>
          <p:sp>
            <p:nvSpPr>
              <p:cNvPr id="105" name="Text Box 59"/>
              <p:cNvSpPr txBox="1">
                <a:spLocks noChangeArrowheads="1"/>
              </p:cNvSpPr>
              <p:nvPr/>
            </p:nvSpPr>
            <p:spPr bwMode="auto">
              <a:xfrm>
                <a:off x="1920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m45</a:t>
                </a:r>
              </a:p>
            </p:txBody>
          </p:sp>
          <p:sp>
            <p:nvSpPr>
              <p:cNvPr id="106" name="Text Box 60"/>
              <p:cNvSpPr txBox="1">
                <a:spLocks noChangeArrowheads="1"/>
              </p:cNvSpPr>
              <p:nvPr/>
            </p:nvSpPr>
            <p:spPr bwMode="auto">
              <a:xfrm>
                <a:off x="2208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m47</a:t>
                </a:r>
              </a:p>
            </p:txBody>
          </p:sp>
          <p:sp>
            <p:nvSpPr>
              <p:cNvPr id="107" name="Text Box 61"/>
              <p:cNvSpPr txBox="1">
                <a:spLocks noChangeArrowheads="1"/>
              </p:cNvSpPr>
              <p:nvPr/>
            </p:nvSpPr>
            <p:spPr bwMode="auto">
              <a:xfrm>
                <a:off x="2496" y="254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m46</a:t>
                </a:r>
              </a:p>
            </p:txBody>
          </p:sp>
          <p:sp>
            <p:nvSpPr>
              <p:cNvPr id="108" name="Line 62"/>
              <p:cNvSpPr>
                <a:spLocks noChangeShapeType="1"/>
              </p:cNvSpPr>
              <p:nvPr/>
            </p:nvSpPr>
            <p:spPr bwMode="auto">
              <a:xfrm>
                <a:off x="1680" y="297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Text Box 63"/>
              <p:cNvSpPr txBox="1">
                <a:spLocks noChangeArrowheads="1"/>
              </p:cNvSpPr>
              <p:nvPr/>
            </p:nvSpPr>
            <p:spPr bwMode="auto">
              <a:xfrm>
                <a:off x="1632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m36</a:t>
                </a:r>
              </a:p>
            </p:txBody>
          </p:sp>
          <p:sp>
            <p:nvSpPr>
              <p:cNvPr id="110" name="Text Box 64"/>
              <p:cNvSpPr txBox="1">
                <a:spLocks noChangeArrowheads="1"/>
              </p:cNvSpPr>
              <p:nvPr/>
            </p:nvSpPr>
            <p:spPr bwMode="auto">
              <a:xfrm>
                <a:off x="1920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m37</a:t>
                </a:r>
              </a:p>
            </p:txBody>
          </p:sp>
          <p:sp>
            <p:nvSpPr>
              <p:cNvPr id="111" name="Text Box 65"/>
              <p:cNvSpPr txBox="1">
                <a:spLocks noChangeArrowheads="1"/>
              </p:cNvSpPr>
              <p:nvPr/>
            </p:nvSpPr>
            <p:spPr bwMode="auto">
              <a:xfrm>
                <a:off x="2208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m39</a:t>
                </a:r>
              </a:p>
            </p:txBody>
          </p:sp>
          <p:sp>
            <p:nvSpPr>
              <p:cNvPr id="112" name="Text Box 66"/>
              <p:cNvSpPr txBox="1">
                <a:spLocks noChangeArrowheads="1"/>
              </p:cNvSpPr>
              <p:nvPr/>
            </p:nvSpPr>
            <p:spPr bwMode="auto">
              <a:xfrm>
                <a:off x="2496" y="278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m38</a:t>
                </a:r>
              </a:p>
            </p:txBody>
          </p:sp>
          <p:sp>
            <p:nvSpPr>
              <p:cNvPr id="113" name="Line 67"/>
              <p:cNvSpPr>
                <a:spLocks noChangeShapeType="1"/>
              </p:cNvSpPr>
              <p:nvPr/>
            </p:nvSpPr>
            <p:spPr bwMode="auto">
              <a:xfrm>
                <a:off x="1680" y="321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68"/>
              <p:cNvSpPr txBox="1">
                <a:spLocks noChangeArrowheads="1"/>
              </p:cNvSpPr>
              <p:nvPr/>
            </p:nvSpPr>
            <p:spPr bwMode="auto">
              <a:xfrm>
                <a:off x="1632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m32</a:t>
                </a:r>
              </a:p>
            </p:txBody>
          </p:sp>
          <p:sp>
            <p:nvSpPr>
              <p:cNvPr id="115" name="Text Box 69"/>
              <p:cNvSpPr txBox="1">
                <a:spLocks noChangeArrowheads="1"/>
              </p:cNvSpPr>
              <p:nvPr/>
            </p:nvSpPr>
            <p:spPr bwMode="auto">
              <a:xfrm>
                <a:off x="1920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m33</a:t>
                </a:r>
              </a:p>
            </p:txBody>
          </p:sp>
          <p:sp>
            <p:nvSpPr>
              <p:cNvPr id="116" name="Text Box 70"/>
              <p:cNvSpPr txBox="1">
                <a:spLocks noChangeArrowheads="1"/>
              </p:cNvSpPr>
              <p:nvPr/>
            </p:nvSpPr>
            <p:spPr bwMode="auto">
              <a:xfrm>
                <a:off x="2208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m35</a:t>
                </a:r>
              </a:p>
            </p:txBody>
          </p:sp>
          <p:sp>
            <p:nvSpPr>
              <p:cNvPr id="117" name="Text Box 71"/>
              <p:cNvSpPr txBox="1">
                <a:spLocks noChangeArrowheads="1"/>
              </p:cNvSpPr>
              <p:nvPr/>
            </p:nvSpPr>
            <p:spPr bwMode="auto">
              <a:xfrm>
                <a:off x="2496" y="3023"/>
                <a:ext cx="336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m34</a:t>
                </a:r>
              </a:p>
            </p:txBody>
          </p:sp>
        </p:grpSp>
        <p:sp>
          <p:nvSpPr>
            <p:cNvPr id="14" name="AutoShape 72"/>
            <p:cNvSpPr>
              <a:spLocks/>
            </p:cNvSpPr>
            <p:nvPr/>
          </p:nvSpPr>
          <p:spPr bwMode="auto">
            <a:xfrm rot="5400000" flipV="1">
              <a:off x="3576" y="264"/>
              <a:ext cx="96" cy="1104"/>
            </a:xfrm>
            <a:prstGeom prst="lef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73"/>
            <p:cNvGrpSpPr>
              <a:grpSpLocks/>
            </p:cNvGrpSpPr>
            <p:nvPr/>
          </p:nvGrpSpPr>
          <p:grpSpPr bwMode="auto">
            <a:xfrm>
              <a:off x="3024" y="864"/>
              <a:ext cx="1546" cy="1199"/>
              <a:chOff x="3072" y="864"/>
              <a:chExt cx="1546" cy="1199"/>
            </a:xfrm>
          </p:grpSpPr>
          <p:sp>
            <p:nvSpPr>
              <p:cNvPr id="55" name="Rectangle 74"/>
              <p:cNvSpPr>
                <a:spLocks noChangeArrowheads="1"/>
              </p:cNvSpPr>
              <p:nvPr/>
            </p:nvSpPr>
            <p:spPr bwMode="auto">
              <a:xfrm>
                <a:off x="3120" y="1140"/>
                <a:ext cx="1152" cy="92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75"/>
              <p:cNvSpPr>
                <a:spLocks noChangeShapeType="1"/>
              </p:cNvSpPr>
              <p:nvPr/>
            </p:nvSpPr>
            <p:spPr bwMode="auto">
              <a:xfrm>
                <a:off x="3120" y="137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6"/>
              <p:cNvSpPr>
                <a:spLocks noChangeShapeType="1"/>
              </p:cNvSpPr>
              <p:nvPr/>
            </p:nvSpPr>
            <p:spPr bwMode="auto">
              <a:xfrm>
                <a:off x="3408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3072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m18</a:t>
                </a: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4272" y="1056"/>
                <a:ext cx="253" cy="9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00  01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</a:t>
                </a: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3120" y="955"/>
                <a:ext cx="1152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61" name="Line 80"/>
              <p:cNvSpPr>
                <a:spLocks noChangeShapeType="1"/>
              </p:cNvSpPr>
              <p:nvPr/>
            </p:nvSpPr>
            <p:spPr bwMode="auto">
              <a:xfrm flipV="1">
                <a:off x="4272" y="912"/>
                <a:ext cx="231" cy="2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Text Box 81"/>
              <p:cNvSpPr txBox="1">
                <a:spLocks noChangeArrowheads="1"/>
              </p:cNvSpPr>
              <p:nvPr/>
            </p:nvSpPr>
            <p:spPr bwMode="auto">
              <a:xfrm>
                <a:off x="4320" y="1008"/>
                <a:ext cx="298" cy="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63" name="Text Box 82"/>
              <p:cNvSpPr txBox="1">
                <a:spLocks noChangeArrowheads="1"/>
              </p:cNvSpPr>
              <p:nvPr/>
            </p:nvSpPr>
            <p:spPr bwMode="auto">
              <a:xfrm>
                <a:off x="4176" y="864"/>
                <a:ext cx="297" cy="1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3984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>
                <a:off x="3696" y="1140"/>
                <a:ext cx="0" cy="9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Text Box 87"/>
              <p:cNvSpPr txBox="1">
                <a:spLocks noChangeArrowheads="1"/>
              </p:cNvSpPr>
              <p:nvPr/>
            </p:nvSpPr>
            <p:spPr bwMode="auto">
              <a:xfrm>
                <a:off x="3360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m19</a:t>
                </a:r>
              </a:p>
            </p:txBody>
          </p:sp>
          <p:sp>
            <p:nvSpPr>
              <p:cNvPr id="69" name="Text Box 88"/>
              <p:cNvSpPr txBox="1">
                <a:spLocks noChangeArrowheads="1"/>
              </p:cNvSpPr>
              <p:nvPr/>
            </p:nvSpPr>
            <p:spPr bwMode="auto">
              <a:xfrm>
                <a:off x="3648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m17</a:t>
                </a:r>
              </a:p>
            </p:txBody>
          </p:sp>
          <p:sp>
            <p:nvSpPr>
              <p:cNvPr id="70" name="Text Box 89"/>
              <p:cNvSpPr txBox="1">
                <a:spLocks noChangeArrowheads="1"/>
              </p:cNvSpPr>
              <p:nvPr/>
            </p:nvSpPr>
            <p:spPr bwMode="auto">
              <a:xfrm>
                <a:off x="3936" y="11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m16</a:t>
                </a:r>
              </a:p>
            </p:txBody>
          </p:sp>
          <p:sp>
            <p:nvSpPr>
              <p:cNvPr id="71" name="Line 90"/>
              <p:cNvSpPr>
                <a:spLocks noChangeShapeType="1"/>
              </p:cNvSpPr>
              <p:nvPr/>
            </p:nvSpPr>
            <p:spPr bwMode="auto">
              <a:xfrm>
                <a:off x="3120" y="1601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Text Box 91"/>
              <p:cNvSpPr txBox="1">
                <a:spLocks noChangeArrowheads="1"/>
              </p:cNvSpPr>
              <p:nvPr/>
            </p:nvSpPr>
            <p:spPr bwMode="auto">
              <a:xfrm>
                <a:off x="3072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m22</a:t>
                </a:r>
              </a:p>
            </p:txBody>
          </p:sp>
          <p:sp>
            <p:nvSpPr>
              <p:cNvPr id="73" name="Text Box 92"/>
              <p:cNvSpPr txBox="1">
                <a:spLocks noChangeArrowheads="1"/>
              </p:cNvSpPr>
              <p:nvPr/>
            </p:nvSpPr>
            <p:spPr bwMode="auto">
              <a:xfrm>
                <a:off x="3360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m23</a:t>
                </a:r>
              </a:p>
            </p:txBody>
          </p:sp>
          <p:sp>
            <p:nvSpPr>
              <p:cNvPr id="74" name="Text Box 93"/>
              <p:cNvSpPr txBox="1">
                <a:spLocks noChangeArrowheads="1"/>
              </p:cNvSpPr>
              <p:nvPr/>
            </p:nvSpPr>
            <p:spPr bwMode="auto">
              <a:xfrm>
                <a:off x="3648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m21</a:t>
                </a:r>
              </a:p>
            </p:txBody>
          </p:sp>
          <p:sp>
            <p:nvSpPr>
              <p:cNvPr id="75" name="Text Box 94"/>
              <p:cNvSpPr txBox="1">
                <a:spLocks noChangeArrowheads="1"/>
              </p:cNvSpPr>
              <p:nvPr/>
            </p:nvSpPr>
            <p:spPr bwMode="auto">
              <a:xfrm>
                <a:off x="3936" y="1417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m20</a:t>
                </a:r>
              </a:p>
            </p:txBody>
          </p:sp>
          <p:sp>
            <p:nvSpPr>
              <p:cNvPr id="76" name="Line 95"/>
              <p:cNvSpPr>
                <a:spLocks noChangeShapeType="1"/>
              </p:cNvSpPr>
              <p:nvPr/>
            </p:nvSpPr>
            <p:spPr bwMode="auto">
              <a:xfrm>
                <a:off x="3120" y="183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Text Box 96"/>
              <p:cNvSpPr txBox="1">
                <a:spLocks noChangeArrowheads="1"/>
              </p:cNvSpPr>
              <p:nvPr/>
            </p:nvSpPr>
            <p:spPr bwMode="auto">
              <a:xfrm>
                <a:off x="3072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 dirty="0">
                    <a:latin typeface="Tahoma" pitchFamily="34" charset="0"/>
                  </a:rPr>
                  <a:t>m30</a:t>
                </a:r>
              </a:p>
            </p:txBody>
          </p:sp>
          <p:sp>
            <p:nvSpPr>
              <p:cNvPr id="78" name="Text Box 97"/>
              <p:cNvSpPr txBox="1">
                <a:spLocks noChangeArrowheads="1"/>
              </p:cNvSpPr>
              <p:nvPr/>
            </p:nvSpPr>
            <p:spPr bwMode="auto">
              <a:xfrm>
                <a:off x="3360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m31</a:t>
                </a:r>
              </a:p>
            </p:txBody>
          </p:sp>
          <p:sp>
            <p:nvSpPr>
              <p:cNvPr id="79" name="Text Box 98"/>
              <p:cNvSpPr txBox="1">
                <a:spLocks noChangeArrowheads="1"/>
              </p:cNvSpPr>
              <p:nvPr/>
            </p:nvSpPr>
            <p:spPr bwMode="auto">
              <a:xfrm>
                <a:off x="3648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m29</a:t>
                </a:r>
              </a:p>
            </p:txBody>
          </p:sp>
          <p:sp>
            <p:nvSpPr>
              <p:cNvPr id="80" name="Text Box 99"/>
              <p:cNvSpPr txBox="1">
                <a:spLocks noChangeArrowheads="1"/>
              </p:cNvSpPr>
              <p:nvPr/>
            </p:nvSpPr>
            <p:spPr bwMode="auto">
              <a:xfrm>
                <a:off x="3936" y="1648"/>
                <a:ext cx="336" cy="1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m28</a:t>
                </a:r>
              </a:p>
            </p:txBody>
          </p:sp>
          <p:sp>
            <p:nvSpPr>
              <p:cNvPr id="81" name="Line 100"/>
              <p:cNvSpPr>
                <a:spLocks noChangeShapeType="1"/>
              </p:cNvSpPr>
              <p:nvPr/>
            </p:nvSpPr>
            <p:spPr bwMode="auto">
              <a:xfrm>
                <a:off x="3120" y="2063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101"/>
              <p:cNvSpPr txBox="1">
                <a:spLocks noChangeArrowheads="1"/>
              </p:cNvSpPr>
              <p:nvPr/>
            </p:nvSpPr>
            <p:spPr bwMode="auto">
              <a:xfrm>
                <a:off x="3072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m26</a:t>
                </a:r>
              </a:p>
            </p:txBody>
          </p:sp>
          <p:sp>
            <p:nvSpPr>
              <p:cNvPr id="83" name="Text Box 102"/>
              <p:cNvSpPr txBox="1">
                <a:spLocks noChangeArrowheads="1"/>
              </p:cNvSpPr>
              <p:nvPr/>
            </p:nvSpPr>
            <p:spPr bwMode="auto">
              <a:xfrm>
                <a:off x="3360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m27</a:t>
                </a:r>
              </a:p>
            </p:txBody>
          </p:sp>
          <p:sp>
            <p:nvSpPr>
              <p:cNvPr id="84" name="Text Box 103"/>
              <p:cNvSpPr txBox="1">
                <a:spLocks noChangeArrowheads="1"/>
              </p:cNvSpPr>
              <p:nvPr/>
            </p:nvSpPr>
            <p:spPr bwMode="auto">
              <a:xfrm>
                <a:off x="3648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m25</a:t>
                </a:r>
              </a:p>
            </p:txBody>
          </p:sp>
          <p:sp>
            <p:nvSpPr>
              <p:cNvPr id="85" name="Text Box 104"/>
              <p:cNvSpPr txBox="1">
                <a:spLocks noChangeArrowheads="1"/>
              </p:cNvSpPr>
              <p:nvPr/>
            </p:nvSpPr>
            <p:spPr bwMode="auto">
              <a:xfrm>
                <a:off x="3936" y="1878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m24</a:t>
                </a:r>
              </a:p>
            </p:txBody>
          </p:sp>
        </p:grpSp>
        <p:grpSp>
          <p:nvGrpSpPr>
            <p:cNvPr id="16" name="Group 105"/>
            <p:cNvGrpSpPr>
              <a:grpSpLocks/>
            </p:cNvGrpSpPr>
            <p:nvPr/>
          </p:nvGrpSpPr>
          <p:grpSpPr bwMode="auto">
            <a:xfrm>
              <a:off x="3024" y="2160"/>
              <a:ext cx="1594" cy="1233"/>
              <a:chOff x="3072" y="2160"/>
              <a:chExt cx="1594" cy="1233"/>
            </a:xfrm>
          </p:grpSpPr>
          <p:sp>
            <p:nvSpPr>
              <p:cNvPr id="24" name="Rectangle 106"/>
              <p:cNvSpPr>
                <a:spLocks noChangeArrowheads="1"/>
              </p:cNvSpPr>
              <p:nvPr/>
            </p:nvSpPr>
            <p:spPr bwMode="auto">
              <a:xfrm>
                <a:off x="3120" y="2207"/>
                <a:ext cx="1152" cy="93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107"/>
              <p:cNvSpPr>
                <a:spLocks noChangeShapeType="1"/>
              </p:cNvSpPr>
              <p:nvPr/>
            </p:nvSpPr>
            <p:spPr bwMode="auto">
              <a:xfrm>
                <a:off x="3120" y="2439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108"/>
              <p:cNvSpPr>
                <a:spLocks noChangeShapeType="1"/>
              </p:cNvSpPr>
              <p:nvPr/>
            </p:nvSpPr>
            <p:spPr bwMode="auto">
              <a:xfrm>
                <a:off x="3408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Text Box 109"/>
              <p:cNvSpPr txBox="1">
                <a:spLocks noChangeArrowheads="1"/>
              </p:cNvSpPr>
              <p:nvPr/>
            </p:nvSpPr>
            <p:spPr bwMode="auto">
              <a:xfrm>
                <a:off x="3072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m58</a:t>
                </a:r>
              </a:p>
            </p:txBody>
          </p:sp>
          <p:sp>
            <p:nvSpPr>
              <p:cNvPr id="28" name="Text Box 110"/>
              <p:cNvSpPr txBox="1">
                <a:spLocks noChangeArrowheads="1"/>
              </p:cNvSpPr>
              <p:nvPr/>
            </p:nvSpPr>
            <p:spPr bwMode="auto">
              <a:xfrm>
                <a:off x="4272" y="2160"/>
                <a:ext cx="253" cy="9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10  11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lnSpc>
                    <a:spcPct val="160000"/>
                  </a:lnSpc>
                </a:pPr>
                <a:r>
                  <a:rPr lang="en-GB" sz="1600" b="1">
                    <a:latin typeface="Times New Roman" pitchFamily="18" charset="0"/>
                  </a:rPr>
                  <a:t>00</a:t>
                </a:r>
              </a:p>
            </p:txBody>
          </p:sp>
          <p:sp>
            <p:nvSpPr>
              <p:cNvPr id="29" name="Text Box 111"/>
              <p:cNvSpPr txBox="1">
                <a:spLocks noChangeArrowheads="1"/>
              </p:cNvSpPr>
              <p:nvPr/>
            </p:nvSpPr>
            <p:spPr bwMode="auto">
              <a:xfrm>
                <a:off x="3120" y="3138"/>
                <a:ext cx="1152" cy="2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10     11     01     00</a:t>
                </a:r>
              </a:p>
            </p:txBody>
          </p:sp>
          <p:sp>
            <p:nvSpPr>
              <p:cNvPr id="30" name="Line 112"/>
              <p:cNvSpPr>
                <a:spLocks noChangeShapeType="1"/>
              </p:cNvSpPr>
              <p:nvPr/>
            </p:nvSpPr>
            <p:spPr bwMode="auto">
              <a:xfrm>
                <a:off x="4272" y="3120"/>
                <a:ext cx="231" cy="22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 Box 113"/>
              <p:cNvSpPr txBox="1">
                <a:spLocks noChangeArrowheads="1"/>
              </p:cNvSpPr>
              <p:nvPr/>
            </p:nvSpPr>
            <p:spPr bwMode="auto">
              <a:xfrm>
                <a:off x="4368" y="3120"/>
                <a:ext cx="298" cy="2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32" name="Text Box 114"/>
              <p:cNvSpPr txBox="1">
                <a:spLocks noChangeArrowheads="1"/>
              </p:cNvSpPr>
              <p:nvPr/>
            </p:nvSpPr>
            <p:spPr bwMode="auto">
              <a:xfrm>
                <a:off x="4128" y="3216"/>
                <a:ext cx="297" cy="1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ef</a:t>
                </a:r>
              </a:p>
            </p:txBody>
          </p:sp>
          <p:sp>
            <p:nvSpPr>
              <p:cNvPr id="33" name="Line 115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6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17"/>
              <p:cNvSpPr>
                <a:spLocks noChangeShapeType="1"/>
              </p:cNvSpPr>
              <p:nvPr/>
            </p:nvSpPr>
            <p:spPr bwMode="auto">
              <a:xfrm>
                <a:off x="3984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18"/>
              <p:cNvSpPr>
                <a:spLocks noChangeShapeType="1"/>
              </p:cNvSpPr>
              <p:nvPr/>
            </p:nvSpPr>
            <p:spPr bwMode="auto">
              <a:xfrm>
                <a:off x="3696" y="2207"/>
                <a:ext cx="0" cy="9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 Box 119"/>
              <p:cNvSpPr txBox="1">
                <a:spLocks noChangeArrowheads="1"/>
              </p:cNvSpPr>
              <p:nvPr/>
            </p:nvSpPr>
            <p:spPr bwMode="auto">
              <a:xfrm>
                <a:off x="3360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m59</a:t>
                </a:r>
              </a:p>
            </p:txBody>
          </p:sp>
          <p:sp>
            <p:nvSpPr>
              <p:cNvPr id="38" name="Text Box 120"/>
              <p:cNvSpPr txBox="1">
                <a:spLocks noChangeArrowheads="1"/>
              </p:cNvSpPr>
              <p:nvPr/>
            </p:nvSpPr>
            <p:spPr bwMode="auto">
              <a:xfrm>
                <a:off x="3648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m57</a:t>
                </a:r>
              </a:p>
            </p:txBody>
          </p:sp>
          <p:sp>
            <p:nvSpPr>
              <p:cNvPr id="39" name="Text Box 121"/>
              <p:cNvSpPr txBox="1">
                <a:spLocks noChangeArrowheads="1"/>
              </p:cNvSpPr>
              <p:nvPr/>
            </p:nvSpPr>
            <p:spPr bwMode="auto">
              <a:xfrm>
                <a:off x="3936" y="2253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m56</a:t>
                </a:r>
              </a:p>
            </p:txBody>
          </p:sp>
          <p:sp>
            <p:nvSpPr>
              <p:cNvPr id="40" name="Line 122"/>
              <p:cNvSpPr>
                <a:spLocks noChangeShapeType="1"/>
              </p:cNvSpPr>
              <p:nvPr/>
            </p:nvSpPr>
            <p:spPr bwMode="auto">
              <a:xfrm>
                <a:off x="3120" y="2672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 Box 123"/>
              <p:cNvSpPr txBox="1">
                <a:spLocks noChangeArrowheads="1"/>
              </p:cNvSpPr>
              <p:nvPr/>
            </p:nvSpPr>
            <p:spPr bwMode="auto">
              <a:xfrm>
                <a:off x="3072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m62</a:t>
                </a:r>
              </a:p>
            </p:txBody>
          </p:sp>
          <p:sp>
            <p:nvSpPr>
              <p:cNvPr id="42" name="Text Box 124"/>
              <p:cNvSpPr txBox="1">
                <a:spLocks noChangeArrowheads="1"/>
              </p:cNvSpPr>
              <p:nvPr/>
            </p:nvSpPr>
            <p:spPr bwMode="auto">
              <a:xfrm>
                <a:off x="3360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m63</a:t>
                </a:r>
              </a:p>
            </p:txBody>
          </p:sp>
          <p:sp>
            <p:nvSpPr>
              <p:cNvPr id="43" name="Text Box 125"/>
              <p:cNvSpPr txBox="1">
                <a:spLocks noChangeArrowheads="1"/>
              </p:cNvSpPr>
              <p:nvPr/>
            </p:nvSpPr>
            <p:spPr bwMode="auto">
              <a:xfrm>
                <a:off x="3648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m61</a:t>
                </a:r>
              </a:p>
            </p:txBody>
          </p:sp>
          <p:sp>
            <p:nvSpPr>
              <p:cNvPr id="44" name="Text Box 126"/>
              <p:cNvSpPr txBox="1">
                <a:spLocks noChangeArrowheads="1"/>
              </p:cNvSpPr>
              <p:nvPr/>
            </p:nvSpPr>
            <p:spPr bwMode="auto">
              <a:xfrm>
                <a:off x="3936" y="2486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m60</a:t>
                </a:r>
              </a:p>
            </p:txBody>
          </p:sp>
          <p:sp>
            <p:nvSpPr>
              <p:cNvPr id="45" name="Line 127"/>
              <p:cNvSpPr>
                <a:spLocks noChangeShapeType="1"/>
              </p:cNvSpPr>
              <p:nvPr/>
            </p:nvSpPr>
            <p:spPr bwMode="auto">
              <a:xfrm>
                <a:off x="3120" y="2905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128"/>
              <p:cNvSpPr txBox="1">
                <a:spLocks noChangeArrowheads="1"/>
              </p:cNvSpPr>
              <p:nvPr/>
            </p:nvSpPr>
            <p:spPr bwMode="auto">
              <a:xfrm>
                <a:off x="3072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m54</a:t>
                </a:r>
              </a:p>
            </p:txBody>
          </p:sp>
          <p:sp>
            <p:nvSpPr>
              <p:cNvPr id="47" name="Text Box 129"/>
              <p:cNvSpPr txBox="1">
                <a:spLocks noChangeArrowheads="1"/>
              </p:cNvSpPr>
              <p:nvPr/>
            </p:nvSpPr>
            <p:spPr bwMode="auto">
              <a:xfrm>
                <a:off x="3360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m55</a:t>
                </a:r>
              </a:p>
            </p:txBody>
          </p:sp>
          <p:sp>
            <p:nvSpPr>
              <p:cNvPr id="48" name="Text Box 130"/>
              <p:cNvSpPr txBox="1">
                <a:spLocks noChangeArrowheads="1"/>
              </p:cNvSpPr>
              <p:nvPr/>
            </p:nvSpPr>
            <p:spPr bwMode="auto">
              <a:xfrm>
                <a:off x="3648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m53</a:t>
                </a:r>
              </a:p>
            </p:txBody>
          </p:sp>
          <p:sp>
            <p:nvSpPr>
              <p:cNvPr id="49" name="Text Box 131"/>
              <p:cNvSpPr txBox="1">
                <a:spLocks noChangeArrowheads="1"/>
              </p:cNvSpPr>
              <p:nvPr/>
            </p:nvSpPr>
            <p:spPr bwMode="auto">
              <a:xfrm>
                <a:off x="3936" y="2719"/>
                <a:ext cx="336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m52</a:t>
                </a:r>
              </a:p>
            </p:txBody>
          </p:sp>
          <p:sp>
            <p:nvSpPr>
              <p:cNvPr id="50" name="Line 132"/>
              <p:cNvSpPr>
                <a:spLocks noChangeShapeType="1"/>
              </p:cNvSpPr>
              <p:nvPr/>
            </p:nvSpPr>
            <p:spPr bwMode="auto">
              <a:xfrm>
                <a:off x="3120" y="3137"/>
                <a:ext cx="115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 Box 133"/>
              <p:cNvSpPr txBox="1">
                <a:spLocks noChangeArrowheads="1"/>
              </p:cNvSpPr>
              <p:nvPr/>
            </p:nvSpPr>
            <p:spPr bwMode="auto">
              <a:xfrm>
                <a:off x="3072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m50</a:t>
                </a:r>
              </a:p>
            </p:txBody>
          </p:sp>
          <p:sp>
            <p:nvSpPr>
              <p:cNvPr id="52" name="Text Box 134"/>
              <p:cNvSpPr txBox="1">
                <a:spLocks noChangeArrowheads="1"/>
              </p:cNvSpPr>
              <p:nvPr/>
            </p:nvSpPr>
            <p:spPr bwMode="auto">
              <a:xfrm>
                <a:off x="3360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m51</a:t>
                </a:r>
              </a:p>
            </p:txBody>
          </p:sp>
          <p:sp>
            <p:nvSpPr>
              <p:cNvPr id="53" name="Text Box 135"/>
              <p:cNvSpPr txBox="1">
                <a:spLocks noChangeArrowheads="1"/>
              </p:cNvSpPr>
              <p:nvPr/>
            </p:nvSpPr>
            <p:spPr bwMode="auto">
              <a:xfrm>
                <a:off x="3648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m49</a:t>
                </a:r>
              </a:p>
            </p:txBody>
          </p:sp>
          <p:sp>
            <p:nvSpPr>
              <p:cNvPr id="54" name="Text Box 136"/>
              <p:cNvSpPr txBox="1">
                <a:spLocks noChangeArrowheads="1"/>
              </p:cNvSpPr>
              <p:nvPr/>
            </p:nvSpPr>
            <p:spPr bwMode="auto">
              <a:xfrm>
                <a:off x="3936" y="2951"/>
                <a:ext cx="33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i="1">
                    <a:latin typeface="Tahoma" pitchFamily="34" charset="0"/>
                  </a:rPr>
                  <a:t>m48</a:t>
                </a:r>
              </a:p>
            </p:txBody>
          </p:sp>
        </p:grpSp>
        <p:sp>
          <p:nvSpPr>
            <p:cNvPr id="17" name="Text Box 137"/>
            <p:cNvSpPr txBox="1">
              <a:spLocks noChangeArrowheads="1"/>
            </p:cNvSpPr>
            <p:nvPr/>
          </p:nvSpPr>
          <p:spPr bwMode="auto">
            <a:xfrm>
              <a:off x="3456" y="816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a'∙b</a:t>
              </a:r>
            </a:p>
          </p:txBody>
        </p:sp>
        <p:sp>
          <p:nvSpPr>
            <p:cNvPr id="18" name="Text Box 138"/>
            <p:cNvSpPr txBox="1">
              <a:spLocks noChangeArrowheads="1"/>
            </p:cNvSpPr>
            <p:nvPr/>
          </p:nvSpPr>
          <p:spPr bwMode="auto">
            <a:xfrm>
              <a:off x="201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a∙b'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19" name="Text Box 139"/>
            <p:cNvSpPr txBox="1">
              <a:spLocks noChangeArrowheads="1"/>
            </p:cNvSpPr>
            <p:nvPr/>
          </p:nvSpPr>
          <p:spPr bwMode="auto">
            <a:xfrm>
              <a:off x="3456" y="3264"/>
              <a:ext cx="38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>
                  <a:solidFill>
                    <a:srgbClr val="CC0000"/>
                  </a:solidFill>
                </a:rPr>
                <a:t>a∙b</a:t>
              </a:r>
            </a:p>
          </p:txBody>
        </p:sp>
        <p:sp>
          <p:nvSpPr>
            <p:cNvPr id="20" name="Text Box 140"/>
            <p:cNvSpPr txBox="1">
              <a:spLocks noChangeArrowheads="1"/>
            </p:cNvSpPr>
            <p:nvPr/>
          </p:nvSpPr>
          <p:spPr bwMode="auto">
            <a:xfrm>
              <a:off x="1200" y="2544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a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1" name="Text Box 141"/>
            <p:cNvSpPr txBox="1">
              <a:spLocks noChangeArrowheads="1"/>
            </p:cNvSpPr>
            <p:nvPr/>
          </p:nvSpPr>
          <p:spPr bwMode="auto">
            <a:xfrm>
              <a:off x="3504" y="576"/>
              <a:ext cx="24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600"/>
                <a:t>b</a:t>
              </a:r>
              <a:endParaRPr lang="en-GB">
                <a:latin typeface="Tahoma" pitchFamily="34" charset="0"/>
              </a:endParaRPr>
            </a:p>
          </p:txBody>
        </p:sp>
        <p:sp>
          <p:nvSpPr>
            <p:cNvPr id="22" name="Rectangle 142"/>
            <p:cNvSpPr>
              <a:spLocks noChangeArrowheads="1"/>
            </p:cNvSpPr>
            <p:nvPr/>
          </p:nvSpPr>
          <p:spPr bwMode="auto">
            <a:xfrm>
              <a:off x="1680" y="2112"/>
              <a:ext cx="2544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3"/>
            <p:cNvSpPr>
              <a:spLocks noChangeArrowheads="1"/>
            </p:cNvSpPr>
            <p:nvPr/>
          </p:nvSpPr>
          <p:spPr bwMode="auto">
            <a:xfrm rot="5400000">
              <a:off x="1944" y="2136"/>
              <a:ext cx="2016" cy="4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9" name="Rectangle 146"/>
          <p:cNvSpPr txBox="1">
            <a:spLocks noChangeArrowheads="1"/>
          </p:cNvSpPr>
          <p:nvPr/>
        </p:nvSpPr>
        <p:spPr>
          <a:xfrm>
            <a:off x="533400" y="5562600"/>
            <a:ext cx="8001000" cy="8600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GB" sz="2000" dirty="0"/>
              <a:t>	</a:t>
            </a:r>
            <a:r>
              <a:rPr lang="en-GB" sz="1800" dirty="0"/>
              <a:t>Try stretching your recognition capability by finding simplest sum-of-products expression for </a:t>
            </a:r>
            <a:r>
              <a:rPr lang="en-GB" sz="1800" b="1" dirty="0">
                <a:latin typeface="Symbol" pitchFamily="18" charset="2"/>
              </a:rPr>
              <a:t>S</a:t>
            </a:r>
            <a:r>
              <a:rPr lang="en-GB" sz="1800" dirty="0"/>
              <a:t> m(6,8,14,18,23,25,27,29,41,45,57,61).</a:t>
            </a:r>
          </a:p>
        </p:txBody>
      </p:sp>
    </p:spTree>
    <p:extLst>
      <p:ext uri="{BB962C8B-B14F-4D97-AF65-F5344CB8AC3E}">
        <p14:creationId xmlns:p14="http://schemas.microsoft.com/office/powerpoint/2010/main" val="4985968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(1/7)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50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Based on the </a:t>
            </a:r>
            <a:r>
              <a:rPr lang="en-US" dirty="0">
                <a:solidFill>
                  <a:srgbClr val="800000"/>
                </a:solidFill>
              </a:rPr>
              <a:t>Unifying Theorem</a:t>
            </a:r>
            <a:r>
              <a:rPr lang="en-US" dirty="0"/>
              <a:t> (complement law):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	</a:t>
            </a:r>
            <a:r>
              <a:rPr lang="en-US" sz="2400" b="1" dirty="0">
                <a:solidFill>
                  <a:srgbClr val="800000"/>
                </a:solidFill>
              </a:rPr>
              <a:t>A + A' = 1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a K-map, each cell containing a ‘1’ corresponds to a </a:t>
            </a:r>
            <a:r>
              <a:rPr lang="en-US" dirty="0" err="1"/>
              <a:t>minterm</a:t>
            </a:r>
            <a:r>
              <a:rPr lang="en-US" dirty="0"/>
              <a:t> of a given function </a:t>
            </a:r>
            <a:r>
              <a:rPr lang="en-US" i="1" dirty="0"/>
              <a:t>F</a:t>
            </a:r>
            <a:r>
              <a:rPr lang="en-US" dirty="0"/>
              <a:t> where the output is 1.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valid grouping of adjacent cells containing ‘1’ then corresponds to a </a:t>
            </a:r>
            <a:r>
              <a:rPr lang="en-US" dirty="0">
                <a:solidFill>
                  <a:srgbClr val="800000"/>
                </a:solidFill>
              </a:rPr>
              <a:t>simpler product term</a:t>
            </a:r>
            <a:r>
              <a:rPr lang="en-US" dirty="0"/>
              <a:t> of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group must have size in </a:t>
            </a:r>
            <a:r>
              <a:rPr lang="en-US" dirty="0">
                <a:solidFill>
                  <a:srgbClr val="800000"/>
                </a:solidFill>
              </a:rPr>
              <a:t>powers of two</a:t>
            </a:r>
            <a:r>
              <a:rPr lang="en-US" dirty="0"/>
              <a:t>: 1, 2, 4, 8, …</a:t>
            </a:r>
            <a:endParaRPr lang="en-US" dirty="0">
              <a:sym typeface="Symbol" pitchFamily="18" charset="2"/>
            </a:endParaRP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Grouping 2 adjacent cells eliminates 1 variable from the product term; grouping 4 cells eliminates 2 variables; grouping 8 cells eliminates 3 variables, and so on. In general, grouping 2</a:t>
            </a:r>
            <a:r>
              <a:rPr lang="en-US" i="1" baseline="30000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cells eliminates </a:t>
            </a:r>
            <a:r>
              <a:rPr lang="en-US" i="1" dirty="0">
                <a:sym typeface="Symbol" pitchFamily="18" charset="2"/>
              </a:rPr>
              <a:t>n</a:t>
            </a:r>
            <a:r>
              <a:rPr lang="en-US" dirty="0">
                <a:sym typeface="Symbol" pitchFamily="18" charset="2"/>
              </a:rPr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0808554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(2/7)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346418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Group as many cells as possible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larger the group, the fewer the number of literals in the resulting product term.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Select as few groups as possible to cover all the cells (</a:t>
            </a:r>
            <a:r>
              <a:rPr lang="en-US" dirty="0" err="1">
                <a:solidFill>
                  <a:srgbClr val="800000"/>
                </a:solidFill>
              </a:rPr>
              <a:t>minterms</a:t>
            </a:r>
            <a:r>
              <a:rPr lang="en-US" dirty="0">
                <a:solidFill>
                  <a:srgbClr val="800000"/>
                </a:solidFill>
              </a:rPr>
              <a:t>) of the function</a:t>
            </a:r>
          </a:p>
          <a:p>
            <a:pPr marL="628650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fewer the groups, the fewer is the number of product terms in the simplified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94152068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(3/7)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448633"/>
            <a:ext cx="8229600" cy="1924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F</a:t>
            </a:r>
            <a:r>
              <a:rPr lang="en-US" dirty="0"/>
              <a:t> (</a:t>
            </a:r>
            <a:r>
              <a:rPr lang="en-US" dirty="0" err="1"/>
              <a:t>w,x,y,z</a:t>
            </a:r>
            <a:r>
              <a:rPr lang="en-US" dirty="0"/>
              <a:t>)	= w'∙</a:t>
            </a:r>
            <a:r>
              <a:rPr lang="en-US" dirty="0" err="1"/>
              <a:t>x∙y</a:t>
            </a:r>
            <a:r>
              <a:rPr lang="en-US" dirty="0"/>
              <a:t>'∙z' + w'∙</a:t>
            </a:r>
            <a:r>
              <a:rPr lang="en-US" dirty="0" err="1"/>
              <a:t>x∙y</a:t>
            </a:r>
            <a:r>
              <a:rPr lang="en-US" dirty="0"/>
              <a:t>'∙z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' </a:t>
            </a:r>
          </a:p>
          <a:p>
            <a:pPr fontAlgn="auto">
              <a:spcBef>
                <a:spcPct val="1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                              	   + </a:t>
            </a:r>
            <a:r>
              <a:rPr lang="en-US" dirty="0" err="1"/>
              <a:t>w∙x</a:t>
            </a:r>
            <a:r>
              <a:rPr lang="en-US" dirty="0"/>
              <a:t>'∙</a:t>
            </a:r>
            <a:r>
              <a:rPr lang="en-US" dirty="0" err="1"/>
              <a:t>y∙z</a:t>
            </a:r>
            <a:r>
              <a:rPr lang="en-US" dirty="0"/>
              <a:t> + </a:t>
            </a:r>
            <a:r>
              <a:rPr lang="en-US" dirty="0" err="1"/>
              <a:t>w∙x∙y∙z</a:t>
            </a:r>
            <a:r>
              <a:rPr lang="en-US" dirty="0"/>
              <a:t>' + </a:t>
            </a:r>
            <a:r>
              <a:rPr lang="en-US" dirty="0" err="1"/>
              <a:t>w∙x∙y∙z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r>
              <a:rPr lang="en-US" i="1" dirty="0"/>
              <a:t>		                  	</a:t>
            </a:r>
            <a:r>
              <a:rPr lang="en-US" dirty="0"/>
              <a:t>= </a:t>
            </a:r>
            <a:r>
              <a:rPr lang="en-US" b="1" dirty="0">
                <a:sym typeface="Symbol" pitchFamily="18" charset="2"/>
              </a:rPr>
              <a:t></a:t>
            </a:r>
            <a:r>
              <a:rPr lang="en-US" dirty="0"/>
              <a:t> </a:t>
            </a:r>
            <a:r>
              <a:rPr lang="en-US" i="1" dirty="0"/>
              <a:t>m</a:t>
            </a:r>
            <a:r>
              <a:rPr lang="en-US" dirty="0"/>
              <a:t>(4, 5, 10, 11, 14, 15)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3509912" y="4485193"/>
            <a:ext cx="5492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4059187" y="4485193"/>
            <a:ext cx="547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4606875" y="49423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5156150" y="49423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4606875" y="5399593"/>
            <a:ext cx="549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5156150" y="5399593"/>
            <a:ext cx="5476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711381" y="3240594"/>
            <a:ext cx="3511550" cy="3081382"/>
            <a:chOff x="1676400" y="3200400"/>
            <a:chExt cx="3511550" cy="3081382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auto">
            <a:xfrm>
              <a:off x="2486025" y="3916363"/>
              <a:ext cx="2193925" cy="182721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86025" y="43719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3035300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1676400" y="5153025"/>
              <a:ext cx="4032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</a:t>
              </a:r>
            </a:p>
          </p:txBody>
        </p:sp>
        <p:sp>
          <p:nvSpPr>
            <p:cNvPr id="20" name="AutoShape 11"/>
            <p:cNvSpPr>
              <a:spLocks/>
            </p:cNvSpPr>
            <p:nvPr/>
          </p:nvSpPr>
          <p:spPr bwMode="auto">
            <a:xfrm>
              <a:off x="2020888" y="4873625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12"/>
            <p:cNvSpPr>
              <a:spLocks/>
            </p:cNvSpPr>
            <p:nvPr/>
          </p:nvSpPr>
          <p:spPr bwMode="auto">
            <a:xfrm rot="5400000" flipV="1">
              <a:off x="4071937" y="3021013"/>
              <a:ext cx="142875" cy="1071563"/>
            </a:xfrm>
            <a:prstGeom prst="leftBrace">
              <a:avLst>
                <a:gd name="adj1" fmla="val 6250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3"/>
            <p:cNvSpPr txBox="1">
              <a:spLocks noChangeArrowheads="1"/>
            </p:cNvSpPr>
            <p:nvPr/>
          </p:nvSpPr>
          <p:spPr bwMode="auto">
            <a:xfrm>
              <a:off x="3937000" y="3200400"/>
              <a:ext cx="403225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3582988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5"/>
            <p:cNvSpPr>
              <a:spLocks noChangeShapeType="1"/>
            </p:cNvSpPr>
            <p:nvPr/>
          </p:nvSpPr>
          <p:spPr bwMode="auto">
            <a:xfrm>
              <a:off x="4132263" y="3916363"/>
              <a:ext cx="0" cy="1828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2120900" y="4006850"/>
              <a:ext cx="400050" cy="1892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GB" sz="1600" b="1">
                <a:latin typeface="Times New Roman" pitchFamily="18" charset="0"/>
              </a:endParaRP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578100" y="3624263"/>
              <a:ext cx="20447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27" name="AutoShape 18"/>
            <p:cNvSpPr>
              <a:spLocks/>
            </p:cNvSpPr>
            <p:nvPr/>
          </p:nvSpPr>
          <p:spPr bwMode="auto">
            <a:xfrm rot="16200000">
              <a:off x="3500437" y="5326063"/>
              <a:ext cx="141288" cy="1071563"/>
            </a:xfrm>
            <a:prstGeom prst="leftBrace">
              <a:avLst>
                <a:gd name="adj1" fmla="val 6320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9"/>
            <p:cNvSpPr>
              <a:spLocks noChangeShapeType="1"/>
            </p:cNvSpPr>
            <p:nvPr/>
          </p:nvSpPr>
          <p:spPr bwMode="auto">
            <a:xfrm flipH="1" flipV="1">
              <a:off x="2105025" y="3540125"/>
              <a:ext cx="365125" cy="365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1846263" y="3632200"/>
              <a:ext cx="471488" cy="330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wx</a:t>
              </a: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2159000" y="3430588"/>
              <a:ext cx="471488" cy="290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yz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2486025" y="48307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3"/>
            <p:cNvSpPr>
              <a:spLocks noChangeShapeType="1"/>
            </p:cNvSpPr>
            <p:nvPr/>
          </p:nvSpPr>
          <p:spPr bwMode="auto">
            <a:xfrm>
              <a:off x="2486025" y="5287963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2486025" y="52863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>
              <a:off x="2486025" y="5743575"/>
              <a:ext cx="2193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0"/>
            <p:cNvSpPr>
              <a:spLocks/>
            </p:cNvSpPr>
            <p:nvPr/>
          </p:nvSpPr>
          <p:spPr bwMode="auto">
            <a:xfrm flipH="1">
              <a:off x="4754563" y="4398963"/>
              <a:ext cx="131763" cy="863600"/>
            </a:xfrm>
            <a:prstGeom prst="leftBrace">
              <a:avLst>
                <a:gd name="adj1" fmla="val 5461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1"/>
            <p:cNvSpPr txBox="1">
              <a:spLocks noChangeArrowheads="1"/>
            </p:cNvSpPr>
            <p:nvPr/>
          </p:nvSpPr>
          <p:spPr bwMode="auto">
            <a:xfrm>
              <a:off x="4784725" y="4689475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x</a:t>
              </a:r>
            </a:p>
          </p:txBody>
        </p:sp>
        <p:sp>
          <p:nvSpPr>
            <p:cNvPr id="41" name="Text Box 31"/>
            <p:cNvSpPr txBox="1">
              <a:spLocks noChangeArrowheads="1"/>
            </p:cNvSpPr>
            <p:nvPr/>
          </p:nvSpPr>
          <p:spPr bwMode="auto">
            <a:xfrm>
              <a:off x="3369468" y="5915069"/>
              <a:ext cx="40322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z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510640" y="4053395"/>
            <a:ext cx="2193198" cy="1748404"/>
            <a:chOff x="2491450" y="3988464"/>
            <a:chExt cx="2193198" cy="1748404"/>
          </a:xfrm>
        </p:grpSpPr>
        <p:sp>
          <p:nvSpPr>
            <p:cNvPr id="42" name="Text Box 26"/>
            <p:cNvSpPr txBox="1">
              <a:spLocks noChangeArrowheads="1"/>
            </p:cNvSpPr>
            <p:nvPr/>
          </p:nvSpPr>
          <p:spPr bwMode="auto">
            <a:xfrm>
              <a:off x="3059905" y="398846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2491450" y="399095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4" name="Text Box 26"/>
            <p:cNvSpPr txBox="1">
              <a:spLocks noChangeArrowheads="1"/>
            </p:cNvSpPr>
            <p:nvPr/>
          </p:nvSpPr>
          <p:spPr bwMode="auto">
            <a:xfrm>
              <a:off x="4136960" y="399127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568505" y="3993762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4127146" y="4424494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7" name="Text Box 26"/>
            <p:cNvSpPr txBox="1">
              <a:spLocks noChangeArrowheads="1"/>
            </p:cNvSpPr>
            <p:nvPr/>
          </p:nvSpPr>
          <p:spPr bwMode="auto">
            <a:xfrm>
              <a:off x="3558691" y="442698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8" name="Text Box 26"/>
            <p:cNvSpPr txBox="1">
              <a:spLocks noChangeArrowheads="1"/>
            </p:cNvSpPr>
            <p:nvPr/>
          </p:nvSpPr>
          <p:spPr bwMode="auto">
            <a:xfrm>
              <a:off x="3059905" y="4914900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2491450" y="4917386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3060140" y="5367669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2491685" y="5370155"/>
              <a:ext cx="547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61261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4" grpId="0"/>
      <p:bldP spid="35" grpId="0"/>
      <p:bldP spid="37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(4/7)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>
          <a:xfrm>
            <a:off x="457200" y="1458951"/>
            <a:ext cx="8229600" cy="3939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group of adjacent </a:t>
            </a:r>
            <a:r>
              <a:rPr lang="en-US" dirty="0" err="1"/>
              <a:t>minterms</a:t>
            </a:r>
            <a:r>
              <a:rPr lang="en-US" dirty="0"/>
              <a:t> corresponds to a possible product term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Here, there are 2 groups of </a:t>
            </a:r>
            <a:r>
              <a:rPr lang="en-US" dirty="0" err="1"/>
              <a:t>minterms</a:t>
            </a:r>
            <a:r>
              <a:rPr lang="en-US" dirty="0"/>
              <a:t>, A and B: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0000FF"/>
                </a:solidFill>
              </a:rPr>
              <a:t>	A</a:t>
            </a:r>
            <a:r>
              <a:rPr lang="en-US" dirty="0"/>
              <a:t>	=  </a:t>
            </a:r>
            <a:r>
              <a:rPr lang="en-US" dirty="0" err="1"/>
              <a:t>w'.x.y'.z</a:t>
            </a:r>
            <a:r>
              <a:rPr lang="en-US" dirty="0"/>
              <a:t>' + </a:t>
            </a:r>
            <a:r>
              <a:rPr lang="en-US" dirty="0" err="1"/>
              <a:t>w'.x.y'.z</a:t>
            </a:r>
            <a:r>
              <a:rPr lang="en-US" dirty="0"/>
              <a:t> =  w'.</a:t>
            </a:r>
            <a:r>
              <a:rPr lang="en-US" dirty="0" err="1"/>
              <a:t>x.y</a:t>
            </a:r>
            <a:r>
              <a:rPr lang="en-US" dirty="0"/>
              <a:t>'.(z' + z) =  </a:t>
            </a:r>
            <a:r>
              <a:rPr lang="en-US" b="1" dirty="0">
                <a:solidFill>
                  <a:srgbClr val="0000CC"/>
                </a:solidFill>
              </a:rPr>
              <a:t>w'.</a:t>
            </a:r>
            <a:r>
              <a:rPr lang="en-US" b="1" dirty="0" err="1">
                <a:solidFill>
                  <a:srgbClr val="0000CC"/>
                </a:solidFill>
              </a:rPr>
              <a:t>x.y</a:t>
            </a:r>
            <a:r>
              <a:rPr lang="en-US" b="1" dirty="0">
                <a:solidFill>
                  <a:srgbClr val="0000CC"/>
                </a:solidFill>
              </a:rPr>
              <a:t>'</a:t>
            </a:r>
          </a:p>
          <a:p>
            <a:pPr lvl="1" fontAlgn="auto">
              <a:spcBef>
                <a:spcPct val="3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olidFill>
                  <a:srgbClr val="CC0000"/>
                </a:solidFill>
              </a:rPr>
              <a:t>	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/>
              <a:t>	=  w.x'.</a:t>
            </a:r>
            <a:r>
              <a:rPr lang="en-US" dirty="0" err="1"/>
              <a:t>y.z</a:t>
            </a:r>
            <a:r>
              <a:rPr lang="en-US" dirty="0"/>
              <a:t>' + w.x'.</a:t>
            </a:r>
            <a:r>
              <a:rPr lang="en-US" dirty="0" err="1"/>
              <a:t>y.z</a:t>
            </a:r>
            <a:r>
              <a:rPr lang="en-US" dirty="0"/>
              <a:t> + </a:t>
            </a:r>
            <a:r>
              <a:rPr lang="en-US" dirty="0" err="1"/>
              <a:t>w.x.y.z</a:t>
            </a:r>
            <a:r>
              <a:rPr lang="en-US" dirty="0"/>
              <a:t>' + </a:t>
            </a:r>
            <a:r>
              <a:rPr lang="en-US" dirty="0" err="1"/>
              <a:t>w.x.y.z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.(z' + z) + </a:t>
            </a:r>
            <a:r>
              <a:rPr lang="en-US" dirty="0" err="1"/>
              <a:t>w.x.y</a:t>
            </a:r>
            <a:r>
              <a:rPr lang="en-US" dirty="0"/>
              <a:t>.(z' + z)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dirty="0" err="1"/>
              <a:t>w.x'.y</a:t>
            </a:r>
            <a:r>
              <a:rPr lang="en-US" dirty="0"/>
              <a:t> + </a:t>
            </a:r>
            <a:r>
              <a:rPr lang="en-US" dirty="0" err="1"/>
              <a:t>w.x.y</a:t>
            </a:r>
            <a:endParaRPr lang="en-US" dirty="0"/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w.(</a:t>
            </a:r>
            <a:r>
              <a:rPr lang="en-US" dirty="0" err="1"/>
              <a:t>x'+x</a:t>
            </a:r>
            <a:r>
              <a:rPr lang="en-US" dirty="0"/>
              <a:t>).y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=  </a:t>
            </a:r>
            <a:r>
              <a:rPr lang="en-US" b="1" dirty="0" err="1">
                <a:solidFill>
                  <a:srgbClr val="800000"/>
                </a:solidFill>
              </a:rPr>
              <a:t>w.y</a:t>
            </a:r>
            <a:endParaRPr lang="en-US" b="1" dirty="0">
              <a:solidFill>
                <a:srgbClr val="80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970433" y="4399533"/>
            <a:ext cx="1985963" cy="617537"/>
            <a:chOff x="4975660" y="4412117"/>
            <a:chExt cx="1985963" cy="617537"/>
          </a:xfrm>
        </p:grpSpPr>
        <p:sp>
          <p:nvSpPr>
            <p:cNvPr id="55" name="AutoShape 71"/>
            <p:cNvSpPr>
              <a:spLocks noChangeArrowheads="1"/>
            </p:cNvSpPr>
            <p:nvPr/>
          </p:nvSpPr>
          <p:spPr bwMode="auto">
            <a:xfrm>
              <a:off x="6107548" y="4705804"/>
              <a:ext cx="854075" cy="323850"/>
            </a:xfrm>
            <a:prstGeom prst="flowChartAlternateProcess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Text Box 99"/>
            <p:cNvSpPr txBox="1">
              <a:spLocks noChangeArrowheads="1"/>
            </p:cNvSpPr>
            <p:nvPr/>
          </p:nvSpPr>
          <p:spPr bwMode="auto">
            <a:xfrm>
              <a:off x="4975660" y="4412117"/>
              <a:ext cx="309563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>
                  <a:solidFill>
                    <a:srgbClr val="0000FF"/>
                  </a:solidFill>
                  <a:latin typeface="Tahoma" pitchFamily="34" charset="0"/>
                </a:rPr>
                <a:t>A</a:t>
              </a:r>
            </a:p>
          </p:txBody>
        </p:sp>
        <p:sp>
          <p:nvSpPr>
            <p:cNvPr id="85" name="Line 101"/>
            <p:cNvSpPr>
              <a:spLocks noChangeShapeType="1"/>
            </p:cNvSpPr>
            <p:nvPr/>
          </p:nvSpPr>
          <p:spPr bwMode="auto">
            <a:xfrm>
              <a:off x="5285223" y="4594679"/>
              <a:ext cx="820738" cy="11112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065160" y="5165765"/>
            <a:ext cx="1577975" cy="844550"/>
            <a:chOff x="7055285" y="5147129"/>
            <a:chExt cx="1577975" cy="844550"/>
          </a:xfrm>
        </p:grpSpPr>
        <p:sp>
          <p:nvSpPr>
            <p:cNvPr id="54" name="AutoShape 70"/>
            <p:cNvSpPr>
              <a:spLocks noChangeArrowheads="1"/>
            </p:cNvSpPr>
            <p:nvPr/>
          </p:nvSpPr>
          <p:spPr bwMode="auto">
            <a:xfrm>
              <a:off x="7055285" y="5147129"/>
              <a:ext cx="749300" cy="787400"/>
            </a:xfrm>
            <a:prstGeom prst="flowChartAlternateProcess">
              <a:avLst/>
            </a:prstGeom>
            <a:noFill/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100"/>
            <p:cNvSpPr txBox="1">
              <a:spLocks noChangeArrowheads="1"/>
            </p:cNvSpPr>
            <p:nvPr/>
          </p:nvSpPr>
          <p:spPr bwMode="auto">
            <a:xfrm>
              <a:off x="8325285" y="5531304"/>
              <a:ext cx="307975" cy="460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2000" dirty="0">
                  <a:solidFill>
                    <a:srgbClr val="800000"/>
                  </a:solidFill>
                  <a:latin typeface="Tahoma" pitchFamily="34" charset="0"/>
                </a:rPr>
                <a:t>B</a:t>
              </a: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 flipH="1" flipV="1">
              <a:off x="7831573" y="5613854"/>
              <a:ext cx="525463" cy="1285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372535" y="3445329"/>
            <a:ext cx="2963863" cy="2971800"/>
            <a:chOff x="5372535" y="3445329"/>
            <a:chExt cx="2963863" cy="2971800"/>
          </a:xfrm>
        </p:grpSpPr>
        <p:grpSp>
          <p:nvGrpSpPr>
            <p:cNvPr id="6" name="Group 5"/>
            <p:cNvGrpSpPr/>
            <p:nvPr/>
          </p:nvGrpSpPr>
          <p:grpSpPr>
            <a:xfrm>
              <a:off x="6086910" y="4700437"/>
              <a:ext cx="1786425" cy="1290637"/>
              <a:chOff x="6056748" y="4704217"/>
              <a:chExt cx="1851025" cy="1290637"/>
            </a:xfrm>
          </p:grpSpPr>
          <p:sp>
            <p:nvSpPr>
              <p:cNvPr id="76" name="Text Box 92"/>
              <p:cNvSpPr txBox="1">
                <a:spLocks noChangeArrowheads="1"/>
              </p:cNvSpPr>
              <p:nvPr/>
            </p:nvSpPr>
            <p:spPr bwMode="auto">
              <a:xfrm>
                <a:off x="6982260" y="5166179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93"/>
              <p:cNvSpPr txBox="1">
                <a:spLocks noChangeArrowheads="1"/>
              </p:cNvSpPr>
              <p:nvPr/>
            </p:nvSpPr>
            <p:spPr bwMode="auto">
              <a:xfrm>
                <a:off x="7445810" y="5166179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95"/>
              <p:cNvSpPr txBox="1">
                <a:spLocks noChangeArrowheads="1"/>
              </p:cNvSpPr>
              <p:nvPr/>
            </p:nvSpPr>
            <p:spPr bwMode="auto">
              <a:xfrm>
                <a:off x="6982260" y="5626554"/>
                <a:ext cx="463550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96"/>
              <p:cNvSpPr txBox="1">
                <a:spLocks noChangeArrowheads="1"/>
              </p:cNvSpPr>
              <p:nvPr/>
            </p:nvSpPr>
            <p:spPr bwMode="auto">
              <a:xfrm>
                <a:off x="7445810" y="5626554"/>
                <a:ext cx="46196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75"/>
              <p:cNvSpPr txBox="1">
                <a:spLocks noChangeArrowheads="1"/>
              </p:cNvSpPr>
              <p:nvPr/>
            </p:nvSpPr>
            <p:spPr bwMode="auto">
              <a:xfrm>
                <a:off x="6056748" y="4704217"/>
                <a:ext cx="461963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76"/>
              <p:cNvSpPr txBox="1">
                <a:spLocks noChangeArrowheads="1"/>
              </p:cNvSpPr>
              <p:nvPr/>
            </p:nvSpPr>
            <p:spPr bwMode="auto">
              <a:xfrm>
                <a:off x="6518710" y="4704217"/>
                <a:ext cx="463550" cy="369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372535" y="3445329"/>
              <a:ext cx="2963863" cy="2971800"/>
              <a:chOff x="5372535" y="3445329"/>
              <a:chExt cx="2963863" cy="2971800"/>
            </a:xfrm>
          </p:grpSpPr>
          <p:sp>
            <p:nvSpPr>
              <p:cNvPr id="56" name="Rectangle 72"/>
              <p:cNvSpPr>
                <a:spLocks noChangeArrowheads="1"/>
              </p:cNvSpPr>
              <p:nvPr/>
            </p:nvSpPr>
            <p:spPr bwMode="auto">
              <a:xfrm>
                <a:off x="6056748" y="4151767"/>
                <a:ext cx="1851025" cy="184308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73"/>
              <p:cNvSpPr>
                <a:spLocks noChangeShapeType="1"/>
              </p:cNvSpPr>
              <p:nvPr/>
            </p:nvSpPr>
            <p:spPr bwMode="auto">
              <a:xfrm>
                <a:off x="6056748" y="4612142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74"/>
              <p:cNvSpPr>
                <a:spLocks noChangeShapeType="1"/>
              </p:cNvSpPr>
              <p:nvPr/>
            </p:nvSpPr>
            <p:spPr bwMode="auto">
              <a:xfrm>
                <a:off x="65187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Text Box 77"/>
              <p:cNvSpPr txBox="1">
                <a:spLocks noChangeArrowheads="1"/>
              </p:cNvSpPr>
              <p:nvPr/>
            </p:nvSpPr>
            <p:spPr bwMode="auto">
              <a:xfrm>
                <a:off x="5372535" y="5397954"/>
                <a:ext cx="3413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</a:t>
                </a:r>
              </a:p>
            </p:txBody>
          </p:sp>
          <p:sp>
            <p:nvSpPr>
              <p:cNvPr id="62" name="AutoShape 78"/>
              <p:cNvSpPr>
                <a:spLocks/>
              </p:cNvSpPr>
              <p:nvPr/>
            </p:nvSpPr>
            <p:spPr bwMode="auto">
              <a:xfrm>
                <a:off x="5664635" y="5116967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9"/>
              <p:cNvSpPr>
                <a:spLocks/>
              </p:cNvSpPr>
              <p:nvPr/>
            </p:nvSpPr>
            <p:spPr bwMode="auto">
              <a:xfrm rot="5400000" flipV="1">
                <a:off x="7383898" y="3337379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80"/>
              <p:cNvSpPr>
                <a:spLocks noChangeShapeType="1"/>
              </p:cNvSpPr>
              <p:nvPr/>
            </p:nvSpPr>
            <p:spPr bwMode="auto">
              <a:xfrm>
                <a:off x="698226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1"/>
              <p:cNvSpPr>
                <a:spLocks noChangeShapeType="1"/>
              </p:cNvSpPr>
              <p:nvPr/>
            </p:nvSpPr>
            <p:spPr bwMode="auto">
              <a:xfrm>
                <a:off x="7445810" y="4151767"/>
                <a:ext cx="0" cy="18430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Text Box 82"/>
              <p:cNvSpPr txBox="1">
                <a:spLocks noChangeArrowheads="1"/>
              </p:cNvSpPr>
              <p:nvPr/>
            </p:nvSpPr>
            <p:spPr bwMode="auto">
              <a:xfrm>
                <a:off x="5585260" y="4245429"/>
                <a:ext cx="501650" cy="19065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lnSpc>
                    <a:spcPct val="110000"/>
                  </a:lnSpc>
                </a:pPr>
                <a:endParaRPr lang="en-GB" sz="1400" b="1">
                  <a:latin typeface="Times New Roman" pitchFamily="18" charset="0"/>
                </a:endParaRPr>
              </a:p>
              <a:p>
                <a:pPr algn="r" eaLnBrk="0" hangingPunct="0">
                  <a:lnSpc>
                    <a:spcPct val="110000"/>
                  </a:lnSpc>
                </a:pPr>
                <a:r>
                  <a:rPr lang="en-GB" sz="1400" b="1">
                    <a:latin typeface="Times New Roman" pitchFamily="18" charset="0"/>
                  </a:rPr>
                  <a:t>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7" name="Text Box 83"/>
              <p:cNvSpPr txBox="1">
                <a:spLocks noChangeArrowheads="1"/>
              </p:cNvSpPr>
              <p:nvPr/>
            </p:nvSpPr>
            <p:spPr bwMode="auto">
              <a:xfrm>
                <a:off x="6132948" y="3858079"/>
                <a:ext cx="1890713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1400" b="1">
                    <a:latin typeface="Times New Roman" pitchFamily="18" charset="0"/>
                  </a:rPr>
                  <a:t>00       01      11       10</a:t>
                </a:r>
                <a:endParaRPr lang="en-GB" sz="1600" b="1">
                  <a:latin typeface="Times New Roman" pitchFamily="18" charset="0"/>
                </a:endParaRPr>
              </a:p>
            </p:txBody>
          </p:sp>
          <p:sp>
            <p:nvSpPr>
              <p:cNvPr id="68" name="AutoShape 84"/>
              <p:cNvSpPr>
                <a:spLocks/>
              </p:cNvSpPr>
              <p:nvPr/>
            </p:nvSpPr>
            <p:spPr bwMode="auto">
              <a:xfrm rot="16200000">
                <a:off x="6901298" y="5658304"/>
                <a:ext cx="142875" cy="906463"/>
              </a:xfrm>
              <a:prstGeom prst="leftBrace">
                <a:avLst>
                  <a:gd name="adj1" fmla="val 528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Text Box 85"/>
              <p:cNvSpPr txBox="1">
                <a:spLocks noChangeArrowheads="1"/>
              </p:cNvSpPr>
              <p:nvPr/>
            </p:nvSpPr>
            <p:spPr bwMode="auto">
              <a:xfrm>
                <a:off x="6809223" y="6140904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z</a:t>
                </a:r>
              </a:p>
            </p:txBody>
          </p:sp>
          <p:sp>
            <p:nvSpPr>
              <p:cNvPr id="70" name="Line 86"/>
              <p:cNvSpPr>
                <a:spLocks noChangeShapeType="1"/>
              </p:cNvSpPr>
              <p:nvPr/>
            </p:nvSpPr>
            <p:spPr bwMode="auto">
              <a:xfrm flipH="1" flipV="1">
                <a:off x="5736073" y="3773942"/>
                <a:ext cx="307975" cy="3683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Text Box 87"/>
              <p:cNvSpPr txBox="1">
                <a:spLocks noChangeArrowheads="1"/>
              </p:cNvSpPr>
              <p:nvPr/>
            </p:nvSpPr>
            <p:spPr bwMode="auto">
              <a:xfrm>
                <a:off x="5509060" y="3902529"/>
                <a:ext cx="482600" cy="3333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wx</a:t>
                </a:r>
              </a:p>
            </p:txBody>
          </p:sp>
          <p:sp>
            <p:nvSpPr>
              <p:cNvPr id="72" name="Text Box 88"/>
              <p:cNvSpPr txBox="1">
                <a:spLocks noChangeArrowheads="1"/>
              </p:cNvSpPr>
              <p:nvPr/>
            </p:nvSpPr>
            <p:spPr bwMode="auto">
              <a:xfrm>
                <a:off x="5778935" y="3662817"/>
                <a:ext cx="400050" cy="292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yz</a:t>
                </a:r>
              </a:p>
            </p:txBody>
          </p:sp>
          <p:sp>
            <p:nvSpPr>
              <p:cNvPr id="73" name="Line 89"/>
              <p:cNvSpPr>
                <a:spLocks noChangeShapeType="1"/>
              </p:cNvSpPr>
              <p:nvPr/>
            </p:nvSpPr>
            <p:spPr bwMode="auto">
              <a:xfrm>
                <a:off x="6056748" y="507410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90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Line 91"/>
              <p:cNvSpPr>
                <a:spLocks noChangeShapeType="1"/>
              </p:cNvSpPr>
              <p:nvPr/>
            </p:nvSpPr>
            <p:spPr bwMode="auto">
              <a:xfrm>
                <a:off x="6056748" y="5534479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94"/>
              <p:cNvSpPr>
                <a:spLocks noChangeShapeType="1"/>
              </p:cNvSpPr>
              <p:nvPr/>
            </p:nvSpPr>
            <p:spPr bwMode="auto">
              <a:xfrm>
                <a:off x="6056748" y="5994854"/>
                <a:ext cx="18510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AutoShape 97"/>
              <p:cNvSpPr>
                <a:spLocks/>
              </p:cNvSpPr>
              <p:nvPr/>
            </p:nvSpPr>
            <p:spPr bwMode="auto">
              <a:xfrm flipH="1">
                <a:off x="7971273" y="4639129"/>
                <a:ext cx="111125" cy="869950"/>
              </a:xfrm>
              <a:prstGeom prst="leftBrace">
                <a:avLst>
                  <a:gd name="adj1" fmla="val 652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Text Box 98"/>
              <p:cNvSpPr txBox="1">
                <a:spLocks noChangeArrowheads="1"/>
              </p:cNvSpPr>
              <p:nvPr/>
            </p:nvSpPr>
            <p:spPr bwMode="auto">
              <a:xfrm>
                <a:off x="7996673" y="4932817"/>
                <a:ext cx="339725" cy="368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103"/>
              <p:cNvSpPr txBox="1">
                <a:spLocks noChangeArrowheads="1"/>
              </p:cNvSpPr>
              <p:nvPr/>
            </p:nvSpPr>
            <p:spPr bwMode="auto">
              <a:xfrm>
                <a:off x="7290235" y="3445329"/>
                <a:ext cx="341313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y</a:t>
                </a:r>
              </a:p>
            </p:txBody>
          </p:sp>
        </p:grpSp>
        <p:grpSp>
          <p:nvGrpSpPr>
            <p:cNvPr id="88" name="Group 87"/>
            <p:cNvGrpSpPr/>
            <p:nvPr/>
          </p:nvGrpSpPr>
          <p:grpSpPr>
            <a:xfrm>
              <a:off x="6079368" y="4247244"/>
              <a:ext cx="1828405" cy="1748404"/>
              <a:chOff x="2491450" y="3988464"/>
              <a:chExt cx="2193198" cy="1748404"/>
            </a:xfrm>
          </p:grpSpPr>
          <p:sp>
            <p:nvSpPr>
              <p:cNvPr id="89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398846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0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399095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1" name="Text Box 26"/>
              <p:cNvSpPr txBox="1">
                <a:spLocks noChangeArrowheads="1"/>
              </p:cNvSpPr>
              <p:nvPr/>
            </p:nvSpPr>
            <p:spPr bwMode="auto">
              <a:xfrm>
                <a:off x="4136960" y="399127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2" name="Text Box 26"/>
              <p:cNvSpPr txBox="1">
                <a:spLocks noChangeArrowheads="1"/>
              </p:cNvSpPr>
              <p:nvPr/>
            </p:nvSpPr>
            <p:spPr bwMode="auto">
              <a:xfrm>
                <a:off x="3568505" y="3993762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3" name="Text Box 26"/>
              <p:cNvSpPr txBox="1">
                <a:spLocks noChangeArrowheads="1"/>
              </p:cNvSpPr>
              <p:nvPr/>
            </p:nvSpPr>
            <p:spPr bwMode="auto">
              <a:xfrm>
                <a:off x="4127146" y="4424494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4" name="Text Box 26"/>
              <p:cNvSpPr txBox="1">
                <a:spLocks noChangeArrowheads="1"/>
              </p:cNvSpPr>
              <p:nvPr/>
            </p:nvSpPr>
            <p:spPr bwMode="auto">
              <a:xfrm>
                <a:off x="3558691" y="442698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5" name="Text Box 26"/>
              <p:cNvSpPr txBox="1">
                <a:spLocks noChangeArrowheads="1"/>
              </p:cNvSpPr>
              <p:nvPr/>
            </p:nvSpPr>
            <p:spPr bwMode="auto">
              <a:xfrm>
                <a:off x="3059905" y="4914900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6" name="Text Box 26"/>
              <p:cNvSpPr txBox="1">
                <a:spLocks noChangeArrowheads="1"/>
              </p:cNvSpPr>
              <p:nvPr/>
            </p:nvSpPr>
            <p:spPr bwMode="auto">
              <a:xfrm>
                <a:off x="2491450" y="4917386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7" name="Text Box 26"/>
              <p:cNvSpPr txBox="1">
                <a:spLocks noChangeArrowheads="1"/>
              </p:cNvSpPr>
              <p:nvPr/>
            </p:nvSpPr>
            <p:spPr bwMode="auto">
              <a:xfrm>
                <a:off x="3060140" y="5367669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2491685" y="5370155"/>
                <a:ext cx="547688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400" dirty="0">
                    <a:latin typeface="Tahoma" pitchFamily="34" charset="0"/>
                  </a:rPr>
                  <a:t>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5251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#15: Simplification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224366"/>
            <a:ext cx="8420559" cy="5364970"/>
          </a:xfrm>
        </p:spPr>
        <p:txBody>
          <a:bodyPr>
            <a:no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Function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Algebraic Simplification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Half Adder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 err="1"/>
              <a:t>Gray</a:t>
            </a:r>
            <a:r>
              <a:rPr lang="en-GB" dirty="0"/>
              <a:t> Code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K-maps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5.1	Introduction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5.2	How to use K-maps</a:t>
            </a:r>
            <a:endParaRPr lang="en-GB" sz="2400" dirty="0"/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5.3	Converting to </a:t>
            </a:r>
            <a:r>
              <a:rPr lang="en-GB" dirty="0" err="1"/>
              <a:t>Minterms</a:t>
            </a:r>
            <a:r>
              <a:rPr lang="en-GB" dirty="0"/>
              <a:t> Form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5.4	Prime </a:t>
            </a:r>
            <a:r>
              <a:rPr lang="en-GB" dirty="0" err="1"/>
              <a:t>Implicants</a:t>
            </a:r>
            <a:r>
              <a:rPr lang="en-GB" dirty="0"/>
              <a:t> (PIs) and Essential Prime </a:t>
            </a:r>
            <a:r>
              <a:rPr lang="en-GB" dirty="0" err="1"/>
              <a:t>Implicants</a:t>
            </a:r>
            <a:r>
              <a:rPr lang="en-GB" dirty="0"/>
              <a:t> (EPIs)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5.5	Finding Simplified SOP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5.6	Finding Simplified POS Expression</a:t>
            </a:r>
          </a:p>
          <a:p>
            <a:pPr marL="1255713" lvl="1" indent="-635000">
              <a:spcBef>
                <a:spcPts val="200"/>
              </a:spcBef>
              <a:buClrTx/>
              <a:buSzPct val="100000"/>
              <a:buNone/>
            </a:pPr>
            <a:r>
              <a:rPr lang="en-GB" dirty="0"/>
              <a:t>5.7	Don’t-care Conditions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More Examples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(5/7)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>
          <a:xfrm>
            <a:off x="457200" y="1540042"/>
            <a:ext cx="8229600" cy="4590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product term that corresponds to a group, </a:t>
            </a:r>
            <a:r>
              <a:rPr lang="en-US" dirty="0">
                <a:solidFill>
                  <a:srgbClr val="C00000"/>
                </a:solidFill>
              </a:rPr>
              <a:t>w'∙</a:t>
            </a:r>
            <a:r>
              <a:rPr lang="en-US" dirty="0" err="1">
                <a:solidFill>
                  <a:srgbClr val="C00000"/>
                </a:solidFill>
              </a:rPr>
              <a:t>x∙y</a:t>
            </a:r>
            <a:r>
              <a:rPr lang="en-US" dirty="0">
                <a:solidFill>
                  <a:srgbClr val="C00000"/>
                </a:solidFill>
              </a:rPr>
              <a:t>'</a:t>
            </a:r>
            <a:r>
              <a:rPr lang="en-US" dirty="0"/>
              <a:t> and </a:t>
            </a:r>
            <a:r>
              <a:rPr lang="en-US" dirty="0" err="1">
                <a:solidFill>
                  <a:srgbClr val="C00000"/>
                </a:solidFill>
              </a:rPr>
              <a:t>w∙y</a:t>
            </a:r>
            <a:r>
              <a:rPr lang="en-US" dirty="0"/>
              <a:t>, represents the sum of </a:t>
            </a:r>
            <a:r>
              <a:rPr lang="en-US" dirty="0" err="1"/>
              <a:t>minterms</a:t>
            </a:r>
            <a:r>
              <a:rPr lang="en-US" dirty="0"/>
              <a:t> in that group.</a:t>
            </a:r>
          </a:p>
          <a:p>
            <a:pPr marL="273050" indent="-273050" fontAlgn="auto">
              <a:spcBef>
                <a:spcPct val="6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Boolean expression is therefore the sum of product terms (SOP) that represent all groups of the </a:t>
            </a:r>
            <a:r>
              <a:rPr lang="en-US" dirty="0" err="1"/>
              <a:t>minterms</a:t>
            </a:r>
            <a:r>
              <a:rPr lang="en-US" dirty="0"/>
              <a:t> of the function: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100" dirty="0"/>
              <a:t>	</a:t>
            </a:r>
            <a:r>
              <a:rPr lang="en-US" sz="2400" i="1" dirty="0"/>
              <a:t>F</a:t>
            </a:r>
            <a:r>
              <a:rPr lang="en-US" sz="2400" dirty="0"/>
              <a:t>(</a:t>
            </a:r>
            <a:r>
              <a:rPr lang="en-US" sz="2400" dirty="0" err="1"/>
              <a:t>w,x,y,z</a:t>
            </a:r>
            <a:r>
              <a:rPr lang="en-US" sz="2400" dirty="0"/>
              <a:t>) = group A + group B = </a:t>
            </a:r>
            <a:r>
              <a:rPr lang="en-US" sz="2400" dirty="0">
                <a:solidFill>
                  <a:srgbClr val="800000"/>
                </a:solidFill>
              </a:rPr>
              <a:t>w'∙</a:t>
            </a:r>
            <a:r>
              <a:rPr lang="en-US" sz="2400" dirty="0" err="1">
                <a:solidFill>
                  <a:srgbClr val="800000"/>
                </a:solidFill>
              </a:rPr>
              <a:t>x∙y</a:t>
            </a:r>
            <a:r>
              <a:rPr lang="en-US" sz="2400" dirty="0">
                <a:solidFill>
                  <a:srgbClr val="800000"/>
                </a:solidFill>
              </a:rPr>
              <a:t>' + </a:t>
            </a:r>
            <a:r>
              <a:rPr lang="en-US" sz="2400" dirty="0" err="1">
                <a:solidFill>
                  <a:srgbClr val="800000"/>
                </a:solidFill>
              </a:rPr>
              <a:t>w∙y</a:t>
            </a:r>
            <a:r>
              <a:rPr lang="en-US" sz="2400" dirty="0">
                <a:solidFill>
                  <a:srgbClr val="8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150771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(6/7)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C00000"/>
                </a:solidFill>
              </a:rPr>
              <a:t>larger the group </a:t>
            </a:r>
            <a:r>
              <a:rPr lang="en-US" dirty="0"/>
              <a:t>(the more </a:t>
            </a:r>
            <a:r>
              <a:rPr lang="en-US" dirty="0" err="1"/>
              <a:t>minterms</a:t>
            </a:r>
            <a:r>
              <a:rPr lang="en-US" dirty="0"/>
              <a:t> it contains), the </a:t>
            </a:r>
            <a:r>
              <a:rPr lang="en-US" dirty="0">
                <a:solidFill>
                  <a:srgbClr val="C00000"/>
                </a:solidFill>
              </a:rPr>
              <a:t>fewer is the number of literals </a:t>
            </a:r>
            <a:r>
              <a:rPr lang="en-US" dirty="0"/>
              <a:t>in the associated product term.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Recall that a group must have size in powers of two.</a:t>
            </a:r>
          </a:p>
          <a:p>
            <a:pPr marL="625475" lvl="1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For a 4-variable K-map with variables w, x, y, z</a:t>
            </a:r>
            <a:br>
              <a:rPr lang="en-US" dirty="0"/>
            </a:br>
            <a:r>
              <a:rPr lang="en-US" dirty="0"/>
              <a:t>	1 cell 	= 4 literals. Examples: </a:t>
            </a:r>
            <a:r>
              <a:rPr lang="en-US" dirty="0" err="1"/>
              <a:t>w∙x∙y∙z</a:t>
            </a:r>
            <a:r>
              <a:rPr lang="en-US" dirty="0"/>
              <a:t>, w'∙</a:t>
            </a:r>
            <a:r>
              <a:rPr lang="en-US" dirty="0" err="1"/>
              <a:t>x∙y</a:t>
            </a:r>
            <a:r>
              <a:rPr lang="en-US" dirty="0"/>
              <a:t>'∙z</a:t>
            </a:r>
            <a:br>
              <a:rPr lang="en-US" dirty="0"/>
            </a:br>
            <a:r>
              <a:rPr lang="en-US" dirty="0"/>
              <a:t>	2 cells	= 3 literals. Examples: </a:t>
            </a:r>
            <a:r>
              <a:rPr lang="en-US" dirty="0" err="1"/>
              <a:t>w∙x∙y</a:t>
            </a:r>
            <a:r>
              <a:rPr lang="en-US" dirty="0"/>
              <a:t>, </a:t>
            </a:r>
            <a:r>
              <a:rPr lang="en-US" dirty="0" err="1"/>
              <a:t>w∙y</a:t>
            </a:r>
            <a:r>
              <a:rPr lang="en-US" dirty="0"/>
              <a:t>'∙z' </a:t>
            </a:r>
            <a:br>
              <a:rPr lang="en-US" dirty="0"/>
            </a:br>
            <a:r>
              <a:rPr lang="en-US" dirty="0"/>
              <a:t>	4 cells	= 2 literals. Examples: </a:t>
            </a:r>
            <a:r>
              <a:rPr lang="en-US" dirty="0" err="1"/>
              <a:t>w∙x</a:t>
            </a:r>
            <a:r>
              <a:rPr lang="en-US" dirty="0"/>
              <a:t>, </a:t>
            </a:r>
            <a:r>
              <a:rPr lang="en-US" dirty="0" err="1"/>
              <a:t>x'∙y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	8 cells	= 1 literal. Examples: w, y', z </a:t>
            </a:r>
            <a:br>
              <a:rPr lang="en-US" dirty="0"/>
            </a:br>
            <a:r>
              <a:rPr lang="en-US" dirty="0"/>
              <a:t>	16 cells	= no literal (i.e. logical constant 1). Example: 1 </a:t>
            </a:r>
          </a:p>
        </p:txBody>
      </p:sp>
    </p:spTree>
    <p:extLst>
      <p:ext uri="{BB962C8B-B14F-4D97-AF65-F5344CB8AC3E}">
        <p14:creationId xmlns:p14="http://schemas.microsoft.com/office/powerpoint/2010/main" val="2233658803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5.2 How to Use K-maps (7/7)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92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Examples of valid and invalid groupings.</a:t>
            </a:r>
          </a:p>
        </p:txBody>
      </p:sp>
      <p:grpSp>
        <p:nvGrpSpPr>
          <p:cNvPr id="10" name="Group 106"/>
          <p:cNvGrpSpPr>
            <a:grpSpLocks/>
          </p:cNvGrpSpPr>
          <p:nvPr/>
        </p:nvGrpSpPr>
        <p:grpSpPr bwMode="auto">
          <a:xfrm>
            <a:off x="1524000" y="1981200"/>
            <a:ext cx="6527800" cy="2098675"/>
            <a:chOff x="960" y="1152"/>
            <a:chExt cx="4112" cy="1371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80" y="2181"/>
              <a:ext cx="3616" cy="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13" name="Group 104"/>
            <p:cNvGrpSpPr>
              <a:grpSpLocks/>
            </p:cNvGrpSpPr>
            <p:nvPr/>
          </p:nvGrpSpPr>
          <p:grpSpPr bwMode="auto">
            <a:xfrm>
              <a:off x="2503" y="1171"/>
              <a:ext cx="847" cy="998"/>
              <a:chOff x="2503" y="1171"/>
              <a:chExt cx="847" cy="998"/>
            </a:xfrm>
          </p:grpSpPr>
          <p:sp>
            <p:nvSpPr>
              <p:cNvPr id="53" name="AutoShape 7"/>
              <p:cNvSpPr>
                <a:spLocks noChangeArrowheads="1"/>
              </p:cNvSpPr>
              <p:nvPr/>
            </p:nvSpPr>
            <p:spPr bwMode="auto">
              <a:xfrm>
                <a:off x="3157" y="1218"/>
                <a:ext cx="180" cy="899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AutoShape 8"/>
              <p:cNvSpPr>
                <a:spLocks/>
              </p:cNvSpPr>
              <p:nvPr/>
            </p:nvSpPr>
            <p:spPr bwMode="auto">
              <a:xfrm rot="5400000">
                <a:off x="2602" y="1874"/>
                <a:ext cx="236" cy="353"/>
              </a:xfrm>
              <a:prstGeom prst="leftBracket">
                <a:avLst>
                  <a:gd name="adj" fmla="val 12465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AutoShape 9"/>
              <p:cNvSpPr>
                <a:spLocks/>
              </p:cNvSpPr>
              <p:nvPr/>
            </p:nvSpPr>
            <p:spPr bwMode="auto">
              <a:xfrm rot="16200000" flipV="1">
                <a:off x="2600" y="1113"/>
                <a:ext cx="237" cy="353"/>
              </a:xfrm>
              <a:prstGeom prst="leftBracket">
                <a:avLst>
                  <a:gd name="adj" fmla="val 12412"/>
                </a:avLst>
              </a:pr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2503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11"/>
              <p:cNvSpPr>
                <a:spLocks noChangeShapeType="1"/>
              </p:cNvSpPr>
              <p:nvPr/>
            </p:nvSpPr>
            <p:spPr bwMode="auto">
              <a:xfrm>
                <a:off x="2503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>
                <a:off x="2503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>
                <a:off x="271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14"/>
              <p:cNvSpPr>
                <a:spLocks noChangeShapeType="1"/>
              </p:cNvSpPr>
              <p:nvPr/>
            </p:nvSpPr>
            <p:spPr bwMode="auto">
              <a:xfrm>
                <a:off x="2925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15"/>
              <p:cNvSpPr>
                <a:spLocks noChangeShapeType="1"/>
              </p:cNvSpPr>
              <p:nvPr/>
            </p:nvSpPr>
            <p:spPr bwMode="auto">
              <a:xfrm>
                <a:off x="2503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16"/>
              <p:cNvSpPr>
                <a:spLocks noChangeShapeType="1"/>
              </p:cNvSpPr>
              <p:nvPr/>
            </p:nvSpPr>
            <p:spPr bwMode="auto">
              <a:xfrm>
                <a:off x="3138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17"/>
              <p:cNvSpPr txBox="1">
                <a:spLocks noChangeArrowheads="1"/>
              </p:cNvSpPr>
              <p:nvPr/>
            </p:nvSpPr>
            <p:spPr bwMode="auto">
              <a:xfrm>
                <a:off x="3138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4" name="Text Box 18"/>
              <p:cNvSpPr txBox="1">
                <a:spLocks noChangeArrowheads="1"/>
              </p:cNvSpPr>
              <p:nvPr/>
            </p:nvSpPr>
            <p:spPr bwMode="auto">
              <a:xfrm>
                <a:off x="3138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19"/>
              <p:cNvSpPr txBox="1">
                <a:spLocks noChangeArrowheads="1"/>
              </p:cNvSpPr>
              <p:nvPr/>
            </p:nvSpPr>
            <p:spPr bwMode="auto">
              <a:xfrm>
                <a:off x="2503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Text Box 20"/>
              <p:cNvSpPr txBox="1">
                <a:spLocks noChangeArrowheads="1"/>
              </p:cNvSpPr>
              <p:nvPr/>
            </p:nvSpPr>
            <p:spPr bwMode="auto">
              <a:xfrm>
                <a:off x="2503" y="1228"/>
                <a:ext cx="211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7" name="Text Box 21"/>
              <p:cNvSpPr txBox="1">
                <a:spLocks noChangeArrowheads="1"/>
              </p:cNvSpPr>
              <p:nvPr/>
            </p:nvSpPr>
            <p:spPr bwMode="auto">
              <a:xfrm>
                <a:off x="3138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8" name="Text Box 22"/>
              <p:cNvSpPr txBox="1">
                <a:spLocks noChangeArrowheads="1"/>
              </p:cNvSpPr>
              <p:nvPr/>
            </p:nvSpPr>
            <p:spPr bwMode="auto">
              <a:xfrm>
                <a:off x="3138" y="1724"/>
                <a:ext cx="212" cy="1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9" name="Text Box 23"/>
              <p:cNvSpPr txBox="1">
                <a:spLocks noChangeArrowheads="1"/>
              </p:cNvSpPr>
              <p:nvPr/>
            </p:nvSpPr>
            <p:spPr bwMode="auto">
              <a:xfrm>
                <a:off x="2714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0" name="Text Box 24"/>
              <p:cNvSpPr txBox="1">
                <a:spLocks noChangeArrowheads="1"/>
              </p:cNvSpPr>
              <p:nvPr/>
            </p:nvSpPr>
            <p:spPr bwMode="auto">
              <a:xfrm>
                <a:off x="2699" y="1228"/>
                <a:ext cx="212" cy="2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4" name="Text Box 25"/>
            <p:cNvSpPr txBox="1">
              <a:spLocks noChangeArrowheads="1"/>
            </p:cNvSpPr>
            <p:nvPr/>
          </p:nvSpPr>
          <p:spPr bwMode="auto">
            <a:xfrm>
              <a:off x="3238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grpSp>
          <p:nvGrpSpPr>
            <p:cNvPr id="15" name="Group 105"/>
            <p:cNvGrpSpPr>
              <a:grpSpLocks/>
            </p:cNvGrpSpPr>
            <p:nvPr/>
          </p:nvGrpSpPr>
          <p:grpSpPr bwMode="auto">
            <a:xfrm>
              <a:off x="3948" y="1200"/>
              <a:ext cx="902" cy="944"/>
              <a:chOff x="3948" y="1200"/>
              <a:chExt cx="902" cy="944"/>
            </a:xfrm>
          </p:grpSpPr>
          <p:sp>
            <p:nvSpPr>
              <p:cNvPr id="34" name="AutoShape 27"/>
              <p:cNvSpPr>
                <a:spLocks/>
              </p:cNvSpPr>
              <p:nvPr/>
            </p:nvSpPr>
            <p:spPr bwMode="auto">
              <a:xfrm flipH="1">
                <a:off x="4635" y="1939"/>
                <a:ext cx="215" cy="180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AutoShape 28"/>
              <p:cNvSpPr>
                <a:spLocks/>
              </p:cNvSpPr>
              <p:nvPr/>
            </p:nvSpPr>
            <p:spPr bwMode="auto">
              <a:xfrm>
                <a:off x="3948" y="1942"/>
                <a:ext cx="213" cy="179"/>
              </a:xfrm>
              <a:prstGeom prst="rightBracket">
                <a:avLst>
                  <a:gd name="adj" fmla="val 8333"/>
                </a:avLst>
              </a:prstGeom>
              <a:solidFill>
                <a:srgbClr val="00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Rectangle 29"/>
              <p:cNvSpPr>
                <a:spLocks noChangeArrowheads="1"/>
              </p:cNvSpPr>
              <p:nvPr/>
            </p:nvSpPr>
            <p:spPr bwMode="auto">
              <a:xfrm>
                <a:off x="3984" y="1200"/>
                <a:ext cx="848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30"/>
              <p:cNvSpPr>
                <a:spLocks noChangeShapeType="1"/>
              </p:cNvSpPr>
              <p:nvPr/>
            </p:nvSpPr>
            <p:spPr bwMode="auto">
              <a:xfrm>
                <a:off x="3984" y="1437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31"/>
              <p:cNvSpPr>
                <a:spLocks noChangeShapeType="1"/>
              </p:cNvSpPr>
              <p:nvPr/>
            </p:nvSpPr>
            <p:spPr bwMode="auto">
              <a:xfrm>
                <a:off x="3984" y="1673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32"/>
              <p:cNvSpPr>
                <a:spLocks noChangeShapeType="1"/>
              </p:cNvSpPr>
              <p:nvPr/>
            </p:nvSpPr>
            <p:spPr bwMode="auto">
              <a:xfrm>
                <a:off x="4197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33"/>
              <p:cNvSpPr>
                <a:spLocks noChangeShapeType="1"/>
              </p:cNvSpPr>
              <p:nvPr/>
            </p:nvSpPr>
            <p:spPr bwMode="auto">
              <a:xfrm>
                <a:off x="4409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34"/>
              <p:cNvSpPr>
                <a:spLocks noChangeShapeType="1"/>
              </p:cNvSpPr>
              <p:nvPr/>
            </p:nvSpPr>
            <p:spPr bwMode="auto">
              <a:xfrm>
                <a:off x="3984" y="1909"/>
                <a:ext cx="8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35"/>
              <p:cNvSpPr>
                <a:spLocks noChangeShapeType="1"/>
              </p:cNvSpPr>
              <p:nvPr/>
            </p:nvSpPr>
            <p:spPr bwMode="auto">
              <a:xfrm>
                <a:off x="462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36"/>
              <p:cNvSpPr txBox="1">
                <a:spLocks noChangeArrowheads="1"/>
              </p:cNvSpPr>
              <p:nvPr/>
            </p:nvSpPr>
            <p:spPr bwMode="auto">
              <a:xfrm>
                <a:off x="4621" y="1267"/>
                <a:ext cx="21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37"/>
              <p:cNvSpPr txBox="1">
                <a:spLocks noChangeArrowheads="1"/>
              </p:cNvSpPr>
              <p:nvPr/>
            </p:nvSpPr>
            <p:spPr bwMode="auto">
              <a:xfrm>
                <a:off x="4621" y="1953"/>
                <a:ext cx="211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5" name="Text Box 38"/>
              <p:cNvSpPr txBox="1">
                <a:spLocks noChangeArrowheads="1"/>
              </p:cNvSpPr>
              <p:nvPr/>
            </p:nvSpPr>
            <p:spPr bwMode="auto">
              <a:xfrm>
                <a:off x="3984" y="1953"/>
                <a:ext cx="213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6" name="Text Box 39"/>
              <p:cNvSpPr txBox="1">
                <a:spLocks noChangeArrowheads="1"/>
              </p:cNvSpPr>
              <p:nvPr/>
            </p:nvSpPr>
            <p:spPr bwMode="auto">
              <a:xfrm>
                <a:off x="4197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7" name="Text Box 40"/>
              <p:cNvSpPr txBox="1">
                <a:spLocks noChangeArrowheads="1"/>
              </p:cNvSpPr>
              <p:nvPr/>
            </p:nvSpPr>
            <p:spPr bwMode="auto">
              <a:xfrm>
                <a:off x="4409" y="1267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8" name="Text Box 41"/>
              <p:cNvSpPr txBox="1">
                <a:spLocks noChangeArrowheads="1"/>
              </p:cNvSpPr>
              <p:nvPr/>
            </p:nvSpPr>
            <p:spPr bwMode="auto">
              <a:xfrm>
                <a:off x="4621" y="1495"/>
                <a:ext cx="211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9" name="Text Box 42"/>
              <p:cNvSpPr txBox="1">
                <a:spLocks noChangeArrowheads="1"/>
              </p:cNvSpPr>
              <p:nvPr/>
            </p:nvSpPr>
            <p:spPr bwMode="auto">
              <a:xfrm>
                <a:off x="4409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0" name="Text Box 43"/>
              <p:cNvSpPr txBox="1">
                <a:spLocks noChangeArrowheads="1"/>
              </p:cNvSpPr>
              <p:nvPr/>
            </p:nvSpPr>
            <p:spPr bwMode="auto">
              <a:xfrm>
                <a:off x="4197" y="1495"/>
                <a:ext cx="212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1" name="AutoShape 44"/>
              <p:cNvSpPr>
                <a:spLocks noChangeArrowheads="1"/>
              </p:cNvSpPr>
              <p:nvPr/>
            </p:nvSpPr>
            <p:spPr bwMode="auto">
              <a:xfrm>
                <a:off x="4220" y="1236"/>
                <a:ext cx="382" cy="398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AutoShape 45"/>
              <p:cNvSpPr>
                <a:spLocks noChangeArrowheads="1"/>
              </p:cNvSpPr>
              <p:nvPr/>
            </p:nvSpPr>
            <p:spPr bwMode="auto">
              <a:xfrm>
                <a:off x="4432" y="1243"/>
                <a:ext cx="383" cy="397"/>
              </a:xfrm>
              <a:prstGeom prst="roundRect">
                <a:avLst>
                  <a:gd name="adj" fmla="val 16667"/>
                </a:avLst>
              </a:prstGeom>
              <a:noFill/>
              <a:ln w="158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" name="Text Box 46"/>
            <p:cNvSpPr txBox="1">
              <a:spLocks noChangeArrowheads="1"/>
            </p:cNvSpPr>
            <p:nvPr/>
          </p:nvSpPr>
          <p:spPr bwMode="auto">
            <a:xfrm>
              <a:off x="4752" y="2064"/>
              <a:ext cx="320" cy="4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</a:p>
          </p:txBody>
        </p:sp>
        <p:sp>
          <p:nvSpPr>
            <p:cNvPr id="17" name="Text Box 62"/>
            <p:cNvSpPr txBox="1">
              <a:spLocks noChangeArrowheads="1"/>
            </p:cNvSpPr>
            <p:nvPr/>
          </p:nvSpPr>
          <p:spPr bwMode="auto">
            <a:xfrm>
              <a:off x="1865" y="2064"/>
              <a:ext cx="3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P</a:t>
              </a:r>
              <a:endParaRPr lang="en-GB" sz="4000">
                <a:latin typeface="Wingdings 2" pitchFamily="18" charset="2"/>
              </a:endParaRPr>
            </a:p>
          </p:txBody>
        </p:sp>
        <p:grpSp>
          <p:nvGrpSpPr>
            <p:cNvPr id="18" name="Group 103"/>
            <p:cNvGrpSpPr>
              <a:grpSpLocks/>
            </p:cNvGrpSpPr>
            <p:nvPr/>
          </p:nvGrpSpPr>
          <p:grpSpPr bwMode="auto">
            <a:xfrm>
              <a:off x="960" y="1152"/>
              <a:ext cx="952" cy="1067"/>
              <a:chOff x="960" y="1152"/>
              <a:chExt cx="952" cy="1067"/>
            </a:xfrm>
          </p:grpSpPr>
          <p:sp>
            <p:nvSpPr>
              <p:cNvPr id="19" name="Arc 48"/>
              <p:cNvSpPr>
                <a:spLocks/>
              </p:cNvSpPr>
              <p:nvPr/>
            </p:nvSpPr>
            <p:spPr bwMode="auto">
              <a:xfrm flipH="1">
                <a:off x="1630" y="1871"/>
                <a:ext cx="282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Arc 49"/>
              <p:cNvSpPr>
                <a:spLocks/>
              </p:cNvSpPr>
              <p:nvPr/>
            </p:nvSpPr>
            <p:spPr bwMode="auto">
              <a:xfrm>
                <a:off x="1002" y="1903"/>
                <a:ext cx="281" cy="31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Arc 50"/>
              <p:cNvSpPr>
                <a:spLocks/>
              </p:cNvSpPr>
              <p:nvPr/>
            </p:nvSpPr>
            <p:spPr bwMode="auto">
              <a:xfrm flipV="1">
                <a:off x="960" y="1166"/>
                <a:ext cx="282" cy="314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Arc 51"/>
              <p:cNvSpPr>
                <a:spLocks/>
              </p:cNvSpPr>
              <p:nvPr/>
            </p:nvSpPr>
            <p:spPr bwMode="auto">
              <a:xfrm flipH="1" flipV="1">
                <a:off x="1624" y="1152"/>
                <a:ext cx="281" cy="3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1019" y="1436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53"/>
              <p:cNvSpPr>
                <a:spLocks noChangeShapeType="1"/>
              </p:cNvSpPr>
              <p:nvPr/>
            </p:nvSpPr>
            <p:spPr bwMode="auto">
              <a:xfrm>
                <a:off x="1019" y="1673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1231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144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>
                <a:off x="1019" y="1909"/>
                <a:ext cx="84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57"/>
              <p:cNvSpPr>
                <a:spLocks noChangeShapeType="1"/>
              </p:cNvSpPr>
              <p:nvPr/>
            </p:nvSpPr>
            <p:spPr bwMode="auto">
              <a:xfrm>
                <a:off x="1654" y="1200"/>
                <a:ext cx="0" cy="9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Text Box 58"/>
              <p:cNvSpPr txBox="1">
                <a:spLocks noChangeArrowheads="1"/>
              </p:cNvSpPr>
              <p:nvPr/>
            </p:nvSpPr>
            <p:spPr bwMode="auto">
              <a:xfrm>
                <a:off x="1654" y="1228"/>
                <a:ext cx="212" cy="2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" name="Text Box 59"/>
              <p:cNvSpPr txBox="1">
                <a:spLocks noChangeArrowheads="1"/>
              </p:cNvSpPr>
              <p:nvPr/>
            </p:nvSpPr>
            <p:spPr bwMode="auto">
              <a:xfrm>
                <a:off x="1654" y="1991"/>
                <a:ext cx="212" cy="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1" name="Text Box 60"/>
              <p:cNvSpPr txBox="1">
                <a:spLocks noChangeArrowheads="1"/>
              </p:cNvSpPr>
              <p:nvPr/>
            </p:nvSpPr>
            <p:spPr bwMode="auto">
              <a:xfrm>
                <a:off x="1019" y="1953"/>
                <a:ext cx="212" cy="1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2" name="Text Box 61"/>
              <p:cNvSpPr txBox="1">
                <a:spLocks noChangeArrowheads="1"/>
              </p:cNvSpPr>
              <p:nvPr/>
            </p:nvSpPr>
            <p:spPr bwMode="auto">
              <a:xfrm>
                <a:off x="1019" y="1266"/>
                <a:ext cx="212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3" name="Rectangle 63"/>
              <p:cNvSpPr>
                <a:spLocks noChangeArrowheads="1"/>
              </p:cNvSpPr>
              <p:nvPr/>
            </p:nvSpPr>
            <p:spPr bwMode="auto">
              <a:xfrm>
                <a:off x="1019" y="1200"/>
                <a:ext cx="847" cy="9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" name="Group 109"/>
          <p:cNvGrpSpPr>
            <a:grpSpLocks/>
          </p:cNvGrpSpPr>
          <p:nvPr/>
        </p:nvGrpSpPr>
        <p:grpSpPr bwMode="auto">
          <a:xfrm>
            <a:off x="2867025" y="4191000"/>
            <a:ext cx="3840163" cy="1981200"/>
            <a:chOff x="1488" y="2553"/>
            <a:chExt cx="2419" cy="1248"/>
          </a:xfrm>
        </p:grpSpPr>
        <p:grpSp>
          <p:nvGrpSpPr>
            <p:cNvPr id="72" name="Group 107"/>
            <p:cNvGrpSpPr>
              <a:grpSpLocks/>
            </p:cNvGrpSpPr>
            <p:nvPr/>
          </p:nvGrpSpPr>
          <p:grpSpPr bwMode="auto">
            <a:xfrm>
              <a:off x="1488" y="2590"/>
              <a:ext cx="843" cy="873"/>
              <a:chOff x="1488" y="2590"/>
              <a:chExt cx="843" cy="873"/>
            </a:xfrm>
          </p:grpSpPr>
          <p:sp>
            <p:nvSpPr>
              <p:cNvPr id="91" name="Freeform 66"/>
              <p:cNvSpPr>
                <a:spLocks/>
              </p:cNvSpPr>
              <p:nvPr/>
            </p:nvSpPr>
            <p:spPr bwMode="auto">
              <a:xfrm>
                <a:off x="1504" y="2998"/>
                <a:ext cx="616" cy="465"/>
              </a:xfrm>
              <a:custGeom>
                <a:avLst/>
                <a:gdLst>
                  <a:gd name="T0" fmla="*/ 35 w 1515"/>
                  <a:gd name="T1" fmla="*/ 56 h 937"/>
                  <a:gd name="T2" fmla="*/ 6 w 1515"/>
                  <a:gd name="T3" fmla="*/ 54 h 937"/>
                  <a:gd name="T4" fmla="*/ 2 w 1515"/>
                  <a:gd name="T5" fmla="*/ 38 h 937"/>
                  <a:gd name="T6" fmla="*/ 2 w 1515"/>
                  <a:gd name="T7" fmla="*/ 5 h 937"/>
                  <a:gd name="T8" fmla="*/ 10 w 1515"/>
                  <a:gd name="T9" fmla="*/ 5 h 937"/>
                  <a:gd name="T10" fmla="*/ 10 w 1515"/>
                  <a:gd name="T11" fmla="*/ 32 h 937"/>
                  <a:gd name="T12" fmla="*/ 35 w 1515"/>
                  <a:gd name="T13" fmla="*/ 34 h 937"/>
                  <a:gd name="T14" fmla="*/ 41 w 1515"/>
                  <a:gd name="T15" fmla="*/ 47 h 937"/>
                  <a:gd name="T16" fmla="*/ 35 w 1515"/>
                  <a:gd name="T17" fmla="*/ 56 h 93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515"/>
                  <a:gd name="T28" fmla="*/ 0 h 937"/>
                  <a:gd name="T29" fmla="*/ 1515 w 1515"/>
                  <a:gd name="T30" fmla="*/ 937 h 93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515" h="937">
                    <a:moveTo>
                      <a:pt x="1302" y="914"/>
                    </a:moveTo>
                    <a:cubicBezTo>
                      <a:pt x="1089" y="934"/>
                      <a:pt x="412" y="937"/>
                      <a:pt x="206" y="890"/>
                    </a:cubicBezTo>
                    <a:cubicBezTo>
                      <a:pt x="0" y="843"/>
                      <a:pt x="89" y="763"/>
                      <a:pt x="66" y="630"/>
                    </a:cubicBezTo>
                    <a:cubicBezTo>
                      <a:pt x="43" y="497"/>
                      <a:pt x="16" y="180"/>
                      <a:pt x="66" y="90"/>
                    </a:cubicBezTo>
                    <a:cubicBezTo>
                      <a:pt x="116" y="0"/>
                      <a:pt x="316" y="17"/>
                      <a:pt x="366" y="90"/>
                    </a:cubicBezTo>
                    <a:cubicBezTo>
                      <a:pt x="416" y="163"/>
                      <a:pt x="213" y="450"/>
                      <a:pt x="366" y="530"/>
                    </a:cubicBezTo>
                    <a:cubicBezTo>
                      <a:pt x="519" y="610"/>
                      <a:pt x="1099" y="530"/>
                      <a:pt x="1286" y="570"/>
                    </a:cubicBezTo>
                    <a:cubicBezTo>
                      <a:pt x="1473" y="610"/>
                      <a:pt x="1476" y="710"/>
                      <a:pt x="1486" y="770"/>
                    </a:cubicBezTo>
                    <a:cubicBezTo>
                      <a:pt x="1496" y="830"/>
                      <a:pt x="1515" y="894"/>
                      <a:pt x="1302" y="914"/>
                    </a:cubicBezTo>
                    <a:close/>
                  </a:path>
                </a:pathLst>
              </a:custGeom>
              <a:solidFill>
                <a:srgbClr val="CCFF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67"/>
              <p:cNvSpPr>
                <a:spLocks noChangeArrowheads="1"/>
              </p:cNvSpPr>
              <p:nvPr/>
            </p:nvSpPr>
            <p:spPr bwMode="auto">
              <a:xfrm>
                <a:off x="1717" y="2623"/>
                <a:ext cx="578" cy="367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Rectangle 68"/>
              <p:cNvSpPr>
                <a:spLocks noChangeArrowheads="1"/>
              </p:cNvSpPr>
              <p:nvPr/>
            </p:nvSpPr>
            <p:spPr bwMode="auto">
              <a:xfrm>
                <a:off x="1488" y="2590"/>
                <a:ext cx="843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9"/>
              <p:cNvSpPr>
                <a:spLocks noChangeShapeType="1"/>
              </p:cNvSpPr>
              <p:nvPr/>
            </p:nvSpPr>
            <p:spPr bwMode="auto">
              <a:xfrm>
                <a:off x="1488" y="2804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70"/>
              <p:cNvSpPr>
                <a:spLocks noChangeShapeType="1"/>
              </p:cNvSpPr>
              <p:nvPr/>
            </p:nvSpPr>
            <p:spPr bwMode="auto">
              <a:xfrm>
                <a:off x="1488" y="3018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71"/>
              <p:cNvSpPr>
                <a:spLocks noChangeShapeType="1"/>
              </p:cNvSpPr>
              <p:nvPr/>
            </p:nvSpPr>
            <p:spPr bwMode="auto">
              <a:xfrm>
                <a:off x="1698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72"/>
              <p:cNvSpPr>
                <a:spLocks noChangeShapeType="1"/>
              </p:cNvSpPr>
              <p:nvPr/>
            </p:nvSpPr>
            <p:spPr bwMode="auto">
              <a:xfrm>
                <a:off x="1909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73"/>
              <p:cNvSpPr>
                <a:spLocks noChangeShapeType="1"/>
              </p:cNvSpPr>
              <p:nvPr/>
            </p:nvSpPr>
            <p:spPr bwMode="auto">
              <a:xfrm>
                <a:off x="1488" y="3231"/>
                <a:ext cx="84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74"/>
              <p:cNvSpPr>
                <a:spLocks noChangeShapeType="1"/>
              </p:cNvSpPr>
              <p:nvPr/>
            </p:nvSpPr>
            <p:spPr bwMode="auto">
              <a:xfrm>
                <a:off x="2120" y="2590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2120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1698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1488" y="3280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1698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1909" y="2652"/>
                <a:ext cx="211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Text Box 80"/>
              <p:cNvSpPr txBox="1">
                <a:spLocks noChangeArrowheads="1"/>
              </p:cNvSpPr>
              <p:nvPr/>
            </p:nvSpPr>
            <p:spPr bwMode="auto">
              <a:xfrm>
                <a:off x="2120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6" name="Text Box 81"/>
              <p:cNvSpPr txBox="1">
                <a:spLocks noChangeArrowheads="1"/>
              </p:cNvSpPr>
              <p:nvPr/>
            </p:nvSpPr>
            <p:spPr bwMode="auto">
              <a:xfrm>
                <a:off x="1909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7" name="Text Box 82"/>
              <p:cNvSpPr txBox="1">
                <a:spLocks noChangeArrowheads="1"/>
              </p:cNvSpPr>
              <p:nvPr/>
            </p:nvSpPr>
            <p:spPr bwMode="auto">
              <a:xfrm>
                <a:off x="1698" y="2837"/>
                <a:ext cx="211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8" name="Text Box 83"/>
              <p:cNvSpPr txBox="1">
                <a:spLocks noChangeArrowheads="1"/>
              </p:cNvSpPr>
              <p:nvPr/>
            </p:nvSpPr>
            <p:spPr bwMode="auto">
              <a:xfrm>
                <a:off x="1909" y="3280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9" name="Text Box 84"/>
              <p:cNvSpPr txBox="1">
                <a:spLocks noChangeArrowheads="1"/>
              </p:cNvSpPr>
              <p:nvPr/>
            </p:nvSpPr>
            <p:spPr bwMode="auto">
              <a:xfrm>
                <a:off x="1488" y="3058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3" name="Text Box 85"/>
            <p:cNvSpPr txBox="1">
              <a:spLocks noChangeArrowheads="1"/>
            </p:cNvSpPr>
            <p:nvPr/>
          </p:nvSpPr>
          <p:spPr bwMode="auto">
            <a:xfrm>
              <a:off x="2270" y="3354"/>
              <a:ext cx="258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  <p:grpSp>
          <p:nvGrpSpPr>
            <p:cNvPr id="74" name="Group 108"/>
            <p:cNvGrpSpPr>
              <a:grpSpLocks/>
            </p:cNvGrpSpPr>
            <p:nvPr/>
          </p:nvGrpSpPr>
          <p:grpSpPr bwMode="auto">
            <a:xfrm>
              <a:off x="2891" y="2553"/>
              <a:ext cx="853" cy="918"/>
              <a:chOff x="2891" y="2553"/>
              <a:chExt cx="853" cy="918"/>
            </a:xfrm>
          </p:grpSpPr>
          <p:sp>
            <p:nvSpPr>
              <p:cNvPr id="76" name="Freeform 87"/>
              <p:cNvSpPr>
                <a:spLocks/>
              </p:cNvSpPr>
              <p:nvPr/>
            </p:nvSpPr>
            <p:spPr bwMode="auto">
              <a:xfrm>
                <a:off x="3088" y="3048"/>
                <a:ext cx="656" cy="423"/>
              </a:xfrm>
              <a:custGeom>
                <a:avLst/>
                <a:gdLst>
                  <a:gd name="T0" fmla="*/ 64 w 1347"/>
                  <a:gd name="T1" fmla="*/ 1 h 853"/>
                  <a:gd name="T2" fmla="*/ 30 w 1347"/>
                  <a:gd name="T3" fmla="*/ 1 h 853"/>
                  <a:gd name="T4" fmla="*/ 28 w 1347"/>
                  <a:gd name="T5" fmla="*/ 10 h 853"/>
                  <a:gd name="T6" fmla="*/ 28 w 1347"/>
                  <a:gd name="T7" fmla="*/ 26 h 853"/>
                  <a:gd name="T8" fmla="*/ 9 w 1347"/>
                  <a:gd name="T9" fmla="*/ 26 h 853"/>
                  <a:gd name="T10" fmla="*/ 1 w 1347"/>
                  <a:gd name="T11" fmla="*/ 28 h 853"/>
                  <a:gd name="T12" fmla="*/ 2 w 1347"/>
                  <a:gd name="T13" fmla="*/ 40 h 853"/>
                  <a:gd name="T14" fmla="*/ 8 w 1347"/>
                  <a:gd name="T15" fmla="*/ 50 h 853"/>
                  <a:gd name="T16" fmla="*/ 30 w 1347"/>
                  <a:gd name="T17" fmla="*/ 50 h 853"/>
                  <a:gd name="T18" fmla="*/ 48 w 1347"/>
                  <a:gd name="T19" fmla="*/ 49 h 853"/>
                  <a:gd name="T20" fmla="*/ 51 w 1347"/>
                  <a:gd name="T21" fmla="*/ 31 h 853"/>
                  <a:gd name="T22" fmla="*/ 50 w 1347"/>
                  <a:gd name="T23" fmla="*/ 24 h 853"/>
                  <a:gd name="T24" fmla="*/ 65 w 1347"/>
                  <a:gd name="T25" fmla="*/ 26 h 853"/>
                  <a:gd name="T26" fmla="*/ 74 w 1347"/>
                  <a:gd name="T27" fmla="*/ 21 h 853"/>
                  <a:gd name="T28" fmla="*/ 74 w 1347"/>
                  <a:gd name="T29" fmla="*/ 7 h 853"/>
                  <a:gd name="T30" fmla="*/ 64 w 1347"/>
                  <a:gd name="T31" fmla="*/ 1 h 853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347"/>
                  <a:gd name="T49" fmla="*/ 0 h 853"/>
                  <a:gd name="T50" fmla="*/ 1347 w 1347"/>
                  <a:gd name="T51" fmla="*/ 853 h 853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347" h="853">
                    <a:moveTo>
                      <a:pt x="1144" y="23"/>
                    </a:moveTo>
                    <a:cubicBezTo>
                      <a:pt x="1014" y="6"/>
                      <a:pt x="647" y="0"/>
                      <a:pt x="540" y="23"/>
                    </a:cubicBezTo>
                    <a:cubicBezTo>
                      <a:pt x="433" y="46"/>
                      <a:pt x="507" y="96"/>
                      <a:pt x="500" y="163"/>
                    </a:cubicBezTo>
                    <a:cubicBezTo>
                      <a:pt x="493" y="230"/>
                      <a:pt x="557" y="380"/>
                      <a:pt x="500" y="423"/>
                    </a:cubicBezTo>
                    <a:cubicBezTo>
                      <a:pt x="443" y="466"/>
                      <a:pt x="240" y="416"/>
                      <a:pt x="160" y="423"/>
                    </a:cubicBezTo>
                    <a:cubicBezTo>
                      <a:pt x="80" y="430"/>
                      <a:pt x="40" y="423"/>
                      <a:pt x="20" y="463"/>
                    </a:cubicBezTo>
                    <a:cubicBezTo>
                      <a:pt x="0" y="503"/>
                      <a:pt x="20" y="603"/>
                      <a:pt x="40" y="663"/>
                    </a:cubicBezTo>
                    <a:cubicBezTo>
                      <a:pt x="60" y="723"/>
                      <a:pt x="57" y="796"/>
                      <a:pt x="140" y="823"/>
                    </a:cubicBezTo>
                    <a:cubicBezTo>
                      <a:pt x="223" y="850"/>
                      <a:pt x="420" y="826"/>
                      <a:pt x="540" y="823"/>
                    </a:cubicBezTo>
                    <a:cubicBezTo>
                      <a:pt x="660" y="820"/>
                      <a:pt x="800" y="853"/>
                      <a:pt x="860" y="803"/>
                    </a:cubicBezTo>
                    <a:cubicBezTo>
                      <a:pt x="920" y="753"/>
                      <a:pt x="897" y="590"/>
                      <a:pt x="900" y="523"/>
                    </a:cubicBezTo>
                    <a:cubicBezTo>
                      <a:pt x="903" y="456"/>
                      <a:pt x="837" y="420"/>
                      <a:pt x="880" y="403"/>
                    </a:cubicBezTo>
                    <a:cubicBezTo>
                      <a:pt x="923" y="386"/>
                      <a:pt x="1087" y="433"/>
                      <a:pt x="1160" y="423"/>
                    </a:cubicBezTo>
                    <a:cubicBezTo>
                      <a:pt x="1233" y="413"/>
                      <a:pt x="1293" y="393"/>
                      <a:pt x="1320" y="343"/>
                    </a:cubicBezTo>
                    <a:cubicBezTo>
                      <a:pt x="1347" y="293"/>
                      <a:pt x="1340" y="176"/>
                      <a:pt x="1320" y="123"/>
                    </a:cubicBezTo>
                    <a:cubicBezTo>
                      <a:pt x="1300" y="70"/>
                      <a:pt x="1274" y="40"/>
                      <a:pt x="1144" y="23"/>
                    </a:cubicBezTo>
                    <a:close/>
                  </a:path>
                </a:pathLst>
              </a:custGeom>
              <a:solidFill>
                <a:srgbClr val="FFCC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AutoShape 88"/>
              <p:cNvSpPr>
                <a:spLocks noChangeArrowheads="1"/>
              </p:cNvSpPr>
              <p:nvPr/>
            </p:nvSpPr>
            <p:spPr bwMode="auto">
              <a:xfrm rot="-2700631">
                <a:off x="2841" y="2738"/>
                <a:ext cx="517" cy="148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/>
            </p:nvSpPr>
            <p:spPr bwMode="auto">
              <a:xfrm>
                <a:off x="2891" y="2596"/>
                <a:ext cx="842" cy="85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Line 90"/>
              <p:cNvSpPr>
                <a:spLocks noChangeShapeType="1"/>
              </p:cNvSpPr>
              <p:nvPr/>
            </p:nvSpPr>
            <p:spPr bwMode="auto">
              <a:xfrm>
                <a:off x="2891" y="2810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Line 91"/>
              <p:cNvSpPr>
                <a:spLocks noChangeShapeType="1"/>
              </p:cNvSpPr>
              <p:nvPr/>
            </p:nvSpPr>
            <p:spPr bwMode="auto">
              <a:xfrm>
                <a:off x="2891" y="3024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92"/>
              <p:cNvSpPr>
                <a:spLocks noChangeShapeType="1"/>
              </p:cNvSpPr>
              <p:nvPr/>
            </p:nvSpPr>
            <p:spPr bwMode="auto">
              <a:xfrm>
                <a:off x="3102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93"/>
              <p:cNvSpPr>
                <a:spLocks noChangeShapeType="1"/>
              </p:cNvSpPr>
              <p:nvPr/>
            </p:nvSpPr>
            <p:spPr bwMode="auto">
              <a:xfrm>
                <a:off x="331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94"/>
              <p:cNvSpPr>
                <a:spLocks noChangeShapeType="1"/>
              </p:cNvSpPr>
              <p:nvPr/>
            </p:nvSpPr>
            <p:spPr bwMode="auto">
              <a:xfrm>
                <a:off x="2891" y="3237"/>
                <a:ext cx="84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95"/>
              <p:cNvSpPr>
                <a:spLocks noChangeShapeType="1"/>
              </p:cNvSpPr>
              <p:nvPr/>
            </p:nvSpPr>
            <p:spPr bwMode="auto">
              <a:xfrm>
                <a:off x="3523" y="2596"/>
                <a:ext cx="0" cy="8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96"/>
              <p:cNvSpPr txBox="1">
                <a:spLocks noChangeArrowheads="1"/>
              </p:cNvSpPr>
              <p:nvPr/>
            </p:nvSpPr>
            <p:spPr bwMode="auto">
              <a:xfrm>
                <a:off x="3530" y="3064"/>
                <a:ext cx="211" cy="2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97"/>
              <p:cNvSpPr txBox="1">
                <a:spLocks noChangeArrowheads="1"/>
              </p:cNvSpPr>
              <p:nvPr/>
            </p:nvSpPr>
            <p:spPr bwMode="auto">
              <a:xfrm>
                <a:off x="3102" y="3286"/>
                <a:ext cx="211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7" name="Text Box 98"/>
              <p:cNvSpPr txBox="1">
                <a:spLocks noChangeArrowheads="1"/>
              </p:cNvSpPr>
              <p:nvPr/>
            </p:nvSpPr>
            <p:spPr bwMode="auto">
              <a:xfrm>
                <a:off x="3088" y="2658"/>
                <a:ext cx="210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8" name="Text Box 99"/>
              <p:cNvSpPr txBox="1">
                <a:spLocks noChangeArrowheads="1"/>
              </p:cNvSpPr>
              <p:nvPr/>
            </p:nvSpPr>
            <p:spPr bwMode="auto">
              <a:xfrm>
                <a:off x="3313" y="3286"/>
                <a:ext cx="210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9" name="Text Box 100"/>
              <p:cNvSpPr txBox="1">
                <a:spLocks noChangeArrowheads="1"/>
              </p:cNvSpPr>
              <p:nvPr/>
            </p:nvSpPr>
            <p:spPr bwMode="auto">
              <a:xfrm>
                <a:off x="3313" y="3064"/>
                <a:ext cx="210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90" name="Text Box 101"/>
              <p:cNvSpPr txBox="1">
                <a:spLocks noChangeArrowheads="1"/>
              </p:cNvSpPr>
              <p:nvPr/>
            </p:nvSpPr>
            <p:spPr bwMode="auto">
              <a:xfrm>
                <a:off x="2903" y="2843"/>
                <a:ext cx="212" cy="1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75" name="Text Box 102"/>
            <p:cNvSpPr txBox="1">
              <a:spLocks noChangeArrowheads="1"/>
            </p:cNvSpPr>
            <p:nvPr/>
          </p:nvSpPr>
          <p:spPr bwMode="auto">
            <a:xfrm>
              <a:off x="3648" y="3360"/>
              <a:ext cx="259" cy="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4000">
                  <a:latin typeface="Wingdings 2" pitchFamily="18" charset="2"/>
                  <a:sym typeface="ZapfDingbats" pitchFamily="82" charset="2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41077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0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784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K-map of a function can be easily filled in when the function is given in sum-of-</a:t>
            </a:r>
            <a:r>
              <a:rPr lang="en-US" dirty="0" err="1"/>
              <a:t>minterms</a:t>
            </a:r>
            <a:r>
              <a:rPr lang="en-US" dirty="0"/>
              <a:t> form.</a:t>
            </a:r>
          </a:p>
          <a:p>
            <a:pPr marL="273050" indent="-27305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What if it is not in sum-of-</a:t>
            </a:r>
            <a:r>
              <a:rPr lang="en-US" dirty="0" err="1"/>
              <a:t>minterms</a:t>
            </a:r>
            <a:r>
              <a:rPr lang="en-US" dirty="0"/>
              <a:t> form?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Convert it into sum-of-products (SOP) form</a:t>
            </a:r>
          </a:p>
          <a:p>
            <a:pPr marL="625475" lvl="1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Expand the SOP expression into sum-of-</a:t>
            </a:r>
            <a:r>
              <a:rPr lang="en-US" dirty="0" err="1"/>
              <a:t>minterms</a:t>
            </a:r>
            <a:r>
              <a:rPr lang="en-US" dirty="0"/>
              <a:t> expression, or fill in the K-map directly based on the SOP expression.</a:t>
            </a:r>
          </a:p>
        </p:txBody>
      </p:sp>
    </p:spTree>
    <p:extLst>
      <p:ext uri="{BB962C8B-B14F-4D97-AF65-F5344CB8AC3E}">
        <p14:creationId xmlns:p14="http://schemas.microsoft.com/office/powerpoint/2010/main" val="490778959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5.3 Converting to </a:t>
            </a:r>
            <a:r>
              <a:rPr lang="en-GB" sz="3600" dirty="0" err="1">
                <a:solidFill>
                  <a:srgbClr val="0000FF"/>
                </a:solidFill>
              </a:rPr>
              <a:t>Minterms</a:t>
            </a:r>
            <a:r>
              <a:rPr lang="en-GB" sz="3600" dirty="0">
                <a:solidFill>
                  <a:srgbClr val="0000FF"/>
                </a:solidFill>
              </a:rPr>
              <a:t> Form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69233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sz="2200" dirty="0"/>
              <a:t>	F(A,B,C,D) =  A.(C+D)'.(B'+D') + C.(B+C'+A'.D)</a:t>
            </a:r>
            <a:br>
              <a:rPr lang="en-US" sz="2200" dirty="0"/>
            </a:br>
            <a:r>
              <a:rPr lang="en-US" sz="2200" dirty="0"/>
              <a:t>		   = A.(C'.D').(B'+D') + B.C + C.C' + A'.C.D </a:t>
            </a:r>
            <a:br>
              <a:rPr lang="en-US" sz="2200" dirty="0"/>
            </a:br>
            <a:r>
              <a:rPr lang="en-US" sz="2200" dirty="0"/>
              <a:t>		   = A.B'.C'.D' + A.C'.D' + B.C + A'.C.D</a:t>
            </a:r>
            <a:endParaRPr lang="en-US" dirty="0"/>
          </a:p>
          <a:p>
            <a:pPr fontAlgn="auto">
              <a:spcAft>
                <a:spcPts val="0"/>
              </a:spcAft>
              <a:buFont typeface="Wingdings" pitchFamily="2" charset="2"/>
              <a:buNone/>
            </a:pPr>
            <a:endParaRPr lang="en-US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7391400" y="3604533"/>
            <a:ext cx="406400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010400" y="3604533"/>
            <a:ext cx="406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11" name="Group 6"/>
          <p:cNvGrpSpPr>
            <a:grpSpLocks/>
          </p:cNvGrpSpPr>
          <p:nvPr/>
        </p:nvGrpSpPr>
        <p:grpSpPr bwMode="auto">
          <a:xfrm>
            <a:off x="5486400" y="2918733"/>
            <a:ext cx="2722563" cy="2559050"/>
            <a:chOff x="3456" y="1872"/>
            <a:chExt cx="1715" cy="1612"/>
          </a:xfrm>
        </p:grpSpPr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3892" y="2261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892" y="251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>
              <a:off x="4149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514" y="2934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1"/>
            <p:cNvSpPr>
              <a:spLocks/>
            </p:cNvSpPr>
            <p:nvPr/>
          </p:nvSpPr>
          <p:spPr bwMode="auto">
            <a:xfrm>
              <a:off x="3675" y="2782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2"/>
            <p:cNvSpPr>
              <a:spLocks/>
            </p:cNvSpPr>
            <p:nvPr/>
          </p:nvSpPr>
          <p:spPr bwMode="auto">
            <a:xfrm rot="5400000" flipV="1">
              <a:off x="4627" y="1816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4570" y="1872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4405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>
              <a:off x="4661" y="2261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16"/>
            <p:cNvSpPr txBox="1">
              <a:spLocks noChangeArrowheads="1"/>
            </p:cNvSpPr>
            <p:nvPr/>
          </p:nvSpPr>
          <p:spPr bwMode="auto">
            <a:xfrm>
              <a:off x="3686" y="2311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3935" y="2103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18"/>
            <p:cNvSpPr>
              <a:spLocks/>
            </p:cNvSpPr>
            <p:nvPr/>
          </p:nvSpPr>
          <p:spPr bwMode="auto">
            <a:xfrm rot="-5400000">
              <a:off x="4360" y="3070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4309" y="3335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 flipV="1">
              <a:off x="3714" y="2057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3456" y="2107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3739" y="1987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892" y="2759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3892" y="300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3892" y="325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27"/>
            <p:cNvSpPr>
              <a:spLocks/>
            </p:cNvSpPr>
            <p:nvPr/>
          </p:nvSpPr>
          <p:spPr bwMode="auto">
            <a:xfrm flipH="1">
              <a:off x="4952" y="2524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8"/>
            <p:cNvSpPr txBox="1">
              <a:spLocks noChangeArrowheads="1"/>
            </p:cNvSpPr>
            <p:nvPr/>
          </p:nvSpPr>
          <p:spPr bwMode="auto">
            <a:xfrm>
              <a:off x="4982" y="2678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</p:grp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6172200" y="4366533"/>
            <a:ext cx="407988" cy="315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grpSp>
        <p:nvGrpSpPr>
          <p:cNvPr id="36" name="Group 30"/>
          <p:cNvGrpSpPr>
            <a:grpSpLocks/>
          </p:cNvGrpSpPr>
          <p:nvPr/>
        </p:nvGrpSpPr>
        <p:grpSpPr bwMode="auto">
          <a:xfrm>
            <a:off x="6553200" y="4366533"/>
            <a:ext cx="865188" cy="696913"/>
            <a:chOff x="1344" y="2448"/>
            <a:chExt cx="545" cy="439"/>
          </a:xfrm>
        </p:grpSpPr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1344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632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1344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1632" y="268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1" name="AutoShape 35"/>
          <p:cNvSpPr>
            <a:spLocks noChangeArrowheads="1"/>
          </p:cNvSpPr>
          <p:nvPr/>
        </p:nvSpPr>
        <p:spPr bwMode="auto">
          <a:xfrm>
            <a:off x="6629400" y="4366533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AutoShape 36"/>
          <p:cNvSpPr>
            <a:spLocks noChangeArrowheads="1"/>
          </p:cNvSpPr>
          <p:nvPr/>
        </p:nvSpPr>
        <p:spPr bwMode="auto">
          <a:xfrm>
            <a:off x="6172200" y="4366533"/>
            <a:ext cx="7620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43" name="AutoShape 37"/>
          <p:cNvSpPr>
            <a:spLocks noChangeArrowheads="1"/>
          </p:cNvSpPr>
          <p:nvPr/>
        </p:nvSpPr>
        <p:spPr bwMode="auto">
          <a:xfrm>
            <a:off x="7061200" y="3628346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38"/>
          <p:cNvSpPr>
            <a:spLocks noChangeShapeType="1"/>
          </p:cNvSpPr>
          <p:nvPr/>
        </p:nvSpPr>
        <p:spPr bwMode="auto">
          <a:xfrm>
            <a:off x="2819400" y="2693233"/>
            <a:ext cx="1166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39"/>
          <p:cNvSpPr>
            <a:spLocks noChangeShapeType="1"/>
          </p:cNvSpPr>
          <p:nvPr/>
        </p:nvSpPr>
        <p:spPr bwMode="auto">
          <a:xfrm>
            <a:off x="4343400" y="2693233"/>
            <a:ext cx="762000" cy="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5486400" y="2693233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6248400" y="2693233"/>
            <a:ext cx="762000" cy="0"/>
          </a:xfrm>
          <a:prstGeom prst="line">
            <a:avLst/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2"/>
          <p:cNvSpPr>
            <a:spLocks noChangeArrowheads="1"/>
          </p:cNvSpPr>
          <p:nvPr/>
        </p:nvSpPr>
        <p:spPr bwMode="auto">
          <a:xfrm>
            <a:off x="838994" y="3402563"/>
            <a:ext cx="4800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A.B'.C'.D' + </a:t>
            </a:r>
            <a:r>
              <a:rPr lang="en-US" sz="1700" dirty="0">
                <a:solidFill>
                  <a:srgbClr val="FF0000"/>
                </a:solidFill>
              </a:rPr>
              <a:t>A.C'.D'</a:t>
            </a:r>
            <a:r>
              <a:rPr lang="en-US" sz="1700" dirty="0"/>
              <a:t> + 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A.C'.D'.(B+B') + </a:t>
            </a:r>
            <a:r>
              <a:rPr lang="en-US" sz="1700" dirty="0">
                <a:solidFill>
                  <a:srgbClr val="FF0000"/>
                </a:solidFill>
              </a:rPr>
              <a:t>B.C</a:t>
            </a:r>
            <a:r>
              <a:rPr lang="en-US" sz="1700" dirty="0"/>
              <a:t>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A.B'.C'.D' + B.C.(A+A')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 + A'.B.C + A'.C.D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A.B.C.(D+D') + A'.B.C.(D+D') + A'.C.D.(B+B')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sz="1700" dirty="0"/>
              <a:t>= A.B'.C'.D' + A.B.C'.D' + A.B.C.D + A.B.C.D' + A'.B.C.D + A'.B.C.D' + A'.B'.C.D</a:t>
            </a:r>
            <a:endParaRPr lang="en-US" sz="2100" dirty="0"/>
          </a:p>
        </p:txBody>
      </p:sp>
      <p:sp>
        <p:nvSpPr>
          <p:cNvPr id="49" name="TextBox 48"/>
          <p:cNvSpPr txBox="1"/>
          <p:nvPr/>
        </p:nvSpPr>
        <p:spPr>
          <a:xfrm>
            <a:off x="336156" y="3074070"/>
            <a:ext cx="5062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Expanding it to sum of </a:t>
            </a:r>
            <a:r>
              <a:rPr lang="en-US" dirty="0" err="1"/>
              <a:t>minterms</a:t>
            </a:r>
            <a:r>
              <a:rPr lang="en-US" dirty="0"/>
              <a:t> (unnecessary):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184107" y="3575957"/>
            <a:ext cx="1639093" cy="1496841"/>
            <a:chOff x="6184107" y="3575957"/>
            <a:chExt cx="1639093" cy="1496841"/>
          </a:xfrm>
        </p:grpSpPr>
        <p:sp>
          <p:nvSpPr>
            <p:cNvPr id="50" name="Text Box 4"/>
            <p:cNvSpPr txBox="1">
              <a:spLocks noChangeArrowheads="1"/>
            </p:cNvSpPr>
            <p:nvPr/>
          </p:nvSpPr>
          <p:spPr bwMode="auto">
            <a:xfrm>
              <a:off x="6205537" y="357595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1" name="Text Box 4"/>
            <p:cNvSpPr txBox="1">
              <a:spLocks noChangeArrowheads="1"/>
            </p:cNvSpPr>
            <p:nvPr/>
          </p:nvSpPr>
          <p:spPr bwMode="auto">
            <a:xfrm>
              <a:off x="6586538" y="35918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4"/>
            <p:cNvSpPr txBox="1">
              <a:spLocks noChangeArrowheads="1"/>
            </p:cNvSpPr>
            <p:nvPr/>
          </p:nvSpPr>
          <p:spPr bwMode="auto">
            <a:xfrm>
              <a:off x="620156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4"/>
            <p:cNvSpPr txBox="1">
              <a:spLocks noChangeArrowheads="1"/>
            </p:cNvSpPr>
            <p:nvPr/>
          </p:nvSpPr>
          <p:spPr bwMode="auto">
            <a:xfrm>
              <a:off x="659338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4"/>
            <p:cNvSpPr txBox="1">
              <a:spLocks noChangeArrowheads="1"/>
            </p:cNvSpPr>
            <p:nvPr/>
          </p:nvSpPr>
          <p:spPr bwMode="auto">
            <a:xfrm>
              <a:off x="6995319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5" name="Text Box 4"/>
            <p:cNvSpPr txBox="1">
              <a:spLocks noChangeArrowheads="1"/>
            </p:cNvSpPr>
            <p:nvPr/>
          </p:nvSpPr>
          <p:spPr bwMode="auto">
            <a:xfrm>
              <a:off x="7416800" y="39776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7414419" y="436899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7" name="Text Box 4"/>
            <p:cNvSpPr txBox="1">
              <a:spLocks noChangeArrowheads="1"/>
            </p:cNvSpPr>
            <p:nvPr/>
          </p:nvSpPr>
          <p:spPr bwMode="auto">
            <a:xfrm>
              <a:off x="6184107" y="474118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8" name="Text Box 4"/>
            <p:cNvSpPr txBox="1">
              <a:spLocks noChangeArrowheads="1"/>
            </p:cNvSpPr>
            <p:nvPr/>
          </p:nvSpPr>
          <p:spPr bwMode="auto">
            <a:xfrm>
              <a:off x="7406845" y="4756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3081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utoUpdateAnimBg="0"/>
      <p:bldP spid="10" grpId="0" autoUpdateAnimBg="0"/>
      <p:bldP spid="35" grpId="0" autoUpdateAnimBg="0"/>
      <p:bldP spid="41" grpId="0" animBg="1"/>
      <p:bldP spid="42" grpId="0" animBg="1" autoUpdateAnimBg="0"/>
      <p:bldP spid="43" grpId="0" animBg="1"/>
      <p:bldP spid="44" grpId="0" animBg="1"/>
      <p:bldP spid="45" grpId="0" animBg="1"/>
      <p:bldP spid="46" grpId="0" animBg="1"/>
      <p:bldP spid="47" grpId="0" animBg="1"/>
      <p:bldP spid="48" grpId="0" autoUpdateAnimBg="0"/>
      <p:bldP spid="4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find the simplest (minimal) SOP expression from a K-map, you need to obtain: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literals per product term;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Minimum number of product terms.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Achieved through K-map using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Bigger groupings</a:t>
            </a:r>
            <a:r>
              <a:rPr lang="en-US" dirty="0">
                <a:sym typeface="Symbol" pitchFamily="18" charset="2"/>
              </a:rPr>
              <a:t> of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(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 where possible; and</a:t>
            </a:r>
          </a:p>
          <a:p>
            <a:pPr marL="630238" lvl="1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i="1" dirty="0">
                <a:sym typeface="Symbol" pitchFamily="18" charset="2"/>
              </a:rPr>
              <a:t>No redundant groupings</a:t>
            </a:r>
            <a:r>
              <a:rPr lang="en-US" dirty="0">
                <a:sym typeface="Symbol" pitchFamily="18" charset="2"/>
              </a:rPr>
              <a:t> (look for 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essential prime </a:t>
            </a:r>
            <a:r>
              <a:rPr lang="en-US" dirty="0" err="1">
                <a:solidFill>
                  <a:srgbClr val="0000CC"/>
                </a:solidFill>
                <a:sym typeface="Symbol" pitchFamily="18" charset="2"/>
              </a:rPr>
              <a:t>implicants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Implicant</a:t>
            </a:r>
            <a:r>
              <a:rPr lang="en-US" dirty="0">
                <a:sym typeface="Symbol" pitchFamily="18" charset="2"/>
              </a:rPr>
              <a:t>: a product term that could be used to cover </a:t>
            </a:r>
            <a:r>
              <a:rPr lang="en-US" dirty="0" err="1">
                <a:sym typeface="Symbol" pitchFamily="18" charset="2"/>
              </a:rPr>
              <a:t>minterms</a:t>
            </a:r>
            <a:r>
              <a:rPr lang="en-US" dirty="0">
                <a:sym typeface="Symbol" pitchFamily="18" charset="2"/>
              </a:rPr>
              <a:t> of the function.</a:t>
            </a:r>
          </a:p>
        </p:txBody>
      </p:sp>
    </p:spTree>
    <p:extLst>
      <p:ext uri="{BB962C8B-B14F-4D97-AF65-F5344CB8AC3E}">
        <p14:creationId xmlns:p14="http://schemas.microsoft.com/office/powerpoint/2010/main" val="626573165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227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Prime </a:t>
            </a:r>
            <a:r>
              <a:rPr lang="en-US" dirty="0" err="1">
                <a:solidFill>
                  <a:srgbClr val="800000"/>
                </a:solidFill>
              </a:rPr>
              <a:t>implicant</a:t>
            </a:r>
            <a:r>
              <a:rPr lang="en-US" dirty="0"/>
              <a:t> (PI): a product term obtained by combining the </a:t>
            </a:r>
            <a:r>
              <a:rPr lang="en-US" i="1" dirty="0"/>
              <a:t>maximum possible number of </a:t>
            </a:r>
            <a:r>
              <a:rPr lang="en-US" i="1" dirty="0" err="1"/>
              <a:t>minterms</a:t>
            </a:r>
            <a:r>
              <a:rPr lang="en-US" dirty="0"/>
              <a:t> from </a:t>
            </a:r>
            <a:r>
              <a:rPr lang="en-US" i="1" dirty="0"/>
              <a:t>adjacent</a:t>
            </a:r>
            <a:r>
              <a:rPr lang="en-US" dirty="0"/>
              <a:t> squares in the map.  (That is, it is the biggest grouping possible.)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Always look for prime </a:t>
            </a:r>
            <a:r>
              <a:rPr lang="en-US" dirty="0" err="1"/>
              <a:t>implicants</a:t>
            </a:r>
            <a:r>
              <a:rPr lang="en-US" dirty="0"/>
              <a:t> in a K-map.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2209800" y="3886200"/>
            <a:ext cx="5029200" cy="1447800"/>
            <a:chOff x="1632" y="2496"/>
            <a:chExt cx="3168" cy="912"/>
          </a:xfrm>
        </p:grpSpPr>
        <p:grpSp>
          <p:nvGrpSpPr>
            <p:cNvPr id="10" name="Group 5"/>
            <p:cNvGrpSpPr>
              <a:grpSpLocks/>
            </p:cNvGrpSpPr>
            <p:nvPr/>
          </p:nvGrpSpPr>
          <p:grpSpPr bwMode="auto">
            <a:xfrm>
              <a:off x="1632" y="2496"/>
              <a:ext cx="1378" cy="912"/>
              <a:chOff x="1632" y="2496"/>
              <a:chExt cx="1378" cy="912"/>
            </a:xfrm>
          </p:grpSpPr>
          <p:sp>
            <p:nvSpPr>
              <p:cNvPr id="29" name="AutoShape 6"/>
              <p:cNvSpPr>
                <a:spLocks noChangeArrowheads="1"/>
              </p:cNvSpPr>
              <p:nvPr/>
            </p:nvSpPr>
            <p:spPr bwMode="auto">
              <a:xfrm>
                <a:off x="2102" y="2533"/>
                <a:ext cx="381" cy="390"/>
              </a:xfrm>
              <a:prstGeom prst="roundRect">
                <a:avLst>
                  <a:gd name="adj" fmla="val 16667"/>
                </a:avLst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AutoShape 7"/>
              <p:cNvSpPr>
                <a:spLocks noChangeArrowheads="1"/>
              </p:cNvSpPr>
              <p:nvPr/>
            </p:nvSpPr>
            <p:spPr bwMode="auto">
              <a:xfrm>
                <a:off x="1884" y="2530"/>
                <a:ext cx="161" cy="390"/>
              </a:xfrm>
              <a:prstGeom prst="roundRect">
                <a:avLst>
                  <a:gd name="adj" fmla="val 16667"/>
                </a:avLst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Rectangle 8"/>
              <p:cNvSpPr>
                <a:spLocks noChangeArrowheads="1"/>
              </p:cNvSpPr>
              <p:nvPr/>
            </p:nvSpPr>
            <p:spPr bwMode="auto">
              <a:xfrm>
                <a:off x="1632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1632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1632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1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12"/>
              <p:cNvSpPr>
                <a:spLocks noChangeShapeType="1"/>
              </p:cNvSpPr>
              <p:nvPr/>
            </p:nvSpPr>
            <p:spPr bwMode="auto">
              <a:xfrm>
                <a:off x="2075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13"/>
              <p:cNvSpPr>
                <a:spLocks noChangeShapeType="1"/>
              </p:cNvSpPr>
              <p:nvPr/>
            </p:nvSpPr>
            <p:spPr bwMode="auto">
              <a:xfrm>
                <a:off x="1632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4"/>
              <p:cNvSpPr>
                <a:spLocks noChangeShapeType="1"/>
              </p:cNvSpPr>
              <p:nvPr/>
            </p:nvSpPr>
            <p:spPr bwMode="auto">
              <a:xfrm>
                <a:off x="2298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15"/>
              <p:cNvSpPr txBox="1">
                <a:spLocks noChangeArrowheads="1"/>
              </p:cNvSpPr>
              <p:nvPr/>
            </p:nvSpPr>
            <p:spPr bwMode="auto">
              <a:xfrm>
                <a:off x="2298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9" name="Text Box 16"/>
              <p:cNvSpPr txBox="1">
                <a:spLocks noChangeArrowheads="1"/>
              </p:cNvSpPr>
              <p:nvPr/>
            </p:nvSpPr>
            <p:spPr bwMode="auto">
              <a:xfrm>
                <a:off x="1853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0" name="Text Box 17"/>
              <p:cNvSpPr txBox="1">
                <a:spLocks noChangeArrowheads="1"/>
              </p:cNvSpPr>
              <p:nvPr/>
            </p:nvSpPr>
            <p:spPr bwMode="auto">
              <a:xfrm>
                <a:off x="2075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1" name="Text Box 18"/>
              <p:cNvSpPr txBox="1">
                <a:spLocks noChangeArrowheads="1"/>
              </p:cNvSpPr>
              <p:nvPr/>
            </p:nvSpPr>
            <p:spPr bwMode="auto">
              <a:xfrm>
                <a:off x="2298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2" name="Text Box 19"/>
              <p:cNvSpPr txBox="1">
                <a:spLocks noChangeArrowheads="1"/>
              </p:cNvSpPr>
              <p:nvPr/>
            </p:nvSpPr>
            <p:spPr bwMode="auto">
              <a:xfrm>
                <a:off x="2075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3" name="Text Box 20"/>
              <p:cNvSpPr txBox="1">
                <a:spLocks noChangeArrowheads="1"/>
              </p:cNvSpPr>
              <p:nvPr/>
            </p:nvSpPr>
            <p:spPr bwMode="auto">
              <a:xfrm>
                <a:off x="1853" y="2699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44" name="Text Box 21"/>
              <p:cNvSpPr txBox="1">
                <a:spLocks noChangeArrowheads="1"/>
              </p:cNvSpPr>
              <p:nvPr/>
            </p:nvSpPr>
            <p:spPr bwMode="auto">
              <a:xfrm>
                <a:off x="2565" y="2707"/>
                <a:ext cx="445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3408" y="2496"/>
              <a:ext cx="1392" cy="912"/>
              <a:chOff x="3408" y="2496"/>
              <a:chExt cx="1392" cy="912"/>
            </a:xfrm>
          </p:grpSpPr>
          <p:sp>
            <p:nvSpPr>
              <p:cNvPr id="13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888" cy="9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Line 24"/>
              <p:cNvSpPr>
                <a:spLocks noChangeShapeType="1"/>
              </p:cNvSpPr>
              <p:nvPr/>
            </p:nvSpPr>
            <p:spPr bwMode="auto">
              <a:xfrm>
                <a:off x="3408" y="2724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Line 25"/>
              <p:cNvSpPr>
                <a:spLocks noChangeShapeType="1"/>
              </p:cNvSpPr>
              <p:nvPr/>
            </p:nvSpPr>
            <p:spPr bwMode="auto">
              <a:xfrm>
                <a:off x="3408" y="2951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Line 26"/>
              <p:cNvSpPr>
                <a:spLocks noChangeShapeType="1"/>
              </p:cNvSpPr>
              <p:nvPr/>
            </p:nvSpPr>
            <p:spPr bwMode="auto">
              <a:xfrm>
                <a:off x="3630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Line 27"/>
              <p:cNvSpPr>
                <a:spLocks noChangeShapeType="1"/>
              </p:cNvSpPr>
              <p:nvPr/>
            </p:nvSpPr>
            <p:spPr bwMode="auto">
              <a:xfrm>
                <a:off x="3853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Line 28"/>
              <p:cNvSpPr>
                <a:spLocks noChangeShapeType="1"/>
              </p:cNvSpPr>
              <p:nvPr/>
            </p:nvSpPr>
            <p:spPr bwMode="auto">
              <a:xfrm>
                <a:off x="3408" y="3179"/>
                <a:ext cx="8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Line 29"/>
              <p:cNvSpPr>
                <a:spLocks noChangeShapeType="1"/>
              </p:cNvSpPr>
              <p:nvPr/>
            </p:nvSpPr>
            <p:spPr bwMode="auto">
              <a:xfrm>
                <a:off x="4074" y="2496"/>
                <a:ext cx="0" cy="9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 Box 30"/>
              <p:cNvSpPr txBox="1">
                <a:spLocks noChangeArrowheads="1"/>
              </p:cNvSpPr>
              <p:nvPr/>
            </p:nvSpPr>
            <p:spPr bwMode="auto">
              <a:xfrm>
                <a:off x="4074" y="2496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630" y="2496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" name="Text Box 32"/>
              <p:cNvSpPr txBox="1">
                <a:spLocks noChangeArrowheads="1"/>
              </p:cNvSpPr>
              <p:nvPr/>
            </p:nvSpPr>
            <p:spPr bwMode="auto">
              <a:xfrm>
                <a:off x="3853" y="2496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3" name="Text Box 33"/>
              <p:cNvSpPr txBox="1">
                <a:spLocks noChangeArrowheads="1"/>
              </p:cNvSpPr>
              <p:nvPr/>
            </p:nvSpPr>
            <p:spPr bwMode="auto">
              <a:xfrm>
                <a:off x="4074" y="2724"/>
                <a:ext cx="222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34"/>
              <p:cNvSpPr txBox="1">
                <a:spLocks noChangeArrowheads="1"/>
              </p:cNvSpPr>
              <p:nvPr/>
            </p:nvSpPr>
            <p:spPr bwMode="auto">
              <a:xfrm>
                <a:off x="3853" y="2724"/>
                <a:ext cx="221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Text Box 35"/>
              <p:cNvSpPr txBox="1">
                <a:spLocks noChangeArrowheads="1"/>
              </p:cNvSpPr>
              <p:nvPr/>
            </p:nvSpPr>
            <p:spPr bwMode="auto">
              <a:xfrm>
                <a:off x="3630" y="2724"/>
                <a:ext cx="223" cy="2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6" name="AutoShape 36"/>
              <p:cNvSpPr>
                <a:spLocks noChangeArrowheads="1"/>
              </p:cNvSpPr>
              <p:nvPr/>
            </p:nvSpPr>
            <p:spPr bwMode="auto">
              <a:xfrm>
                <a:off x="3655" y="2516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AutoShape 37"/>
              <p:cNvSpPr>
                <a:spLocks noChangeArrowheads="1"/>
              </p:cNvSpPr>
              <p:nvPr/>
            </p:nvSpPr>
            <p:spPr bwMode="auto">
              <a:xfrm>
                <a:off x="3877" y="2522"/>
                <a:ext cx="401" cy="398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38"/>
              <p:cNvSpPr txBox="1">
                <a:spLocks noChangeArrowheads="1"/>
              </p:cNvSpPr>
              <p:nvPr/>
            </p:nvSpPr>
            <p:spPr bwMode="auto">
              <a:xfrm>
                <a:off x="4357" y="2686"/>
                <a:ext cx="443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9260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5.4 PIs and EPIs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 redundant groups: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46" name="Group 4"/>
          <p:cNvGrpSpPr>
            <a:grpSpLocks/>
          </p:cNvGrpSpPr>
          <p:nvPr/>
        </p:nvGrpSpPr>
        <p:grpSpPr bwMode="auto">
          <a:xfrm>
            <a:off x="2286000" y="1981200"/>
            <a:ext cx="5105400" cy="1524000"/>
            <a:chOff x="1536" y="1680"/>
            <a:chExt cx="3216" cy="960"/>
          </a:xfrm>
        </p:grpSpPr>
        <p:grpSp>
          <p:nvGrpSpPr>
            <p:cNvPr id="47" name="Group 5"/>
            <p:cNvGrpSpPr>
              <a:grpSpLocks/>
            </p:cNvGrpSpPr>
            <p:nvPr/>
          </p:nvGrpSpPr>
          <p:grpSpPr bwMode="auto">
            <a:xfrm>
              <a:off x="3339" y="1680"/>
              <a:ext cx="1413" cy="942"/>
              <a:chOff x="3339" y="1680"/>
              <a:chExt cx="1413" cy="942"/>
            </a:xfrm>
          </p:grpSpPr>
          <p:sp>
            <p:nvSpPr>
              <p:cNvPr id="68" name="Rectangle 6"/>
              <p:cNvSpPr>
                <a:spLocks noChangeArrowheads="1"/>
              </p:cNvSpPr>
              <p:nvPr/>
            </p:nvSpPr>
            <p:spPr bwMode="auto">
              <a:xfrm>
                <a:off x="3339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Line 7"/>
              <p:cNvSpPr>
                <a:spLocks noChangeShapeType="1"/>
              </p:cNvSpPr>
              <p:nvPr/>
            </p:nvSpPr>
            <p:spPr bwMode="auto">
              <a:xfrm>
                <a:off x="3339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Line 8"/>
              <p:cNvSpPr>
                <a:spLocks noChangeShapeType="1"/>
              </p:cNvSpPr>
              <p:nvPr/>
            </p:nvSpPr>
            <p:spPr bwMode="auto">
              <a:xfrm>
                <a:off x="3339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9"/>
              <p:cNvSpPr>
                <a:spLocks noChangeShapeType="1"/>
              </p:cNvSpPr>
              <p:nvPr/>
            </p:nvSpPr>
            <p:spPr bwMode="auto">
              <a:xfrm>
                <a:off x="356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10"/>
              <p:cNvSpPr>
                <a:spLocks noChangeShapeType="1"/>
              </p:cNvSpPr>
              <p:nvPr/>
            </p:nvSpPr>
            <p:spPr bwMode="auto">
              <a:xfrm>
                <a:off x="379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Line 11"/>
              <p:cNvSpPr>
                <a:spLocks noChangeShapeType="1"/>
              </p:cNvSpPr>
              <p:nvPr/>
            </p:nvSpPr>
            <p:spPr bwMode="auto">
              <a:xfrm>
                <a:off x="3339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Line 12"/>
              <p:cNvSpPr>
                <a:spLocks noChangeShapeType="1"/>
              </p:cNvSpPr>
              <p:nvPr/>
            </p:nvSpPr>
            <p:spPr bwMode="auto">
              <a:xfrm>
                <a:off x="4015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Text Box 13"/>
              <p:cNvSpPr txBox="1">
                <a:spLocks noChangeArrowheads="1"/>
              </p:cNvSpPr>
              <p:nvPr/>
            </p:nvSpPr>
            <p:spPr bwMode="auto">
              <a:xfrm>
                <a:off x="4015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6" name="Text Box 14"/>
              <p:cNvSpPr txBox="1">
                <a:spLocks noChangeArrowheads="1"/>
              </p:cNvSpPr>
              <p:nvPr/>
            </p:nvSpPr>
            <p:spPr bwMode="auto">
              <a:xfrm>
                <a:off x="3565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7" name="Text Box 15"/>
              <p:cNvSpPr txBox="1">
                <a:spLocks noChangeArrowheads="1"/>
              </p:cNvSpPr>
              <p:nvPr/>
            </p:nvSpPr>
            <p:spPr bwMode="auto">
              <a:xfrm>
                <a:off x="3790" y="1680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8" name="Text Box 16"/>
              <p:cNvSpPr txBox="1">
                <a:spLocks noChangeArrowheads="1"/>
              </p:cNvSpPr>
              <p:nvPr/>
            </p:nvSpPr>
            <p:spPr bwMode="auto">
              <a:xfrm>
                <a:off x="4015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79" name="Text Box 17"/>
              <p:cNvSpPr txBox="1">
                <a:spLocks noChangeArrowheads="1"/>
              </p:cNvSpPr>
              <p:nvPr/>
            </p:nvSpPr>
            <p:spPr bwMode="auto">
              <a:xfrm>
                <a:off x="3790" y="1915"/>
                <a:ext cx="225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0" name="Text Box 18"/>
              <p:cNvSpPr txBox="1">
                <a:spLocks noChangeArrowheads="1"/>
              </p:cNvSpPr>
              <p:nvPr/>
            </p:nvSpPr>
            <p:spPr bwMode="auto">
              <a:xfrm>
                <a:off x="3565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1" name="AutoShape 19"/>
              <p:cNvSpPr>
                <a:spLocks noChangeArrowheads="1"/>
              </p:cNvSpPr>
              <p:nvPr/>
            </p:nvSpPr>
            <p:spPr bwMode="auto">
              <a:xfrm>
                <a:off x="3590" y="2197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AutoShape 20"/>
              <p:cNvSpPr>
                <a:spLocks noChangeArrowheads="1"/>
              </p:cNvSpPr>
              <p:nvPr/>
            </p:nvSpPr>
            <p:spPr bwMode="auto">
              <a:xfrm>
                <a:off x="3815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Text Box 21"/>
              <p:cNvSpPr txBox="1">
                <a:spLocks noChangeArrowheads="1"/>
              </p:cNvSpPr>
              <p:nvPr/>
            </p:nvSpPr>
            <p:spPr bwMode="auto">
              <a:xfrm>
                <a:off x="4302" y="1876"/>
                <a:ext cx="450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P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3790" y="2386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3790" y="2150"/>
                <a:ext cx="225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</p:grpSp>
        <p:grpSp>
          <p:nvGrpSpPr>
            <p:cNvPr id="48" name="Group 24"/>
            <p:cNvGrpSpPr>
              <a:grpSpLocks/>
            </p:cNvGrpSpPr>
            <p:nvPr/>
          </p:nvGrpSpPr>
          <p:grpSpPr bwMode="auto">
            <a:xfrm>
              <a:off x="1536" y="1680"/>
              <a:ext cx="1399" cy="960"/>
              <a:chOff x="1536" y="1680"/>
              <a:chExt cx="1399" cy="960"/>
            </a:xfrm>
          </p:grpSpPr>
          <p:sp>
            <p:nvSpPr>
              <p:cNvPr id="49" name="AutoShape 25"/>
              <p:cNvSpPr>
                <a:spLocks noChangeArrowheads="1"/>
              </p:cNvSpPr>
              <p:nvPr/>
            </p:nvSpPr>
            <p:spPr bwMode="auto">
              <a:xfrm>
                <a:off x="2032" y="1699"/>
                <a:ext cx="146" cy="941"/>
              </a:xfrm>
              <a:prstGeom prst="roundRect">
                <a:avLst>
                  <a:gd name="adj" fmla="val 16667"/>
                </a:avLst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Rectangle 26"/>
              <p:cNvSpPr>
                <a:spLocks noChangeArrowheads="1"/>
              </p:cNvSpPr>
              <p:nvPr/>
            </p:nvSpPr>
            <p:spPr bwMode="auto">
              <a:xfrm>
                <a:off x="1536" y="1680"/>
                <a:ext cx="902" cy="94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27"/>
              <p:cNvSpPr>
                <a:spLocks noChangeShapeType="1"/>
              </p:cNvSpPr>
              <p:nvPr/>
            </p:nvSpPr>
            <p:spPr bwMode="auto">
              <a:xfrm>
                <a:off x="1536" y="191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28"/>
              <p:cNvSpPr>
                <a:spLocks noChangeShapeType="1"/>
              </p:cNvSpPr>
              <p:nvPr/>
            </p:nvSpPr>
            <p:spPr bwMode="auto">
              <a:xfrm>
                <a:off x="1536" y="2149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Line 29"/>
              <p:cNvSpPr>
                <a:spLocks noChangeShapeType="1"/>
              </p:cNvSpPr>
              <p:nvPr/>
            </p:nvSpPr>
            <p:spPr bwMode="auto">
              <a:xfrm>
                <a:off x="1760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30"/>
              <p:cNvSpPr>
                <a:spLocks noChangeShapeType="1"/>
              </p:cNvSpPr>
              <p:nvPr/>
            </p:nvSpPr>
            <p:spPr bwMode="auto">
              <a:xfrm>
                <a:off x="1986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31"/>
              <p:cNvSpPr>
                <a:spLocks noChangeShapeType="1"/>
              </p:cNvSpPr>
              <p:nvPr/>
            </p:nvSpPr>
            <p:spPr bwMode="auto">
              <a:xfrm>
                <a:off x="1536" y="2385"/>
                <a:ext cx="90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32"/>
              <p:cNvSpPr>
                <a:spLocks noChangeShapeType="1"/>
              </p:cNvSpPr>
              <p:nvPr/>
            </p:nvSpPr>
            <p:spPr bwMode="auto">
              <a:xfrm>
                <a:off x="2212" y="1680"/>
                <a:ext cx="0" cy="9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Text Box 33"/>
              <p:cNvSpPr txBox="1">
                <a:spLocks noChangeArrowheads="1"/>
              </p:cNvSpPr>
              <p:nvPr/>
            </p:nvSpPr>
            <p:spPr bwMode="auto">
              <a:xfrm>
                <a:off x="2212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8" name="Text Box 34"/>
              <p:cNvSpPr txBox="1">
                <a:spLocks noChangeArrowheads="1"/>
              </p:cNvSpPr>
              <p:nvPr/>
            </p:nvSpPr>
            <p:spPr bwMode="auto">
              <a:xfrm>
                <a:off x="1760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59" name="Text Box 35"/>
              <p:cNvSpPr txBox="1">
                <a:spLocks noChangeArrowheads="1"/>
              </p:cNvSpPr>
              <p:nvPr/>
            </p:nvSpPr>
            <p:spPr bwMode="auto">
              <a:xfrm>
                <a:off x="1986" y="1680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0" name="Text Box 36"/>
              <p:cNvSpPr txBox="1">
                <a:spLocks noChangeArrowheads="1"/>
              </p:cNvSpPr>
              <p:nvPr/>
            </p:nvSpPr>
            <p:spPr bwMode="auto">
              <a:xfrm>
                <a:off x="2212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1" name="Text Box 37"/>
              <p:cNvSpPr txBox="1">
                <a:spLocks noChangeArrowheads="1"/>
              </p:cNvSpPr>
              <p:nvPr/>
            </p:nvSpPr>
            <p:spPr bwMode="auto">
              <a:xfrm>
                <a:off x="1986" y="1915"/>
                <a:ext cx="226" cy="2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2" name="Text Box 38"/>
              <p:cNvSpPr txBox="1">
                <a:spLocks noChangeArrowheads="1"/>
              </p:cNvSpPr>
              <p:nvPr/>
            </p:nvSpPr>
            <p:spPr bwMode="auto">
              <a:xfrm>
                <a:off x="1760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3" name="Text Box 39"/>
              <p:cNvSpPr txBox="1">
                <a:spLocks noChangeArrowheads="1"/>
              </p:cNvSpPr>
              <p:nvPr/>
            </p:nvSpPr>
            <p:spPr bwMode="auto">
              <a:xfrm>
                <a:off x="2483" y="1898"/>
                <a:ext cx="452" cy="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GB" sz="3600">
                    <a:latin typeface="Wingdings 2" pitchFamily="18" charset="2"/>
                  </a:rPr>
                  <a:t>O</a:t>
                </a:r>
              </a:p>
            </p:txBody>
          </p:sp>
          <p:sp>
            <p:nvSpPr>
              <p:cNvPr id="64" name="Text Box 40"/>
              <p:cNvSpPr txBox="1">
                <a:spLocks noChangeArrowheads="1"/>
              </p:cNvSpPr>
              <p:nvPr/>
            </p:nvSpPr>
            <p:spPr bwMode="auto">
              <a:xfrm>
                <a:off x="1986" y="2386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5" name="Text Box 41"/>
              <p:cNvSpPr txBox="1">
                <a:spLocks noChangeArrowheads="1"/>
              </p:cNvSpPr>
              <p:nvPr/>
            </p:nvSpPr>
            <p:spPr bwMode="auto">
              <a:xfrm>
                <a:off x="1986" y="2150"/>
                <a:ext cx="226" cy="2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66" name="AutoShape 42"/>
              <p:cNvSpPr>
                <a:spLocks noChangeArrowheads="1"/>
              </p:cNvSpPr>
              <p:nvPr/>
            </p:nvSpPr>
            <p:spPr bwMode="auto">
              <a:xfrm>
                <a:off x="1780" y="2194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AutoShape 43"/>
              <p:cNvSpPr>
                <a:spLocks noChangeArrowheads="1"/>
              </p:cNvSpPr>
              <p:nvPr/>
            </p:nvSpPr>
            <p:spPr bwMode="auto">
              <a:xfrm>
                <a:off x="2014" y="1721"/>
                <a:ext cx="407" cy="39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6" name="Rectangle 44"/>
          <p:cNvSpPr>
            <a:spLocks noChangeArrowheads="1"/>
          </p:cNvSpPr>
          <p:nvPr/>
        </p:nvSpPr>
        <p:spPr bwMode="auto">
          <a:xfrm>
            <a:off x="457200" y="426720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71463" indent="-27146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Essential prime </a:t>
            </a:r>
            <a:r>
              <a:rPr lang="en-US" sz="2400" dirty="0" err="1">
                <a:solidFill>
                  <a:srgbClr val="800000"/>
                </a:solidFill>
              </a:rPr>
              <a:t>implicant</a:t>
            </a:r>
            <a:r>
              <a:rPr lang="en-US" sz="2400" dirty="0"/>
              <a:t> (EPI): a prime </a:t>
            </a:r>
            <a:r>
              <a:rPr lang="en-US" sz="2400" dirty="0" err="1"/>
              <a:t>implicant</a:t>
            </a:r>
            <a:r>
              <a:rPr lang="en-US" sz="2400" dirty="0"/>
              <a:t> that includes at least one </a:t>
            </a:r>
            <a:r>
              <a:rPr lang="en-US" sz="2400" dirty="0" err="1"/>
              <a:t>minterm</a:t>
            </a:r>
            <a:r>
              <a:rPr lang="en-US" sz="2400" dirty="0"/>
              <a:t> that is not covered by any other prime </a:t>
            </a:r>
            <a:r>
              <a:rPr lang="en-US" sz="2400" dirty="0" err="1"/>
              <a:t>implicant</a:t>
            </a:r>
            <a:r>
              <a:rPr lang="en-US" sz="2400" dirty="0"/>
              <a:t>.</a:t>
            </a:r>
            <a:endParaRPr lang="en-US" sz="2400" dirty="0">
              <a:sym typeface="Symbol" pitchFamily="18" charset="2"/>
            </a:endParaRPr>
          </a:p>
        </p:txBody>
      </p:sp>
      <p:grpSp>
        <p:nvGrpSpPr>
          <p:cNvPr id="87" name="Group 45"/>
          <p:cNvGrpSpPr>
            <a:grpSpLocks/>
          </p:cNvGrpSpPr>
          <p:nvPr/>
        </p:nvGrpSpPr>
        <p:grpSpPr bwMode="auto">
          <a:xfrm>
            <a:off x="2816226" y="2676526"/>
            <a:ext cx="3733800" cy="1387475"/>
            <a:chOff x="1872" y="1872"/>
            <a:chExt cx="2352" cy="874"/>
          </a:xfrm>
        </p:grpSpPr>
        <p:sp>
          <p:nvSpPr>
            <p:cNvPr id="88" name="Line 46"/>
            <p:cNvSpPr>
              <a:spLocks noChangeShapeType="1"/>
            </p:cNvSpPr>
            <p:nvPr/>
          </p:nvSpPr>
          <p:spPr bwMode="auto">
            <a:xfrm flipV="1">
              <a:off x="2304" y="1872"/>
              <a:ext cx="4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 flipV="1">
              <a:off x="1872" y="235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48"/>
            <p:cNvSpPr txBox="1">
              <a:spLocks noChangeArrowheads="1"/>
            </p:cNvSpPr>
            <p:nvPr/>
          </p:nvSpPr>
          <p:spPr bwMode="auto">
            <a:xfrm>
              <a:off x="2112" y="2496"/>
              <a:ext cx="21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000" dirty="0">
                  <a:latin typeface="+mn-lt"/>
                </a:rPr>
                <a:t>Essential prime </a:t>
              </a:r>
              <a:r>
                <a:rPr lang="en-US" sz="2000" dirty="0" err="1">
                  <a:latin typeface="+mn-lt"/>
                </a:rPr>
                <a:t>implicants</a:t>
              </a:r>
              <a:endParaRPr lang="en-US" sz="2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47193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#2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92" name="Rectangle 3"/>
          <p:cNvSpPr txBox="1">
            <a:spLocks noChangeArrowheads="1"/>
          </p:cNvSpPr>
          <p:nvPr/>
        </p:nvSpPr>
        <p:spPr>
          <a:xfrm>
            <a:off x="457200" y="1223963"/>
            <a:ext cx="8229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 106, question 5-3.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5-3.	</a:t>
            </a:r>
            <a:r>
              <a:rPr lang="en-GB" dirty="0"/>
              <a:t>Identify the prime </a:t>
            </a:r>
            <a:r>
              <a:rPr lang="en-GB" dirty="0" err="1"/>
              <a:t>implicants</a:t>
            </a:r>
            <a:r>
              <a:rPr lang="en-GB" dirty="0"/>
              <a:t> and essential prime </a:t>
            </a:r>
            <a:r>
              <a:rPr lang="en-GB" dirty="0" err="1"/>
              <a:t>implicants</a:t>
            </a:r>
            <a:r>
              <a:rPr lang="en-GB" dirty="0"/>
              <a:t> of the two K-maps below. </a:t>
            </a:r>
            <a:endParaRPr lang="en-US" dirty="0"/>
          </a:p>
        </p:txBody>
      </p:sp>
      <p:pic>
        <p:nvPicPr>
          <p:cNvPr id="93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4" name="Group 30"/>
          <p:cNvGrpSpPr>
            <a:grpSpLocks/>
          </p:cNvGrpSpPr>
          <p:nvPr/>
        </p:nvGrpSpPr>
        <p:grpSpPr bwMode="auto">
          <a:xfrm>
            <a:off x="762000" y="2895600"/>
            <a:ext cx="3124200" cy="2078038"/>
            <a:chOff x="912" y="1776"/>
            <a:chExt cx="1968" cy="1309"/>
          </a:xfrm>
        </p:grpSpPr>
        <p:sp>
          <p:nvSpPr>
            <p:cNvPr id="95" name="Rectangle 31"/>
            <p:cNvSpPr>
              <a:spLocks noChangeArrowheads="1"/>
            </p:cNvSpPr>
            <p:nvPr/>
          </p:nvSpPr>
          <p:spPr bwMode="auto">
            <a:xfrm>
              <a:off x="1387" y="2227"/>
              <a:ext cx="1493" cy="57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32"/>
            <p:cNvSpPr>
              <a:spLocks noChangeShapeType="1"/>
            </p:cNvSpPr>
            <p:nvPr/>
          </p:nvSpPr>
          <p:spPr bwMode="auto">
            <a:xfrm>
              <a:off x="1387" y="2515"/>
              <a:ext cx="149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Line 33"/>
            <p:cNvSpPr>
              <a:spLocks noChangeShapeType="1"/>
            </p:cNvSpPr>
            <p:nvPr/>
          </p:nvSpPr>
          <p:spPr bwMode="auto">
            <a:xfrm>
              <a:off x="1761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34"/>
            <p:cNvSpPr txBox="1">
              <a:spLocks noChangeArrowheads="1"/>
            </p:cNvSpPr>
            <p:nvPr/>
          </p:nvSpPr>
          <p:spPr bwMode="auto">
            <a:xfrm>
              <a:off x="1387" y="2573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35"/>
            <p:cNvSpPr txBox="1">
              <a:spLocks noChangeArrowheads="1"/>
            </p:cNvSpPr>
            <p:nvPr/>
          </p:nvSpPr>
          <p:spPr bwMode="auto">
            <a:xfrm>
              <a:off x="1761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0" name="Text Box 36"/>
            <p:cNvSpPr txBox="1">
              <a:spLocks noChangeArrowheads="1"/>
            </p:cNvSpPr>
            <p:nvPr/>
          </p:nvSpPr>
          <p:spPr bwMode="auto">
            <a:xfrm>
              <a:off x="912" y="2560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01" name="AutoShape 37"/>
            <p:cNvSpPr>
              <a:spLocks/>
            </p:cNvSpPr>
            <p:nvPr/>
          </p:nvSpPr>
          <p:spPr bwMode="auto">
            <a:xfrm>
              <a:off x="1139" y="2515"/>
              <a:ext cx="87" cy="283"/>
            </a:xfrm>
            <a:prstGeom prst="leftBrace">
              <a:avLst>
                <a:gd name="adj1" fmla="val 2710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AutoShape 38"/>
            <p:cNvSpPr>
              <a:spLocks/>
            </p:cNvSpPr>
            <p:nvPr/>
          </p:nvSpPr>
          <p:spPr bwMode="auto">
            <a:xfrm rot="5400000" flipV="1">
              <a:off x="2470" y="1637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39"/>
            <p:cNvSpPr txBox="1">
              <a:spLocks noChangeArrowheads="1"/>
            </p:cNvSpPr>
            <p:nvPr/>
          </p:nvSpPr>
          <p:spPr bwMode="auto">
            <a:xfrm>
              <a:off x="2374" y="1776"/>
              <a:ext cx="275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04" name="Line 40"/>
            <p:cNvSpPr>
              <a:spLocks noChangeShapeType="1"/>
            </p:cNvSpPr>
            <p:nvPr/>
          </p:nvSpPr>
          <p:spPr bwMode="auto">
            <a:xfrm>
              <a:off x="2134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41"/>
            <p:cNvSpPr>
              <a:spLocks noChangeShapeType="1"/>
            </p:cNvSpPr>
            <p:nvPr/>
          </p:nvSpPr>
          <p:spPr bwMode="auto">
            <a:xfrm>
              <a:off x="2507" y="2227"/>
              <a:ext cx="0" cy="5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Text Box 42"/>
            <p:cNvSpPr txBox="1">
              <a:spLocks noChangeArrowheads="1"/>
            </p:cNvSpPr>
            <p:nvPr/>
          </p:nvSpPr>
          <p:spPr bwMode="auto">
            <a:xfrm>
              <a:off x="2134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43"/>
            <p:cNvSpPr txBox="1">
              <a:spLocks noChangeArrowheads="1"/>
            </p:cNvSpPr>
            <p:nvPr/>
          </p:nvSpPr>
          <p:spPr bwMode="auto">
            <a:xfrm>
              <a:off x="2507" y="2573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08" name="Text Box 44"/>
            <p:cNvSpPr txBox="1">
              <a:spLocks noChangeArrowheads="1"/>
            </p:cNvSpPr>
            <p:nvPr/>
          </p:nvSpPr>
          <p:spPr bwMode="auto">
            <a:xfrm>
              <a:off x="1387" y="2285"/>
              <a:ext cx="3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45"/>
            <p:cNvSpPr txBox="1">
              <a:spLocks noChangeArrowheads="1"/>
            </p:cNvSpPr>
            <p:nvPr/>
          </p:nvSpPr>
          <p:spPr bwMode="auto">
            <a:xfrm>
              <a:off x="1761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46"/>
            <p:cNvSpPr txBox="1">
              <a:spLocks noChangeArrowheads="1"/>
            </p:cNvSpPr>
            <p:nvPr/>
          </p:nvSpPr>
          <p:spPr bwMode="auto">
            <a:xfrm>
              <a:off x="2134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0</a:t>
              </a:r>
            </a:p>
          </p:txBody>
        </p:sp>
        <p:sp>
          <p:nvSpPr>
            <p:cNvPr id="111" name="Text Box 47"/>
            <p:cNvSpPr txBox="1">
              <a:spLocks noChangeArrowheads="1"/>
            </p:cNvSpPr>
            <p:nvPr/>
          </p:nvSpPr>
          <p:spPr bwMode="auto">
            <a:xfrm>
              <a:off x="2507" y="2285"/>
              <a:ext cx="37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48"/>
            <p:cNvSpPr txBox="1">
              <a:spLocks noChangeArrowheads="1"/>
            </p:cNvSpPr>
            <p:nvPr/>
          </p:nvSpPr>
          <p:spPr bwMode="auto">
            <a:xfrm>
              <a:off x="1200" y="2285"/>
              <a:ext cx="211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0</a:t>
              </a:r>
            </a:p>
            <a:p>
              <a:pPr algn="r" eaLnBrk="0" hangingPunct="0"/>
              <a:r>
                <a:rPr lang="en-GB" sz="1600" b="1">
                  <a:latin typeface="Times New Roman" pitchFamily="18" charset="0"/>
                </a:rPr>
                <a:t>   1</a:t>
              </a:r>
            </a:p>
          </p:txBody>
        </p:sp>
        <p:sp>
          <p:nvSpPr>
            <p:cNvPr id="113" name="Text Box 49"/>
            <p:cNvSpPr txBox="1">
              <a:spLocks noChangeArrowheads="1"/>
            </p:cNvSpPr>
            <p:nvPr/>
          </p:nvSpPr>
          <p:spPr bwMode="auto">
            <a:xfrm>
              <a:off x="1450" y="2043"/>
              <a:ext cx="139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 sz="1600" b="1">
                  <a:latin typeface="Times New Roman" pitchFamily="18" charset="0"/>
                </a:rPr>
                <a:t>00       01      11       10</a:t>
              </a:r>
            </a:p>
          </p:txBody>
        </p:sp>
        <p:sp>
          <p:nvSpPr>
            <p:cNvPr id="114" name="AutoShape 50"/>
            <p:cNvSpPr>
              <a:spLocks/>
            </p:cNvSpPr>
            <p:nvPr/>
          </p:nvSpPr>
          <p:spPr bwMode="auto">
            <a:xfrm rot="-5400000">
              <a:off x="2081" y="2530"/>
              <a:ext cx="89" cy="729"/>
            </a:xfrm>
            <a:prstGeom prst="leftBrace">
              <a:avLst>
                <a:gd name="adj1" fmla="val 6825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Text Box 51"/>
            <p:cNvSpPr txBox="1">
              <a:spLocks noChangeArrowheads="1"/>
            </p:cNvSpPr>
            <p:nvPr/>
          </p:nvSpPr>
          <p:spPr bwMode="auto">
            <a:xfrm>
              <a:off x="1994" y="2912"/>
              <a:ext cx="275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16" name="Line 52"/>
            <p:cNvSpPr>
              <a:spLocks noChangeShapeType="1"/>
            </p:cNvSpPr>
            <p:nvPr/>
          </p:nvSpPr>
          <p:spPr bwMode="auto">
            <a:xfrm flipH="1" flipV="1">
              <a:off x="1139" y="1985"/>
              <a:ext cx="248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3"/>
            <p:cNvSpPr txBox="1">
              <a:spLocks noChangeArrowheads="1"/>
            </p:cNvSpPr>
            <p:nvPr/>
          </p:nvSpPr>
          <p:spPr bwMode="auto">
            <a:xfrm>
              <a:off x="1047" y="2022"/>
              <a:ext cx="27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18" name="Text Box 54"/>
            <p:cNvSpPr txBox="1">
              <a:spLocks noChangeArrowheads="1"/>
            </p:cNvSpPr>
            <p:nvPr/>
          </p:nvSpPr>
          <p:spPr bwMode="auto">
            <a:xfrm>
              <a:off x="1165" y="1921"/>
              <a:ext cx="321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>
                  <a:latin typeface="Tahoma" pitchFamily="34" charset="0"/>
                </a:rPr>
                <a:t>bc</a:t>
              </a:r>
            </a:p>
          </p:txBody>
        </p:sp>
      </p:grpSp>
      <p:grpSp>
        <p:nvGrpSpPr>
          <p:cNvPr id="119" name="Group 55"/>
          <p:cNvGrpSpPr>
            <a:grpSpLocks/>
          </p:cNvGrpSpPr>
          <p:nvPr/>
        </p:nvGrpSpPr>
        <p:grpSpPr bwMode="auto">
          <a:xfrm>
            <a:off x="4343400" y="2819400"/>
            <a:ext cx="2722563" cy="2559050"/>
            <a:chOff x="3312" y="1872"/>
            <a:chExt cx="1715" cy="1612"/>
          </a:xfrm>
        </p:grpSpPr>
        <p:sp>
          <p:nvSpPr>
            <p:cNvPr id="120" name="Text Box 56"/>
            <p:cNvSpPr txBox="1">
              <a:spLocks noChangeArrowheads="1"/>
            </p:cNvSpPr>
            <p:nvPr/>
          </p:nvSpPr>
          <p:spPr bwMode="auto">
            <a:xfrm>
              <a:off x="4520" y="230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1" name="Text Box 57"/>
            <p:cNvSpPr txBox="1">
              <a:spLocks noChangeArrowheads="1"/>
            </p:cNvSpPr>
            <p:nvPr/>
          </p:nvSpPr>
          <p:spPr bwMode="auto">
            <a:xfrm>
              <a:off x="3752" y="2292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grpSp>
          <p:nvGrpSpPr>
            <p:cNvPr id="122" name="Group 58"/>
            <p:cNvGrpSpPr>
              <a:grpSpLocks/>
            </p:cNvGrpSpPr>
            <p:nvPr/>
          </p:nvGrpSpPr>
          <p:grpSpPr bwMode="auto">
            <a:xfrm>
              <a:off x="3312" y="1872"/>
              <a:ext cx="1715" cy="1612"/>
              <a:chOff x="3456" y="1872"/>
              <a:chExt cx="1715" cy="1612"/>
            </a:xfrm>
          </p:grpSpPr>
          <p:sp>
            <p:nvSpPr>
              <p:cNvPr id="132" name="Rectangle 59"/>
              <p:cNvSpPr>
                <a:spLocks noChangeArrowheads="1"/>
              </p:cNvSpPr>
              <p:nvPr/>
            </p:nvSpPr>
            <p:spPr bwMode="auto">
              <a:xfrm>
                <a:off x="3892" y="2261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60"/>
              <p:cNvSpPr>
                <a:spLocks noChangeShapeType="1"/>
              </p:cNvSpPr>
              <p:nvPr/>
            </p:nvSpPr>
            <p:spPr bwMode="auto">
              <a:xfrm>
                <a:off x="3892" y="2510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61"/>
              <p:cNvSpPr>
                <a:spLocks noChangeShapeType="1"/>
              </p:cNvSpPr>
              <p:nvPr/>
            </p:nvSpPr>
            <p:spPr bwMode="auto">
              <a:xfrm>
                <a:off x="4149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Text Box 62"/>
              <p:cNvSpPr txBox="1">
                <a:spLocks noChangeArrowheads="1"/>
              </p:cNvSpPr>
              <p:nvPr/>
            </p:nvSpPr>
            <p:spPr bwMode="auto">
              <a:xfrm>
                <a:off x="3514" y="2934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6" name="AutoShape 63"/>
              <p:cNvSpPr>
                <a:spLocks/>
              </p:cNvSpPr>
              <p:nvPr/>
            </p:nvSpPr>
            <p:spPr bwMode="auto">
              <a:xfrm>
                <a:off x="3675" y="2782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AutoShape 64"/>
              <p:cNvSpPr>
                <a:spLocks/>
              </p:cNvSpPr>
              <p:nvPr/>
            </p:nvSpPr>
            <p:spPr bwMode="auto">
              <a:xfrm rot="5400000" flipV="1">
                <a:off x="4627" y="1816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Text Box 65"/>
              <p:cNvSpPr txBox="1">
                <a:spLocks noChangeArrowheads="1"/>
              </p:cNvSpPr>
              <p:nvPr/>
            </p:nvSpPr>
            <p:spPr bwMode="auto">
              <a:xfrm>
                <a:off x="4570" y="1872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9" name="Line 66"/>
              <p:cNvSpPr>
                <a:spLocks noChangeShapeType="1"/>
              </p:cNvSpPr>
              <p:nvPr/>
            </p:nvSpPr>
            <p:spPr bwMode="auto">
              <a:xfrm>
                <a:off x="4405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7"/>
              <p:cNvSpPr>
                <a:spLocks noChangeShapeType="1"/>
              </p:cNvSpPr>
              <p:nvPr/>
            </p:nvSpPr>
            <p:spPr bwMode="auto">
              <a:xfrm>
                <a:off x="4661" y="2261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Text Box 68"/>
              <p:cNvSpPr txBox="1">
                <a:spLocks noChangeArrowheads="1"/>
              </p:cNvSpPr>
              <p:nvPr/>
            </p:nvSpPr>
            <p:spPr bwMode="auto">
              <a:xfrm>
                <a:off x="3686" y="2311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2" name="Text Box 69"/>
              <p:cNvSpPr txBox="1">
                <a:spLocks noChangeArrowheads="1"/>
              </p:cNvSpPr>
              <p:nvPr/>
            </p:nvSpPr>
            <p:spPr bwMode="auto">
              <a:xfrm>
                <a:off x="3935" y="2103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3" name="AutoShape 70"/>
              <p:cNvSpPr>
                <a:spLocks/>
              </p:cNvSpPr>
              <p:nvPr/>
            </p:nvSpPr>
            <p:spPr bwMode="auto">
              <a:xfrm rot="-5400000">
                <a:off x="4360" y="3070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" name="Text Box 71"/>
              <p:cNvSpPr txBox="1">
                <a:spLocks noChangeArrowheads="1"/>
              </p:cNvSpPr>
              <p:nvPr/>
            </p:nvSpPr>
            <p:spPr bwMode="auto">
              <a:xfrm>
                <a:off x="4309" y="3335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5" name="Line 72"/>
              <p:cNvSpPr>
                <a:spLocks noChangeShapeType="1"/>
              </p:cNvSpPr>
              <p:nvPr/>
            </p:nvSpPr>
            <p:spPr bwMode="auto">
              <a:xfrm flipH="1" flipV="1">
                <a:off x="3714" y="2057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6" name="Text Box 73"/>
              <p:cNvSpPr txBox="1">
                <a:spLocks noChangeArrowheads="1"/>
              </p:cNvSpPr>
              <p:nvPr/>
            </p:nvSpPr>
            <p:spPr bwMode="auto">
              <a:xfrm>
                <a:off x="3456" y="2107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7" name="Text Box 74"/>
              <p:cNvSpPr txBox="1">
                <a:spLocks noChangeArrowheads="1"/>
              </p:cNvSpPr>
              <p:nvPr/>
            </p:nvSpPr>
            <p:spPr bwMode="auto">
              <a:xfrm>
                <a:off x="3739" y="1987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8" name="Line 75"/>
              <p:cNvSpPr>
                <a:spLocks noChangeShapeType="1"/>
              </p:cNvSpPr>
              <p:nvPr/>
            </p:nvSpPr>
            <p:spPr bwMode="auto">
              <a:xfrm>
                <a:off x="3892" y="2759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6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77"/>
              <p:cNvSpPr>
                <a:spLocks noChangeShapeType="1"/>
              </p:cNvSpPr>
              <p:nvPr/>
            </p:nvSpPr>
            <p:spPr bwMode="auto">
              <a:xfrm>
                <a:off x="3892" y="300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78"/>
              <p:cNvSpPr>
                <a:spLocks noChangeShapeType="1"/>
              </p:cNvSpPr>
              <p:nvPr/>
            </p:nvSpPr>
            <p:spPr bwMode="auto">
              <a:xfrm>
                <a:off x="3892" y="3256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79"/>
              <p:cNvSpPr>
                <a:spLocks/>
              </p:cNvSpPr>
              <p:nvPr/>
            </p:nvSpPr>
            <p:spPr bwMode="auto">
              <a:xfrm flipH="1">
                <a:off x="4952" y="2524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80"/>
              <p:cNvSpPr txBox="1">
                <a:spLocks noChangeArrowheads="1"/>
              </p:cNvSpPr>
              <p:nvPr/>
            </p:nvSpPr>
            <p:spPr bwMode="auto">
              <a:xfrm>
                <a:off x="4982" y="2678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</p:grpSp>
        <p:sp>
          <p:nvSpPr>
            <p:cNvPr id="123" name="Text Box 81"/>
            <p:cNvSpPr txBox="1">
              <a:spLocks noChangeArrowheads="1"/>
            </p:cNvSpPr>
            <p:nvPr/>
          </p:nvSpPr>
          <p:spPr bwMode="auto">
            <a:xfrm>
              <a:off x="3751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4" name="Text Box 82"/>
            <p:cNvSpPr txBox="1">
              <a:spLocks noChangeArrowheads="1"/>
            </p:cNvSpPr>
            <p:nvPr/>
          </p:nvSpPr>
          <p:spPr bwMode="auto">
            <a:xfrm>
              <a:off x="4007" y="2784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5" name="Text Box 83"/>
            <p:cNvSpPr txBox="1">
              <a:spLocks noChangeArrowheads="1"/>
            </p:cNvSpPr>
            <p:nvPr/>
          </p:nvSpPr>
          <p:spPr bwMode="auto">
            <a:xfrm>
              <a:off x="4520" y="2784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6" name="Text Box 84"/>
            <p:cNvSpPr txBox="1">
              <a:spLocks noChangeArrowheads="1"/>
            </p:cNvSpPr>
            <p:nvPr/>
          </p:nvSpPr>
          <p:spPr bwMode="auto">
            <a:xfrm>
              <a:off x="3751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7" name="Text Box 85"/>
            <p:cNvSpPr txBox="1">
              <a:spLocks noChangeArrowheads="1"/>
            </p:cNvSpPr>
            <p:nvPr/>
          </p:nvSpPr>
          <p:spPr bwMode="auto">
            <a:xfrm>
              <a:off x="4272" y="3026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8" name="Text Box 86"/>
            <p:cNvSpPr txBox="1">
              <a:spLocks noChangeArrowheads="1"/>
            </p:cNvSpPr>
            <p:nvPr/>
          </p:nvSpPr>
          <p:spPr bwMode="auto">
            <a:xfrm>
              <a:off x="4007" y="2291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29" name="Text Box 87"/>
            <p:cNvSpPr txBox="1">
              <a:spLocks noChangeArrowheads="1"/>
            </p:cNvSpPr>
            <p:nvPr/>
          </p:nvSpPr>
          <p:spPr bwMode="auto">
            <a:xfrm>
              <a:off x="4272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0" name="Text Box 88"/>
            <p:cNvSpPr txBox="1">
              <a:spLocks noChangeArrowheads="1"/>
            </p:cNvSpPr>
            <p:nvPr/>
          </p:nvSpPr>
          <p:spPr bwMode="auto">
            <a:xfrm>
              <a:off x="4520" y="2526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1" name="Text Box 89"/>
            <p:cNvSpPr txBox="1">
              <a:spLocks noChangeArrowheads="1"/>
            </p:cNvSpPr>
            <p:nvPr/>
          </p:nvSpPr>
          <p:spPr bwMode="auto">
            <a:xfrm>
              <a:off x="4521" y="3027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4" name="Rounded Rectangle 153"/>
          <p:cNvSpPr/>
          <p:nvPr/>
        </p:nvSpPr>
        <p:spPr>
          <a:xfrm>
            <a:off x="2209800" y="3657600"/>
            <a:ext cx="381000" cy="381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ounded Rectangle 154"/>
          <p:cNvSpPr/>
          <p:nvPr/>
        </p:nvSpPr>
        <p:spPr>
          <a:xfrm>
            <a:off x="1600200" y="3657600"/>
            <a:ext cx="1066800" cy="3810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ed Rectangle 155"/>
          <p:cNvSpPr/>
          <p:nvPr/>
        </p:nvSpPr>
        <p:spPr>
          <a:xfrm>
            <a:off x="2209800" y="4114800"/>
            <a:ext cx="381000" cy="38100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ounded Rectangle 156"/>
          <p:cNvSpPr/>
          <p:nvPr/>
        </p:nvSpPr>
        <p:spPr>
          <a:xfrm>
            <a:off x="2209800" y="3657600"/>
            <a:ext cx="381000" cy="838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/>
          <p:cNvSpPr/>
          <p:nvPr/>
        </p:nvSpPr>
        <p:spPr>
          <a:xfrm>
            <a:off x="3397370" y="3663351"/>
            <a:ext cx="381000" cy="38100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/>
          <p:cNvGrpSpPr/>
          <p:nvPr/>
        </p:nvGrpSpPr>
        <p:grpSpPr>
          <a:xfrm>
            <a:off x="1600200" y="3657600"/>
            <a:ext cx="2286000" cy="381000"/>
            <a:chOff x="1600200" y="3657600"/>
            <a:chExt cx="2286000" cy="381000"/>
          </a:xfrm>
        </p:grpSpPr>
        <p:sp>
          <p:nvSpPr>
            <p:cNvPr id="160" name="Left Bracket 159"/>
            <p:cNvSpPr/>
            <p:nvPr/>
          </p:nvSpPr>
          <p:spPr>
            <a:xfrm>
              <a:off x="3505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Left Bracket 160"/>
            <p:cNvSpPr/>
            <p:nvPr/>
          </p:nvSpPr>
          <p:spPr>
            <a:xfrm flipH="1">
              <a:off x="1600200" y="3657600"/>
              <a:ext cx="381000" cy="381000"/>
            </a:xfrm>
            <a:prstGeom prst="leftBracket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2" name="TextBox 161"/>
          <p:cNvSpPr txBox="1"/>
          <p:nvPr/>
        </p:nvSpPr>
        <p:spPr>
          <a:xfrm>
            <a:off x="838200" y="51054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2743200" y="5105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 PIs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838200" y="54102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2743200" y="5410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 EPIs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6324600" y="3429000"/>
            <a:ext cx="304800" cy="1600200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/>
          <p:cNvGrpSpPr/>
          <p:nvPr/>
        </p:nvGrpSpPr>
        <p:grpSpPr>
          <a:xfrm>
            <a:off x="4724400" y="3124200"/>
            <a:ext cx="2209800" cy="2209800"/>
            <a:chOff x="4724400" y="3124200"/>
            <a:chExt cx="2209800" cy="2209800"/>
          </a:xfrm>
        </p:grpSpPr>
        <p:sp>
          <p:nvSpPr>
            <p:cNvPr id="168" name="Arc 167"/>
            <p:cNvSpPr/>
            <p:nvPr/>
          </p:nvSpPr>
          <p:spPr>
            <a:xfrm>
              <a:off x="4724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Arc 168"/>
            <p:cNvSpPr/>
            <p:nvPr/>
          </p:nvSpPr>
          <p:spPr>
            <a:xfrm flipV="1">
              <a:off x="4724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Arc 169"/>
            <p:cNvSpPr/>
            <p:nvPr/>
          </p:nvSpPr>
          <p:spPr>
            <a:xfrm flipH="1" flipV="1">
              <a:off x="6248400" y="3124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Arc 170"/>
            <p:cNvSpPr/>
            <p:nvPr/>
          </p:nvSpPr>
          <p:spPr>
            <a:xfrm flipH="1">
              <a:off x="6248400" y="4648200"/>
              <a:ext cx="685800" cy="685800"/>
            </a:xfrm>
            <a:prstGeom prst="arc">
              <a:avLst/>
            </a:prstGeom>
            <a:solidFill>
              <a:srgbClr val="FFC000">
                <a:alpha val="50196"/>
              </a:srgbClr>
            </a:solidFill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2" name="Rounded Rectangle 171"/>
          <p:cNvSpPr/>
          <p:nvPr/>
        </p:nvSpPr>
        <p:spPr>
          <a:xfrm>
            <a:off x="5943600" y="3886200"/>
            <a:ext cx="685800" cy="304800"/>
          </a:xfrm>
          <a:prstGeom prst="roundRect">
            <a:avLst/>
          </a:prstGeom>
          <a:noFill/>
          <a:ln>
            <a:solidFill>
              <a:srgbClr val="CC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ounded Rectangle 172"/>
          <p:cNvSpPr/>
          <p:nvPr/>
        </p:nvSpPr>
        <p:spPr>
          <a:xfrm>
            <a:off x="5105400" y="3505200"/>
            <a:ext cx="685800" cy="3048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ounded Rectangle 173"/>
          <p:cNvSpPr/>
          <p:nvPr/>
        </p:nvSpPr>
        <p:spPr>
          <a:xfrm>
            <a:off x="5105400" y="4267200"/>
            <a:ext cx="685800" cy="304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ounded Rectangle 174"/>
          <p:cNvSpPr/>
          <p:nvPr/>
        </p:nvSpPr>
        <p:spPr>
          <a:xfrm>
            <a:off x="5943600" y="4648200"/>
            <a:ext cx="685800" cy="30480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75"/>
          <p:cNvGrpSpPr/>
          <p:nvPr/>
        </p:nvGrpSpPr>
        <p:grpSpPr>
          <a:xfrm>
            <a:off x="5066581" y="4247071"/>
            <a:ext cx="1614578" cy="851141"/>
            <a:chOff x="5066581" y="4247071"/>
            <a:chExt cx="1614578" cy="851141"/>
          </a:xfrm>
        </p:grpSpPr>
        <p:sp>
          <p:nvSpPr>
            <p:cNvPr id="177" name="Left Bracket 176"/>
            <p:cNvSpPr/>
            <p:nvPr/>
          </p:nvSpPr>
          <p:spPr>
            <a:xfrm flipH="1">
              <a:off x="5066581" y="4247071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Left Bracket 177"/>
            <p:cNvSpPr/>
            <p:nvPr/>
          </p:nvSpPr>
          <p:spPr>
            <a:xfrm>
              <a:off x="6376359" y="4260012"/>
              <a:ext cx="304800" cy="838200"/>
            </a:xfrm>
            <a:prstGeom prst="leftBracket">
              <a:avLst/>
            </a:prstGeom>
            <a:solidFill>
              <a:srgbClr val="D9D9D9">
                <a:alpha val="50196"/>
              </a:srgbClr>
            </a:solidFill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9" name="TextBox 178"/>
          <p:cNvSpPr txBox="1"/>
          <p:nvPr/>
        </p:nvSpPr>
        <p:spPr>
          <a:xfrm>
            <a:off x="6248400" y="2286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PIs?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815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7 PIs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6248400" y="2590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How many EPIs?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8153400" y="2590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4 EPIs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26476" y="3490913"/>
            <a:ext cx="1272630" cy="1544638"/>
            <a:chOff x="5026476" y="3490913"/>
            <a:chExt cx="1272630" cy="1544638"/>
          </a:xfrm>
        </p:grpSpPr>
        <p:sp>
          <p:nvSpPr>
            <p:cNvPr id="183" name="Text Box 43"/>
            <p:cNvSpPr txBox="1">
              <a:spLocks noChangeArrowheads="1"/>
            </p:cNvSpPr>
            <p:nvPr/>
          </p:nvSpPr>
          <p:spPr bwMode="auto">
            <a:xfrm>
              <a:off x="5872256" y="3490913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4" name="Text Box 43"/>
            <p:cNvSpPr txBox="1">
              <a:spLocks noChangeArrowheads="1"/>
            </p:cNvSpPr>
            <p:nvPr/>
          </p:nvSpPr>
          <p:spPr bwMode="auto">
            <a:xfrm>
              <a:off x="5026476" y="3882232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5" name="Text Box 43"/>
            <p:cNvSpPr txBox="1">
              <a:spLocks noChangeArrowheads="1"/>
            </p:cNvSpPr>
            <p:nvPr/>
          </p:nvSpPr>
          <p:spPr bwMode="auto">
            <a:xfrm>
              <a:off x="5443539" y="388194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6" name="Text Box 43"/>
            <p:cNvSpPr txBox="1">
              <a:spLocks noChangeArrowheads="1"/>
            </p:cNvSpPr>
            <p:nvPr/>
          </p:nvSpPr>
          <p:spPr bwMode="auto">
            <a:xfrm>
              <a:off x="5881687" y="4266911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87" name="Text Box 43"/>
            <p:cNvSpPr txBox="1">
              <a:spLocks noChangeArrowheads="1"/>
            </p:cNvSpPr>
            <p:nvPr/>
          </p:nvSpPr>
          <p:spPr bwMode="auto">
            <a:xfrm>
              <a:off x="5442744" y="4670426"/>
              <a:ext cx="417419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088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62" grpId="0"/>
      <p:bldP spid="163" grpId="0"/>
      <p:bldP spid="164" grpId="0"/>
      <p:bldP spid="165" grpId="0"/>
      <p:bldP spid="166" grpId="0" animBg="1"/>
      <p:bldP spid="172" grpId="0" animBg="1"/>
      <p:bldP spid="173" grpId="0" animBg="1"/>
      <p:bldP spid="174" grpId="0" animBg="1"/>
      <p:bldP spid="175" grpId="0" animBg="1"/>
      <p:bldP spid="179" grpId="0"/>
      <p:bldP spid="180" grpId="0"/>
      <p:bldP spid="181" grpId="0"/>
      <p:bldP spid="1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(1/4)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752600"/>
            <a:ext cx="8229600" cy="4225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Algorithm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Circle all prime </a:t>
            </a:r>
            <a:r>
              <a:rPr lang="en-US" sz="2400" dirty="0" err="1"/>
              <a:t>implicants</a:t>
            </a:r>
            <a:r>
              <a:rPr lang="en-US" sz="2400" dirty="0"/>
              <a:t> on the K-map.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Identify and select all essential prime </a:t>
            </a:r>
            <a:r>
              <a:rPr lang="en-US" sz="2400" dirty="0" err="1"/>
              <a:t>implicants</a:t>
            </a:r>
            <a:r>
              <a:rPr lang="en-US" sz="2400" dirty="0"/>
              <a:t> for the cover.</a:t>
            </a:r>
          </a:p>
          <a:p>
            <a:pPr marL="977900" lvl="2" indent="-431800" fontAlgn="auto">
              <a:spcBef>
                <a:spcPct val="50000"/>
              </a:spcBef>
              <a:spcAft>
                <a:spcPts val="0"/>
              </a:spcAft>
              <a:buClr>
                <a:srgbClr val="800000"/>
              </a:buClr>
              <a:buSzTx/>
              <a:buFont typeface="Wingdings" pitchFamily="2" charset="2"/>
              <a:buAutoNum type="arabicPeriod"/>
            </a:pPr>
            <a:r>
              <a:rPr lang="en-US" sz="2400" dirty="0"/>
              <a:t>Select a minimum subset of the remaining prime </a:t>
            </a:r>
            <a:r>
              <a:rPr lang="en-US" sz="2400" dirty="0" err="1"/>
              <a:t>implicants</a:t>
            </a:r>
            <a:r>
              <a:rPr lang="en-US" sz="2400" dirty="0"/>
              <a:t> to complete the cover, that is, to cover those </a:t>
            </a:r>
            <a:r>
              <a:rPr lang="en-US" sz="2400" dirty="0" err="1"/>
              <a:t>minterms</a:t>
            </a:r>
            <a:r>
              <a:rPr lang="en-US" sz="2400" dirty="0"/>
              <a:t> not covered by the essential prime </a:t>
            </a:r>
            <a:r>
              <a:rPr lang="en-US" sz="2400" dirty="0" err="1"/>
              <a:t>implicants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197125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1. Function Simplification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1" name="Rectangle 3"/>
          <p:cNvSpPr txBox="1">
            <a:spLocks noChangeArrowheads="1"/>
          </p:cNvSpPr>
          <p:nvPr/>
        </p:nvSpPr>
        <p:spPr>
          <a:xfrm>
            <a:off x="457200" y="1346417"/>
            <a:ext cx="8229600" cy="4954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Why simplify?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Simpler expression leads to circuit that uses </a:t>
            </a:r>
            <a:r>
              <a:rPr lang="en-US" dirty="0">
                <a:solidFill>
                  <a:srgbClr val="0000FF"/>
                </a:solidFill>
              </a:rPr>
              <a:t>fewer logic gates</a:t>
            </a:r>
            <a:r>
              <a:rPr lang="en-US" dirty="0"/>
              <a:t>.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Thus </a:t>
            </a:r>
            <a:r>
              <a:rPr lang="en-US" dirty="0">
                <a:solidFill>
                  <a:srgbClr val="0000FF"/>
                </a:solidFill>
              </a:rPr>
              <a:t>cheaper, uses less power, (sometimes) faster</a:t>
            </a:r>
            <a:r>
              <a:rPr lang="en-US" dirty="0"/>
              <a:t>.</a:t>
            </a:r>
          </a:p>
          <a:p>
            <a:pPr marL="268288" indent="-268288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Techniques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Algebraic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Using theorems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Open-ended; requires skills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Karnaugh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Maps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Easy to use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Limited to no more than 6 variables</a:t>
            </a:r>
          </a:p>
          <a:p>
            <a:pPr marL="623888" lvl="1" indent="-26670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Quine-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McCluskey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(non-examinable)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Suitable for automation</a:t>
            </a:r>
          </a:p>
          <a:p>
            <a:pPr marL="892175" lvl="2" indent="-268288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Symbol" pitchFamily="18" charset="2"/>
              </a:rPr>
              <a:t>Can handle many variables (but computationally intensive)</a:t>
            </a: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7"/>
          <p:cNvGrpSpPr>
            <a:grpSpLocks/>
          </p:cNvGrpSpPr>
          <p:nvPr/>
        </p:nvGrpSpPr>
        <p:grpSpPr bwMode="auto">
          <a:xfrm>
            <a:off x="2895600" y="4724400"/>
            <a:ext cx="1601788" cy="265113"/>
            <a:chOff x="4032" y="3494"/>
            <a:chExt cx="1009" cy="167"/>
          </a:xfrm>
        </p:grpSpPr>
        <p:sp>
          <p:nvSpPr>
            <p:cNvPr id="14" name="AutoShape 8"/>
            <p:cNvSpPr>
              <a:spLocks/>
            </p:cNvSpPr>
            <p:nvPr/>
          </p:nvSpPr>
          <p:spPr bwMode="auto">
            <a:xfrm flipH="1">
              <a:off x="4867" y="349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AutoShape 9"/>
            <p:cNvSpPr>
              <a:spLocks/>
            </p:cNvSpPr>
            <p:nvPr/>
          </p:nvSpPr>
          <p:spPr bwMode="auto">
            <a:xfrm>
              <a:off x="4032" y="350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Text Box 36"/>
          <p:cNvSpPr txBox="1">
            <a:spLocks noChangeArrowheads="1"/>
          </p:cNvSpPr>
          <p:nvPr/>
        </p:nvSpPr>
        <p:spPr bwMode="auto">
          <a:xfrm>
            <a:off x="4129816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2895520" y="469299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2902504" y="3437583"/>
            <a:ext cx="1627950" cy="1578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2902504" y="3831723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309492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2895520" y="4281714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3309492" y="3911058"/>
            <a:ext cx="406988" cy="31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22" name="Text Box 16"/>
          <p:cNvSpPr txBox="1">
            <a:spLocks noChangeArrowheads="1"/>
          </p:cNvSpPr>
          <p:nvPr/>
        </p:nvSpPr>
        <p:spPr bwMode="auto">
          <a:xfrm>
            <a:off x="2301229" y="4505123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C</a:t>
            </a:r>
          </a:p>
        </p:txBody>
      </p:sp>
      <p:sp>
        <p:nvSpPr>
          <p:cNvPr id="23" name="AutoShape 17"/>
          <p:cNvSpPr>
            <a:spLocks/>
          </p:cNvSpPr>
          <p:nvPr/>
        </p:nvSpPr>
        <p:spPr bwMode="auto">
          <a:xfrm>
            <a:off x="2557739" y="4264578"/>
            <a:ext cx="97779" cy="745755"/>
          </a:xfrm>
          <a:prstGeom prst="leftBrace">
            <a:avLst>
              <a:gd name="adj1" fmla="val 6358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18"/>
          <p:cNvSpPr>
            <a:spLocks/>
          </p:cNvSpPr>
          <p:nvPr/>
        </p:nvSpPr>
        <p:spPr bwMode="auto">
          <a:xfrm rot="5400000" flipV="1">
            <a:off x="4069522" y="2730393"/>
            <a:ext cx="123129" cy="795562"/>
          </a:xfrm>
          <a:prstGeom prst="leftBrace">
            <a:avLst>
              <a:gd name="adj1" fmla="val 5382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3978069" y="2819400"/>
            <a:ext cx="299685" cy="25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A</a:t>
            </a:r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>
            <a:off x="3716480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21"/>
          <p:cNvSpPr>
            <a:spLocks noChangeShapeType="1"/>
          </p:cNvSpPr>
          <p:nvPr/>
        </p:nvSpPr>
        <p:spPr bwMode="auto">
          <a:xfrm>
            <a:off x="4123467" y="3437583"/>
            <a:ext cx="0" cy="1579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22"/>
          <p:cNvSpPr txBox="1">
            <a:spLocks noChangeArrowheads="1"/>
          </p:cNvSpPr>
          <p:nvPr/>
        </p:nvSpPr>
        <p:spPr bwMode="auto">
          <a:xfrm>
            <a:off x="2575517" y="3516919"/>
            <a:ext cx="353019" cy="1633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00</a:t>
            </a: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   01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11</a:t>
            </a:r>
          </a:p>
          <a:p>
            <a:pPr algn="r" eaLnBrk="0" hangingPunct="0">
              <a:spcAft>
                <a:spcPts val="200"/>
              </a:spcAft>
            </a:pPr>
            <a:endParaRPr lang="en-US" sz="1200" b="1">
              <a:latin typeface="Times New Roman" pitchFamily="18" charset="0"/>
            </a:endParaRPr>
          </a:p>
          <a:p>
            <a:pPr algn="r" eaLnBrk="0" hangingPunct="0">
              <a:spcAft>
                <a:spcPts val="200"/>
              </a:spcAft>
            </a:pPr>
            <a:r>
              <a:rPr lang="en-US" sz="1200" b="1">
                <a:latin typeface="Times New Roman" pitchFamily="18" charset="0"/>
              </a:rPr>
              <a:t>10</a:t>
            </a:r>
            <a:endParaRPr lang="en-US" sz="1600" b="1">
              <a:latin typeface="Times New Roman" pitchFamily="18" charset="0"/>
            </a:endParaRPr>
          </a:p>
        </p:txBody>
      </p:sp>
      <p:sp>
        <p:nvSpPr>
          <p:cNvPr id="29" name="Text Box 23"/>
          <p:cNvSpPr txBox="1">
            <a:spLocks noChangeArrowheads="1"/>
          </p:cNvSpPr>
          <p:nvPr/>
        </p:nvSpPr>
        <p:spPr bwMode="auto">
          <a:xfrm>
            <a:off x="2969807" y="3185613"/>
            <a:ext cx="151683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200" b="1">
                <a:latin typeface="Times New Roman" pitchFamily="18" charset="0"/>
              </a:rPr>
              <a:t>00      01      11      10</a:t>
            </a:r>
          </a:p>
        </p:txBody>
      </p:sp>
      <p:sp>
        <p:nvSpPr>
          <p:cNvPr id="30" name="AutoShape 24"/>
          <p:cNvSpPr>
            <a:spLocks/>
          </p:cNvSpPr>
          <p:nvPr/>
        </p:nvSpPr>
        <p:spPr bwMode="auto">
          <a:xfrm rot="16200000">
            <a:off x="3645391" y="4720131"/>
            <a:ext cx="123129" cy="794927"/>
          </a:xfrm>
          <a:prstGeom prst="leftBrace">
            <a:avLst>
              <a:gd name="adj1" fmla="val 5378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3563462" y="5141712"/>
            <a:ext cx="299685" cy="23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B</a:t>
            </a:r>
          </a:p>
        </p:txBody>
      </p:sp>
      <p:sp>
        <p:nvSpPr>
          <p:cNvPr id="32" name="Line 26"/>
          <p:cNvSpPr>
            <a:spLocks noChangeShapeType="1"/>
          </p:cNvSpPr>
          <p:nvPr/>
        </p:nvSpPr>
        <p:spPr bwMode="auto">
          <a:xfrm flipH="1" flipV="1">
            <a:off x="2619962" y="3113259"/>
            <a:ext cx="271113" cy="31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209800" y="3191960"/>
            <a:ext cx="568259" cy="26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CD</a:t>
            </a:r>
          </a:p>
        </p:txBody>
      </p:sp>
      <p:sp>
        <p:nvSpPr>
          <p:cNvPr id="34" name="Text Box 28"/>
          <p:cNvSpPr txBox="1">
            <a:spLocks noChangeArrowheads="1"/>
          </p:cNvSpPr>
          <p:nvPr/>
        </p:nvSpPr>
        <p:spPr bwMode="auto">
          <a:xfrm>
            <a:off x="2659328" y="3002189"/>
            <a:ext cx="464766" cy="26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GB" sz="1100" b="1">
                <a:latin typeface="Tahoma" pitchFamily="34" charset="0"/>
              </a:rPr>
              <a:t>AB</a:t>
            </a:r>
          </a:p>
        </p:txBody>
      </p: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2902504" y="422713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2902504" y="462190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2902504" y="4621271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3716480" y="430583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39" name="Text Box 33"/>
          <p:cNvSpPr txBox="1">
            <a:spLocks noChangeArrowheads="1"/>
          </p:cNvSpPr>
          <p:nvPr/>
        </p:nvSpPr>
        <p:spPr bwMode="auto">
          <a:xfrm>
            <a:off x="3718384" y="391613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2902504" y="5016045"/>
            <a:ext cx="16279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3306952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3" name="AutoShape 37"/>
          <p:cNvSpPr>
            <a:spLocks/>
          </p:cNvSpPr>
          <p:nvPr/>
        </p:nvSpPr>
        <p:spPr bwMode="auto">
          <a:xfrm flipH="1">
            <a:off x="4585058" y="3854571"/>
            <a:ext cx="97779" cy="745120"/>
          </a:xfrm>
          <a:prstGeom prst="leftBrace">
            <a:avLst>
              <a:gd name="adj1" fmla="val 6352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632678" y="4098925"/>
            <a:ext cx="299685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D</a:t>
            </a: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4129816" y="350486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47" name="Text Box 41"/>
          <p:cNvSpPr txBox="1">
            <a:spLocks noChangeArrowheads="1"/>
          </p:cNvSpPr>
          <p:nvPr/>
        </p:nvSpPr>
        <p:spPr bwMode="auto">
          <a:xfrm>
            <a:off x="3306952" y="4281714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>
                <a:solidFill>
                  <a:srgbClr val="FF0000"/>
                </a:solidFill>
                <a:latin typeface="Tahoma" pitchFamily="34" charset="0"/>
              </a:rPr>
              <a:t>1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(2/4)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588168"/>
            <a:ext cx="8229600" cy="11909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#1: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b="1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 m(2,3,4,5,7,8,10,13,15)</a:t>
            </a:r>
          </a:p>
        </p:txBody>
      </p:sp>
      <p:grpSp>
        <p:nvGrpSpPr>
          <p:cNvPr id="9" name="Group 4"/>
          <p:cNvGrpSpPr>
            <a:grpSpLocks/>
          </p:cNvGrpSpPr>
          <p:nvPr/>
        </p:nvGrpSpPr>
        <p:grpSpPr bwMode="auto">
          <a:xfrm>
            <a:off x="5029201" y="3622675"/>
            <a:ext cx="3040063" cy="396875"/>
            <a:chOff x="3168" y="2186"/>
            <a:chExt cx="1915" cy="250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499" y="2186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All prime </a:t>
              </a:r>
              <a:r>
                <a:rPr lang="en-GB" sz="2000" dirty="0" err="1"/>
                <a:t>implicants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>
              <a:off x="3168" y="2208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8" name="AutoShape 42"/>
          <p:cNvSpPr>
            <a:spLocks noChangeArrowheads="1"/>
          </p:cNvSpPr>
          <p:nvPr/>
        </p:nvSpPr>
        <p:spPr bwMode="auto">
          <a:xfrm>
            <a:off x="3352800" y="3886200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43"/>
          <p:cNvSpPr>
            <a:spLocks noChangeArrowheads="1"/>
          </p:cNvSpPr>
          <p:nvPr/>
        </p:nvSpPr>
        <p:spPr bwMode="auto">
          <a:xfrm>
            <a:off x="2971800" y="4267200"/>
            <a:ext cx="274638" cy="684213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AutoShape 44"/>
          <p:cNvSpPr>
            <a:spLocks noChangeArrowheads="1"/>
          </p:cNvSpPr>
          <p:nvPr/>
        </p:nvSpPr>
        <p:spPr bwMode="auto">
          <a:xfrm>
            <a:off x="3395663" y="3513138"/>
            <a:ext cx="274637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AutoShape 45"/>
          <p:cNvSpPr>
            <a:spLocks noChangeArrowheads="1"/>
          </p:cNvSpPr>
          <p:nvPr/>
        </p:nvSpPr>
        <p:spPr bwMode="auto">
          <a:xfrm>
            <a:off x="2987675" y="4321175"/>
            <a:ext cx="684213" cy="25082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2" name="Group 46"/>
          <p:cNvGrpSpPr>
            <a:grpSpLocks/>
          </p:cNvGrpSpPr>
          <p:nvPr/>
        </p:nvGrpSpPr>
        <p:grpSpPr bwMode="auto">
          <a:xfrm>
            <a:off x="4191000" y="3505200"/>
            <a:ext cx="249238" cy="1509713"/>
            <a:chOff x="4838" y="2746"/>
            <a:chExt cx="157" cy="951"/>
          </a:xfrm>
        </p:grpSpPr>
        <p:sp>
          <p:nvSpPr>
            <p:cNvPr id="53" name="AutoShape 47"/>
            <p:cNvSpPr>
              <a:spLocks/>
            </p:cNvSpPr>
            <p:nvPr/>
          </p:nvSpPr>
          <p:spPr bwMode="auto">
            <a:xfrm rot="-5400000" flipH="1" flipV="1">
              <a:off x="4830" y="2754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utoShape 48"/>
            <p:cNvSpPr>
              <a:spLocks/>
            </p:cNvSpPr>
            <p:nvPr/>
          </p:nvSpPr>
          <p:spPr bwMode="auto">
            <a:xfrm rot="5400000" flipH="1">
              <a:off x="4830" y="3531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33"/>
          <p:cNvSpPr txBox="1">
            <a:spLocks noChangeArrowheads="1"/>
          </p:cNvSpPr>
          <p:nvPr/>
        </p:nvSpPr>
        <p:spPr bwMode="auto">
          <a:xfrm>
            <a:off x="2908853" y="349956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6" name="Text Box 33"/>
          <p:cNvSpPr txBox="1">
            <a:spLocks noChangeArrowheads="1"/>
          </p:cNvSpPr>
          <p:nvPr/>
        </p:nvSpPr>
        <p:spPr bwMode="auto">
          <a:xfrm>
            <a:off x="3745568" y="34884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7" name="Text Box 33"/>
          <p:cNvSpPr txBox="1">
            <a:spLocks noChangeArrowheads="1"/>
          </p:cNvSpPr>
          <p:nvPr/>
        </p:nvSpPr>
        <p:spPr bwMode="auto">
          <a:xfrm>
            <a:off x="2911069" y="3859966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8" name="Text Box 33"/>
          <p:cNvSpPr txBox="1">
            <a:spLocks noChangeArrowheads="1"/>
          </p:cNvSpPr>
          <p:nvPr/>
        </p:nvSpPr>
        <p:spPr bwMode="auto">
          <a:xfrm>
            <a:off x="4117119" y="3880612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59" name="Text Box 33"/>
          <p:cNvSpPr txBox="1">
            <a:spLocks noChangeArrowheads="1"/>
          </p:cNvSpPr>
          <p:nvPr/>
        </p:nvSpPr>
        <p:spPr bwMode="auto">
          <a:xfrm>
            <a:off x="4125369" y="424461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0" name="Text Box 33"/>
          <p:cNvSpPr txBox="1">
            <a:spLocks noChangeArrowheads="1"/>
          </p:cNvSpPr>
          <p:nvPr/>
        </p:nvSpPr>
        <p:spPr bwMode="auto">
          <a:xfrm>
            <a:off x="3316397" y="4670141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1" name="Text Box 33"/>
          <p:cNvSpPr txBox="1">
            <a:spLocks noChangeArrowheads="1"/>
          </p:cNvSpPr>
          <p:nvPr/>
        </p:nvSpPr>
        <p:spPr bwMode="auto">
          <a:xfrm>
            <a:off x="3701480" y="4670140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dirty="0">
                <a:latin typeface="Tahoma" pitchFamily="34" charset="0"/>
              </a:rPr>
              <a:t>0</a:t>
            </a:r>
          </a:p>
        </p:txBody>
      </p:sp>
      <p:sp>
        <p:nvSpPr>
          <p:cNvPr id="62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20457490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(3/4)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62" name="Group 51"/>
          <p:cNvGrpSpPr>
            <a:grpSpLocks/>
          </p:cNvGrpSpPr>
          <p:nvPr/>
        </p:nvGrpSpPr>
        <p:grpSpPr bwMode="auto">
          <a:xfrm>
            <a:off x="1219200" y="1422617"/>
            <a:ext cx="2103438" cy="1962150"/>
            <a:chOff x="960" y="720"/>
            <a:chExt cx="1325" cy="1236"/>
          </a:xfrm>
        </p:grpSpPr>
        <p:sp>
          <p:nvSpPr>
            <p:cNvPr id="63" name="AutoShape 52"/>
            <p:cNvSpPr>
              <a:spLocks/>
            </p:cNvSpPr>
            <p:nvPr/>
          </p:nvSpPr>
          <p:spPr bwMode="auto">
            <a:xfrm rot="-5400000" flipH="1" flipV="1">
              <a:off x="1880" y="1054"/>
              <a:ext cx="124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AutoShape 53"/>
            <p:cNvSpPr>
              <a:spLocks/>
            </p:cNvSpPr>
            <p:nvPr/>
          </p:nvSpPr>
          <p:spPr bwMode="auto">
            <a:xfrm flipH="1">
              <a:off x="1906" y="1583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AutoShape 54"/>
            <p:cNvSpPr>
              <a:spLocks/>
            </p:cNvSpPr>
            <p:nvPr/>
          </p:nvSpPr>
          <p:spPr bwMode="auto">
            <a:xfrm>
              <a:off x="1305" y="1601"/>
              <a:ext cx="127" cy="112"/>
            </a:xfrm>
            <a:prstGeom prst="rightBracket">
              <a:avLst>
                <a:gd name="adj" fmla="val 8333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Text Box 55"/>
            <p:cNvSpPr txBox="1">
              <a:spLocks noChangeArrowheads="1"/>
            </p:cNvSpPr>
            <p:nvPr/>
          </p:nvSpPr>
          <p:spPr bwMode="auto">
            <a:xfrm>
              <a:off x="1585" y="1801"/>
              <a:ext cx="18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B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67" name="Rectangle 56"/>
            <p:cNvSpPr>
              <a:spLocks noChangeArrowheads="1"/>
            </p:cNvSpPr>
            <p:nvPr/>
          </p:nvSpPr>
          <p:spPr bwMode="auto">
            <a:xfrm>
              <a:off x="1302" y="1018"/>
              <a:ext cx="746" cy="711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57"/>
            <p:cNvSpPr>
              <a:spLocks noChangeShapeType="1"/>
            </p:cNvSpPr>
            <p:nvPr/>
          </p:nvSpPr>
          <p:spPr bwMode="auto">
            <a:xfrm>
              <a:off x="1302" y="1196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>
              <a:off x="1488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59"/>
            <p:cNvSpPr txBox="1">
              <a:spLocks noChangeArrowheads="1"/>
            </p:cNvSpPr>
            <p:nvPr/>
          </p:nvSpPr>
          <p:spPr bwMode="auto">
            <a:xfrm>
              <a:off x="1298" y="1398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60"/>
            <p:cNvSpPr txBox="1">
              <a:spLocks noChangeArrowheads="1"/>
            </p:cNvSpPr>
            <p:nvPr/>
          </p:nvSpPr>
          <p:spPr bwMode="auto">
            <a:xfrm>
              <a:off x="1488" y="1231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61"/>
            <p:cNvSpPr txBox="1">
              <a:spLocks noChangeArrowheads="1"/>
            </p:cNvSpPr>
            <p:nvPr/>
          </p:nvSpPr>
          <p:spPr bwMode="auto">
            <a:xfrm>
              <a:off x="960" y="1479"/>
              <a:ext cx="203" cy="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C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3" name="AutoShape 62"/>
            <p:cNvSpPr>
              <a:spLocks/>
            </p:cNvSpPr>
            <p:nvPr/>
          </p:nvSpPr>
          <p:spPr bwMode="auto">
            <a:xfrm>
              <a:off x="1143" y="1391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AutoShape 63"/>
            <p:cNvSpPr>
              <a:spLocks/>
            </p:cNvSpPr>
            <p:nvPr/>
          </p:nvSpPr>
          <p:spPr bwMode="auto">
            <a:xfrm rot="5400000" flipV="1">
              <a:off x="1837" y="696"/>
              <a:ext cx="56" cy="365"/>
            </a:xfrm>
            <a:prstGeom prst="leftBrace">
              <a:avLst>
                <a:gd name="adj1" fmla="val 5431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Text Box 64"/>
            <p:cNvSpPr txBox="1">
              <a:spLocks noChangeArrowheads="1"/>
            </p:cNvSpPr>
            <p:nvPr/>
          </p:nvSpPr>
          <p:spPr bwMode="auto">
            <a:xfrm>
              <a:off x="1765" y="720"/>
              <a:ext cx="197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A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76" name="Line 65"/>
            <p:cNvSpPr>
              <a:spLocks noChangeShapeType="1"/>
            </p:cNvSpPr>
            <p:nvPr/>
          </p:nvSpPr>
          <p:spPr bwMode="auto">
            <a:xfrm>
              <a:off x="1675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66"/>
            <p:cNvSpPr>
              <a:spLocks noChangeShapeType="1"/>
            </p:cNvSpPr>
            <p:nvPr/>
          </p:nvSpPr>
          <p:spPr bwMode="auto">
            <a:xfrm>
              <a:off x="1861" y="1018"/>
              <a:ext cx="0" cy="71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Text Box 67"/>
            <p:cNvSpPr txBox="1">
              <a:spLocks noChangeArrowheads="1"/>
            </p:cNvSpPr>
            <p:nvPr/>
          </p:nvSpPr>
          <p:spPr bwMode="auto">
            <a:xfrm>
              <a:off x="1107" y="1028"/>
              <a:ext cx="233" cy="7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00</a:t>
              </a: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   01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11</a:t>
              </a:r>
            </a:p>
            <a:p>
              <a:pPr algn="r" eaLnBrk="0" hangingPunct="0"/>
              <a:endParaRPr lang="en-US" sz="1000" b="1">
                <a:latin typeface="Times New Roman" pitchFamily="18" charset="0"/>
              </a:endParaRPr>
            </a:p>
            <a:p>
              <a:pPr algn="r" eaLnBrk="0" hangingPunct="0"/>
              <a:r>
                <a:rPr lang="en-US" sz="10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9" name="Text Box 68"/>
            <p:cNvSpPr txBox="1">
              <a:spLocks noChangeArrowheads="1"/>
            </p:cNvSpPr>
            <p:nvPr/>
          </p:nvSpPr>
          <p:spPr bwMode="auto">
            <a:xfrm>
              <a:off x="1310" y="864"/>
              <a:ext cx="791" cy="1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000" b="1">
                  <a:latin typeface="Times New Roman" pitchFamily="18" charset="0"/>
                </a:rPr>
                <a:t>00      01     11</a:t>
              </a:r>
              <a:r>
                <a:rPr lang="en-US" sz="1200" b="1">
                  <a:latin typeface="Times New Roman" pitchFamily="18" charset="0"/>
                </a:rPr>
                <a:t>    </a:t>
              </a:r>
              <a:r>
                <a:rPr lang="en-US" sz="1000" b="1"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80" name="AutoShape 69"/>
            <p:cNvSpPr>
              <a:spLocks/>
            </p:cNvSpPr>
            <p:nvPr/>
          </p:nvSpPr>
          <p:spPr bwMode="auto">
            <a:xfrm rot="-5400000">
              <a:off x="1642" y="1593"/>
              <a:ext cx="55" cy="364"/>
            </a:xfrm>
            <a:prstGeom prst="leftBrace">
              <a:avLst>
                <a:gd name="adj1" fmla="val 5515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0"/>
            <p:cNvSpPr>
              <a:spLocks noChangeShapeType="1"/>
            </p:cNvSpPr>
            <p:nvPr/>
          </p:nvSpPr>
          <p:spPr bwMode="auto">
            <a:xfrm flipH="1" flipV="1">
              <a:off x="1172" y="872"/>
              <a:ext cx="124" cy="1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71"/>
            <p:cNvSpPr txBox="1">
              <a:spLocks noChangeArrowheads="1"/>
            </p:cNvSpPr>
            <p:nvPr/>
          </p:nvSpPr>
          <p:spPr bwMode="auto">
            <a:xfrm>
              <a:off x="1017" y="875"/>
              <a:ext cx="260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CD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3" name="Text Box 72"/>
            <p:cNvSpPr txBox="1">
              <a:spLocks noChangeArrowheads="1"/>
            </p:cNvSpPr>
            <p:nvPr/>
          </p:nvSpPr>
          <p:spPr bwMode="auto">
            <a:xfrm>
              <a:off x="1128" y="788"/>
              <a:ext cx="274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000" b="1">
                  <a:latin typeface="Tahoma" pitchFamily="34" charset="0"/>
                </a:rPr>
                <a:t>AB</a:t>
              </a:r>
              <a:endParaRPr lang="en-GB" sz="1100" b="1">
                <a:latin typeface="Tahoma" pitchFamily="34" charset="0"/>
              </a:endParaRPr>
            </a:p>
          </p:txBody>
        </p:sp>
        <p:sp>
          <p:nvSpPr>
            <p:cNvPr id="84" name="Line 73"/>
            <p:cNvSpPr>
              <a:spLocks noChangeShapeType="1"/>
            </p:cNvSpPr>
            <p:nvPr/>
          </p:nvSpPr>
          <p:spPr bwMode="auto">
            <a:xfrm>
              <a:off x="1302" y="1374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74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75"/>
            <p:cNvSpPr>
              <a:spLocks noChangeShapeType="1"/>
            </p:cNvSpPr>
            <p:nvPr/>
          </p:nvSpPr>
          <p:spPr bwMode="auto">
            <a:xfrm>
              <a:off x="1302" y="1551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76"/>
            <p:cNvSpPr txBox="1">
              <a:spLocks noChangeArrowheads="1"/>
            </p:cNvSpPr>
            <p:nvPr/>
          </p:nvSpPr>
          <p:spPr bwMode="auto">
            <a:xfrm>
              <a:off x="1675" y="140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77"/>
            <p:cNvSpPr txBox="1">
              <a:spLocks noChangeArrowheads="1"/>
            </p:cNvSpPr>
            <p:nvPr/>
          </p:nvSpPr>
          <p:spPr bwMode="auto">
            <a:xfrm>
              <a:off x="1676" y="1234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78"/>
            <p:cNvSpPr>
              <a:spLocks noChangeShapeType="1"/>
            </p:cNvSpPr>
            <p:nvPr/>
          </p:nvSpPr>
          <p:spPr bwMode="auto">
            <a:xfrm>
              <a:off x="1302" y="1729"/>
              <a:ext cx="7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79"/>
            <p:cNvSpPr txBox="1">
              <a:spLocks noChangeArrowheads="1"/>
            </p:cNvSpPr>
            <p:nvPr/>
          </p:nvSpPr>
          <p:spPr bwMode="auto">
            <a:xfrm>
              <a:off x="1487" y="1049"/>
              <a:ext cx="186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80"/>
            <p:cNvSpPr txBox="1">
              <a:spLocks noChangeArrowheads="1"/>
            </p:cNvSpPr>
            <p:nvPr/>
          </p:nvSpPr>
          <p:spPr bwMode="auto">
            <a:xfrm>
              <a:off x="1864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81"/>
            <p:cNvSpPr>
              <a:spLocks/>
            </p:cNvSpPr>
            <p:nvPr/>
          </p:nvSpPr>
          <p:spPr bwMode="auto">
            <a:xfrm flipH="1">
              <a:off x="2073" y="1206"/>
              <a:ext cx="45" cy="335"/>
            </a:xfrm>
            <a:prstGeom prst="leftBrace">
              <a:avLst>
                <a:gd name="adj1" fmla="val 62037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82"/>
            <p:cNvSpPr txBox="1">
              <a:spLocks noChangeArrowheads="1"/>
            </p:cNvSpPr>
            <p:nvPr/>
          </p:nvSpPr>
          <p:spPr bwMode="auto">
            <a:xfrm>
              <a:off x="2128" y="1303"/>
              <a:ext cx="15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000" b="1">
                  <a:latin typeface="Tahoma" pitchFamily="34" charset="0"/>
                </a:rPr>
                <a:t>D</a:t>
              </a:r>
              <a:endParaRPr lang="en-US" sz="1200" b="1">
                <a:latin typeface="Tahoma" pitchFamily="34" charset="0"/>
              </a:endParaRPr>
            </a:p>
          </p:txBody>
        </p:sp>
        <p:sp>
          <p:nvSpPr>
            <p:cNvPr id="94" name="Text Box 83"/>
            <p:cNvSpPr txBox="1">
              <a:spLocks noChangeArrowheads="1"/>
            </p:cNvSpPr>
            <p:nvPr/>
          </p:nvSpPr>
          <p:spPr bwMode="auto">
            <a:xfrm>
              <a:off x="1298" y="1583"/>
              <a:ext cx="187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84"/>
            <p:cNvSpPr txBox="1">
              <a:spLocks noChangeArrowheads="1"/>
            </p:cNvSpPr>
            <p:nvPr/>
          </p:nvSpPr>
          <p:spPr bwMode="auto">
            <a:xfrm>
              <a:off x="1864" y="1049"/>
              <a:ext cx="187" cy="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85"/>
            <p:cNvSpPr txBox="1">
              <a:spLocks noChangeArrowheads="1"/>
            </p:cNvSpPr>
            <p:nvPr/>
          </p:nvSpPr>
          <p:spPr bwMode="auto">
            <a:xfrm>
              <a:off x="1487" y="1398"/>
              <a:ext cx="186" cy="1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7" name="AutoShape 86"/>
            <p:cNvSpPr>
              <a:spLocks noChangeArrowheads="1"/>
            </p:cNvSpPr>
            <p:nvPr/>
          </p:nvSpPr>
          <p:spPr bwMode="auto">
            <a:xfrm>
              <a:off x="1508" y="1213"/>
              <a:ext cx="335" cy="32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AutoShape 87"/>
            <p:cNvSpPr>
              <a:spLocks noChangeArrowheads="1"/>
            </p:cNvSpPr>
            <p:nvPr/>
          </p:nvSpPr>
          <p:spPr bwMode="auto">
            <a:xfrm>
              <a:off x="1330" y="1391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AutoShape 88"/>
            <p:cNvSpPr>
              <a:spLocks noChangeArrowheads="1"/>
            </p:cNvSpPr>
            <p:nvPr/>
          </p:nvSpPr>
          <p:spPr bwMode="auto">
            <a:xfrm>
              <a:off x="1528" y="1045"/>
              <a:ext cx="125" cy="30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AutoShape 89"/>
            <p:cNvSpPr>
              <a:spLocks noChangeArrowheads="1"/>
            </p:cNvSpPr>
            <p:nvPr/>
          </p:nvSpPr>
          <p:spPr bwMode="auto">
            <a:xfrm>
              <a:off x="1340" y="1409"/>
              <a:ext cx="315" cy="113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FF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AutoShape 90"/>
            <p:cNvSpPr>
              <a:spLocks/>
            </p:cNvSpPr>
            <p:nvPr/>
          </p:nvSpPr>
          <p:spPr bwMode="auto">
            <a:xfrm rot="5400000" flipH="1">
              <a:off x="1890" y="1583"/>
              <a:ext cx="125" cy="114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91"/>
          <p:cNvGrpSpPr>
            <a:grpSpLocks/>
          </p:cNvGrpSpPr>
          <p:nvPr/>
        </p:nvGrpSpPr>
        <p:grpSpPr bwMode="auto">
          <a:xfrm>
            <a:off x="3657600" y="1346417"/>
            <a:ext cx="5410200" cy="2514600"/>
            <a:chOff x="2208" y="768"/>
            <a:chExt cx="3408" cy="1584"/>
          </a:xfrm>
        </p:grpSpPr>
        <p:grpSp>
          <p:nvGrpSpPr>
            <p:cNvPr id="103" name="Group 92"/>
            <p:cNvGrpSpPr>
              <a:grpSpLocks/>
            </p:cNvGrpSpPr>
            <p:nvPr/>
          </p:nvGrpSpPr>
          <p:grpSpPr bwMode="auto">
            <a:xfrm>
              <a:off x="2208" y="768"/>
              <a:ext cx="1716" cy="1584"/>
              <a:chOff x="2208" y="768"/>
              <a:chExt cx="1716" cy="1584"/>
            </a:xfrm>
          </p:grpSpPr>
          <p:sp>
            <p:nvSpPr>
              <p:cNvPr id="107" name="AutoShape 93"/>
              <p:cNvSpPr>
                <a:spLocks/>
              </p:cNvSpPr>
              <p:nvPr/>
            </p:nvSpPr>
            <p:spPr bwMode="auto">
              <a:xfrm rot="5400000" flipH="1">
                <a:off x="3440" y="1963"/>
                <a:ext cx="171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AutoShape 94"/>
              <p:cNvSpPr>
                <a:spLocks/>
              </p:cNvSpPr>
              <p:nvPr/>
            </p:nvSpPr>
            <p:spPr bwMode="auto">
              <a:xfrm rot="-5400000" flipH="1" flipV="1">
                <a:off x="3440" y="1199"/>
                <a:ext cx="172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09" name="Group 95"/>
              <p:cNvGrpSpPr>
                <a:grpSpLocks/>
              </p:cNvGrpSpPr>
              <p:nvPr/>
            </p:nvGrpSpPr>
            <p:grpSpPr bwMode="auto">
              <a:xfrm>
                <a:off x="2208" y="768"/>
                <a:ext cx="1716" cy="1584"/>
                <a:chOff x="2880" y="2520"/>
                <a:chExt cx="4288" cy="4032"/>
              </a:xfrm>
            </p:grpSpPr>
            <p:sp>
              <p:nvSpPr>
                <p:cNvPr id="112" name="Rectangle 96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Line 97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Line 98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18" name="AutoShape 102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AutoShape 103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21" name="Line 105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Line 106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24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25" name="AutoShape 109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27" name="Line 111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Text Box 112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9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30" name="Line 114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Line 115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Line 116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4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5" name="Line 119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Text Box 120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7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8" name="AutoShape 122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40" name="Text Box 124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1" name="Text Box 125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42" name="Text Box 126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10" name="AutoShape 127"/>
              <p:cNvSpPr>
                <a:spLocks noChangeArrowheads="1"/>
              </p:cNvSpPr>
              <p:nvPr/>
            </p:nvSpPr>
            <p:spPr bwMode="auto">
              <a:xfrm>
                <a:off x="2928" y="1419"/>
                <a:ext cx="461" cy="45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128"/>
              <p:cNvSpPr>
                <a:spLocks noChangeArrowheads="1"/>
              </p:cNvSpPr>
              <p:nvPr/>
            </p:nvSpPr>
            <p:spPr bwMode="auto">
              <a:xfrm>
                <a:off x="2956" y="1188"/>
                <a:ext cx="172" cy="42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4" name="Group 129"/>
            <p:cNvGrpSpPr>
              <a:grpSpLocks/>
            </p:cNvGrpSpPr>
            <p:nvPr/>
          </p:nvGrpSpPr>
          <p:grpSpPr bwMode="auto">
            <a:xfrm>
              <a:off x="3984" y="1152"/>
              <a:ext cx="1632" cy="442"/>
              <a:chOff x="3984" y="1152"/>
              <a:chExt cx="1632" cy="442"/>
            </a:xfrm>
          </p:grpSpPr>
          <p:sp>
            <p:nvSpPr>
              <p:cNvPr id="105" name="Text Box 130"/>
              <p:cNvSpPr txBox="1">
                <a:spLocks noChangeArrowheads="1"/>
              </p:cNvSpPr>
              <p:nvPr/>
            </p:nvSpPr>
            <p:spPr bwMode="auto">
              <a:xfrm>
                <a:off x="4272" y="1152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dirty="0"/>
                  <a:t>Essential prime </a:t>
                </a:r>
                <a:r>
                  <a:rPr lang="en-GB" sz="2000" dirty="0" err="1"/>
                  <a:t>implicants</a:t>
                </a:r>
                <a:endParaRPr lang="en-GB" sz="2400" dirty="0">
                  <a:latin typeface="Times New Roman" pitchFamily="18" charset="0"/>
                </a:endParaRPr>
              </a:p>
            </p:txBody>
          </p:sp>
          <p:sp>
            <p:nvSpPr>
              <p:cNvPr id="106" name="AutoShape 131"/>
              <p:cNvSpPr>
                <a:spLocks noChangeArrowheads="1"/>
              </p:cNvSpPr>
              <p:nvPr/>
            </p:nvSpPr>
            <p:spPr bwMode="auto">
              <a:xfrm>
                <a:off x="3984" y="1248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43" name="Group 132"/>
          <p:cNvGrpSpPr>
            <a:grpSpLocks/>
          </p:cNvGrpSpPr>
          <p:nvPr/>
        </p:nvGrpSpPr>
        <p:grpSpPr bwMode="auto">
          <a:xfrm>
            <a:off x="2209800" y="3708617"/>
            <a:ext cx="5562600" cy="2560638"/>
            <a:chOff x="1296" y="2256"/>
            <a:chExt cx="3504" cy="1613"/>
          </a:xfrm>
        </p:grpSpPr>
        <p:grpSp>
          <p:nvGrpSpPr>
            <p:cNvPr id="144" name="Group 133"/>
            <p:cNvGrpSpPr>
              <a:grpSpLocks/>
            </p:cNvGrpSpPr>
            <p:nvPr/>
          </p:nvGrpSpPr>
          <p:grpSpPr bwMode="auto">
            <a:xfrm>
              <a:off x="1296" y="2256"/>
              <a:ext cx="1715" cy="1613"/>
              <a:chOff x="1296" y="2256"/>
              <a:chExt cx="1715" cy="1613"/>
            </a:xfrm>
          </p:grpSpPr>
          <p:sp>
            <p:nvSpPr>
              <p:cNvPr id="148" name="AutoShape 134"/>
              <p:cNvSpPr>
                <a:spLocks/>
              </p:cNvSpPr>
              <p:nvPr/>
            </p:nvSpPr>
            <p:spPr bwMode="auto">
              <a:xfrm rot="5400000" flipH="1">
                <a:off x="2526" y="3474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AutoShape 135"/>
              <p:cNvSpPr>
                <a:spLocks/>
              </p:cNvSpPr>
              <p:nvPr/>
            </p:nvSpPr>
            <p:spPr bwMode="auto">
              <a:xfrm rot="-5400000" flipH="1" flipV="1">
                <a:off x="2526" y="2696"/>
                <a:ext cx="174" cy="157"/>
              </a:xfrm>
              <a:prstGeom prst="rightBracket">
                <a:avLst>
                  <a:gd name="adj" fmla="val 8333"/>
                </a:avLst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136"/>
              <p:cNvGrpSpPr>
                <a:grpSpLocks/>
              </p:cNvGrpSpPr>
              <p:nvPr/>
            </p:nvGrpSpPr>
            <p:grpSpPr bwMode="auto">
              <a:xfrm>
                <a:off x="1296" y="2256"/>
                <a:ext cx="1715" cy="1613"/>
                <a:chOff x="2880" y="2520"/>
                <a:chExt cx="4288" cy="4032"/>
              </a:xfrm>
            </p:grpSpPr>
            <p:sp>
              <p:nvSpPr>
                <p:cNvPr id="154" name="Rectangle 137"/>
                <p:cNvSpPr>
                  <a:spLocks noChangeArrowheads="1"/>
                </p:cNvSpPr>
                <p:nvPr/>
              </p:nvSpPr>
              <p:spPr bwMode="auto">
                <a:xfrm>
                  <a:off x="3971" y="3494"/>
                  <a:ext cx="2564" cy="2487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Line 138"/>
                <p:cNvSpPr>
                  <a:spLocks noChangeShapeType="1"/>
                </p:cNvSpPr>
                <p:nvPr/>
              </p:nvSpPr>
              <p:spPr bwMode="auto">
                <a:xfrm>
                  <a:off x="3971" y="4115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Line 139"/>
                <p:cNvSpPr>
                  <a:spLocks noChangeShapeType="1"/>
                </p:cNvSpPr>
                <p:nvPr/>
              </p:nvSpPr>
              <p:spPr bwMode="auto">
                <a:xfrm>
                  <a:off x="4612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Text Box 140"/>
                <p:cNvSpPr txBox="1">
                  <a:spLocks noChangeArrowheads="1"/>
                </p:cNvSpPr>
                <p:nvPr/>
              </p:nvSpPr>
              <p:spPr bwMode="auto">
                <a:xfrm>
                  <a:off x="3960" y="4824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8" name="Text Box 141"/>
                <p:cNvSpPr txBox="1">
                  <a:spLocks noChangeArrowheads="1"/>
                </p:cNvSpPr>
                <p:nvPr/>
              </p:nvSpPr>
              <p:spPr bwMode="auto">
                <a:xfrm>
                  <a:off x="4612" y="4240"/>
                  <a:ext cx="641" cy="4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59" name="Text Box 142"/>
                <p:cNvSpPr txBox="1">
                  <a:spLocks noChangeArrowheads="1"/>
                </p:cNvSpPr>
                <p:nvPr/>
              </p:nvSpPr>
              <p:spPr bwMode="auto">
                <a:xfrm>
                  <a:off x="3024" y="517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160" name="AutoShape 143"/>
                <p:cNvSpPr>
                  <a:spLocks/>
                </p:cNvSpPr>
                <p:nvPr/>
              </p:nvSpPr>
              <p:spPr bwMode="auto">
                <a:xfrm>
                  <a:off x="3428" y="4797"/>
                  <a:ext cx="154" cy="1175"/>
                </a:xfrm>
                <a:prstGeom prst="leftBrace">
                  <a:avLst>
                    <a:gd name="adj1" fmla="val 6358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AutoShape 144"/>
                <p:cNvSpPr>
                  <a:spLocks/>
                </p:cNvSpPr>
                <p:nvPr/>
              </p:nvSpPr>
              <p:spPr bwMode="auto">
                <a:xfrm rot="5400000" flipV="1">
                  <a:off x="5809" y="2380"/>
                  <a:ext cx="194" cy="1253"/>
                </a:xfrm>
                <a:prstGeom prst="leftBrace">
                  <a:avLst>
                    <a:gd name="adj1" fmla="val 5382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Text Box 145"/>
                <p:cNvSpPr txBox="1">
                  <a:spLocks noChangeArrowheads="1"/>
                </p:cNvSpPr>
                <p:nvPr/>
              </p:nvSpPr>
              <p:spPr bwMode="auto">
                <a:xfrm>
                  <a:off x="5665" y="2520"/>
                  <a:ext cx="472" cy="39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163" name="Line 146"/>
                <p:cNvSpPr>
                  <a:spLocks noChangeShapeType="1"/>
                </p:cNvSpPr>
                <p:nvPr/>
              </p:nvSpPr>
              <p:spPr bwMode="auto">
                <a:xfrm>
                  <a:off x="5253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147"/>
                <p:cNvSpPr>
                  <a:spLocks noChangeShapeType="1"/>
                </p:cNvSpPr>
                <p:nvPr/>
              </p:nvSpPr>
              <p:spPr bwMode="auto">
                <a:xfrm>
                  <a:off x="5894" y="3494"/>
                  <a:ext cx="0" cy="248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Text Box 148"/>
                <p:cNvSpPr txBox="1">
                  <a:spLocks noChangeArrowheads="1"/>
                </p:cNvSpPr>
                <p:nvPr/>
              </p:nvSpPr>
              <p:spPr bwMode="auto">
                <a:xfrm>
                  <a:off x="3456" y="3619"/>
                  <a:ext cx="556" cy="25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166" name="Text Box 149"/>
                <p:cNvSpPr txBox="1">
                  <a:spLocks noChangeArrowheads="1"/>
                </p:cNvSpPr>
                <p:nvPr/>
              </p:nvSpPr>
              <p:spPr bwMode="auto">
                <a:xfrm>
                  <a:off x="4077" y="3097"/>
                  <a:ext cx="2389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167" name="AutoShape 150"/>
                <p:cNvSpPr>
                  <a:spLocks/>
                </p:cNvSpPr>
                <p:nvPr/>
              </p:nvSpPr>
              <p:spPr bwMode="auto">
                <a:xfrm rot="-5400000">
                  <a:off x="5141" y="5515"/>
                  <a:ext cx="194" cy="1252"/>
                </a:xfrm>
                <a:prstGeom prst="leftBrace">
                  <a:avLst>
                    <a:gd name="adj1" fmla="val 5378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Text Box 151"/>
                <p:cNvSpPr txBox="1">
                  <a:spLocks noChangeArrowheads="1"/>
                </p:cNvSpPr>
                <p:nvPr/>
              </p:nvSpPr>
              <p:spPr bwMode="auto">
                <a:xfrm>
                  <a:off x="5012" y="6179"/>
                  <a:ext cx="472" cy="3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169" name="Line 152"/>
                <p:cNvSpPr>
                  <a:spLocks noChangeShapeType="1"/>
                </p:cNvSpPr>
                <p:nvPr/>
              </p:nvSpPr>
              <p:spPr bwMode="auto">
                <a:xfrm flipH="1" flipV="1">
                  <a:off x="3526" y="2983"/>
                  <a:ext cx="427" cy="497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Text Box 153"/>
                <p:cNvSpPr txBox="1">
                  <a:spLocks noChangeArrowheads="1"/>
                </p:cNvSpPr>
                <p:nvPr/>
              </p:nvSpPr>
              <p:spPr bwMode="auto">
                <a:xfrm>
                  <a:off x="2880" y="3107"/>
                  <a:ext cx="895" cy="4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71" name="Text Box 154"/>
                <p:cNvSpPr txBox="1">
                  <a:spLocks noChangeArrowheads="1"/>
                </p:cNvSpPr>
                <p:nvPr/>
              </p:nvSpPr>
              <p:spPr bwMode="auto">
                <a:xfrm>
                  <a:off x="3588" y="2808"/>
                  <a:ext cx="732" cy="42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72" name="Line 155"/>
                <p:cNvSpPr>
                  <a:spLocks noChangeShapeType="1"/>
                </p:cNvSpPr>
                <p:nvPr/>
              </p:nvSpPr>
              <p:spPr bwMode="auto">
                <a:xfrm>
                  <a:off x="3971" y="4738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Line 156"/>
                <p:cNvSpPr>
                  <a:spLocks noChangeShapeType="1"/>
                </p:cNvSpPr>
                <p:nvPr/>
              </p:nvSpPr>
              <p:spPr bwMode="auto">
                <a:xfrm>
                  <a:off x="3971" y="5360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Line 157"/>
                <p:cNvSpPr>
                  <a:spLocks noChangeShapeType="1"/>
                </p:cNvSpPr>
                <p:nvPr/>
              </p:nvSpPr>
              <p:spPr bwMode="auto">
                <a:xfrm>
                  <a:off x="3971" y="5359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Text Box 158"/>
                <p:cNvSpPr txBox="1">
                  <a:spLocks noChangeArrowheads="1"/>
                </p:cNvSpPr>
                <p:nvPr/>
              </p:nvSpPr>
              <p:spPr bwMode="auto">
                <a:xfrm>
                  <a:off x="5253" y="486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6" name="Text Box 159"/>
                <p:cNvSpPr txBox="1">
                  <a:spLocks noChangeArrowheads="1"/>
                </p:cNvSpPr>
                <p:nvPr/>
              </p:nvSpPr>
              <p:spPr bwMode="auto">
                <a:xfrm>
                  <a:off x="5256" y="4248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7" name="Line 160"/>
                <p:cNvSpPr>
                  <a:spLocks noChangeShapeType="1"/>
                </p:cNvSpPr>
                <p:nvPr/>
              </p:nvSpPr>
              <p:spPr bwMode="auto">
                <a:xfrm>
                  <a:off x="3971" y="5981"/>
                  <a:ext cx="2564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Text Box 161"/>
                <p:cNvSpPr txBox="1">
                  <a:spLocks noChangeArrowheads="1"/>
                </p:cNvSpPr>
                <p:nvPr/>
              </p:nvSpPr>
              <p:spPr bwMode="auto">
                <a:xfrm>
                  <a:off x="4608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7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5904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0" name="AutoShape 163"/>
                <p:cNvSpPr>
                  <a:spLocks/>
                </p:cNvSpPr>
                <p:nvPr/>
              </p:nvSpPr>
              <p:spPr bwMode="auto">
                <a:xfrm flipH="1">
                  <a:off x="6621" y="4151"/>
                  <a:ext cx="154" cy="1174"/>
                </a:xfrm>
                <a:prstGeom prst="leftBrace">
                  <a:avLst>
                    <a:gd name="adj1" fmla="val 6352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Text Box 164"/>
                <p:cNvSpPr txBox="1">
                  <a:spLocks noChangeArrowheads="1"/>
                </p:cNvSpPr>
                <p:nvPr/>
              </p:nvSpPr>
              <p:spPr bwMode="auto">
                <a:xfrm>
                  <a:off x="6696" y="4536"/>
                  <a:ext cx="472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82" name="Text Box 165"/>
                <p:cNvSpPr txBox="1">
                  <a:spLocks noChangeArrowheads="1"/>
                </p:cNvSpPr>
                <p:nvPr/>
              </p:nvSpPr>
              <p:spPr bwMode="auto">
                <a:xfrm>
                  <a:off x="3960" y="5472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3" name="Text Box 166"/>
                <p:cNvSpPr txBox="1">
                  <a:spLocks noChangeArrowheads="1"/>
                </p:cNvSpPr>
                <p:nvPr/>
              </p:nvSpPr>
              <p:spPr bwMode="auto">
                <a:xfrm>
                  <a:off x="5904" y="3600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84" name="Text Box 167"/>
                <p:cNvSpPr txBox="1">
                  <a:spLocks noChangeArrowheads="1"/>
                </p:cNvSpPr>
                <p:nvPr/>
              </p:nvSpPr>
              <p:spPr bwMode="auto">
                <a:xfrm>
                  <a:off x="4608" y="4824"/>
                  <a:ext cx="641" cy="4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151" name="AutoShape 168"/>
              <p:cNvSpPr>
                <a:spLocks noChangeArrowheads="1"/>
              </p:cNvSpPr>
              <p:nvPr/>
            </p:nvSpPr>
            <p:spPr bwMode="auto">
              <a:xfrm>
                <a:off x="2016" y="2918"/>
                <a:ext cx="461" cy="461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2" name="AutoShape 169"/>
              <p:cNvSpPr>
                <a:spLocks noChangeArrowheads="1"/>
              </p:cNvSpPr>
              <p:nvPr/>
            </p:nvSpPr>
            <p:spPr bwMode="auto">
              <a:xfrm>
                <a:off x="1771" y="3168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AutoShape 170"/>
              <p:cNvSpPr>
                <a:spLocks noChangeArrowheads="1"/>
              </p:cNvSpPr>
              <p:nvPr/>
            </p:nvSpPr>
            <p:spPr bwMode="auto">
              <a:xfrm>
                <a:off x="2043" y="2683"/>
                <a:ext cx="173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5" name="Group 171"/>
            <p:cNvGrpSpPr>
              <a:grpSpLocks/>
            </p:cNvGrpSpPr>
            <p:nvPr/>
          </p:nvGrpSpPr>
          <p:grpSpPr bwMode="auto">
            <a:xfrm>
              <a:off x="3186" y="2640"/>
              <a:ext cx="1614" cy="250"/>
              <a:chOff x="3186" y="2640"/>
              <a:chExt cx="1614" cy="250"/>
            </a:xfrm>
          </p:grpSpPr>
          <p:sp>
            <p:nvSpPr>
              <p:cNvPr id="146" name="Text Box 172"/>
              <p:cNvSpPr txBox="1">
                <a:spLocks noChangeArrowheads="1"/>
              </p:cNvSpPr>
              <p:nvPr/>
            </p:nvSpPr>
            <p:spPr bwMode="auto">
              <a:xfrm>
                <a:off x="3456" y="2640"/>
                <a:ext cx="1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/>
                  <a:t>Answer</a:t>
                </a:r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147" name="AutoShape 173"/>
              <p:cNvSpPr>
                <a:spLocks noChangeArrowheads="1"/>
              </p:cNvSpPr>
              <p:nvPr/>
            </p:nvSpPr>
            <p:spPr bwMode="auto">
              <a:xfrm>
                <a:off x="3186" y="2655"/>
                <a:ext cx="240" cy="192"/>
              </a:xfrm>
              <a:prstGeom prst="leftArrow">
                <a:avLst>
                  <a:gd name="adj1" fmla="val 50000"/>
                  <a:gd name="adj2" fmla="val 31250"/>
                </a:avLst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85" name="TextBox 184"/>
          <p:cNvSpPr txBox="1"/>
          <p:nvPr/>
        </p:nvSpPr>
        <p:spPr>
          <a:xfrm>
            <a:off x="457200" y="2049164"/>
            <a:ext cx="85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PIs</a:t>
            </a:r>
          </a:p>
        </p:txBody>
      </p:sp>
      <p:sp>
        <p:nvSpPr>
          <p:cNvPr id="186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1958782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5.5 Finding Simplified SOP Expression (4/4)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86" name="Group 127"/>
          <p:cNvGrpSpPr>
            <a:grpSpLocks/>
          </p:cNvGrpSpPr>
          <p:nvPr/>
        </p:nvGrpSpPr>
        <p:grpSpPr bwMode="auto">
          <a:xfrm>
            <a:off x="2895600" y="1828800"/>
            <a:ext cx="2722563" cy="2560638"/>
            <a:chOff x="1728" y="1200"/>
            <a:chExt cx="1715" cy="1613"/>
          </a:xfrm>
        </p:grpSpPr>
        <p:sp>
          <p:nvSpPr>
            <p:cNvPr id="187" name="AutoShape 128"/>
            <p:cNvSpPr>
              <a:spLocks/>
            </p:cNvSpPr>
            <p:nvPr/>
          </p:nvSpPr>
          <p:spPr bwMode="auto">
            <a:xfrm rot="5400000" flipH="1">
              <a:off x="2958" y="2418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AutoShape 129"/>
            <p:cNvSpPr>
              <a:spLocks/>
            </p:cNvSpPr>
            <p:nvPr/>
          </p:nvSpPr>
          <p:spPr bwMode="auto">
            <a:xfrm rot="-5400000" flipH="1" flipV="1">
              <a:off x="2958" y="1640"/>
              <a:ext cx="174" cy="157"/>
            </a:xfrm>
            <a:prstGeom prst="rightBracket">
              <a:avLst>
                <a:gd name="adj" fmla="val 8333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9" name="Group 130"/>
            <p:cNvGrpSpPr>
              <a:grpSpLocks/>
            </p:cNvGrpSpPr>
            <p:nvPr/>
          </p:nvGrpSpPr>
          <p:grpSpPr bwMode="auto">
            <a:xfrm>
              <a:off x="1728" y="1200"/>
              <a:ext cx="1715" cy="1613"/>
              <a:chOff x="2880" y="2520"/>
              <a:chExt cx="4288" cy="4032"/>
            </a:xfrm>
          </p:grpSpPr>
          <p:sp>
            <p:nvSpPr>
              <p:cNvPr id="193" name="Rectangle 131"/>
              <p:cNvSpPr>
                <a:spLocks noChangeArrowheads="1"/>
              </p:cNvSpPr>
              <p:nvPr/>
            </p:nvSpPr>
            <p:spPr bwMode="auto">
              <a:xfrm>
                <a:off x="3971" y="3494"/>
                <a:ext cx="2564" cy="248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Line 132"/>
              <p:cNvSpPr>
                <a:spLocks noChangeShapeType="1"/>
              </p:cNvSpPr>
              <p:nvPr/>
            </p:nvSpPr>
            <p:spPr bwMode="auto">
              <a:xfrm>
                <a:off x="3971" y="4115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Line 133"/>
              <p:cNvSpPr>
                <a:spLocks noChangeShapeType="1"/>
              </p:cNvSpPr>
              <p:nvPr/>
            </p:nvSpPr>
            <p:spPr bwMode="auto">
              <a:xfrm>
                <a:off x="4612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Text Box 134"/>
              <p:cNvSpPr txBox="1">
                <a:spLocks noChangeArrowheads="1"/>
              </p:cNvSpPr>
              <p:nvPr/>
            </p:nvSpPr>
            <p:spPr bwMode="auto">
              <a:xfrm>
                <a:off x="3960" y="4824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7" name="Text Box 135"/>
              <p:cNvSpPr txBox="1">
                <a:spLocks noChangeArrowheads="1"/>
              </p:cNvSpPr>
              <p:nvPr/>
            </p:nvSpPr>
            <p:spPr bwMode="auto">
              <a:xfrm>
                <a:off x="4612" y="4240"/>
                <a:ext cx="641" cy="4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98" name="Text Box 136"/>
              <p:cNvSpPr txBox="1">
                <a:spLocks noChangeArrowheads="1"/>
              </p:cNvSpPr>
              <p:nvPr/>
            </p:nvSpPr>
            <p:spPr bwMode="auto">
              <a:xfrm>
                <a:off x="3024" y="517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99" name="AutoShape 137"/>
              <p:cNvSpPr>
                <a:spLocks/>
              </p:cNvSpPr>
              <p:nvPr/>
            </p:nvSpPr>
            <p:spPr bwMode="auto">
              <a:xfrm>
                <a:off x="3428" y="4797"/>
                <a:ext cx="154" cy="1175"/>
              </a:xfrm>
              <a:prstGeom prst="leftBrace">
                <a:avLst>
                  <a:gd name="adj1" fmla="val 6358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/>
              </p:cNvSpPr>
              <p:nvPr/>
            </p:nvSpPr>
            <p:spPr bwMode="auto">
              <a:xfrm rot="5400000" flipV="1">
                <a:off x="5809" y="2380"/>
                <a:ext cx="194" cy="1253"/>
              </a:xfrm>
              <a:prstGeom prst="leftBrace">
                <a:avLst>
                  <a:gd name="adj1" fmla="val 5382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Text Box 139"/>
              <p:cNvSpPr txBox="1">
                <a:spLocks noChangeArrowheads="1"/>
              </p:cNvSpPr>
              <p:nvPr/>
            </p:nvSpPr>
            <p:spPr bwMode="auto">
              <a:xfrm>
                <a:off x="5665" y="2520"/>
                <a:ext cx="472" cy="3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02" name="Line 140"/>
              <p:cNvSpPr>
                <a:spLocks noChangeShapeType="1"/>
              </p:cNvSpPr>
              <p:nvPr/>
            </p:nvSpPr>
            <p:spPr bwMode="auto">
              <a:xfrm>
                <a:off x="5253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Line 141"/>
              <p:cNvSpPr>
                <a:spLocks noChangeShapeType="1"/>
              </p:cNvSpPr>
              <p:nvPr/>
            </p:nvSpPr>
            <p:spPr bwMode="auto">
              <a:xfrm>
                <a:off x="5894" y="3494"/>
                <a:ext cx="0" cy="2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" name="Text Box 142"/>
              <p:cNvSpPr txBox="1">
                <a:spLocks noChangeArrowheads="1"/>
              </p:cNvSpPr>
              <p:nvPr/>
            </p:nvSpPr>
            <p:spPr bwMode="auto">
              <a:xfrm>
                <a:off x="3456" y="3619"/>
                <a:ext cx="556" cy="25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05" name="Text Box 143"/>
              <p:cNvSpPr txBox="1">
                <a:spLocks noChangeArrowheads="1"/>
              </p:cNvSpPr>
              <p:nvPr/>
            </p:nvSpPr>
            <p:spPr bwMode="auto">
              <a:xfrm>
                <a:off x="4077" y="3097"/>
                <a:ext cx="2389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206" name="AutoShape 144"/>
              <p:cNvSpPr>
                <a:spLocks/>
              </p:cNvSpPr>
              <p:nvPr/>
            </p:nvSpPr>
            <p:spPr bwMode="auto">
              <a:xfrm rot="-5400000">
                <a:off x="5141" y="5515"/>
                <a:ext cx="194" cy="1252"/>
              </a:xfrm>
              <a:prstGeom prst="leftBrace">
                <a:avLst>
                  <a:gd name="adj1" fmla="val 5378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Text Box 145"/>
              <p:cNvSpPr txBox="1">
                <a:spLocks noChangeArrowheads="1"/>
              </p:cNvSpPr>
              <p:nvPr/>
            </p:nvSpPr>
            <p:spPr bwMode="auto">
              <a:xfrm>
                <a:off x="5012" y="6179"/>
                <a:ext cx="472" cy="3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208" name="Line 146"/>
              <p:cNvSpPr>
                <a:spLocks noChangeShapeType="1"/>
              </p:cNvSpPr>
              <p:nvPr/>
            </p:nvSpPr>
            <p:spPr bwMode="auto">
              <a:xfrm flipH="1" flipV="1">
                <a:off x="3526" y="2983"/>
                <a:ext cx="427" cy="49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Text Box 147"/>
              <p:cNvSpPr txBox="1">
                <a:spLocks noChangeArrowheads="1"/>
              </p:cNvSpPr>
              <p:nvPr/>
            </p:nvSpPr>
            <p:spPr bwMode="auto">
              <a:xfrm>
                <a:off x="2880" y="3107"/>
                <a:ext cx="895" cy="4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210" name="Text Box 148"/>
              <p:cNvSpPr txBox="1">
                <a:spLocks noChangeArrowheads="1"/>
              </p:cNvSpPr>
              <p:nvPr/>
            </p:nvSpPr>
            <p:spPr bwMode="auto">
              <a:xfrm>
                <a:off x="3588" y="2808"/>
                <a:ext cx="732" cy="4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11" name="Line 149"/>
              <p:cNvSpPr>
                <a:spLocks noChangeShapeType="1"/>
              </p:cNvSpPr>
              <p:nvPr/>
            </p:nvSpPr>
            <p:spPr bwMode="auto">
              <a:xfrm>
                <a:off x="3971" y="4738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Line 150"/>
              <p:cNvSpPr>
                <a:spLocks noChangeShapeType="1"/>
              </p:cNvSpPr>
              <p:nvPr/>
            </p:nvSpPr>
            <p:spPr bwMode="auto">
              <a:xfrm>
                <a:off x="3971" y="5360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" name="Line 151"/>
              <p:cNvSpPr>
                <a:spLocks noChangeShapeType="1"/>
              </p:cNvSpPr>
              <p:nvPr/>
            </p:nvSpPr>
            <p:spPr bwMode="auto">
              <a:xfrm>
                <a:off x="3971" y="5359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Text Box 152"/>
              <p:cNvSpPr txBox="1">
                <a:spLocks noChangeArrowheads="1"/>
              </p:cNvSpPr>
              <p:nvPr/>
            </p:nvSpPr>
            <p:spPr bwMode="auto">
              <a:xfrm>
                <a:off x="5253" y="486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5" name="Text Box 153"/>
              <p:cNvSpPr txBox="1">
                <a:spLocks noChangeArrowheads="1"/>
              </p:cNvSpPr>
              <p:nvPr/>
            </p:nvSpPr>
            <p:spPr bwMode="auto">
              <a:xfrm>
                <a:off x="5256" y="4248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6" name="Line 154"/>
              <p:cNvSpPr>
                <a:spLocks noChangeShapeType="1"/>
              </p:cNvSpPr>
              <p:nvPr/>
            </p:nvSpPr>
            <p:spPr bwMode="auto">
              <a:xfrm>
                <a:off x="3971" y="5981"/>
                <a:ext cx="25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Text Box 155"/>
              <p:cNvSpPr txBox="1">
                <a:spLocks noChangeArrowheads="1"/>
              </p:cNvSpPr>
              <p:nvPr/>
            </p:nvSpPr>
            <p:spPr bwMode="auto">
              <a:xfrm>
                <a:off x="4608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8" name="Text Box 156"/>
              <p:cNvSpPr txBox="1">
                <a:spLocks noChangeArrowheads="1"/>
              </p:cNvSpPr>
              <p:nvPr/>
            </p:nvSpPr>
            <p:spPr bwMode="auto">
              <a:xfrm>
                <a:off x="5904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19" name="AutoShape 157"/>
              <p:cNvSpPr>
                <a:spLocks/>
              </p:cNvSpPr>
              <p:nvPr/>
            </p:nvSpPr>
            <p:spPr bwMode="auto">
              <a:xfrm flipH="1">
                <a:off x="6621" y="4151"/>
                <a:ext cx="154" cy="1174"/>
              </a:xfrm>
              <a:prstGeom prst="leftBrace">
                <a:avLst>
                  <a:gd name="adj1" fmla="val 6352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Text Box 158"/>
              <p:cNvSpPr txBox="1">
                <a:spLocks noChangeArrowheads="1"/>
              </p:cNvSpPr>
              <p:nvPr/>
            </p:nvSpPr>
            <p:spPr bwMode="auto">
              <a:xfrm>
                <a:off x="6696" y="4536"/>
                <a:ext cx="472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21" name="Text Box 159"/>
              <p:cNvSpPr txBox="1">
                <a:spLocks noChangeArrowheads="1"/>
              </p:cNvSpPr>
              <p:nvPr/>
            </p:nvSpPr>
            <p:spPr bwMode="auto">
              <a:xfrm>
                <a:off x="3960" y="5472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2" name="Text Box 160"/>
              <p:cNvSpPr txBox="1">
                <a:spLocks noChangeArrowheads="1"/>
              </p:cNvSpPr>
              <p:nvPr/>
            </p:nvSpPr>
            <p:spPr bwMode="auto">
              <a:xfrm>
                <a:off x="5904" y="3600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23" name="Text Box 161"/>
              <p:cNvSpPr txBox="1">
                <a:spLocks noChangeArrowheads="1"/>
              </p:cNvSpPr>
              <p:nvPr/>
            </p:nvSpPr>
            <p:spPr bwMode="auto">
              <a:xfrm>
                <a:off x="4608" y="4824"/>
                <a:ext cx="641" cy="4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90" name="AutoShape 162"/>
            <p:cNvSpPr>
              <a:spLocks noChangeArrowheads="1"/>
            </p:cNvSpPr>
            <p:nvPr/>
          </p:nvSpPr>
          <p:spPr bwMode="auto">
            <a:xfrm>
              <a:off x="2448" y="1862"/>
              <a:ext cx="461" cy="461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AutoShape 163"/>
            <p:cNvSpPr>
              <a:spLocks noChangeArrowheads="1"/>
            </p:cNvSpPr>
            <p:nvPr/>
          </p:nvSpPr>
          <p:spPr bwMode="auto">
            <a:xfrm>
              <a:off x="2203" y="2112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AutoShape 164"/>
            <p:cNvSpPr>
              <a:spLocks noChangeArrowheads="1"/>
            </p:cNvSpPr>
            <p:nvPr/>
          </p:nvSpPr>
          <p:spPr bwMode="auto">
            <a:xfrm>
              <a:off x="2475" y="1627"/>
              <a:ext cx="173" cy="432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8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4" name="Group 165"/>
          <p:cNvGrpSpPr>
            <a:grpSpLocks/>
          </p:cNvGrpSpPr>
          <p:nvPr/>
        </p:nvGrpSpPr>
        <p:grpSpPr bwMode="auto">
          <a:xfrm>
            <a:off x="4724400" y="3352800"/>
            <a:ext cx="2057400" cy="701675"/>
            <a:chOff x="2880" y="2160"/>
            <a:chExt cx="1296" cy="442"/>
          </a:xfrm>
        </p:grpSpPr>
        <p:sp>
          <p:nvSpPr>
            <p:cNvPr id="225" name="Line 166"/>
            <p:cNvSpPr>
              <a:spLocks noChangeShapeType="1"/>
            </p:cNvSpPr>
            <p:nvPr/>
          </p:nvSpPr>
          <p:spPr bwMode="auto">
            <a:xfrm flipH="1" flipV="1">
              <a:off x="2880" y="2160"/>
              <a:ext cx="816" cy="2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Text Box 167"/>
            <p:cNvSpPr txBox="1">
              <a:spLocks noChangeArrowheads="1"/>
            </p:cNvSpPr>
            <p:nvPr/>
          </p:nvSpPr>
          <p:spPr bwMode="auto">
            <a:xfrm>
              <a:off x="3744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B</a:t>
              </a:r>
              <a:r>
                <a:rPr lang="en-GB"/>
                <a:t>∙</a:t>
              </a:r>
              <a:r>
                <a:rPr lang="en-GB" sz="2000"/>
                <a:t>D</a:t>
              </a:r>
            </a:p>
          </p:txBody>
        </p:sp>
      </p:grpSp>
      <p:grpSp>
        <p:nvGrpSpPr>
          <p:cNvPr id="227" name="Group 178"/>
          <p:cNvGrpSpPr>
            <a:grpSpLocks/>
          </p:cNvGrpSpPr>
          <p:nvPr/>
        </p:nvGrpSpPr>
        <p:grpSpPr bwMode="auto">
          <a:xfrm>
            <a:off x="5181600" y="2438400"/>
            <a:ext cx="1905000" cy="396875"/>
            <a:chOff x="3264" y="1536"/>
            <a:chExt cx="1200" cy="250"/>
          </a:xfrm>
        </p:grpSpPr>
        <p:sp>
          <p:nvSpPr>
            <p:cNvPr id="228" name="Line 169"/>
            <p:cNvSpPr>
              <a:spLocks noChangeShapeType="1"/>
            </p:cNvSpPr>
            <p:nvPr/>
          </p:nvSpPr>
          <p:spPr bwMode="auto">
            <a:xfrm flipH="1">
              <a:off x="3264" y="1632"/>
              <a:ext cx="480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9" name="Text Box 170"/>
            <p:cNvSpPr txBox="1">
              <a:spLocks noChangeArrowheads="1"/>
            </p:cNvSpPr>
            <p:nvPr/>
          </p:nvSpPr>
          <p:spPr bwMode="auto">
            <a:xfrm>
              <a:off x="3792" y="1536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D'</a:t>
              </a:r>
            </a:p>
          </p:txBody>
        </p:sp>
      </p:grpSp>
      <p:grpSp>
        <p:nvGrpSpPr>
          <p:cNvPr id="230" name="Group 179"/>
          <p:cNvGrpSpPr>
            <a:grpSpLocks/>
          </p:cNvGrpSpPr>
          <p:nvPr/>
        </p:nvGrpSpPr>
        <p:grpSpPr bwMode="auto">
          <a:xfrm>
            <a:off x="1752600" y="2286000"/>
            <a:ext cx="2286000" cy="396875"/>
            <a:chOff x="1104" y="1440"/>
            <a:chExt cx="1440" cy="250"/>
          </a:xfrm>
        </p:grpSpPr>
        <p:sp>
          <p:nvSpPr>
            <p:cNvPr id="231" name="Line 172"/>
            <p:cNvSpPr>
              <a:spLocks noChangeShapeType="1"/>
            </p:cNvSpPr>
            <p:nvPr/>
          </p:nvSpPr>
          <p:spPr bwMode="auto">
            <a:xfrm>
              <a:off x="1776" y="1536"/>
              <a:ext cx="768" cy="96"/>
            </a:xfrm>
            <a:prstGeom prst="line">
              <a:avLst/>
            </a:prstGeom>
            <a:noFill/>
            <a:ln w="25400">
              <a:solidFill>
                <a:srgbClr val="008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2" name="Text Box 173"/>
            <p:cNvSpPr txBox="1">
              <a:spLocks noChangeArrowheads="1"/>
            </p:cNvSpPr>
            <p:nvPr/>
          </p:nvSpPr>
          <p:spPr bwMode="auto">
            <a:xfrm>
              <a:off x="1104" y="1440"/>
              <a:ext cx="67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A'∙B</a:t>
              </a:r>
              <a:r>
                <a:rPr lang="en-GB"/>
                <a:t>∙</a:t>
              </a:r>
              <a:r>
                <a:rPr lang="en-GB" sz="2000"/>
                <a:t>C'</a:t>
              </a:r>
            </a:p>
          </p:txBody>
        </p:sp>
      </p:grpSp>
      <p:grpSp>
        <p:nvGrpSpPr>
          <p:cNvPr id="233" name="Group 180"/>
          <p:cNvGrpSpPr>
            <a:grpSpLocks/>
          </p:cNvGrpSpPr>
          <p:nvPr/>
        </p:nvGrpSpPr>
        <p:grpSpPr bwMode="auto">
          <a:xfrm>
            <a:off x="2133600" y="3962400"/>
            <a:ext cx="1524000" cy="854075"/>
            <a:chOff x="1344" y="2496"/>
            <a:chExt cx="960" cy="538"/>
          </a:xfrm>
        </p:grpSpPr>
        <p:sp>
          <p:nvSpPr>
            <p:cNvPr id="234" name="Line 175"/>
            <p:cNvSpPr>
              <a:spLocks noChangeShapeType="1"/>
            </p:cNvSpPr>
            <p:nvPr/>
          </p:nvSpPr>
          <p:spPr bwMode="auto">
            <a:xfrm flipV="1">
              <a:off x="1968" y="2496"/>
              <a:ext cx="336" cy="336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" name="Text Box 176"/>
            <p:cNvSpPr txBox="1">
              <a:spLocks noChangeArrowheads="1"/>
            </p:cNvSpPr>
            <p:nvPr/>
          </p:nvSpPr>
          <p:spPr bwMode="auto">
            <a:xfrm>
              <a:off x="1344" y="2784"/>
              <a:ext cx="6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/>
                <a:t>A'</a:t>
              </a:r>
              <a:r>
                <a:rPr lang="en-GB"/>
                <a:t>∙</a:t>
              </a:r>
              <a:r>
                <a:rPr lang="en-GB" sz="2000"/>
                <a:t>B'</a:t>
              </a:r>
              <a:r>
                <a:rPr lang="en-GB"/>
                <a:t>∙</a:t>
              </a:r>
              <a:r>
                <a:rPr lang="en-GB" sz="2000"/>
                <a:t>C</a:t>
              </a:r>
            </a:p>
          </p:txBody>
        </p:sp>
      </p:grpSp>
      <p:sp>
        <p:nvSpPr>
          <p:cNvPr id="236" name="Text Box 177"/>
          <p:cNvSpPr txBox="1">
            <a:spLocks noChangeArrowheads="1"/>
          </p:cNvSpPr>
          <p:nvPr/>
        </p:nvSpPr>
        <p:spPr bwMode="auto">
          <a:xfrm>
            <a:off x="1066800" y="5029200"/>
            <a:ext cx="693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 b="1">
                <a:solidFill>
                  <a:srgbClr val="800000"/>
                </a:solidFill>
              </a:rPr>
              <a:t>F(A,B,C,D) = B∙D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C' + A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D' + A'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B'</a:t>
            </a:r>
            <a:r>
              <a:rPr lang="en-GB" b="1">
                <a:solidFill>
                  <a:srgbClr val="800000"/>
                </a:solidFill>
              </a:rPr>
              <a:t>∙</a:t>
            </a:r>
            <a:r>
              <a:rPr lang="en-GB" sz="2400" b="1">
                <a:solidFill>
                  <a:srgbClr val="800000"/>
                </a:solidFill>
              </a:rPr>
              <a:t>C</a:t>
            </a:r>
          </a:p>
        </p:txBody>
      </p:sp>
      <p:sp>
        <p:nvSpPr>
          <p:cNvPr id="237" name="Text Box 3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611022" y="2484437"/>
            <a:ext cx="1599289" cy="1531488"/>
            <a:chOff x="3611022" y="2484437"/>
            <a:chExt cx="1599289" cy="1531488"/>
          </a:xfrm>
        </p:grpSpPr>
        <p:sp>
          <p:nvSpPr>
            <p:cNvPr id="58" name="Text Box 160"/>
            <p:cNvSpPr txBox="1">
              <a:spLocks noChangeArrowheads="1"/>
            </p:cNvSpPr>
            <p:nvPr/>
          </p:nvSpPr>
          <p:spPr bwMode="auto">
            <a:xfrm>
              <a:off x="3611022" y="2485474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9" name="Text Box 160"/>
            <p:cNvSpPr txBox="1">
              <a:spLocks noChangeArrowheads="1"/>
            </p:cNvSpPr>
            <p:nvPr/>
          </p:nvSpPr>
          <p:spPr bwMode="auto">
            <a:xfrm>
              <a:off x="4408330" y="248443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0" name="Text Box 160"/>
            <p:cNvSpPr txBox="1">
              <a:spLocks noChangeArrowheads="1"/>
            </p:cNvSpPr>
            <p:nvPr/>
          </p:nvSpPr>
          <p:spPr bwMode="auto">
            <a:xfrm>
              <a:off x="3618539" y="287656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1" name="Text Box 160"/>
            <p:cNvSpPr txBox="1">
              <a:spLocks noChangeArrowheads="1"/>
            </p:cNvSpPr>
            <p:nvPr/>
          </p:nvSpPr>
          <p:spPr bwMode="auto">
            <a:xfrm>
              <a:off x="4790219" y="2877840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2" name="Text Box 160"/>
            <p:cNvSpPr txBox="1">
              <a:spLocks noChangeArrowheads="1"/>
            </p:cNvSpPr>
            <p:nvPr/>
          </p:nvSpPr>
          <p:spPr bwMode="auto">
            <a:xfrm>
              <a:off x="4803323" y="3293217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3" name="Text Box 160"/>
            <p:cNvSpPr txBox="1">
              <a:spLocks noChangeArrowheads="1"/>
            </p:cNvSpPr>
            <p:nvPr/>
          </p:nvSpPr>
          <p:spPr bwMode="auto">
            <a:xfrm>
              <a:off x="4000501" y="3699656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64" name="Text Box 160"/>
            <p:cNvSpPr txBox="1">
              <a:spLocks noChangeArrowheads="1"/>
            </p:cNvSpPr>
            <p:nvPr/>
          </p:nvSpPr>
          <p:spPr bwMode="auto">
            <a:xfrm>
              <a:off x="4387053" y="3697109"/>
              <a:ext cx="406988" cy="3162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209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Quick Review Questions #3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1" name="Text Box 39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88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638" indent="-2746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DLD pages 106-107, questions 5-4 to 5-7.</a:t>
            </a:r>
          </a:p>
          <a:p>
            <a:pPr marL="274638" indent="-274638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5-4.	</a:t>
            </a:r>
            <a:r>
              <a:rPr lang="en-GB" dirty="0"/>
              <a:t>Find the minimal SOP expression for G(A,B,C,D).</a:t>
            </a:r>
            <a:endParaRPr lang="en-US" dirty="0"/>
          </a:p>
        </p:txBody>
      </p:sp>
      <p:pic>
        <p:nvPicPr>
          <p:cNvPr id="189" name="Picture 4" descr="MCj0434859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14800"/>
            <a:ext cx="17145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90" name="Group 65"/>
          <p:cNvGrpSpPr>
            <a:grpSpLocks/>
          </p:cNvGrpSpPr>
          <p:nvPr/>
        </p:nvGrpSpPr>
        <p:grpSpPr bwMode="auto">
          <a:xfrm>
            <a:off x="3048000" y="2590800"/>
            <a:ext cx="2722563" cy="2559050"/>
            <a:chOff x="1968" y="1536"/>
            <a:chExt cx="1715" cy="1612"/>
          </a:xfrm>
        </p:grpSpPr>
        <p:sp>
          <p:nvSpPr>
            <p:cNvPr id="191" name="Text Box 66"/>
            <p:cNvSpPr txBox="1">
              <a:spLocks noChangeArrowheads="1"/>
            </p:cNvSpPr>
            <p:nvPr/>
          </p:nvSpPr>
          <p:spPr bwMode="auto">
            <a:xfrm>
              <a:off x="2663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2" name="Rectangle 67"/>
            <p:cNvSpPr>
              <a:spLocks noChangeArrowheads="1"/>
            </p:cNvSpPr>
            <p:nvPr/>
          </p:nvSpPr>
          <p:spPr bwMode="auto">
            <a:xfrm>
              <a:off x="2404" y="1925"/>
              <a:ext cx="1026" cy="99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68"/>
            <p:cNvSpPr>
              <a:spLocks noChangeShapeType="1"/>
            </p:cNvSpPr>
            <p:nvPr/>
          </p:nvSpPr>
          <p:spPr bwMode="auto">
            <a:xfrm>
              <a:off x="2404" y="2174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69"/>
            <p:cNvSpPr>
              <a:spLocks noChangeShapeType="1"/>
            </p:cNvSpPr>
            <p:nvPr/>
          </p:nvSpPr>
          <p:spPr bwMode="auto">
            <a:xfrm>
              <a:off x="2661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70"/>
            <p:cNvSpPr txBox="1">
              <a:spLocks noChangeArrowheads="1"/>
            </p:cNvSpPr>
            <p:nvPr/>
          </p:nvSpPr>
          <p:spPr bwMode="auto">
            <a:xfrm>
              <a:off x="2026" y="2598"/>
              <a:ext cx="188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96" name="AutoShape 71"/>
            <p:cNvSpPr>
              <a:spLocks/>
            </p:cNvSpPr>
            <p:nvPr/>
          </p:nvSpPr>
          <p:spPr bwMode="auto">
            <a:xfrm>
              <a:off x="2187" y="2446"/>
              <a:ext cx="62" cy="470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AutoShape 72"/>
            <p:cNvSpPr>
              <a:spLocks/>
            </p:cNvSpPr>
            <p:nvPr/>
          </p:nvSpPr>
          <p:spPr bwMode="auto">
            <a:xfrm rot="5400000" flipV="1">
              <a:off x="3139" y="1480"/>
              <a:ext cx="77" cy="502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Text Box 73"/>
            <p:cNvSpPr txBox="1">
              <a:spLocks noChangeArrowheads="1"/>
            </p:cNvSpPr>
            <p:nvPr/>
          </p:nvSpPr>
          <p:spPr bwMode="auto">
            <a:xfrm>
              <a:off x="3082" y="1536"/>
              <a:ext cx="189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99" name="Line 74"/>
            <p:cNvSpPr>
              <a:spLocks noChangeShapeType="1"/>
            </p:cNvSpPr>
            <p:nvPr/>
          </p:nvSpPr>
          <p:spPr bwMode="auto">
            <a:xfrm>
              <a:off x="2917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Line 75"/>
            <p:cNvSpPr>
              <a:spLocks noChangeShapeType="1"/>
            </p:cNvSpPr>
            <p:nvPr/>
          </p:nvSpPr>
          <p:spPr bwMode="auto">
            <a:xfrm>
              <a:off x="3173" y="1925"/>
              <a:ext cx="0" cy="9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Text Box 76"/>
            <p:cNvSpPr txBox="1">
              <a:spLocks noChangeArrowheads="1"/>
            </p:cNvSpPr>
            <p:nvPr/>
          </p:nvSpPr>
          <p:spPr bwMode="auto">
            <a:xfrm>
              <a:off x="2198" y="1975"/>
              <a:ext cx="223" cy="10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02" name="Text Box 77"/>
            <p:cNvSpPr txBox="1">
              <a:spLocks noChangeArrowheads="1"/>
            </p:cNvSpPr>
            <p:nvPr/>
          </p:nvSpPr>
          <p:spPr bwMode="auto">
            <a:xfrm>
              <a:off x="2447" y="1767"/>
              <a:ext cx="955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03" name="AutoShape 78"/>
            <p:cNvSpPr>
              <a:spLocks/>
            </p:cNvSpPr>
            <p:nvPr/>
          </p:nvSpPr>
          <p:spPr bwMode="auto">
            <a:xfrm rot="-5400000">
              <a:off x="2872" y="2734"/>
              <a:ext cx="77" cy="50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Text Box 79"/>
            <p:cNvSpPr txBox="1">
              <a:spLocks noChangeArrowheads="1"/>
            </p:cNvSpPr>
            <p:nvPr/>
          </p:nvSpPr>
          <p:spPr bwMode="auto">
            <a:xfrm>
              <a:off x="2821" y="2999"/>
              <a:ext cx="188" cy="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05" name="Line 80"/>
            <p:cNvSpPr>
              <a:spLocks noChangeShapeType="1"/>
            </p:cNvSpPr>
            <p:nvPr/>
          </p:nvSpPr>
          <p:spPr bwMode="auto">
            <a:xfrm flipH="1" flipV="1">
              <a:off x="2226" y="1721"/>
              <a:ext cx="171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Text Box 81"/>
            <p:cNvSpPr txBox="1">
              <a:spLocks noChangeArrowheads="1"/>
            </p:cNvSpPr>
            <p:nvPr/>
          </p:nvSpPr>
          <p:spPr bwMode="auto">
            <a:xfrm>
              <a:off x="1968" y="1771"/>
              <a:ext cx="358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07" name="Text Box 82"/>
            <p:cNvSpPr txBox="1">
              <a:spLocks noChangeArrowheads="1"/>
            </p:cNvSpPr>
            <p:nvPr/>
          </p:nvSpPr>
          <p:spPr bwMode="auto">
            <a:xfrm>
              <a:off x="2251" y="1651"/>
              <a:ext cx="293" cy="1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08" name="Line 83"/>
            <p:cNvSpPr>
              <a:spLocks noChangeShapeType="1"/>
            </p:cNvSpPr>
            <p:nvPr/>
          </p:nvSpPr>
          <p:spPr bwMode="auto">
            <a:xfrm>
              <a:off x="2404" y="242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Line 84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Line 85"/>
            <p:cNvSpPr>
              <a:spLocks noChangeShapeType="1"/>
            </p:cNvSpPr>
            <p:nvPr/>
          </p:nvSpPr>
          <p:spPr bwMode="auto">
            <a:xfrm>
              <a:off x="2404" y="26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Line 86"/>
            <p:cNvSpPr>
              <a:spLocks noChangeShapeType="1"/>
            </p:cNvSpPr>
            <p:nvPr/>
          </p:nvSpPr>
          <p:spPr bwMode="auto">
            <a:xfrm>
              <a:off x="2404" y="2920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AutoShape 87"/>
            <p:cNvSpPr>
              <a:spLocks/>
            </p:cNvSpPr>
            <p:nvPr/>
          </p:nvSpPr>
          <p:spPr bwMode="auto">
            <a:xfrm flipH="1">
              <a:off x="3464" y="2188"/>
              <a:ext cx="62" cy="469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Text Box 88"/>
            <p:cNvSpPr txBox="1">
              <a:spLocks noChangeArrowheads="1"/>
            </p:cNvSpPr>
            <p:nvPr/>
          </p:nvSpPr>
          <p:spPr bwMode="auto">
            <a:xfrm>
              <a:off x="3494" y="2342"/>
              <a:ext cx="189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214" name="Text Box 89"/>
            <p:cNvSpPr txBox="1">
              <a:spLocks noChangeArrowheads="1"/>
            </p:cNvSpPr>
            <p:nvPr/>
          </p:nvSpPr>
          <p:spPr bwMode="auto">
            <a:xfrm>
              <a:off x="2407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5" name="Text Box 90"/>
            <p:cNvSpPr txBox="1">
              <a:spLocks noChangeArrowheads="1"/>
            </p:cNvSpPr>
            <p:nvPr/>
          </p:nvSpPr>
          <p:spPr bwMode="auto">
            <a:xfrm>
              <a:off x="2663" y="2448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6" name="Text Box 91"/>
            <p:cNvSpPr txBox="1">
              <a:spLocks noChangeArrowheads="1"/>
            </p:cNvSpPr>
            <p:nvPr/>
          </p:nvSpPr>
          <p:spPr bwMode="auto">
            <a:xfrm>
              <a:off x="2928" y="2448"/>
              <a:ext cx="257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7" name="Text Box 92"/>
            <p:cNvSpPr txBox="1">
              <a:spLocks noChangeArrowheads="1"/>
            </p:cNvSpPr>
            <p:nvPr/>
          </p:nvSpPr>
          <p:spPr bwMode="auto">
            <a:xfrm>
              <a:off x="2928" y="2690"/>
              <a:ext cx="256" cy="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8" name="Text Box 93"/>
            <p:cNvSpPr txBox="1">
              <a:spLocks noChangeArrowheads="1"/>
            </p:cNvSpPr>
            <p:nvPr/>
          </p:nvSpPr>
          <p:spPr bwMode="auto">
            <a:xfrm>
              <a:off x="2663" y="1955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19" name="Text Box 94"/>
            <p:cNvSpPr txBox="1">
              <a:spLocks noChangeArrowheads="1"/>
            </p:cNvSpPr>
            <p:nvPr/>
          </p:nvSpPr>
          <p:spPr bwMode="auto">
            <a:xfrm>
              <a:off x="2928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20" name="Text Box 95"/>
            <p:cNvSpPr txBox="1">
              <a:spLocks noChangeArrowheads="1"/>
            </p:cNvSpPr>
            <p:nvPr/>
          </p:nvSpPr>
          <p:spPr bwMode="auto">
            <a:xfrm>
              <a:off x="3176" y="2208"/>
              <a:ext cx="256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221" name="TextBox 220"/>
          <p:cNvSpPr txBox="1"/>
          <p:nvPr/>
        </p:nvSpPr>
        <p:spPr>
          <a:xfrm>
            <a:off x="685800" y="240403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sp>
        <p:nvSpPr>
          <p:cNvPr id="222" name="AutoShape 162"/>
          <p:cNvSpPr>
            <a:spLocks noChangeArrowheads="1"/>
          </p:cNvSpPr>
          <p:nvPr/>
        </p:nvSpPr>
        <p:spPr bwMode="auto">
          <a:xfrm>
            <a:off x="4167188" y="3622675"/>
            <a:ext cx="731838" cy="731838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3" name="AutoShape 163"/>
          <p:cNvSpPr>
            <a:spLocks noChangeArrowheads="1"/>
          </p:cNvSpPr>
          <p:nvPr/>
        </p:nvSpPr>
        <p:spPr bwMode="auto">
          <a:xfrm>
            <a:off x="4610101" y="4052888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4" name="AutoShape 164"/>
          <p:cNvSpPr>
            <a:spLocks noChangeArrowheads="1"/>
          </p:cNvSpPr>
          <p:nvPr/>
        </p:nvSpPr>
        <p:spPr bwMode="auto">
          <a:xfrm>
            <a:off x="4209257" y="3269512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5" name="AutoShape 163"/>
          <p:cNvSpPr>
            <a:spLocks noChangeArrowheads="1"/>
          </p:cNvSpPr>
          <p:nvPr/>
        </p:nvSpPr>
        <p:spPr bwMode="auto">
          <a:xfrm rot="16200000">
            <a:off x="4841081" y="3441753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6" name="AutoShape 163"/>
          <p:cNvSpPr>
            <a:spLocks noChangeArrowheads="1"/>
          </p:cNvSpPr>
          <p:nvPr/>
        </p:nvSpPr>
        <p:spPr bwMode="auto">
          <a:xfrm rot="16200000">
            <a:off x="4015582" y="3874294"/>
            <a:ext cx="274638" cy="6858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685800" y="3658074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Essential prime </a:t>
            </a:r>
            <a:r>
              <a:rPr lang="en-US" dirty="0" err="1"/>
              <a:t>implicants</a:t>
            </a:r>
            <a:r>
              <a:rPr lang="en-US" dirty="0"/>
              <a:t>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43327" y="3237309"/>
            <a:ext cx="1623218" cy="1514834"/>
            <a:chOff x="3743327" y="3237309"/>
            <a:chExt cx="1623218" cy="1514834"/>
          </a:xfrm>
        </p:grpSpPr>
        <p:sp>
          <p:nvSpPr>
            <p:cNvPr id="228" name="Text Box 95"/>
            <p:cNvSpPr txBox="1">
              <a:spLocks noChangeArrowheads="1"/>
            </p:cNvSpPr>
            <p:nvPr/>
          </p:nvSpPr>
          <p:spPr bwMode="auto">
            <a:xfrm>
              <a:off x="3747295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29" name="Text Box 95"/>
            <p:cNvSpPr txBox="1">
              <a:spLocks noChangeArrowheads="1"/>
            </p:cNvSpPr>
            <p:nvPr/>
          </p:nvSpPr>
          <p:spPr bwMode="auto">
            <a:xfrm>
              <a:off x="4563270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0" name="Text Box 95"/>
            <p:cNvSpPr txBox="1">
              <a:spLocks noChangeArrowheads="1"/>
            </p:cNvSpPr>
            <p:nvPr/>
          </p:nvSpPr>
          <p:spPr bwMode="auto">
            <a:xfrm>
              <a:off x="4958953" y="323730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1" name="Text Box 95"/>
            <p:cNvSpPr txBox="1">
              <a:spLocks noChangeArrowheads="1"/>
            </p:cNvSpPr>
            <p:nvPr/>
          </p:nvSpPr>
          <p:spPr bwMode="auto">
            <a:xfrm>
              <a:off x="3743327" y="3649663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2" name="Text Box 95"/>
            <p:cNvSpPr txBox="1">
              <a:spLocks noChangeArrowheads="1"/>
            </p:cNvSpPr>
            <p:nvPr/>
          </p:nvSpPr>
          <p:spPr bwMode="auto">
            <a:xfrm>
              <a:off x="4960145" y="4045061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3" name="Text Box 95"/>
            <p:cNvSpPr txBox="1">
              <a:spLocks noChangeArrowheads="1"/>
            </p:cNvSpPr>
            <p:nvPr/>
          </p:nvSpPr>
          <p:spPr bwMode="auto">
            <a:xfrm>
              <a:off x="3754041" y="4429919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4" name="Text Box 95"/>
            <p:cNvSpPr txBox="1">
              <a:spLocks noChangeArrowheads="1"/>
            </p:cNvSpPr>
            <p:nvPr/>
          </p:nvSpPr>
          <p:spPr bwMode="auto">
            <a:xfrm>
              <a:off x="4137712" y="4437818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35" name="Text Box 95"/>
            <p:cNvSpPr txBox="1">
              <a:spLocks noChangeArrowheads="1"/>
            </p:cNvSpPr>
            <p:nvPr/>
          </p:nvSpPr>
          <p:spPr bwMode="auto">
            <a:xfrm>
              <a:off x="4949031" y="440939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4575" y="2792119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B∙D,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406525" y="2790997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A'∙B∙C',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2227071" y="2773363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A∙C'∙D,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88583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A∙B∙C,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17871" y="3151322"/>
            <a:ext cx="94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A'∙C∙D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57259" y="4291751"/>
            <a:ext cx="215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C00000"/>
                </a:solidFill>
              </a:rPr>
              <a:t>All, except B∙D, are essential.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093339" y="5264794"/>
            <a:ext cx="62318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FF"/>
                </a:solidFill>
              </a:rPr>
              <a:t>G = A'∙B∙C' + A∙C'∙D + A∙B∙C + A'∙C∙D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90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  <p:bldP spid="222" grpId="0" animBg="1"/>
      <p:bldP spid="223" grpId="0" animBg="1"/>
      <p:bldP spid="224" grpId="0" animBg="1"/>
      <p:bldP spid="225" grpId="0" animBg="1"/>
      <p:bldP spid="226" grpId="0" animBg="1"/>
      <p:bldP spid="227" grpId="0"/>
      <p:bldP spid="2" grpId="0"/>
      <p:bldP spid="57" grpId="0"/>
      <p:bldP spid="58" grpId="0"/>
      <p:bldP spid="59" grpId="0"/>
      <p:bldP spid="60" grpId="0"/>
      <p:bldP spid="61" grpId="0"/>
      <p:bldP spid="6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2198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1938" indent="-26193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Simplified POS expression</a:t>
            </a:r>
            <a:r>
              <a:rPr lang="en-US" dirty="0"/>
              <a:t> can be obtained by grouping the </a:t>
            </a:r>
            <a:r>
              <a:rPr lang="en-US" dirty="0" err="1"/>
              <a:t>maxterms</a:t>
            </a:r>
            <a:r>
              <a:rPr lang="en-US" dirty="0"/>
              <a:t> (i.e. 0s) of the given function.</a:t>
            </a:r>
          </a:p>
          <a:p>
            <a:pPr marL="261938" indent="-261938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>
                <a:sym typeface="Symbol" pitchFamily="18" charset="2"/>
              </a:rPr>
              <a:t>	Given F = </a:t>
            </a:r>
            <a:r>
              <a:rPr lang="en-US" b="1" dirty="0">
                <a:latin typeface="Symbol" pitchFamily="18" charset="2"/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m(0,1,2,3,5,7,8,9,10,11), we first draw the K-map, then group the </a:t>
            </a:r>
            <a:r>
              <a:rPr lang="en-US" dirty="0" err="1">
                <a:sym typeface="Symbol" pitchFamily="18" charset="2"/>
              </a:rPr>
              <a:t>maxterms</a:t>
            </a:r>
            <a:r>
              <a:rPr lang="en-US" dirty="0">
                <a:sym typeface="Symbol" pitchFamily="18" charset="2"/>
              </a:rPr>
              <a:t> together:</a:t>
            </a: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3200400" y="3581400"/>
            <a:ext cx="2724150" cy="2514600"/>
            <a:chOff x="3168" y="2256"/>
            <a:chExt cx="1716" cy="1584"/>
          </a:xfrm>
        </p:grpSpPr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5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66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69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2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3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75" name="Line 20"/>
            <p:cNvSpPr>
              <a:spLocks noChangeShapeType="1"/>
            </p:cNvSpPr>
            <p:nvPr/>
          </p:nvSpPr>
          <p:spPr bwMode="auto">
            <a:xfrm flipH="1" flipV="1">
              <a:off x="3427" y="2438"/>
              <a:ext cx="170" cy="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Text Box 21"/>
            <p:cNvSpPr txBox="1">
              <a:spLocks noChangeArrowheads="1"/>
            </p:cNvSpPr>
            <p:nvPr/>
          </p:nvSpPr>
          <p:spPr bwMode="auto">
            <a:xfrm>
              <a:off x="3168" y="2487"/>
              <a:ext cx="358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77" name="Text Box 22"/>
            <p:cNvSpPr txBox="1">
              <a:spLocks noChangeArrowheads="1"/>
            </p:cNvSpPr>
            <p:nvPr/>
          </p:nvSpPr>
          <p:spPr bwMode="auto">
            <a:xfrm>
              <a:off x="3451" y="2369"/>
              <a:ext cx="293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27"/>
            <p:cNvSpPr txBox="1">
              <a:spLocks noChangeArrowheads="1"/>
            </p:cNvSpPr>
            <p:nvPr/>
          </p:nvSpPr>
          <p:spPr bwMode="auto">
            <a:xfrm>
              <a:off x="4119" y="2935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5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6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89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0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91" name="AutoShape 36"/>
            <p:cNvSpPr>
              <a:spLocks/>
            </p:cNvSpPr>
            <p:nvPr/>
          </p:nvSpPr>
          <p:spPr bwMode="auto">
            <a:xfrm rot="5400000" flipH="1">
              <a:off x="4018" y="3278"/>
              <a:ext cx="171" cy="432"/>
            </a:xfrm>
            <a:prstGeom prst="rightBracket">
              <a:avLst>
                <a:gd name="adj" fmla="val 21053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AutoShape 37"/>
            <p:cNvSpPr>
              <a:spLocks/>
            </p:cNvSpPr>
            <p:nvPr/>
          </p:nvSpPr>
          <p:spPr bwMode="auto">
            <a:xfrm rot="-5400000" flipH="1" flipV="1">
              <a:off x="4018" y="2558"/>
              <a:ext cx="172" cy="432"/>
            </a:xfrm>
            <a:prstGeom prst="rightBracket">
              <a:avLst>
                <a:gd name="adj" fmla="val 20930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6" name="Text Box 41"/>
            <p:cNvSpPr txBox="1">
              <a:spLocks noChangeArrowheads="1"/>
            </p:cNvSpPr>
            <p:nvPr/>
          </p:nvSpPr>
          <p:spPr bwMode="auto">
            <a:xfrm>
              <a:off x="412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7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8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99" name="Text Box 44"/>
            <p:cNvSpPr txBox="1">
              <a:spLocks noChangeArrowheads="1"/>
            </p:cNvSpPr>
            <p:nvPr/>
          </p:nvSpPr>
          <p:spPr bwMode="auto">
            <a:xfrm>
              <a:off x="412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AutoShape 45"/>
            <p:cNvSpPr>
              <a:spLocks noChangeArrowheads="1"/>
            </p:cNvSpPr>
            <p:nvPr/>
          </p:nvSpPr>
          <p:spPr bwMode="auto">
            <a:xfrm>
              <a:off x="4153" y="2716"/>
              <a:ext cx="192" cy="849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31457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5.6 Finding Simplified POS Expression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9" name="Rectangle 3"/>
          <p:cNvSpPr txBox="1">
            <a:spLocks noChangeArrowheads="1"/>
          </p:cNvSpPr>
          <p:nvPr/>
        </p:nvSpPr>
        <p:spPr>
          <a:xfrm>
            <a:off x="457200" y="3657600"/>
            <a:ext cx="8229600" cy="2473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This gives the SOP of </a:t>
            </a:r>
            <a:r>
              <a:rPr lang="en-US">
                <a:solidFill>
                  <a:srgbClr val="C00000"/>
                </a:solidFill>
              </a:rPr>
              <a:t>F'</a:t>
            </a:r>
            <a:r>
              <a:rPr lang="en-US"/>
              <a:t> to be</a:t>
            </a:r>
            <a:br>
              <a:rPr lang="en-US"/>
            </a:br>
            <a:r>
              <a:rPr lang="en-US"/>
              <a:t>	F' = B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D' + A</a:t>
            </a:r>
            <a:r>
              <a:rPr lang="en-US">
                <a:sym typeface="Symbol" pitchFamily="18" charset="2"/>
              </a:rPr>
              <a:t></a:t>
            </a:r>
            <a:r>
              <a:rPr lang="en-US"/>
              <a:t>B 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r>
              <a:rPr lang="en-US"/>
              <a:t>To get POS of </a:t>
            </a:r>
            <a:r>
              <a:rPr lang="en-US">
                <a:solidFill>
                  <a:srgbClr val="C00000"/>
                </a:solidFill>
              </a:rPr>
              <a:t>F</a:t>
            </a:r>
            <a:r>
              <a:rPr lang="en-US"/>
              <a:t>, we have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>
                <a:sym typeface="Symbol" pitchFamily="18" charset="2"/>
              </a:rPr>
              <a:t>	F 	= (BD' + AB)' 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(BD')'  (AB)' 		(DeMorgan)</a:t>
            </a:r>
            <a:br>
              <a:rPr lang="en-US">
                <a:sym typeface="Symbol" pitchFamily="18" charset="2"/>
              </a:rPr>
            </a:br>
            <a:r>
              <a:rPr lang="en-US">
                <a:sym typeface="Symbol" pitchFamily="18" charset="2"/>
              </a:rPr>
              <a:t>	= </a:t>
            </a:r>
            <a:r>
              <a:rPr lang="en-US" b="1">
                <a:solidFill>
                  <a:srgbClr val="800000"/>
                </a:solidFill>
                <a:sym typeface="Symbol" pitchFamily="18" charset="2"/>
              </a:rPr>
              <a:t>(B'+D)  (A'+B')</a:t>
            </a:r>
            <a:r>
              <a:rPr lang="en-US">
                <a:sym typeface="Symbol" pitchFamily="18" charset="2"/>
              </a:rPr>
              <a:t>	(DeMorgan)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50" name="Group 132"/>
          <p:cNvGrpSpPr>
            <a:grpSpLocks/>
          </p:cNvGrpSpPr>
          <p:nvPr/>
        </p:nvGrpSpPr>
        <p:grpSpPr bwMode="auto">
          <a:xfrm>
            <a:off x="838200" y="1143000"/>
            <a:ext cx="3352800" cy="2438400"/>
            <a:chOff x="528" y="720"/>
            <a:chExt cx="2112" cy="1536"/>
          </a:xfrm>
        </p:grpSpPr>
        <p:grpSp>
          <p:nvGrpSpPr>
            <p:cNvPr id="51" name="Group 88"/>
            <p:cNvGrpSpPr>
              <a:grpSpLocks/>
            </p:cNvGrpSpPr>
            <p:nvPr/>
          </p:nvGrpSpPr>
          <p:grpSpPr bwMode="auto">
            <a:xfrm>
              <a:off x="1008" y="720"/>
              <a:ext cx="1632" cy="1536"/>
              <a:chOff x="3264" y="672"/>
              <a:chExt cx="1632" cy="1536"/>
            </a:xfrm>
          </p:grpSpPr>
          <p:sp>
            <p:nvSpPr>
              <p:cNvPr id="53" name="Rectangle 89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90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91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92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57" name="Text Box 93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01" name="Text Box 94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02" name="AutoShape 95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AutoShape 96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Text Box 97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05" name="Line 98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99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Text Box 100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08" name="Text Box 101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09" name="AutoShape 102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Text Box 103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1" name="Line 104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Text Box 105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13" name="Text Box 106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14" name="Line 107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8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9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Text Box 110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8" name="Text Box 111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19" name="Line 112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Text Box 113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1" name="Text Box 114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2" name="AutoShape 115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Text Box 116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24" name="Text Box 117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5" name="Text Box 118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6" name="Text Box 119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27" name="AutoShape 120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AutoShape 121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Text Box 122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0" name="Text Box 123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1" name="Text Box 124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2" name="Text Box 125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3" name="Text Box 126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4" name="Text Box 127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5" name="Text Box 128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36" name="AutoShape 129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Text Box 130"/>
            <p:cNvSpPr txBox="1">
              <a:spLocks noChangeArrowheads="1"/>
            </p:cNvSpPr>
            <p:nvPr/>
          </p:nvSpPr>
          <p:spPr bwMode="auto">
            <a:xfrm>
              <a:off x="528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grpSp>
        <p:nvGrpSpPr>
          <p:cNvPr id="137" name="Group 133"/>
          <p:cNvGrpSpPr>
            <a:grpSpLocks/>
          </p:cNvGrpSpPr>
          <p:nvPr/>
        </p:nvGrpSpPr>
        <p:grpSpPr bwMode="auto">
          <a:xfrm>
            <a:off x="4648200" y="1143000"/>
            <a:ext cx="3505200" cy="2438400"/>
            <a:chOff x="2928" y="720"/>
            <a:chExt cx="2208" cy="1536"/>
          </a:xfrm>
        </p:grpSpPr>
        <p:grpSp>
          <p:nvGrpSpPr>
            <p:cNvPr id="138" name="Group 46"/>
            <p:cNvGrpSpPr>
              <a:grpSpLocks/>
            </p:cNvGrpSpPr>
            <p:nvPr/>
          </p:nvGrpSpPr>
          <p:grpSpPr bwMode="auto">
            <a:xfrm>
              <a:off x="2928" y="720"/>
              <a:ext cx="1632" cy="1536"/>
              <a:chOff x="3264" y="672"/>
              <a:chExt cx="1632" cy="1536"/>
            </a:xfrm>
          </p:grpSpPr>
          <p:sp>
            <p:nvSpPr>
              <p:cNvPr id="140" name="Rectangle 47"/>
              <p:cNvSpPr>
                <a:spLocks noChangeArrowheads="1"/>
              </p:cNvSpPr>
              <p:nvPr/>
            </p:nvSpPr>
            <p:spPr bwMode="auto">
              <a:xfrm>
                <a:off x="3680" y="1043"/>
                <a:ext cx="975" cy="948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48"/>
              <p:cNvSpPr>
                <a:spLocks noChangeShapeType="1"/>
              </p:cNvSpPr>
              <p:nvPr/>
            </p:nvSpPr>
            <p:spPr bwMode="auto">
              <a:xfrm>
                <a:off x="3680" y="1280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49"/>
              <p:cNvSpPr>
                <a:spLocks noChangeShapeType="1"/>
              </p:cNvSpPr>
              <p:nvPr/>
            </p:nvSpPr>
            <p:spPr bwMode="auto">
              <a:xfrm>
                <a:off x="3923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50"/>
              <p:cNvSpPr txBox="1">
                <a:spLocks noChangeArrowheads="1"/>
              </p:cNvSpPr>
              <p:nvPr/>
            </p:nvSpPr>
            <p:spPr bwMode="auto">
              <a:xfrm>
                <a:off x="3675" y="1550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4" name="Text Box 51"/>
              <p:cNvSpPr txBox="1">
                <a:spLocks noChangeArrowheads="1"/>
              </p:cNvSpPr>
              <p:nvPr/>
            </p:nvSpPr>
            <p:spPr bwMode="auto">
              <a:xfrm>
                <a:off x="3923" y="1328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45" name="Text Box 52"/>
              <p:cNvSpPr txBox="1">
                <a:spLocks noChangeArrowheads="1"/>
              </p:cNvSpPr>
              <p:nvPr/>
            </p:nvSpPr>
            <p:spPr bwMode="auto">
              <a:xfrm>
                <a:off x="3319" y="1683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46" name="AutoShape 53"/>
              <p:cNvSpPr>
                <a:spLocks/>
              </p:cNvSpPr>
              <p:nvPr/>
            </p:nvSpPr>
            <p:spPr bwMode="auto">
              <a:xfrm>
                <a:off x="3472" y="1540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AutoShape 54"/>
              <p:cNvSpPr>
                <a:spLocks/>
              </p:cNvSpPr>
              <p:nvPr/>
            </p:nvSpPr>
            <p:spPr bwMode="auto">
              <a:xfrm rot="5400000" flipV="1">
                <a:off x="4378" y="619"/>
                <a:ext cx="74" cy="476"/>
              </a:xfrm>
              <a:prstGeom prst="leftBrace">
                <a:avLst>
                  <a:gd name="adj1" fmla="val 5360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Text Box 55"/>
              <p:cNvSpPr txBox="1">
                <a:spLocks noChangeArrowheads="1"/>
              </p:cNvSpPr>
              <p:nvPr/>
            </p:nvSpPr>
            <p:spPr bwMode="auto">
              <a:xfrm>
                <a:off x="4324" y="672"/>
                <a:ext cx="17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49" name="Line 56"/>
              <p:cNvSpPr>
                <a:spLocks noChangeShapeType="1"/>
              </p:cNvSpPr>
              <p:nvPr/>
            </p:nvSpPr>
            <p:spPr bwMode="auto">
              <a:xfrm>
                <a:off x="4167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Line 57"/>
              <p:cNvSpPr>
                <a:spLocks noChangeShapeType="1"/>
              </p:cNvSpPr>
              <p:nvPr/>
            </p:nvSpPr>
            <p:spPr bwMode="auto">
              <a:xfrm>
                <a:off x="4411" y="1043"/>
                <a:ext cx="0" cy="9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Text Box 58"/>
              <p:cNvSpPr txBox="1">
                <a:spLocks noChangeArrowheads="1"/>
              </p:cNvSpPr>
              <p:nvPr/>
            </p:nvSpPr>
            <p:spPr bwMode="auto">
              <a:xfrm>
                <a:off x="3456" y="1091"/>
                <a:ext cx="239" cy="9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1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1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52" name="Text Box 59"/>
              <p:cNvSpPr txBox="1">
                <a:spLocks noChangeArrowheads="1"/>
              </p:cNvSpPr>
              <p:nvPr/>
            </p:nvSpPr>
            <p:spPr bwMode="auto">
              <a:xfrm>
                <a:off x="3720" y="892"/>
                <a:ext cx="98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53" name="AutoShape 60"/>
              <p:cNvSpPr>
                <a:spLocks/>
              </p:cNvSpPr>
              <p:nvPr/>
            </p:nvSpPr>
            <p:spPr bwMode="auto">
              <a:xfrm rot="-5400000">
                <a:off x="4124" y="1813"/>
                <a:ext cx="75" cy="477"/>
              </a:xfrm>
              <a:prstGeom prst="leftBrace">
                <a:avLst>
                  <a:gd name="adj1" fmla="val 5300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" name="Text Box 61"/>
              <p:cNvSpPr txBox="1">
                <a:spLocks noChangeArrowheads="1"/>
              </p:cNvSpPr>
              <p:nvPr/>
            </p:nvSpPr>
            <p:spPr bwMode="auto">
              <a:xfrm>
                <a:off x="4075" y="2065"/>
                <a:ext cx="180" cy="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55" name="Line 62"/>
              <p:cNvSpPr>
                <a:spLocks noChangeShapeType="1"/>
              </p:cNvSpPr>
              <p:nvPr/>
            </p:nvSpPr>
            <p:spPr bwMode="auto">
              <a:xfrm flipH="1" flipV="1">
                <a:off x="3510" y="848"/>
                <a:ext cx="162" cy="19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6" name="Text Box 63"/>
              <p:cNvSpPr txBox="1">
                <a:spLocks noChangeArrowheads="1"/>
              </p:cNvSpPr>
              <p:nvPr/>
            </p:nvSpPr>
            <p:spPr bwMode="auto">
              <a:xfrm>
                <a:off x="3264" y="896"/>
                <a:ext cx="340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57" name="Text Box 64"/>
              <p:cNvSpPr txBox="1">
                <a:spLocks noChangeArrowheads="1"/>
              </p:cNvSpPr>
              <p:nvPr/>
            </p:nvSpPr>
            <p:spPr bwMode="auto">
              <a:xfrm>
                <a:off x="3533" y="782"/>
                <a:ext cx="279" cy="1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58" name="Line 65"/>
              <p:cNvSpPr>
                <a:spLocks noChangeShapeType="1"/>
              </p:cNvSpPr>
              <p:nvPr/>
            </p:nvSpPr>
            <p:spPr bwMode="auto">
              <a:xfrm>
                <a:off x="3680" y="1517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66"/>
              <p:cNvSpPr>
                <a:spLocks noChangeShapeType="1"/>
              </p:cNvSpPr>
              <p:nvPr/>
            </p:nvSpPr>
            <p:spPr bwMode="auto">
              <a:xfrm>
                <a:off x="3680" y="1754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67"/>
              <p:cNvSpPr>
                <a:spLocks noChangeShapeType="1"/>
              </p:cNvSpPr>
              <p:nvPr/>
            </p:nvSpPr>
            <p:spPr bwMode="auto">
              <a:xfrm>
                <a:off x="3680" y="1753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Text Box 68"/>
              <p:cNvSpPr txBox="1">
                <a:spLocks noChangeArrowheads="1"/>
              </p:cNvSpPr>
              <p:nvPr/>
            </p:nvSpPr>
            <p:spPr bwMode="auto">
              <a:xfrm>
                <a:off x="3917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62" name="Text Box 69"/>
              <p:cNvSpPr txBox="1">
                <a:spLocks noChangeArrowheads="1"/>
              </p:cNvSpPr>
              <p:nvPr/>
            </p:nvSpPr>
            <p:spPr bwMode="auto">
              <a:xfrm>
                <a:off x="4168" y="1330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63" name="Line 70"/>
              <p:cNvSpPr>
                <a:spLocks noChangeShapeType="1"/>
              </p:cNvSpPr>
              <p:nvPr/>
            </p:nvSpPr>
            <p:spPr bwMode="auto">
              <a:xfrm>
                <a:off x="3680" y="1991"/>
                <a:ext cx="9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Text Box 71"/>
              <p:cNvSpPr txBox="1">
                <a:spLocks noChangeArrowheads="1"/>
              </p:cNvSpPr>
              <p:nvPr/>
            </p:nvSpPr>
            <p:spPr bwMode="auto">
              <a:xfrm>
                <a:off x="3675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5" name="Text Box 72"/>
              <p:cNvSpPr txBox="1">
                <a:spLocks noChangeArrowheads="1"/>
              </p:cNvSpPr>
              <p:nvPr/>
            </p:nvSpPr>
            <p:spPr bwMode="auto">
              <a:xfrm>
                <a:off x="441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6" name="AutoShape 73"/>
              <p:cNvSpPr>
                <a:spLocks/>
              </p:cNvSpPr>
              <p:nvPr/>
            </p:nvSpPr>
            <p:spPr bwMode="auto">
              <a:xfrm flipH="1">
                <a:off x="4688" y="1294"/>
                <a:ext cx="59" cy="447"/>
              </a:xfrm>
              <a:prstGeom prst="leftBrace">
                <a:avLst>
                  <a:gd name="adj1" fmla="val 63136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" name="Text Box 74"/>
              <p:cNvSpPr txBox="1">
                <a:spLocks noChangeArrowheads="1"/>
              </p:cNvSpPr>
              <p:nvPr/>
            </p:nvSpPr>
            <p:spPr bwMode="auto">
              <a:xfrm>
                <a:off x="4716" y="1440"/>
                <a:ext cx="180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68" name="Text Box 75"/>
              <p:cNvSpPr txBox="1">
                <a:spLocks noChangeArrowheads="1"/>
              </p:cNvSpPr>
              <p:nvPr/>
            </p:nvSpPr>
            <p:spPr bwMode="auto">
              <a:xfrm>
                <a:off x="3675" y="1797"/>
                <a:ext cx="244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4415" y="1083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0" name="Text Box 77"/>
              <p:cNvSpPr txBox="1">
                <a:spLocks noChangeArrowheads="1"/>
              </p:cNvSpPr>
              <p:nvPr/>
            </p:nvSpPr>
            <p:spPr bwMode="auto">
              <a:xfrm>
                <a:off x="3675" y="1324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71" name="AutoShape 78"/>
              <p:cNvSpPr>
                <a:spLocks/>
              </p:cNvSpPr>
              <p:nvPr/>
            </p:nvSpPr>
            <p:spPr bwMode="auto">
              <a:xfrm rot="5400000" flipH="1">
                <a:off x="4072" y="1666"/>
                <a:ext cx="166" cy="411"/>
              </a:xfrm>
              <a:prstGeom prst="rightBracket">
                <a:avLst>
                  <a:gd name="adj" fmla="val 20633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2" name="AutoShape 79"/>
              <p:cNvSpPr>
                <a:spLocks/>
              </p:cNvSpPr>
              <p:nvPr/>
            </p:nvSpPr>
            <p:spPr bwMode="auto">
              <a:xfrm rot="-5400000" flipH="1" flipV="1">
                <a:off x="4071" y="969"/>
                <a:ext cx="167" cy="411"/>
              </a:xfrm>
              <a:prstGeom prst="rightBracket">
                <a:avLst>
                  <a:gd name="adj" fmla="val 20509"/>
                </a:avLst>
              </a:prstGeom>
              <a:solidFill>
                <a:srgbClr val="CCFFCC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Text Box 80"/>
              <p:cNvSpPr txBox="1">
                <a:spLocks noChangeArrowheads="1"/>
              </p:cNvSpPr>
              <p:nvPr/>
            </p:nvSpPr>
            <p:spPr bwMode="auto">
              <a:xfrm>
                <a:off x="4405" y="1324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4" name="Text Box 81"/>
              <p:cNvSpPr txBox="1">
                <a:spLocks noChangeArrowheads="1"/>
              </p:cNvSpPr>
              <p:nvPr/>
            </p:nvSpPr>
            <p:spPr bwMode="auto">
              <a:xfrm>
                <a:off x="4405" y="1556"/>
                <a:ext cx="244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latin typeface="Tahoma" pitchFamily="34" charset="0"/>
                  </a:rPr>
                  <a:t>0</a:t>
                </a:r>
              </a:p>
            </p:txBody>
          </p:sp>
          <p:sp>
            <p:nvSpPr>
              <p:cNvPr id="175" name="Text Box 82"/>
              <p:cNvSpPr txBox="1">
                <a:spLocks noChangeArrowheads="1"/>
              </p:cNvSpPr>
              <p:nvPr/>
            </p:nvSpPr>
            <p:spPr bwMode="auto">
              <a:xfrm>
                <a:off x="4177" y="1556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6" name="Text Box 83"/>
              <p:cNvSpPr txBox="1">
                <a:spLocks noChangeArrowheads="1"/>
              </p:cNvSpPr>
              <p:nvPr/>
            </p:nvSpPr>
            <p:spPr bwMode="auto">
              <a:xfrm>
                <a:off x="4177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7" name="Text Box 84"/>
              <p:cNvSpPr txBox="1">
                <a:spLocks noChangeArrowheads="1"/>
              </p:cNvSpPr>
              <p:nvPr/>
            </p:nvSpPr>
            <p:spPr bwMode="auto">
              <a:xfrm>
                <a:off x="3949" y="1789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8" name="Text Box 85"/>
              <p:cNvSpPr txBox="1">
                <a:spLocks noChangeArrowheads="1"/>
              </p:cNvSpPr>
              <p:nvPr/>
            </p:nvSpPr>
            <p:spPr bwMode="auto">
              <a:xfrm>
                <a:off x="3949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79" name="Text Box 86"/>
              <p:cNvSpPr txBox="1">
                <a:spLocks noChangeArrowheads="1"/>
              </p:cNvSpPr>
              <p:nvPr/>
            </p:nvSpPr>
            <p:spPr bwMode="auto">
              <a:xfrm>
                <a:off x="4177" y="1091"/>
                <a:ext cx="243" cy="1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80" name="AutoShape 87"/>
              <p:cNvSpPr>
                <a:spLocks noChangeArrowheads="1"/>
              </p:cNvSpPr>
              <p:nvPr/>
            </p:nvSpPr>
            <p:spPr bwMode="auto">
              <a:xfrm>
                <a:off x="4201" y="1118"/>
                <a:ext cx="182" cy="82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9" name="Text Box 131"/>
            <p:cNvSpPr txBox="1">
              <a:spLocks noChangeArrowheads="1"/>
            </p:cNvSpPr>
            <p:nvPr/>
          </p:nvSpPr>
          <p:spPr bwMode="auto">
            <a:xfrm>
              <a:off x="4512" y="1152"/>
              <a:ext cx="6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K-map of </a:t>
              </a:r>
              <a:r>
                <a:rPr lang="en-GB" b="1">
                  <a:solidFill>
                    <a:srgbClr val="FF0000"/>
                  </a:solidFill>
                </a:rPr>
                <a:t>F'</a:t>
              </a:r>
              <a:endParaRPr lang="en-GB" sz="2400" b="1">
                <a:latin typeface="Times New Roman" pitchFamily="18" charset="0"/>
              </a:endParaRPr>
            </a:p>
          </p:txBody>
        </p:sp>
      </p:grpSp>
      <p:sp>
        <p:nvSpPr>
          <p:cNvPr id="95" name="Text Box 13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270311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(1/5)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5" name="Rectangle 3"/>
          <p:cNvSpPr txBox="1">
            <a:spLocks noChangeArrowheads="1"/>
          </p:cNvSpPr>
          <p:nvPr/>
        </p:nvSpPr>
        <p:spPr>
          <a:xfrm>
            <a:off x="457200" y="1346417"/>
            <a:ext cx="8458200" cy="258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certain problems, some outputs are not specified or are invalid. Hence, these outputs can be either ‘1’ or ‘0’.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are called </a:t>
            </a:r>
            <a:r>
              <a:rPr lang="en-US" dirty="0">
                <a:solidFill>
                  <a:srgbClr val="800000"/>
                </a:solidFill>
              </a:rPr>
              <a:t>don’t-care conditions</a:t>
            </a:r>
            <a:r>
              <a:rPr lang="en-US" dirty="0"/>
              <a:t>, denoted by X (or d).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circuit takes in a 3-bit value ABC and outputs 2-bit value FG which is the sum of the input bits. It is also known that inputs 000 and 111 never occur.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914400" y="3930316"/>
            <a:ext cx="2819399" cy="2468880"/>
            <a:chOff x="609600" y="3599498"/>
            <a:chExt cx="2819399" cy="2468880"/>
          </a:xfrm>
        </p:grpSpPr>
        <p:graphicFrame>
          <p:nvGraphicFramePr>
            <p:cNvPr id="97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82940424"/>
                </p:ext>
              </p:extLst>
            </p:nvPr>
          </p:nvGraphicFramePr>
          <p:xfrm>
            <a:off x="1905000" y="3599498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98" name="TextBox 97"/>
            <p:cNvSpPr txBox="1"/>
            <p:nvPr/>
          </p:nvSpPr>
          <p:spPr>
            <a:xfrm>
              <a:off x="609600" y="3962400"/>
              <a:ext cx="1219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all inputs are valid.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933950" y="3922035"/>
            <a:ext cx="2781299" cy="2468880"/>
            <a:chOff x="4762499" y="3591217"/>
            <a:chExt cx="2781299" cy="2468880"/>
          </a:xfrm>
        </p:grpSpPr>
        <p:graphicFrame>
          <p:nvGraphicFramePr>
            <p:cNvPr id="100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14570838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81" name="TextBox 180"/>
            <p:cNvSpPr txBox="1"/>
            <p:nvPr/>
          </p:nvSpPr>
          <p:spPr>
            <a:xfrm>
              <a:off x="4762499" y="395336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5408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(2/5)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46416"/>
            <a:ext cx="8229600" cy="2551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Don’t-care conditions can be used to help simplify Boolean expression further in K-maps.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They could be chosen to be </a:t>
            </a:r>
            <a:r>
              <a:rPr lang="en-US" u="sng" dirty="0"/>
              <a:t>either</a:t>
            </a:r>
            <a:r>
              <a:rPr lang="en-US" dirty="0"/>
              <a:t> ‘1’ or ‘0’, depending on which choice results in a simpler expression.</a:t>
            </a:r>
          </a:p>
          <a:p>
            <a:pPr marL="273050" indent="-2730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usually use the notation </a:t>
            </a:r>
            <a:r>
              <a:rPr lang="en-US" b="1" dirty="0" err="1">
                <a:latin typeface="Symbol" pitchFamily="18" charset="2"/>
              </a:rPr>
              <a:t>S</a:t>
            </a:r>
            <a:r>
              <a:rPr lang="en-US" dirty="0" err="1"/>
              <a:t>d</a:t>
            </a:r>
            <a:r>
              <a:rPr lang="en-US" dirty="0"/>
              <a:t> to denote the set of don’t-care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87911" y="3771950"/>
            <a:ext cx="2686049" cy="2468880"/>
            <a:chOff x="4857749" y="3591217"/>
            <a:chExt cx="2686049" cy="2468880"/>
          </a:xfrm>
        </p:grpSpPr>
        <p:graphicFrame>
          <p:nvGraphicFramePr>
            <p:cNvPr id="15" name="Group 27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48980785"/>
                </p:ext>
              </p:extLst>
            </p:nvPr>
          </p:nvGraphicFramePr>
          <p:xfrm>
            <a:off x="6019799" y="3591217"/>
            <a:ext cx="1523999" cy="2468880"/>
          </p:xfrm>
          <a:graphic>
            <a:graphicData uri="http://schemas.openxmlformats.org/drawingml/2006/table">
              <a:tbl>
                <a:tblPr/>
                <a:tblGrid>
                  <a:gridCol w="231913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8478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397565">
                    <a:extLst>
                      <a:ext uri="{9D8B030D-6E8A-4147-A177-3AD203B41FA5}">
                        <a16:colId xmlns:a16="http://schemas.microsoft.com/office/drawing/2014/main" val="3091168013"/>
                      </a:ext>
                    </a:extLst>
                  </a:gridCol>
                </a:tblGrid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A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B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C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F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G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76213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174625"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1</a:t>
                        </a:r>
                      </a:p>
                    </a:txBody>
                    <a:tcPr anchor="ctr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accent1"/>
                          </a:buClr>
                          <a:buSzPct val="65000"/>
                          <a:buFont typeface="Wingdings" pitchFamily="2" charset="2"/>
                          <a:buNone/>
                          <a:tabLst/>
                        </a:pPr>
                        <a:r>
                          <a:rPr kumimoji="0" lang="en-US" sz="12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latin typeface="Arial" charset="0"/>
                            <a:cs typeface="Arial" charset="0"/>
                          </a:rPr>
                          <a:t>X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</a:tbl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4857749" y="3979351"/>
              <a:ext cx="12192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Assuming inputs 000 and 111 are invalid.</a:t>
              </a: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85686" y="3898231"/>
            <a:ext cx="4623289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kern="0" dirty="0">
                <a:sym typeface="Symbol" pitchFamily="18" charset="2"/>
              </a:rPr>
              <a:t>Example: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2000" kern="0" dirty="0"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sz="2000" kern="0" dirty="0">
                <a:solidFill>
                  <a:srgbClr val="0000CC"/>
                </a:solidFill>
                <a:sym typeface="Symbol" pitchFamily="18" charset="2"/>
              </a:rPr>
              <a:t>		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</p:spTree>
    <p:extLst>
      <p:ext uri="{BB962C8B-B14F-4D97-AF65-F5344CB8AC3E}">
        <p14:creationId xmlns:p14="http://schemas.microsoft.com/office/powerpoint/2010/main" val="2717564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(3/5)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8229600" cy="471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Comparison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44958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 don’t-cares: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15736" y="1810455"/>
            <a:ext cx="3276600" cy="39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</a:pPr>
            <a:r>
              <a:rPr lang="en-US" sz="2000" dirty="0">
                <a:sym typeface="Symbol" pitchFamily="18" charset="2"/>
              </a:rPr>
              <a:t>Without don’t-cares: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922533" y="2185197"/>
            <a:ext cx="2991338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4, 7) 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8236" y="2185197"/>
            <a:ext cx="3809999" cy="811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F(A,B,C) 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m(3, 5, 6)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</a:t>
            </a:r>
          </a:p>
          <a:p>
            <a:pPr marL="111125" lvl="1" indent="0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G (A,B,C)= </a:t>
            </a:r>
            <a:r>
              <a:rPr lang="en-US" sz="1800" kern="0" dirty="0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m(1, 2, 4) + </a:t>
            </a:r>
            <a:r>
              <a:rPr lang="en-US" sz="1800" kern="0" dirty="0" err="1">
                <a:solidFill>
                  <a:srgbClr val="0000CC"/>
                </a:solidFill>
                <a:latin typeface="Symbol" pitchFamily="18" charset="2"/>
                <a:sym typeface="Symbol" pitchFamily="18" charset="2"/>
              </a:rPr>
              <a:t>S</a:t>
            </a:r>
            <a:r>
              <a:rPr lang="en-US" sz="1800" kern="0" dirty="0" err="1">
                <a:solidFill>
                  <a:srgbClr val="0000CC"/>
                </a:solidFill>
                <a:sym typeface="Symbol" pitchFamily="18" charset="2"/>
              </a:rPr>
              <a:t>d</a:t>
            </a:r>
            <a:r>
              <a:rPr lang="en-US" sz="1800" kern="0" dirty="0">
                <a:solidFill>
                  <a:srgbClr val="0000CC"/>
                </a:solidFill>
                <a:sym typeface="Symbol" pitchFamily="18" charset="2"/>
              </a:rPr>
              <a:t>(0, 7)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995238" y="4753346"/>
            <a:ext cx="2101798" cy="1389660"/>
            <a:chOff x="1042258" y="2922609"/>
            <a:chExt cx="2500956" cy="1557717"/>
          </a:xfrm>
        </p:grpSpPr>
        <p:grpSp>
          <p:nvGrpSpPr>
            <p:cNvPr id="2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3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3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4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2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2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2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2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3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3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44" name="Rectangle 3"/>
          <p:cNvSpPr txBox="1">
            <a:spLocks noChangeArrowheads="1"/>
          </p:cNvSpPr>
          <p:nvPr/>
        </p:nvSpPr>
        <p:spPr bwMode="auto">
          <a:xfrm>
            <a:off x="1191638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49072" y="6102867"/>
            <a:ext cx="4333876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A∙B'∙C' + A'∙B'∙C + A∙B∙C + A'∙B∙C' 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995238" y="2992307"/>
            <a:ext cx="2101798" cy="1389660"/>
            <a:chOff x="1042258" y="2922609"/>
            <a:chExt cx="2500956" cy="1557717"/>
          </a:xfrm>
        </p:grpSpPr>
        <p:grpSp>
          <p:nvGrpSpPr>
            <p:cNvPr id="47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57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61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64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48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3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5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56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68" name="Rounded Rectangle 67"/>
          <p:cNvSpPr/>
          <p:nvPr/>
        </p:nvSpPr>
        <p:spPr>
          <a:xfrm>
            <a:off x="196528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231580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 rot="16200000">
            <a:off x="223480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3"/>
          <p:cNvSpPr txBox="1">
            <a:spLocks noChangeArrowheads="1"/>
          </p:cNvSpPr>
          <p:nvPr/>
        </p:nvSpPr>
        <p:spPr bwMode="auto">
          <a:xfrm>
            <a:off x="5515904" y="4329785"/>
            <a:ext cx="2481990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F = A∙C + A∙B + B∙C</a:t>
            </a:r>
          </a:p>
        </p:txBody>
      </p:sp>
      <p:grpSp>
        <p:nvGrpSpPr>
          <p:cNvPr id="72" name="Group 71"/>
          <p:cNvGrpSpPr/>
          <p:nvPr/>
        </p:nvGrpSpPr>
        <p:grpSpPr>
          <a:xfrm>
            <a:off x="5631578" y="2992307"/>
            <a:ext cx="2101798" cy="1389660"/>
            <a:chOff x="1042258" y="2922609"/>
            <a:chExt cx="2500956" cy="1557717"/>
          </a:xfrm>
        </p:grpSpPr>
        <p:grpSp>
          <p:nvGrpSpPr>
            <p:cNvPr id="73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83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87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0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74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6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F</a:t>
              </a:r>
            </a:p>
          </p:txBody>
        </p:sp>
        <p:sp>
          <p:nvSpPr>
            <p:cNvPr id="77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8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79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0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1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82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4" name="Rounded Rectangle 93"/>
          <p:cNvSpPr/>
          <p:nvPr/>
        </p:nvSpPr>
        <p:spPr>
          <a:xfrm>
            <a:off x="6601621" y="3733620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952142" y="3727104"/>
            <a:ext cx="686547" cy="23963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 rot="16200000">
            <a:off x="6871147" y="3583216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5631578" y="4753346"/>
            <a:ext cx="2101798" cy="1389660"/>
            <a:chOff x="1042258" y="2922609"/>
            <a:chExt cx="2500956" cy="1557717"/>
          </a:xfrm>
        </p:grpSpPr>
        <p:grpSp>
          <p:nvGrpSpPr>
            <p:cNvPr id="98" name="Group 57"/>
            <p:cNvGrpSpPr>
              <a:grpSpLocks/>
            </p:cNvGrpSpPr>
            <p:nvPr/>
          </p:nvGrpSpPr>
          <p:grpSpPr bwMode="auto">
            <a:xfrm>
              <a:off x="1042258" y="2956380"/>
              <a:ext cx="2500956" cy="1523946"/>
              <a:chOff x="3648" y="2707"/>
              <a:chExt cx="1977" cy="1269"/>
            </a:xfrm>
          </p:grpSpPr>
          <p:sp>
            <p:nvSpPr>
              <p:cNvPr id="108" name="Rectangle 33"/>
              <p:cNvSpPr>
                <a:spLocks noChangeArrowheads="1"/>
              </p:cNvSpPr>
              <p:nvPr/>
            </p:nvSpPr>
            <p:spPr bwMode="auto">
              <a:xfrm>
                <a:off x="4123" y="3043"/>
                <a:ext cx="1493" cy="5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34"/>
              <p:cNvSpPr>
                <a:spLocks noChangeShapeType="1"/>
              </p:cNvSpPr>
              <p:nvPr/>
            </p:nvSpPr>
            <p:spPr bwMode="auto">
              <a:xfrm>
                <a:off x="4123" y="3331"/>
                <a:ext cx="149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35"/>
              <p:cNvSpPr>
                <a:spLocks noChangeShapeType="1"/>
              </p:cNvSpPr>
              <p:nvPr/>
            </p:nvSpPr>
            <p:spPr bwMode="auto">
              <a:xfrm>
                <a:off x="4497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Text Box 38"/>
              <p:cNvSpPr txBox="1">
                <a:spLocks noChangeArrowheads="1"/>
              </p:cNvSpPr>
              <p:nvPr/>
            </p:nvSpPr>
            <p:spPr bwMode="auto">
              <a:xfrm>
                <a:off x="3648" y="3376"/>
                <a:ext cx="43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12" name="AutoShape 39"/>
              <p:cNvSpPr>
                <a:spLocks/>
              </p:cNvSpPr>
              <p:nvPr/>
            </p:nvSpPr>
            <p:spPr bwMode="auto">
              <a:xfrm>
                <a:off x="3936" y="3331"/>
                <a:ext cx="137" cy="283"/>
              </a:xfrm>
              <a:prstGeom prst="leftBrace">
                <a:avLst>
                  <a:gd name="adj1" fmla="val 172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AutoShape 40"/>
              <p:cNvSpPr>
                <a:spLocks/>
              </p:cNvSpPr>
              <p:nvPr/>
            </p:nvSpPr>
            <p:spPr bwMode="auto">
              <a:xfrm rot="5400000" flipV="1">
                <a:off x="5216" y="2608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Text Box 41"/>
              <p:cNvSpPr txBox="1">
                <a:spLocks noChangeArrowheads="1"/>
              </p:cNvSpPr>
              <p:nvPr/>
            </p:nvSpPr>
            <p:spPr bwMode="auto">
              <a:xfrm>
                <a:off x="5120" y="2707"/>
                <a:ext cx="275" cy="2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15" name="Line 42"/>
              <p:cNvSpPr>
                <a:spLocks noChangeShapeType="1"/>
              </p:cNvSpPr>
              <p:nvPr/>
            </p:nvSpPr>
            <p:spPr bwMode="auto">
              <a:xfrm>
                <a:off x="4870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43"/>
              <p:cNvSpPr>
                <a:spLocks noChangeShapeType="1"/>
              </p:cNvSpPr>
              <p:nvPr/>
            </p:nvSpPr>
            <p:spPr bwMode="auto">
              <a:xfrm>
                <a:off x="5243" y="3043"/>
                <a:ext cx="0" cy="5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AutoShape 52"/>
              <p:cNvSpPr>
                <a:spLocks/>
              </p:cNvSpPr>
              <p:nvPr/>
            </p:nvSpPr>
            <p:spPr bwMode="auto">
              <a:xfrm rot="-5400000">
                <a:off x="4817" y="3346"/>
                <a:ext cx="89" cy="729"/>
              </a:xfrm>
              <a:prstGeom prst="leftBrace">
                <a:avLst>
                  <a:gd name="adj1" fmla="val 6825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Text Box 53"/>
              <p:cNvSpPr txBox="1">
                <a:spLocks noChangeArrowheads="1"/>
              </p:cNvSpPr>
              <p:nvPr/>
            </p:nvSpPr>
            <p:spPr bwMode="auto">
              <a:xfrm>
                <a:off x="4730" y="3728"/>
                <a:ext cx="275" cy="2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200" b="1" dirty="0">
                    <a:latin typeface="Tahoma" pitchFamily="34" charset="0"/>
                  </a:rPr>
                  <a:t>C</a:t>
                </a:r>
              </a:p>
            </p:txBody>
          </p:sp>
        </p:grp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2671036" y="3392331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1729189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41"/>
            <p:cNvSpPr txBox="1">
              <a:spLocks noChangeArrowheads="1"/>
            </p:cNvSpPr>
            <p:nvPr/>
          </p:nvSpPr>
          <p:spPr bwMode="auto">
            <a:xfrm>
              <a:off x="1143000" y="2922609"/>
              <a:ext cx="360379" cy="2761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G</a:t>
              </a:r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19652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3134644" y="3392331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4" name="Text Box 61"/>
            <p:cNvSpPr txBox="1">
              <a:spLocks noChangeArrowheads="1"/>
            </p:cNvSpPr>
            <p:nvPr/>
          </p:nvSpPr>
          <p:spPr bwMode="auto">
            <a:xfrm>
              <a:off x="1729232" y="3730655"/>
              <a:ext cx="322515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1"/>
            <p:cNvSpPr txBox="1">
              <a:spLocks noChangeArrowheads="1"/>
            </p:cNvSpPr>
            <p:nvPr/>
          </p:nvSpPr>
          <p:spPr bwMode="auto">
            <a:xfrm>
              <a:off x="2671036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solidFill>
                    <a:srgbClr val="0066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06" name="Text Box 61"/>
            <p:cNvSpPr txBox="1">
              <a:spLocks noChangeArrowheads="1"/>
            </p:cNvSpPr>
            <p:nvPr/>
          </p:nvSpPr>
          <p:spPr bwMode="auto">
            <a:xfrm>
              <a:off x="219652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3134644" y="3730655"/>
              <a:ext cx="34242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200" b="1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19" name="Rounded Rectangle 118"/>
          <p:cNvSpPr/>
          <p:nvPr/>
        </p:nvSpPr>
        <p:spPr>
          <a:xfrm>
            <a:off x="6194430" y="5185482"/>
            <a:ext cx="686547" cy="251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119"/>
          <p:cNvSpPr/>
          <p:nvPr/>
        </p:nvSpPr>
        <p:spPr>
          <a:xfrm rot="16200000">
            <a:off x="6058985" y="5347623"/>
            <a:ext cx="574483" cy="224019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Left Bracket 120"/>
          <p:cNvSpPr/>
          <p:nvPr/>
        </p:nvSpPr>
        <p:spPr>
          <a:xfrm>
            <a:off x="7376090" y="5172390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Left Bracket 121"/>
          <p:cNvSpPr/>
          <p:nvPr/>
        </p:nvSpPr>
        <p:spPr>
          <a:xfrm flipH="1">
            <a:off x="6180507" y="5170247"/>
            <a:ext cx="298889" cy="293465"/>
          </a:xfrm>
          <a:prstGeom prst="leftBracket">
            <a:avLst/>
          </a:prstGeom>
          <a:solidFill>
            <a:srgbClr val="FFD6AD">
              <a:alpha val="50196"/>
            </a:srgb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3"/>
          <p:cNvSpPr txBox="1">
            <a:spLocks noChangeArrowheads="1"/>
          </p:cNvSpPr>
          <p:nvPr/>
        </p:nvSpPr>
        <p:spPr bwMode="auto">
          <a:xfrm>
            <a:off x="5515904" y="6102867"/>
            <a:ext cx="2739704" cy="394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111125" lvl="1" indent="0" eaLnBrk="1" hangingPunct="1">
              <a:spcBef>
                <a:spcPts val="600"/>
              </a:spcBef>
              <a:buNone/>
            </a:pPr>
            <a:r>
              <a:rPr lang="en-US" sz="1800" kern="0" dirty="0">
                <a:solidFill>
                  <a:srgbClr val="C00000"/>
                </a:solidFill>
                <a:sym typeface="Symbol" pitchFamily="18" charset="2"/>
              </a:rPr>
              <a:t>G = B'∙C' + A'∙B' + A'∙C' </a:t>
            </a:r>
          </a:p>
        </p:txBody>
      </p:sp>
      <p:cxnSp>
        <p:nvCxnSpPr>
          <p:cNvPr id="124" name="Straight Connector 123"/>
          <p:cNvCxnSpPr/>
          <p:nvPr/>
        </p:nvCxnSpPr>
        <p:spPr>
          <a:xfrm>
            <a:off x="4621036" y="1856004"/>
            <a:ext cx="0" cy="4572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2013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68" grpId="0" animBg="1"/>
      <p:bldP spid="69" grpId="0" animBg="1"/>
      <p:bldP spid="70" grpId="0" animBg="1"/>
      <p:bldP spid="71" grpId="0"/>
      <p:bldP spid="94" grpId="0" animBg="1"/>
      <p:bldP spid="95" grpId="0" animBg="1"/>
      <p:bldP spid="96" grpId="0" animBg="1"/>
      <p:bldP spid="119" grpId="0" animBg="1"/>
      <p:bldP spid="120" grpId="0" animBg="1"/>
      <p:bldP spid="121" grpId="0" animBg="1"/>
      <p:bldP spid="122" grpId="0" animBg="1"/>
      <p:bldP spid="1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(4/5)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6"/>
            <a:ext cx="5841481" cy="9844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you are given the truth table for a function F(</a:t>
            </a:r>
            <a:r>
              <a:rPr lang="en-US" dirty="0" err="1"/>
              <a:t>K,L,M,N</a:t>
            </a:r>
            <a:r>
              <a:rPr lang="en-US" dirty="0"/>
              <a:t>) as follows:</a:t>
            </a:r>
          </a:p>
        </p:txBody>
      </p:sp>
      <p:grpSp>
        <p:nvGrpSpPr>
          <p:cNvPr id="14342" name="Group 14341"/>
          <p:cNvGrpSpPr/>
          <p:nvPr/>
        </p:nvGrpSpPr>
        <p:grpSpPr>
          <a:xfrm>
            <a:off x="508259" y="3715086"/>
            <a:ext cx="3329721" cy="2401866"/>
            <a:chOff x="1395046" y="2191086"/>
            <a:chExt cx="3329721" cy="2401866"/>
          </a:xfrm>
        </p:grpSpPr>
        <p:grpSp>
          <p:nvGrpSpPr>
            <p:cNvPr id="146" name="Group 145"/>
            <p:cNvGrpSpPr/>
            <p:nvPr/>
          </p:nvGrpSpPr>
          <p:grpSpPr>
            <a:xfrm>
              <a:off x="3174337" y="2191086"/>
              <a:ext cx="1245263" cy="2038016"/>
              <a:chOff x="1666824" y="2216120"/>
              <a:chExt cx="1245263" cy="2038016"/>
            </a:xfrm>
          </p:grpSpPr>
          <p:sp>
            <p:nvSpPr>
              <p:cNvPr id="147" name="Rectangle 5"/>
              <p:cNvSpPr>
                <a:spLocks noChangeArrowheads="1"/>
              </p:cNvSpPr>
              <p:nvPr/>
            </p:nvSpPr>
            <p:spPr bwMode="auto">
              <a:xfrm>
                <a:off x="1700213" y="2265926"/>
                <a:ext cx="1211874" cy="198821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Text Box 6"/>
              <p:cNvSpPr txBox="1">
                <a:spLocks noChangeArrowheads="1"/>
              </p:cNvSpPr>
              <p:nvPr/>
            </p:nvSpPr>
            <p:spPr bwMode="auto">
              <a:xfrm>
                <a:off x="1996510" y="2216120"/>
                <a:ext cx="585891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dirty="0">
                    <a:sym typeface="Symbol" panose="05050102010706020507" pitchFamily="18" charset="2"/>
                  </a:rPr>
                  <a:t>?</a:t>
                </a:r>
                <a:endParaRPr lang="en-US" sz="2000" dirty="0"/>
              </a:p>
            </p:txBody>
          </p:sp>
          <p:sp>
            <p:nvSpPr>
              <p:cNvPr id="149" name="Text Box 11"/>
              <p:cNvSpPr txBox="1">
                <a:spLocks noChangeArrowheads="1"/>
              </p:cNvSpPr>
              <p:nvPr/>
            </p:nvSpPr>
            <p:spPr bwMode="auto">
              <a:xfrm>
                <a:off x="1666824" y="2566423"/>
                <a:ext cx="381000" cy="1431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K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L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M</a:t>
                </a:r>
              </a:p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N</a:t>
                </a:r>
              </a:p>
            </p:txBody>
          </p:sp>
          <p:sp>
            <p:nvSpPr>
              <p:cNvPr id="150" name="Text Box 11"/>
              <p:cNvSpPr txBox="1">
                <a:spLocks noChangeArrowheads="1"/>
              </p:cNvSpPr>
              <p:nvPr/>
            </p:nvSpPr>
            <p:spPr bwMode="auto">
              <a:xfrm>
                <a:off x="2531087" y="3075365"/>
                <a:ext cx="38100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/>
                  <a:t>F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1395046" y="2219596"/>
              <a:ext cx="1219567" cy="1082968"/>
              <a:chOff x="1395046" y="2219596"/>
              <a:chExt cx="1219567" cy="1082968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28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4" name="Straight Connector 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1395046" y="3509984"/>
              <a:ext cx="1219567" cy="1082968"/>
              <a:chOff x="1395046" y="2219596"/>
              <a:chExt cx="1219567" cy="108296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1666824" y="2219596"/>
                <a:ext cx="947789" cy="1082968"/>
                <a:chOff x="1666824" y="2219596"/>
                <a:chExt cx="947789" cy="1082968"/>
              </a:xfrm>
            </p:grpSpPr>
            <p:sp>
              <p:nvSpPr>
                <p:cNvPr id="156" name="Rectangle 5"/>
                <p:cNvSpPr>
                  <a:spLocks noChangeArrowheads="1"/>
                </p:cNvSpPr>
                <p:nvPr/>
              </p:nvSpPr>
              <p:spPr bwMode="auto">
                <a:xfrm>
                  <a:off x="1700213" y="2265926"/>
                  <a:ext cx="914400" cy="1036638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857324" y="2219596"/>
                  <a:ext cx="585891" cy="4001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dirty="0">
                      <a:sym typeface="Symbol" panose="05050102010706020507" pitchFamily="18" charset="2"/>
                    </a:rPr>
                    <a:t></a:t>
                  </a:r>
                  <a:endParaRPr lang="en-US" sz="2000" dirty="0"/>
                </a:p>
              </p:txBody>
            </p:sp>
            <p:sp>
              <p:nvSpPr>
                <p:cNvPr id="15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666824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X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Y</a:t>
                  </a:r>
                </a:p>
              </p:txBody>
            </p:sp>
            <p:sp>
              <p:nvSpPr>
                <p:cNvPr id="15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3613" y="2566423"/>
                  <a:ext cx="381000" cy="7232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S</a:t>
                  </a:r>
                </a:p>
                <a:p>
                  <a:pPr algn="ctr" eaLnBrk="0" hangingPunct="0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154" name="Straight Connector 153"/>
              <p:cNvCxnSpPr/>
              <p:nvPr/>
            </p:nvCxnSpPr>
            <p:spPr>
              <a:xfrm>
                <a:off x="1395046" y="2737353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1406769" y="3077322"/>
                <a:ext cx="30516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Connector 7"/>
            <p:cNvCxnSpPr/>
            <p:nvPr/>
          </p:nvCxnSpPr>
          <p:spPr>
            <a:xfrm>
              <a:off x="2614613" y="2737353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614613" y="3077322"/>
              <a:ext cx="59311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341" name="Group 14340"/>
            <p:cNvGrpSpPr/>
            <p:nvPr/>
          </p:nvGrpSpPr>
          <p:grpSpPr>
            <a:xfrm>
              <a:off x="2630182" y="3417291"/>
              <a:ext cx="577544" cy="651495"/>
              <a:chOff x="2630182" y="3417291"/>
              <a:chExt cx="577544" cy="651495"/>
            </a:xfrm>
          </p:grpSpPr>
          <p:cxnSp>
            <p:nvCxnSpPr>
              <p:cNvPr id="161" name="Straight Connector 160"/>
              <p:cNvCxnSpPr/>
              <p:nvPr/>
            </p:nvCxnSpPr>
            <p:spPr>
              <a:xfrm>
                <a:off x="2630182" y="4068786"/>
                <a:ext cx="171633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01815" y="3417291"/>
                <a:ext cx="4059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2801815" y="3417291"/>
                <a:ext cx="0" cy="65149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339" name="Group 14338"/>
            <p:cNvGrpSpPr/>
            <p:nvPr/>
          </p:nvGrpSpPr>
          <p:grpSpPr>
            <a:xfrm>
              <a:off x="2598859" y="3743038"/>
              <a:ext cx="608867" cy="624672"/>
              <a:chOff x="2598859" y="3743038"/>
              <a:chExt cx="608867" cy="624672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>
                <a:off x="2954215" y="3743038"/>
                <a:ext cx="0" cy="6184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2598859" y="4367710"/>
                <a:ext cx="355356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2954215" y="3746414"/>
                <a:ext cx="25351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2" name="Straight Connector 171"/>
            <p:cNvCxnSpPr/>
            <p:nvPr/>
          </p:nvCxnSpPr>
          <p:spPr>
            <a:xfrm>
              <a:off x="4419600" y="3256969"/>
              <a:ext cx="30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137672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sp>
        <p:nvSpPr>
          <p:cNvPr id="176" name="Rectangle 3"/>
          <p:cNvSpPr txBox="1">
            <a:spLocks noChangeArrowheads="1"/>
          </p:cNvSpPr>
          <p:nvPr/>
        </p:nvSpPr>
        <p:spPr>
          <a:xfrm>
            <a:off x="418642" y="2272356"/>
            <a:ext cx="520087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You are also told that the inputs K, L, M, N are taken from the outputs of two half adders as shown:</a:t>
            </a:r>
          </a:p>
        </p:txBody>
      </p:sp>
      <p:sp>
        <p:nvSpPr>
          <p:cNvPr id="177" name="Rectangle 3"/>
          <p:cNvSpPr txBox="1">
            <a:spLocks noChangeArrowheads="1"/>
          </p:cNvSpPr>
          <p:nvPr/>
        </p:nvSpPr>
        <p:spPr>
          <a:xfrm>
            <a:off x="3620454" y="3526662"/>
            <a:ext cx="2449169" cy="1163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Then you may revise the truth table:</a:t>
            </a:r>
          </a:p>
        </p:txBody>
      </p:sp>
      <p:grpSp>
        <p:nvGrpSpPr>
          <p:cNvPr id="14346" name="Group 14345"/>
          <p:cNvGrpSpPr/>
          <p:nvPr/>
        </p:nvGrpSpPr>
        <p:grpSpPr>
          <a:xfrm>
            <a:off x="8181785" y="2675562"/>
            <a:ext cx="406400" cy="3945304"/>
            <a:chOff x="8181785" y="2675562"/>
            <a:chExt cx="406400" cy="3945304"/>
          </a:xfrm>
        </p:grpSpPr>
        <p:sp>
          <p:nvSpPr>
            <p:cNvPr id="178" name="Text Box 41"/>
            <p:cNvSpPr txBox="1">
              <a:spLocks noChangeArrowheads="1"/>
            </p:cNvSpPr>
            <p:nvPr/>
          </p:nvSpPr>
          <p:spPr bwMode="auto">
            <a:xfrm>
              <a:off x="8181785" y="26755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79" name="Text Box 41"/>
            <p:cNvSpPr txBox="1">
              <a:spLocks noChangeArrowheads="1"/>
            </p:cNvSpPr>
            <p:nvPr/>
          </p:nvSpPr>
          <p:spPr bwMode="auto">
            <a:xfrm>
              <a:off x="8181785" y="3892215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0" name="Text Box 41"/>
            <p:cNvSpPr txBox="1">
              <a:spLocks noChangeArrowheads="1"/>
            </p:cNvSpPr>
            <p:nvPr/>
          </p:nvSpPr>
          <p:spPr bwMode="auto">
            <a:xfrm>
              <a:off x="8181785" y="6028362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1" name="Text Box 41"/>
            <p:cNvSpPr txBox="1">
              <a:spLocks noChangeArrowheads="1"/>
            </p:cNvSpPr>
            <p:nvPr/>
          </p:nvSpPr>
          <p:spPr bwMode="auto">
            <a:xfrm>
              <a:off x="8181785" y="6309716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3" name="Text Box 41"/>
            <p:cNvSpPr txBox="1">
              <a:spLocks noChangeArrowheads="1"/>
            </p:cNvSpPr>
            <p:nvPr/>
          </p:nvSpPr>
          <p:spPr bwMode="auto">
            <a:xfrm>
              <a:off x="8181785" y="5111463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4" name="Text Box 41"/>
            <p:cNvSpPr txBox="1">
              <a:spLocks noChangeArrowheads="1"/>
            </p:cNvSpPr>
            <p:nvPr/>
          </p:nvSpPr>
          <p:spPr bwMode="auto">
            <a:xfrm>
              <a:off x="8181785" y="5414337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85" name="Text Box 41"/>
            <p:cNvSpPr txBox="1">
              <a:spLocks noChangeArrowheads="1"/>
            </p:cNvSpPr>
            <p:nvPr/>
          </p:nvSpPr>
          <p:spPr bwMode="auto">
            <a:xfrm>
              <a:off x="8181785" y="5721899"/>
              <a:ext cx="406400" cy="311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50547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" grpId="0"/>
      <p:bldP spid="17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>
          <a:xfrm>
            <a:off x="457200" y="1295401"/>
            <a:ext cx="8229600" cy="3198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Aims to </a:t>
            </a:r>
            <a:r>
              <a:rPr lang="en-US" dirty="0" err="1"/>
              <a:t>minimise</a:t>
            </a:r>
            <a:endParaRPr lang="en-US" dirty="0"/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literals, and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Number of terms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But sometimes conflicting, so let’s aim at reducing the </a:t>
            </a:r>
            <a:r>
              <a:rPr lang="en-US" dirty="0">
                <a:solidFill>
                  <a:srgbClr val="0000FF"/>
                </a:solidFill>
              </a:rPr>
              <a:t>number of literals </a:t>
            </a:r>
            <a:r>
              <a:rPr lang="en-US" dirty="0"/>
              <a:t>for the examples in the next few slides.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Challenging – requires good algebraic manipulation skills.</a:t>
            </a:r>
          </a:p>
          <a:p>
            <a:pPr fontAlgn="auto">
              <a:spcBef>
                <a:spcPct val="50000"/>
              </a:spcBef>
              <a:spcAft>
                <a:spcPts val="0"/>
              </a:spcAft>
            </a:pP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5.7 Don’t-Care Conditions (5/5)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642" y="1346417"/>
            <a:ext cx="5841481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K-map of </a:t>
            </a:r>
            <a:r>
              <a:rPr lang="en-US" i="1" dirty="0"/>
              <a:t>F</a:t>
            </a:r>
            <a:r>
              <a:rPr lang="en-US" dirty="0"/>
              <a:t>:</a:t>
            </a:r>
          </a:p>
        </p:txBody>
      </p:sp>
      <p:graphicFrame>
        <p:nvGraphicFramePr>
          <p:cNvPr id="14344" name="Table 143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49078"/>
              </p:ext>
            </p:extLst>
          </p:nvPr>
        </p:nvGraphicFramePr>
        <p:xfrm>
          <a:off x="6260123" y="1471422"/>
          <a:ext cx="2356340" cy="5181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71268">
                  <a:extLst>
                    <a:ext uri="{9D8B030D-6E8A-4147-A177-3AD203B41FA5}">
                      <a16:colId xmlns:a16="http://schemas.microsoft.com/office/drawing/2014/main" val="289459031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95831639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850987779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3387661163"/>
                    </a:ext>
                  </a:extLst>
                </a:gridCol>
                <a:gridCol w="471268">
                  <a:extLst>
                    <a:ext uri="{9D8B030D-6E8A-4147-A177-3AD203B41FA5}">
                      <a16:colId xmlns:a16="http://schemas.microsoft.com/office/drawing/2014/main" val="1138443134"/>
                    </a:ext>
                  </a:extLst>
                </a:gridCol>
              </a:tblGrid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0" baseline="0" dirty="0"/>
                        <a:t>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223838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20402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9747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336379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025949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973744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84557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77390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49938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92000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50163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9541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882420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674342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0576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6351718"/>
                  </a:ext>
                </a:extLst>
              </a:tr>
              <a:tr h="276691"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353031"/>
                  </a:ext>
                </a:extLst>
              </a:tr>
            </a:tbl>
          </a:graphicData>
        </a:graphic>
      </p:graphicFrame>
      <p:grpSp>
        <p:nvGrpSpPr>
          <p:cNvPr id="42" name="Group 4"/>
          <p:cNvGrpSpPr>
            <a:grpSpLocks/>
          </p:cNvGrpSpPr>
          <p:nvPr/>
        </p:nvGrpSpPr>
        <p:grpSpPr bwMode="auto">
          <a:xfrm>
            <a:off x="2597776" y="1169233"/>
            <a:ext cx="2632075" cy="2514600"/>
            <a:chOff x="3226" y="2256"/>
            <a:chExt cx="1658" cy="1584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3605" y="2639"/>
              <a:ext cx="1026" cy="9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6"/>
            <p:cNvSpPr>
              <a:spLocks noChangeShapeType="1"/>
            </p:cNvSpPr>
            <p:nvPr/>
          </p:nvSpPr>
          <p:spPr bwMode="auto">
            <a:xfrm>
              <a:off x="3605" y="2883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7"/>
            <p:cNvSpPr>
              <a:spLocks noChangeShapeType="1"/>
            </p:cNvSpPr>
            <p:nvPr/>
          </p:nvSpPr>
          <p:spPr bwMode="auto">
            <a:xfrm>
              <a:off x="3861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600" y="3161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3861" y="2932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26" y="3299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K</a:t>
              </a:r>
            </a:p>
          </p:txBody>
        </p:sp>
        <p:sp>
          <p:nvSpPr>
            <p:cNvPr id="49" name="AutoShape 11"/>
            <p:cNvSpPr>
              <a:spLocks/>
            </p:cNvSpPr>
            <p:nvPr/>
          </p:nvSpPr>
          <p:spPr bwMode="auto">
            <a:xfrm>
              <a:off x="3387" y="3151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AutoShape 12"/>
            <p:cNvSpPr>
              <a:spLocks/>
            </p:cNvSpPr>
            <p:nvPr/>
          </p:nvSpPr>
          <p:spPr bwMode="auto">
            <a:xfrm rot="5400000" flipV="1">
              <a:off x="4341" y="2196"/>
              <a:ext cx="76" cy="501"/>
            </a:xfrm>
            <a:prstGeom prst="leftBrace">
              <a:avLst>
                <a:gd name="adj1" fmla="val 54934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4283" y="2256"/>
              <a:ext cx="18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M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4118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4374" y="2639"/>
              <a:ext cx="0" cy="9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16"/>
            <p:cNvSpPr txBox="1">
              <a:spLocks noChangeArrowheads="1"/>
            </p:cNvSpPr>
            <p:nvPr/>
          </p:nvSpPr>
          <p:spPr bwMode="auto">
            <a:xfrm>
              <a:off x="3399" y="2688"/>
              <a:ext cx="222" cy="10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55" name="Text Box 17"/>
            <p:cNvSpPr txBox="1">
              <a:spLocks noChangeArrowheads="1"/>
            </p:cNvSpPr>
            <p:nvPr/>
          </p:nvSpPr>
          <p:spPr bwMode="auto">
            <a:xfrm>
              <a:off x="3647" y="2483"/>
              <a:ext cx="956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56" name="AutoShape 18"/>
            <p:cNvSpPr>
              <a:spLocks/>
            </p:cNvSpPr>
            <p:nvPr/>
          </p:nvSpPr>
          <p:spPr bwMode="auto">
            <a:xfrm rot="-5400000">
              <a:off x="4073" y="3428"/>
              <a:ext cx="77" cy="501"/>
            </a:xfrm>
            <a:prstGeom prst="leftBrace">
              <a:avLst>
                <a:gd name="adj1" fmla="val 5422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Text Box 19"/>
            <p:cNvSpPr txBox="1">
              <a:spLocks noChangeArrowheads="1"/>
            </p:cNvSpPr>
            <p:nvPr/>
          </p:nvSpPr>
          <p:spPr bwMode="auto">
            <a:xfrm>
              <a:off x="4021" y="3693"/>
              <a:ext cx="189" cy="1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N</a:t>
              </a:r>
            </a:p>
          </p:txBody>
        </p:sp>
        <p:sp>
          <p:nvSpPr>
            <p:cNvPr id="61" name="Line 23"/>
            <p:cNvSpPr>
              <a:spLocks noChangeShapeType="1"/>
            </p:cNvSpPr>
            <p:nvPr/>
          </p:nvSpPr>
          <p:spPr bwMode="auto">
            <a:xfrm>
              <a:off x="3605" y="3127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24"/>
            <p:cNvSpPr>
              <a:spLocks noChangeShapeType="1"/>
            </p:cNvSpPr>
            <p:nvPr/>
          </p:nvSpPr>
          <p:spPr bwMode="auto">
            <a:xfrm>
              <a:off x="3605" y="3372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25"/>
            <p:cNvSpPr>
              <a:spLocks noChangeShapeType="1"/>
            </p:cNvSpPr>
            <p:nvPr/>
          </p:nvSpPr>
          <p:spPr bwMode="auto">
            <a:xfrm>
              <a:off x="3605" y="3371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Text Box 26"/>
            <p:cNvSpPr txBox="1">
              <a:spLocks noChangeArrowheads="1"/>
            </p:cNvSpPr>
            <p:nvPr/>
          </p:nvSpPr>
          <p:spPr bwMode="auto">
            <a:xfrm>
              <a:off x="3855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5" name="Text Box 27"/>
            <p:cNvSpPr txBox="1">
              <a:spLocks noChangeArrowheads="1"/>
            </p:cNvSpPr>
            <p:nvPr/>
          </p:nvSpPr>
          <p:spPr bwMode="auto">
            <a:xfrm>
              <a:off x="4119" y="2917"/>
              <a:ext cx="267" cy="2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66" name="Line 28"/>
            <p:cNvSpPr>
              <a:spLocks noChangeShapeType="1"/>
            </p:cNvSpPr>
            <p:nvPr/>
          </p:nvSpPr>
          <p:spPr bwMode="auto">
            <a:xfrm>
              <a:off x="3605" y="3616"/>
              <a:ext cx="102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 Box 29"/>
            <p:cNvSpPr txBox="1">
              <a:spLocks noChangeArrowheads="1"/>
            </p:cNvSpPr>
            <p:nvPr/>
          </p:nvSpPr>
          <p:spPr bwMode="auto">
            <a:xfrm>
              <a:off x="3600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8" name="Text Box 30"/>
            <p:cNvSpPr txBox="1">
              <a:spLocks noChangeArrowheads="1"/>
            </p:cNvSpPr>
            <p:nvPr/>
          </p:nvSpPr>
          <p:spPr bwMode="auto">
            <a:xfrm>
              <a:off x="4378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69" name="AutoShape 31"/>
            <p:cNvSpPr>
              <a:spLocks/>
            </p:cNvSpPr>
            <p:nvPr/>
          </p:nvSpPr>
          <p:spPr bwMode="auto">
            <a:xfrm flipH="1">
              <a:off x="4665" y="2897"/>
              <a:ext cx="62" cy="461"/>
            </a:xfrm>
            <a:prstGeom prst="leftBrace">
              <a:avLst>
                <a:gd name="adj1" fmla="val 6196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32"/>
            <p:cNvSpPr txBox="1">
              <a:spLocks noChangeArrowheads="1"/>
            </p:cNvSpPr>
            <p:nvPr/>
          </p:nvSpPr>
          <p:spPr bwMode="auto">
            <a:xfrm>
              <a:off x="4695" y="3048"/>
              <a:ext cx="189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L</a:t>
              </a:r>
            </a:p>
          </p:txBody>
        </p:sp>
        <p:sp>
          <p:nvSpPr>
            <p:cNvPr id="71" name="Text Box 33"/>
            <p:cNvSpPr txBox="1">
              <a:spLocks noChangeArrowheads="1"/>
            </p:cNvSpPr>
            <p:nvPr/>
          </p:nvSpPr>
          <p:spPr bwMode="auto">
            <a:xfrm>
              <a:off x="3600" y="3416"/>
              <a:ext cx="257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4378" y="2680"/>
              <a:ext cx="257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3" name="Text Box 35"/>
            <p:cNvSpPr txBox="1">
              <a:spLocks noChangeArrowheads="1"/>
            </p:cNvSpPr>
            <p:nvPr/>
          </p:nvSpPr>
          <p:spPr bwMode="auto">
            <a:xfrm>
              <a:off x="3600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76" name="Text Box 38"/>
            <p:cNvSpPr txBox="1">
              <a:spLocks noChangeArrowheads="1"/>
            </p:cNvSpPr>
            <p:nvPr/>
          </p:nvSpPr>
          <p:spPr bwMode="auto">
            <a:xfrm>
              <a:off x="4368" y="292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1</a:t>
              </a:r>
            </a:p>
          </p:txBody>
        </p:sp>
        <p:sp>
          <p:nvSpPr>
            <p:cNvPr id="77" name="Text Box 39"/>
            <p:cNvSpPr txBox="1">
              <a:spLocks noChangeArrowheads="1"/>
            </p:cNvSpPr>
            <p:nvPr/>
          </p:nvSpPr>
          <p:spPr bwMode="auto">
            <a:xfrm>
              <a:off x="436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8" name="Text Box 40"/>
            <p:cNvSpPr txBox="1">
              <a:spLocks noChangeArrowheads="1"/>
            </p:cNvSpPr>
            <p:nvPr/>
          </p:nvSpPr>
          <p:spPr bwMode="auto">
            <a:xfrm>
              <a:off x="4128" y="316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4128" y="3407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888" y="340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1" name="Text Box 43"/>
            <p:cNvSpPr txBox="1">
              <a:spLocks noChangeArrowheads="1"/>
            </p:cNvSpPr>
            <p:nvPr/>
          </p:nvSpPr>
          <p:spPr bwMode="auto">
            <a:xfrm>
              <a:off x="3888" y="2688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82" name="Text Box 44"/>
            <p:cNvSpPr txBox="1">
              <a:spLocks noChangeArrowheads="1"/>
            </p:cNvSpPr>
            <p:nvPr/>
          </p:nvSpPr>
          <p:spPr bwMode="auto">
            <a:xfrm>
              <a:off x="4137" y="2679"/>
              <a:ext cx="25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</p:grpSp>
      <p:sp>
        <p:nvSpPr>
          <p:cNvPr id="84" name="AutoShape 162"/>
          <p:cNvSpPr>
            <a:spLocks noChangeArrowheads="1"/>
          </p:cNvSpPr>
          <p:nvPr/>
        </p:nvSpPr>
        <p:spPr bwMode="auto">
          <a:xfrm>
            <a:off x="4065411" y="1819131"/>
            <a:ext cx="731838" cy="694105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AutoShape 162"/>
          <p:cNvSpPr>
            <a:spLocks noChangeArrowheads="1"/>
          </p:cNvSpPr>
          <p:nvPr/>
        </p:nvSpPr>
        <p:spPr bwMode="auto">
          <a:xfrm>
            <a:off x="3237539" y="2626544"/>
            <a:ext cx="320066" cy="681229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Rectangle 3"/>
          <p:cNvSpPr txBox="1">
            <a:spLocks noChangeArrowheads="1"/>
          </p:cNvSpPr>
          <p:nvPr/>
        </p:nvSpPr>
        <p:spPr>
          <a:xfrm>
            <a:off x="529767" y="3855211"/>
            <a:ext cx="5449001" cy="1141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PIs: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/>
              <a:t> </a:t>
            </a:r>
            <a:r>
              <a:rPr lang="en-US" dirty="0" err="1">
                <a:solidFill>
                  <a:srgbClr val="006600"/>
                </a:solidFill>
              </a:rPr>
              <a:t>L</a:t>
            </a:r>
            <a:r>
              <a:rPr lang="en-US" kern="0" dirty="0" err="1">
                <a:solidFill>
                  <a:srgbClr val="00660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,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</a:p>
          <a:p>
            <a:pPr marL="398463" indent="-398463" fontAlgn="auto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800" dirty="0">
                <a:sym typeface="Symbol" pitchFamily="18" charset="2"/>
              </a:rPr>
              <a:t>   	(Note: </a:t>
            </a:r>
            <a:r>
              <a:rPr lang="en-US" sz="1800" dirty="0" err="1">
                <a:sym typeface="Symbol" pitchFamily="18" charset="2"/>
              </a:rPr>
              <a:t>K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L</a:t>
            </a:r>
            <a:r>
              <a:rPr lang="en-US" sz="1800" dirty="0">
                <a:sym typeface="Symbol" pitchFamily="18" charset="2"/>
              </a:rPr>
              <a:t> and </a:t>
            </a:r>
            <a:r>
              <a:rPr lang="en-US" sz="1800" dirty="0" err="1">
                <a:sym typeface="Symbol" pitchFamily="18" charset="2"/>
              </a:rPr>
              <a:t>M</a:t>
            </a:r>
            <a:r>
              <a:rPr lang="en-US" sz="1800" kern="0" dirty="0" err="1">
                <a:sym typeface="Symbol" pitchFamily="18" charset="2"/>
              </a:rPr>
              <a:t>∙</a:t>
            </a:r>
            <a:r>
              <a:rPr lang="en-US" sz="1800" dirty="0" err="1">
                <a:sym typeface="Symbol" pitchFamily="18" charset="2"/>
              </a:rPr>
              <a:t>N</a:t>
            </a:r>
            <a:r>
              <a:rPr lang="en-US" sz="1800" dirty="0">
                <a:sym typeface="Symbol" pitchFamily="18" charset="2"/>
              </a:rPr>
              <a:t> </a:t>
            </a:r>
            <a:r>
              <a:rPr lang="en-US" sz="1800" u="sng" dirty="0">
                <a:sym typeface="Symbol" pitchFamily="18" charset="2"/>
              </a:rPr>
              <a:t>not</a:t>
            </a:r>
            <a:r>
              <a:rPr lang="en-US" sz="1800" dirty="0">
                <a:sym typeface="Symbol" pitchFamily="18" charset="2"/>
              </a:rPr>
              <a:t> considered PIs as they consist of only X’s.)  </a:t>
            </a:r>
            <a:r>
              <a:rPr lang="en-US" sz="1800" dirty="0"/>
              <a:t> </a:t>
            </a:r>
          </a:p>
        </p:txBody>
      </p: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546880" y="4993435"/>
            <a:ext cx="5202818" cy="5578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EPIs</a:t>
            </a:r>
            <a:r>
              <a:rPr lang="en-US" dirty="0"/>
              <a:t>: </a:t>
            </a:r>
            <a:r>
              <a:rPr lang="en-US" dirty="0" err="1">
                <a:solidFill>
                  <a:srgbClr val="0000FF"/>
                </a:solidFill>
              </a:rPr>
              <a:t>K'</a:t>
            </a:r>
            <a:r>
              <a:rPr lang="en-US" kern="0" dirty="0" err="1">
                <a:solidFill>
                  <a:srgbClr val="0000FF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0000FF"/>
                </a:solidFill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K</a:t>
            </a:r>
            <a:r>
              <a:rPr lang="en-US" kern="0" dirty="0" err="1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 err="1">
                <a:solidFill>
                  <a:srgbClr val="7030A0"/>
                </a:solidFill>
                <a:sym typeface="Symbol" pitchFamily="18" charset="2"/>
              </a:rPr>
              <a:t>M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'</a:t>
            </a:r>
            <a:r>
              <a:rPr lang="en-US" kern="0" dirty="0">
                <a:solidFill>
                  <a:srgbClr val="7030A0"/>
                </a:solidFill>
                <a:sym typeface="Symbol" pitchFamily="18" charset="2"/>
              </a:rPr>
              <a:t>∙</a:t>
            </a:r>
            <a:r>
              <a:rPr lang="en-US" dirty="0">
                <a:solidFill>
                  <a:srgbClr val="7030A0"/>
                </a:solidFill>
                <a:sym typeface="Symbol" pitchFamily="18" charset="2"/>
              </a:rPr>
              <a:t>N'</a:t>
            </a:r>
            <a:r>
              <a:rPr lang="en-US" dirty="0">
                <a:sym typeface="Symbol" pitchFamily="18" charset="2"/>
              </a:rPr>
              <a:t>  </a:t>
            </a:r>
            <a:r>
              <a:rPr lang="en-US" dirty="0"/>
              <a:t> 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>
          <a:xfrm>
            <a:off x="562344" y="5563361"/>
            <a:ext cx="5202818" cy="852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SOP: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r>
              <a:rPr lang="en-US" dirty="0"/>
              <a:t>	F = </a:t>
            </a:r>
            <a:r>
              <a:rPr lang="en-US" dirty="0" err="1"/>
              <a:t>K'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K</a:t>
            </a:r>
            <a:r>
              <a:rPr lang="en-US" kern="0" dirty="0" err="1">
                <a:sym typeface="Symbol" pitchFamily="18" charset="2"/>
              </a:rPr>
              <a:t>∙</a:t>
            </a:r>
            <a:r>
              <a:rPr lang="en-US" dirty="0" err="1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'</a:t>
            </a:r>
            <a:r>
              <a:rPr lang="en-US" kern="0" dirty="0">
                <a:sym typeface="Symbol" pitchFamily="18" charset="2"/>
              </a:rPr>
              <a:t>∙</a:t>
            </a:r>
            <a:r>
              <a:rPr lang="en-US" dirty="0">
                <a:sym typeface="Symbol" pitchFamily="18" charset="2"/>
              </a:rPr>
              <a:t>N'  </a:t>
            </a:r>
            <a:r>
              <a:rPr lang="en-US" dirty="0"/>
              <a:t> </a:t>
            </a:r>
          </a:p>
        </p:txBody>
      </p:sp>
      <p:sp>
        <p:nvSpPr>
          <p:cNvPr id="90" name="AutoShape 162"/>
          <p:cNvSpPr>
            <a:spLocks noChangeArrowheads="1"/>
          </p:cNvSpPr>
          <p:nvPr/>
        </p:nvSpPr>
        <p:spPr bwMode="auto">
          <a:xfrm>
            <a:off x="4054307" y="2207458"/>
            <a:ext cx="731838" cy="708026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66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650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6" grpId="0" animBg="1"/>
      <p:bldP spid="87" grpId="0"/>
      <p:bldP spid="88" grpId="0"/>
      <p:bldP spid="89" grpId="0"/>
      <p:bldP spid="9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(1/6)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127" name="Group 50"/>
          <p:cNvGrpSpPr>
            <a:grpSpLocks/>
          </p:cNvGrpSpPr>
          <p:nvPr/>
        </p:nvGrpSpPr>
        <p:grpSpPr bwMode="auto">
          <a:xfrm>
            <a:off x="5029200" y="3505200"/>
            <a:ext cx="3168650" cy="400050"/>
            <a:chOff x="3168" y="2208"/>
            <a:chExt cx="1996" cy="252"/>
          </a:xfrm>
        </p:grpSpPr>
        <p:sp>
          <p:nvSpPr>
            <p:cNvPr id="160" name="Text Box 51"/>
            <p:cNvSpPr txBox="1">
              <a:spLocks noChangeArrowheads="1"/>
            </p:cNvSpPr>
            <p:nvPr/>
          </p:nvSpPr>
          <p:spPr bwMode="auto">
            <a:xfrm>
              <a:off x="3504" y="2208"/>
              <a:ext cx="16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0’s.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161" name="AutoShape 52"/>
            <p:cNvSpPr>
              <a:spLocks noChangeArrowheads="1"/>
            </p:cNvSpPr>
            <p:nvPr/>
          </p:nvSpPr>
          <p:spPr bwMode="auto">
            <a:xfrm>
              <a:off x="3168" y="2208"/>
              <a:ext cx="240" cy="25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209800" y="2667000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2009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(2/6)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25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230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#2: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01875" y="2426368"/>
            <a:ext cx="2722563" cy="2559050"/>
            <a:chOff x="2209800" y="2667000"/>
            <a:chExt cx="2722563" cy="2559050"/>
          </a:xfrm>
        </p:grpSpPr>
        <p:grpSp>
          <p:nvGrpSpPr>
            <p:cNvPr id="128" name="Group 53"/>
            <p:cNvGrpSpPr>
              <a:grpSpLocks/>
            </p:cNvGrpSpPr>
            <p:nvPr/>
          </p:nvGrpSpPr>
          <p:grpSpPr bwMode="auto">
            <a:xfrm>
              <a:off x="2209800" y="2667000"/>
              <a:ext cx="2722563" cy="2559050"/>
              <a:chOff x="1392" y="1680"/>
              <a:chExt cx="1715" cy="1612"/>
            </a:xfrm>
          </p:grpSpPr>
          <p:sp>
            <p:nvSpPr>
              <p:cNvPr id="129" name="Rectangle 54"/>
              <p:cNvSpPr>
                <a:spLocks noChangeArrowheads="1"/>
              </p:cNvSpPr>
              <p:nvPr/>
            </p:nvSpPr>
            <p:spPr bwMode="auto">
              <a:xfrm>
                <a:off x="1828" y="2069"/>
                <a:ext cx="1026" cy="99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Line 55"/>
              <p:cNvSpPr>
                <a:spLocks noChangeShapeType="1"/>
              </p:cNvSpPr>
              <p:nvPr/>
            </p:nvSpPr>
            <p:spPr bwMode="auto">
              <a:xfrm>
                <a:off x="1828" y="2318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1" name="Line 56"/>
              <p:cNvSpPr>
                <a:spLocks noChangeShapeType="1"/>
              </p:cNvSpPr>
              <p:nvPr/>
            </p:nvSpPr>
            <p:spPr bwMode="auto">
              <a:xfrm>
                <a:off x="2085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Text Box 57"/>
              <p:cNvSpPr txBox="1">
                <a:spLocks noChangeArrowheads="1"/>
              </p:cNvSpPr>
              <p:nvPr/>
            </p:nvSpPr>
            <p:spPr bwMode="auto">
              <a:xfrm>
                <a:off x="235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3" name="Text Box 58"/>
              <p:cNvSpPr txBox="1">
                <a:spLocks noChangeArrowheads="1"/>
              </p:cNvSpPr>
              <p:nvPr/>
            </p:nvSpPr>
            <p:spPr bwMode="auto">
              <a:xfrm>
                <a:off x="1824" y="2832"/>
                <a:ext cx="256" cy="1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34" name="Text Box 59"/>
              <p:cNvSpPr txBox="1">
                <a:spLocks noChangeArrowheads="1"/>
              </p:cNvSpPr>
              <p:nvPr/>
            </p:nvSpPr>
            <p:spPr bwMode="auto">
              <a:xfrm>
                <a:off x="1450" y="2742"/>
                <a:ext cx="188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35" name="AutoShape 60"/>
              <p:cNvSpPr>
                <a:spLocks/>
              </p:cNvSpPr>
              <p:nvPr/>
            </p:nvSpPr>
            <p:spPr bwMode="auto">
              <a:xfrm>
                <a:off x="1611" y="2590"/>
                <a:ext cx="62" cy="470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61"/>
              <p:cNvSpPr>
                <a:spLocks/>
              </p:cNvSpPr>
              <p:nvPr/>
            </p:nvSpPr>
            <p:spPr bwMode="auto">
              <a:xfrm rot="5400000" flipV="1">
                <a:off x="2563" y="1624"/>
                <a:ext cx="77" cy="502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7" name="Text Box 62"/>
              <p:cNvSpPr txBox="1">
                <a:spLocks noChangeArrowheads="1"/>
              </p:cNvSpPr>
              <p:nvPr/>
            </p:nvSpPr>
            <p:spPr bwMode="auto">
              <a:xfrm>
                <a:off x="2506" y="1680"/>
                <a:ext cx="189" cy="15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38" name="Line 63"/>
              <p:cNvSpPr>
                <a:spLocks noChangeShapeType="1"/>
              </p:cNvSpPr>
              <p:nvPr/>
            </p:nvSpPr>
            <p:spPr bwMode="auto">
              <a:xfrm>
                <a:off x="2341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9" name="Line 64"/>
              <p:cNvSpPr>
                <a:spLocks noChangeShapeType="1"/>
              </p:cNvSpPr>
              <p:nvPr/>
            </p:nvSpPr>
            <p:spPr bwMode="auto">
              <a:xfrm>
                <a:off x="2597" y="2069"/>
                <a:ext cx="0" cy="9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Text Box 65"/>
              <p:cNvSpPr txBox="1">
                <a:spLocks noChangeArrowheads="1"/>
              </p:cNvSpPr>
              <p:nvPr/>
            </p:nvSpPr>
            <p:spPr bwMode="auto">
              <a:xfrm>
                <a:off x="1622" y="2119"/>
                <a:ext cx="223" cy="10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41" name="Text Box 66"/>
              <p:cNvSpPr txBox="1">
                <a:spLocks noChangeArrowheads="1"/>
              </p:cNvSpPr>
              <p:nvPr/>
            </p:nvSpPr>
            <p:spPr bwMode="auto">
              <a:xfrm>
                <a:off x="1871" y="1911"/>
                <a:ext cx="955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 dirty="0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142" name="AutoShape 67"/>
              <p:cNvSpPr>
                <a:spLocks/>
              </p:cNvSpPr>
              <p:nvPr/>
            </p:nvSpPr>
            <p:spPr bwMode="auto">
              <a:xfrm rot="-5400000">
                <a:off x="2296" y="2878"/>
                <a:ext cx="77" cy="50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" name="Text Box 68"/>
              <p:cNvSpPr txBox="1">
                <a:spLocks noChangeArrowheads="1"/>
              </p:cNvSpPr>
              <p:nvPr/>
            </p:nvSpPr>
            <p:spPr bwMode="auto">
              <a:xfrm>
                <a:off x="2245" y="3143"/>
                <a:ext cx="188" cy="1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144" name="Line 69"/>
              <p:cNvSpPr>
                <a:spLocks noChangeShapeType="1"/>
              </p:cNvSpPr>
              <p:nvPr/>
            </p:nvSpPr>
            <p:spPr bwMode="auto">
              <a:xfrm flipH="1" flipV="1">
                <a:off x="1650" y="1865"/>
                <a:ext cx="171" cy="1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5" name="Text Box 70"/>
              <p:cNvSpPr txBox="1">
                <a:spLocks noChangeArrowheads="1"/>
              </p:cNvSpPr>
              <p:nvPr/>
            </p:nvSpPr>
            <p:spPr bwMode="auto">
              <a:xfrm>
                <a:off x="1392" y="1915"/>
                <a:ext cx="358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146" name="Text Box 71"/>
              <p:cNvSpPr txBox="1">
                <a:spLocks noChangeArrowheads="1"/>
              </p:cNvSpPr>
              <p:nvPr/>
            </p:nvSpPr>
            <p:spPr bwMode="auto">
              <a:xfrm>
                <a:off x="1675" y="1795"/>
                <a:ext cx="293" cy="1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47" name="Line 72"/>
              <p:cNvSpPr>
                <a:spLocks noChangeShapeType="1"/>
              </p:cNvSpPr>
              <p:nvPr/>
            </p:nvSpPr>
            <p:spPr bwMode="auto">
              <a:xfrm>
                <a:off x="1828" y="2567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73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74"/>
              <p:cNvSpPr>
                <a:spLocks noChangeShapeType="1"/>
              </p:cNvSpPr>
              <p:nvPr/>
            </p:nvSpPr>
            <p:spPr bwMode="auto">
              <a:xfrm>
                <a:off x="1828" y="2815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0" name="Text Box 75"/>
              <p:cNvSpPr txBox="1">
                <a:spLocks noChangeArrowheads="1"/>
              </p:cNvSpPr>
              <p:nvPr/>
            </p:nvSpPr>
            <p:spPr bwMode="auto">
              <a:xfrm>
                <a:off x="2341" y="2616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1" name="Text Box 76"/>
              <p:cNvSpPr txBox="1">
                <a:spLocks noChangeArrowheads="1"/>
              </p:cNvSpPr>
              <p:nvPr/>
            </p:nvSpPr>
            <p:spPr bwMode="auto">
              <a:xfrm>
                <a:off x="2352" y="283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2" name="Line 77"/>
              <p:cNvSpPr>
                <a:spLocks noChangeShapeType="1"/>
              </p:cNvSpPr>
              <p:nvPr/>
            </p:nvSpPr>
            <p:spPr bwMode="auto">
              <a:xfrm>
                <a:off x="1828" y="3064"/>
                <a:ext cx="102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Text Box 78"/>
              <p:cNvSpPr txBox="1">
                <a:spLocks noChangeArrowheads="1"/>
              </p:cNvSpPr>
              <p:nvPr/>
            </p:nvSpPr>
            <p:spPr bwMode="auto">
              <a:xfrm>
                <a:off x="2592" y="2592"/>
                <a:ext cx="257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4" name="AutoShape 79"/>
              <p:cNvSpPr>
                <a:spLocks/>
              </p:cNvSpPr>
              <p:nvPr/>
            </p:nvSpPr>
            <p:spPr bwMode="auto">
              <a:xfrm flipH="1">
                <a:off x="2888" y="2332"/>
                <a:ext cx="62" cy="469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" name="Text Box 80"/>
              <p:cNvSpPr txBox="1">
                <a:spLocks noChangeArrowheads="1"/>
              </p:cNvSpPr>
              <p:nvPr/>
            </p:nvSpPr>
            <p:spPr bwMode="auto">
              <a:xfrm>
                <a:off x="2918" y="2486"/>
                <a:ext cx="189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56" name="Text Box 81"/>
              <p:cNvSpPr txBox="1">
                <a:spLocks noChangeArrowheads="1"/>
              </p:cNvSpPr>
              <p:nvPr/>
            </p:nvSpPr>
            <p:spPr bwMode="auto">
              <a:xfrm>
                <a:off x="2592" y="283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7" name="Text Box 82"/>
              <p:cNvSpPr txBox="1">
                <a:spLocks noChangeArrowheads="1"/>
              </p:cNvSpPr>
              <p:nvPr/>
            </p:nvSpPr>
            <p:spPr bwMode="auto">
              <a:xfrm>
                <a:off x="2592" y="235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8" name="Text Box 83"/>
              <p:cNvSpPr txBox="1">
                <a:spLocks noChangeArrowheads="1"/>
              </p:cNvSpPr>
              <p:nvPr/>
            </p:nvSpPr>
            <p:spPr bwMode="auto">
              <a:xfrm>
                <a:off x="2592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59" name="Text Box 84"/>
              <p:cNvSpPr txBox="1">
                <a:spLocks noChangeArrowheads="1"/>
              </p:cNvSpPr>
              <p:nvPr/>
            </p:nvSpPr>
            <p:spPr bwMode="auto">
              <a:xfrm>
                <a:off x="1824" y="2112"/>
                <a:ext cx="256" cy="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</p:grpSp>
        <p:sp>
          <p:nvSpPr>
            <p:cNvPr id="162" name="Text Box 83"/>
            <p:cNvSpPr txBox="1">
              <a:spLocks noChangeArrowheads="1"/>
            </p:cNvSpPr>
            <p:nvPr/>
          </p:nvSpPr>
          <p:spPr bwMode="auto">
            <a:xfrm>
              <a:off x="3308350" y="334962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3" name="Text Box 83"/>
            <p:cNvSpPr txBox="1">
              <a:spLocks noChangeArrowheads="1"/>
            </p:cNvSpPr>
            <p:nvPr/>
          </p:nvSpPr>
          <p:spPr bwMode="auto">
            <a:xfrm>
              <a:off x="3710132" y="335676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4" name="Text Box 83"/>
            <p:cNvSpPr txBox="1">
              <a:spLocks noChangeArrowheads="1"/>
            </p:cNvSpPr>
            <p:nvPr/>
          </p:nvSpPr>
          <p:spPr bwMode="auto">
            <a:xfrm>
              <a:off x="2883986" y="371633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5" name="Text Box 83"/>
            <p:cNvSpPr txBox="1">
              <a:spLocks noChangeArrowheads="1"/>
            </p:cNvSpPr>
            <p:nvPr/>
          </p:nvSpPr>
          <p:spPr bwMode="auto">
            <a:xfrm>
              <a:off x="3321844" y="370558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6" name="Text Box 83"/>
            <p:cNvSpPr txBox="1">
              <a:spLocks noChangeArrowheads="1"/>
            </p:cNvSpPr>
            <p:nvPr/>
          </p:nvSpPr>
          <p:spPr bwMode="auto">
            <a:xfrm>
              <a:off x="2891633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7" name="Text Box 83"/>
            <p:cNvSpPr txBox="1">
              <a:spLocks noChangeArrowheads="1"/>
            </p:cNvSpPr>
            <p:nvPr/>
          </p:nvSpPr>
          <p:spPr bwMode="auto">
            <a:xfrm>
              <a:off x="3308350" y="4107873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68" name="Text Box 83"/>
            <p:cNvSpPr txBox="1">
              <a:spLocks noChangeArrowheads="1"/>
            </p:cNvSpPr>
            <p:nvPr/>
          </p:nvSpPr>
          <p:spPr bwMode="auto">
            <a:xfrm>
              <a:off x="3308134" y="449107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92"/>
          <p:cNvGrpSpPr>
            <a:grpSpLocks/>
          </p:cNvGrpSpPr>
          <p:nvPr/>
        </p:nvGrpSpPr>
        <p:grpSpPr bwMode="auto">
          <a:xfrm>
            <a:off x="5273675" y="3051007"/>
            <a:ext cx="3048000" cy="396875"/>
            <a:chOff x="3264" y="2064"/>
            <a:chExt cx="1920" cy="250"/>
          </a:xfrm>
        </p:grpSpPr>
        <p:sp>
          <p:nvSpPr>
            <p:cNvPr id="51" name="Text Box 42"/>
            <p:cNvSpPr txBox="1">
              <a:spLocks noChangeArrowheads="1"/>
            </p:cNvSpPr>
            <p:nvPr/>
          </p:nvSpPr>
          <p:spPr bwMode="auto">
            <a:xfrm>
              <a:off x="3600" y="2064"/>
              <a:ext cx="15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Find all PIs:</a:t>
              </a:r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52" name="AutoShape 43"/>
            <p:cNvSpPr>
              <a:spLocks noChangeArrowheads="1"/>
            </p:cNvSpPr>
            <p:nvPr/>
          </p:nvSpPr>
          <p:spPr bwMode="auto">
            <a:xfrm>
              <a:off x="3264" y="2083"/>
              <a:ext cx="240" cy="192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98"/>
          <p:cNvGrpSpPr>
            <a:grpSpLocks/>
          </p:cNvGrpSpPr>
          <p:nvPr/>
        </p:nvGrpSpPr>
        <p:grpSpPr bwMode="auto">
          <a:xfrm>
            <a:off x="3876675" y="3490744"/>
            <a:ext cx="2627312" cy="685800"/>
            <a:chOff x="2473" y="2208"/>
            <a:chExt cx="1655" cy="432"/>
          </a:xfrm>
        </p:grpSpPr>
        <p:grpSp>
          <p:nvGrpSpPr>
            <p:cNvPr id="54" name="Group 93"/>
            <p:cNvGrpSpPr>
              <a:grpSpLocks/>
            </p:cNvGrpSpPr>
            <p:nvPr/>
          </p:nvGrpSpPr>
          <p:grpSpPr bwMode="auto">
            <a:xfrm>
              <a:off x="2473" y="2208"/>
              <a:ext cx="1208" cy="432"/>
              <a:chOff x="2488" y="2208"/>
              <a:chExt cx="1208" cy="432"/>
            </a:xfrm>
          </p:grpSpPr>
          <p:sp>
            <p:nvSpPr>
              <p:cNvPr id="56" name="AutoShape 80"/>
              <p:cNvSpPr>
                <a:spLocks noChangeArrowheads="1"/>
              </p:cNvSpPr>
              <p:nvPr/>
            </p:nvSpPr>
            <p:spPr bwMode="auto">
              <a:xfrm>
                <a:off x="2488" y="220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82"/>
              <p:cNvSpPr>
                <a:spLocks noChangeShapeType="1"/>
              </p:cNvSpPr>
              <p:nvPr/>
            </p:nvSpPr>
            <p:spPr bwMode="auto">
              <a:xfrm flipH="1" flipV="1">
                <a:off x="2880" y="2352"/>
                <a:ext cx="816" cy="96"/>
              </a:xfrm>
              <a:prstGeom prst="line">
                <a:avLst/>
              </a:prstGeom>
              <a:noFill/>
              <a:ln w="15875">
                <a:solidFill>
                  <a:srgbClr val="0000FF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5" name="Text Box 88"/>
            <p:cNvSpPr txBox="1">
              <a:spLocks noChangeArrowheads="1"/>
            </p:cNvSpPr>
            <p:nvPr/>
          </p:nvSpPr>
          <p:spPr bwMode="auto">
            <a:xfrm>
              <a:off x="3696" y="2352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0000CC"/>
                  </a:solidFill>
                </a:rPr>
                <a:t>A</a:t>
              </a:r>
              <a:r>
                <a:rPr lang="en-GB" sz="2000">
                  <a:solidFill>
                    <a:srgbClr val="0000CC"/>
                  </a:solidFill>
                  <a:sym typeface="Symbol" pitchFamily="18" charset="2"/>
                </a:rPr>
                <a:t>D</a:t>
              </a:r>
              <a:endParaRPr lang="en-GB" sz="2400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58" name="Group 99"/>
          <p:cNvGrpSpPr>
            <a:grpSpLocks/>
          </p:cNvGrpSpPr>
          <p:nvPr/>
        </p:nvGrpSpPr>
        <p:grpSpPr bwMode="auto">
          <a:xfrm>
            <a:off x="3881688" y="3895599"/>
            <a:ext cx="2627312" cy="685800"/>
            <a:chOff x="2473" y="2444"/>
            <a:chExt cx="1655" cy="432"/>
          </a:xfrm>
        </p:grpSpPr>
        <p:grpSp>
          <p:nvGrpSpPr>
            <p:cNvPr id="59" name="Group 94"/>
            <p:cNvGrpSpPr>
              <a:grpSpLocks/>
            </p:cNvGrpSpPr>
            <p:nvPr/>
          </p:nvGrpSpPr>
          <p:grpSpPr bwMode="auto">
            <a:xfrm>
              <a:off x="2473" y="2444"/>
              <a:ext cx="1224" cy="432"/>
              <a:chOff x="2472" y="2448"/>
              <a:chExt cx="1224" cy="432"/>
            </a:xfrm>
          </p:grpSpPr>
          <p:sp>
            <p:nvSpPr>
              <p:cNvPr id="61" name="AutoShape 81"/>
              <p:cNvSpPr>
                <a:spLocks noChangeArrowheads="1"/>
              </p:cNvSpPr>
              <p:nvPr/>
            </p:nvSpPr>
            <p:spPr bwMode="auto">
              <a:xfrm>
                <a:off x="2472" y="2448"/>
                <a:ext cx="437" cy="43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83"/>
              <p:cNvSpPr>
                <a:spLocks noChangeShapeType="1"/>
              </p:cNvSpPr>
              <p:nvPr/>
            </p:nvSpPr>
            <p:spPr bwMode="auto">
              <a:xfrm flipH="1">
                <a:off x="2832" y="2640"/>
                <a:ext cx="864" cy="48"/>
              </a:xfrm>
              <a:prstGeom prst="line">
                <a:avLst/>
              </a:prstGeom>
              <a:noFill/>
              <a:ln w="15875">
                <a:solidFill>
                  <a:srgbClr val="8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0" name="Text Box 89"/>
            <p:cNvSpPr txBox="1">
              <a:spLocks noChangeArrowheads="1"/>
            </p:cNvSpPr>
            <p:nvPr/>
          </p:nvSpPr>
          <p:spPr bwMode="auto">
            <a:xfrm>
              <a:off x="3696" y="2544"/>
              <a:ext cx="4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>
                  <a:solidFill>
                    <a:srgbClr val="800000"/>
                  </a:solidFill>
                </a:rPr>
                <a:t>A</a:t>
              </a:r>
              <a:r>
                <a:rPr lang="en-GB" sz="2000">
                  <a:solidFill>
                    <a:srgbClr val="800000"/>
                  </a:solidFill>
                  <a:sym typeface="Symbol" pitchFamily="18" charset="2"/>
                </a:rPr>
                <a:t>C</a:t>
              </a:r>
              <a:endParaRPr lang="en-GB" sz="2400">
                <a:solidFill>
                  <a:srgbClr val="8000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3" name="Group 101"/>
          <p:cNvGrpSpPr>
            <a:grpSpLocks/>
          </p:cNvGrpSpPr>
          <p:nvPr/>
        </p:nvGrpSpPr>
        <p:grpSpPr bwMode="auto">
          <a:xfrm>
            <a:off x="4307137" y="3066131"/>
            <a:ext cx="2362200" cy="2073275"/>
            <a:chOff x="2736" y="1968"/>
            <a:chExt cx="1488" cy="1306"/>
          </a:xfrm>
        </p:grpSpPr>
        <p:grpSp>
          <p:nvGrpSpPr>
            <p:cNvPr id="64" name="Group 95"/>
            <p:cNvGrpSpPr>
              <a:grpSpLocks/>
            </p:cNvGrpSpPr>
            <p:nvPr/>
          </p:nvGrpSpPr>
          <p:grpSpPr bwMode="auto">
            <a:xfrm>
              <a:off x="2736" y="1968"/>
              <a:ext cx="960" cy="1152"/>
              <a:chOff x="2736" y="1968"/>
              <a:chExt cx="960" cy="1152"/>
            </a:xfrm>
          </p:grpSpPr>
          <p:sp>
            <p:nvSpPr>
              <p:cNvPr id="66" name="AutoShape 86"/>
              <p:cNvSpPr>
                <a:spLocks noChangeArrowheads="1"/>
              </p:cNvSpPr>
              <p:nvPr/>
            </p:nvSpPr>
            <p:spPr bwMode="auto">
              <a:xfrm>
                <a:off x="2736" y="1968"/>
                <a:ext cx="144" cy="960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87"/>
              <p:cNvSpPr>
                <a:spLocks noChangeShapeType="1"/>
              </p:cNvSpPr>
              <p:nvPr/>
            </p:nvSpPr>
            <p:spPr bwMode="auto">
              <a:xfrm flipH="1" flipV="1">
                <a:off x="2880" y="2064"/>
                <a:ext cx="816" cy="1056"/>
              </a:xfrm>
              <a:prstGeom prst="line">
                <a:avLst/>
              </a:prstGeom>
              <a:noFill/>
              <a:ln w="15875">
                <a:solidFill>
                  <a:srgbClr val="008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3696" y="302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 dirty="0">
                  <a:solidFill>
                    <a:srgbClr val="006600"/>
                  </a:solidFill>
                </a:rPr>
                <a:t>A</a:t>
              </a:r>
              <a:r>
                <a:rPr lang="en-GB" sz="2000" dirty="0">
                  <a:solidFill>
                    <a:srgbClr val="006600"/>
                  </a:solidFill>
                  <a:sym typeface="Symbol" pitchFamily="18" charset="2"/>
                </a:rPr>
                <a:t>B'</a:t>
              </a:r>
              <a:endParaRPr lang="en-GB" sz="2400" dirty="0">
                <a:solidFill>
                  <a:srgbClr val="006600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</p:grpSp>
      <p:grpSp>
        <p:nvGrpSpPr>
          <p:cNvPr id="68" name="Group 100"/>
          <p:cNvGrpSpPr>
            <a:grpSpLocks/>
          </p:cNvGrpSpPr>
          <p:nvPr/>
        </p:nvGrpSpPr>
        <p:grpSpPr bwMode="auto">
          <a:xfrm>
            <a:off x="2935537" y="2924843"/>
            <a:ext cx="3733800" cy="1844675"/>
            <a:chOff x="1872" y="1872"/>
            <a:chExt cx="2352" cy="1162"/>
          </a:xfrm>
        </p:grpSpPr>
        <p:grpSp>
          <p:nvGrpSpPr>
            <p:cNvPr id="69" name="Group 96"/>
            <p:cNvGrpSpPr>
              <a:grpSpLocks/>
            </p:cNvGrpSpPr>
            <p:nvPr/>
          </p:nvGrpSpPr>
          <p:grpSpPr bwMode="auto">
            <a:xfrm>
              <a:off x="1872" y="1872"/>
              <a:ext cx="1056" cy="1070"/>
              <a:chOff x="1920" y="1920"/>
              <a:chExt cx="1056" cy="1070"/>
            </a:xfrm>
          </p:grpSpPr>
          <p:sp>
            <p:nvSpPr>
              <p:cNvPr id="72" name="Arc 45"/>
              <p:cNvSpPr>
                <a:spLocks/>
              </p:cNvSpPr>
              <p:nvPr/>
            </p:nvSpPr>
            <p:spPr bwMode="auto">
              <a:xfrm flipH="1">
                <a:off x="2688" y="2688"/>
                <a:ext cx="24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Arc 46"/>
              <p:cNvSpPr>
                <a:spLocks/>
              </p:cNvSpPr>
              <p:nvPr/>
            </p:nvSpPr>
            <p:spPr bwMode="auto">
              <a:xfrm>
                <a:off x="1920" y="2688"/>
                <a:ext cx="288" cy="302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Arc 47"/>
              <p:cNvSpPr>
                <a:spLocks/>
              </p:cNvSpPr>
              <p:nvPr/>
            </p:nvSpPr>
            <p:spPr bwMode="auto">
              <a:xfrm flipH="1" flipV="1">
                <a:off x="2688" y="1920"/>
                <a:ext cx="288" cy="28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Arc 48"/>
              <p:cNvSpPr>
                <a:spLocks/>
              </p:cNvSpPr>
              <p:nvPr/>
            </p:nvSpPr>
            <p:spPr bwMode="auto">
              <a:xfrm flipV="1">
                <a:off x="1920" y="1920"/>
                <a:ext cx="296" cy="30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84"/>
            <p:cNvSpPr>
              <a:spLocks noChangeShapeType="1"/>
            </p:cNvSpPr>
            <p:nvPr/>
          </p:nvSpPr>
          <p:spPr bwMode="auto">
            <a:xfrm flipH="1">
              <a:off x="2880" y="2880"/>
              <a:ext cx="816" cy="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Text Box 90"/>
            <p:cNvSpPr txBox="1">
              <a:spLocks noChangeArrowheads="1"/>
            </p:cNvSpPr>
            <p:nvPr/>
          </p:nvSpPr>
          <p:spPr bwMode="auto">
            <a:xfrm>
              <a:off x="3696" y="2784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GB" sz="2000"/>
                <a:t>B'</a:t>
              </a:r>
              <a:r>
                <a:rPr lang="en-GB" sz="2000">
                  <a:sym typeface="Symbol" pitchFamily="18" charset="2"/>
                </a:rPr>
                <a:t>D'</a:t>
              </a:r>
              <a:endParaRPr lang="en-GB" sz="2400">
                <a:latin typeface="Times New Roman" pitchFamily="18" charset="0"/>
                <a:sym typeface="Symbol" pitchFamily="18" charset="2"/>
              </a:endParaRPr>
            </a:p>
          </p:txBody>
        </p:sp>
      </p:grpSp>
      <p:sp>
        <p:nvSpPr>
          <p:cNvPr id="76" name="Text Box 85"/>
          <p:cNvSpPr txBox="1">
            <a:spLocks noChangeArrowheads="1"/>
          </p:cNvSpPr>
          <p:nvPr/>
        </p:nvSpPr>
        <p:spPr bwMode="auto">
          <a:xfrm>
            <a:off x="762000" y="5255293"/>
            <a:ext cx="7924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GB" sz="2000" dirty="0"/>
              <a:t>A.D, A.C and B'.D' are EPIs, and they cover all the </a:t>
            </a:r>
            <a:r>
              <a:rPr lang="en-GB" sz="2000" dirty="0" err="1"/>
              <a:t>minterms</a:t>
            </a:r>
            <a:r>
              <a:rPr lang="en-GB" sz="2000" dirty="0"/>
              <a:t>.  </a:t>
            </a:r>
          </a:p>
          <a:p>
            <a:pPr eaLnBrk="0" hangingPunct="0">
              <a:spcBef>
                <a:spcPct val="20000"/>
              </a:spcBef>
            </a:pPr>
            <a:r>
              <a:rPr lang="en-GB" sz="2000" dirty="0"/>
              <a:t>So the answer is: </a:t>
            </a:r>
            <a:r>
              <a:rPr lang="en-GB" sz="2000" b="1" dirty="0">
                <a:solidFill>
                  <a:srgbClr val="800000"/>
                </a:solidFill>
              </a:rPr>
              <a:t>F(A,B,C,D) =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 + A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C + B'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D'</a:t>
            </a:r>
            <a:endParaRPr lang="en-GB" sz="2000" b="1" dirty="0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77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16697877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(3/6)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3505200"/>
            <a:ext cx="3352800" cy="396875"/>
            <a:chOff x="4724400" y="3505200"/>
            <a:chExt cx="3352800" cy="396875"/>
          </a:xfrm>
        </p:grpSpPr>
        <p:sp>
          <p:nvSpPr>
            <p:cNvPr id="79" name="Text Box 41"/>
            <p:cNvSpPr txBox="1">
              <a:spLocks noChangeArrowheads="1"/>
            </p:cNvSpPr>
            <p:nvPr/>
          </p:nvSpPr>
          <p:spPr bwMode="auto">
            <a:xfrm>
              <a:off x="5257800" y="3505200"/>
              <a:ext cx="28194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dirty="0"/>
                <a:t>Fill in the 1’s and X’s.</a:t>
              </a:r>
              <a:endParaRPr lang="en-GB" sz="2400" dirty="0">
                <a:latin typeface="Times New Roman" pitchFamily="18" charset="0"/>
              </a:endParaRPr>
            </a:p>
          </p:txBody>
        </p:sp>
        <p:sp>
          <p:nvSpPr>
            <p:cNvPr id="81" name="AutoShape 43"/>
            <p:cNvSpPr>
              <a:spLocks noChangeArrowheads="1"/>
            </p:cNvSpPr>
            <p:nvPr/>
          </p:nvSpPr>
          <p:spPr bwMode="auto">
            <a:xfrm>
              <a:off x="4724400" y="3527425"/>
              <a:ext cx="381000" cy="304800"/>
            </a:xfrm>
            <a:prstGeom prst="leftArrow">
              <a:avLst>
                <a:gd name="adj1" fmla="val 50000"/>
                <a:gd name="adj2" fmla="val 3125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5509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(4/6)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57200" y="1371601"/>
            <a:ext cx="8229600" cy="104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#3 (with don’t-cares):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5000" y="2667000"/>
            <a:ext cx="2722563" cy="2559051"/>
            <a:chOff x="1905000" y="2667000"/>
            <a:chExt cx="2722563" cy="2559051"/>
          </a:xfrm>
        </p:grpSpPr>
        <p:grpSp>
          <p:nvGrpSpPr>
            <p:cNvPr id="4" name="Group 3"/>
            <p:cNvGrpSpPr/>
            <p:nvPr/>
          </p:nvGrpSpPr>
          <p:grpSpPr>
            <a:xfrm>
              <a:off x="1905000" y="2667000"/>
              <a:ext cx="2722563" cy="2559051"/>
              <a:chOff x="1905000" y="2667000"/>
              <a:chExt cx="2722563" cy="2559051"/>
            </a:xfrm>
          </p:grpSpPr>
          <p:sp>
            <p:nvSpPr>
              <p:cNvPr id="82" name="Rectangle 44"/>
              <p:cNvSpPr>
                <a:spLocks noChangeArrowheads="1"/>
              </p:cNvSpPr>
              <p:nvPr/>
            </p:nvSpPr>
            <p:spPr bwMode="auto">
              <a:xfrm>
                <a:off x="2597150" y="3284538"/>
                <a:ext cx="1628775" cy="157956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5"/>
              <p:cNvSpPr>
                <a:spLocks noChangeShapeType="1"/>
              </p:cNvSpPr>
              <p:nvPr/>
            </p:nvSpPr>
            <p:spPr bwMode="auto">
              <a:xfrm>
                <a:off x="2597150" y="3679825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6"/>
              <p:cNvSpPr>
                <a:spLocks noChangeShapeType="1"/>
              </p:cNvSpPr>
              <p:nvPr/>
            </p:nvSpPr>
            <p:spPr bwMode="auto">
              <a:xfrm>
                <a:off x="30051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Text Box 47"/>
              <p:cNvSpPr txBox="1">
                <a:spLocks noChangeArrowheads="1"/>
              </p:cNvSpPr>
              <p:nvPr/>
            </p:nvSpPr>
            <p:spPr bwMode="auto">
              <a:xfrm>
                <a:off x="3810000" y="3352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 dirty="0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86" name="Text Box 48"/>
              <p:cNvSpPr txBox="1">
                <a:spLocks noChangeArrowheads="1"/>
              </p:cNvSpPr>
              <p:nvPr/>
            </p:nvSpPr>
            <p:spPr bwMode="auto">
              <a:xfrm>
                <a:off x="2590800" y="3352800"/>
                <a:ext cx="406400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87" name="Text Box 49"/>
              <p:cNvSpPr txBox="1">
                <a:spLocks noChangeArrowheads="1"/>
              </p:cNvSpPr>
              <p:nvPr/>
            </p:nvSpPr>
            <p:spPr bwMode="auto">
              <a:xfrm>
                <a:off x="1997075" y="4352925"/>
                <a:ext cx="29845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88" name="AutoShape 50"/>
              <p:cNvSpPr>
                <a:spLocks/>
              </p:cNvSpPr>
              <p:nvPr/>
            </p:nvSpPr>
            <p:spPr bwMode="auto">
              <a:xfrm>
                <a:off x="2252663" y="4111625"/>
                <a:ext cx="98425" cy="746125"/>
              </a:xfrm>
              <a:prstGeom prst="leftBrace">
                <a:avLst>
                  <a:gd name="adj1" fmla="val 63172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AutoShape 51"/>
              <p:cNvSpPr>
                <a:spLocks/>
              </p:cNvSpPr>
              <p:nvPr/>
            </p:nvSpPr>
            <p:spPr bwMode="auto">
              <a:xfrm rot="5400000" flipV="1">
                <a:off x="3763963" y="2578100"/>
                <a:ext cx="122238" cy="796925"/>
              </a:xfrm>
              <a:prstGeom prst="leftBrace">
                <a:avLst>
                  <a:gd name="adj1" fmla="val 54329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Text Box 52"/>
              <p:cNvSpPr txBox="1">
                <a:spLocks noChangeArrowheads="1"/>
              </p:cNvSpPr>
              <p:nvPr/>
            </p:nvSpPr>
            <p:spPr bwMode="auto">
              <a:xfrm>
                <a:off x="3673475" y="2667000"/>
                <a:ext cx="300038" cy="250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91" name="Line 53"/>
              <p:cNvSpPr>
                <a:spLocks noChangeShapeType="1"/>
              </p:cNvSpPr>
              <p:nvPr/>
            </p:nvSpPr>
            <p:spPr bwMode="auto">
              <a:xfrm>
                <a:off x="34115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54"/>
              <p:cNvSpPr>
                <a:spLocks noChangeShapeType="1"/>
              </p:cNvSpPr>
              <p:nvPr/>
            </p:nvSpPr>
            <p:spPr bwMode="auto">
              <a:xfrm>
                <a:off x="3817938" y="3284538"/>
                <a:ext cx="0" cy="15795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Text Box 55"/>
              <p:cNvSpPr txBox="1">
                <a:spLocks noChangeArrowheads="1"/>
              </p:cNvSpPr>
              <p:nvPr/>
            </p:nvSpPr>
            <p:spPr bwMode="auto">
              <a:xfrm>
                <a:off x="2270125" y="3363913"/>
                <a:ext cx="354013" cy="1633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   01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Aft>
                    <a:spcPts val="200"/>
                  </a:spcAft>
                </a:pPr>
                <a:endParaRPr lang="en-US" sz="1200" b="1">
                  <a:latin typeface="Times New Roman" pitchFamily="18" charset="0"/>
                </a:endParaRPr>
              </a:p>
              <a:p>
                <a:pPr algn="r" eaLnBrk="0" hangingPunct="0">
                  <a:spcAft>
                    <a:spcPts val="200"/>
                  </a:spcAft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2665413" y="3033713"/>
                <a:ext cx="1516063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00      01      11      10</a:t>
                </a:r>
              </a:p>
            </p:txBody>
          </p:sp>
          <p:sp>
            <p:nvSpPr>
              <p:cNvPr id="95" name="AutoShape 57"/>
              <p:cNvSpPr>
                <a:spLocks/>
              </p:cNvSpPr>
              <p:nvPr/>
            </p:nvSpPr>
            <p:spPr bwMode="auto">
              <a:xfrm rot="16200000">
                <a:off x="3340100" y="4568825"/>
                <a:ext cx="122238" cy="793750"/>
              </a:xfrm>
              <a:prstGeom prst="leftBrace">
                <a:avLst>
                  <a:gd name="adj1" fmla="val 54113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Text Box 58"/>
              <p:cNvSpPr txBox="1">
                <a:spLocks noChangeArrowheads="1"/>
              </p:cNvSpPr>
              <p:nvPr/>
            </p:nvSpPr>
            <p:spPr bwMode="auto">
              <a:xfrm>
                <a:off x="3259138" y="4989513"/>
                <a:ext cx="298450" cy="236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  <p:sp>
            <p:nvSpPr>
              <p:cNvPr id="97" name="Line 59"/>
              <p:cNvSpPr>
                <a:spLocks noChangeShapeType="1"/>
              </p:cNvSpPr>
              <p:nvPr/>
            </p:nvSpPr>
            <p:spPr bwMode="auto">
              <a:xfrm flipH="1" flipV="1">
                <a:off x="2314575" y="2960688"/>
                <a:ext cx="271463" cy="3159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Text Box 60"/>
              <p:cNvSpPr txBox="1">
                <a:spLocks noChangeArrowheads="1"/>
              </p:cNvSpPr>
              <p:nvPr/>
            </p:nvSpPr>
            <p:spPr bwMode="auto">
              <a:xfrm>
                <a:off x="1905000" y="3040063"/>
                <a:ext cx="568325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sp>
            <p:nvSpPr>
              <p:cNvPr id="99" name="Text Box 61"/>
              <p:cNvSpPr txBox="1">
                <a:spLocks noChangeArrowheads="1"/>
              </p:cNvSpPr>
              <p:nvPr/>
            </p:nvSpPr>
            <p:spPr bwMode="auto">
              <a:xfrm>
                <a:off x="2354263" y="2849563"/>
                <a:ext cx="465138" cy="26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00" name="Line 62"/>
              <p:cNvSpPr>
                <a:spLocks noChangeShapeType="1"/>
              </p:cNvSpPr>
              <p:nvPr/>
            </p:nvSpPr>
            <p:spPr bwMode="auto">
              <a:xfrm>
                <a:off x="2597150" y="40751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3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4"/>
              <p:cNvSpPr>
                <a:spLocks noChangeShapeType="1"/>
              </p:cNvSpPr>
              <p:nvPr/>
            </p:nvSpPr>
            <p:spPr bwMode="auto">
              <a:xfrm>
                <a:off x="2597150" y="4468813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Text Box 65"/>
              <p:cNvSpPr txBox="1">
                <a:spLocks noChangeArrowheads="1"/>
              </p:cNvSpPr>
              <p:nvPr/>
            </p:nvSpPr>
            <p:spPr bwMode="auto">
              <a:xfrm>
                <a:off x="30480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4" name="Text Box 66"/>
              <p:cNvSpPr txBox="1">
                <a:spLocks noChangeArrowheads="1"/>
              </p:cNvSpPr>
              <p:nvPr/>
            </p:nvSpPr>
            <p:spPr bwMode="auto">
              <a:xfrm>
                <a:off x="3429000" y="4114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05" name="Line 67"/>
              <p:cNvSpPr>
                <a:spLocks noChangeShapeType="1"/>
              </p:cNvSpPr>
              <p:nvPr/>
            </p:nvSpPr>
            <p:spPr bwMode="auto">
              <a:xfrm>
                <a:off x="2597150" y="4864100"/>
                <a:ext cx="16287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Text Box 68"/>
              <p:cNvSpPr txBox="1">
                <a:spLocks noChangeArrowheads="1"/>
              </p:cNvSpPr>
              <p:nvPr/>
            </p:nvSpPr>
            <p:spPr bwMode="auto">
              <a:xfrm>
                <a:off x="2590800" y="3733800"/>
                <a:ext cx="40798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  <p:sp>
            <p:nvSpPr>
              <p:cNvPr id="107" name="AutoShape 69"/>
              <p:cNvSpPr>
                <a:spLocks/>
              </p:cNvSpPr>
              <p:nvPr/>
            </p:nvSpPr>
            <p:spPr bwMode="auto">
              <a:xfrm flipH="1">
                <a:off x="4279900" y="3702050"/>
                <a:ext cx="98425" cy="744538"/>
              </a:xfrm>
              <a:prstGeom prst="leftBrace">
                <a:avLst>
                  <a:gd name="adj1" fmla="val 63038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Text Box 70"/>
              <p:cNvSpPr txBox="1">
                <a:spLocks noChangeArrowheads="1"/>
              </p:cNvSpPr>
              <p:nvPr/>
            </p:nvSpPr>
            <p:spPr bwMode="auto">
              <a:xfrm>
                <a:off x="4327525" y="3946525"/>
                <a:ext cx="300038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09" name="Text Box 71"/>
              <p:cNvSpPr txBox="1">
                <a:spLocks noChangeArrowheads="1"/>
              </p:cNvSpPr>
              <p:nvPr/>
            </p:nvSpPr>
            <p:spPr bwMode="auto">
              <a:xfrm>
                <a:off x="38100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0" name="Text Box 72"/>
              <p:cNvSpPr txBox="1">
                <a:spLocks noChangeArrowheads="1"/>
              </p:cNvSpPr>
              <p:nvPr/>
            </p:nvSpPr>
            <p:spPr bwMode="auto">
              <a:xfrm>
                <a:off x="2590800" y="4495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111" name="Text Box 73"/>
              <p:cNvSpPr txBox="1">
                <a:spLocks noChangeArrowheads="1"/>
              </p:cNvSpPr>
              <p:nvPr/>
            </p:nvSpPr>
            <p:spPr bwMode="auto">
              <a:xfrm>
                <a:off x="2590800" y="4114800"/>
                <a:ext cx="406400" cy="3159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400" b="1">
                    <a:solidFill>
                      <a:srgbClr val="FF0000"/>
                    </a:solidFill>
                    <a:latin typeface="Tahoma" pitchFamily="34" charset="0"/>
                  </a:rPr>
                  <a:t>X</a:t>
                </a:r>
              </a:p>
            </p:txBody>
          </p:sp>
        </p:grpSp>
        <p:sp>
          <p:nvSpPr>
            <p:cNvPr id="112" name="Text Box 47"/>
            <p:cNvSpPr txBox="1">
              <a:spLocks noChangeArrowheads="1"/>
            </p:cNvSpPr>
            <p:nvPr/>
          </p:nvSpPr>
          <p:spPr bwMode="auto">
            <a:xfrm>
              <a:off x="3000376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3" name="Text Box 47"/>
            <p:cNvSpPr txBox="1">
              <a:spLocks noChangeArrowheads="1"/>
            </p:cNvSpPr>
            <p:nvPr/>
          </p:nvSpPr>
          <p:spPr bwMode="auto">
            <a:xfrm>
              <a:off x="3435747" y="3332885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4" name="Text Box 47"/>
            <p:cNvSpPr txBox="1">
              <a:spLocks noChangeArrowheads="1"/>
            </p:cNvSpPr>
            <p:nvPr/>
          </p:nvSpPr>
          <p:spPr bwMode="auto">
            <a:xfrm>
              <a:off x="3000376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5" name="Text Box 47"/>
            <p:cNvSpPr txBox="1">
              <a:spLocks noChangeArrowheads="1"/>
            </p:cNvSpPr>
            <p:nvPr/>
          </p:nvSpPr>
          <p:spPr bwMode="auto">
            <a:xfrm>
              <a:off x="3435747" y="44831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6" name="Text Box 47"/>
            <p:cNvSpPr txBox="1">
              <a:spLocks noChangeArrowheads="1"/>
            </p:cNvSpPr>
            <p:nvPr/>
          </p:nvSpPr>
          <p:spPr bwMode="auto">
            <a:xfrm>
              <a:off x="3000376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7" name="Text Box 47"/>
            <p:cNvSpPr txBox="1">
              <a:spLocks noChangeArrowheads="1"/>
            </p:cNvSpPr>
            <p:nvPr/>
          </p:nvSpPr>
          <p:spPr bwMode="auto">
            <a:xfrm>
              <a:off x="3435747" y="3714749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8" name="Text Box 47"/>
            <p:cNvSpPr txBox="1">
              <a:spLocks noChangeArrowheads="1"/>
            </p:cNvSpPr>
            <p:nvPr/>
          </p:nvSpPr>
          <p:spPr bwMode="auto">
            <a:xfrm>
              <a:off x="3807745" y="371107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19" name="Text Box 47"/>
            <p:cNvSpPr txBox="1">
              <a:spLocks noChangeArrowheads="1"/>
            </p:cNvSpPr>
            <p:nvPr/>
          </p:nvSpPr>
          <p:spPr bwMode="auto">
            <a:xfrm>
              <a:off x="3814428" y="41005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2590800" y="3276600"/>
            <a:ext cx="1612900" cy="1698625"/>
            <a:chOff x="1824" y="2064"/>
            <a:chExt cx="1016" cy="1070"/>
          </a:xfrm>
        </p:grpSpPr>
        <p:sp>
          <p:nvSpPr>
            <p:cNvPr id="51" name="Arc 41"/>
            <p:cNvSpPr>
              <a:spLocks/>
            </p:cNvSpPr>
            <p:nvPr/>
          </p:nvSpPr>
          <p:spPr bwMode="auto">
            <a:xfrm flipH="1">
              <a:off x="2592" y="2832"/>
              <a:ext cx="24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Arc 42"/>
            <p:cNvSpPr>
              <a:spLocks/>
            </p:cNvSpPr>
            <p:nvPr/>
          </p:nvSpPr>
          <p:spPr bwMode="auto">
            <a:xfrm>
              <a:off x="1824" y="2832"/>
              <a:ext cx="288" cy="30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Arc 43"/>
            <p:cNvSpPr>
              <a:spLocks/>
            </p:cNvSpPr>
            <p:nvPr/>
          </p:nvSpPr>
          <p:spPr bwMode="auto">
            <a:xfrm flipH="1" flipV="1">
              <a:off x="2544" y="2064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Arc 44"/>
            <p:cNvSpPr>
              <a:spLocks/>
            </p:cNvSpPr>
            <p:nvPr/>
          </p:nvSpPr>
          <p:spPr bwMode="auto">
            <a:xfrm flipV="1">
              <a:off x="1824" y="2064"/>
              <a:ext cx="296" cy="30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AutoShape 45"/>
          <p:cNvSpPr>
            <a:spLocks noChangeArrowheads="1"/>
          </p:cNvSpPr>
          <p:nvPr/>
        </p:nvSpPr>
        <p:spPr bwMode="auto">
          <a:xfrm>
            <a:off x="3048000" y="4114800"/>
            <a:ext cx="685800" cy="304800"/>
          </a:xfrm>
          <a:prstGeom prst="roundRect">
            <a:avLst>
              <a:gd name="adj" fmla="val 16667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5105400" y="2971800"/>
            <a:ext cx="3200400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Do we need to have an additional term </a:t>
            </a:r>
            <a:r>
              <a:rPr lang="en-GB" sz="2000" dirty="0">
                <a:solidFill>
                  <a:srgbClr val="006600"/>
                </a:solidFill>
              </a:rPr>
              <a:t>A'</a:t>
            </a:r>
            <a:r>
              <a:rPr lang="en-GB" sz="2000" dirty="0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2000" dirty="0">
                <a:solidFill>
                  <a:srgbClr val="006600"/>
                </a:solidFill>
              </a:rPr>
              <a:t>B'</a:t>
            </a:r>
            <a:r>
              <a:rPr lang="en-GB" sz="2000" dirty="0"/>
              <a:t> to cover the 2 remaining X’s?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No, because all the 1’s (</a:t>
            </a:r>
            <a:r>
              <a:rPr lang="en-GB" sz="2000" dirty="0" err="1"/>
              <a:t>minterms</a:t>
            </a:r>
            <a:r>
              <a:rPr lang="en-GB" sz="2000" dirty="0"/>
              <a:t>) have been covered.</a:t>
            </a:r>
            <a:endParaRPr lang="en-GB" sz="2400" dirty="0">
              <a:latin typeface="Times New Roman" pitchFamily="18" charset="0"/>
            </a:endParaRPr>
          </a:p>
        </p:txBody>
      </p:sp>
      <p:sp>
        <p:nvSpPr>
          <p:cNvPr id="57" name="Text Box 47"/>
          <p:cNvSpPr txBox="1">
            <a:spLocks noChangeArrowheads="1"/>
          </p:cNvSpPr>
          <p:nvPr/>
        </p:nvSpPr>
        <p:spPr bwMode="auto">
          <a:xfrm>
            <a:off x="1828800" y="5410200"/>
            <a:ext cx="601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400"/>
              <a:t>Answer:</a:t>
            </a:r>
            <a:r>
              <a:rPr lang="en-GB" sz="2400">
                <a:solidFill>
                  <a:schemeClr val="hlink"/>
                </a:solidFill>
              </a:rPr>
              <a:t> </a:t>
            </a:r>
            <a:r>
              <a:rPr lang="en-GB" sz="2400" b="1">
                <a:solidFill>
                  <a:srgbClr val="800000"/>
                </a:solidFill>
              </a:rPr>
              <a:t>F(A,B,C,D) = B'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D' + B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C</a:t>
            </a:r>
            <a:r>
              <a:rPr lang="en-GB" sz="24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400" b="1">
                <a:solidFill>
                  <a:srgbClr val="800000"/>
                </a:solidFill>
              </a:rPr>
              <a:t>D </a:t>
            </a:r>
            <a:endParaRPr lang="en-GB" sz="2400" b="1">
              <a:solidFill>
                <a:srgbClr val="800000"/>
              </a:solidFill>
              <a:latin typeface="Times New Roman" pitchFamily="18" charset="0"/>
            </a:endParaRPr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31608282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(5/6)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9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57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#2: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B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+ A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 + B'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C'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D'  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33" name="Text Box 78"/>
          <p:cNvSpPr txBox="1">
            <a:spLocks noChangeArrowheads="1"/>
          </p:cNvSpPr>
          <p:nvPr/>
        </p:nvSpPr>
        <p:spPr bwMode="auto">
          <a:xfrm>
            <a:off x="4648200" y="32004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 dirty="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F' =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Using </a:t>
            </a:r>
            <a:r>
              <a:rPr lang="en-GB" sz="2000" dirty="0" err="1"/>
              <a:t>DeMorgan’s</a:t>
            </a:r>
            <a:r>
              <a:rPr lang="en-GB" sz="2000" dirty="0"/>
              <a:t>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F = (A'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B + A'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 + B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C'</a:t>
            </a:r>
            <a:r>
              <a:rPr lang="en-GB" sz="2000" dirty="0">
                <a:sym typeface="Symbol" pitchFamily="18" charset="2"/>
              </a:rPr>
              <a:t></a:t>
            </a:r>
            <a:r>
              <a:rPr lang="en-GB" sz="2000" dirty="0"/>
              <a:t>D')'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 dirty="0"/>
              <a:t>     = </a:t>
            </a:r>
            <a:r>
              <a:rPr lang="en-GB" sz="2000" b="1" dirty="0">
                <a:solidFill>
                  <a:srgbClr val="800000"/>
                </a:solidFill>
              </a:rPr>
              <a:t>(A+B')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(A+D')</a:t>
            </a:r>
            <a:r>
              <a:rPr lang="en-GB" sz="20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 dirty="0">
                <a:solidFill>
                  <a:srgbClr val="800000"/>
                </a:solidFill>
              </a:rPr>
              <a:t>(B'+C+D)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447800" y="3048000"/>
            <a:ext cx="2722563" cy="2559050"/>
            <a:chOff x="1447800" y="3048000"/>
            <a:chExt cx="2722563" cy="2559050"/>
          </a:xfrm>
        </p:grpSpPr>
        <p:grpSp>
          <p:nvGrpSpPr>
            <p:cNvPr id="60" name="Group 44"/>
            <p:cNvGrpSpPr>
              <a:grpSpLocks/>
            </p:cNvGrpSpPr>
            <p:nvPr/>
          </p:nvGrpSpPr>
          <p:grpSpPr bwMode="auto">
            <a:xfrm>
              <a:off x="1447800" y="3048000"/>
              <a:ext cx="2722563" cy="2559050"/>
              <a:chOff x="1152" y="2016"/>
              <a:chExt cx="1715" cy="1612"/>
            </a:xfrm>
          </p:grpSpPr>
          <p:grpSp>
            <p:nvGrpSpPr>
              <p:cNvPr id="61" name="Group 45"/>
              <p:cNvGrpSpPr>
                <a:grpSpLocks/>
              </p:cNvGrpSpPr>
              <p:nvPr/>
            </p:nvGrpSpPr>
            <p:grpSpPr bwMode="auto">
              <a:xfrm>
                <a:off x="1152" y="2016"/>
                <a:ext cx="1715" cy="1612"/>
                <a:chOff x="1392" y="2160"/>
                <a:chExt cx="1715" cy="1612"/>
              </a:xfrm>
            </p:grpSpPr>
            <p:sp>
              <p:nvSpPr>
                <p:cNvPr id="65" name="Rectangle 46"/>
                <p:cNvSpPr>
                  <a:spLocks noChangeArrowheads="1"/>
                </p:cNvSpPr>
                <p:nvPr/>
              </p:nvSpPr>
              <p:spPr bwMode="auto">
                <a:xfrm>
                  <a:off x="1828" y="2549"/>
                  <a:ext cx="1026" cy="995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Line 47"/>
                <p:cNvSpPr>
                  <a:spLocks noChangeShapeType="1"/>
                </p:cNvSpPr>
                <p:nvPr/>
              </p:nvSpPr>
              <p:spPr bwMode="auto">
                <a:xfrm>
                  <a:off x="1828" y="2798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Line 48"/>
                <p:cNvSpPr>
                  <a:spLocks noChangeShapeType="1"/>
                </p:cNvSpPr>
                <p:nvPr/>
              </p:nvSpPr>
              <p:spPr bwMode="auto">
                <a:xfrm>
                  <a:off x="2085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206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69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1824" y="3072"/>
                  <a:ext cx="256" cy="1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7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450" y="3222"/>
                  <a:ext cx="188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71" name="AutoShape 52"/>
                <p:cNvSpPr>
                  <a:spLocks/>
                </p:cNvSpPr>
                <p:nvPr/>
              </p:nvSpPr>
              <p:spPr bwMode="auto">
                <a:xfrm>
                  <a:off x="1611" y="3070"/>
                  <a:ext cx="62" cy="470"/>
                </a:xfrm>
                <a:prstGeom prst="leftBrace">
                  <a:avLst>
                    <a:gd name="adj1" fmla="val 63172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AutoShape 53"/>
                <p:cNvSpPr>
                  <a:spLocks/>
                </p:cNvSpPr>
                <p:nvPr/>
              </p:nvSpPr>
              <p:spPr bwMode="auto">
                <a:xfrm rot="5400000" flipV="1">
                  <a:off x="2563" y="2104"/>
                  <a:ext cx="77" cy="502"/>
                </a:xfrm>
                <a:prstGeom prst="leftBrace">
                  <a:avLst>
                    <a:gd name="adj1" fmla="val 54329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2506" y="2160"/>
                  <a:ext cx="189" cy="15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74" name="Line 55"/>
                <p:cNvSpPr>
                  <a:spLocks noChangeShapeType="1"/>
                </p:cNvSpPr>
                <p:nvPr/>
              </p:nvSpPr>
              <p:spPr bwMode="auto">
                <a:xfrm>
                  <a:off x="2341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56"/>
                <p:cNvSpPr>
                  <a:spLocks noChangeShapeType="1"/>
                </p:cNvSpPr>
                <p:nvPr/>
              </p:nvSpPr>
              <p:spPr bwMode="auto">
                <a:xfrm>
                  <a:off x="2597" y="2549"/>
                  <a:ext cx="0" cy="99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622" y="2599"/>
                  <a:ext cx="223" cy="10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   01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Aft>
                      <a:spcPts val="200"/>
                    </a:spcAft>
                  </a:pPr>
                  <a:endParaRPr lang="en-US" sz="1200" b="1">
                    <a:latin typeface="Times New Roman" pitchFamily="18" charset="0"/>
                  </a:endParaRPr>
                </a:p>
                <a:p>
                  <a:pPr algn="r" eaLnBrk="0" hangingPunct="0">
                    <a:spcAft>
                      <a:spcPts val="200"/>
                    </a:spcAft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871" y="2391"/>
                  <a:ext cx="955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00      01      11      10</a:t>
                  </a:r>
                </a:p>
              </p:txBody>
            </p:sp>
            <p:sp>
              <p:nvSpPr>
                <p:cNvPr id="79" name="AutoShape 59"/>
                <p:cNvSpPr>
                  <a:spLocks/>
                </p:cNvSpPr>
                <p:nvPr/>
              </p:nvSpPr>
              <p:spPr bwMode="auto">
                <a:xfrm rot="-5400000">
                  <a:off x="2296" y="3358"/>
                  <a:ext cx="77" cy="500"/>
                </a:xfrm>
                <a:prstGeom prst="leftBrace">
                  <a:avLst>
                    <a:gd name="adj1" fmla="val 54113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245" y="3623"/>
                  <a:ext cx="188" cy="14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  <p:sp>
              <p:nvSpPr>
                <p:cNvPr id="81" name="Line 61"/>
                <p:cNvSpPr>
                  <a:spLocks noChangeShapeType="1"/>
                </p:cNvSpPr>
                <p:nvPr/>
              </p:nvSpPr>
              <p:spPr bwMode="auto">
                <a:xfrm flipH="1" flipV="1">
                  <a:off x="1650" y="2345"/>
                  <a:ext cx="171" cy="19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1392" y="2395"/>
                  <a:ext cx="358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sp>
              <p:nvSpPr>
                <p:cNvPr id="121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1675" y="2275"/>
                  <a:ext cx="293" cy="1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122" name="Line 64"/>
                <p:cNvSpPr>
                  <a:spLocks noChangeShapeType="1"/>
                </p:cNvSpPr>
                <p:nvPr/>
              </p:nvSpPr>
              <p:spPr bwMode="auto">
                <a:xfrm>
                  <a:off x="1828" y="3047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Line 65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Line 66"/>
                <p:cNvSpPr>
                  <a:spLocks noChangeShapeType="1"/>
                </p:cNvSpPr>
                <p:nvPr/>
              </p:nvSpPr>
              <p:spPr bwMode="auto">
                <a:xfrm>
                  <a:off x="1828" y="3295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2064" y="307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6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2064" y="3312"/>
                  <a:ext cx="257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27" name="Line 69"/>
                <p:cNvSpPr>
                  <a:spLocks noChangeShapeType="1"/>
                </p:cNvSpPr>
                <p:nvPr/>
              </p:nvSpPr>
              <p:spPr bwMode="auto">
                <a:xfrm>
                  <a:off x="1828" y="3544"/>
                  <a:ext cx="1026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AutoShape 70"/>
                <p:cNvSpPr>
                  <a:spLocks/>
                </p:cNvSpPr>
                <p:nvPr/>
              </p:nvSpPr>
              <p:spPr bwMode="auto">
                <a:xfrm flipH="1">
                  <a:off x="2888" y="2812"/>
                  <a:ext cx="62" cy="469"/>
                </a:xfrm>
                <a:prstGeom prst="leftBrace">
                  <a:avLst>
                    <a:gd name="adj1" fmla="val 63038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Text Box 71"/>
                <p:cNvSpPr txBox="1">
                  <a:spLocks noChangeArrowheads="1"/>
                </p:cNvSpPr>
                <p:nvPr/>
              </p:nvSpPr>
              <p:spPr bwMode="auto">
                <a:xfrm>
                  <a:off x="2918" y="2966"/>
                  <a:ext cx="189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130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352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 dirty="0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1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2064" y="259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  <p:sp>
              <p:nvSpPr>
                <p:cNvPr id="132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1824" y="2832"/>
                  <a:ext cx="256" cy="19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400" b="1">
                      <a:solidFill>
                        <a:srgbClr val="FF0000"/>
                      </a:solidFill>
                      <a:latin typeface="Tahoma" pitchFamily="34" charset="0"/>
                    </a:rPr>
                    <a:t>1</a:t>
                  </a:r>
                </a:p>
              </p:txBody>
            </p:sp>
          </p:grpSp>
          <p:sp>
            <p:nvSpPr>
              <p:cNvPr id="62" name="AutoShape 75"/>
              <p:cNvSpPr>
                <a:spLocks noChangeArrowheads="1"/>
              </p:cNvSpPr>
              <p:nvPr/>
            </p:nvSpPr>
            <p:spPr bwMode="auto">
              <a:xfrm>
                <a:off x="1897" y="2447"/>
                <a:ext cx="432" cy="179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AutoShape 76"/>
              <p:cNvSpPr>
                <a:spLocks noChangeArrowheads="1"/>
              </p:cNvSpPr>
              <p:nvPr/>
            </p:nvSpPr>
            <p:spPr bwMode="auto">
              <a:xfrm rot="-5400000">
                <a:off x="1516" y="2787"/>
                <a:ext cx="928" cy="216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AutoShape 77"/>
              <p:cNvSpPr>
                <a:spLocks noChangeArrowheads="1"/>
              </p:cNvSpPr>
              <p:nvPr/>
            </p:nvSpPr>
            <p:spPr bwMode="auto">
              <a:xfrm rot="-5400000">
                <a:off x="1621" y="2690"/>
                <a:ext cx="432" cy="454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4" name="Text Box 72"/>
            <p:cNvSpPr txBox="1">
              <a:spLocks noChangeArrowheads="1"/>
            </p:cNvSpPr>
            <p:nvPr/>
          </p:nvSpPr>
          <p:spPr bwMode="auto">
            <a:xfrm>
              <a:off x="2144713" y="3712368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5" name="Text Box 72"/>
            <p:cNvSpPr txBox="1">
              <a:spLocks noChangeArrowheads="1"/>
            </p:cNvSpPr>
            <p:nvPr/>
          </p:nvSpPr>
          <p:spPr bwMode="auto">
            <a:xfrm>
              <a:off x="3389313" y="3710491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6" name="Text Box 72"/>
            <p:cNvSpPr txBox="1">
              <a:spLocks noChangeArrowheads="1"/>
            </p:cNvSpPr>
            <p:nvPr/>
          </p:nvSpPr>
          <p:spPr bwMode="auto">
            <a:xfrm>
              <a:off x="2961482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7" name="Text Box 72"/>
            <p:cNvSpPr txBox="1">
              <a:spLocks noChangeArrowheads="1"/>
            </p:cNvSpPr>
            <p:nvPr/>
          </p:nvSpPr>
          <p:spPr bwMode="auto">
            <a:xfrm>
              <a:off x="3389313" y="411400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8" name="Text Box 72"/>
            <p:cNvSpPr txBox="1">
              <a:spLocks noChangeArrowheads="1"/>
            </p:cNvSpPr>
            <p:nvPr/>
          </p:nvSpPr>
          <p:spPr bwMode="auto">
            <a:xfrm>
              <a:off x="2960688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39" name="Text Box 72"/>
            <p:cNvSpPr txBox="1">
              <a:spLocks noChangeArrowheads="1"/>
            </p:cNvSpPr>
            <p:nvPr/>
          </p:nvSpPr>
          <p:spPr bwMode="auto">
            <a:xfrm>
              <a:off x="3388519" y="4463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0" name="Text Box 72"/>
            <p:cNvSpPr txBox="1">
              <a:spLocks noChangeArrowheads="1"/>
            </p:cNvSpPr>
            <p:nvPr/>
          </p:nvSpPr>
          <p:spPr bwMode="auto">
            <a:xfrm>
              <a:off x="2959102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1" name="Text Box 72"/>
            <p:cNvSpPr txBox="1">
              <a:spLocks noChangeArrowheads="1"/>
            </p:cNvSpPr>
            <p:nvPr/>
          </p:nvSpPr>
          <p:spPr bwMode="auto">
            <a:xfrm>
              <a:off x="3386933" y="4858762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2" name="Text Box 72"/>
            <p:cNvSpPr txBox="1">
              <a:spLocks noChangeArrowheads="1"/>
            </p:cNvSpPr>
            <p:nvPr/>
          </p:nvSpPr>
          <p:spPr bwMode="auto">
            <a:xfrm>
              <a:off x="2119314" y="489404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952500" y="2732128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99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 More Examples (6/6)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8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>
          <a:xfrm>
            <a:off x="457200" y="1371600"/>
            <a:ext cx="8229600" cy="1929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the simplest POS expression for example #3: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F(A,B,C,D) =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m(2,8,10,15)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>
              <a:solidFill>
                <a:srgbClr val="800000"/>
              </a:solidFill>
              <a:sym typeface="Symbol" pitchFamily="18" charset="2"/>
            </a:endParaRP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Draw the K-map of the complement of F, that is, F'.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F'(A,B,C,D) =</a:t>
            </a:r>
            <a:r>
              <a:rPr lang="en-US" dirty="0"/>
              <a:t> </a:t>
            </a:r>
            <a:r>
              <a:rPr lang="en-US" dirty="0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>
                <a:solidFill>
                  <a:srgbClr val="800000"/>
                </a:solidFill>
              </a:rPr>
              <a:t>m(4,5,6,9,11,12,13,14) + </a:t>
            </a:r>
            <a:r>
              <a:rPr lang="en-US" dirty="0" err="1">
                <a:solidFill>
                  <a:srgbClr val="800000"/>
                </a:solidFill>
                <a:latin typeface="Symbol" pitchFamily="18" charset="2"/>
              </a:rPr>
              <a:t>S</a:t>
            </a:r>
            <a:r>
              <a:rPr lang="en-US" dirty="0" err="1">
                <a:solidFill>
                  <a:srgbClr val="800000"/>
                </a:solidFill>
              </a:rPr>
              <a:t>d</a:t>
            </a:r>
            <a:r>
              <a:rPr lang="en-US" dirty="0">
                <a:solidFill>
                  <a:srgbClr val="800000"/>
                </a:solidFill>
              </a:rPr>
              <a:t>(0,1,3,7)</a:t>
            </a:r>
            <a:endParaRPr lang="en-US" dirty="0"/>
          </a:p>
          <a:p>
            <a:pPr marL="571500" indent="-571500" fontAlgn="auto">
              <a:spcAft>
                <a:spcPts val="0"/>
              </a:spcAft>
              <a:buFont typeface="Wingdings" pitchFamily="2" charset="2"/>
              <a:buNone/>
            </a:pP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18" name="Text Box 80"/>
          <p:cNvSpPr txBox="1">
            <a:spLocks noChangeArrowheads="1"/>
          </p:cNvSpPr>
          <p:nvPr/>
        </p:nvSpPr>
        <p:spPr bwMode="auto">
          <a:xfrm>
            <a:off x="4724400" y="3505200"/>
            <a:ext cx="3810000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GB" sz="2000"/>
              <a:t>From K-map,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' =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Using DeMorgan’s theorem,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F = (B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C' + B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D' + B'</a:t>
            </a:r>
            <a:r>
              <a:rPr lang="en-GB" sz="2000">
                <a:sym typeface="Symbol" pitchFamily="18" charset="2"/>
              </a:rPr>
              <a:t></a:t>
            </a:r>
            <a:r>
              <a:rPr lang="en-GB" sz="2000"/>
              <a:t>D)'</a:t>
            </a:r>
          </a:p>
          <a:p>
            <a:pPr eaLnBrk="0" hangingPunct="0">
              <a:spcBef>
                <a:spcPct val="50000"/>
              </a:spcBef>
            </a:pPr>
            <a:r>
              <a:rPr lang="en-GB" sz="2000"/>
              <a:t>     = </a:t>
            </a:r>
            <a:r>
              <a:rPr lang="en-GB" sz="2000" b="1">
                <a:solidFill>
                  <a:srgbClr val="800000"/>
                </a:solidFill>
              </a:rPr>
              <a:t>(B'+C)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(B'+D)</a:t>
            </a:r>
            <a:r>
              <a:rPr lang="en-GB" sz="2000" b="1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2000" b="1">
                <a:solidFill>
                  <a:srgbClr val="800000"/>
                </a:solidFill>
              </a:rPr>
              <a:t>(B+D')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71600" y="3505200"/>
            <a:ext cx="2722563" cy="2559051"/>
            <a:chOff x="1371600" y="3505200"/>
            <a:chExt cx="2722563" cy="2559051"/>
          </a:xfrm>
        </p:grpSpPr>
        <p:sp>
          <p:nvSpPr>
            <p:cNvPr id="56" name="AutoShape 41"/>
            <p:cNvSpPr>
              <a:spLocks/>
            </p:cNvSpPr>
            <p:nvPr/>
          </p:nvSpPr>
          <p:spPr bwMode="auto">
            <a:xfrm flipH="1">
              <a:off x="33528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AutoShape 42"/>
            <p:cNvSpPr>
              <a:spLocks/>
            </p:cNvSpPr>
            <p:nvPr/>
          </p:nvSpPr>
          <p:spPr bwMode="auto">
            <a:xfrm>
              <a:off x="2133600" y="45720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CCFF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AutoShape 43"/>
            <p:cNvSpPr>
              <a:spLocks/>
            </p:cNvSpPr>
            <p:nvPr/>
          </p:nvSpPr>
          <p:spPr bwMode="auto">
            <a:xfrm rot="5400000" flipH="1">
              <a:off x="2705100" y="51435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AutoShape 44"/>
            <p:cNvSpPr>
              <a:spLocks/>
            </p:cNvSpPr>
            <p:nvPr/>
          </p:nvSpPr>
          <p:spPr bwMode="auto">
            <a:xfrm rot="16200000" flipH="1" flipV="1">
              <a:off x="2705100" y="3924300"/>
              <a:ext cx="304800" cy="685800"/>
            </a:xfrm>
            <a:prstGeom prst="rightBracket">
              <a:avLst>
                <a:gd name="adj" fmla="val 18750"/>
              </a:avLst>
            </a:prstGeom>
            <a:solidFill>
              <a:srgbClr val="FFFF99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Rectangle 45"/>
            <p:cNvSpPr>
              <a:spLocks noChangeArrowheads="1"/>
            </p:cNvSpPr>
            <p:nvPr/>
          </p:nvSpPr>
          <p:spPr bwMode="auto">
            <a:xfrm>
              <a:off x="2063750" y="4122738"/>
              <a:ext cx="1628775" cy="157956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46"/>
            <p:cNvSpPr>
              <a:spLocks noChangeShapeType="1"/>
            </p:cNvSpPr>
            <p:nvPr/>
          </p:nvSpPr>
          <p:spPr bwMode="auto">
            <a:xfrm>
              <a:off x="2063750" y="4518025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47"/>
            <p:cNvSpPr>
              <a:spLocks noChangeShapeType="1"/>
            </p:cNvSpPr>
            <p:nvPr/>
          </p:nvSpPr>
          <p:spPr bwMode="auto">
            <a:xfrm>
              <a:off x="24717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Text Box 48"/>
            <p:cNvSpPr txBox="1">
              <a:spLocks noChangeArrowheads="1"/>
            </p:cNvSpPr>
            <p:nvPr/>
          </p:nvSpPr>
          <p:spPr bwMode="auto">
            <a:xfrm>
              <a:off x="24384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7" name="Text Box 49"/>
            <p:cNvSpPr txBox="1">
              <a:spLocks noChangeArrowheads="1"/>
            </p:cNvSpPr>
            <p:nvPr/>
          </p:nvSpPr>
          <p:spPr bwMode="auto">
            <a:xfrm>
              <a:off x="3276600" y="4953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1463675" y="5191125"/>
              <a:ext cx="29845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89" name="AutoShape 51"/>
            <p:cNvSpPr>
              <a:spLocks/>
            </p:cNvSpPr>
            <p:nvPr/>
          </p:nvSpPr>
          <p:spPr bwMode="auto">
            <a:xfrm>
              <a:off x="1719263" y="4949825"/>
              <a:ext cx="98425" cy="746125"/>
            </a:xfrm>
            <a:prstGeom prst="leftBrace">
              <a:avLst>
                <a:gd name="adj1" fmla="val 6317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AutoShape 52"/>
            <p:cNvSpPr>
              <a:spLocks/>
            </p:cNvSpPr>
            <p:nvPr/>
          </p:nvSpPr>
          <p:spPr bwMode="auto">
            <a:xfrm rot="5400000" flipV="1">
              <a:off x="3230563" y="3416300"/>
              <a:ext cx="122238" cy="796925"/>
            </a:xfrm>
            <a:prstGeom prst="leftBrace">
              <a:avLst>
                <a:gd name="adj1" fmla="val 54329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Text Box 53"/>
            <p:cNvSpPr txBox="1">
              <a:spLocks noChangeArrowheads="1"/>
            </p:cNvSpPr>
            <p:nvPr/>
          </p:nvSpPr>
          <p:spPr bwMode="auto">
            <a:xfrm>
              <a:off x="3140075" y="3505200"/>
              <a:ext cx="300038" cy="250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2" name="Line 54"/>
            <p:cNvSpPr>
              <a:spLocks noChangeShapeType="1"/>
            </p:cNvSpPr>
            <p:nvPr/>
          </p:nvSpPr>
          <p:spPr bwMode="auto">
            <a:xfrm>
              <a:off x="28781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55"/>
            <p:cNvSpPr>
              <a:spLocks noChangeShapeType="1"/>
            </p:cNvSpPr>
            <p:nvPr/>
          </p:nvSpPr>
          <p:spPr bwMode="auto">
            <a:xfrm>
              <a:off x="3284538" y="4122738"/>
              <a:ext cx="0" cy="15795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Text Box 56"/>
            <p:cNvSpPr txBox="1">
              <a:spLocks noChangeArrowheads="1"/>
            </p:cNvSpPr>
            <p:nvPr/>
          </p:nvSpPr>
          <p:spPr bwMode="auto">
            <a:xfrm>
              <a:off x="1736725" y="4202113"/>
              <a:ext cx="354013" cy="1633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5" name="Text Box 57"/>
            <p:cNvSpPr txBox="1">
              <a:spLocks noChangeArrowheads="1"/>
            </p:cNvSpPr>
            <p:nvPr/>
          </p:nvSpPr>
          <p:spPr bwMode="auto">
            <a:xfrm>
              <a:off x="2132013" y="3871913"/>
              <a:ext cx="1516063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6" name="AutoShape 58"/>
            <p:cNvSpPr>
              <a:spLocks/>
            </p:cNvSpPr>
            <p:nvPr/>
          </p:nvSpPr>
          <p:spPr bwMode="auto">
            <a:xfrm rot="16200000">
              <a:off x="2806700" y="5407025"/>
              <a:ext cx="122238" cy="793750"/>
            </a:xfrm>
            <a:prstGeom prst="leftBrace">
              <a:avLst>
                <a:gd name="adj1" fmla="val 5411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Text Box 59"/>
            <p:cNvSpPr txBox="1">
              <a:spLocks noChangeArrowheads="1"/>
            </p:cNvSpPr>
            <p:nvPr/>
          </p:nvSpPr>
          <p:spPr bwMode="auto">
            <a:xfrm>
              <a:off x="2725738" y="5827713"/>
              <a:ext cx="298450" cy="236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 flipH="1" flipV="1">
              <a:off x="1781175" y="3798888"/>
              <a:ext cx="271463" cy="3159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Text Box 61"/>
            <p:cNvSpPr txBox="1">
              <a:spLocks noChangeArrowheads="1"/>
            </p:cNvSpPr>
            <p:nvPr/>
          </p:nvSpPr>
          <p:spPr bwMode="auto">
            <a:xfrm>
              <a:off x="1371600" y="3878263"/>
              <a:ext cx="568325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0" name="Text Box 62"/>
            <p:cNvSpPr txBox="1">
              <a:spLocks noChangeArrowheads="1"/>
            </p:cNvSpPr>
            <p:nvPr/>
          </p:nvSpPr>
          <p:spPr bwMode="auto">
            <a:xfrm>
              <a:off x="1820863" y="3687763"/>
              <a:ext cx="465138" cy="266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1" name="Line 63"/>
            <p:cNvSpPr>
              <a:spLocks noChangeShapeType="1"/>
            </p:cNvSpPr>
            <p:nvPr/>
          </p:nvSpPr>
          <p:spPr bwMode="auto">
            <a:xfrm>
              <a:off x="2063750" y="49133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64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65"/>
            <p:cNvSpPr>
              <a:spLocks noChangeShapeType="1"/>
            </p:cNvSpPr>
            <p:nvPr/>
          </p:nvSpPr>
          <p:spPr bwMode="auto">
            <a:xfrm>
              <a:off x="2063750" y="5307013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66"/>
            <p:cNvSpPr txBox="1">
              <a:spLocks noChangeArrowheads="1"/>
            </p:cNvSpPr>
            <p:nvPr/>
          </p:nvSpPr>
          <p:spPr bwMode="auto">
            <a:xfrm>
              <a:off x="3276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5" name="Text Box 67"/>
            <p:cNvSpPr txBox="1">
              <a:spLocks noChangeArrowheads="1"/>
            </p:cNvSpPr>
            <p:nvPr/>
          </p:nvSpPr>
          <p:spPr bwMode="auto">
            <a:xfrm>
              <a:off x="24384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Line 68"/>
            <p:cNvSpPr>
              <a:spLocks noChangeShapeType="1"/>
            </p:cNvSpPr>
            <p:nvPr/>
          </p:nvSpPr>
          <p:spPr bwMode="auto">
            <a:xfrm>
              <a:off x="2063750" y="5702300"/>
              <a:ext cx="162877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69"/>
            <p:cNvSpPr>
              <a:spLocks/>
            </p:cNvSpPr>
            <p:nvPr/>
          </p:nvSpPr>
          <p:spPr bwMode="auto">
            <a:xfrm flipH="1">
              <a:off x="3746500" y="4540250"/>
              <a:ext cx="98425" cy="744538"/>
            </a:xfrm>
            <a:prstGeom prst="leftBrace">
              <a:avLst>
                <a:gd name="adj1" fmla="val 6303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70"/>
            <p:cNvSpPr txBox="1">
              <a:spLocks noChangeArrowheads="1"/>
            </p:cNvSpPr>
            <p:nvPr/>
          </p:nvSpPr>
          <p:spPr bwMode="auto">
            <a:xfrm>
              <a:off x="3794125" y="4784725"/>
              <a:ext cx="30003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Text Box 71"/>
            <p:cNvSpPr txBox="1">
              <a:spLocks noChangeArrowheads="1"/>
            </p:cNvSpPr>
            <p:nvPr/>
          </p:nvSpPr>
          <p:spPr bwMode="auto">
            <a:xfrm>
              <a:off x="28956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Text Box 72"/>
            <p:cNvSpPr txBox="1">
              <a:spLocks noChangeArrowheads="1"/>
            </p:cNvSpPr>
            <p:nvPr/>
          </p:nvSpPr>
          <p:spPr bwMode="auto">
            <a:xfrm>
              <a:off x="2438400" y="4191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1" name="Text Box 73"/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2" name="Text Box 74"/>
            <p:cNvSpPr txBox="1">
              <a:spLocks noChangeArrowheads="1"/>
            </p:cNvSpPr>
            <p:nvPr/>
          </p:nvSpPr>
          <p:spPr bwMode="auto">
            <a:xfrm>
              <a:off x="2057400" y="4191000"/>
              <a:ext cx="406400" cy="314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Text Box 75"/>
            <p:cNvSpPr txBox="1">
              <a:spLocks noChangeArrowheads="1"/>
            </p:cNvSpPr>
            <p:nvPr/>
          </p:nvSpPr>
          <p:spPr bwMode="auto">
            <a:xfrm>
              <a:off x="2438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2057400" y="4572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5" name="Text Box 77"/>
            <p:cNvSpPr txBox="1">
              <a:spLocks noChangeArrowheads="1"/>
            </p:cNvSpPr>
            <p:nvPr/>
          </p:nvSpPr>
          <p:spPr bwMode="auto">
            <a:xfrm>
              <a:off x="2057400" y="495300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X</a:t>
              </a:r>
            </a:p>
          </p:txBody>
        </p:sp>
        <p:sp>
          <p:nvSpPr>
            <p:cNvPr id="116" name="AutoShape 78"/>
            <p:cNvSpPr>
              <a:spLocks noChangeArrowheads="1"/>
            </p:cNvSpPr>
            <p:nvPr/>
          </p:nvSpPr>
          <p:spPr bwMode="auto">
            <a:xfrm>
              <a:off x="2514600" y="4191000"/>
              <a:ext cx="685800" cy="685800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2895600" y="5334000"/>
              <a:ext cx="407988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9" name="Text Box 72"/>
            <p:cNvSpPr txBox="1">
              <a:spLocks noChangeArrowheads="1"/>
            </p:cNvSpPr>
            <p:nvPr/>
          </p:nvSpPr>
          <p:spPr bwMode="auto">
            <a:xfrm>
              <a:off x="3301999" y="4152107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3" name="Text Box 72"/>
            <p:cNvSpPr txBox="1">
              <a:spLocks noChangeArrowheads="1"/>
            </p:cNvSpPr>
            <p:nvPr/>
          </p:nvSpPr>
          <p:spPr bwMode="auto">
            <a:xfrm>
              <a:off x="2883046" y="4938714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4" name="Text Box 72"/>
            <p:cNvSpPr txBox="1">
              <a:spLocks noChangeArrowheads="1"/>
            </p:cNvSpPr>
            <p:nvPr/>
          </p:nvSpPr>
          <p:spPr bwMode="auto">
            <a:xfrm>
              <a:off x="2069307" y="5329670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  <p:sp>
          <p:nvSpPr>
            <p:cNvPr id="145" name="Text Box 72"/>
            <p:cNvSpPr txBox="1">
              <a:spLocks noChangeArrowheads="1"/>
            </p:cNvSpPr>
            <p:nvPr/>
          </p:nvSpPr>
          <p:spPr bwMode="auto">
            <a:xfrm>
              <a:off x="3284825" y="5321156"/>
              <a:ext cx="406400" cy="315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dirty="0">
                  <a:latin typeface="Tahoma" pitchFamily="34" charset="0"/>
                </a:rPr>
                <a:t>0</a:t>
              </a:r>
            </a:p>
          </p:txBody>
        </p:sp>
      </p:grpSp>
      <p:sp>
        <p:nvSpPr>
          <p:cNvPr id="146" name="TextBox 145"/>
          <p:cNvSpPr txBox="1"/>
          <p:nvPr/>
        </p:nvSpPr>
        <p:spPr>
          <a:xfrm>
            <a:off x="889273" y="3234294"/>
            <a:ext cx="147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0000FF"/>
                </a:solidFill>
              </a:rPr>
              <a:t>K-map of F'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0777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4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Alternative Solutions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5.8, </a:t>
            </a:r>
            <a:r>
              <a:rPr lang="en-US" sz="2400" dirty="0" err="1"/>
              <a:t>pg</a:t>
            </a:r>
            <a:r>
              <a:rPr lang="en-US" sz="2400" dirty="0"/>
              <a:t> 101.</a:t>
            </a:r>
          </a:p>
          <a:p>
            <a:pPr marL="268288" indent="-2682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Quine-</a:t>
            </a:r>
            <a:r>
              <a:rPr lang="en-US" sz="2800" dirty="0" err="1">
                <a:solidFill>
                  <a:srgbClr val="800000"/>
                </a:solidFill>
              </a:rPr>
              <a:t>McCluskey</a:t>
            </a:r>
            <a:endParaRPr lang="en-US" sz="2800" dirty="0">
              <a:solidFill>
                <a:srgbClr val="800000"/>
              </a:solidFill>
            </a:endParaRP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Not included in syllabus, but helps in further understanding.</a:t>
            </a:r>
          </a:p>
          <a:p>
            <a:pPr marL="623888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up DLD section 5.10, </a:t>
            </a:r>
            <a:r>
              <a:rPr lang="en-US" sz="2400" dirty="0" err="1"/>
              <a:t>pg</a:t>
            </a:r>
            <a:r>
              <a:rPr lang="en-US" sz="2400" dirty="0"/>
              <a:t> 103 – 105.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9" name="Picture 4" descr="MCj041239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4668004"/>
            <a:ext cx="2209800" cy="189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359867"/>
      </p:ext>
    </p:extLst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400"/>
            <a:ext cx="8229600" cy="3872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4214813" algn="l"/>
              </a:tabLst>
            </a:pPr>
            <a:r>
              <a:rPr lang="en-US" dirty="0"/>
              <a:t>Example 1: Simplify </a:t>
            </a:r>
            <a:r>
              <a:rPr lang="en-US" dirty="0">
                <a:solidFill>
                  <a:srgbClr val="800000"/>
                </a:solidFill>
              </a:rPr>
              <a:t>(</a:t>
            </a:r>
            <a:r>
              <a:rPr lang="en-US" dirty="0" err="1">
                <a:solidFill>
                  <a:srgbClr val="800000"/>
                </a:solidFill>
              </a:rPr>
              <a:t>x+y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x+y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')(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x'+z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</a:t>
            </a:r>
          </a:p>
          <a:p>
            <a:pPr lvl="1" fontAlgn="auto">
              <a:spcBef>
                <a:spcPts val="1200"/>
              </a:spcBef>
              <a:spcAft>
                <a:spcPts val="0"/>
              </a:spcAft>
              <a:buNone/>
              <a:tabLst>
                <a:tab pos="4214813" algn="l"/>
              </a:tabLst>
            </a:pPr>
            <a:r>
              <a:rPr lang="en-US" dirty="0"/>
              <a:t>	</a:t>
            </a:r>
            <a:r>
              <a:rPr lang="en-US" b="1" dirty="0">
                <a:solidFill>
                  <a:srgbClr val="0000CC"/>
                </a:solidFill>
              </a:rPr>
              <a:t>(</a:t>
            </a:r>
            <a:r>
              <a:rPr lang="en-US" b="1" dirty="0" err="1">
                <a:solidFill>
                  <a:srgbClr val="0000CC"/>
                </a:solidFill>
              </a:rPr>
              <a:t>x+y</a:t>
            </a:r>
            <a:r>
              <a:rPr lang="en-US" b="1" dirty="0">
                <a:solidFill>
                  <a:srgbClr val="0000CC"/>
                </a:solidFill>
              </a:rPr>
              <a:t>)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x+y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')</a:t>
            </a:r>
            <a:r>
              <a:rPr lang="en-US" dirty="0">
                <a:sym typeface="Symbol" pitchFamily="18" charset="2"/>
              </a:rPr>
              <a:t>(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xy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' + </a:t>
            </a:r>
            <a:r>
              <a:rPr lang="en-US" b="1" dirty="0" err="1">
                <a:solidFill>
                  <a:srgbClr val="0000FF"/>
                </a:solidFill>
                <a:sym typeface="Symbol" pitchFamily="18" charset="2"/>
              </a:rPr>
              <a:t>xy</a:t>
            </a:r>
            <a:r>
              <a:rPr lang="en-US" b="1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+ </a:t>
            </a:r>
            <a:r>
              <a:rPr lang="en-US" dirty="0" err="1">
                <a:sym typeface="Symbol" pitchFamily="18" charset="2"/>
              </a:rPr>
              <a:t>yy</a:t>
            </a:r>
            <a:r>
              <a:rPr lang="en-US" dirty="0">
                <a:sym typeface="Symbol" pitchFamily="18" charset="2"/>
              </a:rPr>
              <a:t>')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y'+y</a:t>
            </a:r>
            <a:r>
              <a:rPr lang="en-US" dirty="0">
                <a:sym typeface="Symbol" pitchFamily="18" charset="2"/>
              </a:rPr>
              <a:t>) + </a:t>
            </a:r>
            <a:r>
              <a:rPr lang="en-US" b="1" dirty="0" err="1">
                <a:solidFill>
                  <a:srgbClr val="006600"/>
                </a:solidFill>
                <a:sym typeface="Symbol" pitchFamily="18" charset="2"/>
              </a:rPr>
              <a:t>yy</a:t>
            </a:r>
            <a:r>
              <a:rPr lang="en-US" b="1" dirty="0">
                <a:solidFill>
                  <a:srgbClr val="0066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(x + x(1) + 0)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(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+ x</a:t>
            </a:r>
            <a:r>
              <a:rPr lang="en-US" dirty="0">
                <a:sym typeface="Symbol" pitchFamily="18" charset="2"/>
              </a:rPr>
              <a:t>)  (</a:t>
            </a:r>
            <a:r>
              <a:rPr lang="en-US" dirty="0" err="1">
                <a:sym typeface="Symbol" pitchFamily="18" charset="2"/>
              </a:rPr>
              <a:t>x'+z</a:t>
            </a:r>
            <a:r>
              <a:rPr lang="en-US" dirty="0">
                <a:sym typeface="Symbol" pitchFamily="18" charset="2"/>
              </a:rPr>
              <a:t>) 	(identity)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x  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x'+z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idempotency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xx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</a:t>
            </a:r>
            <a:r>
              <a:rPr lang="en-US" dirty="0" err="1">
                <a:sym typeface="Symbol" pitchFamily="18" charset="2"/>
              </a:rPr>
              <a:t>distributivity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0</a:t>
            </a:r>
            <a:r>
              <a:rPr lang="en-US" b="1" dirty="0">
                <a:sym typeface="Symbol" pitchFamily="18" charset="2"/>
              </a:rPr>
              <a:t>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(complement)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xz</a:t>
            </a:r>
            <a:r>
              <a:rPr lang="en-US" dirty="0">
                <a:sym typeface="Symbol" pitchFamily="18" charset="2"/>
              </a:rPr>
              <a:t> 	(identity)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6 to 2.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838892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2. Algebraic Simplification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295399"/>
            <a:ext cx="8229600" cy="399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 2: Find the simplified SOP expression of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F(</a:t>
            </a:r>
            <a:r>
              <a:rPr lang="en-US" dirty="0" err="1">
                <a:solidFill>
                  <a:srgbClr val="800000"/>
                </a:solidFill>
              </a:rPr>
              <a:t>a,b,c,d</a:t>
            </a:r>
            <a:r>
              <a:rPr lang="en-US" dirty="0">
                <a:solidFill>
                  <a:srgbClr val="800000"/>
                </a:solidFill>
              </a:rPr>
              <a:t>) = </a:t>
            </a:r>
            <a:r>
              <a:rPr lang="en-US" dirty="0" err="1">
                <a:solidFill>
                  <a:srgbClr val="800000"/>
                </a:solidFill>
              </a:rPr>
              <a:t>a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bc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abd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a'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bc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cd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 + </a:t>
            </a:r>
            <a:r>
              <a:rPr lang="en-US" dirty="0" err="1">
                <a:solidFill>
                  <a:srgbClr val="800000"/>
                </a:solidFill>
                <a:sym typeface="Symbol" pitchFamily="18" charset="2"/>
              </a:rPr>
              <a:t>bd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abd</a:t>
            </a:r>
            <a:r>
              <a:rPr lang="en-US" dirty="0">
                <a:sym typeface="Symbol" pitchFamily="18" charset="2"/>
              </a:rPr>
              <a:t> + a'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 	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/>
              <a:t>a</a:t>
            </a:r>
            <a:r>
              <a:rPr lang="en-US" dirty="0" err="1">
                <a:sym typeface="Symbol" pitchFamily="18" charset="2"/>
              </a:rPr>
              <a:t>bc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a'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</a:rPr>
              <a:t>a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bc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bc</a:t>
            </a:r>
            <a:r>
              <a:rPr lang="en-US" dirty="0">
                <a:sym typeface="Symbol" pitchFamily="18" charset="2"/>
              </a:rPr>
              <a:t>'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bd</a:t>
            </a:r>
            <a:r>
              <a:rPr lang="en-US" dirty="0">
                <a:sym typeface="Symbol" pitchFamily="18" charset="2"/>
              </a:rPr>
              <a:t>' 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bc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bd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 		(absorption 1)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c'+d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'</a:t>
            </a:r>
            <a:r>
              <a:rPr lang="en-US" dirty="0">
                <a:sym typeface="Symbol" pitchFamily="18" charset="2"/>
              </a:rPr>
              <a:t>)  		(distributivity)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dirty="0" err="1"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 + b(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cd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)'</a:t>
            </a:r>
            <a:r>
              <a:rPr lang="en-US" dirty="0">
                <a:sym typeface="Symbol" pitchFamily="18" charset="2"/>
              </a:rPr>
              <a:t>  		(</a:t>
            </a:r>
            <a:r>
              <a:rPr lang="en-US" dirty="0" err="1">
                <a:sym typeface="Symbol" pitchFamily="18" charset="2"/>
              </a:rPr>
              <a:t>DeMorgan’s</a:t>
            </a:r>
            <a:r>
              <a:rPr lang="en-US" dirty="0">
                <a:sym typeface="Symbol" pitchFamily="18" charset="2"/>
              </a:rPr>
              <a:t>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</a:t>
            </a:r>
            <a:r>
              <a:rPr lang="en-US" b="1" dirty="0" err="1">
                <a:solidFill>
                  <a:srgbClr val="0000CC"/>
                </a:solidFill>
                <a:sym typeface="Symbol" pitchFamily="18" charset="2"/>
              </a:rPr>
              <a:t>ab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+ 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 			(absorption 2)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= b + </a:t>
            </a:r>
            <a:r>
              <a:rPr lang="en-US" dirty="0" err="1">
                <a:sym typeface="Symbol" pitchFamily="18" charset="2"/>
              </a:rPr>
              <a:t>cd</a:t>
            </a:r>
            <a:r>
              <a:rPr lang="en-US" dirty="0">
                <a:sym typeface="Symbol" pitchFamily="18" charset="2"/>
              </a:rPr>
              <a:t> 				(absorption 1)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7494" y="5294515"/>
            <a:ext cx="5738191" cy="543340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ct val="50000"/>
              </a:spcBef>
              <a:spcAft>
                <a:spcPts val="0"/>
              </a:spcAft>
              <a:buSzPct val="100000"/>
              <a:buNone/>
            </a:pPr>
            <a:r>
              <a:rPr lang="en-US" dirty="0"/>
              <a:t>Number of literals reduced from 13 to 3.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2" name="Oval 1"/>
          <p:cNvSpPr/>
          <p:nvPr/>
        </p:nvSpPr>
        <p:spPr>
          <a:xfrm>
            <a:off x="1722783" y="2160104"/>
            <a:ext cx="84813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139894" y="2180252"/>
            <a:ext cx="630889" cy="37106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956313" y="2180252"/>
            <a:ext cx="3882887" cy="1200329"/>
            <a:chOff x="4956313" y="2180252"/>
            <a:chExt cx="3882887" cy="1200329"/>
          </a:xfrm>
        </p:grpSpPr>
        <p:sp>
          <p:nvSpPr>
            <p:cNvPr id="3" name="TextBox 2"/>
            <p:cNvSpPr txBox="1"/>
            <p:nvPr/>
          </p:nvSpPr>
          <p:spPr>
            <a:xfrm>
              <a:off x="6877878" y="2180252"/>
              <a:ext cx="1961322" cy="120032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  <a:p>
              <a:r>
                <a:rPr lang="en-SG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ad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b </a:t>
              </a:r>
              <a:r>
                <a:rPr lang="en-US" dirty="0">
                  <a:solidFill>
                    <a:srgbClr val="0000CC"/>
                  </a:solidFill>
                  <a:sym typeface="Symbol" pitchFamily="18" charset="2"/>
                </a:rPr>
                <a:t>(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a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d'</a:t>
              </a:r>
              <a:r>
                <a:rPr lang="en-US" dirty="0">
                  <a:sym typeface="Symbol" pitchFamily="18" charset="2"/>
                </a:rPr>
                <a:t>)</a:t>
              </a:r>
            </a:p>
            <a:p>
              <a:r>
                <a:rPr lang="en-US" dirty="0">
                  <a:sym typeface="Symbol" pitchFamily="18" charset="2"/>
                </a:rPr>
                <a:t>=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ab</a:t>
              </a:r>
              <a:r>
                <a:rPr lang="en-US" dirty="0">
                  <a:sym typeface="Symbol" pitchFamily="18" charset="2"/>
                </a:rPr>
                <a:t> + </a:t>
              </a:r>
              <a:r>
                <a:rPr lang="en-US" b="1" dirty="0" err="1">
                  <a:solidFill>
                    <a:srgbClr val="0000CC"/>
                  </a:solidFill>
                  <a:sym typeface="Symbol" pitchFamily="18" charset="2"/>
                </a:rPr>
                <a:t>bd</a:t>
              </a:r>
              <a:r>
                <a:rPr lang="en-US" b="1" dirty="0">
                  <a:solidFill>
                    <a:srgbClr val="0000CC"/>
                  </a:solidFill>
                  <a:sym typeface="Symbol" pitchFamily="18" charset="2"/>
                </a:rPr>
                <a:t>'</a:t>
              </a:r>
              <a:r>
                <a:rPr lang="en-US" dirty="0">
                  <a:sym typeface="Symbol" pitchFamily="18" charset="2"/>
                </a:rPr>
                <a:t> 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H="1" flipV="1">
              <a:off x="4956313" y="2345634"/>
              <a:ext cx="1921565" cy="2014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</p:spTree>
    <p:extLst>
      <p:ext uri="{BB962C8B-B14F-4D97-AF65-F5344CB8AC3E}">
        <p14:creationId xmlns:p14="http://schemas.microsoft.com/office/powerpoint/2010/main" val="807057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57200" y="1371600"/>
            <a:ext cx="8077200" cy="1968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800000"/>
                </a:solidFill>
              </a:rPr>
              <a:t>Half adder</a:t>
            </a:r>
            <a:r>
              <a:rPr lang="en-US" dirty="0"/>
              <a:t> is a circuit that adds 2 single bits (X, Y) to produce a result of 2 bits (C, S).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dirty="0">
                <a:solidFill>
                  <a:srgbClr val="800000"/>
                </a:solidFill>
              </a:rPr>
              <a:t>black-box representation</a:t>
            </a:r>
            <a:r>
              <a:rPr lang="en-US" dirty="0"/>
              <a:t> and </a:t>
            </a:r>
            <a:r>
              <a:rPr lang="en-US" dirty="0">
                <a:solidFill>
                  <a:srgbClr val="800000"/>
                </a:solidFill>
              </a:rPr>
              <a:t>truth table</a:t>
            </a:r>
            <a:r>
              <a:rPr lang="en-US" dirty="0"/>
              <a:t> for half adder are shown below.</a:t>
            </a:r>
            <a:endParaRPr lang="en-US" dirty="0">
              <a:sym typeface="Symbol" pitchFamily="18" charset="2"/>
            </a:endParaRPr>
          </a:p>
        </p:txBody>
      </p:sp>
      <p:graphicFrame>
        <p:nvGraphicFramePr>
          <p:cNvPr id="26" name="Group 153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85213081"/>
              </p:ext>
            </p:extLst>
          </p:nvPr>
        </p:nvGraphicFramePr>
        <p:xfrm>
          <a:off x="5486400" y="3200400"/>
          <a:ext cx="2209800" cy="219456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Outputs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143000" y="3687472"/>
            <a:ext cx="3833813" cy="1082968"/>
            <a:chOff x="1143000" y="3687472"/>
            <a:chExt cx="3833813" cy="1082968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1143000" y="3733802"/>
              <a:ext cx="3833813" cy="1036638"/>
              <a:chOff x="1137" y="3168"/>
              <a:chExt cx="2415" cy="653"/>
            </a:xfrm>
          </p:grpSpPr>
          <p:sp>
            <p:nvSpPr>
              <p:cNvPr id="15" name="Rectangle 5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576" cy="653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776" y="3360"/>
                <a:ext cx="576" cy="4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ts val="600"/>
                  </a:spcBef>
                </a:pPr>
                <a:r>
                  <a:rPr lang="en-US" dirty="0"/>
                  <a:t>Half adder</a:t>
                </a:r>
                <a:endParaRPr lang="en-US" sz="2000" dirty="0"/>
              </a:p>
            </p:txBody>
          </p:sp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>
                <a:off x="1344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352" y="3312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2352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1344" y="3600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Text Box 11"/>
              <p:cNvSpPr txBox="1">
                <a:spLocks noChangeArrowheads="1"/>
              </p:cNvSpPr>
              <p:nvPr/>
            </p:nvSpPr>
            <p:spPr bwMode="auto">
              <a:xfrm>
                <a:off x="1137" y="3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X</a:t>
                </a:r>
              </a:p>
            </p:txBody>
          </p:sp>
          <p:sp>
            <p:nvSpPr>
              <p:cNvPr id="22" name="Text Box 12"/>
              <p:cNvSpPr txBox="1">
                <a:spLocks noChangeArrowheads="1"/>
              </p:cNvSpPr>
              <p:nvPr/>
            </p:nvSpPr>
            <p:spPr bwMode="auto">
              <a:xfrm>
                <a:off x="1137" y="3480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Y</a:t>
                </a:r>
              </a:p>
            </p:txBody>
          </p:sp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976" y="3360"/>
                <a:ext cx="57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(X+Y)</a:t>
                </a:r>
              </a:p>
            </p:txBody>
          </p:sp>
          <p:sp>
            <p:nvSpPr>
              <p:cNvPr id="24" name="Text Box 14"/>
              <p:cNvSpPr txBox="1">
                <a:spLocks noChangeArrowheads="1"/>
              </p:cNvSpPr>
              <p:nvPr/>
            </p:nvSpPr>
            <p:spPr bwMode="auto">
              <a:xfrm>
                <a:off x="2745" y="3199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S</a:t>
                </a:r>
              </a:p>
            </p:txBody>
          </p:sp>
          <p:sp>
            <p:nvSpPr>
              <p:cNvPr id="25" name="Text Box 15"/>
              <p:cNvSpPr txBox="1">
                <a:spLocks noChangeArrowheads="1"/>
              </p:cNvSpPr>
              <p:nvPr/>
            </p:nvSpPr>
            <p:spPr bwMode="auto">
              <a:xfrm>
                <a:off x="2745" y="3471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/>
                  <a:t>C</a:t>
                </a:r>
              </a:p>
            </p:txBody>
          </p:sp>
        </p:grpSp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2314524" y="3687472"/>
              <a:ext cx="58589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dirty="0">
                  <a:sym typeface="Symbol" panose="05050102010706020507" pitchFamily="18" charset="2"/>
                </a:rPr>
                <a:t>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94520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3. Half Adder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#15: Simplification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457200" y="1600200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canonical form (sum-of-</a:t>
            </a:r>
            <a:r>
              <a:rPr lang="en-US" dirty="0" err="1"/>
              <a:t>minterms</a:t>
            </a:r>
            <a:r>
              <a:rPr lang="en-US" dirty="0"/>
              <a:t>):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800000"/>
                </a:solidFill>
              </a:rPr>
              <a:t>C = X∙Y</a:t>
            </a:r>
          </a:p>
          <a:p>
            <a:pPr marL="622300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</a:t>
            </a:r>
            <a:r>
              <a:rPr lang="en-US" sz="2200" dirty="0"/>
              <a:t> 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S can be simplified further (though no longer in SOP form):</a:t>
            </a:r>
          </a:p>
          <a:p>
            <a:pPr marL="622300" lvl="1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CC"/>
                </a:solidFill>
              </a:rPr>
              <a:t>S = X'∙Y + X∙Y' = X </a:t>
            </a:r>
            <a:r>
              <a:rPr lang="en-US" sz="2200" dirty="0">
                <a:solidFill>
                  <a:srgbClr val="0000CC"/>
                </a:solidFill>
                <a:sym typeface="Symbol" pitchFamily="18" charset="2"/>
              </a:rPr>
              <a:t> Y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Implementation of a half adder</a:t>
            </a:r>
          </a:p>
        </p:txBody>
      </p:sp>
      <p:graphicFrame>
        <p:nvGraphicFramePr>
          <p:cNvPr id="28" name="Group 120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173368088"/>
              </p:ext>
            </p:extLst>
          </p:nvPr>
        </p:nvGraphicFramePr>
        <p:xfrm>
          <a:off x="6553200" y="914400"/>
          <a:ext cx="1905000" cy="1828800"/>
        </p:xfrm>
        <a:graphic>
          <a:graphicData uri="http://schemas.openxmlformats.org/drawingml/2006/table">
            <a:tbl>
              <a:tblPr/>
              <a:tblGrid>
                <a:gridCol w="47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9" name="Group 121"/>
          <p:cNvGrpSpPr>
            <a:grpSpLocks/>
          </p:cNvGrpSpPr>
          <p:nvPr/>
        </p:nvGrpSpPr>
        <p:grpSpPr bwMode="auto">
          <a:xfrm>
            <a:off x="5334000" y="4114800"/>
            <a:ext cx="3067050" cy="1692275"/>
            <a:chOff x="3024" y="2544"/>
            <a:chExt cx="1932" cy="1066"/>
          </a:xfrm>
        </p:grpSpPr>
        <p:sp>
          <p:nvSpPr>
            <p:cNvPr id="30" name="AutoShape 122"/>
            <p:cNvSpPr>
              <a:spLocks noChangeArrowheads="1"/>
            </p:cNvSpPr>
            <p:nvPr/>
          </p:nvSpPr>
          <p:spPr bwMode="auto">
            <a:xfrm>
              <a:off x="3891" y="3240"/>
              <a:ext cx="476" cy="370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/>
            <p:cNvSpPr>
              <a:spLocks noChangeShapeType="1"/>
            </p:cNvSpPr>
            <p:nvPr/>
          </p:nvSpPr>
          <p:spPr bwMode="auto">
            <a:xfrm flipV="1">
              <a:off x="3248" y="2668"/>
              <a:ext cx="6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3231" y="2833"/>
              <a:ext cx="694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V="1">
              <a:off x="4360" y="2744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flipV="1">
              <a:off x="3571" y="3332"/>
              <a:ext cx="320" cy="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flipH="1">
              <a:off x="3571" y="2665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flipH="1">
              <a:off x="3401" y="2833"/>
              <a:ext cx="0" cy="67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flipV="1">
              <a:off x="3401" y="3504"/>
              <a:ext cx="487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flipV="1">
              <a:off x="4368" y="3416"/>
              <a:ext cx="33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131"/>
            <p:cNvSpPr>
              <a:spLocks noChangeArrowheads="1"/>
            </p:cNvSpPr>
            <p:nvPr/>
          </p:nvSpPr>
          <p:spPr bwMode="auto">
            <a:xfrm>
              <a:off x="3385" y="2810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132"/>
            <p:cNvSpPr>
              <a:spLocks noChangeArrowheads="1"/>
            </p:cNvSpPr>
            <p:nvPr/>
          </p:nvSpPr>
          <p:spPr bwMode="auto">
            <a:xfrm>
              <a:off x="3551" y="2634"/>
              <a:ext cx="43" cy="55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133"/>
            <p:cNvGrpSpPr>
              <a:grpSpLocks/>
            </p:cNvGrpSpPr>
            <p:nvPr/>
          </p:nvGrpSpPr>
          <p:grpSpPr bwMode="auto">
            <a:xfrm>
              <a:off x="3830" y="2564"/>
              <a:ext cx="523" cy="370"/>
              <a:chOff x="2279" y="2352"/>
              <a:chExt cx="523" cy="370"/>
            </a:xfrm>
          </p:grpSpPr>
          <p:sp>
            <p:nvSpPr>
              <p:cNvPr id="46" name="Freeform 134"/>
              <p:cNvSpPr>
                <a:spLocks/>
              </p:cNvSpPr>
              <p:nvPr/>
            </p:nvSpPr>
            <p:spPr bwMode="auto">
              <a:xfrm>
                <a:off x="2326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135"/>
              <p:cNvSpPr>
                <a:spLocks noChangeShapeType="1"/>
              </p:cNvSpPr>
              <p:nvPr/>
            </p:nvSpPr>
            <p:spPr bwMode="auto">
              <a:xfrm>
                <a:off x="2326" y="235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136"/>
              <p:cNvSpPr>
                <a:spLocks noChangeShapeType="1"/>
              </p:cNvSpPr>
              <p:nvPr/>
            </p:nvSpPr>
            <p:spPr bwMode="auto">
              <a:xfrm>
                <a:off x="2326" y="2722"/>
                <a:ext cx="17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37"/>
              <p:cNvSpPr>
                <a:spLocks/>
              </p:cNvSpPr>
              <p:nvPr/>
            </p:nvSpPr>
            <p:spPr bwMode="auto">
              <a:xfrm>
                <a:off x="2496" y="2352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38"/>
              <p:cNvSpPr>
                <a:spLocks/>
              </p:cNvSpPr>
              <p:nvPr/>
            </p:nvSpPr>
            <p:spPr bwMode="auto">
              <a:xfrm flipV="1">
                <a:off x="2496" y="2520"/>
                <a:ext cx="306" cy="202"/>
              </a:xfrm>
              <a:custGeom>
                <a:avLst/>
                <a:gdLst>
                  <a:gd name="T0" fmla="*/ 0 w 576"/>
                  <a:gd name="T1" fmla="*/ 0 h 432"/>
                  <a:gd name="T2" fmla="*/ 35 w 576"/>
                  <a:gd name="T3" fmla="*/ 7 h 432"/>
                  <a:gd name="T4" fmla="*/ 46 w 576"/>
                  <a:gd name="T5" fmla="*/ 21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39"/>
              <p:cNvSpPr>
                <a:spLocks/>
              </p:cNvSpPr>
              <p:nvPr/>
            </p:nvSpPr>
            <p:spPr bwMode="auto">
              <a:xfrm>
                <a:off x="2279" y="2352"/>
                <a:ext cx="68" cy="370"/>
              </a:xfrm>
              <a:custGeom>
                <a:avLst/>
                <a:gdLst>
                  <a:gd name="T0" fmla="*/ 0 w 288"/>
                  <a:gd name="T1" fmla="*/ 0 h 864"/>
                  <a:gd name="T2" fmla="*/ 1 w 288"/>
                  <a:gd name="T3" fmla="*/ 15 h 864"/>
                  <a:gd name="T4" fmla="*/ 0 w 288"/>
                  <a:gd name="T5" fmla="*/ 29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Text Box 140"/>
            <p:cNvSpPr txBox="1">
              <a:spLocks noChangeArrowheads="1"/>
            </p:cNvSpPr>
            <p:nvPr/>
          </p:nvSpPr>
          <p:spPr bwMode="auto">
            <a:xfrm>
              <a:off x="3024" y="2544"/>
              <a:ext cx="230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  <a:endParaRPr lang="en-GB" sz="1400"/>
            </a:p>
          </p:txBody>
        </p:sp>
        <p:sp>
          <p:nvSpPr>
            <p:cNvPr id="44" name="Text Box 141"/>
            <p:cNvSpPr txBox="1">
              <a:spLocks noChangeArrowheads="1"/>
            </p:cNvSpPr>
            <p:nvPr/>
          </p:nvSpPr>
          <p:spPr bwMode="auto">
            <a:xfrm>
              <a:off x="4726" y="2634"/>
              <a:ext cx="230" cy="2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</p:txBody>
        </p:sp>
        <p:sp>
          <p:nvSpPr>
            <p:cNvPr id="45" name="Text Box 142"/>
            <p:cNvSpPr txBox="1">
              <a:spLocks noChangeArrowheads="1"/>
            </p:cNvSpPr>
            <p:nvPr/>
          </p:nvSpPr>
          <p:spPr bwMode="auto">
            <a:xfrm>
              <a:off x="4719" y="3299"/>
              <a:ext cx="230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637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18249</TotalTime>
  <Words>7241</Words>
  <Application>Microsoft Office PowerPoint</Application>
  <PresentationFormat>On-screen Show (4:3)</PresentationFormat>
  <Paragraphs>2092</Paragraphs>
  <Slides>58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Calibri</vt:lpstr>
      <vt:lpstr>Courier New</vt:lpstr>
      <vt:lpstr>Symbol</vt:lpstr>
      <vt:lpstr>Tahoma</vt:lpstr>
      <vt:lpstr>Times New Roman</vt:lpstr>
      <vt:lpstr>Wingdings</vt:lpstr>
      <vt:lpstr>Wingdings 2</vt:lpstr>
      <vt:lpstr>Clarity</vt:lpstr>
      <vt:lpstr>Document</vt:lpstr>
      <vt:lpstr>http://www.comp.nus.edu.sg/~cs2100/</vt:lpstr>
      <vt:lpstr>Questions?</vt:lpstr>
      <vt:lpstr>Lecture #15: Simplification</vt:lpstr>
      <vt:lpstr>1. Function Simplification</vt:lpstr>
      <vt:lpstr>2. Algebraic Simplification (1/3)</vt:lpstr>
      <vt:lpstr>2. Algebraic Simplification (2/3)</vt:lpstr>
      <vt:lpstr>2. Algebraic Simplification (3/3)</vt:lpstr>
      <vt:lpstr>3. Half Adder (1/2)</vt:lpstr>
      <vt:lpstr>3. Half Adder (2/2)</vt:lpstr>
      <vt:lpstr>4. Gray Code (1/3)</vt:lpstr>
      <vt:lpstr>4. Gray Code (2/3)</vt:lpstr>
      <vt:lpstr>4. Gray Code (3/3)</vt:lpstr>
      <vt:lpstr>5.1 Introduction to K-maps</vt:lpstr>
      <vt:lpstr>5.1 2-Variable K-maps (1/3)</vt:lpstr>
      <vt:lpstr>5.1 2-Variable K-maps (2/3)</vt:lpstr>
      <vt:lpstr>5.1 2-Variable K-maps (3/3)</vt:lpstr>
      <vt:lpstr>5.1 3-Variable K-maps (1/2)</vt:lpstr>
      <vt:lpstr>5.1 3-Variable K-maps (2/2)</vt:lpstr>
      <vt:lpstr>Quick Review Questions #1</vt:lpstr>
      <vt:lpstr>5.1 4-Variable K-maps (1/2)</vt:lpstr>
      <vt:lpstr>5.1 4-Variable K-maps (2/2)</vt:lpstr>
      <vt:lpstr>5.1 5-Variable K-maps (1/2)</vt:lpstr>
      <vt:lpstr>5.1 5-Variable K-maps (2/2)</vt:lpstr>
      <vt:lpstr>5.1 Larger K-maps (1/2)</vt:lpstr>
      <vt:lpstr>5.1 Larger K-maps (2/2)</vt:lpstr>
      <vt:lpstr>5.2 How to Use K-maps (1/7)</vt:lpstr>
      <vt:lpstr>5.2 How to Use K-maps (2/7)</vt:lpstr>
      <vt:lpstr>5.2 How to Use K-maps (3/7)</vt:lpstr>
      <vt:lpstr>5.2 How to Use K-maps (4/7)</vt:lpstr>
      <vt:lpstr>5.2 How to Use K-maps (5/7)</vt:lpstr>
      <vt:lpstr>5.2 How to Use K-maps (6/7)</vt:lpstr>
      <vt:lpstr>5.2 How to Use K-maps (7/7)</vt:lpstr>
      <vt:lpstr>5.3 Converting to Minterms Form (1/2)</vt:lpstr>
      <vt:lpstr>5.3 Converting to Minterms Form (2/2)</vt:lpstr>
      <vt:lpstr>5.4 PIs and EPIs (1/3)</vt:lpstr>
      <vt:lpstr>5.4 PIs and EPIs (2/3)</vt:lpstr>
      <vt:lpstr>5.4 PIs and EPIs (3/3)</vt:lpstr>
      <vt:lpstr>Quick Review Questions #2</vt:lpstr>
      <vt:lpstr>5.5 Finding Simplified SOP Expression (1/4)</vt:lpstr>
      <vt:lpstr>5.5 Finding Simplified SOP Expression (2/4)</vt:lpstr>
      <vt:lpstr>5.5 Finding Simplified SOP Expression (3/4)</vt:lpstr>
      <vt:lpstr>5.5 Finding Simplified SOP Expression (4/4)</vt:lpstr>
      <vt:lpstr>Quick Review Questions #3</vt:lpstr>
      <vt:lpstr>5.6 Finding Simplified POS Expression (1/2)</vt:lpstr>
      <vt:lpstr>5.6 Finding Simplified POS Expression (2/2)</vt:lpstr>
      <vt:lpstr>5.7 Don’t-Care Conditions (1/5)</vt:lpstr>
      <vt:lpstr>5.7 Don’t-Care Conditions (2/5)</vt:lpstr>
      <vt:lpstr>5.7 Don’t-Care Conditions (3/5)</vt:lpstr>
      <vt:lpstr>5.7 Don’t-Care Conditions (4/5)</vt:lpstr>
      <vt:lpstr>5.7 Don’t-Care Conditions (5/5)</vt:lpstr>
      <vt:lpstr>6. More Examples (1/6)</vt:lpstr>
      <vt:lpstr>6. More Examples (2/6)</vt:lpstr>
      <vt:lpstr>6. More Examples (3/6)</vt:lpstr>
      <vt:lpstr>6. More Examples (4/6)</vt:lpstr>
      <vt:lpstr>6. More Examples (5/6)</vt:lpstr>
      <vt:lpstr>6. More Examples (6/6)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1661</cp:revision>
  <cp:lastPrinted>2017-06-30T03:15:07Z</cp:lastPrinted>
  <dcterms:created xsi:type="dcterms:W3CDTF">1998-09-05T15:03:32Z</dcterms:created>
  <dcterms:modified xsi:type="dcterms:W3CDTF">2025-01-08T08:53:43Z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