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61"/>
  </p:notesMasterIdLst>
  <p:handoutMasterIdLst>
    <p:handoutMasterId r:id="rId62"/>
  </p:handoutMasterIdLst>
  <p:sldIdLst>
    <p:sldId id="256" r:id="rId2"/>
    <p:sldId id="621" r:id="rId3"/>
    <p:sldId id="468" r:id="rId4"/>
    <p:sldId id="469" r:id="rId5"/>
    <p:sldId id="507" r:id="rId6"/>
    <p:sldId id="470" r:id="rId7"/>
    <p:sldId id="384" r:id="rId8"/>
    <p:sldId id="385" r:id="rId9"/>
    <p:sldId id="472" r:id="rId10"/>
    <p:sldId id="473" r:id="rId11"/>
    <p:sldId id="476" r:id="rId12"/>
    <p:sldId id="474" r:id="rId13"/>
    <p:sldId id="477" r:id="rId14"/>
    <p:sldId id="478" r:id="rId15"/>
    <p:sldId id="479" r:id="rId16"/>
    <p:sldId id="480" r:id="rId17"/>
    <p:sldId id="475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8" r:id="rId26"/>
    <p:sldId id="489" r:id="rId27"/>
    <p:sldId id="490" r:id="rId28"/>
    <p:sldId id="522" r:id="rId29"/>
    <p:sldId id="523" r:id="rId30"/>
    <p:sldId id="491" r:id="rId31"/>
    <p:sldId id="492" r:id="rId32"/>
    <p:sldId id="493" r:id="rId33"/>
    <p:sldId id="494" r:id="rId34"/>
    <p:sldId id="495" r:id="rId35"/>
    <p:sldId id="501" r:id="rId36"/>
    <p:sldId id="496" r:id="rId37"/>
    <p:sldId id="508" r:id="rId38"/>
    <p:sldId id="497" r:id="rId39"/>
    <p:sldId id="498" r:id="rId40"/>
    <p:sldId id="499" r:id="rId41"/>
    <p:sldId id="500" r:id="rId42"/>
    <p:sldId id="502" r:id="rId43"/>
    <p:sldId id="503" r:id="rId44"/>
    <p:sldId id="504" r:id="rId45"/>
    <p:sldId id="505" r:id="rId46"/>
    <p:sldId id="509" r:id="rId47"/>
    <p:sldId id="510" r:id="rId48"/>
    <p:sldId id="511" r:id="rId49"/>
    <p:sldId id="512" r:id="rId50"/>
    <p:sldId id="513" r:id="rId51"/>
    <p:sldId id="514" r:id="rId52"/>
    <p:sldId id="515" r:id="rId53"/>
    <p:sldId id="516" r:id="rId54"/>
    <p:sldId id="517" r:id="rId55"/>
    <p:sldId id="518" r:id="rId56"/>
    <p:sldId id="519" r:id="rId57"/>
    <p:sldId id="520" r:id="rId58"/>
    <p:sldId id="506" r:id="rId59"/>
    <p:sldId id="308" r:id="rId6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00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C2805-618A-4E06-8361-B7CA0A2B5738}" v="3" dt="2025-01-08T09:02:33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686" autoAdjust="0"/>
    <p:restoredTop sz="91557" autoAdjust="0"/>
  </p:normalViewPr>
  <p:slideViewPr>
    <p:cSldViewPr snapToGrid="0">
      <p:cViewPr varScale="1">
        <p:scale>
          <a:sx n="81" d="100"/>
          <a:sy n="81" d="100"/>
        </p:scale>
        <p:origin x="9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F08C2805-618A-4E06-8361-B7CA0A2B5738}"/>
    <pc:docChg chg="custSel addSld delSld modSld modMainMaster">
      <pc:chgData name="Song Kai" userId="012566e0-30ff-4e17-bc5d-803a8d22ce41" providerId="ADAL" clId="{F08C2805-618A-4E06-8361-B7CA0A2B5738}" dt="2025-01-08T09:03:00.384" v="8" actId="1076"/>
      <pc:docMkLst>
        <pc:docMk/>
      </pc:docMkLst>
      <pc:sldChg chg="add del">
        <pc:chgData name="Song Kai" userId="012566e0-30ff-4e17-bc5d-803a8d22ce41" providerId="ADAL" clId="{F08C2805-618A-4E06-8361-B7CA0A2B5738}" dt="2025-01-08T09:02:35.154" v="4" actId="47"/>
        <pc:sldMkLst>
          <pc:docMk/>
          <pc:sldMk cId="2980677409" sldId="620"/>
        </pc:sldMkLst>
      </pc:sldChg>
      <pc:sldChg chg="add">
        <pc:chgData name="Song Kai" userId="012566e0-30ff-4e17-bc5d-803a8d22ce41" providerId="ADAL" clId="{F08C2805-618A-4E06-8361-B7CA0A2B5738}" dt="2025-01-08T09:02:33.380" v="3"/>
        <pc:sldMkLst>
          <pc:docMk/>
          <pc:sldMk cId="2405322574" sldId="621"/>
        </pc:sldMkLst>
      </pc:sldChg>
      <pc:sldMasterChg chg="delSp modSp mod">
        <pc:chgData name="Song Kai" userId="012566e0-30ff-4e17-bc5d-803a8d22ce41" providerId="ADAL" clId="{F08C2805-618A-4E06-8361-B7CA0A2B5738}" dt="2025-01-08T09:03:00.384" v="8" actId="1076"/>
        <pc:sldMasterMkLst>
          <pc:docMk/>
          <pc:sldMasterMk cId="0" sldId="2147485087"/>
        </pc:sldMasterMkLst>
        <pc:spChg chg="del mod">
          <ac:chgData name="Song Kai" userId="012566e0-30ff-4e17-bc5d-803a8d22ce41" providerId="ADAL" clId="{F08C2805-618A-4E06-8361-B7CA0A2B5738}" dt="2025-01-08T09:02:44.894" v="5" actId="478"/>
          <ac:spMkLst>
            <pc:docMk/>
            <pc:sldMasterMk cId="0" sldId="2147485087"/>
            <ac:spMk id="9" creationId="{BC787947-CA8D-D474-B106-A25A12842AC7}"/>
          </ac:spMkLst>
        </pc:spChg>
        <pc:picChg chg="mod">
          <ac:chgData name="Song Kai" userId="012566e0-30ff-4e17-bc5d-803a8d22ce41" providerId="ADAL" clId="{F08C2805-618A-4E06-8361-B7CA0A2B5738}" dt="2025-01-08T09:03:00.384" v="8" actId="1076"/>
          <ac:picMkLst>
            <pc:docMk/>
            <pc:sldMasterMk cId="0" sldId="2147485087"/>
            <ac:picMk id="12" creationId="{1911AA93-0EB2-2EBB-17AD-256893239710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28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0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29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2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2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1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0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89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49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516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40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52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273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800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1414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810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487E1-4FC6-41B1-8B71-6B0A29A40B53}" type="slidenum">
              <a:rPr lang="en-US"/>
              <a:pPr/>
              <a:t>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02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11AA93-0EB2-2EBB-17AD-25689323971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2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MSI Components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1BD492E-4E29-4EF8-BB55-E2CD2D0A5B3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truth table, circuit for </a:t>
            </a:r>
            <a:r>
              <a:rPr lang="en-US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dirty="0">
                <a:sym typeface="Symbol" pitchFamily="18" charset="2"/>
              </a:rPr>
              <a:t> is:</a:t>
            </a: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B382EFB4-6F37-402B-94F9-B74A9C44736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590800"/>
            <a:ext cx="3200400" cy="3567113"/>
            <a:chOff x="3024" y="1632"/>
            <a:chExt cx="2016" cy="2247"/>
          </a:xfrm>
        </p:grpSpPr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CC7389CC-433B-4EF7-ADC5-CE90B060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5C755F73-10A6-4E8C-9A56-924735E90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:a16="http://schemas.microsoft.com/office/drawing/2014/main" id="{430DA3A3-057D-41DD-BEB6-9096E01F5E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67" name="AutoShape 31">
                <a:extLst>
                  <a:ext uri="{FF2B5EF4-FFF2-40B4-BE49-F238E27FC236}">
                    <a16:creationId xmlns:a16="http://schemas.microsoft.com/office/drawing/2014/main" id="{9967F734-985F-4B3B-A1E0-A7E6DC65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32">
                <a:extLst>
                  <a:ext uri="{FF2B5EF4-FFF2-40B4-BE49-F238E27FC236}">
                    <a16:creationId xmlns:a16="http://schemas.microsoft.com/office/drawing/2014/main" id="{AA21D76B-4403-428C-A2CE-B0DD6C9CA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DD160523-C613-47AD-9FDE-DDD447E31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B0A5988C-4627-42A0-8A8C-FDD25180A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98D1BE00-8F72-4E57-A2BE-10A27A06D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9E69594D-2102-460E-A190-4BC4AABD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D25CAED1-C787-434E-8B76-1F879EBC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8">
              <a:extLst>
                <a:ext uri="{FF2B5EF4-FFF2-40B4-BE49-F238E27FC236}">
                  <a16:creationId xmlns:a16="http://schemas.microsoft.com/office/drawing/2014/main" id="{3B837A9A-DE76-4963-8AEB-361ECE07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B53FE76-616F-4288-A5A1-634AD476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52CCC907-A066-4A00-B3BC-A0C1070C13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65" name="AutoShape 41">
                <a:extLst>
                  <a:ext uri="{FF2B5EF4-FFF2-40B4-BE49-F238E27FC236}">
                    <a16:creationId xmlns:a16="http://schemas.microsoft.com/office/drawing/2014/main" id="{DCE6B68D-FAFC-461B-B24B-A117110F9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42">
                <a:extLst>
                  <a:ext uri="{FF2B5EF4-FFF2-40B4-BE49-F238E27FC236}">
                    <a16:creationId xmlns:a16="http://schemas.microsoft.com/office/drawing/2014/main" id="{EBF73CEF-53E2-4F2D-83AB-34652A54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FBC30EA0-660E-44D4-BBA0-AC0C867C1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ACFDEFC5-4117-4EFA-98A9-170FCACB3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BCBCBC11-4517-4CFE-9D0B-3AE2084B8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6">
              <a:extLst>
                <a:ext uri="{FF2B5EF4-FFF2-40B4-BE49-F238E27FC236}">
                  <a16:creationId xmlns:a16="http://schemas.microsoft.com/office/drawing/2014/main" id="{69C0055B-F7E1-4164-B735-965F8F941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7">
              <a:extLst>
                <a:ext uri="{FF2B5EF4-FFF2-40B4-BE49-F238E27FC236}">
                  <a16:creationId xmlns:a16="http://schemas.microsoft.com/office/drawing/2014/main" id="{2F6CF8DC-FA02-47CA-9388-0E6C45DCC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8">
              <a:extLst>
                <a:ext uri="{FF2B5EF4-FFF2-40B4-BE49-F238E27FC236}">
                  <a16:creationId xmlns:a16="http://schemas.microsoft.com/office/drawing/2014/main" id="{86A3172B-3B4A-47EA-B662-3B33C026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A62EA8F8-9DF8-4E02-87EA-45E919DF5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B5736D53-51CB-4997-82BA-504A96913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360E84EB-AB56-4819-BF70-71C3D7F1A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2">
              <a:extLst>
                <a:ext uri="{FF2B5EF4-FFF2-40B4-BE49-F238E27FC236}">
                  <a16:creationId xmlns:a16="http://schemas.microsoft.com/office/drawing/2014/main" id="{9CF13D8A-FED9-42EF-BBA5-B738D3C93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9770A9F8-7BFD-4B1C-B53E-2A996035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87365FF-8E67-4AEB-9CA5-A1D254CCB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1FA0F25-8BFC-468E-9310-1D54CA26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E03197B0-A633-4A05-943D-B9D6C3560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A854E87E-D31D-4AAC-826B-00AB7580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EC34C365-5ED0-4F82-8A0C-258011D71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1632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D132D877-0EE2-4C4E-BC39-DB168684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064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5" name="Text Box 60">
              <a:extLst>
                <a:ext uri="{FF2B5EF4-FFF2-40B4-BE49-F238E27FC236}">
                  <a16:creationId xmlns:a16="http://schemas.microsoft.com/office/drawing/2014/main" id="{D458D97A-8B1B-42FE-B5BA-05E70AE7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496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56" name="Text Box 61">
              <a:extLst>
                <a:ext uri="{FF2B5EF4-FFF2-40B4-BE49-F238E27FC236}">
                  <a16:creationId xmlns:a16="http://schemas.microsoft.com/office/drawing/2014/main" id="{C8B9B33C-00ED-4975-A106-2711E7D3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928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57" name="Text Box 62">
              <a:extLst>
                <a:ext uri="{FF2B5EF4-FFF2-40B4-BE49-F238E27FC236}">
                  <a16:creationId xmlns:a16="http://schemas.microsoft.com/office/drawing/2014/main" id="{1770C86C-54FA-4C2C-A4A9-7A483F44A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58" name="Text Box 63">
              <a:extLst>
                <a:ext uri="{FF2B5EF4-FFF2-40B4-BE49-F238E27FC236}">
                  <a16:creationId xmlns:a16="http://schemas.microsoft.com/office/drawing/2014/main" id="{FFD0BCEC-5A22-4E24-BE5A-C49C203B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59" name="Oval 64">
              <a:extLst>
                <a:ext uri="{FF2B5EF4-FFF2-40B4-BE49-F238E27FC236}">
                  <a16:creationId xmlns:a16="http://schemas.microsoft.com/office/drawing/2014/main" id="{04844DB3-231F-4B5B-9511-F31EE7EDC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65">
              <a:extLst>
                <a:ext uri="{FF2B5EF4-FFF2-40B4-BE49-F238E27FC236}">
                  <a16:creationId xmlns:a16="http://schemas.microsoft.com/office/drawing/2014/main" id="{2DAF5CEF-BB78-4F6E-96B7-A1FA7FBE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66">
              <a:extLst>
                <a:ext uri="{FF2B5EF4-FFF2-40B4-BE49-F238E27FC236}">
                  <a16:creationId xmlns:a16="http://schemas.microsoft.com/office/drawing/2014/main" id="{6CF0F913-339C-4C35-B7E2-07036B28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7">
              <a:extLst>
                <a:ext uri="{FF2B5EF4-FFF2-40B4-BE49-F238E27FC236}">
                  <a16:creationId xmlns:a16="http://schemas.microsoft.com/office/drawing/2014/main" id="{511A2E46-AE64-475B-A85A-EDF07C58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8">
              <a:extLst>
                <a:ext uri="{FF2B5EF4-FFF2-40B4-BE49-F238E27FC236}">
                  <a16:creationId xmlns:a16="http://schemas.microsoft.com/office/drawing/2014/main" id="{A4A8059C-EDF2-4CBC-8E78-24E81BC5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9">
              <a:extLst>
                <a:ext uri="{FF2B5EF4-FFF2-40B4-BE49-F238E27FC236}">
                  <a16:creationId xmlns:a16="http://schemas.microsoft.com/office/drawing/2014/main" id="{F6158AA7-1B2A-481B-8D33-57F57C9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70">
            <a:extLst>
              <a:ext uri="{FF2B5EF4-FFF2-40B4-BE49-F238E27FC236}">
                <a16:creationId xmlns:a16="http://schemas.microsoft.com/office/drawing/2014/main" id="{1CFFD41A-8829-424F-B20A-713C0286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35814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Each output is a </a:t>
            </a:r>
            <a:r>
              <a:rPr lang="en-US" sz="2400" b="0" dirty="0" err="1"/>
              <a:t>minterm</a:t>
            </a:r>
            <a:r>
              <a:rPr lang="en-US" sz="2400" b="0" dirty="0"/>
              <a:t> (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X'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,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b="0" dirty="0">
                <a:sym typeface="Symbol" pitchFamily="18" charset="2"/>
              </a:rPr>
              <a:t> or </a:t>
            </a:r>
            <a:r>
              <a:rPr lang="en-US" sz="2400" b="0" dirty="0">
                <a:solidFill>
                  <a:srgbClr val="800000"/>
                </a:solidFill>
              </a:rPr>
              <a:t>X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b="0" dirty="0">
                <a:sym typeface="Symbol" pitchFamily="18" charset="2"/>
              </a:rPr>
              <a:t>) of a 2-variable function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A8BA2072-5FC6-4D1C-AEFB-0E1F619E8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168046"/>
              </p:ext>
            </p:extLst>
          </p:nvPr>
        </p:nvGraphicFramePr>
        <p:xfrm>
          <a:off x="5086350" y="593726"/>
          <a:ext cx="2387346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89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4DD7DA7E-61B4-4F76-AD5B-2FC16009FB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a </a:t>
            </a:r>
            <a:r>
              <a:rPr lang="en-US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8 decoder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63" name="Group 56">
            <a:extLst>
              <a:ext uri="{FF2B5EF4-FFF2-40B4-BE49-F238E27FC236}">
                <a16:creationId xmlns:a16="http://schemas.microsoft.com/office/drawing/2014/main" id="{0CF8A9D4-ED73-426D-93D1-3A89ED57BA7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447800"/>
            <a:ext cx="3854450" cy="4603750"/>
            <a:chOff x="3332" y="1075"/>
            <a:chExt cx="2428" cy="2900"/>
          </a:xfrm>
        </p:grpSpPr>
        <p:sp>
          <p:nvSpPr>
            <p:cNvPr id="64" name="AutoShape 57">
              <a:extLst>
                <a:ext uri="{FF2B5EF4-FFF2-40B4-BE49-F238E27FC236}">
                  <a16:creationId xmlns:a16="http://schemas.microsoft.com/office/drawing/2014/main" id="{E7167B50-2498-4F52-8573-F3459C16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1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58">
              <a:extLst>
                <a:ext uri="{FF2B5EF4-FFF2-40B4-BE49-F238E27FC236}">
                  <a16:creationId xmlns:a16="http://schemas.microsoft.com/office/drawing/2014/main" id="{C9F469EA-9191-43A8-8644-6331BA061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728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6" name="Group 59">
              <a:extLst>
                <a:ext uri="{FF2B5EF4-FFF2-40B4-BE49-F238E27FC236}">
                  <a16:creationId xmlns:a16="http://schemas.microsoft.com/office/drawing/2014/main" id="{1E8060C2-09D1-4DCC-9997-A42EBD9745C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28" y="3360"/>
              <a:ext cx="176" cy="180"/>
              <a:chOff x="3096" y="3240"/>
              <a:chExt cx="792" cy="792"/>
            </a:xfrm>
          </p:grpSpPr>
          <p:sp>
            <p:nvSpPr>
              <p:cNvPr id="155" name="AutoShape 60">
                <a:extLst>
                  <a:ext uri="{FF2B5EF4-FFF2-40B4-BE49-F238E27FC236}">
                    <a16:creationId xmlns:a16="http://schemas.microsoft.com/office/drawing/2014/main" id="{3E7B7F6B-DF5F-46F8-8D54-D07499096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61">
                <a:extLst>
                  <a:ext uri="{FF2B5EF4-FFF2-40B4-BE49-F238E27FC236}">
                    <a16:creationId xmlns:a16="http://schemas.microsoft.com/office/drawing/2014/main" id="{3B1CEE16-96CC-4B97-B2FA-DEA212193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7" name="Line 62">
              <a:extLst>
                <a:ext uri="{FF2B5EF4-FFF2-40B4-BE49-F238E27FC236}">
                  <a16:creationId xmlns:a16="http://schemas.microsoft.com/office/drawing/2014/main" id="{A90E9733-4FB1-48DA-BFE9-287EA3A77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32663F1-BC6D-4D72-9EA8-2F02393DF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540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8D344770-FDBB-46F6-B39C-E555C1D32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AutoShape 65">
              <a:extLst>
                <a:ext uri="{FF2B5EF4-FFF2-40B4-BE49-F238E27FC236}">
                  <a16:creationId xmlns:a16="http://schemas.microsoft.com/office/drawing/2014/main" id="{324A1F01-6415-4F8D-8491-E56E3FDF4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3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AutoShape 66">
              <a:extLst>
                <a:ext uri="{FF2B5EF4-FFF2-40B4-BE49-F238E27FC236}">
                  <a16:creationId xmlns:a16="http://schemas.microsoft.com/office/drawing/2014/main" id="{12108C68-F508-443F-B7EE-2F7B3AED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2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AutoShape 67">
              <a:extLst>
                <a:ext uri="{FF2B5EF4-FFF2-40B4-BE49-F238E27FC236}">
                  <a16:creationId xmlns:a16="http://schemas.microsoft.com/office/drawing/2014/main" id="{C4220A38-B92D-4AAE-A5FF-2F45980FE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17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C38693C3-92D3-4FEE-9F8F-D4A162BBB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0" cy="22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" name="Group 69">
              <a:extLst>
                <a:ext uri="{FF2B5EF4-FFF2-40B4-BE49-F238E27FC236}">
                  <a16:creationId xmlns:a16="http://schemas.microsoft.com/office/drawing/2014/main" id="{6C0FFC69-90CE-41F4-9422-0D9BC453434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08" y="3360"/>
              <a:ext cx="176" cy="180"/>
              <a:chOff x="3096" y="3240"/>
              <a:chExt cx="792" cy="792"/>
            </a:xfrm>
          </p:grpSpPr>
          <p:sp>
            <p:nvSpPr>
              <p:cNvPr id="153" name="AutoShape 70">
                <a:extLst>
                  <a:ext uri="{FF2B5EF4-FFF2-40B4-BE49-F238E27FC236}">
                    <a16:creationId xmlns:a16="http://schemas.microsoft.com/office/drawing/2014/main" id="{300AA12D-37FE-4EE0-B3A5-49B599A66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Oval 71">
                <a:extLst>
                  <a:ext uri="{FF2B5EF4-FFF2-40B4-BE49-F238E27FC236}">
                    <a16:creationId xmlns:a16="http://schemas.microsoft.com/office/drawing/2014/main" id="{B503D10E-03D5-48F3-B3C2-2E35F2FB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5329D937-53D5-44AA-94D5-0B704941F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4687AF6E-9FD1-460E-84C7-70AEEBE4E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636082D1-C329-465B-B875-F0E194B48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0" cy="21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39CCA1B5-F407-4C7D-A775-19D5F98D6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0" cy="13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E2A09A19-B8F6-419E-ABD4-348CB42C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80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0C8B1003-DFD3-4B8B-8ED3-F80A03F97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6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B8122221-41C8-408D-A16F-C30486692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592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C2AECCBF-A11A-4A00-B386-269EFA082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024034D1-1A50-4E10-A6FA-02E84C358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352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6C695D66-848C-4EF7-8052-BB7D3EE8D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64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2">
              <a:extLst>
                <a:ext uri="{FF2B5EF4-FFF2-40B4-BE49-F238E27FC236}">
                  <a16:creationId xmlns:a16="http://schemas.microsoft.com/office/drawing/2014/main" id="{7B10DB4B-1102-435D-A1DD-E20E531B9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1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3">
              <a:extLst>
                <a:ext uri="{FF2B5EF4-FFF2-40B4-BE49-F238E27FC236}">
                  <a16:creationId xmlns:a16="http://schemas.microsoft.com/office/drawing/2014/main" id="{1C1741B4-164D-461C-BEB6-7E4832BC2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9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4">
              <a:extLst>
                <a:ext uri="{FF2B5EF4-FFF2-40B4-BE49-F238E27FC236}">
                  <a16:creationId xmlns:a16="http://schemas.microsoft.com/office/drawing/2014/main" id="{382284E7-C122-4200-B153-21608F9D6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5">
              <a:extLst>
                <a:ext uri="{FF2B5EF4-FFF2-40B4-BE49-F238E27FC236}">
                  <a16:creationId xmlns:a16="http://schemas.microsoft.com/office/drawing/2014/main" id="{A8B4F224-7AE3-4432-8858-798361CE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64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6">
              <a:extLst>
                <a:ext uri="{FF2B5EF4-FFF2-40B4-BE49-F238E27FC236}">
                  <a16:creationId xmlns:a16="http://schemas.microsoft.com/office/drawing/2014/main" id="{FB20D787-176B-4098-94BE-324B8AE48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87">
              <a:extLst>
                <a:ext uri="{FF2B5EF4-FFF2-40B4-BE49-F238E27FC236}">
                  <a16:creationId xmlns:a16="http://schemas.microsoft.com/office/drawing/2014/main" id="{8AEDD54D-23FE-48F0-8973-07C0EC8D7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9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91" name="Text Box 88">
              <a:extLst>
                <a:ext uri="{FF2B5EF4-FFF2-40B4-BE49-F238E27FC236}">
                  <a16:creationId xmlns:a16="http://schemas.microsoft.com/office/drawing/2014/main" id="{9A5AF61B-BA36-4EB3-A85F-32926351D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x</a:t>
              </a:r>
            </a:p>
          </p:txBody>
        </p:sp>
        <p:sp>
          <p:nvSpPr>
            <p:cNvPr id="92" name="Text Box 89">
              <a:extLst>
                <a:ext uri="{FF2B5EF4-FFF2-40B4-BE49-F238E27FC236}">
                  <a16:creationId xmlns:a16="http://schemas.microsoft.com/office/drawing/2014/main" id="{F5D86406-4B93-4530-A151-BBCCF532B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z</a:t>
              </a:r>
            </a:p>
          </p:txBody>
        </p:sp>
        <p:sp>
          <p:nvSpPr>
            <p:cNvPr id="93" name="Oval 90">
              <a:extLst>
                <a:ext uri="{FF2B5EF4-FFF2-40B4-BE49-F238E27FC236}">
                  <a16:creationId xmlns:a16="http://schemas.microsoft.com/office/drawing/2014/main" id="{77AAF2D9-36DD-40B3-B110-7B082AEF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38ED6E6F-449D-47DA-97EA-FA91ECB6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3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92">
              <a:extLst>
                <a:ext uri="{FF2B5EF4-FFF2-40B4-BE49-F238E27FC236}">
                  <a16:creationId xmlns:a16="http://schemas.microsoft.com/office/drawing/2014/main" id="{E919702A-C72E-459C-90FE-4D4CF95B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2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93">
              <a:extLst>
                <a:ext uri="{FF2B5EF4-FFF2-40B4-BE49-F238E27FC236}">
                  <a16:creationId xmlns:a16="http://schemas.microsoft.com/office/drawing/2014/main" id="{3228B524-9B83-48B2-8DF5-7E7357F93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3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4">
              <a:extLst>
                <a:ext uri="{FF2B5EF4-FFF2-40B4-BE49-F238E27FC236}">
                  <a16:creationId xmlns:a16="http://schemas.microsoft.com/office/drawing/2014/main" id="{2C5FE9DA-7479-4AC6-916E-9BFF4834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95">
              <a:extLst>
                <a:ext uri="{FF2B5EF4-FFF2-40B4-BE49-F238E27FC236}">
                  <a16:creationId xmlns:a16="http://schemas.microsoft.com/office/drawing/2014/main" id="{F4E448A8-118F-4A73-AAD1-B12C1AEC7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" name="Group 96">
              <a:extLst>
                <a:ext uri="{FF2B5EF4-FFF2-40B4-BE49-F238E27FC236}">
                  <a16:creationId xmlns:a16="http://schemas.microsoft.com/office/drawing/2014/main" id="{F9F6C1A0-7954-46FA-B816-C89E2AE32C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92" y="3360"/>
              <a:ext cx="176" cy="180"/>
              <a:chOff x="3096" y="3240"/>
              <a:chExt cx="792" cy="792"/>
            </a:xfrm>
          </p:grpSpPr>
          <p:sp>
            <p:nvSpPr>
              <p:cNvPr id="151" name="AutoShape 97">
                <a:extLst>
                  <a:ext uri="{FF2B5EF4-FFF2-40B4-BE49-F238E27FC236}">
                    <a16:creationId xmlns:a16="http://schemas.microsoft.com/office/drawing/2014/main" id="{77C88302-735B-4B23-B5D5-316A890A7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Oval 98">
                <a:extLst>
                  <a:ext uri="{FF2B5EF4-FFF2-40B4-BE49-F238E27FC236}">
                    <a16:creationId xmlns:a16="http://schemas.microsoft.com/office/drawing/2014/main" id="{57D68A5D-401B-4650-AB31-6BC32473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" name="Line 99">
              <a:extLst>
                <a:ext uri="{FF2B5EF4-FFF2-40B4-BE49-F238E27FC236}">
                  <a16:creationId xmlns:a16="http://schemas.microsoft.com/office/drawing/2014/main" id="{C2474523-7D29-4603-B19D-816C4FCB6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539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0">
              <a:extLst>
                <a:ext uri="{FF2B5EF4-FFF2-40B4-BE49-F238E27FC236}">
                  <a16:creationId xmlns:a16="http://schemas.microsoft.com/office/drawing/2014/main" id="{5BB9255E-F85A-4FA7-BF56-57901F41D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0" cy="2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1">
              <a:extLst>
                <a:ext uri="{FF2B5EF4-FFF2-40B4-BE49-F238E27FC236}">
                  <a16:creationId xmlns:a16="http://schemas.microsoft.com/office/drawing/2014/main" id="{EBEE99EB-5057-40ED-8D99-663948B5F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6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2">
              <a:extLst>
                <a:ext uri="{FF2B5EF4-FFF2-40B4-BE49-F238E27FC236}">
                  <a16:creationId xmlns:a16="http://schemas.microsoft.com/office/drawing/2014/main" id="{E7B3C703-ADED-4E27-BCB2-9E5261C66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0" cy="187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30057F-15B4-48E2-B9A0-7D0185BE6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6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E5CD6F2-869B-4E2B-9CA5-6D6110760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1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5F6C328-2172-45EA-893C-09633445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6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06">
              <a:extLst>
                <a:ext uri="{FF2B5EF4-FFF2-40B4-BE49-F238E27FC236}">
                  <a16:creationId xmlns:a16="http://schemas.microsoft.com/office/drawing/2014/main" id="{5F811F05-3800-4D02-8F24-8B229EB05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7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y</a:t>
              </a:r>
            </a:p>
          </p:txBody>
        </p:sp>
        <p:sp>
          <p:nvSpPr>
            <p:cNvPr id="108" name="Line 107">
              <a:extLst>
                <a:ext uri="{FF2B5EF4-FFF2-40B4-BE49-F238E27FC236}">
                  <a16:creationId xmlns:a16="http://schemas.microsoft.com/office/drawing/2014/main" id="{2636696E-C67D-4168-BD8C-EB119FA89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21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8">
              <a:extLst>
                <a:ext uri="{FF2B5EF4-FFF2-40B4-BE49-F238E27FC236}">
                  <a16:creationId xmlns:a16="http://schemas.microsoft.com/office/drawing/2014/main" id="{6680F230-58C1-4750-A9FF-B07398DB7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168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9">
              <a:extLst>
                <a:ext uri="{FF2B5EF4-FFF2-40B4-BE49-F238E27FC236}">
                  <a16:creationId xmlns:a16="http://schemas.microsoft.com/office/drawing/2014/main" id="{7A8552AC-484B-44CE-B7D1-B0BDCB89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928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10">
              <a:extLst>
                <a:ext uri="{FF2B5EF4-FFF2-40B4-BE49-F238E27FC236}">
                  <a16:creationId xmlns:a16="http://schemas.microsoft.com/office/drawing/2014/main" id="{1259BB00-D6AD-41AD-B9DF-8723907D5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CBC6732-2D28-4F44-9A50-ACFF06C7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BCCF03A-079F-4A83-8D1C-1603602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9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4980B3-966C-4F91-AF67-AD675E7A7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14">
              <a:extLst>
                <a:ext uri="{FF2B5EF4-FFF2-40B4-BE49-F238E27FC236}">
                  <a16:creationId xmlns:a16="http://schemas.microsoft.com/office/drawing/2014/main" id="{98E5F2AE-C719-4D5B-89A3-F68D8DBA2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B36C057D-D029-483A-83E3-A05832C62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F99B92-AE40-4EBD-98BC-0CC631C2E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5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F1EB6A5-2423-4878-8BCF-032DD63E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" y="26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18">
              <a:extLst>
                <a:ext uri="{FF2B5EF4-FFF2-40B4-BE49-F238E27FC236}">
                  <a16:creationId xmlns:a16="http://schemas.microsoft.com/office/drawing/2014/main" id="{CC89A768-7AB3-4C26-828A-49E80BF3C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10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E99BD9A5-7012-4026-8BCB-CF9BD0C54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20">
              <a:extLst>
                <a:ext uri="{FF2B5EF4-FFF2-40B4-BE49-F238E27FC236}">
                  <a16:creationId xmlns:a16="http://schemas.microsoft.com/office/drawing/2014/main" id="{82FAEF06-C9AF-4974-8CC8-CA7E3B94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41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121">
              <a:extLst>
                <a:ext uri="{FF2B5EF4-FFF2-40B4-BE49-F238E27FC236}">
                  <a16:creationId xmlns:a16="http://schemas.microsoft.com/office/drawing/2014/main" id="{BEC82DCD-F588-4DF2-9EC5-F486DE698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7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122">
              <a:extLst>
                <a:ext uri="{FF2B5EF4-FFF2-40B4-BE49-F238E27FC236}">
                  <a16:creationId xmlns:a16="http://schemas.microsoft.com/office/drawing/2014/main" id="{CC24ACA9-BFD8-450B-91C0-575AC0541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365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123">
              <a:extLst>
                <a:ext uri="{FF2B5EF4-FFF2-40B4-BE49-F238E27FC236}">
                  <a16:creationId xmlns:a16="http://schemas.microsoft.com/office/drawing/2014/main" id="{9DD5CED6-0D67-4783-BEC0-01B4C36D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5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F4B75D4-43F9-4136-8B4B-5573D4F2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20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25">
              <a:extLst>
                <a:ext uri="{FF2B5EF4-FFF2-40B4-BE49-F238E27FC236}">
                  <a16:creationId xmlns:a16="http://schemas.microsoft.com/office/drawing/2014/main" id="{592D20E6-B785-449A-B5D4-9500C213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16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7C49B3F-EA3C-41E1-A117-15DE498D8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9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27">
              <a:extLst>
                <a:ext uri="{FF2B5EF4-FFF2-40B4-BE49-F238E27FC236}">
                  <a16:creationId xmlns:a16="http://schemas.microsoft.com/office/drawing/2014/main" id="{073DB988-7E4E-4993-B70A-FF63A1EDB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8">
              <a:extLst>
                <a:ext uri="{FF2B5EF4-FFF2-40B4-BE49-F238E27FC236}">
                  <a16:creationId xmlns:a16="http://schemas.microsoft.com/office/drawing/2014/main" id="{FD90FAF4-B41B-4926-87BA-9AD555B3D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67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9">
              <a:extLst>
                <a:ext uri="{FF2B5EF4-FFF2-40B4-BE49-F238E27FC236}">
                  <a16:creationId xmlns:a16="http://schemas.microsoft.com/office/drawing/2014/main" id="{E76EAA13-84B0-4F45-A9F0-13D69F577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40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0">
              <a:extLst>
                <a:ext uri="{FF2B5EF4-FFF2-40B4-BE49-F238E27FC236}">
                  <a16:creationId xmlns:a16="http://schemas.microsoft.com/office/drawing/2014/main" id="{B026FDA6-18B6-4376-BBBC-C6BB84111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1">
              <a:extLst>
                <a:ext uri="{FF2B5EF4-FFF2-40B4-BE49-F238E27FC236}">
                  <a16:creationId xmlns:a16="http://schemas.microsoft.com/office/drawing/2014/main" id="{B5480738-F696-4F01-841B-C878F9A1C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53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DFEF22-6F57-4DD5-8231-E0DCEF10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7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3DDC715-A5F6-40AB-B09C-6E7129A83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8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6B2789A-06A7-4721-BBC3-CFA8A4A5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4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35">
              <a:extLst>
                <a:ext uri="{FF2B5EF4-FFF2-40B4-BE49-F238E27FC236}">
                  <a16:creationId xmlns:a16="http://schemas.microsoft.com/office/drawing/2014/main" id="{DC00AD4F-452B-465E-B0E6-CD089FBD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24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36">
              <a:extLst>
                <a:ext uri="{FF2B5EF4-FFF2-40B4-BE49-F238E27FC236}">
                  <a16:creationId xmlns:a16="http://schemas.microsoft.com/office/drawing/2014/main" id="{F9C37B34-8E02-4EEE-81ED-8F9AA2289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200"/>
              <a:ext cx="52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37">
              <a:extLst>
                <a:ext uri="{FF2B5EF4-FFF2-40B4-BE49-F238E27FC236}">
                  <a16:creationId xmlns:a16="http://schemas.microsoft.com/office/drawing/2014/main" id="{02D9AB30-2FB7-4D47-9652-1E74EF90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52"/>
              <a:ext cx="9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23CD1AC-724B-415E-9372-52A382E15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14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9">
              <a:extLst>
                <a:ext uri="{FF2B5EF4-FFF2-40B4-BE49-F238E27FC236}">
                  <a16:creationId xmlns:a16="http://schemas.microsoft.com/office/drawing/2014/main" id="{FD880D91-3EDE-4D2C-89F6-0B4FBC017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20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40">
              <a:extLst>
                <a:ext uri="{FF2B5EF4-FFF2-40B4-BE49-F238E27FC236}">
                  <a16:creationId xmlns:a16="http://schemas.microsoft.com/office/drawing/2014/main" id="{32A7E5F4-817B-42D9-B661-4F1D1E08A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1">
              <a:extLst>
                <a:ext uri="{FF2B5EF4-FFF2-40B4-BE49-F238E27FC236}">
                  <a16:creationId xmlns:a16="http://schemas.microsoft.com/office/drawing/2014/main" id="{EC9A3549-0596-4E5B-B00A-8634C593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77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2">
              <a:extLst>
                <a:ext uri="{FF2B5EF4-FFF2-40B4-BE49-F238E27FC236}">
                  <a16:creationId xmlns:a16="http://schemas.microsoft.com/office/drawing/2014/main" id="{18AB4008-163B-46E2-8308-EA532133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06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143">
              <a:extLst>
                <a:ext uri="{FF2B5EF4-FFF2-40B4-BE49-F238E27FC236}">
                  <a16:creationId xmlns:a16="http://schemas.microsoft.com/office/drawing/2014/main" id="{2E007894-CA6E-4763-BD7B-2FFA1E6D2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10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0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5" name="Text Box 144">
              <a:extLst>
                <a:ext uri="{FF2B5EF4-FFF2-40B4-BE49-F238E27FC236}">
                  <a16:creationId xmlns:a16="http://schemas.microsoft.com/office/drawing/2014/main" id="{8E2D4D36-255C-4713-A93F-EE1B867E0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68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6" name="Text Box 145">
              <a:extLst>
                <a:ext uri="{FF2B5EF4-FFF2-40B4-BE49-F238E27FC236}">
                  <a16:creationId xmlns:a16="http://schemas.microsoft.com/office/drawing/2014/main" id="{A132C446-5512-4018-AE93-29B5D56F3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7" name="Text Box 146">
              <a:extLst>
                <a:ext uri="{FF2B5EF4-FFF2-40B4-BE49-F238E27FC236}">
                  <a16:creationId xmlns:a16="http://schemas.microsoft.com/office/drawing/2014/main" id="{314070A1-CAC7-4725-B907-098C427B4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544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5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  <p:sp>
          <p:nvSpPr>
            <p:cNvPr id="148" name="Text Box 147">
              <a:extLst>
                <a:ext uri="{FF2B5EF4-FFF2-40B4-BE49-F238E27FC236}">
                  <a16:creationId xmlns:a16="http://schemas.microsoft.com/office/drawing/2014/main" id="{E3520495-E863-40C9-B7B7-571CF42BC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5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4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49" name="Text Box 148">
              <a:extLst>
                <a:ext uri="{FF2B5EF4-FFF2-40B4-BE49-F238E27FC236}">
                  <a16:creationId xmlns:a16="http://schemas.microsoft.com/office/drawing/2014/main" id="{156063A3-4388-4EEF-96CC-B2BA26500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83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6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z'</a:t>
              </a:r>
            </a:p>
          </p:txBody>
        </p:sp>
        <p:sp>
          <p:nvSpPr>
            <p:cNvPr id="150" name="Text Box 149">
              <a:extLst>
                <a:ext uri="{FF2B5EF4-FFF2-40B4-BE49-F238E27FC236}">
                  <a16:creationId xmlns:a16="http://schemas.microsoft.com/office/drawing/2014/main" id="{7BCF0781-47DE-4F98-86AC-BFC410C9E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3120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7</a:t>
              </a:r>
              <a:r>
                <a:rPr lang="en-GB" b="0"/>
                <a:t> = 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z</a:t>
              </a:r>
            </a:p>
          </p:txBody>
        </p:sp>
      </p:grpSp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07B49233-0BE5-426C-8E64-9CCE6EA1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922464"/>
              </p:ext>
            </p:extLst>
          </p:nvPr>
        </p:nvGraphicFramePr>
        <p:xfrm>
          <a:off x="394046" y="1905318"/>
          <a:ext cx="4235913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083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62956622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403844028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284900735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3600166698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2003582654"/>
                    </a:ext>
                  </a:extLst>
                </a:gridCol>
                <a:gridCol w="385083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3635869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731328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40436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34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4FDA838-93FC-42D0-AF45-2DF17FECD46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2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for an </a:t>
            </a:r>
            <a:r>
              <a:rPr lang="en-US" sz="2800" i="1" dirty="0"/>
              <a:t>n</a:t>
            </a:r>
            <a:r>
              <a:rPr lang="en-US" sz="2800" dirty="0"/>
              <a:t>-bit code, a decoder could select up to </a:t>
            </a:r>
            <a:r>
              <a:rPr lang="en-US" sz="2800" dirty="0">
                <a:solidFill>
                  <a:srgbClr val="800000"/>
                </a:solidFill>
              </a:rPr>
              <a:t>2</a:t>
            </a:r>
            <a:r>
              <a:rPr lang="en-US" sz="2800" i="1" baseline="50000" dirty="0">
                <a:solidFill>
                  <a:srgbClr val="800000"/>
                </a:solidFill>
              </a:rPr>
              <a:t>n</a:t>
            </a:r>
            <a:r>
              <a:rPr lang="en-US" sz="2800" dirty="0">
                <a:solidFill>
                  <a:srgbClr val="800000"/>
                </a:solidFill>
              </a:rPr>
              <a:t> lines</a:t>
            </a:r>
            <a:r>
              <a:rPr lang="en-US" sz="2800" dirty="0"/>
              <a:t>: </a:t>
            </a:r>
            <a:endParaRPr lang="en-US" sz="2800" dirty="0">
              <a:sym typeface="Symbol" pitchFamily="18" charset="2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3B256667-69E4-4CF7-B5D2-B00D17C7918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667000"/>
            <a:ext cx="5638800" cy="1219200"/>
            <a:chOff x="1536" y="1680"/>
            <a:chExt cx="3552" cy="768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BB7C2A1A-47B6-4309-80B6-55461FC31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1200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666AA8DA-D641-440A-823A-CE101232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F8180FD2-1935-41A2-974D-40157CA78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E3044650-BCE7-4313-A098-68CC58370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0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045D8772-5C6B-4897-B6EB-C8D44B038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968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4CC4FC77-1BB0-4A6B-8C1E-25D759035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2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9E4FA306-1C21-4F5C-8F3C-E7F5CAF1E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7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973BCB65-0470-483C-9E6E-3A5F6C6B5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id="{7AAB9BF3-BC68-44FB-AA8E-5173B0745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1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:</a:t>
              </a:r>
              <a:endParaRPr lang="en-GB" sz="2000" b="0"/>
            </a:p>
          </p:txBody>
        </p:sp>
        <p:sp>
          <p:nvSpPr>
            <p:cNvPr id="35" name="Line 14">
              <a:extLst>
                <a:ext uri="{FF2B5EF4-FFF2-40B4-BE49-F238E27FC236}">
                  <a16:creationId xmlns:a16="http://schemas.microsoft.com/office/drawing/2014/main" id="{D7E6132F-3299-4FE0-A5BE-87E3A602E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5">
              <a:extLst>
                <a:ext uri="{FF2B5EF4-FFF2-40B4-BE49-F238E27FC236}">
                  <a16:creationId xmlns:a16="http://schemas.microsoft.com/office/drawing/2014/main" id="{345EDF37-A455-448B-8255-B9A35577A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77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EA831050-767F-42BC-9F86-0BC53BA5F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id="{02385DF0-977D-4357-9722-018B56413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24"/>
              <a:ext cx="6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/>
                <a:t>n</a:t>
              </a:r>
              <a:r>
                <a:rPr lang="en-GB" sz="2000" b="0"/>
                <a:t>-bit</a:t>
              </a:r>
            </a:p>
            <a:p>
              <a:pPr algn="ctr" eaLnBrk="0" hangingPunct="0"/>
              <a:r>
                <a:rPr lang="en-GB" sz="2000" b="0"/>
                <a:t>code</a:t>
              </a:r>
              <a:endParaRPr lang="en-GB" b="0"/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D17CE4CA-D1C5-4601-88A1-F61A4C21A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 i="1" dirty="0"/>
                <a:t>n</a:t>
              </a:r>
              <a:r>
                <a:rPr lang="en-GB" sz="2000" b="0" dirty="0"/>
                <a:t> to 2</a:t>
              </a:r>
              <a:r>
                <a:rPr lang="en-GB" sz="2000" b="0" i="1" baseline="50000" dirty="0"/>
                <a:t>n</a:t>
              </a:r>
            </a:p>
            <a:p>
              <a:pPr algn="ctr" eaLnBrk="0" hangingPunct="0"/>
              <a:r>
                <a:rPr lang="en-GB" sz="2000" b="0" dirty="0"/>
                <a:t>decoder</a:t>
              </a:r>
              <a:endParaRPr lang="en-GB" b="0" dirty="0"/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C3B0C9C5-3B5D-48CB-9594-FE1A9DE08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824"/>
              <a:ext cx="96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0"/>
                <a:t>up to 2</a:t>
              </a:r>
              <a:r>
                <a:rPr lang="en-GB" sz="2000" b="0" i="1" baseline="50000"/>
                <a:t>n</a:t>
              </a:r>
            </a:p>
            <a:p>
              <a:pPr algn="ctr" eaLnBrk="0" hangingPunct="0"/>
              <a:r>
                <a:rPr lang="en-GB" sz="2000" b="0"/>
                <a:t>output lines</a:t>
              </a:r>
              <a:endParaRPr lang="en-GB" b="0"/>
            </a:p>
          </p:txBody>
        </p:sp>
      </p:grp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DD194F3B-18FF-483C-9171-1601498C7A8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91916"/>
            <a:ext cx="8229600" cy="4832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Boolean function, in </a:t>
            </a:r>
            <a:r>
              <a:rPr lang="en-US" sz="2800" dirty="0">
                <a:solidFill>
                  <a:srgbClr val="C00000"/>
                </a:solidFill>
              </a:rPr>
              <a:t>sum-of-</a:t>
            </a:r>
            <a:r>
              <a:rPr lang="en-US" sz="2800" dirty="0" err="1">
                <a:solidFill>
                  <a:srgbClr val="C00000"/>
                </a:solidFill>
              </a:rPr>
              <a:t>minterms</a:t>
            </a:r>
            <a:r>
              <a:rPr lang="en-US" sz="2800" dirty="0"/>
              <a:t> form </a:t>
            </a:r>
            <a:r>
              <a:rPr lang="en-US" sz="2800" dirty="0">
                <a:latin typeface="Wingdings 3" pitchFamily="18" charset="2"/>
              </a:rPr>
              <a:t>a</a:t>
            </a:r>
            <a:r>
              <a:rPr lang="en-US" sz="2800" dirty="0"/>
              <a:t>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 to generate the </a:t>
            </a:r>
            <a:r>
              <a:rPr lang="en-US" sz="2400" dirty="0" err="1"/>
              <a:t>minterms</a:t>
            </a:r>
            <a:r>
              <a:rPr lang="en-US" sz="2400" dirty="0"/>
              <a:t>, and </a:t>
            </a:r>
          </a:p>
          <a:p>
            <a:pPr marL="539433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OR gate to form the sum.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Any combinational circuit with </a:t>
            </a:r>
            <a:r>
              <a:rPr lang="en-US" sz="2800" i="1" dirty="0">
                <a:solidFill>
                  <a:srgbClr val="006600"/>
                </a:solidFill>
              </a:rPr>
              <a:t>n</a:t>
            </a:r>
            <a:r>
              <a:rPr lang="en-US" sz="2800" dirty="0">
                <a:solidFill>
                  <a:srgbClr val="006600"/>
                </a:solidFill>
              </a:rPr>
              <a:t> inputs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006600"/>
                </a:solidFill>
              </a:rPr>
              <a:t>m</a:t>
            </a:r>
            <a:r>
              <a:rPr lang="en-US" sz="2800" dirty="0">
                <a:solidFill>
                  <a:srgbClr val="006600"/>
                </a:solidFill>
              </a:rPr>
              <a:t> outputs </a:t>
            </a:r>
            <a:r>
              <a:rPr lang="en-US" sz="2800" dirty="0"/>
              <a:t>can be implemented with an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:2</a:t>
            </a:r>
            <a:r>
              <a:rPr lang="en-US" sz="2800" i="1" baseline="50000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decoder </a:t>
            </a:r>
            <a:r>
              <a:rPr lang="en-US" sz="2800" dirty="0"/>
              <a:t>with </a:t>
            </a:r>
            <a:r>
              <a:rPr lang="en-US" sz="2800" i="1" dirty="0">
                <a:solidFill>
                  <a:srgbClr val="0000FF"/>
                </a:solidFill>
              </a:rPr>
              <a:t>m</a:t>
            </a:r>
            <a:r>
              <a:rPr lang="en-US" sz="2800" dirty="0">
                <a:solidFill>
                  <a:srgbClr val="0000FF"/>
                </a:solidFill>
              </a:rPr>
              <a:t> OR gates</a:t>
            </a:r>
            <a:r>
              <a:rPr lang="en-US" sz="2800" dirty="0"/>
              <a:t>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Good when circuit has many outputs, and each function is expressed with a few </a:t>
            </a:r>
            <a:r>
              <a:rPr lang="en-US" sz="2800" dirty="0" err="1"/>
              <a:t>minterms</a:t>
            </a:r>
            <a:r>
              <a:rPr lang="en-US" sz="2800" dirty="0"/>
              <a:t>.</a:t>
            </a:r>
            <a:endParaRPr lang="en-US" sz="2800" dirty="0">
              <a:latin typeface="Wingdings 3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0BF1059E-A79A-4E24-93C4-3EE3D4CBA2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13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Full adder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	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  <p:grpSp>
        <p:nvGrpSpPr>
          <p:cNvPr id="60" name="Group 4">
            <a:extLst>
              <a:ext uri="{FF2B5EF4-FFF2-40B4-BE49-F238E27FC236}">
                <a16:creationId xmlns:a16="http://schemas.microsoft.com/office/drawing/2014/main" id="{F0117013-2A32-470C-AECD-5B88D21715E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1830388" cy="2239963"/>
            <a:chOff x="3456" y="912"/>
            <a:chExt cx="1153" cy="1411"/>
          </a:xfrm>
        </p:grpSpPr>
        <p:graphicFrame>
          <p:nvGraphicFramePr>
            <p:cNvPr id="61" name="Object 5">
              <a:extLst>
                <a:ext uri="{FF2B5EF4-FFF2-40B4-BE49-F238E27FC236}">
                  <a16:creationId xmlns:a16="http://schemas.microsoft.com/office/drawing/2014/main" id="{72E6A723-2322-40C9-BB1C-CD8B3A788D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831320" imgH="2334600" progId="Word.Document.8">
                    <p:embed/>
                  </p:oleObj>
                </mc:Choice>
                <mc:Fallback>
                  <p:oleObj name="Document" r:id="rId3" imgW="1831320" imgH="2334600" progId="Word.Document.8">
                    <p:embed/>
                    <p:pic>
                      <p:nvPicPr>
                        <p:cNvPr id="61" name="Object 5">
                          <a:extLst>
                            <a:ext uri="{FF2B5EF4-FFF2-40B4-BE49-F238E27FC236}">
                              <a16:creationId xmlns:a16="http://schemas.microsoft.com/office/drawing/2014/main" id="{72E6A723-2322-40C9-BB1C-CD8B3A788D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6">
              <a:extLst>
                <a:ext uri="{FF2B5EF4-FFF2-40B4-BE49-F238E27FC236}">
                  <a16:creationId xmlns:a16="http://schemas.microsoft.com/office/drawing/2014/main" id="{AE0D44B5-99A3-453F-844F-371BBCB50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7">
            <a:extLst>
              <a:ext uri="{FF2B5EF4-FFF2-40B4-BE49-F238E27FC236}">
                <a16:creationId xmlns:a16="http://schemas.microsoft.com/office/drawing/2014/main" id="{C793B019-9C90-4055-B3AF-3B6B85348E5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29000"/>
            <a:ext cx="4932363" cy="2286000"/>
            <a:chOff x="1885" y="2064"/>
            <a:chExt cx="3107" cy="1440"/>
          </a:xfrm>
        </p:grpSpPr>
        <p:sp>
          <p:nvSpPr>
            <p:cNvPr id="64" name="Rectangle 8">
              <a:extLst>
                <a:ext uri="{FF2B5EF4-FFF2-40B4-BE49-F238E27FC236}">
                  <a16:creationId xmlns:a16="http://schemas.microsoft.com/office/drawing/2014/main" id="{39C7B360-82DA-48E1-B9FD-F5DDC5076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9">
              <a:extLst>
                <a:ext uri="{FF2B5EF4-FFF2-40B4-BE49-F238E27FC236}">
                  <a16:creationId xmlns:a16="http://schemas.microsoft.com/office/drawing/2014/main" id="{34FCD38D-6EF9-4294-A794-53CCF14E5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F4B3A30C-7FDF-4E0D-928E-8C4D3265E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CDC25C34-41CB-4AB0-A779-F10F77D1A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69" name="Text Box 12">
              <a:extLst>
                <a:ext uri="{FF2B5EF4-FFF2-40B4-BE49-F238E27FC236}">
                  <a16:creationId xmlns:a16="http://schemas.microsoft.com/office/drawing/2014/main" id="{F2BAB8A4-4EA6-47C1-B153-AEC1C2CC6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0" name="Text Box 13">
              <a:extLst>
                <a:ext uri="{FF2B5EF4-FFF2-40B4-BE49-F238E27FC236}">
                  <a16:creationId xmlns:a16="http://schemas.microsoft.com/office/drawing/2014/main" id="{1BE16D55-566F-4A23-A2EA-C587408E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28D1F6CF-5188-4696-B629-AAD5B6827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5">
              <a:extLst>
                <a:ext uri="{FF2B5EF4-FFF2-40B4-BE49-F238E27FC236}">
                  <a16:creationId xmlns:a16="http://schemas.microsoft.com/office/drawing/2014/main" id="{9CD1D550-EB9B-4C6A-A60F-AA2B923A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AE631A34-17AA-475C-8038-13434C111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CAEFC6EA-12A7-411B-A9FE-C7577965C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75" name="Line 18">
              <a:extLst>
                <a:ext uri="{FF2B5EF4-FFF2-40B4-BE49-F238E27FC236}">
                  <a16:creationId xmlns:a16="http://schemas.microsoft.com/office/drawing/2014/main" id="{DDFC06FD-2194-4C9C-ADB3-31C5FD503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9">
              <a:extLst>
                <a:ext uri="{FF2B5EF4-FFF2-40B4-BE49-F238E27FC236}">
                  <a16:creationId xmlns:a16="http://schemas.microsoft.com/office/drawing/2014/main" id="{CBEA59FB-CC14-49A0-BEC0-224B7A287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0">
              <a:extLst>
                <a:ext uri="{FF2B5EF4-FFF2-40B4-BE49-F238E27FC236}">
                  <a16:creationId xmlns:a16="http://schemas.microsoft.com/office/drawing/2014/main" id="{F171BCFA-ABE2-4895-9C88-F5E6AE267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1">
              <a:extLst>
                <a:ext uri="{FF2B5EF4-FFF2-40B4-BE49-F238E27FC236}">
                  <a16:creationId xmlns:a16="http://schemas.microsoft.com/office/drawing/2014/main" id="{0B3C0A6C-8399-4335-A8A6-1BFB31DA1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22">
              <a:extLst>
                <a:ext uri="{FF2B5EF4-FFF2-40B4-BE49-F238E27FC236}">
                  <a16:creationId xmlns:a16="http://schemas.microsoft.com/office/drawing/2014/main" id="{6B392D75-AE6E-43AC-B51B-FF8FBCBBC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3">
              <a:extLst>
                <a:ext uri="{FF2B5EF4-FFF2-40B4-BE49-F238E27FC236}">
                  <a16:creationId xmlns:a16="http://schemas.microsoft.com/office/drawing/2014/main" id="{3C8DEC6B-B4C5-4201-953E-2E241B7E9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24">
              <a:extLst>
                <a:ext uri="{FF2B5EF4-FFF2-40B4-BE49-F238E27FC236}">
                  <a16:creationId xmlns:a16="http://schemas.microsoft.com/office/drawing/2014/main" id="{275BC4C3-A710-45B5-9949-1AFFEC9DD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5">
              <a:extLst>
                <a:ext uri="{FF2B5EF4-FFF2-40B4-BE49-F238E27FC236}">
                  <a16:creationId xmlns:a16="http://schemas.microsoft.com/office/drawing/2014/main" id="{D0A4BFC9-01A6-4F17-A296-41418A28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67D2C0CF-DCC0-480D-8083-0D7768AF9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4" name="Group 27">
              <a:extLst>
                <a:ext uri="{FF2B5EF4-FFF2-40B4-BE49-F238E27FC236}">
                  <a16:creationId xmlns:a16="http://schemas.microsoft.com/office/drawing/2014/main" id="{DEC1F349-7BE8-469A-81A4-755F8B67F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C0271C1A-0E71-4830-BD04-619B9C313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9">
                <a:extLst>
                  <a:ext uri="{FF2B5EF4-FFF2-40B4-BE49-F238E27FC236}">
                    <a16:creationId xmlns:a16="http://schemas.microsoft.com/office/drawing/2014/main" id="{0F8245F7-4C8A-49B7-A1BE-DE6DB8990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30">
                <a:extLst>
                  <a:ext uri="{FF2B5EF4-FFF2-40B4-BE49-F238E27FC236}">
                    <a16:creationId xmlns:a16="http://schemas.microsoft.com/office/drawing/2014/main" id="{7C403BC1-8185-4F97-8374-B1652AC00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F28E9B08-23A6-4A14-9841-1541C7CC5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22A3FB5D-F8CD-456F-90E2-F12A900C88B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005136BD-479E-44BA-85F2-E7B56AC1E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34">
              <a:extLst>
                <a:ext uri="{FF2B5EF4-FFF2-40B4-BE49-F238E27FC236}">
                  <a16:creationId xmlns:a16="http://schemas.microsoft.com/office/drawing/2014/main" id="{4EC3F680-8506-4F17-95B7-68F471FCA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9A295761-145B-482F-BC71-5C53D97B4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36">
                <a:extLst>
                  <a:ext uri="{FF2B5EF4-FFF2-40B4-BE49-F238E27FC236}">
                    <a16:creationId xmlns:a16="http://schemas.microsoft.com/office/drawing/2014/main" id="{5CA7B642-486B-4B90-9FD9-CC2958DA0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37">
                <a:extLst>
                  <a:ext uri="{FF2B5EF4-FFF2-40B4-BE49-F238E27FC236}">
                    <a16:creationId xmlns:a16="http://schemas.microsoft.com/office/drawing/2014/main" id="{46469AF6-69F6-48E8-8472-72B7B1ED3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31DA12C2-D70C-426E-812B-216B312D8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8E461712-F1D5-434B-8E34-4B7852C13C3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" name="Line 40">
              <a:extLst>
                <a:ext uri="{FF2B5EF4-FFF2-40B4-BE49-F238E27FC236}">
                  <a16:creationId xmlns:a16="http://schemas.microsoft.com/office/drawing/2014/main" id="{6D44F764-692F-4C3E-802E-94655C5DD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1F01D1E9-3141-4715-9475-9A734F6E7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42">
              <a:extLst>
                <a:ext uri="{FF2B5EF4-FFF2-40B4-BE49-F238E27FC236}">
                  <a16:creationId xmlns:a16="http://schemas.microsoft.com/office/drawing/2014/main" id="{142A5665-6C92-48AB-AE36-24ABA35D5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3">
              <a:extLst>
                <a:ext uri="{FF2B5EF4-FFF2-40B4-BE49-F238E27FC236}">
                  <a16:creationId xmlns:a16="http://schemas.microsoft.com/office/drawing/2014/main" id="{B66F39CB-52A7-4FB4-97C9-9DA58603C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44">
              <a:extLst>
                <a:ext uri="{FF2B5EF4-FFF2-40B4-BE49-F238E27FC236}">
                  <a16:creationId xmlns:a16="http://schemas.microsoft.com/office/drawing/2014/main" id="{2DE0A94A-C4CA-4ADF-958F-23AF9032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45">
              <a:extLst>
                <a:ext uri="{FF2B5EF4-FFF2-40B4-BE49-F238E27FC236}">
                  <a16:creationId xmlns:a16="http://schemas.microsoft.com/office/drawing/2014/main" id="{98314E08-F712-4BEA-858A-5B4BAE153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46">
              <a:extLst>
                <a:ext uri="{FF2B5EF4-FFF2-40B4-BE49-F238E27FC236}">
                  <a16:creationId xmlns:a16="http://schemas.microsoft.com/office/drawing/2014/main" id="{45165313-45CA-4B65-9094-C777BB841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47">
              <a:extLst>
                <a:ext uri="{FF2B5EF4-FFF2-40B4-BE49-F238E27FC236}">
                  <a16:creationId xmlns:a16="http://schemas.microsoft.com/office/drawing/2014/main" id="{F3FC36B7-3A05-4D4C-949C-074E416BB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8">
              <a:extLst>
                <a:ext uri="{FF2B5EF4-FFF2-40B4-BE49-F238E27FC236}">
                  <a16:creationId xmlns:a16="http://schemas.microsoft.com/office/drawing/2014/main" id="{C3A563ED-25E2-478E-A043-44B68672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49">
              <a:extLst>
                <a:ext uri="{FF2B5EF4-FFF2-40B4-BE49-F238E27FC236}">
                  <a16:creationId xmlns:a16="http://schemas.microsoft.com/office/drawing/2014/main" id="{FC9A8819-17D9-4ACB-A060-3F1C8F80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50">
              <a:extLst>
                <a:ext uri="{FF2B5EF4-FFF2-40B4-BE49-F238E27FC236}">
                  <a16:creationId xmlns:a16="http://schemas.microsoft.com/office/drawing/2014/main" id="{7AC8B4C1-7B12-4517-8D6D-A41206735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51">
              <a:extLst>
                <a:ext uri="{FF2B5EF4-FFF2-40B4-BE49-F238E27FC236}">
                  <a16:creationId xmlns:a16="http://schemas.microsoft.com/office/drawing/2014/main" id="{D38042EC-C5CD-456A-8FCC-DB481914C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52">
              <a:extLst>
                <a:ext uri="{FF2B5EF4-FFF2-40B4-BE49-F238E27FC236}">
                  <a16:creationId xmlns:a16="http://schemas.microsoft.com/office/drawing/2014/main" id="{5D3BB1F1-F589-45CD-8C1A-64964F4F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0" name="Text Box 53">
              <a:extLst>
                <a:ext uri="{FF2B5EF4-FFF2-40B4-BE49-F238E27FC236}">
                  <a16:creationId xmlns:a16="http://schemas.microsoft.com/office/drawing/2014/main" id="{4C5B6439-989E-4753-A696-A0A23B861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0" name="Text Box 5">
            <a:extLst>
              <a:ext uri="{FF2B5EF4-FFF2-40B4-BE49-F238E27FC236}">
                <a16:creationId xmlns:a16="http://schemas.microsoft.com/office/drawing/2014/main" id="{36CD3F6A-5658-472A-AF8F-79CD21F49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pSp>
        <p:nvGrpSpPr>
          <p:cNvPr id="71" name="Group 6">
            <a:extLst>
              <a:ext uri="{FF2B5EF4-FFF2-40B4-BE49-F238E27FC236}">
                <a16:creationId xmlns:a16="http://schemas.microsoft.com/office/drawing/2014/main" id="{3392FCDD-045C-4ED6-885C-D7F69036AF67}"/>
              </a:ext>
            </a:extLst>
          </p:cNvPr>
          <p:cNvGrpSpPr>
            <a:grpSpLocks/>
          </p:cNvGrpSpPr>
          <p:nvPr/>
        </p:nvGrpSpPr>
        <p:grpSpPr bwMode="auto">
          <a:xfrm>
            <a:off x="798053" y="2179515"/>
            <a:ext cx="4932363" cy="2286000"/>
            <a:chOff x="1885" y="2064"/>
            <a:chExt cx="3107" cy="1440"/>
          </a:xfrm>
        </p:grpSpPr>
        <p:sp>
          <p:nvSpPr>
            <p:cNvPr id="72" name="Rectangle 7">
              <a:extLst>
                <a:ext uri="{FF2B5EF4-FFF2-40B4-BE49-F238E27FC236}">
                  <a16:creationId xmlns:a16="http://schemas.microsoft.com/office/drawing/2014/main" id="{2D3AE770-F465-4765-A48C-2ED6146C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14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24C61F22-7D7E-4F25-A563-5554FF24C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3x8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EF19133E-F132-4A1F-A739-A18B3B178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544"/>
              <a:ext cx="288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600" b="0"/>
            </a:p>
            <a:p>
              <a:pPr eaLnBrk="0" hangingPunct="0"/>
              <a:endParaRPr lang="en-GB" sz="1200" b="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endParaRPr lang="en-GB" sz="1200"/>
            </a:p>
            <a:p>
              <a:pPr eaLnBrk="0" hangingPunct="0"/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2000" b="0"/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C9E60403-F3D2-4213-A19B-1763100A6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53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x</a:t>
              </a:r>
              <a:endParaRPr lang="en-GB" sz="2000" b="0"/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id="{897A3BF3-444B-4585-99FB-01F7C69E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277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sz="2000" b="0"/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4ED63F6-2DCB-4E3A-9EF1-C97BFCDF3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" y="3011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z</a:t>
              </a:r>
              <a:endParaRPr lang="en-GB" sz="2000" b="0"/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id="{B6C5C80D-90CD-410F-ABD0-79CC3B2C3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4">
              <a:extLst>
                <a:ext uri="{FF2B5EF4-FFF2-40B4-BE49-F238E27FC236}">
                  <a16:creationId xmlns:a16="http://schemas.microsoft.com/office/drawing/2014/main" id="{5D00E852-3B75-4653-88F4-CF2365B00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">
              <a:extLst>
                <a:ext uri="{FF2B5EF4-FFF2-40B4-BE49-F238E27FC236}">
                  <a16:creationId xmlns:a16="http://schemas.microsoft.com/office/drawing/2014/main" id="{7B98333D-A116-4A70-BD3C-E0C820CCF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6">
              <a:extLst>
                <a:ext uri="{FF2B5EF4-FFF2-40B4-BE49-F238E27FC236}">
                  <a16:creationId xmlns:a16="http://schemas.microsoft.com/office/drawing/2014/main" id="{FF908122-7088-445F-8733-FA4194C8E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12"/>
              <a:ext cx="192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6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400"/>
                <a:t>7</a:t>
              </a:r>
              <a:endParaRPr lang="en-GB" sz="2000" b="0"/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id="{BA3C66BF-9EF4-403E-8F8A-E645FA6E3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52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8">
              <a:extLst>
                <a:ext uri="{FF2B5EF4-FFF2-40B4-BE49-F238E27FC236}">
                  <a16:creationId xmlns:a16="http://schemas.microsoft.com/office/drawing/2014/main" id="{B3BE9605-1DC7-47C7-8139-00E5ACBC9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9">
              <a:extLst>
                <a:ext uri="{FF2B5EF4-FFF2-40B4-BE49-F238E27FC236}">
                  <a16:creationId xmlns:a16="http://schemas.microsoft.com/office/drawing/2014/main" id="{A464B12B-A385-4ED7-B7C0-46444382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0">
              <a:extLst>
                <a:ext uri="{FF2B5EF4-FFF2-40B4-BE49-F238E27FC236}">
                  <a16:creationId xmlns:a16="http://schemas.microsoft.com/office/drawing/2014/main" id="{DF52439A-ADFE-4B66-8FB8-20F960CC8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12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1">
              <a:extLst>
                <a:ext uri="{FF2B5EF4-FFF2-40B4-BE49-F238E27FC236}">
                  <a16:creationId xmlns:a16="http://schemas.microsoft.com/office/drawing/2014/main" id="{179DD9C7-5F09-4182-BD12-1CCCECF8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0A7D3FE9-0E13-4152-92A7-EB2D6F66E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3">
              <a:extLst>
                <a:ext uri="{FF2B5EF4-FFF2-40B4-BE49-F238E27FC236}">
                  <a16:creationId xmlns:a16="http://schemas.microsoft.com/office/drawing/2014/main" id="{27CE6676-5C83-4B4D-BA94-129DD7553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4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CCB08F33-FA80-4A42-8E7C-93AE0CBB9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0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5">
              <a:extLst>
                <a:ext uri="{FF2B5EF4-FFF2-40B4-BE49-F238E27FC236}">
                  <a16:creationId xmlns:a16="http://schemas.microsoft.com/office/drawing/2014/main" id="{5A585407-670C-4844-A5B3-7DD2931A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96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26">
              <a:extLst>
                <a:ext uri="{FF2B5EF4-FFF2-40B4-BE49-F238E27FC236}">
                  <a16:creationId xmlns:a16="http://schemas.microsoft.com/office/drawing/2014/main" id="{47076ECE-1128-4387-B429-8A52675EC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6" y="2304"/>
              <a:ext cx="336" cy="240"/>
              <a:chOff x="6768" y="11808"/>
              <a:chExt cx="1008" cy="792"/>
            </a:xfrm>
          </p:grpSpPr>
          <p:sp>
            <p:nvSpPr>
              <p:cNvPr id="113" name="Freeform 27">
                <a:extLst>
                  <a:ext uri="{FF2B5EF4-FFF2-40B4-BE49-F238E27FC236}">
                    <a16:creationId xmlns:a16="http://schemas.microsoft.com/office/drawing/2014/main" id="{E74B6665-C9EA-4E13-86DC-87FB9C6A5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28">
                <a:extLst>
                  <a:ext uri="{FF2B5EF4-FFF2-40B4-BE49-F238E27FC236}">
                    <a16:creationId xmlns:a16="http://schemas.microsoft.com/office/drawing/2014/main" id="{302042CE-B5CE-42A8-BFF6-0448C6A97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29">
                <a:extLst>
                  <a:ext uri="{FF2B5EF4-FFF2-40B4-BE49-F238E27FC236}">
                    <a16:creationId xmlns:a16="http://schemas.microsoft.com/office/drawing/2014/main" id="{2F744F46-6303-4D51-B843-CE469BBEA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0">
                <a:extLst>
                  <a:ext uri="{FF2B5EF4-FFF2-40B4-BE49-F238E27FC236}">
                    <a16:creationId xmlns:a16="http://schemas.microsoft.com/office/drawing/2014/main" id="{2BC77494-1411-438B-940A-64BC3E444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1">
                <a:extLst>
                  <a:ext uri="{FF2B5EF4-FFF2-40B4-BE49-F238E27FC236}">
                    <a16:creationId xmlns:a16="http://schemas.microsoft.com/office/drawing/2014/main" id="{2C65702A-2BCE-4CCD-8543-CC4727A3612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56427C08-C470-450F-B0FF-06510F782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49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" name="Group 33">
              <a:extLst>
                <a:ext uri="{FF2B5EF4-FFF2-40B4-BE49-F238E27FC236}">
                  <a16:creationId xmlns:a16="http://schemas.microsoft.com/office/drawing/2014/main" id="{78AB3070-D876-4333-87E6-F337F9052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7" y="2928"/>
              <a:ext cx="336" cy="240"/>
              <a:chOff x="6768" y="11808"/>
              <a:chExt cx="1008" cy="792"/>
            </a:xfrm>
          </p:grpSpPr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34A6EC8F-851E-4E44-B9A3-85F77FC73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5">
                <a:extLst>
                  <a:ext uri="{FF2B5EF4-FFF2-40B4-BE49-F238E27FC236}">
                    <a16:creationId xmlns:a16="http://schemas.microsoft.com/office/drawing/2014/main" id="{57E2F7C8-F5A4-4446-AA4F-6FF032C45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6">
                <a:extLst>
                  <a:ext uri="{FF2B5EF4-FFF2-40B4-BE49-F238E27FC236}">
                    <a16:creationId xmlns:a16="http://schemas.microsoft.com/office/drawing/2014/main" id="{A02DA8D6-DCC1-4D37-A5AF-643A3EEBC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C69E6426-7C4F-4450-9F70-2B373FAF1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5785085F-B529-464A-98BF-564418E21A7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" name="Line 39">
              <a:extLst>
                <a:ext uri="{FF2B5EF4-FFF2-40B4-BE49-F238E27FC236}">
                  <a16:creationId xmlns:a16="http://schemas.microsoft.com/office/drawing/2014/main" id="{CB7793B1-1CB0-48A0-A1DE-B95C7B1C5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40">
              <a:extLst>
                <a:ext uri="{FF2B5EF4-FFF2-40B4-BE49-F238E27FC236}">
                  <a16:creationId xmlns:a16="http://schemas.microsoft.com/office/drawing/2014/main" id="{99E36BA6-529D-4D74-8B59-DF7E01C19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24"/>
              <a:ext cx="1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2ADA8518-A55E-4050-9D48-EDC45E70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16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F351A2D5-0086-42A0-8C0C-E422CFB14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976F5566-3D43-42E6-86DB-405B20B7F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C84FE149-5B68-4424-8771-48D7586F6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07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34002C97-8496-4939-B886-8E814535B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12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CF2D7E60-1C4F-41C6-85AB-E2971027D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97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74999EF6-0E97-427C-8137-AB2687D90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8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48">
              <a:extLst>
                <a:ext uri="{FF2B5EF4-FFF2-40B4-BE49-F238E27FC236}">
                  <a16:creationId xmlns:a16="http://schemas.microsoft.com/office/drawing/2014/main" id="{69985552-5027-4220-B4E6-FC2351426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32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9">
              <a:extLst>
                <a:ext uri="{FF2B5EF4-FFF2-40B4-BE49-F238E27FC236}">
                  <a16:creationId xmlns:a16="http://schemas.microsoft.com/office/drawing/2014/main" id="{ECAD4BDE-CA0B-4A71-82AE-F12604B4D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304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50">
              <a:extLst>
                <a:ext uri="{FF2B5EF4-FFF2-40B4-BE49-F238E27FC236}">
                  <a16:creationId xmlns:a16="http://schemas.microsoft.com/office/drawing/2014/main" id="{A911DD3C-B082-4F9C-8ABC-C57D7535E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" y="241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51">
              <a:extLst>
                <a:ext uri="{FF2B5EF4-FFF2-40B4-BE49-F238E27FC236}">
                  <a16:creationId xmlns:a16="http://schemas.microsoft.com/office/drawing/2014/main" id="{F9BE62B7-4964-45FC-B009-31F2C3492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30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endParaRPr lang="en-GB" sz="2000" b="0"/>
            </a:p>
          </p:txBody>
        </p:sp>
        <p:sp>
          <p:nvSpPr>
            <p:cNvPr id="107" name="Text Box 52">
              <a:extLst>
                <a:ext uri="{FF2B5EF4-FFF2-40B4-BE49-F238E27FC236}">
                  <a16:creationId xmlns:a16="http://schemas.microsoft.com/office/drawing/2014/main" id="{58993297-1D47-4840-ABBB-D1EEB433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</a:t>
              </a:r>
              <a:endParaRPr lang="en-GB" sz="2000" b="0"/>
            </a:p>
          </p:txBody>
        </p:sp>
      </p:grpSp>
      <p:grpSp>
        <p:nvGrpSpPr>
          <p:cNvPr id="118" name="Group 53">
            <a:extLst>
              <a:ext uri="{FF2B5EF4-FFF2-40B4-BE49-F238E27FC236}">
                <a16:creationId xmlns:a16="http://schemas.microsoft.com/office/drawing/2014/main" id="{0A577C36-FE5D-458C-B067-B14EC21307F5}"/>
              </a:ext>
            </a:extLst>
          </p:cNvPr>
          <p:cNvGrpSpPr>
            <a:grpSpLocks/>
          </p:cNvGrpSpPr>
          <p:nvPr/>
        </p:nvGrpSpPr>
        <p:grpSpPr bwMode="auto">
          <a:xfrm>
            <a:off x="6589253" y="2027115"/>
            <a:ext cx="2141538" cy="2620963"/>
            <a:chOff x="3456" y="912"/>
            <a:chExt cx="1153" cy="1411"/>
          </a:xfrm>
        </p:grpSpPr>
        <p:graphicFrame>
          <p:nvGraphicFramePr>
            <p:cNvPr id="119" name="Object 54">
              <a:extLst>
                <a:ext uri="{FF2B5EF4-FFF2-40B4-BE49-F238E27FC236}">
                  <a16:creationId xmlns:a16="http://schemas.microsoft.com/office/drawing/2014/main" id="{4194C722-F643-4C31-BECE-7FC54B819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12"/>
            <a:ext cx="115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831320" imgH="2334600" progId="Word.Document.8">
                    <p:embed/>
                  </p:oleObj>
                </mc:Choice>
                <mc:Fallback>
                  <p:oleObj name="Document" r:id="rId3" imgW="1831320" imgH="2334600" progId="Word.Document.8">
                    <p:embed/>
                    <p:pic>
                      <p:nvPicPr>
                        <p:cNvPr id="119" name="Object 54">
                          <a:extLst>
                            <a:ext uri="{FF2B5EF4-FFF2-40B4-BE49-F238E27FC236}">
                              <a16:creationId xmlns:a16="http://schemas.microsoft.com/office/drawing/2014/main" id="{4194C722-F643-4C31-BECE-7FC54B8190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12"/>
                          <a:ext cx="1153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55">
              <a:extLst>
                <a:ext uri="{FF2B5EF4-FFF2-40B4-BE49-F238E27FC236}">
                  <a16:creationId xmlns:a16="http://schemas.microsoft.com/office/drawing/2014/main" id="{BFFD0E3E-3EF2-4AB1-942D-A3D2B092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76"/>
              <a:ext cx="1104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" name="Text Box 62">
            <a:extLst>
              <a:ext uri="{FF2B5EF4-FFF2-40B4-BE49-F238E27FC236}">
                <a16:creationId xmlns:a16="http://schemas.microsoft.com/office/drawing/2014/main" id="{6A24673A-2833-4027-A306-3B7753AD5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8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22" name="Group 63">
            <a:extLst>
              <a:ext uri="{FF2B5EF4-FFF2-40B4-BE49-F238E27FC236}">
                <a16:creationId xmlns:a16="http://schemas.microsoft.com/office/drawing/2014/main" id="{4FD22B0D-782C-4561-BB42-4FA2409FC8EA}"/>
              </a:ext>
            </a:extLst>
          </p:cNvPr>
          <p:cNvGrpSpPr>
            <a:grpSpLocks/>
          </p:cNvGrpSpPr>
          <p:nvPr/>
        </p:nvGrpSpPr>
        <p:grpSpPr bwMode="auto">
          <a:xfrm>
            <a:off x="5598653" y="2484315"/>
            <a:ext cx="381000" cy="1387475"/>
            <a:chOff x="4032" y="1104"/>
            <a:chExt cx="240" cy="874"/>
          </a:xfrm>
        </p:grpSpPr>
        <p:sp>
          <p:nvSpPr>
            <p:cNvPr id="123" name="Text Box 64">
              <a:extLst>
                <a:ext uri="{FF2B5EF4-FFF2-40B4-BE49-F238E27FC236}">
                  <a16:creationId xmlns:a16="http://schemas.microsoft.com/office/drawing/2014/main" id="{6854B25E-35F7-48B3-8D97-D50E21414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4" name="Rectangle 65">
              <a:extLst>
                <a:ext uri="{FF2B5EF4-FFF2-40B4-BE49-F238E27FC236}">
                  <a16:creationId xmlns:a16="http://schemas.microsoft.com/office/drawing/2014/main" id="{37D3E7BF-67A0-4964-9D4C-F46B05F2F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25" name="Group 68">
            <a:extLst>
              <a:ext uri="{FF2B5EF4-FFF2-40B4-BE49-F238E27FC236}">
                <a16:creationId xmlns:a16="http://schemas.microsoft.com/office/drawing/2014/main" id="{FE85FD15-D52E-40AE-B768-50CF886A8779}"/>
              </a:ext>
            </a:extLst>
          </p:cNvPr>
          <p:cNvGrpSpPr>
            <a:grpSpLocks/>
          </p:cNvGrpSpPr>
          <p:nvPr/>
        </p:nvGrpSpPr>
        <p:grpSpPr bwMode="auto">
          <a:xfrm>
            <a:off x="418641" y="2331915"/>
            <a:ext cx="8380413" cy="1697038"/>
            <a:chOff x="337" y="1344"/>
            <a:chExt cx="5279" cy="1069"/>
          </a:xfrm>
        </p:grpSpPr>
        <p:sp>
          <p:nvSpPr>
            <p:cNvPr id="126" name="Text Box 57">
              <a:extLst>
                <a:ext uri="{FF2B5EF4-FFF2-40B4-BE49-F238E27FC236}">
                  <a16:creationId xmlns:a16="http://schemas.microsoft.com/office/drawing/2014/main" id="{660F53F2-EA1C-4BE1-A20F-A08D4DC30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1732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7" name="AutoShape 58">
              <a:extLst>
                <a:ext uri="{FF2B5EF4-FFF2-40B4-BE49-F238E27FC236}">
                  <a16:creationId xmlns:a16="http://schemas.microsoft.com/office/drawing/2014/main" id="{E87D8290-7B74-4AF5-897F-F979837E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392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220A8C41-FDBF-416A-92DF-43FD99093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344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62">
            <a:extLst>
              <a:ext uri="{FF2B5EF4-FFF2-40B4-BE49-F238E27FC236}">
                <a16:creationId xmlns:a16="http://schemas.microsoft.com/office/drawing/2014/main" id="{40E1D6F6-D48A-495E-AC75-1AC58E1E32E6}"/>
              </a:ext>
            </a:extLst>
          </p:cNvPr>
          <p:cNvGrpSpPr>
            <a:grpSpLocks/>
          </p:cNvGrpSpPr>
          <p:nvPr/>
        </p:nvGrpSpPr>
        <p:grpSpPr bwMode="auto">
          <a:xfrm>
            <a:off x="566279" y="2560516"/>
            <a:ext cx="8232776" cy="1452563"/>
            <a:chOff x="430" y="1497"/>
            <a:chExt cx="5186" cy="915"/>
          </a:xfrm>
        </p:grpSpPr>
        <p:sp>
          <p:nvSpPr>
            <p:cNvPr id="130" name="Text Box 59">
              <a:extLst>
                <a:ext uri="{FF2B5EF4-FFF2-40B4-BE49-F238E27FC236}">
                  <a16:creationId xmlns:a16="http://schemas.microsoft.com/office/drawing/2014/main" id="{66E278EE-0107-4253-ABE4-E159404AE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731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" name="AutoShape 60">
              <a:extLst>
                <a:ext uri="{FF2B5EF4-FFF2-40B4-BE49-F238E27FC236}">
                  <a16:creationId xmlns:a16="http://schemas.microsoft.com/office/drawing/2014/main" id="{6D375FBB-861D-4A46-81AE-B7BCDF2CD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545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Rectangle 61">
              <a:extLst>
                <a:ext uri="{FF2B5EF4-FFF2-40B4-BE49-F238E27FC236}">
                  <a16:creationId xmlns:a16="http://schemas.microsoft.com/office/drawing/2014/main" id="{0A81A3F0-4402-4C0E-95EB-8D53047C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97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" name="Text Box 54">
            <a:extLst>
              <a:ext uri="{FF2B5EF4-FFF2-40B4-BE49-F238E27FC236}">
                <a16:creationId xmlns:a16="http://schemas.microsoft.com/office/drawing/2014/main" id="{F840F987-7B03-4720-9E6F-FC47B1E30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134" name="Group 55">
            <a:extLst>
              <a:ext uri="{FF2B5EF4-FFF2-40B4-BE49-F238E27FC236}">
                <a16:creationId xmlns:a16="http://schemas.microsoft.com/office/drawing/2014/main" id="{BC514E7B-B96B-4100-9A17-E2D00617026F}"/>
              </a:ext>
            </a:extLst>
          </p:cNvPr>
          <p:cNvGrpSpPr>
            <a:grpSpLocks/>
          </p:cNvGrpSpPr>
          <p:nvPr/>
        </p:nvGrpSpPr>
        <p:grpSpPr bwMode="auto">
          <a:xfrm>
            <a:off x="5751053" y="2484315"/>
            <a:ext cx="381000" cy="1387475"/>
            <a:chOff x="4032" y="1104"/>
            <a:chExt cx="240" cy="874"/>
          </a:xfrm>
        </p:grpSpPr>
        <p:sp>
          <p:nvSpPr>
            <p:cNvPr id="135" name="Text Box 56">
              <a:extLst>
                <a:ext uri="{FF2B5EF4-FFF2-40B4-BE49-F238E27FC236}">
                  <a16:creationId xmlns:a16="http://schemas.microsoft.com/office/drawing/2014/main" id="{56D8133D-F595-4D4E-9566-212661989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6" name="Rectangle 57">
              <a:extLst>
                <a:ext uri="{FF2B5EF4-FFF2-40B4-BE49-F238E27FC236}">
                  <a16:creationId xmlns:a16="http://schemas.microsoft.com/office/drawing/2014/main" id="{BF522053-6FB0-4883-83E8-19261E2BE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137" name="Group 62">
            <a:extLst>
              <a:ext uri="{FF2B5EF4-FFF2-40B4-BE49-F238E27FC236}">
                <a16:creationId xmlns:a16="http://schemas.microsoft.com/office/drawing/2014/main" id="{C41351E5-C24C-421E-BC81-4B6A1B9D8045}"/>
              </a:ext>
            </a:extLst>
          </p:cNvPr>
          <p:cNvGrpSpPr>
            <a:grpSpLocks/>
          </p:cNvGrpSpPr>
          <p:nvPr/>
        </p:nvGrpSpPr>
        <p:grpSpPr bwMode="auto">
          <a:xfrm>
            <a:off x="693279" y="2939929"/>
            <a:ext cx="8105776" cy="1525589"/>
            <a:chOff x="510" y="1727"/>
            <a:chExt cx="5106" cy="961"/>
          </a:xfrm>
        </p:grpSpPr>
        <p:sp>
          <p:nvSpPr>
            <p:cNvPr id="138" name="Text Box 59">
              <a:extLst>
                <a:ext uri="{FF2B5EF4-FFF2-40B4-BE49-F238E27FC236}">
                  <a16:creationId xmlns:a16="http://schemas.microsoft.com/office/drawing/2014/main" id="{5F0D80B8-BA07-438A-8034-71773AEE6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727"/>
              <a:ext cx="240" cy="6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  <a:p>
              <a:pPr eaLnBrk="0" hangingPunct="0">
                <a:spcBef>
                  <a:spcPct val="30000"/>
                </a:spcBef>
              </a:pPr>
              <a:r>
                <a:rPr lang="en-US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9" name="AutoShape 60">
              <a:extLst>
                <a:ext uri="{FF2B5EF4-FFF2-40B4-BE49-F238E27FC236}">
                  <a16:creationId xmlns:a16="http://schemas.microsoft.com/office/drawing/2014/main" id="{FFE4E74C-0C5D-4CEE-9F33-71A4DD6BF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192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Rectangle 61">
              <a:extLst>
                <a:ext uri="{FF2B5EF4-FFF2-40B4-BE49-F238E27FC236}">
                  <a16:creationId xmlns:a16="http://schemas.microsoft.com/office/drawing/2014/main" id="{E024EE77-D4E5-493C-92FF-D489654E3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496"/>
              <a:ext cx="1344" cy="192"/>
            </a:xfrm>
            <a:prstGeom prst="rect">
              <a:avLst/>
            </a:prstGeom>
            <a:noFill/>
            <a:ln w="25400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25F14B49-552D-4BC7-8212-3F7CF57EA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1653" y="2179515"/>
            <a:ext cx="4572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  <a:p>
            <a:pPr eaLnBrk="0" hangingPunct="0">
              <a:spcBef>
                <a:spcPct val="5000"/>
              </a:spcBef>
            </a:pPr>
            <a:r>
              <a:rPr lang="en-US" sz="1600" b="1" dirty="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142" name="Group 55">
            <a:extLst>
              <a:ext uri="{FF2B5EF4-FFF2-40B4-BE49-F238E27FC236}">
                <a16:creationId xmlns:a16="http://schemas.microsoft.com/office/drawing/2014/main" id="{B4EEE092-2C21-4E1B-8A52-13BF9BF938E3}"/>
              </a:ext>
            </a:extLst>
          </p:cNvPr>
          <p:cNvGrpSpPr>
            <a:grpSpLocks/>
          </p:cNvGrpSpPr>
          <p:nvPr/>
        </p:nvGrpSpPr>
        <p:grpSpPr bwMode="auto">
          <a:xfrm>
            <a:off x="5882816" y="2492252"/>
            <a:ext cx="381000" cy="1387475"/>
            <a:chOff x="4032" y="1104"/>
            <a:chExt cx="240" cy="874"/>
          </a:xfrm>
        </p:grpSpPr>
        <p:sp>
          <p:nvSpPr>
            <p:cNvPr id="143" name="Text Box 56">
              <a:extLst>
                <a:ext uri="{FF2B5EF4-FFF2-40B4-BE49-F238E27FC236}">
                  <a16:creationId xmlns:a16="http://schemas.microsoft.com/office/drawing/2014/main" id="{10F8E0C0-1881-4E53-A4FA-0998F4AFA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10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4" name="Rectangle 57">
              <a:extLst>
                <a:ext uri="{FF2B5EF4-FFF2-40B4-BE49-F238E27FC236}">
                  <a16:creationId xmlns:a16="http://schemas.microsoft.com/office/drawing/2014/main" id="{B2B889EB-EE63-48A5-BF63-FAA03EBF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728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20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45" name="Text Box 64">
            <a:extLst>
              <a:ext uri="{FF2B5EF4-FFF2-40B4-BE49-F238E27FC236}">
                <a16:creationId xmlns:a16="http://schemas.microsoft.com/office/drawing/2014/main" id="{FEDF0A2B-7A2B-41D9-9736-A083D5787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853" y="4922715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</a:rPr>
              <a:t>BRAVO!!!</a:t>
            </a:r>
          </a:p>
        </p:txBody>
      </p:sp>
      <p:sp>
        <p:nvSpPr>
          <p:cNvPr id="146" name="Rectangle 3">
            <a:extLst>
              <a:ext uri="{FF2B5EF4-FFF2-40B4-BE49-F238E27FC236}">
                <a16:creationId xmlns:a16="http://schemas.microsoft.com/office/drawing/2014/main" id="{EED579BF-D776-4E87-9956-46AD41C09D5F}"/>
              </a:ext>
            </a:extLst>
          </p:cNvPr>
          <p:cNvSpPr txBox="1">
            <a:spLocks noChangeArrowheads="1"/>
          </p:cNvSpPr>
          <p:nvPr/>
        </p:nvSpPr>
        <p:spPr>
          <a:xfrm>
            <a:off x="2530016" y="1237677"/>
            <a:ext cx="3538202" cy="89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S(x,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m(1,2,4,7)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C(x, y, z)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m(3,5,6,7)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  <p:bldP spid="133" grpId="0"/>
      <p:bldP spid="133" grpId="1"/>
      <p:bldP spid="141" grpId="0"/>
      <p:bldP spid="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B74998E0-D277-4E83-86F3-13B671B057F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often come with an </a:t>
            </a:r>
            <a:r>
              <a:rPr lang="en-US" i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control </a:t>
            </a:r>
            <a:r>
              <a:rPr lang="en-US" dirty="0"/>
              <a:t>signal, so that the device is only activated when the enable, E = 1.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  <a:endParaRPr lang="en-US" dirty="0">
              <a:latin typeface="Wingdings 3" pitchFamily="18" charset="2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A594667-63CE-405F-B4C6-E56983C9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38862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 of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 with enable</a:t>
            </a:r>
            <a:r>
              <a:rPr lang="en-US" sz="2400" b="0" dirty="0">
                <a:sym typeface="Symbol" pitchFamily="18" charset="2"/>
              </a:rPr>
              <a:t>:</a:t>
            </a:r>
            <a:endParaRPr lang="en-US" sz="2400" b="0" dirty="0"/>
          </a:p>
        </p:txBody>
      </p:sp>
      <p:grpSp>
        <p:nvGrpSpPr>
          <p:cNvPr id="92" name="Group 9">
            <a:extLst>
              <a:ext uri="{FF2B5EF4-FFF2-40B4-BE49-F238E27FC236}">
                <a16:creationId xmlns:a16="http://schemas.microsoft.com/office/drawing/2014/main" id="{0C34A178-E8D3-4664-B220-E0FAC03F674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438400"/>
            <a:ext cx="2438400" cy="3567113"/>
            <a:chOff x="3024" y="1632"/>
            <a:chExt cx="1536" cy="2247"/>
          </a:xfrm>
        </p:grpSpPr>
        <p:sp>
          <p:nvSpPr>
            <p:cNvPr id="93" name="AutoShape 10">
              <a:extLst>
                <a:ext uri="{FF2B5EF4-FFF2-40B4-BE49-F238E27FC236}">
                  <a16:creationId xmlns:a16="http://schemas.microsoft.com/office/drawing/2014/main" id="{022046C7-337A-4938-8640-F1F7B551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A8082DF1-95C3-4D7E-BB54-1EB4F4A7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2">
              <a:extLst>
                <a:ext uri="{FF2B5EF4-FFF2-40B4-BE49-F238E27FC236}">
                  <a16:creationId xmlns:a16="http://schemas.microsoft.com/office/drawing/2014/main" id="{92F851EE-CFC8-4B69-940A-CE49FD8285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129" name="AutoShape 13">
                <a:extLst>
                  <a:ext uri="{FF2B5EF4-FFF2-40B4-BE49-F238E27FC236}">
                    <a16:creationId xmlns:a16="http://schemas.microsoft.com/office/drawing/2014/main" id="{F0B5E02D-C487-45EA-A2D2-B01A98207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Oval 14">
                <a:extLst>
                  <a:ext uri="{FF2B5EF4-FFF2-40B4-BE49-F238E27FC236}">
                    <a16:creationId xmlns:a16="http://schemas.microsoft.com/office/drawing/2014/main" id="{D0350B44-8538-4F04-84F2-BF02600D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9C6A9C76-573B-4F6D-AECB-3CD2516A2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D1B1B7B3-C486-497F-B84E-03CE8F86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756C8829-9DDB-41EE-86D3-F1891798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18">
              <a:extLst>
                <a:ext uri="{FF2B5EF4-FFF2-40B4-BE49-F238E27FC236}">
                  <a16:creationId xmlns:a16="http://schemas.microsoft.com/office/drawing/2014/main" id="{8A5B4114-9832-4C15-949D-8767E46B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19">
              <a:extLst>
                <a:ext uri="{FF2B5EF4-FFF2-40B4-BE49-F238E27FC236}">
                  <a16:creationId xmlns:a16="http://schemas.microsoft.com/office/drawing/2014/main" id="{0BD7D49E-3022-4543-A34F-0BF3F8ECD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20">
              <a:extLst>
                <a:ext uri="{FF2B5EF4-FFF2-40B4-BE49-F238E27FC236}">
                  <a16:creationId xmlns:a16="http://schemas.microsoft.com/office/drawing/2014/main" id="{157A9DFA-6078-4BE5-B4D6-0FC7F835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34D82601-6888-4891-85D1-D921CF51F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93579A8F-8F2D-46F3-A509-888C25CF860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127" name="AutoShape 23">
                <a:extLst>
                  <a:ext uri="{FF2B5EF4-FFF2-40B4-BE49-F238E27FC236}">
                    <a16:creationId xmlns:a16="http://schemas.microsoft.com/office/drawing/2014/main" id="{937E5E17-6DCF-47BC-BA46-BD847111A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24">
                <a:extLst>
                  <a:ext uri="{FF2B5EF4-FFF2-40B4-BE49-F238E27FC236}">
                    <a16:creationId xmlns:a16="http://schemas.microsoft.com/office/drawing/2014/main" id="{C271A51A-4D87-48B3-B8BC-0564567C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Line 25">
              <a:extLst>
                <a:ext uri="{FF2B5EF4-FFF2-40B4-BE49-F238E27FC236}">
                  <a16:creationId xmlns:a16="http://schemas.microsoft.com/office/drawing/2014/main" id="{F41F9329-BB5A-46FC-BB58-9D5CDECF7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ACF0F95C-A8CA-4B9E-8FFD-F55A7343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7">
              <a:extLst>
                <a:ext uri="{FF2B5EF4-FFF2-40B4-BE49-F238E27FC236}">
                  <a16:creationId xmlns:a16="http://schemas.microsoft.com/office/drawing/2014/main" id="{F5130C4D-2F5E-4E9C-AC8D-DF9DF3215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8">
              <a:extLst>
                <a:ext uri="{FF2B5EF4-FFF2-40B4-BE49-F238E27FC236}">
                  <a16:creationId xmlns:a16="http://schemas.microsoft.com/office/drawing/2014/main" id="{5586F7A1-12BE-448C-B2D7-E0E3A65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9">
              <a:extLst>
                <a:ext uri="{FF2B5EF4-FFF2-40B4-BE49-F238E27FC236}">
                  <a16:creationId xmlns:a16="http://schemas.microsoft.com/office/drawing/2014/main" id="{BA92C585-093B-41C8-93BD-BB1A566A7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483BDA35-D6D8-4A13-9259-D438ED92F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665A6BF7-83F2-4C43-B053-755854805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2">
              <a:extLst>
                <a:ext uri="{FF2B5EF4-FFF2-40B4-BE49-F238E27FC236}">
                  <a16:creationId xmlns:a16="http://schemas.microsoft.com/office/drawing/2014/main" id="{EAE97F2A-661C-474F-A11E-DF7EDA7DA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3">
              <a:extLst>
                <a:ext uri="{FF2B5EF4-FFF2-40B4-BE49-F238E27FC236}">
                  <a16:creationId xmlns:a16="http://schemas.microsoft.com/office/drawing/2014/main" id="{520FEB71-CF6F-4015-8F46-7C29CE7F4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288B1DE5-791B-4C0A-A9E1-B298B495B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5">
              <a:extLst>
                <a:ext uri="{FF2B5EF4-FFF2-40B4-BE49-F238E27FC236}">
                  <a16:creationId xmlns:a16="http://schemas.microsoft.com/office/drawing/2014/main" id="{477F31C7-53B4-41C2-8EB0-532796ACB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46F12B93-766C-4915-98AD-B0DDFA8E4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37">
              <a:extLst>
                <a:ext uri="{FF2B5EF4-FFF2-40B4-BE49-F238E27FC236}">
                  <a16:creationId xmlns:a16="http://schemas.microsoft.com/office/drawing/2014/main" id="{EDA5093F-4D04-46DC-A1F6-56F0F24D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38">
              <a:extLst>
                <a:ext uri="{FF2B5EF4-FFF2-40B4-BE49-F238E27FC236}">
                  <a16:creationId xmlns:a16="http://schemas.microsoft.com/office/drawing/2014/main" id="{9C279D60-BBCB-4B32-86DA-E92035FBA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9">
              <a:extLst>
                <a:ext uri="{FF2B5EF4-FFF2-40B4-BE49-F238E27FC236}">
                  <a16:creationId xmlns:a16="http://schemas.microsoft.com/office/drawing/2014/main" id="{ABB56756-F0FD-4E98-8E07-E39B763B8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40">
              <a:extLst>
                <a:ext uri="{FF2B5EF4-FFF2-40B4-BE49-F238E27FC236}">
                  <a16:creationId xmlns:a16="http://schemas.microsoft.com/office/drawing/2014/main" id="{9A88267D-714F-434B-B4D6-DB8AC40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X</a:t>
              </a:r>
            </a:p>
          </p:txBody>
        </p:sp>
        <p:sp>
          <p:nvSpPr>
            <p:cNvPr id="120" name="Text Box 41">
              <a:extLst>
                <a:ext uri="{FF2B5EF4-FFF2-40B4-BE49-F238E27FC236}">
                  <a16:creationId xmlns:a16="http://schemas.microsoft.com/office/drawing/2014/main" id="{57A75C23-3C19-41A9-85A6-76099DCE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Y</a:t>
              </a:r>
            </a:p>
          </p:txBody>
        </p:sp>
        <p:sp>
          <p:nvSpPr>
            <p:cNvPr id="121" name="Oval 42">
              <a:extLst>
                <a:ext uri="{FF2B5EF4-FFF2-40B4-BE49-F238E27FC236}">
                  <a16:creationId xmlns:a16="http://schemas.microsoft.com/office/drawing/2014/main" id="{4BC9F8C0-C2C7-4268-80F8-E27FBFCF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3">
              <a:extLst>
                <a:ext uri="{FF2B5EF4-FFF2-40B4-BE49-F238E27FC236}">
                  <a16:creationId xmlns:a16="http://schemas.microsoft.com/office/drawing/2014/main" id="{D3588DAE-7E22-4E75-8BBC-C7462DB6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44">
              <a:extLst>
                <a:ext uri="{FF2B5EF4-FFF2-40B4-BE49-F238E27FC236}">
                  <a16:creationId xmlns:a16="http://schemas.microsoft.com/office/drawing/2014/main" id="{92A051EA-7B19-4C05-84A2-D2A90918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45">
              <a:extLst>
                <a:ext uri="{FF2B5EF4-FFF2-40B4-BE49-F238E27FC236}">
                  <a16:creationId xmlns:a16="http://schemas.microsoft.com/office/drawing/2014/main" id="{8BC3C446-9DE5-4AF8-B4BD-EAD1F68A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46">
              <a:extLst>
                <a:ext uri="{FF2B5EF4-FFF2-40B4-BE49-F238E27FC236}">
                  <a16:creationId xmlns:a16="http://schemas.microsoft.com/office/drawing/2014/main" id="{1AD91CF3-D121-495F-8C22-ED7AA858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47">
              <a:extLst>
                <a:ext uri="{FF2B5EF4-FFF2-40B4-BE49-F238E27FC236}">
                  <a16:creationId xmlns:a16="http://schemas.microsoft.com/office/drawing/2014/main" id="{0F2D6A27-47CD-4DCE-A7CF-7F4B5077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48">
            <a:extLst>
              <a:ext uri="{FF2B5EF4-FFF2-40B4-BE49-F238E27FC236}">
                <a16:creationId xmlns:a16="http://schemas.microsoft.com/office/drawing/2014/main" id="{36AB2B1D-962D-4365-B4B6-53D3CEE1365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2438400"/>
            <a:ext cx="1447800" cy="2424113"/>
            <a:chOff x="4560" y="1632"/>
            <a:chExt cx="768" cy="1527"/>
          </a:xfrm>
        </p:grpSpPr>
        <p:sp>
          <p:nvSpPr>
            <p:cNvPr id="132" name="Text Box 49">
              <a:extLst>
                <a:ext uri="{FF2B5EF4-FFF2-40B4-BE49-F238E27FC236}">
                  <a16:creationId xmlns:a16="http://schemas.microsoft.com/office/drawing/2014/main" id="{14ADFD90-0B17-4681-893B-0051F6CE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 dirty="0"/>
                <a:t>F</a:t>
              </a:r>
              <a:r>
                <a:rPr lang="en-GB" b="0" baseline="-25000" dirty="0"/>
                <a:t>0</a:t>
              </a:r>
              <a:r>
                <a:rPr lang="en-GB" b="0" dirty="0"/>
                <a:t> = E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X'</a:t>
              </a:r>
              <a:r>
                <a:rPr lang="en-GB" b="0" dirty="0">
                  <a:sym typeface="Symbol" pitchFamily="18" charset="2"/>
                </a:rPr>
                <a:t></a:t>
              </a:r>
              <a:r>
                <a:rPr lang="en-GB" b="0" dirty="0"/>
                <a:t>Y'</a:t>
              </a:r>
            </a:p>
          </p:txBody>
        </p:sp>
        <p:sp>
          <p:nvSpPr>
            <p:cNvPr id="133" name="Text Box 50">
              <a:extLst>
                <a:ext uri="{FF2B5EF4-FFF2-40B4-BE49-F238E27FC236}">
                  <a16:creationId xmlns:a16="http://schemas.microsoft.com/office/drawing/2014/main" id="{95E5425C-6376-409B-A15E-A3476F0EE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1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X'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  <p:sp>
          <p:nvSpPr>
            <p:cNvPr id="134" name="Text Box 51">
              <a:extLst>
                <a:ext uri="{FF2B5EF4-FFF2-40B4-BE49-F238E27FC236}">
                  <a16:creationId xmlns:a16="http://schemas.microsoft.com/office/drawing/2014/main" id="{424C6B73-3498-4FF2-98CF-35BE3EDC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9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2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Y'</a:t>
              </a:r>
            </a:p>
          </p:txBody>
        </p:sp>
        <p:sp>
          <p:nvSpPr>
            <p:cNvPr id="135" name="Text Box 52">
              <a:extLst>
                <a:ext uri="{FF2B5EF4-FFF2-40B4-BE49-F238E27FC236}">
                  <a16:creationId xmlns:a16="http://schemas.microsoft.com/office/drawing/2014/main" id="{4694E9F3-3811-4064-B943-7CEA542E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92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F</a:t>
              </a:r>
              <a:r>
                <a:rPr lang="en-GB" b="0" baseline="-25000"/>
                <a:t>3</a:t>
              </a:r>
              <a:r>
                <a:rPr lang="en-GB" b="0"/>
                <a:t> = E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X</a:t>
              </a:r>
              <a:r>
                <a:rPr lang="en-GB" b="0">
                  <a:sym typeface="Symbol" pitchFamily="18" charset="2"/>
                </a:rPr>
                <a:t></a:t>
              </a:r>
              <a:r>
                <a:rPr lang="en-GB" b="0"/>
                <a:t>Y</a:t>
              </a:r>
            </a:p>
          </p:txBody>
        </p:sp>
      </p:grp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824137A6-95C2-4CF3-9C87-1921434AB25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381000" cy="3414713"/>
            <a:chOff x="3840" y="1728"/>
            <a:chExt cx="240" cy="2151"/>
          </a:xfrm>
        </p:grpSpPr>
        <p:sp>
          <p:nvSpPr>
            <p:cNvPr id="137" name="Line 54">
              <a:extLst>
                <a:ext uri="{FF2B5EF4-FFF2-40B4-BE49-F238E27FC236}">
                  <a16:creationId xmlns:a16="http://schemas.microsoft.com/office/drawing/2014/main" id="{71F1DD62-8A3B-42B8-8715-9DAF4926D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0" cy="196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 Box 55">
              <a:extLst>
                <a:ext uri="{FF2B5EF4-FFF2-40B4-BE49-F238E27FC236}">
                  <a16:creationId xmlns:a16="http://schemas.microsoft.com/office/drawing/2014/main" id="{6FDC255D-9D57-47D2-9B27-A88A484F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39" name="Line 56">
              <a:extLst>
                <a:ext uri="{FF2B5EF4-FFF2-40B4-BE49-F238E27FC236}">
                  <a16:creationId xmlns:a16="http://schemas.microsoft.com/office/drawing/2014/main" id="{49DEBE5B-56D3-4597-BA4B-4515B8BFC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57">
              <a:extLst>
                <a:ext uri="{FF2B5EF4-FFF2-40B4-BE49-F238E27FC236}">
                  <a16:creationId xmlns:a16="http://schemas.microsoft.com/office/drawing/2014/main" id="{6AB91766-00BD-4C43-8706-42635D37C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58">
              <a:extLst>
                <a:ext uri="{FF2B5EF4-FFF2-40B4-BE49-F238E27FC236}">
                  <a16:creationId xmlns:a16="http://schemas.microsoft.com/office/drawing/2014/main" id="{6DCDD91C-FBB7-47A7-B33C-7FF32FDDE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59">
              <a:extLst>
                <a:ext uri="{FF2B5EF4-FFF2-40B4-BE49-F238E27FC236}">
                  <a16:creationId xmlns:a16="http://schemas.microsoft.com/office/drawing/2014/main" id="{072C70B4-F181-466E-9963-3022C82F7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24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60">
              <a:extLst>
                <a:ext uri="{FF2B5EF4-FFF2-40B4-BE49-F238E27FC236}">
                  <a16:creationId xmlns:a16="http://schemas.microsoft.com/office/drawing/2014/main" id="{A3882DE7-A915-40F8-8F62-2B84D5213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9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61">
              <a:extLst>
                <a:ext uri="{FF2B5EF4-FFF2-40B4-BE49-F238E27FC236}">
                  <a16:creationId xmlns:a16="http://schemas.microsoft.com/office/drawing/2014/main" id="{D4B09F47-2A21-48D3-9E0E-DDE8B1AC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62">
              <a:extLst>
                <a:ext uri="{FF2B5EF4-FFF2-40B4-BE49-F238E27FC236}">
                  <a16:creationId xmlns:a16="http://schemas.microsoft.com/office/drawing/2014/main" id="{FB9D3C55-BDF5-4F53-82D3-EC80FC443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0ECEF3-85DD-464E-9E7B-2F279E8B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43000"/>
              </p:ext>
            </p:extLst>
          </p:nvPr>
        </p:nvGraphicFramePr>
        <p:xfrm>
          <a:off x="948532" y="2788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B32E095-826B-4759-97BB-B765132E550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the previous slide, the decoder has a </a:t>
            </a:r>
            <a:r>
              <a:rPr lang="en-US" dirty="0">
                <a:solidFill>
                  <a:srgbClr val="800000"/>
                </a:solidFill>
              </a:rPr>
              <a:t>one-enable</a:t>
            </a:r>
            <a:r>
              <a:rPr lang="en-US" dirty="0"/>
              <a:t> control signal, i.e. the decoder is enabled with E=1.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most MSI decoders, enable signal is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, usually denoted by E' or Ē. The decoder is enabled when the signal is zero (low).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C6CAAD9A-93F3-46F2-B6E8-6D915E4A1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45" y="5643177"/>
            <a:ext cx="3088105" cy="36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0000FF"/>
                </a:solidFill>
              </a:rPr>
              <a:t>1-enable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EE077788-88E2-4E51-B715-67F563B0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199" y="5643208"/>
            <a:ext cx="2978623" cy="3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b="0" dirty="0"/>
              <a:t>Decoder with </a:t>
            </a:r>
            <a:r>
              <a:rPr lang="en-GB" b="0" dirty="0">
                <a:solidFill>
                  <a:srgbClr val="C00000"/>
                </a:solidFill>
              </a:rPr>
              <a:t>0-enable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862E16-0E49-4801-8AB5-F43B9D4D0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078378"/>
              </p:ext>
            </p:extLst>
          </p:nvPr>
        </p:nvGraphicFramePr>
        <p:xfrm>
          <a:off x="899266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9EF7D8-CF4D-4400-9706-4341F3355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9233"/>
              </p:ext>
            </p:extLst>
          </p:nvPr>
        </p:nvGraphicFramePr>
        <p:xfrm>
          <a:off x="4943279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E'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AF6E05-66AF-40C6-A1AF-6360CDB520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3810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decoders can be constructed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3</a:t>
            </a:r>
            <a:r>
              <a:rPr lang="en-US" dirty="0">
                <a:sym typeface="Symbol" pitchFamily="18" charset="2"/>
              </a:rPr>
              <a:t>8 decoder can be built from two 24 decoders (with one-enable) and an inverter.</a:t>
            </a: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4C336D90-727F-4D58-88FD-32FE96C13EF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B19FBEB-B9A3-46C7-82AD-77C48B82F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7A828187-A109-431B-B406-4E71A1DF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D2C910A9-C572-4B0A-B2B1-FCFF7C800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6D55B5DB-FF21-45DD-8CF1-9090BFF9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A57C05F5-936A-4939-8589-8A117E7BF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DE1EBB77-6B66-4556-BFE9-13C2FC20C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6DD831FB-E246-4B08-87B5-EEB9297C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91818E3D-ED3D-49A3-8925-51A5585A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B092530-59EE-495C-8331-034BD2CDA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11220D73-0412-4667-98C3-50D05889E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332BDCF-9E80-4BCD-8399-927968668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883228DC-C03B-4B79-A406-791042C55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grpSp>
        <p:nvGrpSpPr>
          <p:cNvPr id="23" name="Group 60">
            <a:extLst>
              <a:ext uri="{FF2B5EF4-FFF2-40B4-BE49-F238E27FC236}">
                <a16:creationId xmlns:a16="http://schemas.microsoft.com/office/drawing/2014/main" id="{9FD2B3E0-912F-42ED-9406-67EEF5B8D8A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00400"/>
            <a:ext cx="3967163" cy="2819400"/>
            <a:chOff x="2880" y="2016"/>
            <a:chExt cx="2499" cy="1776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4117AB85-67A3-45B1-9FF8-DD91C0EE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361BF56A-068C-4933-969A-1929ACB2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6D7F141-C711-402E-BCA9-09C3CB66A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0A985122-EC6F-4493-9706-406BD84B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22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9E44583-0C6A-4011-8DD9-3A11B5019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9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FF83A6B6-9E0C-4490-8F14-2CDB44267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755504FA-F386-4324-9132-0E80B7075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9A1E7CBC-B6DB-4CCF-94E6-81009E759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F4ACFF55-5C0A-4E8A-AE4D-0A8AEA509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11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9E5A08FD-C55E-4318-B8EA-2D5EA612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BAC83924-4C1B-40F0-A5B6-E73594C3A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1DAAD610-1119-49DB-90AD-A3905DE2F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25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370D6531-2797-47A0-8464-A37DF67E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1D5AAD01-E216-4B4C-A4FD-6F3585615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8114564D-CE7C-42EA-8579-3D5F5916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1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3BB3796D-ED8A-49C1-9D65-586067198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3188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AB8930A1-2FCC-408B-9F6B-7DFF41154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930E899D-3E7C-49F4-9DD0-9266B0944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1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F95C6214-5D28-45E1-BB9A-DA7D05C4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546CF4CB-693D-47C3-91E3-CD15B438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00BFAA75-378C-4246-84FC-42B8EB526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E39A6D6-EE2E-4C6D-926F-B42FB8AD7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B69CC9AE-3326-4EFD-864D-9AE5FE9D7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F2BB18B8-7421-46C1-B2D5-2128E7FD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348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30C93D0-8F43-4C7C-AEC5-BD5EDE5C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832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1F7F77F5-66A6-48D7-871E-B51497CE9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922BDC4D-9F29-4539-B531-BB18FC59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id="{C9182A3D-D51C-4937-B44E-695C3A08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0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FBF494EC-7D86-4B6B-B932-7AFCD7EA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47">
              <a:extLst>
                <a:ext uri="{FF2B5EF4-FFF2-40B4-BE49-F238E27FC236}">
                  <a16:creationId xmlns:a16="http://schemas.microsoft.com/office/drawing/2014/main" id="{5FE97CF6-5CC1-4FE3-9716-99428A93A5A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254" y="2774"/>
              <a:ext cx="142" cy="122"/>
              <a:chOff x="3096" y="3240"/>
              <a:chExt cx="792" cy="792"/>
            </a:xfrm>
          </p:grpSpPr>
          <p:sp>
            <p:nvSpPr>
              <p:cNvPr id="62" name="AutoShape 48">
                <a:extLst>
                  <a:ext uri="{FF2B5EF4-FFF2-40B4-BE49-F238E27FC236}">
                    <a16:creationId xmlns:a16="http://schemas.microsoft.com/office/drawing/2014/main" id="{609251DD-94CC-4098-907E-481F0D00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49">
                <a:extLst>
                  <a:ext uri="{FF2B5EF4-FFF2-40B4-BE49-F238E27FC236}">
                    <a16:creationId xmlns:a16="http://schemas.microsoft.com/office/drawing/2014/main" id="{57B314C4-DA4E-4670-B80B-EA0335A6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54DD6A44-CD2C-4FB0-8B57-BD0587447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386932C6-958A-4FAF-B4D5-9C1C9F052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15E8EB11-9BA5-443E-A421-64F735FC0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50360CF0-89C7-40C5-9402-50B211E98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4">
              <a:extLst>
                <a:ext uri="{FF2B5EF4-FFF2-40B4-BE49-F238E27FC236}">
                  <a16:creationId xmlns:a16="http://schemas.microsoft.com/office/drawing/2014/main" id="{668169B4-4EC3-4124-8388-3FFCF3C6A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5">
              <a:extLst>
                <a:ext uri="{FF2B5EF4-FFF2-40B4-BE49-F238E27FC236}">
                  <a16:creationId xmlns:a16="http://schemas.microsoft.com/office/drawing/2014/main" id="{CA600867-7ADF-4401-A2D2-1B5B46960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6">
              <a:extLst>
                <a:ext uri="{FF2B5EF4-FFF2-40B4-BE49-F238E27FC236}">
                  <a16:creationId xmlns:a16="http://schemas.microsoft.com/office/drawing/2014/main" id="{6C06B552-BE42-4762-AF68-5A074758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57">
              <a:extLst>
                <a:ext uri="{FF2B5EF4-FFF2-40B4-BE49-F238E27FC236}">
                  <a16:creationId xmlns:a16="http://schemas.microsoft.com/office/drawing/2014/main" id="{7F7CCE46-6AC0-4A77-A522-83D69E9E0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12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64" name="Line 58">
            <a:extLst>
              <a:ext uri="{FF2B5EF4-FFF2-40B4-BE49-F238E27FC236}">
                <a16:creationId xmlns:a16="http://schemas.microsoft.com/office/drawing/2014/main" id="{AEA90251-5BD8-467B-8434-454AAAC78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971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6" name="Text Box 76">
            <a:extLst>
              <a:ext uri="{FF2B5EF4-FFF2-40B4-BE49-F238E27FC236}">
                <a16:creationId xmlns:a16="http://schemas.microsoft.com/office/drawing/2014/main" id="{9F9C687F-CD6A-4591-8293-52842C25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sp>
        <p:nvSpPr>
          <p:cNvPr id="177" name="Text Box 38">
            <a:extLst>
              <a:ext uri="{FF2B5EF4-FFF2-40B4-BE49-F238E27FC236}">
                <a16:creationId xmlns:a16="http://schemas.microsoft.com/office/drawing/2014/main" id="{F4666AEE-F239-42B1-A812-CAA5AF1FD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4724400"/>
            <a:ext cx="381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GB" sz="1400"/>
              <a:t>0</a:t>
            </a:r>
          </a:p>
          <a:p>
            <a:pPr algn="r" eaLnBrk="0" hangingPunct="0"/>
            <a:r>
              <a:rPr lang="en-GB" sz="1400"/>
              <a:t>1</a:t>
            </a:r>
          </a:p>
          <a:p>
            <a:pPr algn="r" eaLnBrk="0" hangingPunct="0"/>
            <a:r>
              <a:rPr lang="en-GB" sz="1400"/>
              <a:t>2</a:t>
            </a:r>
          </a:p>
          <a:p>
            <a:pPr algn="r" eaLnBrk="0" hangingPunct="0"/>
            <a:r>
              <a:rPr lang="en-GB" sz="1400"/>
              <a:t>3</a:t>
            </a:r>
          </a:p>
        </p:txBody>
      </p:sp>
      <p:grpSp>
        <p:nvGrpSpPr>
          <p:cNvPr id="178" name="Group 91">
            <a:extLst>
              <a:ext uri="{FF2B5EF4-FFF2-40B4-BE49-F238E27FC236}">
                <a16:creationId xmlns:a16="http://schemas.microsoft.com/office/drawing/2014/main" id="{2613D51E-E661-4C8E-B534-21230A5D125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048000"/>
            <a:ext cx="4805363" cy="2819400"/>
            <a:chOff x="1008" y="1920"/>
            <a:chExt cx="3027" cy="1776"/>
          </a:xfrm>
        </p:grpSpPr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7302987D-76E2-4C7C-BC6F-63282DAE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Text Box 19">
              <a:extLst>
                <a:ext uri="{FF2B5EF4-FFF2-40B4-BE49-F238E27FC236}">
                  <a16:creationId xmlns:a16="http://schemas.microsoft.com/office/drawing/2014/main" id="{B18EF058-D93B-45CE-88CD-432CAD604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2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1" name="Line 20">
              <a:extLst>
                <a:ext uri="{FF2B5EF4-FFF2-40B4-BE49-F238E27FC236}">
                  <a16:creationId xmlns:a16="http://schemas.microsoft.com/office/drawing/2014/main" id="{DBF6D2A2-2829-45AD-B635-A0A95BE88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5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21">
              <a:extLst>
                <a:ext uri="{FF2B5EF4-FFF2-40B4-BE49-F238E27FC236}">
                  <a16:creationId xmlns:a16="http://schemas.microsoft.com/office/drawing/2014/main" id="{F242A2F3-6358-495A-9ABC-55B2544C8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213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83" name="Line 22">
              <a:extLst>
                <a:ext uri="{FF2B5EF4-FFF2-40B4-BE49-F238E27FC236}">
                  <a16:creationId xmlns:a16="http://schemas.microsoft.com/office/drawing/2014/main" id="{FD0DB5EA-3DF6-4C06-9721-1A04CB979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Text Box 26">
              <a:extLst>
                <a:ext uri="{FF2B5EF4-FFF2-40B4-BE49-F238E27FC236}">
                  <a16:creationId xmlns:a16="http://schemas.microsoft.com/office/drawing/2014/main" id="{10C1E349-5A13-453A-86A7-1B9B68D14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3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185" name="Text Box 27">
              <a:extLst>
                <a:ext uri="{FF2B5EF4-FFF2-40B4-BE49-F238E27FC236}">
                  <a16:creationId xmlns:a16="http://schemas.microsoft.com/office/drawing/2014/main" id="{2E1CFDAA-07AE-44A2-82BC-BDAA13087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16"/>
              <a:ext cx="720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3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sp>
          <p:nvSpPr>
            <p:cNvPr id="186" name="Text Box 29">
              <a:extLst>
                <a:ext uri="{FF2B5EF4-FFF2-40B4-BE49-F238E27FC236}">
                  <a16:creationId xmlns:a16="http://schemas.microsoft.com/office/drawing/2014/main" id="{F6AEF3C8-0BF7-4914-84E7-C242B21F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243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87" name="Rectangle 30">
              <a:extLst>
                <a:ext uri="{FF2B5EF4-FFF2-40B4-BE49-F238E27FC236}">
                  <a16:creationId xmlns:a16="http://schemas.microsoft.com/office/drawing/2014/main" id="{25DD3AC9-5930-46D4-B51B-5495AD1C1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80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31">
              <a:extLst>
                <a:ext uri="{FF2B5EF4-FFF2-40B4-BE49-F238E27FC236}">
                  <a16:creationId xmlns:a16="http://schemas.microsoft.com/office/drawing/2014/main" id="{F76CF3BC-25FF-4389-8F59-A2571D652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880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2x4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189" name="Line 32">
              <a:extLst>
                <a:ext uri="{FF2B5EF4-FFF2-40B4-BE49-F238E27FC236}">
                  <a16:creationId xmlns:a16="http://schemas.microsoft.com/office/drawing/2014/main" id="{65C13FA9-C375-451D-88C2-7E3907D7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21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Text Box 33">
              <a:extLst>
                <a:ext uri="{FF2B5EF4-FFF2-40B4-BE49-F238E27FC236}">
                  <a16:creationId xmlns:a16="http://schemas.microsoft.com/office/drawing/2014/main" id="{F86A55B5-3D5E-42A1-B746-6FDEDDB3D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" y="3092"/>
              <a:ext cx="268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191" name="Line 34">
              <a:extLst>
                <a:ext uri="{FF2B5EF4-FFF2-40B4-BE49-F238E27FC236}">
                  <a16:creationId xmlns:a16="http://schemas.microsoft.com/office/drawing/2014/main" id="{448B37F3-A4CE-4B03-811D-8B6AFF072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39">
              <a:extLst>
                <a:ext uri="{FF2B5EF4-FFF2-40B4-BE49-F238E27FC236}">
                  <a16:creationId xmlns:a16="http://schemas.microsoft.com/office/drawing/2014/main" id="{403BCBFD-F756-414F-A72B-08987F718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723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4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5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6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  <p:grpSp>
          <p:nvGrpSpPr>
            <p:cNvPr id="193" name="Group 74">
              <a:extLst>
                <a:ext uri="{FF2B5EF4-FFF2-40B4-BE49-F238E27FC236}">
                  <a16:creationId xmlns:a16="http://schemas.microsoft.com/office/drawing/2014/main" id="{BEEF6E6B-7A8B-4334-8D40-C3CDD4DBA7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132"/>
              <a:ext cx="768" cy="1324"/>
              <a:chOff x="2544" y="2132"/>
              <a:chExt cx="288" cy="1324"/>
            </a:xfrm>
          </p:grpSpPr>
          <p:sp>
            <p:nvSpPr>
              <p:cNvPr id="211" name="Line 23">
                <a:extLst>
                  <a:ext uri="{FF2B5EF4-FFF2-40B4-BE49-F238E27FC236}">
                    <a16:creationId xmlns:a16="http://schemas.microsoft.com/office/drawing/2014/main" id="{4DF4DCEE-BAED-44CC-A831-5D522B415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24">
                <a:extLst>
                  <a:ext uri="{FF2B5EF4-FFF2-40B4-BE49-F238E27FC236}">
                    <a16:creationId xmlns:a16="http://schemas.microsoft.com/office/drawing/2014/main" id="{59732112-4272-46C0-A526-3624C1C11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Line 25">
                <a:extLst>
                  <a:ext uri="{FF2B5EF4-FFF2-40B4-BE49-F238E27FC236}">
                    <a16:creationId xmlns:a16="http://schemas.microsoft.com/office/drawing/2014/main" id="{4C7554D5-8C60-43B8-A1B2-B59AAE6A6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49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28">
                <a:extLst>
                  <a:ext uri="{FF2B5EF4-FFF2-40B4-BE49-F238E27FC236}">
                    <a16:creationId xmlns:a16="http://schemas.microsoft.com/office/drawing/2014/main" id="{B2E49AEF-8522-4E31-873E-AEADB213E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3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Line 35">
                <a:extLst>
                  <a:ext uri="{FF2B5EF4-FFF2-40B4-BE49-F238E27FC236}">
                    <a16:creationId xmlns:a16="http://schemas.microsoft.com/office/drawing/2014/main" id="{FF882CEB-EF59-459C-832A-B44B62ED4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0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36">
                <a:extLst>
                  <a:ext uri="{FF2B5EF4-FFF2-40B4-BE49-F238E27FC236}">
                    <a16:creationId xmlns:a16="http://schemas.microsoft.com/office/drawing/2014/main" id="{51421D13-F0CA-4E77-A41C-865C0F987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37">
                <a:extLst>
                  <a:ext uri="{FF2B5EF4-FFF2-40B4-BE49-F238E27FC236}">
                    <a16:creationId xmlns:a16="http://schemas.microsoft.com/office/drawing/2014/main" id="{4976DF6A-A32F-4D70-80AD-8AB285858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4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40">
                <a:extLst>
                  <a:ext uri="{FF2B5EF4-FFF2-40B4-BE49-F238E27FC236}">
                    <a16:creationId xmlns:a16="http://schemas.microsoft.com/office/drawing/2014/main" id="{B0131765-152F-45FF-A9E8-E600A37C1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3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" name="Text Box 41">
              <a:extLst>
                <a:ext uri="{FF2B5EF4-FFF2-40B4-BE49-F238E27FC236}">
                  <a16:creationId xmlns:a16="http://schemas.microsoft.com/office/drawing/2014/main" id="{F4726A35-9C7A-4C3B-A281-C2115B098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393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195" name="Line 42">
              <a:extLst>
                <a:ext uri="{FF2B5EF4-FFF2-40B4-BE49-F238E27FC236}">
                  <a16:creationId xmlns:a16="http://schemas.microsoft.com/office/drawing/2014/main" id="{EF44EB6C-866C-4243-8024-017776484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736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43">
              <a:extLst>
                <a:ext uri="{FF2B5EF4-FFF2-40B4-BE49-F238E27FC236}">
                  <a16:creationId xmlns:a16="http://schemas.microsoft.com/office/drawing/2014/main" id="{462BDF73-3D98-4F6C-8503-FC1A764DE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25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44">
              <a:extLst>
                <a:ext uri="{FF2B5EF4-FFF2-40B4-BE49-F238E27FC236}">
                  <a16:creationId xmlns:a16="http://schemas.microsoft.com/office/drawing/2014/main" id="{D9B35D0B-7B8D-4E7C-9789-B92CDB6F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0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45">
              <a:extLst>
                <a:ext uri="{FF2B5EF4-FFF2-40B4-BE49-F238E27FC236}">
                  <a16:creationId xmlns:a16="http://schemas.microsoft.com/office/drawing/2014/main" id="{DBB083E2-196F-40E6-BBED-171B345C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1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46">
              <a:extLst>
                <a:ext uri="{FF2B5EF4-FFF2-40B4-BE49-F238E27FC236}">
                  <a16:creationId xmlns:a16="http://schemas.microsoft.com/office/drawing/2014/main" id="{180882EB-477E-423A-8D3C-2AE278C2D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112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0" name="Group 47">
              <a:extLst>
                <a:ext uri="{FF2B5EF4-FFF2-40B4-BE49-F238E27FC236}">
                  <a16:creationId xmlns:a16="http://schemas.microsoft.com/office/drawing/2014/main" id="{B6A87AE6-4011-4BA9-B037-2C3958FD6D0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382" y="2678"/>
              <a:ext cx="142" cy="122"/>
              <a:chOff x="3096" y="3240"/>
              <a:chExt cx="792" cy="792"/>
            </a:xfrm>
          </p:grpSpPr>
          <p:sp>
            <p:nvSpPr>
              <p:cNvPr id="209" name="AutoShape 48">
                <a:extLst>
                  <a:ext uri="{FF2B5EF4-FFF2-40B4-BE49-F238E27FC236}">
                    <a16:creationId xmlns:a16="http://schemas.microsoft.com/office/drawing/2014/main" id="{9B0BF3F9-B7D6-4236-B8C6-D4E6B6724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Oval 49">
                <a:extLst>
                  <a:ext uri="{FF2B5EF4-FFF2-40B4-BE49-F238E27FC236}">
                    <a16:creationId xmlns:a16="http://schemas.microsoft.com/office/drawing/2014/main" id="{E8149C32-CB0D-4FA1-995B-9A6070A92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1" name="Line 50">
              <a:extLst>
                <a:ext uri="{FF2B5EF4-FFF2-40B4-BE49-F238E27FC236}">
                  <a16:creationId xmlns:a16="http://schemas.microsoft.com/office/drawing/2014/main" id="{AF5C3AC7-9824-49F1-8E84-8622BE77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3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1">
              <a:extLst>
                <a:ext uri="{FF2B5EF4-FFF2-40B4-BE49-F238E27FC236}">
                  <a16:creationId xmlns:a16="http://schemas.microsoft.com/office/drawing/2014/main" id="{4DB52526-E74F-4BFC-BC36-97E304072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59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2">
              <a:extLst>
                <a:ext uri="{FF2B5EF4-FFF2-40B4-BE49-F238E27FC236}">
                  <a16:creationId xmlns:a16="http://schemas.microsoft.com/office/drawing/2014/main" id="{0BE3F4AF-0BE8-4870-B317-9D3B187E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96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53">
              <a:extLst>
                <a:ext uri="{FF2B5EF4-FFF2-40B4-BE49-F238E27FC236}">
                  <a16:creationId xmlns:a16="http://schemas.microsoft.com/office/drawing/2014/main" id="{E7934685-9F85-48B7-81DF-2C0443313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55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54">
              <a:extLst>
                <a:ext uri="{FF2B5EF4-FFF2-40B4-BE49-F238E27FC236}">
                  <a16:creationId xmlns:a16="http://schemas.microsoft.com/office/drawing/2014/main" id="{185D8C3F-D5A8-4856-8FBF-04F3AB181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27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55">
              <a:extLst>
                <a:ext uri="{FF2B5EF4-FFF2-40B4-BE49-F238E27FC236}">
                  <a16:creationId xmlns:a16="http://schemas.microsoft.com/office/drawing/2014/main" id="{35A533D0-A1BE-4840-B4EA-5AC8146E3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56">
              <a:extLst>
                <a:ext uri="{FF2B5EF4-FFF2-40B4-BE49-F238E27FC236}">
                  <a16:creationId xmlns:a16="http://schemas.microsoft.com/office/drawing/2014/main" id="{E572510E-5BC1-454B-8735-FDB66A05D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22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57">
              <a:extLst>
                <a:ext uri="{FF2B5EF4-FFF2-40B4-BE49-F238E27FC236}">
                  <a16:creationId xmlns:a16="http://schemas.microsoft.com/office/drawing/2014/main" id="{997DDCCE-C2F2-4449-982A-7C2CED6B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016"/>
              <a:ext cx="192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 b="0"/>
            </a:p>
          </p:txBody>
        </p:sp>
      </p:grpSp>
      <p:sp>
        <p:nvSpPr>
          <p:cNvPr id="219" name="Line 58">
            <a:extLst>
              <a:ext uri="{FF2B5EF4-FFF2-40B4-BE49-F238E27FC236}">
                <a16:creationId xmlns:a16="http://schemas.microsoft.com/office/drawing/2014/main" id="{98BBE4C1-792A-46B5-B60E-81F5726D2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971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Line 60">
            <a:extLst>
              <a:ext uri="{FF2B5EF4-FFF2-40B4-BE49-F238E27FC236}">
                <a16:creationId xmlns:a16="http://schemas.microsoft.com/office/drawing/2014/main" id="{92441196-1280-4E12-AC45-ED2A3F8A72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1" name="Group 61">
            <a:extLst>
              <a:ext uri="{FF2B5EF4-FFF2-40B4-BE49-F238E27FC236}">
                <a16:creationId xmlns:a16="http://schemas.microsoft.com/office/drawing/2014/main" id="{55AD6C33-ECE0-44B5-BD62-2E31AE4764F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295400"/>
            <a:ext cx="3455988" cy="1371600"/>
            <a:chOff x="3120" y="816"/>
            <a:chExt cx="2177" cy="864"/>
          </a:xfrm>
        </p:grpSpPr>
        <p:sp>
          <p:nvSpPr>
            <p:cNvPr id="222" name="Rectangle 62">
              <a:extLst>
                <a:ext uri="{FF2B5EF4-FFF2-40B4-BE49-F238E27FC236}">
                  <a16:creationId xmlns:a16="http://schemas.microsoft.com/office/drawing/2014/main" id="{20A466A6-A799-440D-83D3-B3BFA5A4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Text Box 63">
              <a:extLst>
                <a:ext uri="{FF2B5EF4-FFF2-40B4-BE49-F238E27FC236}">
                  <a16:creationId xmlns:a16="http://schemas.microsoft.com/office/drawing/2014/main" id="{24E9DC20-E7FF-486D-A2B2-0668F5F71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3x8</a:t>
              </a:r>
            </a:p>
            <a:p>
              <a:pPr algn="ctr" eaLnBrk="0" hangingPunct="0"/>
              <a:r>
                <a:rPr lang="en-GB" sz="1400"/>
                <a:t>Dec</a:t>
              </a:r>
              <a:endParaRPr lang="en-GB" sz="2000" b="0"/>
            </a:p>
          </p:txBody>
        </p:sp>
        <p:sp>
          <p:nvSpPr>
            <p:cNvPr id="224" name="Line 64">
              <a:extLst>
                <a:ext uri="{FF2B5EF4-FFF2-40B4-BE49-F238E27FC236}">
                  <a16:creationId xmlns:a16="http://schemas.microsoft.com/office/drawing/2014/main" id="{91357ADF-7AE5-4D2D-9B7F-EA003788C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Text Box 65">
              <a:extLst>
                <a:ext uri="{FF2B5EF4-FFF2-40B4-BE49-F238E27FC236}">
                  <a16:creationId xmlns:a16="http://schemas.microsoft.com/office/drawing/2014/main" id="{31BD5CB5-1176-44EB-9BA0-D88B658CB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226" name="Line 66">
              <a:extLst>
                <a:ext uri="{FF2B5EF4-FFF2-40B4-BE49-F238E27FC236}">
                  <a16:creationId xmlns:a16="http://schemas.microsoft.com/office/drawing/2014/main" id="{4BFFAF87-8073-44AA-A644-70B0282FE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67">
              <a:extLst>
                <a:ext uri="{FF2B5EF4-FFF2-40B4-BE49-F238E27FC236}">
                  <a16:creationId xmlns:a16="http://schemas.microsoft.com/office/drawing/2014/main" id="{32CF8294-A06D-44CB-928E-18D2BF889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68">
              <a:extLst>
                <a:ext uri="{FF2B5EF4-FFF2-40B4-BE49-F238E27FC236}">
                  <a16:creationId xmlns:a16="http://schemas.microsoft.com/office/drawing/2014/main" id="{AF22D841-B747-4785-A1E9-8E624F4AC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  <a:endParaRPr lang="en-GB" sz="1400" b="0"/>
            </a:p>
          </p:txBody>
        </p:sp>
        <p:sp>
          <p:nvSpPr>
            <p:cNvPr id="229" name="Line 69">
              <a:extLst>
                <a:ext uri="{FF2B5EF4-FFF2-40B4-BE49-F238E27FC236}">
                  <a16:creationId xmlns:a16="http://schemas.microsoft.com/office/drawing/2014/main" id="{AAD41F01-E7AE-40F6-8456-929624085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70">
              <a:extLst>
                <a:ext uri="{FF2B5EF4-FFF2-40B4-BE49-F238E27FC236}">
                  <a16:creationId xmlns:a16="http://schemas.microsoft.com/office/drawing/2014/main" id="{02683C1E-CDB8-4E69-9A1D-1948C5581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71">
              <a:extLst>
                <a:ext uri="{FF2B5EF4-FFF2-40B4-BE49-F238E27FC236}">
                  <a16:creationId xmlns:a16="http://schemas.microsoft.com/office/drawing/2014/main" id="{BF5352FC-F1D1-40C2-AAB3-8F95FFE2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72">
              <a:extLst>
                <a:ext uri="{FF2B5EF4-FFF2-40B4-BE49-F238E27FC236}">
                  <a16:creationId xmlns:a16="http://schemas.microsoft.com/office/drawing/2014/main" id="{569B92CB-7C96-410D-AACC-E8D718CE1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33" name="Text Box 73">
              <a:extLst>
                <a:ext uri="{FF2B5EF4-FFF2-40B4-BE49-F238E27FC236}">
                  <a16:creationId xmlns:a16="http://schemas.microsoft.com/office/drawing/2014/main" id="{38336863-3754-4F72-9930-F5C197C9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0</a:t>
              </a:r>
              <a:r>
                <a:rPr lang="en-GB" sz="1400"/>
                <a:t> = w'</a:t>
              </a:r>
              <a:r>
                <a:rPr lang="en-GB" sz="1400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= w'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x'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F</a:t>
              </a:r>
              <a:r>
                <a:rPr lang="en-GB" sz="1400" baseline="-25000"/>
                <a:t>7 </a:t>
              </a:r>
              <a:r>
                <a:rPr lang="en-GB" sz="1400"/>
                <a:t>= w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 sz="1400"/>
                <a:t>y</a:t>
              </a:r>
            </a:p>
          </p:txBody>
        </p:sp>
      </p:grpSp>
      <p:sp>
        <p:nvSpPr>
          <p:cNvPr id="234" name="Text Box 75">
            <a:extLst>
              <a:ext uri="{FF2B5EF4-FFF2-40B4-BE49-F238E27FC236}">
                <a16:creationId xmlns:a16="http://schemas.microsoft.com/office/drawing/2014/main" id="{922B1853-AD0D-4853-BA15-F6B15F7F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35" name="Group 86">
            <a:extLst>
              <a:ext uri="{FF2B5EF4-FFF2-40B4-BE49-F238E27FC236}">
                <a16:creationId xmlns:a16="http://schemas.microsoft.com/office/drawing/2014/main" id="{AD258DD6-9E2E-4371-8645-E477E7E51D0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124200"/>
            <a:ext cx="304800" cy="2447925"/>
            <a:chOff x="2592" y="1968"/>
            <a:chExt cx="192" cy="1542"/>
          </a:xfrm>
        </p:grpSpPr>
        <p:sp>
          <p:nvSpPr>
            <p:cNvPr id="236" name="Text Box 77">
              <a:extLst>
                <a:ext uri="{FF2B5EF4-FFF2-40B4-BE49-F238E27FC236}">
                  <a16:creationId xmlns:a16="http://schemas.microsoft.com/office/drawing/2014/main" id="{A1774939-13CF-46BD-8002-82CC94597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" name="Text Box 78">
              <a:extLst>
                <a:ext uri="{FF2B5EF4-FFF2-40B4-BE49-F238E27FC236}">
                  <a16:creationId xmlns:a16="http://schemas.microsoft.com/office/drawing/2014/main" id="{4AABDF34-6D72-4A73-9226-DF941033B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38" name="Group 82">
            <a:extLst>
              <a:ext uri="{FF2B5EF4-FFF2-40B4-BE49-F238E27FC236}">
                <a16:creationId xmlns:a16="http://schemas.microsoft.com/office/drawing/2014/main" id="{39BE560E-403C-449A-A1FF-E90A83E5ED56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114800"/>
            <a:ext cx="381000" cy="1936750"/>
            <a:chOff x="2208" y="2592"/>
            <a:chExt cx="240" cy="1220"/>
          </a:xfrm>
        </p:grpSpPr>
        <p:sp>
          <p:nvSpPr>
            <p:cNvPr id="239" name="Text Box 79">
              <a:extLst>
                <a:ext uri="{FF2B5EF4-FFF2-40B4-BE49-F238E27FC236}">
                  <a16:creationId xmlns:a16="http://schemas.microsoft.com/office/drawing/2014/main" id="{E3D57B2F-63DC-44AD-B9E1-EB485BC52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0" name="Text Box 80">
              <a:extLst>
                <a:ext uri="{FF2B5EF4-FFF2-40B4-BE49-F238E27FC236}">
                  <a16:creationId xmlns:a16="http://schemas.microsoft.com/office/drawing/2014/main" id="{9011FAB3-5975-4516-8E9F-D59F207C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41" name="Text Box 81">
            <a:extLst>
              <a:ext uri="{FF2B5EF4-FFF2-40B4-BE49-F238E27FC236}">
                <a16:creationId xmlns:a16="http://schemas.microsoft.com/office/drawing/2014/main" id="{3ACD7EF3-DA67-49F5-AFC9-D8BF48ABE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242" name="Group 83">
            <a:extLst>
              <a:ext uri="{FF2B5EF4-FFF2-40B4-BE49-F238E27FC236}">
                <a16:creationId xmlns:a16="http://schemas.microsoft.com/office/drawing/2014/main" id="{0409B734-4EAB-483B-A299-B07A4B4DD7E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14800"/>
            <a:ext cx="381000" cy="1936750"/>
            <a:chOff x="2208" y="2592"/>
            <a:chExt cx="240" cy="1220"/>
          </a:xfrm>
        </p:grpSpPr>
        <p:sp>
          <p:nvSpPr>
            <p:cNvPr id="243" name="Text Box 84">
              <a:extLst>
                <a:ext uri="{FF2B5EF4-FFF2-40B4-BE49-F238E27FC236}">
                  <a16:creationId xmlns:a16="http://schemas.microsoft.com/office/drawing/2014/main" id="{00C5E2EC-B2DA-48A6-9D63-F98FFE68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4" name="Text Box 85">
              <a:extLst>
                <a:ext uri="{FF2B5EF4-FFF2-40B4-BE49-F238E27FC236}">
                  <a16:creationId xmlns:a16="http://schemas.microsoft.com/office/drawing/2014/main" id="{39D66B86-4AFF-41CB-8A7B-E769AD296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45" name="Group 87">
            <a:extLst>
              <a:ext uri="{FF2B5EF4-FFF2-40B4-BE49-F238E27FC236}">
                <a16:creationId xmlns:a16="http://schemas.microsoft.com/office/drawing/2014/main" id="{BC943B8C-B9D1-4508-93CA-57C461D316A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124200"/>
            <a:ext cx="304800" cy="2447925"/>
            <a:chOff x="2592" y="1968"/>
            <a:chExt cx="192" cy="1542"/>
          </a:xfrm>
        </p:grpSpPr>
        <p:sp>
          <p:nvSpPr>
            <p:cNvPr id="246" name="Text Box 88">
              <a:extLst>
                <a:ext uri="{FF2B5EF4-FFF2-40B4-BE49-F238E27FC236}">
                  <a16:creationId xmlns:a16="http://schemas.microsoft.com/office/drawing/2014/main" id="{67D5CF65-1701-4D92-9C9B-5DCAD17A0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7" name="Text Box 89">
              <a:extLst>
                <a:ext uri="{FF2B5EF4-FFF2-40B4-BE49-F238E27FC236}">
                  <a16:creationId xmlns:a16="http://schemas.microsoft.com/office/drawing/2014/main" id="{7CAF23B6-4F95-4C52-96CF-055CB0D02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48" name="Text Box 90">
            <a:extLst>
              <a:ext uri="{FF2B5EF4-FFF2-40B4-BE49-F238E27FC236}">
                <a16:creationId xmlns:a16="http://schemas.microsoft.com/office/drawing/2014/main" id="{22B7EB31-B097-458F-B06F-8C814223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3810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1</a:t>
            </a:r>
          </a:p>
          <a:p>
            <a:pPr algn="ctr" eaLnBrk="0" hangingPunct="0">
              <a:spcBef>
                <a:spcPct val="10000"/>
              </a:spcBef>
            </a:pPr>
            <a:r>
              <a:rPr lang="en-US" sz="1600" b="1" dirty="0">
                <a:solidFill>
                  <a:srgbClr val="0000CC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249" name="Group 92">
            <a:extLst>
              <a:ext uri="{FF2B5EF4-FFF2-40B4-BE49-F238E27FC236}">
                <a16:creationId xmlns:a16="http://schemas.microsoft.com/office/drawing/2014/main" id="{0DAD36D6-D101-41E6-A5D4-4780DB867D1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114800"/>
            <a:ext cx="381000" cy="1936750"/>
            <a:chOff x="2208" y="2592"/>
            <a:chExt cx="240" cy="1220"/>
          </a:xfrm>
        </p:grpSpPr>
        <p:sp>
          <p:nvSpPr>
            <p:cNvPr id="250" name="Text Box 93">
              <a:extLst>
                <a:ext uri="{FF2B5EF4-FFF2-40B4-BE49-F238E27FC236}">
                  <a16:creationId xmlns:a16="http://schemas.microsoft.com/office/drawing/2014/main" id="{8643ACC4-7A40-42F0-84C4-55D8F7838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1" name="Text Box 94">
              <a:extLst>
                <a:ext uri="{FF2B5EF4-FFF2-40B4-BE49-F238E27FC236}">
                  <a16:creationId xmlns:a16="http://schemas.microsoft.com/office/drawing/2014/main" id="{5F032F4B-163C-49FF-BF89-6244A8A16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6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US" sz="1600" b="1" dirty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52" name="Group 95">
            <a:extLst>
              <a:ext uri="{FF2B5EF4-FFF2-40B4-BE49-F238E27FC236}">
                <a16:creationId xmlns:a16="http://schemas.microsoft.com/office/drawing/2014/main" id="{CCBF731D-BED7-47EA-86BA-A5A187F8214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124200"/>
            <a:ext cx="304800" cy="2447925"/>
            <a:chOff x="2592" y="1968"/>
            <a:chExt cx="192" cy="1542"/>
          </a:xfrm>
        </p:grpSpPr>
        <p:sp>
          <p:nvSpPr>
            <p:cNvPr id="253" name="Text Box 96">
              <a:extLst>
                <a:ext uri="{FF2B5EF4-FFF2-40B4-BE49-F238E27FC236}">
                  <a16:creationId xmlns:a16="http://schemas.microsoft.com/office/drawing/2014/main" id="{44C8346F-9EA7-4C40-9621-C588CA8D0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92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54" name="Text Box 97">
              <a:extLst>
                <a:ext uri="{FF2B5EF4-FFF2-40B4-BE49-F238E27FC236}">
                  <a16:creationId xmlns:a16="http://schemas.microsoft.com/office/drawing/2014/main" id="{CDD80B40-1AD4-4EA5-AC2A-26F08AE78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968"/>
              <a:ext cx="1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255" name="Text Box 98">
            <a:extLst>
              <a:ext uri="{FF2B5EF4-FFF2-40B4-BE49-F238E27FC236}">
                <a16:creationId xmlns:a16="http://schemas.microsoft.com/office/drawing/2014/main" id="{5D66F0AA-9DDB-44C0-B446-529673073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905000"/>
            <a:ext cx="281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</a:rPr>
              <a:t>BRAVO!!!</a:t>
            </a:r>
          </a:p>
        </p:txBody>
      </p: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41" grpId="0"/>
      <p:bldP spid="248" grpId="0"/>
      <p:bldP spid="2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2257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71" name="Rectangle 3">
            <a:extLst>
              <a:ext uri="{FF2B5EF4-FFF2-40B4-BE49-F238E27FC236}">
                <a16:creationId xmlns:a16="http://schemas.microsoft.com/office/drawing/2014/main" id="{9A0B6C1F-E138-40EC-8ED8-A180B025939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60475"/>
            <a:ext cx="4038541" cy="159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a 4</a:t>
            </a:r>
            <a:r>
              <a:rPr lang="en-US" dirty="0">
                <a:sym typeface="Symbol" pitchFamily="18" charset="2"/>
              </a:rPr>
              <a:t>16 decoder from two 38 decoders with one-enable and an inverter.</a:t>
            </a:r>
          </a:p>
        </p:txBody>
      </p:sp>
      <p:grpSp>
        <p:nvGrpSpPr>
          <p:cNvPr id="372" name="Group 59">
            <a:extLst>
              <a:ext uri="{FF2B5EF4-FFF2-40B4-BE49-F238E27FC236}">
                <a16:creationId xmlns:a16="http://schemas.microsoft.com/office/drawing/2014/main" id="{BB946252-2415-449E-A49C-799672147457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1306321"/>
            <a:ext cx="2667000" cy="1384300"/>
            <a:chOff x="3264" y="768"/>
            <a:chExt cx="1680" cy="872"/>
          </a:xfrm>
        </p:grpSpPr>
        <p:sp>
          <p:nvSpPr>
            <p:cNvPr id="373" name="Rectangle 60">
              <a:extLst>
                <a:ext uri="{FF2B5EF4-FFF2-40B4-BE49-F238E27FC236}">
                  <a16:creationId xmlns:a16="http://schemas.microsoft.com/office/drawing/2014/main" id="{2C4445AA-EBB8-420C-A5E8-C1AB587F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68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Text Box 61">
              <a:extLst>
                <a:ext uri="{FF2B5EF4-FFF2-40B4-BE49-F238E27FC236}">
                  <a16:creationId xmlns:a16="http://schemas.microsoft.com/office/drawing/2014/main" id="{AD763CC4-05F5-4743-87BD-8117A9F73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6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4x16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75" name="Line 62">
              <a:extLst>
                <a:ext uri="{FF2B5EF4-FFF2-40B4-BE49-F238E27FC236}">
                  <a16:creationId xmlns:a16="http://schemas.microsoft.com/office/drawing/2014/main" id="{EB2E5F98-0294-4262-B953-2808A628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Text Box 63">
              <a:extLst>
                <a:ext uri="{FF2B5EF4-FFF2-40B4-BE49-F238E27FC236}">
                  <a16:creationId xmlns:a16="http://schemas.microsoft.com/office/drawing/2014/main" id="{73799BBD-D809-4A91-9F56-A89CEDC32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960"/>
              <a:ext cx="268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3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77" name="Line 64">
              <a:extLst>
                <a:ext uri="{FF2B5EF4-FFF2-40B4-BE49-F238E27FC236}">
                  <a16:creationId xmlns:a16="http://schemas.microsoft.com/office/drawing/2014/main" id="{E234B4D7-8F11-443A-992D-7EBA19076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65">
              <a:extLst>
                <a:ext uri="{FF2B5EF4-FFF2-40B4-BE49-F238E27FC236}">
                  <a16:creationId xmlns:a16="http://schemas.microsoft.com/office/drawing/2014/main" id="{3175D244-8F7C-4F7D-9797-030E9C00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66">
              <a:extLst>
                <a:ext uri="{FF2B5EF4-FFF2-40B4-BE49-F238E27FC236}">
                  <a16:creationId xmlns:a16="http://schemas.microsoft.com/office/drawing/2014/main" id="{08DE279E-82BE-4F0C-8944-AAC1D27F7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Text Box 67">
              <a:extLst>
                <a:ext uri="{FF2B5EF4-FFF2-40B4-BE49-F238E27FC236}">
                  <a16:creationId xmlns:a16="http://schemas.microsoft.com/office/drawing/2014/main" id="{8D2CCA2A-0AF5-43FC-89C5-94350595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19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z</a:t>
              </a:r>
              <a:endParaRPr lang="en-GB" sz="1400" b="0"/>
            </a:p>
          </p:txBody>
        </p:sp>
        <p:sp>
          <p:nvSpPr>
            <p:cNvPr id="381" name="Line 68">
              <a:extLst>
                <a:ext uri="{FF2B5EF4-FFF2-40B4-BE49-F238E27FC236}">
                  <a16:creationId xmlns:a16="http://schemas.microsoft.com/office/drawing/2014/main" id="{AC889A56-DCE8-42D0-B8E4-2A06B2C3F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69">
              <a:extLst>
                <a:ext uri="{FF2B5EF4-FFF2-40B4-BE49-F238E27FC236}">
                  <a16:creationId xmlns:a16="http://schemas.microsoft.com/office/drawing/2014/main" id="{E758BFBC-65BB-4F57-A2FF-DCF3A378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70">
              <a:extLst>
                <a:ext uri="{FF2B5EF4-FFF2-40B4-BE49-F238E27FC236}">
                  <a16:creationId xmlns:a16="http://schemas.microsoft.com/office/drawing/2014/main" id="{2C28A0BB-56EB-448C-AAF5-6361EC1A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Text Box 71">
              <a:extLst>
                <a:ext uri="{FF2B5EF4-FFF2-40B4-BE49-F238E27FC236}">
                  <a16:creationId xmlns:a16="http://schemas.microsoft.com/office/drawing/2014/main" id="{CEB1FAAE-3AAB-4CD6-B7B9-84FFFA5AF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912"/>
              <a:ext cx="24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15</a:t>
              </a:r>
            </a:p>
          </p:txBody>
        </p:sp>
        <p:sp>
          <p:nvSpPr>
            <p:cNvPr id="385" name="Text Box 72">
              <a:extLst>
                <a:ext uri="{FF2B5EF4-FFF2-40B4-BE49-F238E27FC236}">
                  <a16:creationId xmlns:a16="http://schemas.microsoft.com/office/drawing/2014/main" id="{7915E044-3F10-4EEC-84D8-540CB224D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912"/>
              <a:ext cx="336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</p:grpSp>
      <p:grpSp>
        <p:nvGrpSpPr>
          <p:cNvPr id="386" name="Group 73">
            <a:extLst>
              <a:ext uri="{FF2B5EF4-FFF2-40B4-BE49-F238E27FC236}">
                <a16:creationId xmlns:a16="http://schemas.microsoft.com/office/drawing/2014/main" id="{7D660C13-6BA4-4C5A-9503-97E7B26AE87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724150"/>
            <a:ext cx="4876800" cy="3200400"/>
            <a:chOff x="1248" y="1872"/>
            <a:chExt cx="3072" cy="2016"/>
          </a:xfrm>
        </p:grpSpPr>
        <p:sp>
          <p:nvSpPr>
            <p:cNvPr id="387" name="Rectangle 74">
              <a:extLst>
                <a:ext uri="{FF2B5EF4-FFF2-40B4-BE49-F238E27FC236}">
                  <a16:creationId xmlns:a16="http://schemas.microsoft.com/office/drawing/2014/main" id="{B56DE07C-2F65-4A6E-94D6-4251E3D6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72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Text Box 75">
              <a:extLst>
                <a:ext uri="{FF2B5EF4-FFF2-40B4-BE49-F238E27FC236}">
                  <a16:creationId xmlns:a16="http://schemas.microsoft.com/office/drawing/2014/main" id="{9B726132-8249-432E-88A4-D1B5B67D3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389" name="Line 76">
              <a:extLst>
                <a:ext uri="{FF2B5EF4-FFF2-40B4-BE49-F238E27FC236}">
                  <a16:creationId xmlns:a16="http://schemas.microsoft.com/office/drawing/2014/main" id="{59542237-F0C7-4440-9653-287B6D51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08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Text Box 77">
              <a:extLst>
                <a:ext uri="{FF2B5EF4-FFF2-40B4-BE49-F238E27FC236}">
                  <a16:creationId xmlns:a16="http://schemas.microsoft.com/office/drawing/2014/main" id="{7829CEF6-8707-49A8-A422-56892147C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2084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391" name="Line 78">
              <a:extLst>
                <a:ext uri="{FF2B5EF4-FFF2-40B4-BE49-F238E27FC236}">
                  <a16:creationId xmlns:a16="http://schemas.microsoft.com/office/drawing/2014/main" id="{254C74BA-D1C5-4CAF-B4F9-8EB1504EF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52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79">
              <a:extLst>
                <a:ext uri="{FF2B5EF4-FFF2-40B4-BE49-F238E27FC236}">
                  <a16:creationId xmlns:a16="http://schemas.microsoft.com/office/drawing/2014/main" id="{29BFCE3B-1A2C-4B65-A9B2-26CBBC86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80">
              <a:extLst>
                <a:ext uri="{FF2B5EF4-FFF2-40B4-BE49-F238E27FC236}">
                  <a16:creationId xmlns:a16="http://schemas.microsoft.com/office/drawing/2014/main" id="{C56B2A19-0AD0-4ECE-BACA-EB3773927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81">
              <a:extLst>
                <a:ext uri="{FF2B5EF4-FFF2-40B4-BE49-F238E27FC236}">
                  <a16:creationId xmlns:a16="http://schemas.microsoft.com/office/drawing/2014/main" id="{BB3F3F3B-3D13-42DE-9CDB-39B7CBD17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82">
              <a:extLst>
                <a:ext uri="{FF2B5EF4-FFF2-40B4-BE49-F238E27FC236}">
                  <a16:creationId xmlns:a16="http://schemas.microsoft.com/office/drawing/2014/main" id="{60F1622D-59E5-4909-AD6A-BC35798E9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Text Box 83">
              <a:extLst>
                <a:ext uri="{FF2B5EF4-FFF2-40B4-BE49-F238E27FC236}">
                  <a16:creationId xmlns:a16="http://schemas.microsoft.com/office/drawing/2014/main" id="{87D9A749-1A48-4DDE-8F86-214844AE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016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397" name="Text Box 84">
              <a:extLst>
                <a:ext uri="{FF2B5EF4-FFF2-40B4-BE49-F238E27FC236}">
                  <a16:creationId xmlns:a16="http://schemas.microsoft.com/office/drawing/2014/main" id="{399AEE8F-C92B-4486-82C6-7C90C68A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16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7</a:t>
              </a:r>
              <a:endParaRPr lang="en-GB" sz="1400"/>
            </a:p>
          </p:txBody>
        </p:sp>
        <p:sp>
          <p:nvSpPr>
            <p:cNvPr id="398" name="Text Box 85">
              <a:extLst>
                <a:ext uri="{FF2B5EF4-FFF2-40B4-BE49-F238E27FC236}">
                  <a16:creationId xmlns:a16="http://schemas.microsoft.com/office/drawing/2014/main" id="{85F885B9-E8C1-45CE-A2CF-85959A63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1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399" name="Rectangle 86">
              <a:extLst>
                <a:ext uri="{FF2B5EF4-FFF2-40B4-BE49-F238E27FC236}">
                  <a16:creationId xmlns:a16="http://schemas.microsoft.com/office/drawing/2014/main" id="{BDFDFE15-C960-46D4-AEC6-3DA7B401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8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Text Box 87">
              <a:extLst>
                <a:ext uri="{FF2B5EF4-FFF2-40B4-BE49-F238E27FC236}">
                  <a16:creationId xmlns:a16="http://schemas.microsoft.com/office/drawing/2014/main" id="{F9D0CADE-D3D6-4600-8D6C-9B38B01EF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b="0" dirty="0"/>
            </a:p>
          </p:txBody>
        </p:sp>
        <p:sp>
          <p:nvSpPr>
            <p:cNvPr id="401" name="Line 88">
              <a:extLst>
                <a:ext uri="{FF2B5EF4-FFF2-40B4-BE49-F238E27FC236}">
                  <a16:creationId xmlns:a16="http://schemas.microsoft.com/office/drawing/2014/main" id="{764C10D4-C8BE-4B16-87D9-1602157A1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Text Box 89">
              <a:extLst>
                <a:ext uri="{FF2B5EF4-FFF2-40B4-BE49-F238E27FC236}">
                  <a16:creationId xmlns:a16="http://schemas.microsoft.com/office/drawing/2014/main" id="{1AADF961-9E2B-4035-AD7B-F8660445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140"/>
              <a:ext cx="268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 b="0"/>
            </a:p>
          </p:txBody>
        </p:sp>
        <p:sp>
          <p:nvSpPr>
            <p:cNvPr id="403" name="Line 90">
              <a:extLst>
                <a:ext uri="{FF2B5EF4-FFF2-40B4-BE49-F238E27FC236}">
                  <a16:creationId xmlns:a16="http://schemas.microsoft.com/office/drawing/2014/main" id="{541D3BB2-2B59-45A4-93F6-A1F3FDF29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0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91">
              <a:extLst>
                <a:ext uri="{FF2B5EF4-FFF2-40B4-BE49-F238E27FC236}">
                  <a16:creationId xmlns:a16="http://schemas.microsoft.com/office/drawing/2014/main" id="{08DB6F43-00FC-4E3B-8D50-7EFFBD285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5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Line 92">
              <a:extLst>
                <a:ext uri="{FF2B5EF4-FFF2-40B4-BE49-F238E27FC236}">
                  <a16:creationId xmlns:a16="http://schemas.microsoft.com/office/drawing/2014/main" id="{81D7D4A0-B80C-45F7-9104-F4436AA3F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93">
              <a:extLst>
                <a:ext uri="{FF2B5EF4-FFF2-40B4-BE49-F238E27FC236}">
                  <a16:creationId xmlns:a16="http://schemas.microsoft.com/office/drawing/2014/main" id="{6D545C46-3C6D-4B7D-854C-8CC8A920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94">
              <a:extLst>
                <a:ext uri="{FF2B5EF4-FFF2-40B4-BE49-F238E27FC236}">
                  <a16:creationId xmlns:a16="http://schemas.microsoft.com/office/drawing/2014/main" id="{0701F75C-49BE-45C9-BA6E-8220276A8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Text Box 95">
              <a:extLst>
                <a:ext uri="{FF2B5EF4-FFF2-40B4-BE49-F238E27FC236}">
                  <a16:creationId xmlns:a16="http://schemas.microsoft.com/office/drawing/2014/main" id="{E53DB736-41F7-4248-8D2D-9259260C8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3072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409" name="Text Box 96">
              <a:extLst>
                <a:ext uri="{FF2B5EF4-FFF2-40B4-BE49-F238E27FC236}">
                  <a16:creationId xmlns:a16="http://schemas.microsoft.com/office/drawing/2014/main" id="{4EA1BFE5-9885-4221-9101-31E146230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072"/>
              <a:ext cx="33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8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9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  <p:sp>
          <p:nvSpPr>
            <p:cNvPr id="410" name="Text Box 97">
              <a:extLst>
                <a:ext uri="{FF2B5EF4-FFF2-40B4-BE49-F238E27FC236}">
                  <a16:creationId xmlns:a16="http://schemas.microsoft.com/office/drawing/2014/main" id="{CA203983-979D-4A04-AD3A-E4EDD8D4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6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 b="0"/>
            </a:p>
          </p:txBody>
        </p:sp>
        <p:sp>
          <p:nvSpPr>
            <p:cNvPr id="411" name="Line 98">
              <a:extLst>
                <a:ext uri="{FF2B5EF4-FFF2-40B4-BE49-F238E27FC236}">
                  <a16:creationId xmlns:a16="http://schemas.microsoft.com/office/drawing/2014/main" id="{7C597293-C271-4D4C-9113-4E3EAD6F7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Text Box 99">
              <a:extLst>
                <a:ext uri="{FF2B5EF4-FFF2-40B4-BE49-F238E27FC236}">
                  <a16:creationId xmlns:a16="http://schemas.microsoft.com/office/drawing/2014/main" id="{94853ED1-080D-4BAB-9E31-559B22376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6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w</a:t>
              </a:r>
            </a:p>
            <a:p>
              <a:pPr algn="r" eaLnBrk="0" hangingPunct="0"/>
              <a:r>
                <a:rPr lang="en-GB" sz="1400"/>
                <a:t>x</a:t>
              </a:r>
            </a:p>
            <a:p>
              <a:pPr algn="r" eaLnBrk="0" hangingPunct="0"/>
              <a:r>
                <a:rPr lang="en-GB" sz="1400"/>
                <a:t>y</a:t>
              </a:r>
            </a:p>
            <a:p>
              <a:pPr algn="r" eaLnBrk="0" hangingPunct="0"/>
              <a:r>
                <a:rPr lang="en-GB" sz="1400"/>
                <a:t>z</a:t>
              </a:r>
            </a:p>
          </p:txBody>
        </p:sp>
        <p:sp>
          <p:nvSpPr>
            <p:cNvPr id="413" name="Line 100">
              <a:extLst>
                <a:ext uri="{FF2B5EF4-FFF2-40B4-BE49-F238E27FC236}">
                  <a16:creationId xmlns:a16="http://schemas.microsoft.com/office/drawing/2014/main" id="{AC1C0B07-9D0B-4A09-98D8-3945FC1B3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64"/>
              <a:ext cx="0" cy="1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101">
              <a:extLst>
                <a:ext uri="{FF2B5EF4-FFF2-40B4-BE49-F238E27FC236}">
                  <a16:creationId xmlns:a16="http://schemas.microsoft.com/office/drawing/2014/main" id="{6E059C2D-2B31-459A-AEE2-F70EB3896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88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102">
              <a:extLst>
                <a:ext uri="{FF2B5EF4-FFF2-40B4-BE49-F238E27FC236}">
                  <a16:creationId xmlns:a16="http://schemas.microsoft.com/office/drawing/2014/main" id="{AF9F57FE-2BAD-4B65-9DF9-C70D8E76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" y="2828"/>
              <a:ext cx="122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6" name="Group 103">
              <a:extLst>
                <a:ext uri="{FF2B5EF4-FFF2-40B4-BE49-F238E27FC236}">
                  <a16:creationId xmlns:a16="http://schemas.microsoft.com/office/drawing/2014/main" id="{8F54D970-5637-4FDD-A963-B9ECFEEADC4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054" y="2774"/>
              <a:ext cx="142" cy="122"/>
              <a:chOff x="3096" y="3240"/>
              <a:chExt cx="792" cy="792"/>
            </a:xfrm>
          </p:grpSpPr>
          <p:sp>
            <p:nvSpPr>
              <p:cNvPr id="427" name="AutoShape 104">
                <a:extLst>
                  <a:ext uri="{FF2B5EF4-FFF2-40B4-BE49-F238E27FC236}">
                    <a16:creationId xmlns:a16="http://schemas.microsoft.com/office/drawing/2014/main" id="{F6CBA29E-D5E0-42CC-996C-19B91E508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Oval 105">
                <a:extLst>
                  <a:ext uri="{FF2B5EF4-FFF2-40B4-BE49-F238E27FC236}">
                    <a16:creationId xmlns:a16="http://schemas.microsoft.com/office/drawing/2014/main" id="{859C1E91-F2D9-4C7D-AD6D-133990DE0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7" name="Line 106">
              <a:extLst>
                <a:ext uri="{FF2B5EF4-FFF2-40B4-BE49-F238E27FC236}">
                  <a16:creationId xmlns:a16="http://schemas.microsoft.com/office/drawing/2014/main" id="{8B8155F8-DE62-44F2-B8EA-F40723F0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Oval 107">
              <a:extLst>
                <a:ext uri="{FF2B5EF4-FFF2-40B4-BE49-F238E27FC236}">
                  <a16:creationId xmlns:a16="http://schemas.microsoft.com/office/drawing/2014/main" id="{A4870FEC-165B-479A-8340-91BC7D2B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8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108">
              <a:extLst>
                <a:ext uri="{FF2B5EF4-FFF2-40B4-BE49-F238E27FC236}">
                  <a16:creationId xmlns:a16="http://schemas.microsoft.com/office/drawing/2014/main" id="{31FD92A5-5391-480E-B0E8-C58F4142B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109">
              <a:extLst>
                <a:ext uri="{FF2B5EF4-FFF2-40B4-BE49-F238E27FC236}">
                  <a16:creationId xmlns:a16="http://schemas.microsoft.com/office/drawing/2014/main" id="{009B5C36-9E02-433D-8365-4CEE53F24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74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110">
              <a:extLst>
                <a:ext uri="{FF2B5EF4-FFF2-40B4-BE49-F238E27FC236}">
                  <a16:creationId xmlns:a16="http://schemas.microsoft.com/office/drawing/2014/main" id="{72154347-6E47-4C77-8726-DEFDAE71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111">
              <a:extLst>
                <a:ext uri="{FF2B5EF4-FFF2-40B4-BE49-F238E27FC236}">
                  <a16:creationId xmlns:a16="http://schemas.microsoft.com/office/drawing/2014/main" id="{A0224C97-0BA5-42E4-A1CD-75A55EF0E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52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112">
              <a:extLst>
                <a:ext uri="{FF2B5EF4-FFF2-40B4-BE49-F238E27FC236}">
                  <a16:creationId xmlns:a16="http://schemas.microsoft.com/office/drawing/2014/main" id="{19A08B87-F63B-44B6-A121-EE05BBDE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Oval 113">
              <a:extLst>
                <a:ext uri="{FF2B5EF4-FFF2-40B4-BE49-F238E27FC236}">
                  <a16:creationId xmlns:a16="http://schemas.microsoft.com/office/drawing/2014/main" id="{08C94C5C-4AF0-45A8-A8F4-B950108A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Oval 114">
              <a:extLst>
                <a:ext uri="{FF2B5EF4-FFF2-40B4-BE49-F238E27FC236}">
                  <a16:creationId xmlns:a16="http://schemas.microsoft.com/office/drawing/2014/main" id="{F742DA77-D6AE-4970-AB8B-9FAF9D56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3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Oval 115">
              <a:extLst>
                <a:ext uri="{FF2B5EF4-FFF2-40B4-BE49-F238E27FC236}">
                  <a16:creationId xmlns:a16="http://schemas.microsoft.com/office/drawing/2014/main" id="{C50235B7-8BDA-493E-8BD7-84012A2F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1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9" name="Rectangle 3">
            <a:extLst>
              <a:ext uri="{FF2B5EF4-FFF2-40B4-BE49-F238E27FC236}">
                <a16:creationId xmlns:a16="http://schemas.microsoft.com/office/drawing/2014/main" id="{9E2B860D-7467-4100-819A-F7814A1FB3C2}"/>
              </a:ext>
            </a:extLst>
          </p:cNvPr>
          <p:cNvSpPr txBox="1">
            <a:spLocks noChangeArrowheads="1"/>
          </p:cNvSpPr>
          <p:nvPr/>
        </p:nvSpPr>
        <p:spPr>
          <a:xfrm>
            <a:off x="613619" y="6057900"/>
            <a:ext cx="7577852" cy="68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Note: The input </a:t>
            </a:r>
            <a:r>
              <a:rPr lang="en-US" sz="2000" dirty="0">
                <a:solidFill>
                  <a:srgbClr val="800000"/>
                </a:solidFill>
              </a:rPr>
              <a:t>w</a:t>
            </a:r>
            <a:r>
              <a:rPr lang="en-US" sz="2000" dirty="0"/>
              <a:t> and its complement </a:t>
            </a:r>
            <a:r>
              <a:rPr lang="en-US" sz="2000" dirty="0">
                <a:solidFill>
                  <a:srgbClr val="800000"/>
                </a:solidFill>
              </a:rPr>
              <a:t>w'</a:t>
            </a:r>
            <a:r>
              <a:rPr lang="en-US" sz="2000" dirty="0"/>
              <a:t> are used to select either one of the two smaller decoders</a:t>
            </a:r>
            <a:r>
              <a:rPr lang="en-US" sz="2000" dirty="0">
                <a:sym typeface="Symbol" pitchFamily="18" charset="2"/>
              </a:rPr>
              <a:t>.</a:t>
            </a:r>
          </a:p>
        </p:txBody>
      </p:sp>
      <p:sp>
        <p:nvSpPr>
          <p:cNvPr id="430" name="Line 58">
            <a:extLst>
              <a:ext uri="{FF2B5EF4-FFF2-40B4-BE49-F238E27FC236}">
                <a16:creationId xmlns:a16="http://schemas.microsoft.com/office/drawing/2014/main" id="{B2DFE082-57E0-42FD-8587-8923D95A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971800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Line 60">
            <a:extLst>
              <a:ext uri="{FF2B5EF4-FFF2-40B4-BE49-F238E27FC236}">
                <a16:creationId xmlns:a16="http://schemas.microsoft.com/office/drawing/2014/main" id="{19FCFD28-6C61-4C4C-9C0E-6846DAAC0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Constructing Larger Decoders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D3BC1B-C2A9-4899-A12F-91EC9714D0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Exercise: </a:t>
            </a:r>
            <a:r>
              <a:rPr lang="en-US" dirty="0"/>
              <a:t>What modifications should be made to provide an ENABLE input for the 3</a:t>
            </a:r>
            <a:r>
              <a:rPr lang="en-US" dirty="0">
                <a:sym typeface="Symbol" pitchFamily="18" charset="2"/>
              </a:rPr>
              <a:t>8 decoder and the 416 decoder created in the previous two examples?</a:t>
            </a:r>
          </a:p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Exercise:</a:t>
            </a:r>
            <a:r>
              <a:rPr lang="en-US" dirty="0">
                <a:sym typeface="Symbol" pitchFamily="18" charset="2"/>
              </a:rPr>
              <a:t> How to construct a 416 decoder using five 24 decoders with enable?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9CB0D5C-96E1-40D3-BD50-0D66550066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606184"/>
            <a:ext cx="8229600" cy="2052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may also have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 and/or </a:t>
            </a:r>
            <a:r>
              <a:rPr lang="en-US" dirty="0">
                <a:solidFill>
                  <a:srgbClr val="800000"/>
                </a:solidFill>
              </a:rPr>
              <a:t>negated outputs</a:t>
            </a:r>
            <a:r>
              <a:rPr lang="en-US" dirty="0"/>
              <a:t>. (See next two slides.)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Normal outputs = active high outputs</a:t>
            </a:r>
          </a:p>
          <a:p>
            <a:pPr marL="625475" lvl="1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Negated outputs = active low outputs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962A5706-B411-400C-A212-F310AC29FD6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74138 (3-to-8 decoder)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5" name="Group 7">
            <a:extLst>
              <a:ext uri="{FF2B5EF4-FFF2-40B4-BE49-F238E27FC236}">
                <a16:creationId xmlns:a16="http://schemas.microsoft.com/office/drawing/2014/main" id="{82B0524A-96C4-40BD-AECE-57BB47B5FE7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7315200" cy="4419600"/>
            <a:chOff x="816" y="1104"/>
            <a:chExt cx="4608" cy="2784"/>
          </a:xfrm>
        </p:grpSpPr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33D58BE2-488E-4026-8621-909B9A22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72"/>
              <a:ext cx="2304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/>
                <a:t>74138 decoder module. </a:t>
              </a:r>
            </a:p>
            <a:p>
              <a:pPr eaLnBrk="0" hangingPunct="0"/>
              <a:r>
                <a:rPr lang="en-US" sz="2000" b="0"/>
                <a:t> (a) Logic circuit. </a:t>
              </a:r>
            </a:p>
            <a:p>
              <a:pPr eaLnBrk="0" hangingPunct="0"/>
              <a:r>
                <a:rPr lang="en-US" sz="2000" b="0"/>
                <a:t> (b) Package pin configuration. </a:t>
              </a:r>
            </a:p>
          </p:txBody>
        </p:sp>
        <p:pic>
          <p:nvPicPr>
            <p:cNvPr id="47" name="Picture 5" descr="l5_htm9">
              <a:extLst>
                <a:ext uri="{FF2B5EF4-FFF2-40B4-BE49-F238E27FC236}">
                  <a16:creationId xmlns:a16="http://schemas.microsoft.com/office/drawing/2014/main" id="{99821884-0319-4A6D-9F9B-7EEBAE0B4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1104"/>
              <a:ext cx="2181" cy="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6" descr="l5">
              <a:extLst>
                <a:ext uri="{FF2B5EF4-FFF2-40B4-BE49-F238E27FC236}">
                  <a16:creationId xmlns:a16="http://schemas.microsoft.com/office/drawing/2014/main" id="{DD9FAEDC-3F64-4185-8BD7-4791C7660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72" y="1104"/>
              <a:ext cx="2352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Standard MSI Decoder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99C23D53-2A15-4024-830E-622BCCE60A4D}"/>
              </a:ext>
            </a:extLst>
          </p:cNvPr>
          <p:cNvGrpSpPr>
            <a:grpSpLocks/>
          </p:cNvGrpSpPr>
          <p:nvPr/>
        </p:nvGrpSpPr>
        <p:grpSpPr bwMode="auto">
          <a:xfrm>
            <a:off x="661988" y="3929196"/>
            <a:ext cx="8177213" cy="2495550"/>
            <a:chOff x="369" y="2352"/>
            <a:chExt cx="5151" cy="1572"/>
          </a:xfrm>
        </p:grpSpPr>
        <p:pic>
          <p:nvPicPr>
            <p:cNvPr id="10" name="Picture 12" descr="l5_htm12">
              <a:extLst>
                <a:ext uri="{FF2B5EF4-FFF2-40B4-BE49-F238E27FC236}">
                  <a16:creationId xmlns:a16="http://schemas.microsoft.com/office/drawing/2014/main" id="{C4B56329-010A-4D50-961E-D8A62020A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6" y="2352"/>
              <a:ext cx="2544" cy="1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8B720A9F-845E-48DB-AAF4-6E06C11F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" y="2599"/>
              <a:ext cx="2400" cy="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 </a:t>
              </a:r>
            </a:p>
            <a:p>
              <a:pPr eaLnBrk="0" hangingPunct="0"/>
              <a:r>
                <a:rPr lang="en-US" sz="2000" b="0" dirty="0"/>
                <a:t> (d) Generic symbol. </a:t>
              </a:r>
            </a:p>
            <a:p>
              <a:pPr eaLnBrk="0" hangingPunct="0"/>
              <a:r>
                <a:rPr lang="en-US" sz="2000" b="0" dirty="0"/>
                <a:t> (e) IEEE standard logic symbol.</a:t>
              </a:r>
            </a:p>
            <a:p>
              <a:pPr eaLnBrk="0" hangingPunct="0"/>
              <a:endParaRPr lang="en-US" sz="1000" b="0" dirty="0"/>
            </a:p>
            <a:p>
              <a:pPr eaLnBrk="0" hangingPunct="0"/>
              <a:r>
                <a:rPr lang="en-US" sz="1600" b="0" i="1" dirty="0" err="1"/>
                <a:t>Source:The</a:t>
              </a:r>
              <a:r>
                <a:rPr lang="en-US" sz="1600" b="0" i="1" dirty="0"/>
                <a:t> Data Book Volume 2, Texas Instruments  Inc.,1985</a:t>
              </a:r>
              <a:endParaRPr lang="en-US" sz="1600" b="0" dirty="0">
                <a:latin typeface="Times New Roman" pitchFamily="18" charset="0"/>
              </a:endParaRPr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E5E5A8DF-D9C3-43C3-A7A8-322A2014D26E}"/>
              </a:ext>
            </a:extLst>
          </p:cNvPr>
          <p:cNvGrpSpPr>
            <a:grpSpLocks/>
          </p:cNvGrpSpPr>
          <p:nvPr/>
        </p:nvGrpSpPr>
        <p:grpSpPr bwMode="auto">
          <a:xfrm>
            <a:off x="1891170" y="1082739"/>
            <a:ext cx="6834188" cy="2995613"/>
            <a:chOff x="755" y="624"/>
            <a:chExt cx="4305" cy="1887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45998E8-9A76-4FB9-A40B-AFD3EBB3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034"/>
              <a:ext cx="20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0" dirty="0"/>
                <a:t>74138 decoder module.</a:t>
              </a:r>
            </a:p>
            <a:p>
              <a:pPr eaLnBrk="0" hangingPunct="0"/>
              <a:r>
                <a:rPr lang="en-US" sz="2000" b="0" dirty="0"/>
                <a:t> (c)  Function table.</a:t>
              </a:r>
              <a:r>
                <a:rPr lang="en-US" sz="2400" b="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9DC38A65-8DFF-4319-B624-9BC165912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" y="624"/>
              <a:ext cx="2332" cy="1887"/>
              <a:chOff x="755" y="624"/>
              <a:chExt cx="2332" cy="1887"/>
            </a:xfrm>
          </p:grpSpPr>
          <p:pic>
            <p:nvPicPr>
              <p:cNvPr id="16" name="Picture 15" descr="decoder2">
                <a:extLst>
                  <a:ext uri="{FF2B5EF4-FFF2-40B4-BE49-F238E27FC236}">
                    <a16:creationId xmlns:a16="http://schemas.microsoft.com/office/drawing/2014/main" id="{36880941-008B-46AB-A128-4DCEBAAC42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5" y="624"/>
                <a:ext cx="2332" cy="1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" name="Text Box 16">
                <a:extLst>
                  <a:ext uri="{FF2B5EF4-FFF2-40B4-BE49-F238E27FC236}">
                    <a16:creationId xmlns:a16="http://schemas.microsoft.com/office/drawing/2014/main" id="{36F7A65C-872D-4456-8202-05EC6D662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" y="2384"/>
                <a:ext cx="192" cy="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1039449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B44E0CB-E55D-4964-9D39-DB98782AF51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following function using a 3</a:t>
            </a:r>
            <a:r>
              <a:rPr lang="en-US" dirty="0">
                <a:sym typeface="Symbol" pitchFamily="18" charset="2"/>
              </a:rPr>
              <a:t>8 decoder and an appropriate logic gate</a:t>
            </a:r>
          </a:p>
          <a:p>
            <a:pPr marL="360363" lvl="1" indent="0" fontAlgn="auto">
              <a:spcAft>
                <a:spcPts val="0"/>
              </a:spcAft>
              <a:buSzPct val="100000"/>
              <a:buNone/>
              <a:tabLst>
                <a:tab pos="1347788" algn="l"/>
              </a:tabLst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GB" sz="2200" dirty="0">
                <a:solidFill>
                  <a:srgbClr val="800000"/>
                </a:solidFill>
              </a:rPr>
              <a:t>f(Q,X,P)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 m</a:t>
            </a:r>
            <a:r>
              <a:rPr lang="en-GB" sz="2200" dirty="0">
                <a:solidFill>
                  <a:srgbClr val="800000"/>
                </a:solidFill>
              </a:rPr>
              <a:t>(0,1,4,6,7)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 dirty="0">
                <a:solidFill>
                  <a:srgbClr val="800000"/>
                </a:solidFill>
              </a:rPr>
              <a:t>M(2,3,5)</a:t>
            </a:r>
            <a:endParaRPr lang="en-US" dirty="0">
              <a:solidFill>
                <a:srgbClr val="800000"/>
              </a:solidFill>
            </a:endParaRP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may implement the function in several ways:</a:t>
            </a:r>
          </a:p>
          <a:p>
            <a:pPr marL="722313" lvl="1" indent="-3619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an OR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0</a:t>
            </a:r>
            <a:r>
              <a:rPr lang="en-US" dirty="0"/>
              <a:t> + m</a:t>
            </a:r>
            <a:r>
              <a:rPr lang="en-US" baseline="-25000" dirty="0"/>
              <a:t>1</a:t>
            </a:r>
            <a:r>
              <a:rPr lang="en-US" dirty="0"/>
              <a:t> + m</a:t>
            </a:r>
            <a:r>
              <a:rPr lang="en-US" baseline="-25000" dirty="0"/>
              <a:t>4</a:t>
            </a:r>
            <a:r>
              <a:rPr lang="en-US" dirty="0"/>
              <a:t> + m</a:t>
            </a:r>
            <a:r>
              <a:rPr lang="en-US" baseline="-25000" dirty="0"/>
              <a:t>6</a:t>
            </a:r>
            <a:r>
              <a:rPr lang="en-US" dirty="0"/>
              <a:t> + m</a:t>
            </a:r>
            <a:r>
              <a:rPr lang="en-US" baseline="-25000" dirty="0"/>
              <a:t>7</a:t>
            </a:r>
            <a:r>
              <a:rPr lang="en-US" dirty="0"/>
              <a:t>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 NAND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0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1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4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6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7</a:t>
            </a:r>
            <a:r>
              <a:rPr lang="en-US" dirty="0"/>
              <a:t>'  )' 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 NOR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  <a:r>
              <a:rPr lang="en-US" dirty="0"/>
              <a:t> + m</a:t>
            </a:r>
            <a:r>
              <a:rPr lang="en-US" baseline="-25000" dirty="0"/>
              <a:t>5</a:t>
            </a:r>
            <a:r>
              <a:rPr lang="en-US" dirty="0"/>
              <a:t> )' [ = 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 </a:t>
            </a:r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]</a:t>
            </a:r>
          </a:p>
          <a:p>
            <a:pPr marL="722313" lvl="1" indent="-361950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an AND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2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5</a:t>
            </a:r>
            <a:r>
              <a:rPr lang="en-US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993078"/>
          </a:xfrm>
        </p:spPr>
        <p:txBody>
          <a:bodyPr>
            <a:normAutofit fontScale="90000"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2. Decoders: Implementing Functions Revisit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B4C93E77-A578-49FC-BB8F-A6E50481DC76}"/>
              </a:ext>
            </a:extLst>
          </p:cNvPr>
          <p:cNvSpPr txBox="1">
            <a:spLocks noChangeArrowheads="1"/>
          </p:cNvSpPr>
          <p:nvPr/>
        </p:nvSpPr>
        <p:spPr>
          <a:xfrm>
            <a:off x="2665413" y="1095387"/>
            <a:ext cx="5334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000"/>
              <a:t>	</a:t>
            </a:r>
            <a:r>
              <a:rPr lang="en-US" sz="2200">
                <a:solidFill>
                  <a:srgbClr val="800000"/>
                </a:solidFill>
              </a:rPr>
              <a:t>f(Q,X,P) = </a:t>
            </a:r>
            <a:r>
              <a:rPr lang="en-US" sz="220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200">
                <a:solidFill>
                  <a:srgbClr val="800000"/>
                </a:solidFill>
              </a:rPr>
              <a:t>m(0,1,4,6,7) </a:t>
            </a:r>
            <a:r>
              <a:rPr lang="en-GB" sz="2200">
                <a:solidFill>
                  <a:srgbClr val="800000"/>
                </a:solidFill>
              </a:rPr>
              <a:t>= </a:t>
            </a:r>
            <a:r>
              <a:rPr lang="en-GB" sz="220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>
                <a:solidFill>
                  <a:srgbClr val="800000"/>
                </a:solidFill>
              </a:rPr>
              <a:t>M(2,3,5)</a:t>
            </a:r>
            <a:endParaRPr lang="en-US" sz="2200" dirty="0">
              <a:solidFill>
                <a:srgbClr val="800000"/>
              </a:solidFill>
            </a:endParaRPr>
          </a:p>
        </p:txBody>
      </p:sp>
      <p:grpSp>
        <p:nvGrpSpPr>
          <p:cNvPr id="88" name="Group 130">
            <a:extLst>
              <a:ext uri="{FF2B5EF4-FFF2-40B4-BE49-F238E27FC236}">
                <a16:creationId xmlns:a16="http://schemas.microsoft.com/office/drawing/2014/main" id="{2A16292E-B0F6-4040-8019-C9974536B38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784684"/>
            <a:ext cx="3962400" cy="2241550"/>
            <a:chOff x="576" y="912"/>
            <a:chExt cx="2496" cy="1412"/>
          </a:xfrm>
        </p:grpSpPr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495FD7AA-230B-4371-BB46-BDA157986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912"/>
              <a:ext cx="2304" cy="1200"/>
              <a:chOff x="960" y="768"/>
              <a:chExt cx="2304" cy="1200"/>
            </a:xfrm>
          </p:grpSpPr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1BF3A41F-3621-4887-82B0-434875ED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6">
                <a:extLst>
                  <a:ext uri="{FF2B5EF4-FFF2-40B4-BE49-F238E27FC236}">
                    <a16:creationId xmlns:a16="http://schemas.microsoft.com/office/drawing/2014/main" id="{FBC5FCB4-6759-4639-BC16-06075443D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93" name="Text Box 7">
                <a:extLst>
                  <a:ext uri="{FF2B5EF4-FFF2-40B4-BE49-F238E27FC236}">
                    <a16:creationId xmlns:a16="http://schemas.microsoft.com/office/drawing/2014/main" id="{BC201B1B-42AD-4549-9EFB-49D5B7CDE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94" name="Text Box 8">
                <a:extLst>
                  <a:ext uri="{FF2B5EF4-FFF2-40B4-BE49-F238E27FC236}">
                    <a16:creationId xmlns:a16="http://schemas.microsoft.com/office/drawing/2014/main" id="{5BA75597-6912-48B1-A7F7-0AC8B84A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AE147DBB-799B-4FA7-8FFC-B7D0E89BF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6544D353-9900-4F9D-B2CC-E8555EE7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F8082F3D-0288-4273-85F8-928FFFBC5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12">
                <a:extLst>
                  <a:ext uri="{FF2B5EF4-FFF2-40B4-BE49-F238E27FC236}">
                    <a16:creationId xmlns:a16="http://schemas.microsoft.com/office/drawing/2014/main" id="{5147BD9C-BD47-49D2-9604-766FCC451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57F8840A-C44E-49E6-85D5-6D7EA62A3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2D3005FF-0648-4ACF-B1F2-E9CB53DF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5BB6A773-11DC-4883-9EDF-D6CA945A1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" name="Group 16">
                <a:extLst>
                  <a:ext uri="{FF2B5EF4-FFF2-40B4-BE49-F238E27FC236}">
                    <a16:creationId xmlns:a16="http://schemas.microsoft.com/office/drawing/2014/main" id="{1CAF421F-EE55-4A1C-B4F4-FC9D98C7B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4" y="1325"/>
                <a:ext cx="336" cy="240"/>
                <a:chOff x="6768" y="11808"/>
                <a:chExt cx="1008" cy="792"/>
              </a:xfrm>
            </p:grpSpPr>
            <p:sp>
              <p:nvSpPr>
                <p:cNvPr id="115" name="Freeform 17">
                  <a:extLst>
                    <a:ext uri="{FF2B5EF4-FFF2-40B4-BE49-F238E27FC236}">
                      <a16:creationId xmlns:a16="http://schemas.microsoft.com/office/drawing/2014/main" id="{5C5C904F-9E63-4F7A-A90C-F6E663F1D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8">
                  <a:extLst>
                    <a:ext uri="{FF2B5EF4-FFF2-40B4-BE49-F238E27FC236}">
                      <a16:creationId xmlns:a16="http://schemas.microsoft.com/office/drawing/2014/main" id="{821AB922-50BB-496F-AB2F-2CDB58EA4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9">
                  <a:extLst>
                    <a:ext uri="{FF2B5EF4-FFF2-40B4-BE49-F238E27FC236}">
                      <a16:creationId xmlns:a16="http://schemas.microsoft.com/office/drawing/2014/main" id="{C8D1E07E-5DFC-4982-894D-BC6BD2C9E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0">
                  <a:extLst>
                    <a:ext uri="{FF2B5EF4-FFF2-40B4-BE49-F238E27FC236}">
                      <a16:creationId xmlns:a16="http://schemas.microsoft.com/office/drawing/2014/main" id="{12653FAA-F35C-4002-A7BB-81D300015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1">
                  <a:extLst>
                    <a:ext uri="{FF2B5EF4-FFF2-40B4-BE49-F238E27FC236}">
                      <a16:creationId xmlns:a16="http://schemas.microsoft.com/office/drawing/2014/main" id="{F2F0EBB5-C8A0-4B41-A68A-282C24D53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Line 22">
                <a:extLst>
                  <a:ext uri="{FF2B5EF4-FFF2-40B4-BE49-F238E27FC236}">
                    <a16:creationId xmlns:a16="http://schemas.microsoft.com/office/drawing/2014/main" id="{DC14D9E9-395B-4501-BDA4-BBDDD6B5A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3">
                <a:extLst>
                  <a:ext uri="{FF2B5EF4-FFF2-40B4-BE49-F238E27FC236}">
                    <a16:creationId xmlns:a16="http://schemas.microsoft.com/office/drawing/2014/main" id="{9A4F50AC-6CD7-4364-960D-B3A6C351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4">
                <a:extLst>
                  <a:ext uri="{FF2B5EF4-FFF2-40B4-BE49-F238E27FC236}">
                    <a16:creationId xmlns:a16="http://schemas.microsoft.com/office/drawing/2014/main" id="{B06C5920-0E88-4AAE-8458-2D0AC19FC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5">
                <a:extLst>
                  <a:ext uri="{FF2B5EF4-FFF2-40B4-BE49-F238E27FC236}">
                    <a16:creationId xmlns:a16="http://schemas.microsoft.com/office/drawing/2014/main" id="{173FEAA4-7BB2-4483-A5DB-604BAAB82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6">
                <a:extLst>
                  <a:ext uri="{FF2B5EF4-FFF2-40B4-BE49-F238E27FC236}">
                    <a16:creationId xmlns:a16="http://schemas.microsoft.com/office/drawing/2014/main" id="{F5A64C67-8349-46B4-B4D1-E89187692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7">
                <a:extLst>
                  <a:ext uri="{FF2B5EF4-FFF2-40B4-BE49-F238E27FC236}">
                    <a16:creationId xmlns:a16="http://schemas.microsoft.com/office/drawing/2014/main" id="{3FB5F3B8-EF82-46B6-B354-E3E982E1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08B5BE6E-CB16-4729-A63E-844590A58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F23B5BEA-3C46-47EC-970A-1952D7666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1" y="14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30">
                <a:extLst>
                  <a:ext uri="{FF2B5EF4-FFF2-40B4-BE49-F238E27FC236}">
                    <a16:creationId xmlns:a16="http://schemas.microsoft.com/office/drawing/2014/main" id="{5863366A-0567-457B-9FFF-1E894138A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3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8959103F-6805-449E-937F-AFD8D3DAD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F2C22108-FA08-4B76-88B0-EC591CC0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33">
                <a:extLst>
                  <a:ext uri="{FF2B5EF4-FFF2-40B4-BE49-F238E27FC236}">
                    <a16:creationId xmlns:a16="http://schemas.microsoft.com/office/drawing/2014/main" id="{0CBA2BF1-9B5B-43E8-8EDF-52A4D2BFC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200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</p:grpSp>
        <p:sp>
          <p:nvSpPr>
            <p:cNvPr id="90" name="Text Box 123">
              <a:extLst>
                <a:ext uri="{FF2B5EF4-FFF2-40B4-BE49-F238E27FC236}">
                  <a16:creationId xmlns:a16="http://schemas.microsoft.com/office/drawing/2014/main" id="{C3C341FC-D4FB-4FCF-A713-528C36D78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(a) Active-high decoder with OR gate.</a:t>
              </a:r>
              <a:endParaRPr lang="en-GB" b="0"/>
            </a:p>
          </p:txBody>
        </p:sp>
      </p:grpSp>
      <p:grpSp>
        <p:nvGrpSpPr>
          <p:cNvPr id="120" name="Group 134">
            <a:extLst>
              <a:ext uri="{FF2B5EF4-FFF2-40B4-BE49-F238E27FC236}">
                <a16:creationId xmlns:a16="http://schemas.microsoft.com/office/drawing/2014/main" id="{B968C514-E7D3-4989-9E01-559EE9A5FDC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784684"/>
            <a:ext cx="3810000" cy="2241550"/>
            <a:chOff x="3168" y="912"/>
            <a:chExt cx="2400" cy="1412"/>
          </a:xfrm>
        </p:grpSpPr>
        <p:sp>
          <p:nvSpPr>
            <p:cNvPr id="121" name="Text Box 34">
              <a:extLst>
                <a:ext uri="{FF2B5EF4-FFF2-40B4-BE49-F238E27FC236}">
                  <a16:creationId xmlns:a16="http://schemas.microsoft.com/office/drawing/2014/main" id="{F19C31B0-1781-41DD-9C56-AB340BD3F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4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22" name="Group 35">
              <a:extLst>
                <a:ext uri="{FF2B5EF4-FFF2-40B4-BE49-F238E27FC236}">
                  <a16:creationId xmlns:a16="http://schemas.microsoft.com/office/drawing/2014/main" id="{FD0FBE1A-E507-461A-B7C9-D82B71410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12"/>
              <a:ext cx="1919" cy="1200"/>
              <a:chOff x="3408" y="768"/>
              <a:chExt cx="1919" cy="1200"/>
            </a:xfrm>
          </p:grpSpPr>
          <p:sp>
            <p:nvSpPr>
              <p:cNvPr id="124" name="Rectangle 36">
                <a:extLst>
                  <a:ext uri="{FF2B5EF4-FFF2-40B4-BE49-F238E27FC236}">
                    <a16:creationId xmlns:a16="http://schemas.microsoft.com/office/drawing/2014/main" id="{109DA310-6C1A-4FA5-B45B-B651966D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37">
                <a:extLst>
                  <a:ext uri="{FF2B5EF4-FFF2-40B4-BE49-F238E27FC236}">
                    <a16:creationId xmlns:a16="http://schemas.microsoft.com/office/drawing/2014/main" id="{9B279A3C-0089-4312-9427-09D4A8E8A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26" name="Text Box 38">
                <a:extLst>
                  <a:ext uri="{FF2B5EF4-FFF2-40B4-BE49-F238E27FC236}">
                    <a16:creationId xmlns:a16="http://schemas.microsoft.com/office/drawing/2014/main" id="{1DD1ECC0-638B-42E8-B2F2-B1AE5693A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27" name="Text Box 39">
                <a:extLst>
                  <a:ext uri="{FF2B5EF4-FFF2-40B4-BE49-F238E27FC236}">
                    <a16:creationId xmlns:a16="http://schemas.microsoft.com/office/drawing/2014/main" id="{4AF52E56-EEF1-4B0E-9868-7C36C8E6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19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28" name="Line 40">
                <a:extLst>
                  <a:ext uri="{FF2B5EF4-FFF2-40B4-BE49-F238E27FC236}">
                    <a16:creationId xmlns:a16="http://schemas.microsoft.com/office/drawing/2014/main" id="{3155D494-4CE4-4D3C-B61D-E4E899F6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41">
                <a:extLst>
                  <a:ext uri="{FF2B5EF4-FFF2-40B4-BE49-F238E27FC236}">
                    <a16:creationId xmlns:a16="http://schemas.microsoft.com/office/drawing/2014/main" id="{A27C3679-03F2-4D63-9F05-80CC205C3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9542E358-4388-48E7-B8A8-2EBC3D128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Text Box 43">
                <a:extLst>
                  <a:ext uri="{FF2B5EF4-FFF2-40B4-BE49-F238E27FC236}">
                    <a16:creationId xmlns:a16="http://schemas.microsoft.com/office/drawing/2014/main" id="{07B2BF04-D839-46CE-B80E-A5A91E1DE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768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32" name="Line 44">
                <a:extLst>
                  <a:ext uri="{FF2B5EF4-FFF2-40B4-BE49-F238E27FC236}">
                    <a16:creationId xmlns:a16="http://schemas.microsoft.com/office/drawing/2014/main" id="{D33C6304-A362-4453-B856-0983570C6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45">
                <a:extLst>
                  <a:ext uri="{FF2B5EF4-FFF2-40B4-BE49-F238E27FC236}">
                    <a16:creationId xmlns:a16="http://schemas.microsoft.com/office/drawing/2014/main" id="{5C8749AE-6900-40B6-90DE-1C83B5DDA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46">
                <a:extLst>
                  <a:ext uri="{FF2B5EF4-FFF2-40B4-BE49-F238E27FC236}">
                    <a16:creationId xmlns:a16="http://schemas.microsoft.com/office/drawing/2014/main" id="{8A0D24F1-D384-4DFB-9CFE-FE16B53FD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47">
                <a:extLst>
                  <a:ext uri="{FF2B5EF4-FFF2-40B4-BE49-F238E27FC236}">
                    <a16:creationId xmlns:a16="http://schemas.microsoft.com/office/drawing/2014/main" id="{D0E6C1D4-FBC6-44BA-A2F7-BDA65277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48">
                <a:extLst>
                  <a:ext uri="{FF2B5EF4-FFF2-40B4-BE49-F238E27FC236}">
                    <a16:creationId xmlns:a16="http://schemas.microsoft.com/office/drawing/2014/main" id="{F028B677-7D3C-465B-BC8B-344F86A8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49">
                <a:extLst>
                  <a:ext uri="{FF2B5EF4-FFF2-40B4-BE49-F238E27FC236}">
                    <a16:creationId xmlns:a16="http://schemas.microsoft.com/office/drawing/2014/main" id="{33294BC8-BD3A-48FF-8AB1-AD3D31705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50">
                <a:extLst>
                  <a:ext uri="{FF2B5EF4-FFF2-40B4-BE49-F238E27FC236}">
                    <a16:creationId xmlns:a16="http://schemas.microsoft.com/office/drawing/2014/main" id="{C5C5F285-7469-4FC8-8D5D-486AC6D3B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51">
                <a:extLst>
                  <a:ext uri="{FF2B5EF4-FFF2-40B4-BE49-F238E27FC236}">
                    <a16:creationId xmlns:a16="http://schemas.microsoft.com/office/drawing/2014/main" id="{351EC3D0-5E8B-4188-9000-5992E98C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52">
                <a:extLst>
                  <a:ext uri="{FF2B5EF4-FFF2-40B4-BE49-F238E27FC236}">
                    <a16:creationId xmlns:a16="http://schemas.microsoft.com/office/drawing/2014/main" id="{FD0223AB-E9F9-4338-97DC-63459AF36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53">
                <a:extLst>
                  <a:ext uri="{FF2B5EF4-FFF2-40B4-BE49-F238E27FC236}">
                    <a16:creationId xmlns:a16="http://schemas.microsoft.com/office/drawing/2014/main" id="{37D6CAE7-3982-468A-9274-B123D087F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54">
                <a:extLst>
                  <a:ext uri="{FF2B5EF4-FFF2-40B4-BE49-F238E27FC236}">
                    <a16:creationId xmlns:a16="http://schemas.microsoft.com/office/drawing/2014/main" id="{72D9F04A-93EF-4E19-9ADA-1B1C62B8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1432"/>
                <a:ext cx="1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55">
                <a:extLst>
                  <a:ext uri="{FF2B5EF4-FFF2-40B4-BE49-F238E27FC236}">
                    <a16:creationId xmlns:a16="http://schemas.microsoft.com/office/drawing/2014/main" id="{F5E6516F-A1A1-4893-BE07-F49E11C27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56">
                <a:extLst>
                  <a:ext uri="{FF2B5EF4-FFF2-40B4-BE49-F238E27FC236}">
                    <a16:creationId xmlns:a16="http://schemas.microsoft.com/office/drawing/2014/main" id="{A95F6778-A729-4672-9204-CEC40EA09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57">
                <a:extLst>
                  <a:ext uri="{FF2B5EF4-FFF2-40B4-BE49-F238E27FC236}">
                    <a16:creationId xmlns:a16="http://schemas.microsoft.com/office/drawing/2014/main" id="{DCF8F293-C123-40A7-8F61-B9E6F38C7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58">
                <a:extLst>
                  <a:ext uri="{FF2B5EF4-FFF2-40B4-BE49-F238E27FC236}">
                    <a16:creationId xmlns:a16="http://schemas.microsoft.com/office/drawing/2014/main" id="{F819A701-C8C6-4432-9F6A-7D82027F2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1" y="836"/>
                <a:ext cx="48" cy="1056"/>
                <a:chOff x="4704" y="2112"/>
                <a:chExt cx="48" cy="1056"/>
              </a:xfrm>
            </p:grpSpPr>
            <p:sp>
              <p:nvSpPr>
                <p:cNvPr id="150" name="Oval 59">
                  <a:extLst>
                    <a:ext uri="{FF2B5EF4-FFF2-40B4-BE49-F238E27FC236}">
                      <a16:creationId xmlns:a16="http://schemas.microsoft.com/office/drawing/2014/main" id="{5B0C7B78-A656-4420-8B7D-CBCB7BCDE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Oval 60">
                  <a:extLst>
                    <a:ext uri="{FF2B5EF4-FFF2-40B4-BE49-F238E27FC236}">
                      <a16:creationId xmlns:a16="http://schemas.microsoft.com/office/drawing/2014/main" id="{37D62A34-F048-45B4-9262-F4D3B6509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61">
                  <a:extLst>
                    <a:ext uri="{FF2B5EF4-FFF2-40B4-BE49-F238E27FC236}">
                      <a16:creationId xmlns:a16="http://schemas.microsoft.com/office/drawing/2014/main" id="{15E0E913-CFEC-4E2F-968F-8042BCFA8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62">
                  <a:extLst>
                    <a:ext uri="{FF2B5EF4-FFF2-40B4-BE49-F238E27FC236}">
                      <a16:creationId xmlns:a16="http://schemas.microsoft.com/office/drawing/2014/main" id="{FD379535-BBEE-4594-8C74-8F22968A9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63">
                  <a:extLst>
                    <a:ext uri="{FF2B5EF4-FFF2-40B4-BE49-F238E27FC236}">
                      <a16:creationId xmlns:a16="http://schemas.microsoft.com/office/drawing/2014/main" id="{52710F57-6D79-4423-80A4-4D9B7EC6D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Oval 64">
                  <a:extLst>
                    <a:ext uri="{FF2B5EF4-FFF2-40B4-BE49-F238E27FC236}">
                      <a16:creationId xmlns:a16="http://schemas.microsoft.com/office/drawing/2014/main" id="{C4C4823F-BB70-4935-B542-49213EFEC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Oval 65">
                  <a:extLst>
                    <a:ext uri="{FF2B5EF4-FFF2-40B4-BE49-F238E27FC236}">
                      <a16:creationId xmlns:a16="http://schemas.microsoft.com/office/drawing/2014/main" id="{902A2F80-2021-4521-ACF7-E0E0EDBB5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66">
                  <a:extLst>
                    <a:ext uri="{FF2B5EF4-FFF2-40B4-BE49-F238E27FC236}">
                      <a16:creationId xmlns:a16="http://schemas.microsoft.com/office/drawing/2014/main" id="{0137C7D4-A724-4F8D-B76A-D6747FB2F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67">
                <a:extLst>
                  <a:ext uri="{FF2B5EF4-FFF2-40B4-BE49-F238E27FC236}">
                    <a16:creationId xmlns:a16="http://schemas.microsoft.com/office/drawing/2014/main" id="{80FA4E29-C13C-497E-AC7A-6DB4C8E98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9" y="1316"/>
                <a:ext cx="336" cy="240"/>
                <a:chOff x="4368" y="2688"/>
                <a:chExt cx="336" cy="240"/>
              </a:xfrm>
            </p:grpSpPr>
            <p:sp>
              <p:nvSpPr>
                <p:cNvPr id="148" name="AutoShape 68">
                  <a:extLst>
                    <a:ext uri="{FF2B5EF4-FFF2-40B4-BE49-F238E27FC236}">
                      <a16:creationId xmlns:a16="http://schemas.microsoft.com/office/drawing/2014/main" id="{A0203FB1-1E23-48D8-B710-E66B3B82F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288" cy="240"/>
                </a:xfrm>
                <a:prstGeom prst="flowChartDelay">
                  <a:avLst/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69">
                  <a:extLst>
                    <a:ext uri="{FF2B5EF4-FFF2-40B4-BE49-F238E27FC236}">
                      <a16:creationId xmlns:a16="http://schemas.microsoft.com/office/drawing/2014/main" id="{47C1AE7B-E336-46DC-8C97-D988C4352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78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Text Box 124">
              <a:extLst>
                <a:ext uri="{FF2B5EF4-FFF2-40B4-BE49-F238E27FC236}">
                  <a16:creationId xmlns:a16="http://schemas.microsoft.com/office/drawing/2014/main" id="{5EC57B45-0760-4D4A-A046-7BE5A02B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112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(b) Active-low decoder with NAND gate.</a:t>
              </a:r>
            </a:p>
          </p:txBody>
        </p:sp>
      </p:grpSp>
      <p:grpSp>
        <p:nvGrpSpPr>
          <p:cNvPr id="158" name="Group 132">
            <a:extLst>
              <a:ext uri="{FF2B5EF4-FFF2-40B4-BE49-F238E27FC236}">
                <a16:creationId xmlns:a16="http://schemas.microsoft.com/office/drawing/2014/main" id="{39793632-D9FF-4064-9E01-E960B5FE7E4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23084"/>
            <a:ext cx="3886200" cy="2241550"/>
            <a:chOff x="672" y="2448"/>
            <a:chExt cx="2448" cy="1412"/>
          </a:xfrm>
        </p:grpSpPr>
        <p:grpSp>
          <p:nvGrpSpPr>
            <p:cNvPr id="159" name="Group 70">
              <a:extLst>
                <a:ext uri="{FF2B5EF4-FFF2-40B4-BE49-F238E27FC236}">
                  <a16:creationId xmlns:a16="http://schemas.microsoft.com/office/drawing/2014/main" id="{501A0825-F3C7-4598-8FE8-F69A240EB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48"/>
              <a:ext cx="2352" cy="1200"/>
              <a:chOff x="960" y="2304"/>
              <a:chExt cx="2352" cy="1200"/>
            </a:xfrm>
          </p:grpSpPr>
          <p:sp>
            <p:nvSpPr>
              <p:cNvPr id="161" name="Rectangle 71">
                <a:extLst>
                  <a:ext uri="{FF2B5EF4-FFF2-40B4-BE49-F238E27FC236}">
                    <a16:creationId xmlns:a16="http://schemas.microsoft.com/office/drawing/2014/main" id="{A8C3CE2B-C71D-433C-B6D3-7C521152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Text Box 72">
                <a:extLst>
                  <a:ext uri="{FF2B5EF4-FFF2-40B4-BE49-F238E27FC236}">
                    <a16:creationId xmlns:a16="http://schemas.microsoft.com/office/drawing/2014/main" id="{5DFE0910-00DD-4C75-AD5C-AB8E8D1E8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63" name="Text Box 73">
                <a:extLst>
                  <a:ext uri="{FF2B5EF4-FFF2-40B4-BE49-F238E27FC236}">
                    <a16:creationId xmlns:a16="http://schemas.microsoft.com/office/drawing/2014/main" id="{AC63B33E-8CCB-459B-93C5-7B64F6075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64" name="Text Box 74">
                <a:extLst>
                  <a:ext uri="{FF2B5EF4-FFF2-40B4-BE49-F238E27FC236}">
                    <a16:creationId xmlns:a16="http://schemas.microsoft.com/office/drawing/2014/main" id="{10701A5F-19CC-4716-B4A3-3020BC3D0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736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65" name="Line 75">
                <a:extLst>
                  <a:ext uri="{FF2B5EF4-FFF2-40B4-BE49-F238E27FC236}">
                    <a16:creationId xmlns:a16="http://schemas.microsoft.com/office/drawing/2014/main" id="{1BCDFBF2-008A-4800-9008-5DFB2E61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76">
                <a:extLst>
                  <a:ext uri="{FF2B5EF4-FFF2-40B4-BE49-F238E27FC236}">
                    <a16:creationId xmlns:a16="http://schemas.microsoft.com/office/drawing/2014/main" id="{CBCDCF99-43CB-4D62-8EB5-C09FCBE9C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77">
                <a:extLst>
                  <a:ext uri="{FF2B5EF4-FFF2-40B4-BE49-F238E27FC236}">
                    <a16:creationId xmlns:a16="http://schemas.microsoft.com/office/drawing/2014/main" id="{B1F2FA90-DC6B-449A-A084-73DA81FD5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Text Box 78">
                <a:extLst>
                  <a:ext uri="{FF2B5EF4-FFF2-40B4-BE49-F238E27FC236}">
                    <a16:creationId xmlns:a16="http://schemas.microsoft.com/office/drawing/2014/main" id="{7E5872DD-3E57-40A4-8238-ADAA98D9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304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69" name="Line 79">
                <a:extLst>
                  <a:ext uri="{FF2B5EF4-FFF2-40B4-BE49-F238E27FC236}">
                    <a16:creationId xmlns:a16="http://schemas.microsoft.com/office/drawing/2014/main" id="{61F11F3A-6113-45DB-B18E-32FE39EF7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0">
                <a:extLst>
                  <a:ext uri="{FF2B5EF4-FFF2-40B4-BE49-F238E27FC236}">
                    <a16:creationId xmlns:a16="http://schemas.microsoft.com/office/drawing/2014/main" id="{612CC533-B2E1-4FEA-9CC7-603A8178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81">
                <a:extLst>
                  <a:ext uri="{FF2B5EF4-FFF2-40B4-BE49-F238E27FC236}">
                    <a16:creationId xmlns:a16="http://schemas.microsoft.com/office/drawing/2014/main" id="{C4A49961-27E9-4150-A6E8-2471FEB56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714"/>
                <a:ext cx="336" cy="240"/>
                <a:chOff x="6768" y="11808"/>
                <a:chExt cx="1008" cy="792"/>
              </a:xfrm>
            </p:grpSpPr>
            <p:sp>
              <p:nvSpPr>
                <p:cNvPr id="180" name="Freeform 82">
                  <a:extLst>
                    <a:ext uri="{FF2B5EF4-FFF2-40B4-BE49-F238E27FC236}">
                      <a16:creationId xmlns:a16="http://schemas.microsoft.com/office/drawing/2014/main" id="{AD14DFEC-AF3C-4F0C-A22F-E6BDC9CD4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3">
                  <a:extLst>
                    <a:ext uri="{FF2B5EF4-FFF2-40B4-BE49-F238E27FC236}">
                      <a16:creationId xmlns:a16="http://schemas.microsoft.com/office/drawing/2014/main" id="{5CA43320-34AA-4787-9BCF-8507F29DD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84">
                  <a:extLst>
                    <a:ext uri="{FF2B5EF4-FFF2-40B4-BE49-F238E27FC236}">
                      <a16:creationId xmlns:a16="http://schemas.microsoft.com/office/drawing/2014/main" id="{73C32565-C0F9-4B22-999B-064FF15E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85">
                  <a:extLst>
                    <a:ext uri="{FF2B5EF4-FFF2-40B4-BE49-F238E27FC236}">
                      <a16:creationId xmlns:a16="http://schemas.microsoft.com/office/drawing/2014/main" id="{203CC4C4-CF5B-496B-A695-35E77CBAA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86">
                  <a:extLst>
                    <a:ext uri="{FF2B5EF4-FFF2-40B4-BE49-F238E27FC236}">
                      <a16:creationId xmlns:a16="http://schemas.microsoft.com/office/drawing/2014/main" id="{8F749835-3C2A-4FDC-B29E-4B3E62EBA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2" name="Line 87">
                <a:extLst>
                  <a:ext uri="{FF2B5EF4-FFF2-40B4-BE49-F238E27FC236}">
                    <a16:creationId xmlns:a16="http://schemas.microsoft.com/office/drawing/2014/main" id="{0084A46A-6531-4C2E-B4B0-155FBBA0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88">
                <a:extLst>
                  <a:ext uri="{FF2B5EF4-FFF2-40B4-BE49-F238E27FC236}">
                    <a16:creationId xmlns:a16="http://schemas.microsoft.com/office/drawing/2014/main" id="{9C32CFA1-8753-4ED9-AF4D-0825E3E0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89">
                <a:extLst>
                  <a:ext uri="{FF2B5EF4-FFF2-40B4-BE49-F238E27FC236}">
                    <a16:creationId xmlns:a16="http://schemas.microsoft.com/office/drawing/2014/main" id="{97F009B3-7AA3-45E7-A6F3-8F0CE9154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90">
                <a:extLst>
                  <a:ext uri="{FF2B5EF4-FFF2-40B4-BE49-F238E27FC236}">
                    <a16:creationId xmlns:a16="http://schemas.microsoft.com/office/drawing/2014/main" id="{45FA0280-C055-43F0-87D0-5BDF8E39D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91">
                <a:extLst>
                  <a:ext uri="{FF2B5EF4-FFF2-40B4-BE49-F238E27FC236}">
                    <a16:creationId xmlns:a16="http://schemas.microsoft.com/office/drawing/2014/main" id="{D0B31B7E-FF90-4CDE-97DF-44CB57F2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2">
                <a:extLst>
                  <a:ext uri="{FF2B5EF4-FFF2-40B4-BE49-F238E27FC236}">
                    <a16:creationId xmlns:a16="http://schemas.microsoft.com/office/drawing/2014/main" id="{D1E62ACA-1E8E-46FF-A4B9-B3EEEFDD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283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93">
                <a:extLst>
                  <a:ext uri="{FF2B5EF4-FFF2-40B4-BE49-F238E27FC236}">
                    <a16:creationId xmlns:a16="http://schemas.microsoft.com/office/drawing/2014/main" id="{419571CF-EFEC-4904-A26E-406DBF7CD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f(Q,X,P)</a:t>
                </a:r>
                <a:endParaRPr lang="en-GB" sz="2000" b="0"/>
              </a:p>
            </p:txBody>
          </p:sp>
          <p:sp>
            <p:nvSpPr>
              <p:cNvPr id="179" name="Oval 94">
                <a:extLst>
                  <a:ext uri="{FF2B5EF4-FFF2-40B4-BE49-F238E27FC236}">
                    <a16:creationId xmlns:a16="http://schemas.microsoft.com/office/drawing/2014/main" id="{B707F5E5-2A51-4A57-AD1B-1A95629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812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" name="Text Box 125">
              <a:extLst>
                <a:ext uri="{FF2B5EF4-FFF2-40B4-BE49-F238E27FC236}">
                  <a16:creationId xmlns:a16="http://schemas.microsoft.com/office/drawing/2014/main" id="{8E7C7577-5D0B-4625-BCC1-35304FF0D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48"/>
              <a:ext cx="24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(c) Active-high decoder with NOR gate.</a:t>
              </a:r>
              <a:endParaRPr lang="en-GB" b="0"/>
            </a:p>
          </p:txBody>
        </p:sp>
      </p:grpSp>
      <p:grpSp>
        <p:nvGrpSpPr>
          <p:cNvPr id="185" name="Group 135">
            <a:extLst>
              <a:ext uri="{FF2B5EF4-FFF2-40B4-BE49-F238E27FC236}">
                <a16:creationId xmlns:a16="http://schemas.microsoft.com/office/drawing/2014/main" id="{8E9A233D-61A5-4F80-8DE7-980187FBF7F6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223084"/>
            <a:ext cx="3810000" cy="2241550"/>
            <a:chOff x="3168" y="2448"/>
            <a:chExt cx="2400" cy="1412"/>
          </a:xfrm>
        </p:grpSpPr>
        <p:sp>
          <p:nvSpPr>
            <p:cNvPr id="186" name="Text Box 95">
              <a:extLst>
                <a:ext uri="{FF2B5EF4-FFF2-40B4-BE49-F238E27FC236}">
                  <a16:creationId xmlns:a16="http://schemas.microsoft.com/office/drawing/2014/main" id="{3E932084-B968-4DFF-A89E-B92A8CE04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84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f(Q,X,P)</a:t>
              </a:r>
              <a:endParaRPr lang="en-GB" sz="2000" b="0"/>
            </a:p>
          </p:txBody>
        </p:sp>
        <p:grpSp>
          <p:nvGrpSpPr>
            <p:cNvPr id="187" name="Group 96">
              <a:extLst>
                <a:ext uri="{FF2B5EF4-FFF2-40B4-BE49-F238E27FC236}">
                  <a16:creationId xmlns:a16="http://schemas.microsoft.com/office/drawing/2014/main" id="{A5BDB836-7B51-460A-AB86-1DC2BD2BA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448"/>
              <a:ext cx="1932" cy="1200"/>
              <a:chOff x="3408" y="2352"/>
              <a:chExt cx="1932" cy="1200"/>
            </a:xfrm>
          </p:grpSpPr>
          <p:sp>
            <p:nvSpPr>
              <p:cNvPr id="189" name="Rectangle 97">
                <a:extLst>
                  <a:ext uri="{FF2B5EF4-FFF2-40B4-BE49-F238E27FC236}">
                    <a16:creationId xmlns:a16="http://schemas.microsoft.com/office/drawing/2014/main" id="{F598EC88-A4C2-46D9-B8A3-50350A3A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Text Box 98">
                <a:extLst>
                  <a:ext uri="{FF2B5EF4-FFF2-40B4-BE49-F238E27FC236}">
                    <a16:creationId xmlns:a16="http://schemas.microsoft.com/office/drawing/2014/main" id="{2C14A530-9ADA-4E0F-9BD5-FA2C0D6FF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0"/>
                  <a:t>3x8</a:t>
                </a:r>
              </a:p>
              <a:p>
                <a:pPr algn="ctr" eaLnBrk="0" hangingPunct="0"/>
                <a:r>
                  <a:rPr lang="en-GB" sz="1600" b="0"/>
                  <a:t>Dec</a:t>
                </a:r>
                <a:endParaRPr lang="en-GB" sz="2000" b="0"/>
              </a:p>
            </p:txBody>
          </p:sp>
          <p:sp>
            <p:nvSpPr>
              <p:cNvPr id="191" name="Text Box 99">
                <a:extLst>
                  <a:ext uri="{FF2B5EF4-FFF2-40B4-BE49-F238E27FC236}">
                    <a16:creationId xmlns:a16="http://schemas.microsoft.com/office/drawing/2014/main" id="{93962348-FE91-4964-A857-006D2FAA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84"/>
                <a:ext cx="205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 b="0"/>
              </a:p>
            </p:txBody>
          </p:sp>
          <p:sp>
            <p:nvSpPr>
              <p:cNvPr id="192" name="Text Box 100">
                <a:extLst>
                  <a:ext uri="{FF2B5EF4-FFF2-40B4-BE49-F238E27FC236}">
                    <a16:creationId xmlns:a16="http://schemas.microsoft.com/office/drawing/2014/main" id="{A87F273B-CA44-4D08-A2F6-52DF38690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P</a:t>
                </a:r>
                <a:endParaRPr lang="en-GB" sz="2000" b="0"/>
              </a:p>
            </p:txBody>
          </p:sp>
          <p:sp>
            <p:nvSpPr>
              <p:cNvPr id="193" name="Line 101">
                <a:extLst>
                  <a:ext uri="{FF2B5EF4-FFF2-40B4-BE49-F238E27FC236}">
                    <a16:creationId xmlns:a16="http://schemas.microsoft.com/office/drawing/2014/main" id="{EAD43EE8-F87B-492F-9E5A-27E0015FF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02">
                <a:extLst>
                  <a:ext uri="{FF2B5EF4-FFF2-40B4-BE49-F238E27FC236}">
                    <a16:creationId xmlns:a16="http://schemas.microsoft.com/office/drawing/2014/main" id="{B8E43F1D-E377-481C-986A-C11E4BE7B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03">
                <a:extLst>
                  <a:ext uri="{FF2B5EF4-FFF2-40B4-BE49-F238E27FC236}">
                    <a16:creationId xmlns:a16="http://schemas.microsoft.com/office/drawing/2014/main" id="{22D28EAD-3CAE-45EA-992D-C554924F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Text Box 104">
                <a:extLst>
                  <a:ext uri="{FF2B5EF4-FFF2-40B4-BE49-F238E27FC236}">
                    <a16:creationId xmlns:a16="http://schemas.microsoft.com/office/drawing/2014/main" id="{F3C66B21-E16B-496A-809E-A0A95974F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352"/>
                <a:ext cx="192" cy="1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 b="0"/>
              </a:p>
            </p:txBody>
          </p:sp>
          <p:sp>
            <p:nvSpPr>
              <p:cNvPr id="197" name="Line 105">
                <a:extLst>
                  <a:ext uri="{FF2B5EF4-FFF2-40B4-BE49-F238E27FC236}">
                    <a16:creationId xmlns:a16="http://schemas.microsoft.com/office/drawing/2014/main" id="{57FF77CF-930F-4641-B358-4C8D1B763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106">
                <a:extLst>
                  <a:ext uri="{FF2B5EF4-FFF2-40B4-BE49-F238E27FC236}">
                    <a16:creationId xmlns:a16="http://schemas.microsoft.com/office/drawing/2014/main" id="{D6CEE2C8-ED04-41D8-B147-88D1289A4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07">
                <a:extLst>
                  <a:ext uri="{FF2B5EF4-FFF2-40B4-BE49-F238E27FC236}">
                    <a16:creationId xmlns:a16="http://schemas.microsoft.com/office/drawing/2014/main" id="{94B4D9D9-4CAC-40A2-BD31-DA86033E8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108">
                <a:extLst>
                  <a:ext uri="{FF2B5EF4-FFF2-40B4-BE49-F238E27FC236}">
                    <a16:creationId xmlns:a16="http://schemas.microsoft.com/office/drawing/2014/main" id="{5ACCD4FF-02A6-412C-B9BB-6137DAB60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109">
                <a:extLst>
                  <a:ext uri="{FF2B5EF4-FFF2-40B4-BE49-F238E27FC236}">
                    <a16:creationId xmlns:a16="http://schemas.microsoft.com/office/drawing/2014/main" id="{17C51059-E051-40F0-9510-0F343825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10">
                <a:extLst>
                  <a:ext uri="{FF2B5EF4-FFF2-40B4-BE49-F238E27FC236}">
                    <a16:creationId xmlns:a16="http://schemas.microsoft.com/office/drawing/2014/main" id="{2E313A08-12EA-4931-860F-B6FF971D6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11">
                <a:extLst>
                  <a:ext uri="{FF2B5EF4-FFF2-40B4-BE49-F238E27FC236}">
                    <a16:creationId xmlns:a16="http://schemas.microsoft.com/office/drawing/2014/main" id="{DC493A40-D5E8-4D7E-9537-5F58BAA03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273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12">
                <a:extLst>
                  <a:ext uri="{FF2B5EF4-FFF2-40B4-BE49-F238E27FC236}">
                    <a16:creationId xmlns:a16="http://schemas.microsoft.com/office/drawing/2014/main" id="{34681B01-41C4-4608-942A-25A0600AB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00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" name="Group 113">
                <a:extLst>
                  <a:ext uri="{FF2B5EF4-FFF2-40B4-BE49-F238E27FC236}">
                    <a16:creationId xmlns:a16="http://schemas.microsoft.com/office/drawing/2014/main" id="{055DA6F2-4D95-42AC-8D16-A626000AD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9" y="2417"/>
                <a:ext cx="48" cy="1056"/>
                <a:chOff x="4704" y="2112"/>
                <a:chExt cx="48" cy="1056"/>
              </a:xfrm>
            </p:grpSpPr>
            <p:sp>
              <p:nvSpPr>
                <p:cNvPr id="207" name="Oval 114">
                  <a:extLst>
                    <a:ext uri="{FF2B5EF4-FFF2-40B4-BE49-F238E27FC236}">
                      <a16:creationId xmlns:a16="http://schemas.microsoft.com/office/drawing/2014/main" id="{25695C3F-15F3-4A7D-B7FC-37ADE9B3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Oval 115">
                  <a:extLst>
                    <a:ext uri="{FF2B5EF4-FFF2-40B4-BE49-F238E27FC236}">
                      <a16:creationId xmlns:a16="http://schemas.microsoft.com/office/drawing/2014/main" id="{E1CD79F3-6056-43EF-932E-FD77CA459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16">
                  <a:extLst>
                    <a:ext uri="{FF2B5EF4-FFF2-40B4-BE49-F238E27FC236}">
                      <a16:creationId xmlns:a16="http://schemas.microsoft.com/office/drawing/2014/main" id="{55FA874E-18B1-47B5-9B0B-97A7913EE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Oval 117">
                  <a:extLst>
                    <a:ext uri="{FF2B5EF4-FFF2-40B4-BE49-F238E27FC236}">
                      <a16:creationId xmlns:a16="http://schemas.microsoft.com/office/drawing/2014/main" id="{03EF27B3-3EE6-4CF9-AF67-6001AE5CF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Oval 118">
                  <a:extLst>
                    <a:ext uri="{FF2B5EF4-FFF2-40B4-BE49-F238E27FC236}">
                      <a16:creationId xmlns:a16="http://schemas.microsoft.com/office/drawing/2014/main" id="{267E3DE8-1D95-4DC2-9183-28A581FCE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Oval 119">
                  <a:extLst>
                    <a:ext uri="{FF2B5EF4-FFF2-40B4-BE49-F238E27FC236}">
                      <a16:creationId xmlns:a16="http://schemas.microsoft.com/office/drawing/2014/main" id="{68F29CA9-AC7E-42F4-B51C-9982D13A3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Oval 120">
                  <a:extLst>
                    <a:ext uri="{FF2B5EF4-FFF2-40B4-BE49-F238E27FC236}">
                      <a16:creationId xmlns:a16="http://schemas.microsoft.com/office/drawing/2014/main" id="{ED4C02DD-1347-4258-ADCF-8581E2BCB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Oval 121">
                  <a:extLst>
                    <a:ext uri="{FF2B5EF4-FFF2-40B4-BE49-F238E27FC236}">
                      <a16:creationId xmlns:a16="http://schemas.microsoft.com/office/drawing/2014/main" id="{CC2CAD40-3EB5-4D49-9457-1F45B9C89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" name="AutoShape 122">
                <a:extLst>
                  <a:ext uri="{FF2B5EF4-FFF2-40B4-BE49-F238E27FC236}">
                    <a16:creationId xmlns:a16="http://schemas.microsoft.com/office/drawing/2014/main" id="{568006DD-850D-4EED-A548-07E7FFA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2758"/>
                <a:ext cx="288" cy="240"/>
              </a:xfrm>
              <a:prstGeom prst="flowChartDelay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" name="Text Box 126">
              <a:extLst>
                <a:ext uri="{FF2B5EF4-FFF2-40B4-BE49-F238E27FC236}">
                  <a16:creationId xmlns:a16="http://schemas.microsoft.com/office/drawing/2014/main" id="{B52711D4-0D5C-47F4-BD0A-F276347B3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648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(d) Active-low decoder with AND gate.</a:t>
              </a:r>
            </a:p>
          </p:txBody>
        </p:sp>
      </p:grpSp>
      <p:sp>
        <p:nvSpPr>
          <p:cNvPr id="215" name="Line 127">
            <a:extLst>
              <a:ext uri="{FF2B5EF4-FFF2-40B4-BE49-F238E27FC236}">
                <a16:creationId xmlns:a16="http://schemas.microsoft.com/office/drawing/2014/main" id="{E09E6B0A-6FBE-432F-9D34-CA9BC5FE0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070684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128">
            <a:extLst>
              <a:ext uri="{FF2B5EF4-FFF2-40B4-BE49-F238E27FC236}">
                <a16:creationId xmlns:a16="http://schemas.microsoft.com/office/drawing/2014/main" id="{7A5B58D7-BDC6-4D9E-A5E8-52FB42ADF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18084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D175F13-BB37-405B-A28E-DCBD93F4ECBD}"/>
              </a:ext>
            </a:extLst>
          </p:cNvPr>
          <p:cNvSpPr txBox="1"/>
          <p:nvPr/>
        </p:nvSpPr>
        <p:spPr>
          <a:xfrm>
            <a:off x="6858000" y="308008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(m0'·m1'·m4'·m6'·m7)'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=m0+m1+m4+m6+m7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CA09D3-8116-40AF-8BAC-69C97E9B3A78}"/>
              </a:ext>
            </a:extLst>
          </p:cNvPr>
          <p:cNvSpPr txBox="1"/>
          <p:nvPr/>
        </p:nvSpPr>
        <p:spPr>
          <a:xfrm>
            <a:off x="2895600" y="536608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(m2+m3+m5)'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5B7295-6353-4523-85C1-DB18192286D9}"/>
              </a:ext>
            </a:extLst>
          </p:cNvPr>
          <p:cNvSpPr txBox="1"/>
          <p:nvPr/>
        </p:nvSpPr>
        <p:spPr>
          <a:xfrm>
            <a:off x="7010400" y="536608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CC"/>
                </a:solidFill>
              </a:rPr>
              <a:t>m2'·m3'·m5'</a:t>
            </a:r>
          </a:p>
          <a:p>
            <a:r>
              <a:rPr lang="en-US" sz="1400" b="0" dirty="0">
                <a:solidFill>
                  <a:srgbClr val="0000CC"/>
                </a:solidFill>
              </a:rPr>
              <a:t>= M2·M3·M5</a:t>
            </a: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B61809D-ACDE-4E24-9D58-5DAF652C92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Reducing Decoders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pages 136 – 140.</a:t>
            </a:r>
          </a:p>
        </p:txBody>
      </p:sp>
      <p:pic>
        <p:nvPicPr>
          <p:cNvPr id="10" name="Picture 21" descr="MCj04123960000[1]">
            <a:extLst>
              <a:ext uri="{FF2B5EF4-FFF2-40B4-BE49-F238E27FC236}">
                <a16:creationId xmlns:a16="http://schemas.microsoft.com/office/drawing/2014/main" id="{46571BA9-9E49-438A-926B-3AEE5F1F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435642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A5E899A-71EB-45A5-AA7F-44E30452D92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325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Encoding</a:t>
            </a:r>
            <a:r>
              <a:rPr lang="en-US" dirty="0"/>
              <a:t> is the converse of decoding.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set of input lines, of which </a:t>
            </a:r>
            <a:r>
              <a:rPr lang="en-US" u="sng" dirty="0"/>
              <a:t>exactly one is high</a:t>
            </a:r>
            <a:r>
              <a:rPr lang="en-US" dirty="0"/>
              <a:t> and the rest are low, the </a:t>
            </a:r>
            <a:r>
              <a:rPr lang="en-US" dirty="0">
                <a:solidFill>
                  <a:srgbClr val="800000"/>
                </a:solidFill>
              </a:rPr>
              <a:t>encoder </a:t>
            </a:r>
            <a:r>
              <a:rPr lang="en-US" dirty="0"/>
              <a:t>provides a code that corresponds to that high input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Contains 2</a:t>
            </a:r>
            <a:r>
              <a:rPr lang="en-US" i="1" baseline="50000" dirty="0"/>
              <a:t>n</a:t>
            </a:r>
            <a:r>
              <a:rPr lang="en-US" dirty="0"/>
              <a:t> (or fewer) input lines and </a:t>
            </a:r>
            <a:r>
              <a:rPr lang="en-US" i="1" dirty="0"/>
              <a:t>n</a:t>
            </a:r>
            <a:r>
              <a:rPr lang="en-US" dirty="0"/>
              <a:t> output lines.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Implemented with OR gates.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3" name="Group 141">
            <a:extLst>
              <a:ext uri="{FF2B5EF4-FFF2-40B4-BE49-F238E27FC236}">
                <a16:creationId xmlns:a16="http://schemas.microsoft.com/office/drawing/2014/main" id="{E909EB21-1D67-463F-87CB-37EB9F4573D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5638800" cy="1371600"/>
            <a:chOff x="1344" y="2736"/>
            <a:chExt cx="3552" cy="864"/>
          </a:xfrm>
        </p:grpSpPr>
        <p:sp>
          <p:nvSpPr>
            <p:cNvPr id="44" name="Rectangle 142">
              <a:extLst>
                <a:ext uri="{FF2B5EF4-FFF2-40B4-BE49-F238E27FC236}">
                  <a16:creationId xmlns:a16="http://schemas.microsoft.com/office/drawing/2014/main" id="{D6BD6291-5C89-4F94-B5F8-BFDE8733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24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43">
              <a:extLst>
                <a:ext uri="{FF2B5EF4-FFF2-40B4-BE49-F238E27FC236}">
                  <a16:creationId xmlns:a16="http://schemas.microsoft.com/office/drawing/2014/main" id="{5B47D879-CF4A-486A-B30F-707521D0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24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4-to-2 Encoder</a:t>
              </a: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ACC49AD0-6BBD-43DC-94E1-55A13FC64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06AE7F27-D035-494C-B040-74A59299B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46">
              <a:extLst>
                <a:ext uri="{FF2B5EF4-FFF2-40B4-BE49-F238E27FC236}">
                  <a16:creationId xmlns:a16="http://schemas.microsoft.com/office/drawing/2014/main" id="{BEA2949F-B792-46A9-BF2E-2A6D77829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736"/>
              <a:ext cx="590" cy="144"/>
              <a:chOff x="2126" y="2736"/>
              <a:chExt cx="590" cy="144"/>
            </a:xfrm>
          </p:grpSpPr>
          <p:sp>
            <p:nvSpPr>
              <p:cNvPr id="87" name="Oval 147">
                <a:extLst>
                  <a:ext uri="{FF2B5EF4-FFF2-40B4-BE49-F238E27FC236}">
                    <a16:creationId xmlns:a16="http://schemas.microsoft.com/office/drawing/2014/main" id="{252AF815-CA07-48DB-9E84-634F88D55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148">
                <a:extLst>
                  <a:ext uri="{FF2B5EF4-FFF2-40B4-BE49-F238E27FC236}">
                    <a16:creationId xmlns:a16="http://schemas.microsoft.com/office/drawing/2014/main" id="{45E5D68D-D9F5-4725-AAF4-B90E98A1A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49">
                <a:extLst>
                  <a:ext uri="{FF2B5EF4-FFF2-40B4-BE49-F238E27FC236}">
                    <a16:creationId xmlns:a16="http://schemas.microsoft.com/office/drawing/2014/main" id="{E7EDD889-997F-4B01-80C4-64FAE9071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50">
                <a:extLst>
                  <a:ext uri="{FF2B5EF4-FFF2-40B4-BE49-F238E27FC236}">
                    <a16:creationId xmlns:a16="http://schemas.microsoft.com/office/drawing/2014/main" id="{249CBADB-CD3A-4D01-A838-15E6450B4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51">
                <a:extLst>
                  <a:ext uri="{FF2B5EF4-FFF2-40B4-BE49-F238E27FC236}">
                    <a16:creationId xmlns:a16="http://schemas.microsoft.com/office/drawing/2014/main" id="{10A244BB-FDF6-48CB-80BC-2EE03DEC1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152">
              <a:extLst>
                <a:ext uri="{FF2B5EF4-FFF2-40B4-BE49-F238E27FC236}">
                  <a16:creationId xmlns:a16="http://schemas.microsoft.com/office/drawing/2014/main" id="{175666FC-AD1F-4AF0-A922-DC8814D8A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76"/>
              <a:ext cx="590" cy="144"/>
              <a:chOff x="2126" y="2736"/>
              <a:chExt cx="590" cy="144"/>
            </a:xfrm>
          </p:grpSpPr>
          <p:sp>
            <p:nvSpPr>
              <p:cNvPr id="82" name="Oval 153">
                <a:extLst>
                  <a:ext uri="{FF2B5EF4-FFF2-40B4-BE49-F238E27FC236}">
                    <a16:creationId xmlns:a16="http://schemas.microsoft.com/office/drawing/2014/main" id="{2D4FC9B3-AB8C-4E8B-AD7A-D6E017437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54">
                <a:extLst>
                  <a:ext uri="{FF2B5EF4-FFF2-40B4-BE49-F238E27FC236}">
                    <a16:creationId xmlns:a16="http://schemas.microsoft.com/office/drawing/2014/main" id="{C3498D22-ADD4-40A5-A929-D1A422AAC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55">
                <a:extLst>
                  <a:ext uri="{FF2B5EF4-FFF2-40B4-BE49-F238E27FC236}">
                    <a16:creationId xmlns:a16="http://schemas.microsoft.com/office/drawing/2014/main" id="{1B3D0B69-042E-4853-868F-A4E6706EE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56">
                <a:extLst>
                  <a:ext uri="{FF2B5EF4-FFF2-40B4-BE49-F238E27FC236}">
                    <a16:creationId xmlns:a16="http://schemas.microsoft.com/office/drawing/2014/main" id="{68577B33-79F2-4DD4-A4B8-E65E0D1D3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57">
                <a:extLst>
                  <a:ext uri="{FF2B5EF4-FFF2-40B4-BE49-F238E27FC236}">
                    <a16:creationId xmlns:a16="http://schemas.microsoft.com/office/drawing/2014/main" id="{6DE30424-2EA6-4998-B374-E43404D0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" name="Group 158">
              <a:extLst>
                <a:ext uri="{FF2B5EF4-FFF2-40B4-BE49-F238E27FC236}">
                  <a16:creationId xmlns:a16="http://schemas.microsoft.com/office/drawing/2014/main" id="{9D34246C-C29F-42EF-867E-9EEBA8696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216"/>
              <a:ext cx="590" cy="144"/>
              <a:chOff x="2126" y="2736"/>
              <a:chExt cx="590" cy="144"/>
            </a:xfrm>
          </p:grpSpPr>
          <p:sp>
            <p:nvSpPr>
              <p:cNvPr id="77" name="Oval 159">
                <a:extLst>
                  <a:ext uri="{FF2B5EF4-FFF2-40B4-BE49-F238E27FC236}">
                    <a16:creationId xmlns:a16="http://schemas.microsoft.com/office/drawing/2014/main" id="{EBECB7BD-8748-4BAD-A4CD-8BC395050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60">
                <a:extLst>
                  <a:ext uri="{FF2B5EF4-FFF2-40B4-BE49-F238E27FC236}">
                    <a16:creationId xmlns:a16="http://schemas.microsoft.com/office/drawing/2014/main" id="{2174D7E3-3C68-482E-97C8-7E8FD70A4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61">
                <a:extLst>
                  <a:ext uri="{FF2B5EF4-FFF2-40B4-BE49-F238E27FC236}">
                    <a16:creationId xmlns:a16="http://schemas.microsoft.com/office/drawing/2014/main" id="{4A1DCA8C-DC89-40E6-8661-FCE1F49B7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62">
                <a:extLst>
                  <a:ext uri="{FF2B5EF4-FFF2-40B4-BE49-F238E27FC236}">
                    <a16:creationId xmlns:a16="http://schemas.microsoft.com/office/drawing/2014/main" id="{B68792FF-9C0D-4485-A79B-DF9F50162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63">
                <a:extLst>
                  <a:ext uri="{FF2B5EF4-FFF2-40B4-BE49-F238E27FC236}">
                    <a16:creationId xmlns:a16="http://schemas.microsoft.com/office/drawing/2014/main" id="{C7810B0C-4250-4F16-AD02-5E00D41B4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" name="Group 164">
              <a:extLst>
                <a:ext uri="{FF2B5EF4-FFF2-40B4-BE49-F238E27FC236}">
                  <a16:creationId xmlns:a16="http://schemas.microsoft.com/office/drawing/2014/main" id="{E48FE666-90DF-45E7-96E6-BCABD0F13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456"/>
              <a:ext cx="590" cy="144"/>
              <a:chOff x="2126" y="2736"/>
              <a:chExt cx="590" cy="144"/>
            </a:xfrm>
          </p:grpSpPr>
          <p:sp>
            <p:nvSpPr>
              <p:cNvPr id="72" name="Oval 165">
                <a:extLst>
                  <a:ext uri="{FF2B5EF4-FFF2-40B4-BE49-F238E27FC236}">
                    <a16:creationId xmlns:a16="http://schemas.microsoft.com/office/drawing/2014/main" id="{D22C83DE-4EF9-45FE-A2EA-63CCB086C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66">
                <a:extLst>
                  <a:ext uri="{FF2B5EF4-FFF2-40B4-BE49-F238E27FC236}">
                    <a16:creationId xmlns:a16="http://schemas.microsoft.com/office/drawing/2014/main" id="{BEFC8A32-521C-4830-98A4-30438F54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67">
                <a:extLst>
                  <a:ext uri="{FF2B5EF4-FFF2-40B4-BE49-F238E27FC236}">
                    <a16:creationId xmlns:a16="http://schemas.microsoft.com/office/drawing/2014/main" id="{C7DB311D-61E0-4591-95FF-D49BCA967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68">
                <a:extLst>
                  <a:ext uri="{FF2B5EF4-FFF2-40B4-BE49-F238E27FC236}">
                    <a16:creationId xmlns:a16="http://schemas.microsoft.com/office/drawing/2014/main" id="{615D0F47-F9AA-4BF1-9EE3-AACE02279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69">
                <a:extLst>
                  <a:ext uri="{FF2B5EF4-FFF2-40B4-BE49-F238E27FC236}">
                    <a16:creationId xmlns:a16="http://schemas.microsoft.com/office/drawing/2014/main" id="{B0EA46FB-B946-414E-BAEE-FD4277E08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170">
              <a:extLst>
                <a:ext uri="{FF2B5EF4-FFF2-40B4-BE49-F238E27FC236}">
                  <a16:creationId xmlns:a16="http://schemas.microsoft.com/office/drawing/2014/main" id="{19501001-C8B9-411B-9E09-9E577217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1">
              <a:extLst>
                <a:ext uri="{FF2B5EF4-FFF2-40B4-BE49-F238E27FC236}">
                  <a16:creationId xmlns:a16="http://schemas.microsoft.com/office/drawing/2014/main" id="{0D85DF09-347C-4CC8-84E9-75F99CB9C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72">
              <a:extLst>
                <a:ext uri="{FF2B5EF4-FFF2-40B4-BE49-F238E27FC236}">
                  <a16:creationId xmlns:a16="http://schemas.microsoft.com/office/drawing/2014/main" id="{109EA761-4D5B-45F2-8F37-92235B114F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29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3">
              <a:extLst>
                <a:ext uri="{FF2B5EF4-FFF2-40B4-BE49-F238E27FC236}">
                  <a16:creationId xmlns:a16="http://schemas.microsoft.com/office/drawing/2014/main" id="{C2A22E2C-484A-4524-A95D-4111B94E6B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35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74">
              <a:extLst>
                <a:ext uri="{FF2B5EF4-FFF2-40B4-BE49-F238E27FC236}">
                  <a16:creationId xmlns:a16="http://schemas.microsoft.com/office/drawing/2014/main" id="{0DB43FF0-453A-4332-A194-14E85A88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75">
              <a:extLst>
                <a:ext uri="{FF2B5EF4-FFF2-40B4-BE49-F238E27FC236}">
                  <a16:creationId xmlns:a16="http://schemas.microsoft.com/office/drawing/2014/main" id="{626DC37A-1E57-414A-91A8-73D591340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76">
              <a:extLst>
                <a:ext uri="{FF2B5EF4-FFF2-40B4-BE49-F238E27FC236}">
                  <a16:creationId xmlns:a16="http://schemas.microsoft.com/office/drawing/2014/main" id="{400A1667-1DFF-48AE-A8D7-6FD6D24EA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7">
              <a:extLst>
                <a:ext uri="{FF2B5EF4-FFF2-40B4-BE49-F238E27FC236}">
                  <a16:creationId xmlns:a16="http://schemas.microsoft.com/office/drawing/2014/main" id="{94B3A74C-B05C-4DC2-8CF8-DCEF48A58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78">
              <a:extLst>
                <a:ext uri="{FF2B5EF4-FFF2-40B4-BE49-F238E27FC236}">
                  <a16:creationId xmlns:a16="http://schemas.microsoft.com/office/drawing/2014/main" id="{D95A027C-B9DC-4C0F-9B78-68D05B6DF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9">
              <a:extLst>
                <a:ext uri="{FF2B5EF4-FFF2-40B4-BE49-F238E27FC236}">
                  <a16:creationId xmlns:a16="http://schemas.microsoft.com/office/drawing/2014/main" id="{92FF9981-B9AA-45CD-BE48-F85101635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80">
              <a:extLst>
                <a:ext uri="{FF2B5EF4-FFF2-40B4-BE49-F238E27FC236}">
                  <a16:creationId xmlns:a16="http://schemas.microsoft.com/office/drawing/2014/main" id="{C969F92A-4382-4FAD-908E-0F9F7B5B67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3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81">
              <a:extLst>
                <a:ext uri="{FF2B5EF4-FFF2-40B4-BE49-F238E27FC236}">
                  <a16:creationId xmlns:a16="http://schemas.microsoft.com/office/drawing/2014/main" id="{E6428F19-6556-4EFB-B292-109CA2A725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1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82">
              <a:extLst>
                <a:ext uri="{FF2B5EF4-FFF2-40B4-BE49-F238E27FC236}">
                  <a16:creationId xmlns:a16="http://schemas.microsoft.com/office/drawing/2014/main" id="{8D981EEE-8DB3-4B31-9071-AFB199C6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3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5" name="Rectangle 183">
              <a:extLst>
                <a:ext uri="{FF2B5EF4-FFF2-40B4-BE49-F238E27FC236}">
                  <a16:creationId xmlns:a16="http://schemas.microsoft.com/office/drawing/2014/main" id="{619B5C6D-EF31-4A47-AAA0-71FD038E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03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1</a:t>
              </a:r>
            </a:p>
          </p:txBody>
        </p:sp>
        <p:sp>
          <p:nvSpPr>
            <p:cNvPr id="66" name="Rectangle 184">
              <a:extLst>
                <a:ext uri="{FF2B5EF4-FFF2-40B4-BE49-F238E27FC236}">
                  <a16:creationId xmlns:a16="http://schemas.microsoft.com/office/drawing/2014/main" id="{E9308AD6-DB78-4C8F-8138-EA169290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55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2</a:t>
              </a:r>
            </a:p>
          </p:txBody>
        </p:sp>
        <p:sp>
          <p:nvSpPr>
            <p:cNvPr id="67" name="Rectangle 185">
              <a:extLst>
                <a:ext uri="{FF2B5EF4-FFF2-40B4-BE49-F238E27FC236}">
                  <a16:creationId xmlns:a16="http://schemas.microsoft.com/office/drawing/2014/main" id="{3EB922AB-B538-4EAC-AA6F-7EF7D3968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91"/>
              <a:ext cx="2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3</a:t>
              </a:r>
            </a:p>
          </p:txBody>
        </p:sp>
        <p:sp>
          <p:nvSpPr>
            <p:cNvPr id="68" name="Text Box 186">
              <a:extLst>
                <a:ext uri="{FF2B5EF4-FFF2-40B4-BE49-F238E27FC236}">
                  <a16:creationId xmlns:a16="http://schemas.microsoft.com/office/drawing/2014/main" id="{BE0B0F6B-F0FB-4E7F-980B-98F0180C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88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9" name="Text Box 187">
              <a:extLst>
                <a:ext uri="{FF2B5EF4-FFF2-40B4-BE49-F238E27FC236}">
                  <a16:creationId xmlns:a16="http://schemas.microsoft.com/office/drawing/2014/main" id="{38906B50-9192-4B28-A261-B5E6C4334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1</a:t>
              </a:r>
              <a:endParaRPr lang="en-GB" sz="1400"/>
            </a:p>
          </p:txBody>
        </p:sp>
        <p:sp>
          <p:nvSpPr>
            <p:cNvPr id="70" name="Text Box 188">
              <a:extLst>
                <a:ext uri="{FF2B5EF4-FFF2-40B4-BE49-F238E27FC236}">
                  <a16:creationId xmlns:a16="http://schemas.microsoft.com/office/drawing/2014/main" id="{A6B5B9BD-C97C-4DB3-BA0F-7730B242B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76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Select via switches</a:t>
              </a:r>
            </a:p>
          </p:txBody>
        </p:sp>
        <p:sp>
          <p:nvSpPr>
            <p:cNvPr id="71" name="Text Box 189">
              <a:extLst>
                <a:ext uri="{FF2B5EF4-FFF2-40B4-BE49-F238E27FC236}">
                  <a16:creationId xmlns:a16="http://schemas.microsoft.com/office/drawing/2014/main" id="{1B9C41D1-DA8A-4D30-AE11-1FB3A15CD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72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2-bits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399"/>
            <a:ext cx="8229600" cy="7427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Encoding – the inefficient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731012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3798" y="3445049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693298" y="5413549"/>
            <a:ext cx="5422617" cy="369332"/>
            <a:chOff x="1693298" y="4800600"/>
            <a:chExt cx="5422617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6932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677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791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649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601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127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25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349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81600" y="1679749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2038D4-DDD0-44CD-9955-613F8AD03BC2}"/>
              </a:ext>
            </a:extLst>
          </p:cNvPr>
          <p:cNvGrpSpPr/>
          <p:nvPr/>
        </p:nvGrpSpPr>
        <p:grpSpPr>
          <a:xfrm>
            <a:off x="1807947" y="4511777"/>
            <a:ext cx="5216445" cy="618609"/>
            <a:chOff x="1807947" y="4511777"/>
            <a:chExt cx="5216445" cy="6186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1294BBE-DD61-4BE1-AC49-F15FD0BF9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947" y="4511777"/>
              <a:ext cx="197955" cy="61860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88D04684-467E-459E-B100-35031E55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080" y="4511777"/>
              <a:ext cx="197955" cy="61860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36F05027-96A5-46CE-AD0F-A99AC4C6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957" y="4511777"/>
              <a:ext cx="197955" cy="61860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968E6EB-A578-48B3-8461-650C1D8F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6520" y="4511777"/>
              <a:ext cx="197955" cy="61860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EC9777B-C48B-4756-AB68-DAB3F67BD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939" y="4511777"/>
              <a:ext cx="197955" cy="618609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F4912A3-7E3A-40A5-9057-A930FFB2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4320" y="4511777"/>
              <a:ext cx="197955" cy="61860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CBE5CDF-AC53-4C5F-922F-9C2C66EA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680" y="4511777"/>
              <a:ext cx="197955" cy="61860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916C301-376F-4572-A739-4C470637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37" y="4511777"/>
              <a:ext cx="197955" cy="618609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368EA21-8FAC-4FAE-8573-C4077E5B59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00" y="4456026"/>
            <a:ext cx="370898" cy="67436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52145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48689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Encoding – the better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76400" y="1709928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83798" y="3423965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575350" y="5871046"/>
            <a:ext cx="1993299" cy="369332"/>
            <a:chOff x="3492783" y="5671067"/>
            <a:chExt cx="1993299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3492783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49984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05082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66" name="Rectangle 16"/>
          <p:cNvSpPr/>
          <p:nvPr/>
        </p:nvSpPr>
        <p:spPr>
          <a:xfrm>
            <a:off x="5181600" y="1658665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2497F0-3406-4BB2-9721-1D417550C6A0}"/>
              </a:ext>
            </a:extLst>
          </p:cNvPr>
          <p:cNvGrpSpPr/>
          <p:nvPr/>
        </p:nvGrpSpPr>
        <p:grpSpPr>
          <a:xfrm>
            <a:off x="1524000" y="3665412"/>
            <a:ext cx="6019800" cy="1929114"/>
            <a:chOff x="2919046" y="3859377"/>
            <a:chExt cx="6019800" cy="1929114"/>
          </a:xfrm>
        </p:grpSpPr>
        <p:grpSp>
          <p:nvGrpSpPr>
            <p:cNvPr id="20" name="Group 19"/>
            <p:cNvGrpSpPr/>
            <p:nvPr/>
          </p:nvGrpSpPr>
          <p:grpSpPr>
            <a:xfrm>
              <a:off x="5050508" y="4497977"/>
              <a:ext cx="1731292" cy="685800"/>
              <a:chOff x="3589902" y="4419600"/>
              <a:chExt cx="1731292" cy="685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589902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57700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321194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2919046" y="3859377"/>
              <a:ext cx="6019800" cy="931045"/>
              <a:chOff x="1447800" y="3564754"/>
              <a:chExt cx="6019800" cy="93104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447800" y="3564754"/>
                <a:ext cx="6019800" cy="931045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20093" y="3671669"/>
                <a:ext cx="3475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Some device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1971B0-A819-44DC-BAE2-772545260F02}"/>
                </a:ext>
              </a:extLst>
            </p:cNvPr>
            <p:cNvGrpSpPr/>
            <p:nvPr/>
          </p:nvGrpSpPr>
          <p:grpSpPr>
            <a:xfrm>
              <a:off x="4965417" y="5169882"/>
              <a:ext cx="1931319" cy="618609"/>
              <a:chOff x="4965417" y="5169882"/>
              <a:chExt cx="1931319" cy="618609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FA98EE91-8B84-4680-A76F-CACF24017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5417" y="5169882"/>
                <a:ext cx="197955" cy="618609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56D6F4FA-FD4E-4D62-8994-CAC8D3576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2099" y="5169882"/>
                <a:ext cx="197955" cy="618609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A90558E7-8FA1-4EF6-9420-275EACB91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98781" y="5169882"/>
                <a:ext cx="197955" cy="618609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DE40C5-B019-4A2A-9069-18D1AB56B3F3}"/>
              </a:ext>
            </a:extLst>
          </p:cNvPr>
          <p:cNvGrpSpPr/>
          <p:nvPr/>
        </p:nvGrpSpPr>
        <p:grpSpPr>
          <a:xfrm>
            <a:off x="3469368" y="4953446"/>
            <a:ext cx="2089880" cy="696831"/>
            <a:chOff x="3469368" y="4953446"/>
            <a:chExt cx="2089880" cy="69683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135B3C7-02C3-4285-9188-52485DC26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368" y="4975917"/>
              <a:ext cx="370898" cy="67436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55EA537-FCCF-4F52-A205-5249F28E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350" y="4953446"/>
              <a:ext cx="370898" cy="67436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325837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#18: MSI Components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Encoders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Demultiplexers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Multiplexers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D95866AC-8ABE-4059-92ED-189D4D2A0C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id="{6C6C609D-B63F-45B2-8E7B-16D9A237A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graphicFrame>
        <p:nvGraphicFramePr>
          <p:cNvPr id="152" name="Object 54">
            <a:extLst>
              <a:ext uri="{FF2B5EF4-FFF2-40B4-BE49-F238E27FC236}">
                <a16:creationId xmlns:a16="http://schemas.microsoft.com/office/drawing/2014/main" id="{BDA3CFA9-84CE-4678-AC44-371C3159D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19200"/>
          <a:ext cx="293528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029760" imgH="4677120" progId="Word.Document.8">
                  <p:embed/>
                </p:oleObj>
              </mc:Choice>
              <mc:Fallback>
                <p:oleObj name="Document" r:id="rId3" imgW="3029760" imgH="4677120" progId="Word.Document.8">
                  <p:embed/>
                  <p:pic>
                    <p:nvPicPr>
                      <p:cNvPr id="152" name="Object 54">
                        <a:extLst>
                          <a:ext uri="{FF2B5EF4-FFF2-40B4-BE49-F238E27FC236}">
                            <a16:creationId xmlns:a16="http://schemas.microsoft.com/office/drawing/2014/main" id="{BDA3CFA9-84CE-4678-AC44-371C3159D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19200"/>
                        <a:ext cx="2935288" cy="453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56">
            <a:extLst>
              <a:ext uri="{FF2B5EF4-FFF2-40B4-BE49-F238E27FC236}">
                <a16:creationId xmlns:a16="http://schemas.microsoft.com/office/drawing/2014/main" id="{14200DA4-7E35-49CA-81CA-F38FE0C0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With K-map, we obtain:</a:t>
            </a:r>
          </a:p>
          <a:p>
            <a:pPr marL="687387" lvl="1" indent="-342900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D</a:t>
            </a:r>
            <a:r>
              <a:rPr lang="en-US" sz="2000" b="0" baseline="-25000" dirty="0"/>
              <a:t>0</a:t>
            </a:r>
            <a:r>
              <a:rPr lang="en-US" sz="2000" b="0" dirty="0"/>
              <a:t> = F1 + F3</a:t>
            </a:r>
            <a:br>
              <a:rPr lang="en-US" sz="2000" b="0" dirty="0"/>
            </a:br>
            <a:r>
              <a:rPr lang="en-US" sz="2000" b="0" dirty="0"/>
              <a:t>D</a:t>
            </a:r>
            <a:r>
              <a:rPr lang="en-US" sz="2000" b="0" baseline="-25000" dirty="0"/>
              <a:t>1</a:t>
            </a:r>
            <a:r>
              <a:rPr lang="en-US" sz="2000" b="0" dirty="0"/>
              <a:t> = F2 + F3</a:t>
            </a:r>
          </a:p>
          <a:p>
            <a:pPr marL="265113" indent="-265113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Circuit:</a:t>
            </a:r>
          </a:p>
        </p:txBody>
      </p:sp>
      <p:grpSp>
        <p:nvGrpSpPr>
          <p:cNvPr id="154" name="Group 87">
            <a:extLst>
              <a:ext uri="{FF2B5EF4-FFF2-40B4-BE49-F238E27FC236}">
                <a16:creationId xmlns:a16="http://schemas.microsoft.com/office/drawing/2014/main" id="{03807099-397E-43D5-BB9C-18B569F2836E}"/>
              </a:ext>
            </a:extLst>
          </p:cNvPr>
          <p:cNvGrpSpPr>
            <a:grpSpLocks/>
          </p:cNvGrpSpPr>
          <p:nvPr/>
        </p:nvGrpSpPr>
        <p:grpSpPr bwMode="auto">
          <a:xfrm>
            <a:off x="1697039" y="3826042"/>
            <a:ext cx="2951163" cy="2073275"/>
            <a:chOff x="768" y="2400"/>
            <a:chExt cx="1859" cy="1306"/>
          </a:xfrm>
        </p:grpSpPr>
        <p:grpSp>
          <p:nvGrpSpPr>
            <p:cNvPr id="155" name="Group 86">
              <a:extLst>
                <a:ext uri="{FF2B5EF4-FFF2-40B4-BE49-F238E27FC236}">
                  <a16:creationId xmlns:a16="http://schemas.microsoft.com/office/drawing/2014/main" id="{C3B44590-7728-46A2-816C-64AE049A7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0"/>
              <a:ext cx="1859" cy="932"/>
              <a:chOff x="624" y="2544"/>
              <a:chExt cx="1859" cy="932"/>
            </a:xfrm>
          </p:grpSpPr>
          <p:sp>
            <p:nvSpPr>
              <p:cNvPr id="157" name="Text Box 58">
                <a:extLst>
                  <a:ext uri="{FF2B5EF4-FFF2-40B4-BE49-F238E27FC236}">
                    <a16:creationId xmlns:a16="http://schemas.microsoft.com/office/drawing/2014/main" id="{E3018FD1-5D06-4D50-9C13-F28E8B0D3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158" name="Line 59">
                <a:extLst>
                  <a:ext uri="{FF2B5EF4-FFF2-40B4-BE49-F238E27FC236}">
                    <a16:creationId xmlns:a16="http://schemas.microsoft.com/office/drawing/2014/main" id="{43A1551F-E433-41C1-9265-A892B3CD1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60">
                <a:extLst>
                  <a:ext uri="{FF2B5EF4-FFF2-40B4-BE49-F238E27FC236}">
                    <a16:creationId xmlns:a16="http://schemas.microsoft.com/office/drawing/2014/main" id="{1C482C9C-6CAF-45D8-917E-4AB03AB1B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61">
                <a:extLst>
                  <a:ext uri="{FF2B5EF4-FFF2-40B4-BE49-F238E27FC236}">
                    <a16:creationId xmlns:a16="http://schemas.microsoft.com/office/drawing/2014/main" id="{15C2A7A4-A775-4CD5-99E8-8102A0B4A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1" name="Group 62">
                <a:extLst>
                  <a:ext uri="{FF2B5EF4-FFF2-40B4-BE49-F238E27FC236}">
                    <a16:creationId xmlns:a16="http://schemas.microsoft.com/office/drawing/2014/main" id="{5AAAB03B-E63D-4CB9-8000-CEF71DA37B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2830"/>
                <a:ext cx="336" cy="240"/>
                <a:chOff x="6768" y="11808"/>
                <a:chExt cx="1008" cy="792"/>
              </a:xfrm>
            </p:grpSpPr>
            <p:sp>
              <p:nvSpPr>
                <p:cNvPr id="179" name="Freeform 63">
                  <a:extLst>
                    <a:ext uri="{FF2B5EF4-FFF2-40B4-BE49-F238E27FC236}">
                      <a16:creationId xmlns:a16="http://schemas.microsoft.com/office/drawing/2014/main" id="{0A351A39-2E1C-478D-AF9A-E80FADA01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64">
                  <a:extLst>
                    <a:ext uri="{FF2B5EF4-FFF2-40B4-BE49-F238E27FC236}">
                      <a16:creationId xmlns:a16="http://schemas.microsoft.com/office/drawing/2014/main" id="{FCCE73CA-AD00-4B50-B0BB-B595BC2014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65">
                  <a:extLst>
                    <a:ext uri="{FF2B5EF4-FFF2-40B4-BE49-F238E27FC236}">
                      <a16:creationId xmlns:a16="http://schemas.microsoft.com/office/drawing/2014/main" id="{ADE07C52-8840-4261-94BC-9C9642154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66">
                  <a:extLst>
                    <a:ext uri="{FF2B5EF4-FFF2-40B4-BE49-F238E27FC236}">
                      <a16:creationId xmlns:a16="http://schemas.microsoft.com/office/drawing/2014/main" id="{516642AB-B2B9-47D3-A036-397B666C1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67">
                  <a:extLst>
                    <a:ext uri="{FF2B5EF4-FFF2-40B4-BE49-F238E27FC236}">
                      <a16:creationId xmlns:a16="http://schemas.microsoft.com/office/drawing/2014/main" id="{D115D6BE-107C-4C19-B9AB-C41553481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68">
                <a:extLst>
                  <a:ext uri="{FF2B5EF4-FFF2-40B4-BE49-F238E27FC236}">
                    <a16:creationId xmlns:a16="http://schemas.microsoft.com/office/drawing/2014/main" id="{CFB6AB94-6EF9-4339-8CD9-817A50ED1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3181"/>
                <a:ext cx="336" cy="240"/>
                <a:chOff x="6768" y="11808"/>
                <a:chExt cx="1008" cy="792"/>
              </a:xfrm>
            </p:grpSpPr>
            <p:sp>
              <p:nvSpPr>
                <p:cNvPr id="174" name="Freeform 69">
                  <a:extLst>
                    <a:ext uri="{FF2B5EF4-FFF2-40B4-BE49-F238E27FC236}">
                      <a16:creationId xmlns:a16="http://schemas.microsoft.com/office/drawing/2014/main" id="{5C3CB369-A401-4ADC-B1FF-C43AD22F8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70">
                  <a:extLst>
                    <a:ext uri="{FF2B5EF4-FFF2-40B4-BE49-F238E27FC236}">
                      <a16:creationId xmlns:a16="http://schemas.microsoft.com/office/drawing/2014/main" id="{50B48549-0973-464D-BC70-D2C1B7821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71">
                  <a:extLst>
                    <a:ext uri="{FF2B5EF4-FFF2-40B4-BE49-F238E27FC236}">
                      <a16:creationId xmlns:a16="http://schemas.microsoft.com/office/drawing/2014/main" id="{F1FEE26B-7F27-4399-90C8-DFB51A069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72">
                  <a:extLst>
                    <a:ext uri="{FF2B5EF4-FFF2-40B4-BE49-F238E27FC236}">
                      <a16:creationId xmlns:a16="http://schemas.microsoft.com/office/drawing/2014/main" id="{B62BFD6C-B73F-4EFF-A840-A21FC238F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73">
                  <a:extLst>
                    <a:ext uri="{FF2B5EF4-FFF2-40B4-BE49-F238E27FC236}">
                      <a16:creationId xmlns:a16="http://schemas.microsoft.com/office/drawing/2014/main" id="{0213341F-9794-4A10-82FA-6D3A69969C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Text Box 74">
                <a:extLst>
                  <a:ext uri="{FF2B5EF4-FFF2-40B4-BE49-F238E27FC236}">
                    <a16:creationId xmlns:a16="http://schemas.microsoft.com/office/drawing/2014/main" id="{DC936BCA-BF41-414E-A3A1-7D0BAA629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73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1</a:t>
                </a:r>
                <a:endParaRPr lang="en-GB" sz="2000" b="0"/>
              </a:p>
            </p:txBody>
          </p:sp>
          <p:sp>
            <p:nvSpPr>
              <p:cNvPr id="164" name="Text Box 75">
                <a:extLst>
                  <a:ext uri="{FF2B5EF4-FFF2-40B4-BE49-F238E27FC236}">
                    <a16:creationId xmlns:a16="http://schemas.microsoft.com/office/drawing/2014/main" id="{0B418AAB-7377-4D27-888B-DB1B1FD9C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07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2</a:t>
                </a:r>
                <a:endParaRPr lang="en-GB" sz="2000" b="0"/>
              </a:p>
            </p:txBody>
          </p:sp>
          <p:sp>
            <p:nvSpPr>
              <p:cNvPr id="165" name="Text Box 76">
                <a:extLst>
                  <a:ext uri="{FF2B5EF4-FFF2-40B4-BE49-F238E27FC236}">
                    <a16:creationId xmlns:a16="http://schemas.microsoft.com/office/drawing/2014/main" id="{2B4360D5-FBB9-45EA-9A86-4DFC21ACE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F</a:t>
                </a:r>
                <a:r>
                  <a:rPr lang="en-GB" sz="1600" b="0" baseline="-25000"/>
                  <a:t>3</a:t>
                </a:r>
                <a:endParaRPr lang="en-GB" sz="2000" b="0"/>
              </a:p>
            </p:txBody>
          </p:sp>
          <p:sp>
            <p:nvSpPr>
              <p:cNvPr id="166" name="Text Box 77">
                <a:extLst>
                  <a:ext uri="{FF2B5EF4-FFF2-40B4-BE49-F238E27FC236}">
                    <a16:creationId xmlns:a16="http://schemas.microsoft.com/office/drawing/2014/main" id="{53FC8831-7D8D-4488-943A-29E30D415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21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1</a:t>
                </a:r>
                <a:endParaRPr lang="en-GB" sz="2000" b="0"/>
              </a:p>
            </p:txBody>
          </p:sp>
          <p:sp>
            <p:nvSpPr>
              <p:cNvPr id="167" name="Text Box 78">
                <a:extLst>
                  <a:ext uri="{FF2B5EF4-FFF2-40B4-BE49-F238E27FC236}">
                    <a16:creationId xmlns:a16="http://schemas.microsoft.com/office/drawing/2014/main" id="{14AABE89-0F69-4050-8C8B-7C314E467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168" name="Line 79">
                <a:extLst>
                  <a:ext uri="{FF2B5EF4-FFF2-40B4-BE49-F238E27FC236}">
                    <a16:creationId xmlns:a16="http://schemas.microsoft.com/office/drawing/2014/main" id="{2672995B-CBA4-4E66-8E3F-C88ED1784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80">
                <a:extLst>
                  <a:ext uri="{FF2B5EF4-FFF2-40B4-BE49-F238E27FC236}">
                    <a16:creationId xmlns:a16="http://schemas.microsoft.com/office/drawing/2014/main" id="{6933259B-99EE-4325-8DC9-84F0693D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1">
                <a:extLst>
                  <a:ext uri="{FF2B5EF4-FFF2-40B4-BE49-F238E27FC236}">
                    <a16:creationId xmlns:a16="http://schemas.microsoft.com/office/drawing/2014/main" id="{8D1C4392-BF6E-4271-AA19-0DE9E3898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82">
                <a:extLst>
                  <a:ext uri="{FF2B5EF4-FFF2-40B4-BE49-F238E27FC236}">
                    <a16:creationId xmlns:a16="http://schemas.microsoft.com/office/drawing/2014/main" id="{6E331A65-B773-4F0D-92C6-CDF7C0188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0" y="3311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83">
                <a:extLst>
                  <a:ext uri="{FF2B5EF4-FFF2-40B4-BE49-F238E27FC236}">
                    <a16:creationId xmlns:a16="http://schemas.microsoft.com/office/drawing/2014/main" id="{8FF665CC-1B3D-4C91-B4EC-FAC924E9F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959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Oval 84">
                <a:extLst>
                  <a:ext uri="{FF2B5EF4-FFF2-40B4-BE49-F238E27FC236}">
                    <a16:creationId xmlns:a16="http://schemas.microsoft.com/office/drawing/2014/main" id="{4464626F-9EA9-49B5-A678-1829F1898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33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6" name="Text Box 85">
              <a:extLst>
                <a:ext uri="{FF2B5EF4-FFF2-40B4-BE49-F238E27FC236}">
                  <a16:creationId xmlns:a16="http://schemas.microsoft.com/office/drawing/2014/main" id="{17F02484-645E-434E-AA18-2322EA2F5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3456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0"/>
                <a:t>Simple 4-to-2 encoder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0" name="Rectangle 3">
            <a:extLst>
              <a:ext uri="{FF2B5EF4-FFF2-40B4-BE49-F238E27FC236}">
                <a16:creationId xmlns:a16="http://schemas.microsoft.com/office/drawing/2014/main" id="{4DAEDBB7-A414-45D1-91EA-5C2EBF8E19F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223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any one time, only one input line of an encoder has a value of 1 (high), the rest are zeroes (low).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allow for more than one input line to carry a 1,we need </a:t>
            </a:r>
            <a:r>
              <a:rPr lang="en-US" dirty="0">
                <a:solidFill>
                  <a:srgbClr val="800000"/>
                </a:solidFill>
              </a:rPr>
              <a:t>priority encoder</a:t>
            </a:r>
            <a:r>
              <a:rPr lang="en-US" dirty="0"/>
              <a:t>.</a:t>
            </a:r>
          </a:p>
        </p:txBody>
      </p:sp>
      <p:graphicFrame>
        <p:nvGraphicFramePr>
          <p:cNvPr id="141" name="Object 38">
            <a:extLst>
              <a:ext uri="{FF2B5EF4-FFF2-40B4-BE49-F238E27FC236}">
                <a16:creationId xmlns:a16="http://schemas.microsoft.com/office/drawing/2014/main" id="{07DBD4EC-2F24-4F01-9341-C6210062C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258114"/>
              </p:ext>
            </p:extLst>
          </p:nvPr>
        </p:nvGraphicFramePr>
        <p:xfrm>
          <a:off x="2105526" y="3429000"/>
          <a:ext cx="4704347" cy="314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440600" imgH="2968560" progId="Word.Document.8">
                  <p:embed/>
                </p:oleObj>
              </mc:Choice>
              <mc:Fallback>
                <p:oleObj name="Document" r:id="rId3" imgW="4440600" imgH="2968560" progId="Word.Document.8">
                  <p:embed/>
                  <p:pic>
                    <p:nvPicPr>
                      <p:cNvPr id="141" name="Object 38">
                        <a:extLst>
                          <a:ext uri="{FF2B5EF4-FFF2-40B4-BE49-F238E27FC236}">
                            <a16:creationId xmlns:a16="http://schemas.microsoft.com/office/drawing/2014/main" id="{07DBD4EC-2F24-4F01-9341-C6210062C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526" y="3429000"/>
                        <a:ext cx="4704347" cy="31460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Encoders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C9A26C33-824E-411B-B033-4D71FB00E5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8-to-3 encoder.</a:t>
            </a:r>
          </a:p>
        </p:txBody>
      </p:sp>
      <p:grpSp>
        <p:nvGrpSpPr>
          <p:cNvPr id="188" name="Group 63">
            <a:extLst>
              <a:ext uri="{FF2B5EF4-FFF2-40B4-BE49-F238E27FC236}">
                <a16:creationId xmlns:a16="http://schemas.microsoft.com/office/drawing/2014/main" id="{D9ADB418-D5F3-41DB-B007-440D2242CB5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905000"/>
            <a:ext cx="6248400" cy="3063875"/>
            <a:chOff x="1104" y="1296"/>
            <a:chExt cx="3936" cy="1930"/>
          </a:xfrm>
        </p:grpSpPr>
        <p:sp>
          <p:nvSpPr>
            <p:cNvPr id="189" name="Text Box 6">
              <a:extLst>
                <a:ext uri="{FF2B5EF4-FFF2-40B4-BE49-F238E27FC236}">
                  <a16:creationId xmlns:a16="http://schemas.microsoft.com/office/drawing/2014/main" id="{57A32848-25CE-4611-B0DA-3AE3BD88F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" y="2976"/>
              <a:ext cx="14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An 8-to-3 encoder</a:t>
              </a:r>
            </a:p>
          </p:txBody>
        </p:sp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98A36AEA-8EF7-4D98-961D-94EF9F11B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296"/>
              <a:ext cx="3936" cy="1612"/>
              <a:chOff x="1392" y="1440"/>
              <a:chExt cx="3936" cy="1612"/>
            </a:xfrm>
          </p:grpSpPr>
          <p:sp>
            <p:nvSpPr>
              <p:cNvPr id="191" name="Text Box 8">
                <a:extLst>
                  <a:ext uri="{FF2B5EF4-FFF2-40B4-BE49-F238E27FC236}">
                    <a16:creationId xmlns:a16="http://schemas.microsoft.com/office/drawing/2014/main" id="{E767BB46-96A8-4445-837A-44AF54C426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440"/>
                <a:ext cx="275" cy="1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0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1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2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3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4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5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6</a:t>
                </a:r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 sz="1600" b="0"/>
                  <a:t>D</a:t>
                </a:r>
                <a:r>
                  <a:rPr lang="en-GB" sz="1600" b="0" baseline="-25000"/>
                  <a:t>7</a:t>
                </a:r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0E752266-23A3-4684-AE6F-ED0D2F9D0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5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Line 10">
                <a:extLst>
                  <a:ext uri="{FF2B5EF4-FFF2-40B4-BE49-F238E27FC236}">
                    <a16:creationId xmlns:a16="http://schemas.microsoft.com/office/drawing/2014/main" id="{4DEDFCE0-1708-4589-9548-FB9CB7B9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10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4" name="Group 11">
                <a:extLst>
                  <a:ext uri="{FF2B5EF4-FFF2-40B4-BE49-F238E27FC236}">
                    <a16:creationId xmlns:a16="http://schemas.microsoft.com/office/drawing/2014/main" id="{BAEE31E1-32A7-47AB-A03A-9DF8BA589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2064"/>
                <a:ext cx="336" cy="240"/>
                <a:chOff x="6768" y="11808"/>
                <a:chExt cx="1008" cy="792"/>
              </a:xfrm>
            </p:grpSpPr>
            <p:sp>
              <p:nvSpPr>
                <p:cNvPr id="241" name="Freeform 12">
                  <a:extLst>
                    <a:ext uri="{FF2B5EF4-FFF2-40B4-BE49-F238E27FC236}">
                      <a16:creationId xmlns:a16="http://schemas.microsoft.com/office/drawing/2014/main" id="{E096D7CB-46BA-4FC1-ABCE-0BAA5EF8AC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13">
                  <a:extLst>
                    <a:ext uri="{FF2B5EF4-FFF2-40B4-BE49-F238E27FC236}">
                      <a16:creationId xmlns:a16="http://schemas.microsoft.com/office/drawing/2014/main" id="{7808F198-D009-4725-A915-25DC5D9D6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14">
                  <a:extLst>
                    <a:ext uri="{FF2B5EF4-FFF2-40B4-BE49-F238E27FC236}">
                      <a16:creationId xmlns:a16="http://schemas.microsoft.com/office/drawing/2014/main" id="{3627F1A0-F66D-4E9E-A5D4-6CAB276BE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15">
                  <a:extLst>
                    <a:ext uri="{FF2B5EF4-FFF2-40B4-BE49-F238E27FC236}">
                      <a16:creationId xmlns:a16="http://schemas.microsoft.com/office/drawing/2014/main" id="{93854988-D445-41A0-AC37-8811C43591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16">
                  <a:extLst>
                    <a:ext uri="{FF2B5EF4-FFF2-40B4-BE49-F238E27FC236}">
                      <a16:creationId xmlns:a16="http://schemas.microsoft.com/office/drawing/2014/main" id="{D7040408-0423-4E55-B608-970CB0E085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17">
                <a:extLst>
                  <a:ext uri="{FF2B5EF4-FFF2-40B4-BE49-F238E27FC236}">
                    <a16:creationId xmlns:a16="http://schemas.microsoft.com/office/drawing/2014/main" id="{1DCDAE1A-DD85-42F6-B3CE-28212FEAA2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25" y="2784"/>
                <a:ext cx="336" cy="240"/>
                <a:chOff x="6768" y="11808"/>
                <a:chExt cx="1008" cy="792"/>
              </a:xfrm>
            </p:grpSpPr>
            <p:sp>
              <p:nvSpPr>
                <p:cNvPr id="236" name="Freeform 18">
                  <a:extLst>
                    <a:ext uri="{FF2B5EF4-FFF2-40B4-BE49-F238E27FC236}">
                      <a16:creationId xmlns:a16="http://schemas.microsoft.com/office/drawing/2014/main" id="{0F8FB4C0-B615-4A45-B5A1-DEEACA7B8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9">
                  <a:extLst>
                    <a:ext uri="{FF2B5EF4-FFF2-40B4-BE49-F238E27FC236}">
                      <a16:creationId xmlns:a16="http://schemas.microsoft.com/office/drawing/2014/main" id="{3A0983C6-5CF1-493F-BFE7-E36AB7FD1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20">
                  <a:extLst>
                    <a:ext uri="{FF2B5EF4-FFF2-40B4-BE49-F238E27FC236}">
                      <a16:creationId xmlns:a16="http://schemas.microsoft.com/office/drawing/2014/main" id="{D3C00BC6-7D5A-424F-A717-16CBD8055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1">
                  <a:extLst>
                    <a:ext uri="{FF2B5EF4-FFF2-40B4-BE49-F238E27FC236}">
                      <a16:creationId xmlns:a16="http://schemas.microsoft.com/office/drawing/2014/main" id="{35FE42A0-ED17-468C-A8AD-8F20FC767E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2">
                  <a:extLst>
                    <a:ext uri="{FF2B5EF4-FFF2-40B4-BE49-F238E27FC236}">
                      <a16:creationId xmlns:a16="http://schemas.microsoft.com/office/drawing/2014/main" id="{FC9A8EA6-84E4-4F89-9496-D13B2542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6" name="Line 23">
                <a:extLst>
                  <a:ext uri="{FF2B5EF4-FFF2-40B4-BE49-F238E27FC236}">
                    <a16:creationId xmlns:a16="http://schemas.microsoft.com/office/drawing/2014/main" id="{833B6199-0E49-43FA-9A43-0EEB716CD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Line 24">
                <a:extLst>
                  <a:ext uri="{FF2B5EF4-FFF2-40B4-BE49-F238E27FC236}">
                    <a16:creationId xmlns:a16="http://schemas.microsoft.com/office/drawing/2014/main" id="{89E6FD9D-0195-4144-B79A-CFBB5C93D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776"/>
                <a:ext cx="0" cy="10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25">
                <a:extLst>
                  <a:ext uri="{FF2B5EF4-FFF2-40B4-BE49-F238E27FC236}">
                    <a16:creationId xmlns:a16="http://schemas.microsoft.com/office/drawing/2014/main" id="{A51C86E8-A5EA-420F-823C-E0685F532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9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26">
                <a:extLst>
                  <a:ext uri="{FF2B5EF4-FFF2-40B4-BE49-F238E27FC236}">
                    <a16:creationId xmlns:a16="http://schemas.microsoft.com/office/drawing/2014/main" id="{3DEA23D9-8B48-4256-8CBE-F2AE503D4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832"/>
                <a:ext cx="14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0" name="Group 27">
                <a:extLst>
                  <a:ext uri="{FF2B5EF4-FFF2-40B4-BE49-F238E27FC236}">
                    <a16:creationId xmlns:a16="http://schemas.microsoft.com/office/drawing/2014/main" id="{CA5D24A3-5DB7-47A2-B6F3-CA7842008A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1680"/>
                <a:ext cx="336" cy="240"/>
                <a:chOff x="6768" y="11808"/>
                <a:chExt cx="1008" cy="792"/>
              </a:xfrm>
            </p:grpSpPr>
            <p:sp>
              <p:nvSpPr>
                <p:cNvPr id="231" name="Freeform 28">
                  <a:extLst>
                    <a:ext uri="{FF2B5EF4-FFF2-40B4-BE49-F238E27FC236}">
                      <a16:creationId xmlns:a16="http://schemas.microsoft.com/office/drawing/2014/main" id="{28E055CF-284A-4D5F-AB9D-628AB4FC2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29">
                  <a:extLst>
                    <a:ext uri="{FF2B5EF4-FFF2-40B4-BE49-F238E27FC236}">
                      <a16:creationId xmlns:a16="http://schemas.microsoft.com/office/drawing/2014/main" id="{DF2AFD71-FF2A-46F6-A7CC-D718C5C5E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30">
                  <a:extLst>
                    <a:ext uri="{FF2B5EF4-FFF2-40B4-BE49-F238E27FC236}">
                      <a16:creationId xmlns:a16="http://schemas.microsoft.com/office/drawing/2014/main" id="{95261598-2EDB-4DDD-ABF9-2D44D5945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31">
                  <a:extLst>
                    <a:ext uri="{FF2B5EF4-FFF2-40B4-BE49-F238E27FC236}">
                      <a16:creationId xmlns:a16="http://schemas.microsoft.com/office/drawing/2014/main" id="{E24A5004-8F3D-4194-9665-FA45EE576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32">
                  <a:extLst>
                    <a:ext uri="{FF2B5EF4-FFF2-40B4-BE49-F238E27FC236}">
                      <a16:creationId xmlns:a16="http://schemas.microsoft.com/office/drawing/2014/main" id="{3737CFDE-D6FC-4AE8-B0CD-9FB32538F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1" name="Line 33">
                <a:extLst>
                  <a:ext uri="{FF2B5EF4-FFF2-40B4-BE49-F238E27FC236}">
                    <a16:creationId xmlns:a16="http://schemas.microsoft.com/office/drawing/2014/main" id="{E1533F76-333D-41D0-9CE9-F040E458B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77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34">
                <a:extLst>
                  <a:ext uri="{FF2B5EF4-FFF2-40B4-BE49-F238E27FC236}">
                    <a16:creationId xmlns:a16="http://schemas.microsoft.com/office/drawing/2014/main" id="{A161F864-DAD7-4319-83E1-D82FCA206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6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35">
                <a:extLst>
                  <a:ext uri="{FF2B5EF4-FFF2-40B4-BE49-F238E27FC236}">
                    <a16:creationId xmlns:a16="http://schemas.microsoft.com/office/drawing/2014/main" id="{34FE2CF0-26DA-4007-82F8-D90E84B7B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36">
                <a:extLst>
                  <a:ext uri="{FF2B5EF4-FFF2-40B4-BE49-F238E27FC236}">
                    <a16:creationId xmlns:a16="http://schemas.microsoft.com/office/drawing/2014/main" id="{7FFE0043-834C-4381-BF70-3E53B8AF6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544"/>
                <a:ext cx="8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Line 37">
                <a:extLst>
                  <a:ext uri="{FF2B5EF4-FFF2-40B4-BE49-F238E27FC236}">
                    <a16:creationId xmlns:a16="http://schemas.microsoft.com/office/drawing/2014/main" id="{C7943051-7893-42B7-AB88-A41678391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0" cy="115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38">
                <a:extLst>
                  <a:ext uri="{FF2B5EF4-FFF2-40B4-BE49-F238E27FC236}">
                    <a16:creationId xmlns:a16="http://schemas.microsoft.com/office/drawing/2014/main" id="{889A2175-2364-4726-AB5B-F6C950CCF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776"/>
                <a:ext cx="86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Line 39">
                <a:extLst>
                  <a:ext uri="{FF2B5EF4-FFF2-40B4-BE49-F238E27FC236}">
                    <a16:creationId xmlns:a16="http://schemas.microsoft.com/office/drawing/2014/main" id="{FCA21F16-5C6B-4589-B329-485D2B6CD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784"/>
                <a:ext cx="10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Oval 40">
                <a:extLst>
                  <a:ext uri="{FF2B5EF4-FFF2-40B4-BE49-F238E27FC236}">
                    <a16:creationId xmlns:a16="http://schemas.microsoft.com/office/drawing/2014/main" id="{1522EE7F-DC7F-44F1-BF9D-AC9738609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250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Line 41">
                <a:extLst>
                  <a:ext uri="{FF2B5EF4-FFF2-40B4-BE49-F238E27FC236}">
                    <a16:creationId xmlns:a16="http://schemas.microsoft.com/office/drawing/2014/main" id="{7F88D54A-8574-455A-9301-193089073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0" cy="9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42">
                <a:extLst>
                  <a:ext uri="{FF2B5EF4-FFF2-40B4-BE49-F238E27FC236}">
                    <a16:creationId xmlns:a16="http://schemas.microsoft.com/office/drawing/2014/main" id="{687D9BC0-1A77-4A0D-A7FD-E1B5BC799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Line 43">
                <a:extLst>
                  <a:ext uri="{FF2B5EF4-FFF2-40B4-BE49-F238E27FC236}">
                    <a16:creationId xmlns:a16="http://schemas.microsoft.com/office/drawing/2014/main" id="{8C1E0F8A-7272-4C45-B541-3CBCAD82C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172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44">
                <a:extLst>
                  <a:ext uri="{FF2B5EF4-FFF2-40B4-BE49-F238E27FC236}">
                    <a16:creationId xmlns:a16="http://schemas.microsoft.com/office/drawing/2014/main" id="{8E32CF38-C2E3-437B-985B-0D9AC7CAF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110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Oval 45">
                <a:extLst>
                  <a:ext uri="{FF2B5EF4-FFF2-40B4-BE49-F238E27FC236}">
                    <a16:creationId xmlns:a16="http://schemas.microsoft.com/office/drawing/2014/main" id="{D9D1AE3B-69EA-4168-827C-529985A4C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1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Oval 46">
                <a:extLst>
                  <a:ext uri="{FF2B5EF4-FFF2-40B4-BE49-F238E27FC236}">
                    <a16:creationId xmlns:a16="http://schemas.microsoft.com/office/drawing/2014/main" id="{5B26AEFE-68C0-4833-8BF9-9DAC27BD8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22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215" name="Oval 47">
                <a:extLst>
                  <a:ext uri="{FF2B5EF4-FFF2-40B4-BE49-F238E27FC236}">
                    <a16:creationId xmlns:a16="http://schemas.microsoft.com/office/drawing/2014/main" id="{26B17DD5-E948-4F6A-899D-97A79FE9C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4" y="295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48">
                <a:extLst>
                  <a:ext uri="{FF2B5EF4-FFF2-40B4-BE49-F238E27FC236}">
                    <a16:creationId xmlns:a16="http://schemas.microsoft.com/office/drawing/2014/main" id="{4E33221B-BC6B-42EE-9616-8756E4B57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Line 49">
                <a:extLst>
                  <a:ext uri="{FF2B5EF4-FFF2-40B4-BE49-F238E27FC236}">
                    <a16:creationId xmlns:a16="http://schemas.microsoft.com/office/drawing/2014/main" id="{593BABC8-D178-4F93-A328-AA7E34834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68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50">
                <a:extLst>
                  <a:ext uri="{FF2B5EF4-FFF2-40B4-BE49-F238E27FC236}">
                    <a16:creationId xmlns:a16="http://schemas.microsoft.com/office/drawing/2014/main" id="{7CFE393A-415F-47B1-848C-271D57C55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Line 51">
                <a:extLst>
                  <a:ext uri="{FF2B5EF4-FFF2-40B4-BE49-F238E27FC236}">
                    <a16:creationId xmlns:a16="http://schemas.microsoft.com/office/drawing/2014/main" id="{18167656-0350-4FC1-9971-38700F691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16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52">
                <a:extLst>
                  <a:ext uri="{FF2B5EF4-FFF2-40B4-BE49-F238E27FC236}">
                    <a16:creationId xmlns:a16="http://schemas.microsoft.com/office/drawing/2014/main" id="{9738568B-42D4-4D73-B7E4-288F0DDD5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12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53">
                <a:extLst>
                  <a:ext uri="{FF2B5EF4-FFF2-40B4-BE49-F238E27FC236}">
                    <a16:creationId xmlns:a16="http://schemas.microsoft.com/office/drawing/2014/main" id="{89BA8716-7B8A-4113-A581-64DBC792B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20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Line 54">
                <a:extLst>
                  <a:ext uri="{FF2B5EF4-FFF2-40B4-BE49-F238E27FC236}">
                    <a16:creationId xmlns:a16="http://schemas.microsoft.com/office/drawing/2014/main" id="{4C62C88F-37CE-4535-89F0-025EAB691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Line 55">
                <a:extLst>
                  <a:ext uri="{FF2B5EF4-FFF2-40B4-BE49-F238E27FC236}">
                    <a16:creationId xmlns:a16="http://schemas.microsoft.com/office/drawing/2014/main" id="{1B8FC362-AE7F-4E1D-9D11-48C3B896E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0" cy="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Oval 56">
                <a:extLst>
                  <a:ext uri="{FF2B5EF4-FFF2-40B4-BE49-F238E27FC236}">
                    <a16:creationId xmlns:a16="http://schemas.microsoft.com/office/drawing/2014/main" id="{4ED1D724-AE4D-4D6D-A348-A1EFCD44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21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Text Box 57">
                <a:extLst>
                  <a:ext uri="{FF2B5EF4-FFF2-40B4-BE49-F238E27FC236}">
                    <a16:creationId xmlns:a16="http://schemas.microsoft.com/office/drawing/2014/main" id="{E322731D-7959-4F40-A898-CC16C6436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78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z = D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6" name="Text Box 58">
                <a:extLst>
                  <a:ext uri="{FF2B5EF4-FFF2-40B4-BE49-F238E27FC236}">
                    <a16:creationId xmlns:a16="http://schemas.microsoft.com/office/drawing/2014/main" id="{BE931605-9609-40F9-925E-E5B57B8D9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064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 = D</a:t>
                </a:r>
                <a:r>
                  <a:rPr lang="en-GB" sz="1600" b="0" baseline="-25000"/>
                  <a:t>2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3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39711E18-EC20-4FE6-93B5-F5CB7B6C3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680"/>
                <a:ext cx="14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x = D</a:t>
                </a:r>
                <a:r>
                  <a:rPr lang="en-GB" sz="1600" b="0" baseline="-25000"/>
                  <a:t>4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5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6</a:t>
                </a:r>
                <a:r>
                  <a:rPr lang="en-GB" sz="1600" b="0"/>
                  <a:t> + D</a:t>
                </a:r>
                <a:r>
                  <a:rPr lang="en-GB" sz="1600" b="0" baseline="-25000"/>
                  <a:t>7</a:t>
                </a:r>
                <a:endParaRPr lang="en-GB" sz="2000" b="0"/>
              </a:p>
            </p:txBody>
          </p:sp>
          <p:sp>
            <p:nvSpPr>
              <p:cNvPr id="228" name="Line 60">
                <a:extLst>
                  <a:ext uri="{FF2B5EF4-FFF2-40B4-BE49-F238E27FC236}">
                    <a16:creationId xmlns:a16="http://schemas.microsoft.com/office/drawing/2014/main" id="{E47F5FB1-CBA2-40CF-8F7B-7715479AD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1" y="289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Line 61">
                <a:extLst>
                  <a:ext uri="{FF2B5EF4-FFF2-40B4-BE49-F238E27FC236}">
                    <a16:creationId xmlns:a16="http://schemas.microsoft.com/office/drawing/2014/main" id="{C90C70DD-BBB7-40D4-91BF-17ECB25A2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217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62">
                <a:extLst>
                  <a:ext uri="{FF2B5EF4-FFF2-40B4-BE49-F238E27FC236}">
                    <a16:creationId xmlns:a16="http://schemas.microsoft.com/office/drawing/2014/main" id="{C0DE7083-FA53-4E61-A78D-C42FEDBE3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" y="179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6" name="Rectangle 64">
            <a:extLst>
              <a:ext uri="{FF2B5EF4-FFF2-40B4-BE49-F238E27FC236}">
                <a16:creationId xmlns:a16="http://schemas.microsoft.com/office/drawing/2014/main" id="{6B47D687-29A3-4DD9-998F-55F564C2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006600"/>
                </a:solidFill>
              </a:rPr>
              <a:t>Exercise: </a:t>
            </a:r>
            <a:r>
              <a:rPr lang="en-US" sz="2400" b="0" dirty="0"/>
              <a:t>Can you design a 2</a:t>
            </a:r>
            <a:r>
              <a:rPr lang="en-US" sz="2400" b="0" i="1" baseline="50000" dirty="0"/>
              <a:t>n</a:t>
            </a:r>
            <a:r>
              <a:rPr lang="en-US" sz="2400" b="0" dirty="0"/>
              <a:t>-to-</a:t>
            </a:r>
            <a:r>
              <a:rPr lang="en-US" sz="2400" b="0" i="1" dirty="0"/>
              <a:t>n</a:t>
            </a:r>
            <a:r>
              <a:rPr lang="en-US" sz="2400" b="0" dirty="0"/>
              <a:t> encoder </a:t>
            </a:r>
            <a:r>
              <a:rPr lang="en-US" sz="2400" b="0" u="sng" dirty="0"/>
              <a:t>without using K-map</a:t>
            </a:r>
            <a:r>
              <a:rPr lang="en-US" sz="2400" b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E707582C-2DC2-4522-B360-0860908032B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001000" cy="21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priority encoder </a:t>
            </a:r>
            <a:r>
              <a:rPr lang="en-US" dirty="0"/>
              <a:t>is one with priority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two or more inputs or equal to 1, the input with the highest priority takes precedence.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all inputs are 0, this input combination is considered invalid.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of a </a:t>
            </a:r>
            <a:r>
              <a:rPr lang="en-US" dirty="0">
                <a:solidFill>
                  <a:srgbClr val="C00000"/>
                </a:solidFill>
              </a:rPr>
              <a:t>4-to-2 priority encoder</a:t>
            </a:r>
            <a:r>
              <a:rPr lang="en-US" dirty="0"/>
              <a:t>: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DD714C21-961A-4DE9-B809-581AB5DF8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60765"/>
              </p:ext>
            </p:extLst>
          </p:nvPr>
        </p:nvGraphicFramePr>
        <p:xfrm>
          <a:off x="1635760" y="3382712"/>
          <a:ext cx="5567681" cy="2595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0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1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2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3</a:t>
                      </a:r>
                      <a:endParaRPr lang="en-SG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f</a:t>
                      </a:r>
                      <a:endParaRPr lang="en-SG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</a:t>
                      </a:r>
                      <a:endParaRPr lang="en-SG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00FF"/>
                          </a:solidFill>
                        </a:rPr>
                        <a:t>V</a:t>
                      </a:r>
                      <a:endParaRPr lang="en-SG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F1C6835C-A146-4680-8604-787D6B42466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“compact” function table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3A44EAD4-26B0-4D6E-921E-7C769777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97763"/>
              </p:ext>
            </p:extLst>
          </p:nvPr>
        </p:nvGraphicFramePr>
        <p:xfrm>
          <a:off x="609600" y="1752600"/>
          <a:ext cx="2895599" cy="18135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23B5B030-7ED9-4637-8237-932343A1C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84406"/>
              </p:ext>
            </p:extLst>
          </p:nvPr>
        </p:nvGraphicFramePr>
        <p:xfrm>
          <a:off x="4572000" y="1676400"/>
          <a:ext cx="2895599" cy="46634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99" name="Group 23">
            <a:extLst>
              <a:ext uri="{FF2B5EF4-FFF2-40B4-BE49-F238E27FC236}">
                <a16:creationId xmlns:a16="http://schemas.microsoft.com/office/drawing/2014/main" id="{F8444AD5-B4E6-4C76-9E68-16FF1862DB5C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3886200" cy="457200"/>
            <a:chOff x="3733800" y="2743200"/>
            <a:chExt cx="3886200" cy="457200"/>
          </a:xfrm>
        </p:grpSpPr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564FE9EB-40A1-4835-9DE2-C945B6FB33F9}"/>
                </a:ext>
              </a:extLst>
            </p:cNvPr>
            <p:cNvSpPr/>
            <p:nvPr/>
          </p:nvSpPr>
          <p:spPr bwMode="auto">
            <a:xfrm>
              <a:off x="4419600" y="2743200"/>
              <a:ext cx="3200400" cy="457200"/>
            </a:xfrm>
            <a:prstGeom prst="roundRect">
              <a:avLst/>
            </a:prstGeom>
            <a:noFill/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1">
              <a:extLst>
                <a:ext uri="{FF2B5EF4-FFF2-40B4-BE49-F238E27FC236}">
                  <a16:creationId xmlns:a16="http://schemas.microsoft.com/office/drawing/2014/main" id="{FF828EF4-B54C-4B4E-91C7-82381FE3C8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3800" y="2895600"/>
              <a:ext cx="609600" cy="1588"/>
            </a:xfrm>
            <a:prstGeom prst="straightConnector1">
              <a:avLst/>
            </a:prstGeom>
            <a:noFill/>
            <a:ln w="19050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87" name="Rounded Rectangle 12">
            <a:extLst>
              <a:ext uri="{FF2B5EF4-FFF2-40B4-BE49-F238E27FC236}">
                <a16:creationId xmlns:a16="http://schemas.microsoft.com/office/drawing/2014/main" id="{1E48CB14-3EC8-4267-9922-61B7BFA3DFDF}"/>
              </a:ext>
            </a:extLst>
          </p:cNvPr>
          <p:cNvSpPr/>
          <p:nvPr/>
        </p:nvSpPr>
        <p:spPr bwMode="auto">
          <a:xfrm>
            <a:off x="457200" y="2819400"/>
            <a:ext cx="3200400" cy="228600"/>
          </a:xfrm>
          <a:prstGeom prst="roundRect">
            <a:avLst/>
          </a:prstGeom>
          <a:noFill/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88" name="Rounded Rectangle 15">
            <a:extLst>
              <a:ext uri="{FF2B5EF4-FFF2-40B4-BE49-F238E27FC236}">
                <a16:creationId xmlns:a16="http://schemas.microsoft.com/office/drawing/2014/main" id="{E8ED5302-42B4-4616-885B-6E5474A60325}"/>
              </a:ext>
            </a:extLst>
          </p:cNvPr>
          <p:cNvSpPr/>
          <p:nvPr/>
        </p:nvSpPr>
        <p:spPr bwMode="auto">
          <a:xfrm>
            <a:off x="457200" y="3057525"/>
            <a:ext cx="3200400" cy="2286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89" name="Group 24">
            <a:extLst>
              <a:ext uri="{FF2B5EF4-FFF2-40B4-BE49-F238E27FC236}">
                <a16:creationId xmlns:a16="http://schemas.microsoft.com/office/drawing/2014/main" id="{800B888E-CC08-48A6-AE8B-B4B64433657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00400"/>
            <a:ext cx="3886200" cy="1066800"/>
            <a:chOff x="3733800" y="3200400"/>
            <a:chExt cx="3886200" cy="1066800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4F11EFE-2213-486A-9475-E4D311C8E903}"/>
                </a:ext>
              </a:extLst>
            </p:cNvPr>
            <p:cNvCxnSpPr/>
            <p:nvPr/>
          </p:nvCxnSpPr>
          <p:spPr bwMode="auto">
            <a:xfrm>
              <a:off x="3733800" y="3200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1" name="Rounded Rectangle 17">
              <a:extLst>
                <a:ext uri="{FF2B5EF4-FFF2-40B4-BE49-F238E27FC236}">
                  <a16:creationId xmlns:a16="http://schemas.microsoft.com/office/drawing/2014/main" id="{FA49C8BB-7B87-4354-8989-F44CE215DD50}"/>
                </a:ext>
              </a:extLst>
            </p:cNvPr>
            <p:cNvSpPr/>
            <p:nvPr/>
          </p:nvSpPr>
          <p:spPr bwMode="auto">
            <a:xfrm>
              <a:off x="4419600" y="3200400"/>
              <a:ext cx="3200400" cy="10668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192" name="Rounded Rectangle 19">
            <a:extLst>
              <a:ext uri="{FF2B5EF4-FFF2-40B4-BE49-F238E27FC236}">
                <a16:creationId xmlns:a16="http://schemas.microsoft.com/office/drawing/2014/main" id="{A284E19A-4C41-47F3-B01D-8959317CE48A}"/>
              </a:ext>
            </a:extLst>
          </p:cNvPr>
          <p:cNvSpPr/>
          <p:nvPr/>
        </p:nvSpPr>
        <p:spPr bwMode="auto">
          <a:xfrm>
            <a:off x="461963" y="3316288"/>
            <a:ext cx="3200400" cy="228600"/>
          </a:xfrm>
          <a:prstGeom prst="roundRect">
            <a:avLst/>
          </a:prstGeom>
          <a:noFill/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93" name="Group 25">
            <a:extLst>
              <a:ext uri="{FF2B5EF4-FFF2-40B4-BE49-F238E27FC236}">
                <a16:creationId xmlns:a16="http://schemas.microsoft.com/office/drawing/2014/main" id="{8302B3B4-EC21-478D-B060-6EE44DBF7D0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581400"/>
            <a:ext cx="3886200" cy="2743200"/>
            <a:chOff x="3733800" y="3581400"/>
            <a:chExt cx="3886200" cy="2743200"/>
          </a:xfrm>
        </p:grpSpPr>
        <p:sp>
          <p:nvSpPr>
            <p:cNvPr id="194" name="Rounded Rectangle 20">
              <a:extLst>
                <a:ext uri="{FF2B5EF4-FFF2-40B4-BE49-F238E27FC236}">
                  <a16:creationId xmlns:a16="http://schemas.microsoft.com/office/drawing/2014/main" id="{637F7EC0-88E3-43F4-BD2E-9D21EC548F19}"/>
                </a:ext>
              </a:extLst>
            </p:cNvPr>
            <p:cNvSpPr/>
            <p:nvPr/>
          </p:nvSpPr>
          <p:spPr bwMode="auto">
            <a:xfrm>
              <a:off x="4419600" y="4267200"/>
              <a:ext cx="3200400" cy="2057400"/>
            </a:xfrm>
            <a:prstGeom prst="roundRect">
              <a:avLst/>
            </a:prstGeom>
            <a:noFill/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Arrow Connector 21">
              <a:extLst>
                <a:ext uri="{FF2B5EF4-FFF2-40B4-BE49-F238E27FC236}">
                  <a16:creationId xmlns:a16="http://schemas.microsoft.com/office/drawing/2014/main" id="{CC82852B-3FA6-4157-8715-D099E8EAE1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619500" y="3695700"/>
              <a:ext cx="914400" cy="685800"/>
            </a:xfrm>
            <a:prstGeom prst="straightConnector1">
              <a:avLst/>
            </a:prstGeom>
            <a:noFill/>
            <a:ln w="19050" algn="ctr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96" name="Rectangle 3">
            <a:extLst>
              <a:ext uri="{FF2B5EF4-FFF2-40B4-BE49-F238E27FC236}">
                <a16:creationId xmlns:a16="http://schemas.microsoft.com/office/drawing/2014/main" id="{F8CC4BE5-64C5-438A-9F3F-F5D3ABE8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35387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b="0" kern="0" dirty="0">
                <a:solidFill>
                  <a:srgbClr val="006600"/>
                </a:solidFill>
                <a:latin typeface="+mn-lt"/>
                <a:cs typeface="+mn-cs"/>
              </a:rPr>
              <a:t>Exercise: </a:t>
            </a:r>
            <a:r>
              <a:rPr lang="en-US" sz="2400" b="0" kern="0" dirty="0">
                <a:latin typeface="+mn-lt"/>
                <a:cs typeface="+mn-cs"/>
              </a:rPr>
              <a:t>Obtain the simplified expressions for </a:t>
            </a:r>
            <a:r>
              <a:rPr lang="en-US" sz="2400" i="1" kern="0" dirty="0">
                <a:latin typeface="+mn-lt"/>
                <a:cs typeface="+mn-cs"/>
              </a:rPr>
              <a:t>f</a:t>
            </a:r>
            <a:r>
              <a:rPr lang="en-US" sz="2400" b="0" kern="0" dirty="0">
                <a:latin typeface="+mn-lt"/>
                <a:cs typeface="+mn-cs"/>
              </a:rPr>
              <a:t>, </a:t>
            </a:r>
            <a:r>
              <a:rPr lang="en-US" sz="2400" i="1" kern="0" dirty="0">
                <a:latin typeface="+mn-lt"/>
                <a:cs typeface="+mn-cs"/>
              </a:rPr>
              <a:t>g</a:t>
            </a:r>
            <a:r>
              <a:rPr lang="en-US" sz="2400" b="0" kern="0" dirty="0">
                <a:latin typeface="+mn-lt"/>
                <a:cs typeface="+mn-cs"/>
              </a:rPr>
              <a:t> and </a:t>
            </a:r>
            <a:r>
              <a:rPr lang="en-US" sz="2400" b="0" i="1" kern="0" dirty="0">
                <a:latin typeface="+mn-lt"/>
                <a:cs typeface="+mn-cs"/>
              </a:rPr>
              <a:t>V</a:t>
            </a:r>
            <a:r>
              <a:rPr lang="en-US" sz="2400" b="0" kern="0" dirty="0">
                <a:latin typeface="+mn-lt"/>
                <a:cs typeface="+mn-cs"/>
              </a:rPr>
              <a:t>.</a:t>
            </a:r>
          </a:p>
        </p:txBody>
      </p:sp>
      <p:sp>
        <p:nvSpPr>
          <p:cNvPr id="197" name="Text Box 44">
            <a:extLst>
              <a:ext uri="{FF2B5EF4-FFF2-40B4-BE49-F238E27FC236}">
                <a16:creationId xmlns:a16="http://schemas.microsoft.com/office/drawing/2014/main" id="{5C245FDA-AB88-4251-8A68-7DE0E917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92" grpId="0" animBg="1"/>
      <p:bldP spid="19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Multiplexers and </a:t>
            </a:r>
            <a:r>
              <a:rPr lang="en-GB" sz="3600" dirty="0" err="1">
                <a:solidFill>
                  <a:srgbClr val="0000FF"/>
                </a:solidFill>
              </a:rPr>
              <a:t>Demultiplexers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application:</a:t>
            </a:r>
          </a:p>
        </p:txBody>
      </p:sp>
      <p:pic>
        <p:nvPicPr>
          <p:cNvPr id="23" name="Picture 7" descr="Image27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99" y="1676400"/>
            <a:ext cx="5089951" cy="243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04800" y="4267200"/>
            <a:ext cx="8229600" cy="171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Helps share a </a:t>
            </a:r>
            <a:r>
              <a:rPr lang="en-US" sz="2400" b="0" i="1" dirty="0"/>
              <a:t>single communication line</a:t>
            </a:r>
            <a:r>
              <a:rPr lang="en-US" sz="2400" b="0" dirty="0"/>
              <a:t> among a number of devices.</a:t>
            </a:r>
          </a:p>
          <a:p>
            <a:pPr marL="263525" indent="-263525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At any time, only one source and one destination can use the communication line.</a:t>
            </a: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9060C6D3-DF6D-43BF-8FCF-8BAFD5DCA8D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71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an input line and a set of selection lines, a </a:t>
            </a:r>
            <a:r>
              <a:rPr lang="en-US" dirty="0">
                <a:solidFill>
                  <a:srgbClr val="800000"/>
                </a:solidFill>
              </a:rPr>
              <a:t>demultiplexer </a:t>
            </a:r>
            <a:r>
              <a:rPr lang="en-US" dirty="0"/>
              <a:t>directs data from the input to one selected output line.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1-to-4 demultiplexer</a:t>
            </a:r>
            <a:r>
              <a:rPr lang="en-US" dirty="0"/>
              <a:t>.</a:t>
            </a:r>
          </a:p>
        </p:txBody>
      </p:sp>
      <p:graphicFrame>
        <p:nvGraphicFramePr>
          <p:cNvPr id="103" name="Object 4">
            <a:extLst>
              <a:ext uri="{FF2B5EF4-FFF2-40B4-BE49-F238E27FC236}">
                <a16:creationId xmlns:a16="http://schemas.microsoft.com/office/drawing/2014/main" id="{49DD2420-A1EA-4CA9-91D7-FD818603C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581400"/>
          <a:ext cx="28670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881800" imgH="1611360" progId="Word.Document.8">
                  <p:embed/>
                </p:oleObj>
              </mc:Choice>
              <mc:Fallback>
                <p:oleObj name="Document" r:id="rId3" imgW="2881800" imgH="1611360" progId="Word.Document.8">
                  <p:embed/>
                  <p:pic>
                    <p:nvPicPr>
                      <p:cNvPr id="103" name="Object 4">
                        <a:extLst>
                          <a:ext uri="{FF2B5EF4-FFF2-40B4-BE49-F238E27FC236}">
                            <a16:creationId xmlns:a16="http://schemas.microsoft.com/office/drawing/2014/main" id="{49DD2420-A1EA-4CA9-91D7-FD818603C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286702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5">
            <a:extLst>
              <a:ext uri="{FF2B5EF4-FFF2-40B4-BE49-F238E27FC236}">
                <a16:creationId xmlns:a16="http://schemas.microsoft.com/office/drawing/2014/main" id="{91BA2886-2350-4765-9D51-50A05727824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200400"/>
            <a:ext cx="4495800" cy="2774950"/>
            <a:chOff x="912" y="2016"/>
            <a:chExt cx="2832" cy="1748"/>
          </a:xfrm>
        </p:grpSpPr>
        <p:sp>
          <p:nvSpPr>
            <p:cNvPr id="105" name="Text Box 6">
              <a:extLst>
                <a:ext uri="{FF2B5EF4-FFF2-40B4-BE49-F238E27FC236}">
                  <a16:creationId xmlns:a16="http://schemas.microsoft.com/office/drawing/2014/main" id="{424FCE7C-D682-4AEB-9667-890DD4105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106" name="Line 7">
              <a:extLst>
                <a:ext uri="{FF2B5EF4-FFF2-40B4-BE49-F238E27FC236}">
                  <a16:creationId xmlns:a16="http://schemas.microsoft.com/office/drawing/2014/main" id="{90B9D04B-4542-42F8-A2EB-9F67493E5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8">
              <a:extLst>
                <a:ext uri="{FF2B5EF4-FFF2-40B4-BE49-F238E27FC236}">
                  <a16:creationId xmlns:a16="http://schemas.microsoft.com/office/drawing/2014/main" id="{4487536D-37AA-4153-8EEB-28D354F6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">
              <a:extLst>
                <a:ext uri="{FF2B5EF4-FFF2-40B4-BE49-F238E27FC236}">
                  <a16:creationId xmlns:a16="http://schemas.microsoft.com/office/drawing/2014/main" id="{A4B79D4F-38D7-45B6-8A8A-3E91DC94E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">
              <a:extLst>
                <a:ext uri="{FF2B5EF4-FFF2-40B4-BE49-F238E27FC236}">
                  <a16:creationId xmlns:a16="http://schemas.microsoft.com/office/drawing/2014/main" id="{51ED1374-60FB-4C76-8DBB-0E62FDD3A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">
              <a:extLst>
                <a:ext uri="{FF2B5EF4-FFF2-40B4-BE49-F238E27FC236}">
                  <a16:creationId xmlns:a16="http://schemas.microsoft.com/office/drawing/2014/main" id="{026B1225-D65C-4F5E-ACE9-30DE821FD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74F61DA1-4747-445E-B5AF-0A33EDC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3">
              <a:extLst>
                <a:ext uri="{FF2B5EF4-FFF2-40B4-BE49-F238E27FC236}">
                  <a16:creationId xmlns:a16="http://schemas.microsoft.com/office/drawing/2014/main" id="{23D37E19-9481-437A-A013-9C8BA2CB9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113" name="Text Box 14">
              <a:extLst>
                <a:ext uri="{FF2B5EF4-FFF2-40B4-BE49-F238E27FC236}">
                  <a16:creationId xmlns:a16="http://schemas.microsoft.com/office/drawing/2014/main" id="{97955B94-44FD-417D-A53F-78125876D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114" name="AutoShape 15">
              <a:extLst>
                <a:ext uri="{FF2B5EF4-FFF2-40B4-BE49-F238E27FC236}">
                  <a16:creationId xmlns:a16="http://schemas.microsoft.com/office/drawing/2014/main" id="{E406B1F5-CEC3-47CD-ACB0-0B0A2442BF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6">
              <a:extLst>
                <a:ext uri="{FF2B5EF4-FFF2-40B4-BE49-F238E27FC236}">
                  <a16:creationId xmlns:a16="http://schemas.microsoft.com/office/drawing/2014/main" id="{3F344B0A-8B2A-4157-915A-9544972E3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7">
              <a:extLst>
                <a:ext uri="{FF2B5EF4-FFF2-40B4-BE49-F238E27FC236}">
                  <a16:creationId xmlns:a16="http://schemas.microsoft.com/office/drawing/2014/main" id="{F1DDD6D0-DABE-42BD-A1DB-8172EB342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117" name="Text Box 18">
              <a:extLst>
                <a:ext uri="{FF2B5EF4-FFF2-40B4-BE49-F238E27FC236}">
                  <a16:creationId xmlns:a16="http://schemas.microsoft.com/office/drawing/2014/main" id="{43401384-D246-4BD2-A903-764883E42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118" name="Text Box 19">
              <a:extLst>
                <a:ext uri="{FF2B5EF4-FFF2-40B4-BE49-F238E27FC236}">
                  <a16:creationId xmlns:a16="http://schemas.microsoft.com/office/drawing/2014/main" id="{494C91AA-900E-44A9-8DF6-190863CA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19" name="Text Box 20">
              <a:extLst>
                <a:ext uri="{FF2B5EF4-FFF2-40B4-BE49-F238E27FC236}">
                  <a16:creationId xmlns:a16="http://schemas.microsoft.com/office/drawing/2014/main" id="{57B78718-C7EA-44CD-9345-0090C98F5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1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120" name="Text Box 21">
              <a:extLst>
                <a:ext uri="{FF2B5EF4-FFF2-40B4-BE49-F238E27FC236}">
                  <a16:creationId xmlns:a16="http://schemas.microsoft.com/office/drawing/2014/main" id="{BE681485-11ED-41AF-A9C6-E30C6DC5C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121" name="Text Box 22">
              <a:extLst>
                <a:ext uri="{FF2B5EF4-FFF2-40B4-BE49-F238E27FC236}">
                  <a16:creationId xmlns:a16="http://schemas.microsoft.com/office/drawing/2014/main" id="{AC0708B0-FFA5-44B7-BE38-AD9864D72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  <p:sp>
        <p:nvSpPr>
          <p:cNvPr id="122" name="Rectangle 23">
            <a:extLst>
              <a:ext uri="{FF2B5EF4-FFF2-40B4-BE49-F238E27FC236}">
                <a16:creationId xmlns:a16="http://schemas.microsoft.com/office/drawing/2014/main" id="{E325EE5C-C976-4146-A97D-0096A3DE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581400"/>
            <a:ext cx="685800" cy="16764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Demultiplexers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8C627DC6-799E-400F-9B9B-7515D1F0FF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1049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turns out that the demultiplexer circuit is actually </a:t>
            </a:r>
            <a:r>
              <a:rPr lang="en-US" u="sng" dirty="0"/>
              <a:t>identical</a:t>
            </a:r>
            <a:r>
              <a:rPr lang="en-US" dirty="0"/>
              <a:t> to a decoder with enable.</a:t>
            </a:r>
          </a:p>
        </p:txBody>
      </p:sp>
      <p:grpSp>
        <p:nvGrpSpPr>
          <p:cNvPr id="48" name="Group 43">
            <a:extLst>
              <a:ext uri="{FF2B5EF4-FFF2-40B4-BE49-F238E27FC236}">
                <a16:creationId xmlns:a16="http://schemas.microsoft.com/office/drawing/2014/main" id="{D5BA567F-B109-436B-ACEA-4282EAD474F5}"/>
              </a:ext>
            </a:extLst>
          </p:cNvPr>
          <p:cNvGrpSpPr>
            <a:grpSpLocks/>
          </p:cNvGrpSpPr>
          <p:nvPr/>
        </p:nvGrpSpPr>
        <p:grpSpPr bwMode="auto">
          <a:xfrm>
            <a:off x="850232" y="2371679"/>
            <a:ext cx="4267200" cy="2470150"/>
            <a:chOff x="1440" y="1584"/>
            <a:chExt cx="2688" cy="1556"/>
          </a:xfrm>
        </p:grpSpPr>
        <p:sp>
          <p:nvSpPr>
            <p:cNvPr id="49" name="Text Box 25">
              <a:extLst>
                <a:ext uri="{FF2B5EF4-FFF2-40B4-BE49-F238E27FC236}">
                  <a16:creationId xmlns:a16="http://schemas.microsoft.com/office/drawing/2014/main" id="{F5CE6CB3-DAC9-4FB8-BE20-2CBA4CB8B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680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</a:t>
              </a:r>
              <a:r>
                <a:rPr lang="en-GB" sz="1600" b="0">
                  <a:sym typeface="Symbol" pitchFamily="18" charset="2"/>
                </a:rPr>
                <a:t></a:t>
              </a:r>
              <a:r>
                <a:rPr lang="en-GB" sz="1600" b="0"/>
                <a:t>4 Decoder</a:t>
              </a:r>
              <a:endParaRPr lang="en-GB" sz="2000" b="0"/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C43BE490-A6A1-430A-8C33-BA271FE7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6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9FA42E08-D836-41CD-94AE-92885BC6A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8">
              <a:extLst>
                <a:ext uri="{FF2B5EF4-FFF2-40B4-BE49-F238E27FC236}">
                  <a16:creationId xmlns:a16="http://schemas.microsoft.com/office/drawing/2014/main" id="{2A12A0CB-773F-4AD1-9185-87C2D07E4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942E8B58-224B-4AED-A6FB-5F39882EC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64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73DD88CA-2FD2-4F64-A910-F767A6BF0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431F2F11-0761-4E17-9198-C2F2397A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32">
              <a:extLst>
                <a:ext uri="{FF2B5EF4-FFF2-40B4-BE49-F238E27FC236}">
                  <a16:creationId xmlns:a16="http://schemas.microsoft.com/office/drawing/2014/main" id="{545F1D8C-2E3E-4E2C-A5FB-D67660C3B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D</a:t>
              </a:r>
              <a:endParaRPr lang="en-GB" sz="2000" b="0"/>
            </a:p>
          </p:txBody>
        </p:sp>
        <p:sp>
          <p:nvSpPr>
            <p:cNvPr id="57" name="Text Box 33">
              <a:extLst>
                <a:ext uri="{FF2B5EF4-FFF2-40B4-BE49-F238E27FC236}">
                  <a16:creationId xmlns:a16="http://schemas.microsoft.com/office/drawing/2014/main" id="{29D93CC8-55B1-4ED8-8D9C-3C23A8E21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920"/>
              <a:ext cx="288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08F3D423-2AE4-4A04-9D15-A9AB48BF7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68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0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59" name="Text Box 35">
              <a:extLst>
                <a:ext uri="{FF2B5EF4-FFF2-40B4-BE49-F238E27FC236}">
                  <a16:creationId xmlns:a16="http://schemas.microsoft.com/office/drawing/2014/main" id="{5FD69622-FFDF-4102-A86F-16FC2BBC8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 Box 36">
              <a:extLst>
                <a:ext uri="{FF2B5EF4-FFF2-40B4-BE49-F238E27FC236}">
                  <a16:creationId xmlns:a16="http://schemas.microsoft.com/office/drawing/2014/main" id="{E3833839-D94C-4F31-8BBA-29A41BA4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2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E87BE2E5-E078-4C36-AF31-6A341F27D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40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3</a:t>
              </a:r>
              <a:r>
                <a:rPr lang="en-GB" sz="1600" b="0" dirty="0"/>
                <a:t> = 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  <a:endParaRPr lang="en-GB" sz="1600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B279C929-7BCB-4177-81A8-DF8657A6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86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9">
              <a:extLst>
                <a:ext uri="{FF2B5EF4-FFF2-40B4-BE49-F238E27FC236}">
                  <a16:creationId xmlns:a16="http://schemas.microsoft.com/office/drawing/2014/main" id="{9BCD23DF-D553-42A4-BDEC-1BCE9C9E6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40">
              <a:extLst>
                <a:ext uri="{FF2B5EF4-FFF2-40B4-BE49-F238E27FC236}">
                  <a16:creationId xmlns:a16="http://schemas.microsoft.com/office/drawing/2014/main" id="{963A9ABC-666E-48D6-BD48-9F462C0ED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4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E</a:t>
              </a:r>
              <a:endParaRPr lang="en-GB" sz="2000" b="0"/>
            </a:p>
          </p:txBody>
        </p:sp>
        <p:sp>
          <p:nvSpPr>
            <p:cNvPr id="65" name="Text Box 41">
              <a:extLst>
                <a:ext uri="{FF2B5EF4-FFF2-40B4-BE49-F238E27FC236}">
                  <a16:creationId xmlns:a16="http://schemas.microsoft.com/office/drawing/2014/main" id="{1B0DAE3B-837E-490F-B843-3193FE4CB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968"/>
              <a:ext cx="14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0"/>
                <a:t>A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0"/>
                <a:t>B</a:t>
              </a:r>
            </a:p>
          </p:txBody>
        </p:sp>
        <p:sp>
          <p:nvSpPr>
            <p:cNvPr id="66" name="Text Box 42">
              <a:extLst>
                <a:ext uri="{FF2B5EF4-FFF2-40B4-BE49-F238E27FC236}">
                  <a16:creationId xmlns:a16="http://schemas.microsoft.com/office/drawing/2014/main" id="{27FCE850-A1FC-44B7-9518-CB017DF02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680"/>
              <a:ext cx="144" cy="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60000"/>
                </a:spcBef>
              </a:pPr>
              <a:r>
                <a:rPr lang="en-US" sz="1600" b="0"/>
                <a:t>0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1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2</a:t>
              </a:r>
            </a:p>
            <a:p>
              <a:pPr algn="ctr">
                <a:spcBef>
                  <a:spcPct val="60000"/>
                </a:spcBef>
              </a:pPr>
              <a:r>
                <a:rPr lang="en-US" sz="1600" b="0"/>
                <a:t>3</a:t>
              </a:r>
            </a:p>
          </p:txBody>
        </p:sp>
      </p:grpSp>
      <p:sp>
        <p:nvSpPr>
          <p:cNvPr id="67" name="Text Box 44">
            <a:extLst>
              <a:ext uri="{FF2B5EF4-FFF2-40B4-BE49-F238E27FC236}">
                <a16:creationId xmlns:a16="http://schemas.microsoft.com/office/drawing/2014/main" id="{A4B2E92C-1C48-4E0B-9949-D44E45A7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>
                <a:sym typeface="Wingdings 2" pitchFamily="18" charset="2"/>
              </a:rPr>
              <a:t>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98607FE-51DA-46A2-A6D6-4014665DA5D0}"/>
              </a:ext>
            </a:extLst>
          </p:cNvPr>
          <p:cNvSpPr txBox="1"/>
          <p:nvPr/>
        </p:nvSpPr>
        <p:spPr>
          <a:xfrm>
            <a:off x="3924300" y="2524079"/>
            <a:ext cx="1143000" cy="1508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'∙S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  <a:r>
              <a:rPr lang="en-GB" dirty="0">
                <a:solidFill>
                  <a:srgbClr val="3333FF"/>
                </a:solidFill>
              </a:rPr>
              <a:t>'</a:t>
            </a:r>
            <a:endParaRPr lang="en-GB" baseline="-25000" dirty="0">
              <a:solidFill>
                <a:srgbClr val="3333FF"/>
              </a:solidFill>
            </a:endParaRP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'∙S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  <a:r>
              <a:rPr lang="en-GB" dirty="0">
                <a:solidFill>
                  <a:srgbClr val="3333FF"/>
                </a:solidFill>
              </a:rPr>
              <a:t>'</a:t>
            </a:r>
          </a:p>
          <a:p>
            <a:pPr>
              <a:spcAft>
                <a:spcPts val="800"/>
              </a:spcAft>
            </a:pPr>
            <a:r>
              <a:rPr lang="en-GB" dirty="0">
                <a:solidFill>
                  <a:srgbClr val="3333FF"/>
                </a:solidFill>
              </a:rPr>
              <a:t>D∙S</a:t>
            </a:r>
            <a:r>
              <a:rPr lang="en-GB" baseline="-25000" dirty="0">
                <a:solidFill>
                  <a:srgbClr val="3333FF"/>
                </a:solidFill>
              </a:rPr>
              <a:t>1</a:t>
            </a:r>
            <a:r>
              <a:rPr lang="en-GB" dirty="0">
                <a:solidFill>
                  <a:srgbClr val="3333FF"/>
                </a:solidFill>
              </a:rPr>
              <a:t>∙S</a:t>
            </a:r>
            <a:r>
              <a:rPr lang="en-GB" baseline="-25000" dirty="0">
                <a:solidFill>
                  <a:srgbClr val="3333FF"/>
                </a:solidFill>
              </a:rPr>
              <a:t>0</a:t>
            </a:r>
          </a:p>
        </p:txBody>
      </p:sp>
      <p:grpSp>
        <p:nvGrpSpPr>
          <p:cNvPr id="69" name="Group 5">
            <a:extLst>
              <a:ext uri="{FF2B5EF4-FFF2-40B4-BE49-F238E27FC236}">
                <a16:creationId xmlns:a16="http://schemas.microsoft.com/office/drawing/2014/main" id="{CD8E8444-8C66-49D0-B4CB-A820FA6D03E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20674"/>
            <a:ext cx="4495800" cy="2774950"/>
            <a:chOff x="912" y="2016"/>
            <a:chExt cx="2832" cy="1748"/>
          </a:xfrm>
        </p:grpSpPr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id="{FB135BDB-23E0-4B5D-9337-78D46A2F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demux</a:t>
              </a:r>
              <a:endParaRPr lang="en-GB" sz="2000" b="0"/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89345263-57F4-45D7-92A2-F7D09C66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B22F2B28-EF9D-4FDD-844D-3F4A76445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846370E2-9DCE-4D6F-9828-CCCB56FDC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EEA75E4C-EBD9-4E08-8B77-00E0FF22D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F6102699-F6FC-4551-BFDD-099953015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B98D4179-AD58-4AC0-9DE6-582F58D1F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13">
              <a:extLst>
                <a:ext uri="{FF2B5EF4-FFF2-40B4-BE49-F238E27FC236}">
                  <a16:creationId xmlns:a16="http://schemas.microsoft.com/office/drawing/2014/main" id="{8C81A212-7DEF-4807-82FC-4B753119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 D</a:t>
              </a:r>
              <a:endParaRPr lang="en-GB" sz="2000" b="0"/>
            </a:p>
          </p:txBody>
        </p:sp>
        <p:sp>
          <p:nvSpPr>
            <p:cNvPr id="78" name="Text Box 14">
              <a:extLst>
                <a:ext uri="{FF2B5EF4-FFF2-40B4-BE49-F238E27FC236}">
                  <a16:creationId xmlns:a16="http://schemas.microsoft.com/office/drawing/2014/main" id="{8FCC4D42-A4B5-4078-A62A-7BBF8B71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Outputs</a:t>
              </a:r>
              <a:endParaRPr lang="en-GB" sz="2000" b="0"/>
            </a:p>
          </p:txBody>
        </p:sp>
        <p:sp>
          <p:nvSpPr>
            <p:cNvPr id="79" name="AutoShape 15">
              <a:extLst>
                <a:ext uri="{FF2B5EF4-FFF2-40B4-BE49-F238E27FC236}">
                  <a16:creationId xmlns:a16="http://schemas.microsoft.com/office/drawing/2014/main" id="{DC7076D1-F174-49BC-ADB9-3A177B8248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A45A0599-DA5A-4934-BFF9-4971A0DBB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E88E874-8A3A-467C-BAA9-9879705C3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  <p:sp>
          <p:nvSpPr>
            <p:cNvPr id="82" name="Text Box 18">
              <a:extLst>
                <a:ext uri="{FF2B5EF4-FFF2-40B4-BE49-F238E27FC236}">
                  <a16:creationId xmlns:a16="http://schemas.microsoft.com/office/drawing/2014/main" id="{E72B3C96-BCBC-44EB-BD58-1F56899B8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r>
                <a:rPr lang="en-GB" sz="1600" b="0"/>
                <a:t>  S</a:t>
              </a:r>
              <a:r>
                <a:rPr lang="en-GB" sz="1600" b="0" baseline="-25000"/>
                <a:t>0</a:t>
              </a:r>
              <a:endParaRPr lang="en-GB" sz="2000" b="0"/>
            </a:p>
          </p:txBody>
        </p:sp>
        <p:sp>
          <p:nvSpPr>
            <p:cNvPr id="83" name="Text Box 19">
              <a:extLst>
                <a:ext uri="{FF2B5EF4-FFF2-40B4-BE49-F238E27FC236}">
                  <a16:creationId xmlns:a16="http://schemas.microsoft.com/office/drawing/2014/main" id="{2DA11DDE-ED1C-4B1D-B6B7-419F94C79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0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'∙S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4" name="Text Box 20">
              <a:extLst>
                <a:ext uri="{FF2B5EF4-FFF2-40B4-BE49-F238E27FC236}">
                  <a16:creationId xmlns:a16="http://schemas.microsoft.com/office/drawing/2014/main" id="{C79F28F7-6D04-4B8F-AEB9-19D121A0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/>
                <a:t>Y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 = D∙S</a:t>
              </a:r>
              <a:r>
                <a:rPr lang="en-GB" sz="1600" b="0" baseline="-25000" dirty="0"/>
                <a:t>1</a:t>
              </a:r>
              <a:r>
                <a:rPr lang="en-GB" sz="1600" b="0" dirty="0"/>
                <a:t>'∙S</a:t>
              </a:r>
              <a:r>
                <a:rPr lang="en-GB" sz="1600" b="0" baseline="-25000" dirty="0"/>
                <a:t>0</a:t>
              </a:r>
              <a:endParaRPr lang="en-GB" sz="1600" b="0" dirty="0"/>
            </a:p>
          </p:txBody>
        </p:sp>
        <p:sp>
          <p:nvSpPr>
            <p:cNvPr id="85" name="Text Box 21">
              <a:extLst>
                <a:ext uri="{FF2B5EF4-FFF2-40B4-BE49-F238E27FC236}">
                  <a16:creationId xmlns:a16="http://schemas.microsoft.com/office/drawing/2014/main" id="{D7429844-23A0-49FC-9947-038FE570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2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r>
                <a:rPr lang="en-GB" sz="1600" b="0"/>
                <a:t>'</a:t>
              </a:r>
            </a:p>
          </p:txBody>
        </p:sp>
        <p:sp>
          <p:nvSpPr>
            <p:cNvPr id="86" name="Text Box 22">
              <a:extLst>
                <a:ext uri="{FF2B5EF4-FFF2-40B4-BE49-F238E27FC236}">
                  <a16:creationId xmlns:a16="http://schemas.microsoft.com/office/drawing/2014/main" id="{E8874AD2-7F22-4E28-BD8B-212B7257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r>
                <a:rPr lang="en-GB" sz="1600" b="0" baseline="-25000"/>
                <a:t>3</a:t>
              </a:r>
              <a:r>
                <a:rPr lang="en-GB" sz="1600" b="0"/>
                <a:t> = D∙S</a:t>
              </a:r>
              <a:r>
                <a:rPr lang="en-GB" sz="1600" b="0" baseline="-25000"/>
                <a:t>1</a:t>
              </a:r>
              <a:r>
                <a:rPr lang="en-GB" sz="1600" b="0"/>
                <a:t>∙S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</p:grp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50EB10-946E-4880-B4B6-AD4AF639D97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229600" cy="251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multiplexer</a:t>
            </a:r>
            <a:r>
              <a:rPr lang="en-US" dirty="0"/>
              <a:t> is a device that has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input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number of selection lines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output line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steers one of 2</a:t>
            </a:r>
            <a:r>
              <a:rPr lang="en-US" i="1" baseline="50000" dirty="0"/>
              <a:t>n</a:t>
            </a:r>
            <a:r>
              <a:rPr lang="en-US" dirty="0"/>
              <a:t> inputs to a single output line, using </a:t>
            </a:r>
            <a:r>
              <a:rPr lang="en-US" i="1" dirty="0"/>
              <a:t>n</a:t>
            </a:r>
            <a:r>
              <a:rPr lang="en-US" dirty="0"/>
              <a:t> selection lines. Also known as a </a:t>
            </a:r>
            <a:r>
              <a:rPr lang="en-US" i="1" dirty="0">
                <a:solidFill>
                  <a:srgbClr val="C00000"/>
                </a:solidFill>
              </a:rPr>
              <a:t>data selector</a:t>
            </a:r>
            <a:r>
              <a:rPr lang="en-US" dirty="0"/>
              <a:t>.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EC864900-FB23-459D-8E99-44C6B048A1A5}"/>
              </a:ext>
            </a:extLst>
          </p:cNvPr>
          <p:cNvGrpSpPr>
            <a:grpSpLocks/>
          </p:cNvGrpSpPr>
          <p:nvPr/>
        </p:nvGrpSpPr>
        <p:grpSpPr bwMode="auto">
          <a:xfrm>
            <a:off x="2350169" y="4066674"/>
            <a:ext cx="3886200" cy="1814513"/>
            <a:chOff x="2016" y="2544"/>
            <a:chExt cx="2448" cy="1143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1C69C9D-9E97-4FD8-AF00-7BFBDCAA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768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A33E2F31-7FEB-4692-A204-538C5860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88"/>
              <a:ext cx="81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 dirty="0"/>
                <a:t>2</a:t>
              </a:r>
              <a:r>
                <a:rPr lang="en-GB" sz="1600" b="0" i="1" baseline="50000" dirty="0"/>
                <a:t>n</a:t>
              </a:r>
              <a:r>
                <a:rPr lang="en-GB" sz="1600" b="0" dirty="0"/>
                <a:t>:1</a:t>
              </a:r>
            </a:p>
            <a:p>
              <a:pPr algn="ctr" eaLnBrk="0" hangingPunct="0"/>
              <a:r>
                <a:rPr lang="en-GB" sz="1600" b="0" dirty="0"/>
                <a:t>Multiplexer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F04B8483-9491-4AB5-BCF1-6B0332919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635775C8-A1D3-4FB9-84DC-B69625421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6CE8EE3-4292-40DC-9429-C0B1915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CEDAAFE0-6145-4C26-93DF-BD7EB71CD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4D44EEC2-417F-4D0A-8BDB-DC66315CA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CE4346C-7EB8-4D10-962A-69C4AD6B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60B0AAA0-4EAB-4C38-921D-8A44F6A1E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output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ED0869BD-37DA-4F6F-B3EC-313101E38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784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inputs</a:t>
              </a:r>
              <a:endParaRPr lang="en-GB" sz="2000" b="0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7B00F93A-8B1B-4379-BBBD-2A3B558B4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A0FC103C-B4FC-4719-BAEF-41D394382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8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: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97FF3144-0C4D-4740-A5E5-23EB82018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82B2BAD1-F48C-44DA-A78B-C0509479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45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/>
                <a:t>select</a:t>
              </a:r>
              <a:endParaRPr lang="en-GB" sz="2000" b="0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FD8BA6DA-63A6-4B5B-BE46-EF7528938E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FCA31200-AE24-4CC3-A4AA-7B5A329AE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2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5596C057-FD20-4BEA-8420-2A449139A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5" name="Rectangle 3"/>
          <p:cNvSpPr txBox="1">
            <a:spLocks noChangeArrowheads="1"/>
          </p:cNvSpPr>
          <p:nvPr/>
        </p:nvSpPr>
        <p:spPr>
          <a:xfrm>
            <a:off x="457200" y="1322629"/>
            <a:ext cx="8229600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a </a:t>
            </a:r>
            <a:r>
              <a:rPr lang="en-US" dirty="0">
                <a:solidFill>
                  <a:srgbClr val="800000"/>
                </a:solidFill>
              </a:rPr>
              <a:t>4-to-1 multiplexer</a:t>
            </a:r>
            <a:r>
              <a:rPr lang="en-US" dirty="0"/>
              <a:t>:</a:t>
            </a:r>
          </a:p>
        </p:txBody>
      </p:sp>
      <p:grpSp>
        <p:nvGrpSpPr>
          <p:cNvPr id="256" name="Group 40"/>
          <p:cNvGrpSpPr>
            <a:grpSpLocks/>
          </p:cNvGrpSpPr>
          <p:nvPr/>
        </p:nvGrpSpPr>
        <p:grpSpPr bwMode="auto">
          <a:xfrm>
            <a:off x="1866106" y="2090979"/>
            <a:ext cx="2973388" cy="1549400"/>
            <a:chOff x="1248" y="1200"/>
            <a:chExt cx="1873" cy="976"/>
          </a:xfrm>
        </p:grpSpPr>
        <p:graphicFrame>
          <p:nvGraphicFramePr>
            <p:cNvPr id="257" name="Object 41"/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020760" imgH="1573920" progId="Word.Document.8">
                    <p:embed/>
                  </p:oleObj>
                </mc:Choice>
                <mc:Fallback>
                  <p:oleObj name="Document" r:id="rId3" imgW="3020760" imgH="1573920" progId="Word.Document.8">
                    <p:embed/>
                    <p:pic>
                      <p:nvPicPr>
                        <p:cNvPr id="25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" name="Line 42"/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9" name="Group 43"/>
          <p:cNvGrpSpPr>
            <a:grpSpLocks/>
          </p:cNvGrpSpPr>
          <p:nvPr/>
        </p:nvGrpSpPr>
        <p:grpSpPr bwMode="auto">
          <a:xfrm>
            <a:off x="5672931" y="2090979"/>
            <a:ext cx="1319213" cy="1549400"/>
            <a:chOff x="3646" y="1200"/>
            <a:chExt cx="831" cy="976"/>
          </a:xfrm>
        </p:grpSpPr>
        <p:graphicFrame>
          <p:nvGraphicFramePr>
            <p:cNvPr id="260" name="Object 44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335960" imgH="1573920" progId="Word.Document.8">
                    <p:embed/>
                  </p:oleObj>
                </mc:Choice>
                <mc:Fallback>
                  <p:oleObj name="Document" r:id="rId5" imgW="1335960" imgH="1573920" progId="Word.Document.8">
                    <p:embed/>
                    <p:pic>
                      <p:nvPicPr>
                        <p:cNvPr id="26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1" name="Line 45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2" name="Group 68"/>
          <p:cNvGrpSpPr>
            <a:grpSpLocks/>
          </p:cNvGrpSpPr>
          <p:nvPr/>
        </p:nvGrpSpPr>
        <p:grpSpPr bwMode="auto">
          <a:xfrm>
            <a:off x="1332706" y="3767379"/>
            <a:ext cx="6553200" cy="2393950"/>
            <a:chOff x="816" y="2256"/>
            <a:chExt cx="4128" cy="1508"/>
          </a:xfrm>
        </p:grpSpPr>
        <p:grpSp>
          <p:nvGrpSpPr>
            <p:cNvPr id="263" name="Group 67"/>
            <p:cNvGrpSpPr>
              <a:grpSpLocks/>
            </p:cNvGrpSpPr>
            <p:nvPr/>
          </p:nvGrpSpPr>
          <p:grpSpPr bwMode="auto">
            <a:xfrm>
              <a:off x="3216" y="2256"/>
              <a:ext cx="1728" cy="1508"/>
              <a:chOff x="3216" y="2304"/>
              <a:chExt cx="1728" cy="1508"/>
            </a:xfrm>
          </p:grpSpPr>
          <p:sp>
            <p:nvSpPr>
              <p:cNvPr id="284" name="Text Box 23"/>
              <p:cNvSpPr txBox="1">
                <a:spLocks noChangeArrowheads="1"/>
              </p:cNvSpPr>
              <p:nvPr/>
            </p:nvSpPr>
            <p:spPr bwMode="auto">
              <a:xfrm>
                <a:off x="3888" y="2736"/>
                <a:ext cx="38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4:1mux</a:t>
                </a:r>
                <a:endParaRPr lang="en-GB" sz="2000" b="0"/>
              </a:p>
            </p:txBody>
          </p:sp>
          <p:sp>
            <p:nvSpPr>
              <p:cNvPr id="285" name="Line 24"/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" name="Line 2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" name="Line 26"/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Line 27"/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Line 28"/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29"/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Text Box 30"/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92" name="Text Box 31"/>
              <p:cNvSpPr txBox="1">
                <a:spLocks noChangeArrowheads="1"/>
              </p:cNvSpPr>
              <p:nvPr/>
            </p:nvSpPr>
            <p:spPr bwMode="auto">
              <a:xfrm>
                <a:off x="3216" y="2304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93" name="AutoShape 32"/>
              <p:cNvSpPr>
                <a:spLocks noChangeArrowheads="1"/>
              </p:cNvSpPr>
              <p:nvPr/>
            </p:nvSpPr>
            <p:spPr bwMode="auto">
              <a:xfrm rot="5400000">
                <a:off x="3744" y="2592"/>
                <a:ext cx="864" cy="67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Line 33"/>
              <p:cNvSpPr>
                <a:spLocks noChangeShapeType="1"/>
              </p:cNvSpPr>
              <p:nvPr/>
            </p:nvSpPr>
            <p:spPr bwMode="auto">
              <a:xfrm flipV="1">
                <a:off x="4272" y="312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Text Box 34"/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96" name="Text Box 35"/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97" name="Text Box 36"/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98" name="Text Box 37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99" name="Text Box 38"/>
              <p:cNvSpPr txBox="1">
                <a:spLocks noChangeArrowheads="1"/>
              </p:cNvSpPr>
              <p:nvPr/>
            </p:nvSpPr>
            <p:spPr bwMode="auto">
              <a:xfrm>
                <a:off x="3360" y="288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300" name="Text Box 39"/>
              <p:cNvSpPr txBox="1">
                <a:spLocks noChangeArrowheads="1"/>
              </p:cNvSpPr>
              <p:nvPr/>
            </p:nvSpPr>
            <p:spPr bwMode="auto">
              <a:xfrm>
                <a:off x="3360" y="307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</p:grpSp>
        <p:grpSp>
          <p:nvGrpSpPr>
            <p:cNvPr id="264" name="Group 46"/>
            <p:cNvGrpSpPr>
              <a:grpSpLocks/>
            </p:cNvGrpSpPr>
            <p:nvPr/>
          </p:nvGrpSpPr>
          <p:grpSpPr bwMode="auto">
            <a:xfrm>
              <a:off x="816" y="2256"/>
              <a:ext cx="2064" cy="1508"/>
              <a:chOff x="1392" y="2256"/>
              <a:chExt cx="2064" cy="1508"/>
            </a:xfrm>
          </p:grpSpPr>
          <p:sp>
            <p:nvSpPr>
              <p:cNvPr id="265" name="Text Box 47"/>
              <p:cNvSpPr txBox="1">
                <a:spLocks noChangeArrowheads="1"/>
              </p:cNvSpPr>
              <p:nvPr/>
            </p:nvSpPr>
            <p:spPr bwMode="auto">
              <a:xfrm>
                <a:off x="2064" y="2592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</a:t>
                </a:r>
              </a:p>
              <a:p>
                <a:pPr algn="ctr" eaLnBrk="0" hangingPunct="0"/>
                <a:r>
                  <a:rPr lang="en-GB" sz="1600" b="0"/>
                  <a:t>MUX</a:t>
                </a:r>
                <a:endParaRPr lang="en-GB" sz="2000" b="0"/>
              </a:p>
            </p:txBody>
          </p:sp>
          <p:sp>
            <p:nvSpPr>
              <p:cNvPr id="266" name="Line 48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" name="Line 49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Line 50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9" name="Line 51"/>
              <p:cNvSpPr>
                <a:spLocks noChangeShapeType="1"/>
              </p:cNvSpPr>
              <p:nvPr/>
            </p:nvSpPr>
            <p:spPr bwMode="auto">
              <a:xfrm flipV="1">
                <a:off x="2208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" name="Line 5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1" name="Line 53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2" name="Text Box 54"/>
              <p:cNvSpPr txBox="1">
                <a:spLocks noChangeArrowheads="1"/>
              </p:cNvSpPr>
              <p:nvPr/>
            </p:nvSpPr>
            <p:spPr bwMode="auto">
              <a:xfrm>
                <a:off x="2463" y="2845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Y</a:t>
                </a:r>
                <a:endParaRPr lang="en-GB" sz="2000" b="0"/>
              </a:p>
            </p:txBody>
          </p:sp>
          <p:sp>
            <p:nvSpPr>
              <p:cNvPr id="273" name="Text Box 55"/>
              <p:cNvSpPr txBox="1">
                <a:spLocks noChangeArrowheads="1"/>
              </p:cNvSpPr>
              <p:nvPr/>
            </p:nvSpPr>
            <p:spPr bwMode="auto">
              <a:xfrm>
                <a:off x="1392" y="225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Inputs</a:t>
                </a:r>
                <a:endParaRPr lang="en-GB" sz="2000" b="0"/>
              </a:p>
            </p:txBody>
          </p:sp>
          <p:sp>
            <p:nvSpPr>
              <p:cNvPr id="274" name="Line 56"/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5" name="Text Box 57"/>
              <p:cNvSpPr txBox="1">
                <a:spLocks noChangeArrowheads="1"/>
              </p:cNvSpPr>
              <p:nvPr/>
            </p:nvSpPr>
            <p:spPr bwMode="auto">
              <a:xfrm>
                <a:off x="2064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select</a:t>
                </a:r>
                <a:endParaRPr lang="en-GB" sz="2000" b="0"/>
              </a:p>
            </p:txBody>
          </p:sp>
          <p:sp>
            <p:nvSpPr>
              <p:cNvPr id="276" name="Text Box 58"/>
              <p:cNvSpPr txBox="1">
                <a:spLocks noChangeArrowheads="1"/>
              </p:cNvSpPr>
              <p:nvPr/>
            </p:nvSpPr>
            <p:spPr bwMode="auto">
              <a:xfrm>
                <a:off x="2064" y="316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2000" b="0"/>
              </a:p>
            </p:txBody>
          </p:sp>
          <p:sp>
            <p:nvSpPr>
              <p:cNvPr id="277" name="Text Box 59"/>
              <p:cNvSpPr txBox="1">
                <a:spLocks noChangeArrowheads="1"/>
              </p:cNvSpPr>
              <p:nvPr/>
            </p:nvSpPr>
            <p:spPr bwMode="auto">
              <a:xfrm>
                <a:off x="1488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  <p:sp>
            <p:nvSpPr>
              <p:cNvPr id="278" name="Text Box 60"/>
              <p:cNvSpPr txBox="1">
                <a:spLocks noChangeArrowheads="1"/>
              </p:cNvSpPr>
              <p:nvPr/>
            </p:nvSpPr>
            <p:spPr bwMode="auto">
              <a:xfrm>
                <a:off x="1488" y="264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</p:txBody>
          </p:sp>
          <p:sp>
            <p:nvSpPr>
              <p:cNvPr id="279" name="Text Box 61"/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</p:txBody>
          </p:sp>
          <p:sp>
            <p:nvSpPr>
              <p:cNvPr id="280" name="Text Box 62"/>
              <p:cNvSpPr txBox="1">
                <a:spLocks noChangeArrowheads="1"/>
              </p:cNvSpPr>
              <p:nvPr/>
            </p:nvSpPr>
            <p:spPr bwMode="auto">
              <a:xfrm>
                <a:off x="1488" y="302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281" name="Rectangle 63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672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2" name="Text Box 64"/>
              <p:cNvSpPr txBox="1">
                <a:spLocks noChangeArrowheads="1"/>
              </p:cNvSpPr>
              <p:nvPr/>
            </p:nvSpPr>
            <p:spPr bwMode="auto">
              <a:xfrm>
                <a:off x="1940" y="2496"/>
                <a:ext cx="192" cy="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0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1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2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 b="0"/>
                  <a:t>3</a:t>
                </a:r>
                <a:endParaRPr lang="en-GB" sz="2000" b="0"/>
              </a:p>
            </p:txBody>
          </p:sp>
          <p:sp>
            <p:nvSpPr>
              <p:cNvPr id="283" name="Text Box 65"/>
              <p:cNvSpPr txBox="1">
                <a:spLocks noChangeArrowheads="1"/>
              </p:cNvSpPr>
              <p:nvPr/>
            </p:nvSpPr>
            <p:spPr bwMode="auto">
              <a:xfrm>
                <a:off x="2928" y="288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0"/>
                  <a:t>Output</a:t>
                </a:r>
                <a:endParaRPr lang="en-GB" sz="2000" b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6"/>
            <a:ext cx="8578516" cy="21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integrated circuit </a:t>
            </a:r>
            <a:r>
              <a:rPr lang="en-US" dirty="0"/>
              <a:t>(referred to as an </a:t>
            </a:r>
            <a:r>
              <a:rPr lang="en-US" dirty="0">
                <a:solidFill>
                  <a:srgbClr val="C00000"/>
                </a:solidFill>
              </a:rPr>
              <a:t>IC</a:t>
            </a:r>
            <a:r>
              <a:rPr lang="en-US" dirty="0"/>
              <a:t>, a </a:t>
            </a:r>
            <a:r>
              <a:rPr lang="en-US" dirty="0">
                <a:solidFill>
                  <a:srgbClr val="C00000"/>
                </a:solidFill>
              </a:rPr>
              <a:t>chip</a:t>
            </a:r>
            <a:r>
              <a:rPr lang="en-US" dirty="0"/>
              <a:t> or a </a:t>
            </a:r>
            <a:r>
              <a:rPr lang="en-US" dirty="0">
                <a:solidFill>
                  <a:srgbClr val="C00000"/>
                </a:solidFill>
              </a:rPr>
              <a:t>microchip</a:t>
            </a:r>
            <a:r>
              <a:rPr lang="en-US" dirty="0"/>
              <a:t>) is a set of electronic circuits on one small flat piece (or ‘chip’) of semiconductor material.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Scale of integration</a:t>
            </a:r>
            <a:r>
              <a:rPr lang="en-US" dirty="0"/>
              <a:t>: the number of components fitted into a standard size IC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4A306-152A-4978-B16E-62F15000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37708"/>
              </p:ext>
            </p:extLst>
          </p:nvPr>
        </p:nvGraphicFramePr>
        <p:xfrm>
          <a:off x="457200" y="3429000"/>
          <a:ext cx="8290643" cy="30439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9031">
                  <a:extLst>
                    <a:ext uri="{9D8B030D-6E8A-4147-A177-3AD203B41FA5}">
                      <a16:colId xmlns:a16="http://schemas.microsoft.com/office/drawing/2014/main" val="1864104903"/>
                    </a:ext>
                  </a:extLst>
                </a:gridCol>
                <a:gridCol w="3116179">
                  <a:extLst>
                    <a:ext uri="{9D8B030D-6E8A-4147-A177-3AD203B41FA5}">
                      <a16:colId xmlns:a16="http://schemas.microsoft.com/office/drawing/2014/main" val="2048910783"/>
                    </a:ext>
                  </a:extLst>
                </a:gridCol>
                <a:gridCol w="842211">
                  <a:extLst>
                    <a:ext uri="{9D8B030D-6E8A-4147-A177-3AD203B41FA5}">
                      <a16:colId xmlns:a16="http://schemas.microsoft.com/office/drawing/2014/main" val="3345795323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2342564469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3098208513"/>
                    </a:ext>
                  </a:extLst>
                </a:gridCol>
              </a:tblGrid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Signification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#transistors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#logic gates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8550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Small-scale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 to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78759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MSI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Medium-scale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 to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13 to 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97684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500 to 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 to 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2110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VLSI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Very 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20k to 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10k to 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114291"/>
                  </a:ext>
                </a:extLst>
              </a:tr>
              <a:tr h="507332">
                <a:tc>
                  <a:txBody>
                    <a:bodyPr/>
                    <a:lstStyle/>
                    <a:p>
                      <a:r>
                        <a:rPr lang="en-SG" dirty="0"/>
                        <a:t>ULSI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Ultra-large-scale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1m and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100k and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80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of multiplexer is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dirty="0"/>
              <a:t>“sum of the (product of </a:t>
            </a:r>
            <a:r>
              <a:rPr lang="en-US" i="1" dirty="0"/>
              <a:t>data lines</a:t>
            </a:r>
            <a:r>
              <a:rPr lang="en-US" dirty="0"/>
              <a:t> and </a:t>
            </a:r>
            <a:r>
              <a:rPr lang="en-US" i="1" dirty="0"/>
              <a:t>selection lines</a:t>
            </a:r>
            <a:r>
              <a:rPr lang="en-US" dirty="0"/>
              <a:t>)”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Output of a 4-to-1 multiplexer is:</a:t>
            </a:r>
          </a:p>
          <a:p>
            <a:pPr marL="274320" lvl="1" indent="0" fontAlgn="auto">
              <a:spcAft>
                <a:spcPts val="0"/>
              </a:spcAft>
              <a:buSzPct val="100000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800000"/>
                </a:solidFill>
              </a:rPr>
              <a:t>Y = </a:t>
            </a:r>
            <a:r>
              <a:rPr lang="en-GB" sz="2400" b="1" dirty="0">
                <a:solidFill>
                  <a:srgbClr val="800000"/>
                </a:solidFill>
              </a:rPr>
              <a:t>?</a:t>
            </a:r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7467600" y="685800"/>
            <a:ext cx="1319213" cy="1549400"/>
            <a:chOff x="3646" y="1200"/>
            <a:chExt cx="831" cy="976"/>
          </a:xfrm>
        </p:grpSpPr>
        <p:graphicFrame>
          <p:nvGraphicFramePr>
            <p:cNvPr id="55" name="Object 5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335960" imgH="1573920" progId="Word.Document.8">
                    <p:embed/>
                  </p:oleObj>
                </mc:Choice>
                <mc:Fallback>
                  <p:oleObj name="Document" r:id="rId3" imgW="1335960" imgH="1573920" progId="Word.Document.8">
                    <p:embed/>
                    <p:pic>
                      <p:nvPicPr>
                        <p:cNvPr id="5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645403" y="2676743"/>
            <a:ext cx="6553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0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1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2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3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CF0E5-B2EE-4BE9-85FC-E0D2FFE44FE0}"/>
              </a:ext>
            </a:extLst>
          </p:cNvPr>
          <p:cNvSpPr txBox="1"/>
          <p:nvPr/>
        </p:nvSpPr>
        <p:spPr>
          <a:xfrm>
            <a:off x="822166" y="3890864"/>
            <a:ext cx="6259354" cy="23237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i="1" dirty="0"/>
              <a:t>Note: 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Expressing </a:t>
            </a:r>
          </a:p>
          <a:p>
            <a:pPr>
              <a:spcAft>
                <a:spcPts val="600"/>
              </a:spcAft>
            </a:pPr>
            <a:r>
              <a:rPr lang="en-SG" sz="2000" b="1" dirty="0">
                <a:solidFill>
                  <a:srgbClr val="0000FF"/>
                </a:solidFill>
              </a:rPr>
              <a:t>	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GB" sz="2000" dirty="0"/>
              <a:t>in </a:t>
            </a:r>
            <a:r>
              <a:rPr lang="en-GB" sz="2000" dirty="0" err="1"/>
              <a:t>minterms</a:t>
            </a:r>
            <a:r>
              <a:rPr lang="en-GB" sz="2000" dirty="0"/>
              <a:t> notation, it is equal to 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0000FF"/>
                </a:solidFill>
              </a:rPr>
              <a:t>	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2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This is useful later (</a:t>
            </a:r>
            <a:r>
              <a:rPr lang="en-SG" sz="2000" dirty="0" err="1"/>
              <a:t>eg</a:t>
            </a:r>
            <a:r>
              <a:rPr lang="en-SG" sz="2000" dirty="0"/>
              <a:t>: slide 45).</a:t>
            </a: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>
          <a:xfrm>
            <a:off x="457200" y="2389938"/>
            <a:ext cx="8229600" cy="46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4:1 multiplexer circuit</a:t>
            </a:r>
            <a:r>
              <a:rPr lang="en-US" dirty="0"/>
              <a:t>:</a:t>
            </a:r>
          </a:p>
        </p:txBody>
      </p:sp>
      <p:grpSp>
        <p:nvGrpSpPr>
          <p:cNvPr id="124" name="Group 7"/>
          <p:cNvGrpSpPr>
            <a:grpSpLocks/>
          </p:cNvGrpSpPr>
          <p:nvPr/>
        </p:nvGrpSpPr>
        <p:grpSpPr bwMode="auto">
          <a:xfrm>
            <a:off x="1219200" y="2917132"/>
            <a:ext cx="3505200" cy="3689350"/>
            <a:chOff x="912" y="864"/>
            <a:chExt cx="2208" cy="2324"/>
          </a:xfrm>
        </p:grpSpPr>
        <p:sp>
          <p:nvSpPr>
            <p:cNvPr id="125" name="AutoShape 8"/>
            <p:cNvSpPr>
              <a:spLocks noChangeArrowheads="1"/>
            </p:cNvSpPr>
            <p:nvPr/>
          </p:nvSpPr>
          <p:spPr bwMode="auto">
            <a:xfrm>
              <a:off x="1872" y="192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1104" y="96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352" y="1028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304" y="136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1440" y="1440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AutoShape 13"/>
            <p:cNvSpPr>
              <a:spLocks noChangeArrowheads="1"/>
            </p:cNvSpPr>
            <p:nvPr/>
          </p:nvSpPr>
          <p:spPr bwMode="auto">
            <a:xfrm>
              <a:off x="1872" y="91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AutoShape 14"/>
            <p:cNvSpPr>
              <a:spLocks noChangeArrowheads="1"/>
            </p:cNvSpPr>
            <p:nvPr/>
          </p:nvSpPr>
          <p:spPr bwMode="auto">
            <a:xfrm>
              <a:off x="1872" y="124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AutoShape 15"/>
            <p:cNvSpPr>
              <a:spLocks noChangeArrowheads="1"/>
            </p:cNvSpPr>
            <p:nvPr/>
          </p:nvSpPr>
          <p:spPr bwMode="auto">
            <a:xfrm>
              <a:off x="1872" y="158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1584" y="1776"/>
              <a:ext cx="0" cy="6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"/>
            <p:cNvSpPr>
              <a:spLocks noChangeShapeType="1"/>
            </p:cNvSpPr>
            <p:nvPr/>
          </p:nvSpPr>
          <p:spPr bwMode="auto">
            <a:xfrm>
              <a:off x="1296" y="1104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1728" y="211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9"/>
            <p:cNvSpPr>
              <a:spLocks noChangeShapeType="1"/>
            </p:cNvSpPr>
            <p:nvPr/>
          </p:nvSpPr>
          <p:spPr bwMode="auto">
            <a:xfrm flipV="1">
              <a:off x="1584" y="177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0"/>
            <p:cNvSpPr>
              <a:spLocks noChangeShapeType="1"/>
            </p:cNvSpPr>
            <p:nvPr/>
          </p:nvSpPr>
          <p:spPr bwMode="auto">
            <a:xfrm>
              <a:off x="2304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1"/>
            <p:cNvSpPr>
              <a:spLocks noChangeShapeType="1"/>
            </p:cNvSpPr>
            <p:nvPr/>
          </p:nvSpPr>
          <p:spPr bwMode="auto">
            <a:xfrm flipV="1">
              <a:off x="2734" y="1521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22"/>
            <p:cNvSpPr>
              <a:spLocks noChangeShapeType="1"/>
            </p:cNvSpPr>
            <p:nvPr/>
          </p:nvSpPr>
          <p:spPr bwMode="auto">
            <a:xfrm>
              <a:off x="1104" y="1296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23"/>
            <p:cNvSpPr>
              <a:spLocks noChangeShapeType="1"/>
            </p:cNvSpPr>
            <p:nvPr/>
          </p:nvSpPr>
          <p:spPr bwMode="auto">
            <a:xfrm>
              <a:off x="1296" y="1104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4"/>
            <p:cNvSpPr>
              <a:spLocks noChangeShapeType="1"/>
            </p:cNvSpPr>
            <p:nvPr/>
          </p:nvSpPr>
          <p:spPr bwMode="auto">
            <a:xfrm>
              <a:off x="2160" y="102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5"/>
            <p:cNvSpPr>
              <a:spLocks noChangeShapeType="1"/>
            </p:cNvSpPr>
            <p:nvPr/>
          </p:nvSpPr>
          <p:spPr bwMode="auto">
            <a:xfrm>
              <a:off x="2160" y="13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6"/>
            <p:cNvSpPr>
              <a:spLocks noChangeShapeType="1"/>
            </p:cNvSpPr>
            <p:nvPr/>
          </p:nvSpPr>
          <p:spPr bwMode="auto">
            <a:xfrm>
              <a:off x="2160" y="170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7"/>
            <p:cNvSpPr>
              <a:spLocks noChangeShapeType="1"/>
            </p:cNvSpPr>
            <p:nvPr/>
          </p:nvSpPr>
          <p:spPr bwMode="auto">
            <a:xfrm>
              <a:off x="2160" y="203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8"/>
            <p:cNvSpPr txBox="1">
              <a:spLocks noChangeArrowheads="1"/>
            </p:cNvSpPr>
            <p:nvPr/>
          </p:nvSpPr>
          <p:spPr bwMode="auto">
            <a:xfrm>
              <a:off x="1248" y="297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146" name="Text Box 29"/>
            <p:cNvSpPr txBox="1">
              <a:spLocks noChangeArrowheads="1"/>
            </p:cNvSpPr>
            <p:nvPr/>
          </p:nvSpPr>
          <p:spPr bwMode="auto">
            <a:xfrm>
              <a:off x="1488" y="2976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47" name="Rectangle 30"/>
            <p:cNvSpPr>
              <a:spLocks noChangeArrowheads="1"/>
            </p:cNvSpPr>
            <p:nvPr/>
          </p:nvSpPr>
          <p:spPr bwMode="auto">
            <a:xfrm>
              <a:off x="1152" y="2400"/>
              <a:ext cx="720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31"/>
            <p:cNvSpPr>
              <a:spLocks noChangeShapeType="1"/>
            </p:cNvSpPr>
            <p:nvPr/>
          </p:nvSpPr>
          <p:spPr bwMode="auto">
            <a:xfrm>
              <a:off x="1104" y="163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32"/>
            <p:cNvSpPr>
              <a:spLocks noChangeShapeType="1"/>
            </p:cNvSpPr>
            <p:nvPr/>
          </p:nvSpPr>
          <p:spPr bwMode="auto">
            <a:xfrm>
              <a:off x="1104" y="196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33"/>
            <p:cNvSpPr>
              <a:spLocks noChangeShapeType="1"/>
            </p:cNvSpPr>
            <p:nvPr/>
          </p:nvSpPr>
          <p:spPr bwMode="auto">
            <a:xfrm>
              <a:off x="1440" y="144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4"/>
            <p:cNvSpPr>
              <a:spLocks noChangeShapeType="1"/>
            </p:cNvSpPr>
            <p:nvPr/>
          </p:nvSpPr>
          <p:spPr bwMode="auto">
            <a:xfrm>
              <a:off x="1728" y="2112"/>
              <a:ext cx="0" cy="2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35"/>
            <p:cNvSpPr txBox="1">
              <a:spLocks noChangeArrowheads="1"/>
            </p:cNvSpPr>
            <p:nvPr/>
          </p:nvSpPr>
          <p:spPr bwMode="auto">
            <a:xfrm>
              <a:off x="1132" y="2208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0   1   2   3</a:t>
              </a:r>
            </a:p>
          </p:txBody>
        </p:sp>
        <p:sp>
          <p:nvSpPr>
            <p:cNvPr id="153" name="Text Box 36"/>
            <p:cNvSpPr txBox="1">
              <a:spLocks noChangeArrowheads="1"/>
            </p:cNvSpPr>
            <p:nvPr/>
          </p:nvSpPr>
          <p:spPr bwMode="auto">
            <a:xfrm>
              <a:off x="1200" y="2400"/>
              <a:ext cx="62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2-to-4 Decoder</a:t>
              </a:r>
            </a:p>
          </p:txBody>
        </p:sp>
        <p:sp>
          <p:nvSpPr>
            <p:cNvPr id="154" name="Line 37"/>
            <p:cNvSpPr>
              <a:spLocks noChangeShapeType="1"/>
            </p:cNvSpPr>
            <p:nvPr/>
          </p:nvSpPr>
          <p:spPr bwMode="auto">
            <a:xfrm flipV="1">
              <a:off x="139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38"/>
            <p:cNvSpPr>
              <a:spLocks noChangeShapeType="1"/>
            </p:cNvSpPr>
            <p:nvPr/>
          </p:nvSpPr>
          <p:spPr bwMode="auto">
            <a:xfrm flipV="1">
              <a:off x="1632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9"/>
            <p:cNvSpPr>
              <a:spLocks noChangeShapeType="1"/>
            </p:cNvSpPr>
            <p:nvPr/>
          </p:nvSpPr>
          <p:spPr bwMode="auto">
            <a:xfrm>
              <a:off x="2304" y="155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40"/>
            <p:cNvSpPr>
              <a:spLocks noChangeShapeType="1"/>
            </p:cNvSpPr>
            <p:nvPr/>
          </p:nvSpPr>
          <p:spPr bwMode="auto">
            <a:xfrm>
              <a:off x="2304" y="15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41"/>
            <p:cNvSpPr>
              <a:spLocks noChangeShapeType="1"/>
            </p:cNvSpPr>
            <p:nvPr/>
          </p:nvSpPr>
          <p:spPr bwMode="auto">
            <a:xfrm>
              <a:off x="2352" y="1604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42"/>
            <p:cNvSpPr>
              <a:spLocks noChangeShapeType="1"/>
            </p:cNvSpPr>
            <p:nvPr/>
          </p:nvSpPr>
          <p:spPr bwMode="auto">
            <a:xfrm>
              <a:off x="2352" y="1460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43"/>
            <p:cNvSpPr>
              <a:spLocks noChangeShapeType="1"/>
            </p:cNvSpPr>
            <p:nvPr/>
          </p:nvSpPr>
          <p:spPr bwMode="auto">
            <a:xfrm>
              <a:off x="2352" y="1604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1" name="Group 44"/>
            <p:cNvGrpSpPr>
              <a:grpSpLocks/>
            </p:cNvGrpSpPr>
            <p:nvPr/>
          </p:nvGrpSpPr>
          <p:grpSpPr bwMode="auto">
            <a:xfrm>
              <a:off x="2425" y="1409"/>
              <a:ext cx="311" cy="240"/>
              <a:chOff x="6768" y="11808"/>
              <a:chExt cx="1008" cy="792"/>
            </a:xfrm>
          </p:grpSpPr>
          <p:sp>
            <p:nvSpPr>
              <p:cNvPr id="167" name="Freeform 4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4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4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4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4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2" name="Text Box 50"/>
            <p:cNvSpPr txBox="1">
              <a:spLocks noChangeArrowheads="1"/>
            </p:cNvSpPr>
            <p:nvPr/>
          </p:nvSpPr>
          <p:spPr bwMode="auto">
            <a:xfrm>
              <a:off x="912" y="8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163" name="Text Box 51"/>
            <p:cNvSpPr txBox="1">
              <a:spLocks noChangeArrowheads="1"/>
            </p:cNvSpPr>
            <p:nvPr/>
          </p:nvSpPr>
          <p:spPr bwMode="auto">
            <a:xfrm>
              <a:off x="912" y="120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164" name="Text Box 52"/>
            <p:cNvSpPr txBox="1">
              <a:spLocks noChangeArrowheads="1"/>
            </p:cNvSpPr>
            <p:nvPr/>
          </p:nvSpPr>
          <p:spPr bwMode="auto">
            <a:xfrm>
              <a:off x="912" y="14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165" name="Text Box 53"/>
            <p:cNvSpPr txBox="1">
              <a:spLocks noChangeArrowheads="1"/>
            </p:cNvSpPr>
            <p:nvPr/>
          </p:nvSpPr>
          <p:spPr bwMode="auto">
            <a:xfrm>
              <a:off x="912" y="182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2880" y="13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</p:grpSp>
      <p:grpSp>
        <p:nvGrpSpPr>
          <p:cNvPr id="172" name="Group 55"/>
          <p:cNvGrpSpPr>
            <a:grpSpLocks/>
          </p:cNvGrpSpPr>
          <p:nvPr/>
        </p:nvGrpSpPr>
        <p:grpSpPr bwMode="auto">
          <a:xfrm>
            <a:off x="5334000" y="2917132"/>
            <a:ext cx="3505200" cy="3689350"/>
            <a:chOff x="3360" y="816"/>
            <a:chExt cx="2208" cy="2324"/>
          </a:xfrm>
        </p:grpSpPr>
        <p:grpSp>
          <p:nvGrpSpPr>
            <p:cNvPr id="173" name="Group 56"/>
            <p:cNvGrpSpPr>
              <a:grpSpLocks/>
            </p:cNvGrpSpPr>
            <p:nvPr/>
          </p:nvGrpSpPr>
          <p:grpSpPr bwMode="auto">
            <a:xfrm flipV="1">
              <a:off x="3936" y="2352"/>
              <a:ext cx="176" cy="180"/>
              <a:chOff x="3096" y="3240"/>
              <a:chExt cx="792" cy="792"/>
            </a:xfrm>
          </p:grpSpPr>
          <p:sp>
            <p:nvSpPr>
              <p:cNvPr id="233" name="AutoShape 57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8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" name="Oval 59"/>
            <p:cNvSpPr>
              <a:spLocks noChangeArrowheads="1"/>
            </p:cNvSpPr>
            <p:nvPr/>
          </p:nvSpPr>
          <p:spPr bwMode="auto">
            <a:xfrm>
              <a:off x="4156" y="20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60"/>
            <p:cNvSpPr>
              <a:spLocks noChangeArrowheads="1"/>
            </p:cNvSpPr>
            <p:nvPr/>
          </p:nvSpPr>
          <p:spPr bwMode="auto">
            <a:xfrm>
              <a:off x="37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61"/>
            <p:cNvSpPr>
              <a:spLocks noChangeArrowheads="1"/>
            </p:cNvSpPr>
            <p:nvPr/>
          </p:nvSpPr>
          <p:spPr bwMode="auto">
            <a:xfrm>
              <a:off x="3864" y="26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62"/>
            <p:cNvSpPr>
              <a:spLocks noChangeShapeType="1"/>
            </p:cNvSpPr>
            <p:nvPr/>
          </p:nvSpPr>
          <p:spPr bwMode="auto">
            <a:xfrm>
              <a:off x="4032" y="1056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Oval 63"/>
            <p:cNvSpPr>
              <a:spLocks noChangeArrowheads="1"/>
            </p:cNvSpPr>
            <p:nvPr/>
          </p:nvSpPr>
          <p:spPr bwMode="auto">
            <a:xfrm>
              <a:off x="4152" y="26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AutoShape 64"/>
            <p:cNvSpPr>
              <a:spLocks noChangeArrowheads="1"/>
            </p:cNvSpPr>
            <p:nvPr/>
          </p:nvSpPr>
          <p:spPr bwMode="auto">
            <a:xfrm>
              <a:off x="4320" y="187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65"/>
            <p:cNvSpPr>
              <a:spLocks noChangeShapeType="1"/>
            </p:cNvSpPr>
            <p:nvPr/>
          </p:nvSpPr>
          <p:spPr bwMode="auto">
            <a:xfrm>
              <a:off x="3552" y="912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66"/>
            <p:cNvSpPr>
              <a:spLocks noChangeShapeType="1"/>
            </p:cNvSpPr>
            <p:nvPr/>
          </p:nvSpPr>
          <p:spPr bwMode="auto">
            <a:xfrm>
              <a:off x="4800" y="980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67"/>
            <p:cNvSpPr>
              <a:spLocks noChangeShapeType="1"/>
            </p:cNvSpPr>
            <p:nvPr/>
          </p:nvSpPr>
          <p:spPr bwMode="auto">
            <a:xfrm>
              <a:off x="4752" y="1316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68"/>
            <p:cNvSpPr>
              <a:spLocks noChangeShapeType="1"/>
            </p:cNvSpPr>
            <p:nvPr/>
          </p:nvSpPr>
          <p:spPr bwMode="auto">
            <a:xfrm flipH="1">
              <a:off x="3888" y="1648"/>
              <a:ext cx="1" cy="12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AutoShape 69"/>
            <p:cNvSpPr>
              <a:spLocks noChangeArrowheads="1"/>
            </p:cNvSpPr>
            <p:nvPr/>
          </p:nvSpPr>
          <p:spPr bwMode="auto">
            <a:xfrm>
              <a:off x="4320" y="8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AutoShape 70"/>
            <p:cNvSpPr>
              <a:spLocks noChangeArrowheads="1"/>
            </p:cNvSpPr>
            <p:nvPr/>
          </p:nvSpPr>
          <p:spPr bwMode="auto">
            <a:xfrm>
              <a:off x="4320" y="1200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AutoShape 71"/>
            <p:cNvSpPr>
              <a:spLocks noChangeArrowheads="1"/>
            </p:cNvSpPr>
            <p:nvPr/>
          </p:nvSpPr>
          <p:spPr bwMode="auto">
            <a:xfrm>
              <a:off x="4320" y="153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72"/>
            <p:cNvSpPr>
              <a:spLocks noChangeShapeType="1"/>
            </p:cNvSpPr>
            <p:nvPr/>
          </p:nvSpPr>
          <p:spPr bwMode="auto">
            <a:xfrm>
              <a:off x="4032" y="10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73"/>
            <p:cNvSpPr>
              <a:spLocks noChangeShapeType="1"/>
            </p:cNvSpPr>
            <p:nvPr/>
          </p:nvSpPr>
          <p:spPr bwMode="auto">
            <a:xfrm>
              <a:off x="3744" y="960"/>
              <a:ext cx="0" cy="13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74"/>
            <p:cNvSpPr>
              <a:spLocks noChangeShapeType="1"/>
            </p:cNvSpPr>
            <p:nvPr/>
          </p:nvSpPr>
          <p:spPr bwMode="auto">
            <a:xfrm>
              <a:off x="4176" y="2064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V="1">
              <a:off x="4032" y="1728"/>
              <a:ext cx="2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76"/>
            <p:cNvSpPr>
              <a:spLocks noChangeShapeType="1"/>
            </p:cNvSpPr>
            <p:nvPr/>
          </p:nvSpPr>
          <p:spPr bwMode="auto">
            <a:xfrm>
              <a:off x="4752" y="1460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77"/>
            <p:cNvSpPr>
              <a:spLocks noChangeShapeType="1"/>
            </p:cNvSpPr>
            <p:nvPr/>
          </p:nvSpPr>
          <p:spPr bwMode="auto">
            <a:xfrm flipV="1">
              <a:off x="5182" y="1473"/>
              <a:ext cx="17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78"/>
            <p:cNvSpPr>
              <a:spLocks noChangeShapeType="1"/>
            </p:cNvSpPr>
            <p:nvPr/>
          </p:nvSpPr>
          <p:spPr bwMode="auto">
            <a:xfrm>
              <a:off x="3552" y="1248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79"/>
            <p:cNvSpPr>
              <a:spLocks noChangeShapeType="1"/>
            </p:cNvSpPr>
            <p:nvPr/>
          </p:nvSpPr>
          <p:spPr bwMode="auto">
            <a:xfrm>
              <a:off x="3750" y="97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80"/>
            <p:cNvSpPr>
              <a:spLocks noChangeShapeType="1"/>
            </p:cNvSpPr>
            <p:nvPr/>
          </p:nvSpPr>
          <p:spPr bwMode="auto">
            <a:xfrm>
              <a:off x="4608" y="98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81"/>
            <p:cNvSpPr>
              <a:spLocks noChangeShapeType="1"/>
            </p:cNvSpPr>
            <p:nvPr/>
          </p:nvSpPr>
          <p:spPr bwMode="auto">
            <a:xfrm>
              <a:off x="4608" y="13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4608" y="16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83"/>
            <p:cNvSpPr>
              <a:spLocks noChangeShapeType="1"/>
            </p:cNvSpPr>
            <p:nvPr/>
          </p:nvSpPr>
          <p:spPr bwMode="auto">
            <a:xfrm>
              <a:off x="4608" y="19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84"/>
            <p:cNvSpPr txBox="1">
              <a:spLocks noChangeArrowheads="1"/>
            </p:cNvSpPr>
            <p:nvPr/>
          </p:nvSpPr>
          <p:spPr bwMode="auto">
            <a:xfrm>
              <a:off x="3792" y="292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200" name="Text Box 85"/>
            <p:cNvSpPr txBox="1">
              <a:spLocks noChangeArrowheads="1"/>
            </p:cNvSpPr>
            <p:nvPr/>
          </p:nvSpPr>
          <p:spPr bwMode="auto">
            <a:xfrm>
              <a:off x="4080" y="292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01" name="Line 86"/>
            <p:cNvSpPr>
              <a:spLocks noChangeShapeType="1"/>
            </p:cNvSpPr>
            <p:nvPr/>
          </p:nvSpPr>
          <p:spPr bwMode="auto">
            <a:xfrm>
              <a:off x="3552" y="1584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87"/>
            <p:cNvSpPr>
              <a:spLocks noChangeShapeType="1"/>
            </p:cNvSpPr>
            <p:nvPr/>
          </p:nvSpPr>
          <p:spPr bwMode="auto">
            <a:xfrm>
              <a:off x="3552" y="1920"/>
              <a:ext cx="768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88"/>
            <p:cNvSpPr>
              <a:spLocks noChangeShapeType="1"/>
            </p:cNvSpPr>
            <p:nvPr/>
          </p:nvSpPr>
          <p:spPr bwMode="auto">
            <a:xfrm>
              <a:off x="4176" y="139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89"/>
            <p:cNvSpPr>
              <a:spLocks noChangeShapeType="1"/>
            </p:cNvSpPr>
            <p:nvPr/>
          </p:nvSpPr>
          <p:spPr bwMode="auto">
            <a:xfrm>
              <a:off x="4176" y="1392"/>
              <a:ext cx="0" cy="153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90"/>
            <p:cNvSpPr>
              <a:spLocks noChangeShapeType="1"/>
            </p:cNvSpPr>
            <p:nvPr/>
          </p:nvSpPr>
          <p:spPr bwMode="auto">
            <a:xfrm>
              <a:off x="4752" y="1508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91"/>
            <p:cNvSpPr>
              <a:spLocks noChangeShapeType="1"/>
            </p:cNvSpPr>
            <p:nvPr/>
          </p:nvSpPr>
          <p:spPr bwMode="auto">
            <a:xfrm>
              <a:off x="4752" y="15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92"/>
            <p:cNvSpPr>
              <a:spLocks noChangeShapeType="1"/>
            </p:cNvSpPr>
            <p:nvPr/>
          </p:nvSpPr>
          <p:spPr bwMode="auto">
            <a:xfrm>
              <a:off x="4800" y="1556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93"/>
            <p:cNvSpPr>
              <a:spLocks noChangeShapeType="1"/>
            </p:cNvSpPr>
            <p:nvPr/>
          </p:nvSpPr>
          <p:spPr bwMode="auto">
            <a:xfrm>
              <a:off x="4800" y="1412"/>
              <a:ext cx="9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94"/>
            <p:cNvSpPr>
              <a:spLocks noChangeShapeType="1"/>
            </p:cNvSpPr>
            <p:nvPr/>
          </p:nvSpPr>
          <p:spPr bwMode="auto">
            <a:xfrm>
              <a:off x="4800" y="1556"/>
              <a:ext cx="0" cy="4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0" name="Group 95"/>
            <p:cNvGrpSpPr>
              <a:grpSpLocks/>
            </p:cNvGrpSpPr>
            <p:nvPr/>
          </p:nvGrpSpPr>
          <p:grpSpPr bwMode="auto">
            <a:xfrm>
              <a:off x="4873" y="1361"/>
              <a:ext cx="311" cy="240"/>
              <a:chOff x="6768" y="11808"/>
              <a:chExt cx="1008" cy="792"/>
            </a:xfrm>
          </p:grpSpPr>
          <p:sp>
            <p:nvSpPr>
              <p:cNvPr id="228" name="Freeform 96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97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98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Freeform 99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Freeform 100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1" name="Text Box 101"/>
            <p:cNvSpPr txBox="1">
              <a:spLocks noChangeArrowheads="1"/>
            </p:cNvSpPr>
            <p:nvPr/>
          </p:nvSpPr>
          <p:spPr bwMode="auto">
            <a:xfrm>
              <a:off x="3360" y="81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b="0"/>
            </a:p>
          </p:txBody>
        </p:sp>
        <p:sp>
          <p:nvSpPr>
            <p:cNvPr id="212" name="Text Box 102"/>
            <p:cNvSpPr txBox="1">
              <a:spLocks noChangeArrowheads="1"/>
            </p:cNvSpPr>
            <p:nvPr/>
          </p:nvSpPr>
          <p:spPr bwMode="auto">
            <a:xfrm>
              <a:off x="3360" y="115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b="0"/>
            </a:p>
          </p:txBody>
        </p:sp>
        <p:sp>
          <p:nvSpPr>
            <p:cNvPr id="213" name="Text Box 103"/>
            <p:cNvSpPr txBox="1">
              <a:spLocks noChangeArrowheads="1"/>
            </p:cNvSpPr>
            <p:nvPr/>
          </p:nvSpPr>
          <p:spPr bwMode="auto">
            <a:xfrm>
              <a:off x="336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2</a:t>
              </a:r>
              <a:endParaRPr lang="en-GB" b="0"/>
            </a:p>
          </p:txBody>
        </p:sp>
        <p:sp>
          <p:nvSpPr>
            <p:cNvPr id="214" name="Text Box 104"/>
            <p:cNvSpPr txBox="1">
              <a:spLocks noChangeArrowheads="1"/>
            </p:cNvSpPr>
            <p:nvPr/>
          </p:nvSpPr>
          <p:spPr bwMode="auto">
            <a:xfrm>
              <a:off x="3360" y="17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</a:t>
              </a:r>
              <a:r>
                <a:rPr lang="en-GB" sz="1600" b="0" baseline="-25000"/>
                <a:t>3</a:t>
              </a:r>
              <a:endParaRPr lang="en-GB" b="0"/>
            </a:p>
          </p:txBody>
        </p:sp>
        <p:sp>
          <p:nvSpPr>
            <p:cNvPr id="215" name="Text Box 105"/>
            <p:cNvSpPr txBox="1">
              <a:spLocks noChangeArrowheads="1"/>
            </p:cNvSpPr>
            <p:nvPr/>
          </p:nvSpPr>
          <p:spPr bwMode="auto">
            <a:xfrm>
              <a:off x="5328" y="134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Y</a:t>
              </a:r>
              <a:endParaRPr lang="en-GB" b="0"/>
            </a:p>
          </p:txBody>
        </p:sp>
        <p:sp>
          <p:nvSpPr>
            <p:cNvPr id="216" name="Line 106"/>
            <p:cNvSpPr>
              <a:spLocks noChangeShapeType="1"/>
            </p:cNvSpPr>
            <p:nvPr/>
          </p:nvSpPr>
          <p:spPr bwMode="auto">
            <a:xfrm>
              <a:off x="4032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7"/>
            <p:cNvSpPr>
              <a:spLocks noChangeShapeType="1"/>
            </p:cNvSpPr>
            <p:nvPr/>
          </p:nvSpPr>
          <p:spPr bwMode="auto">
            <a:xfrm>
              <a:off x="4032" y="2528"/>
              <a:ext cx="0" cy="1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" name="Group 108"/>
            <p:cNvGrpSpPr>
              <a:grpSpLocks/>
            </p:cNvGrpSpPr>
            <p:nvPr/>
          </p:nvGrpSpPr>
          <p:grpSpPr bwMode="auto">
            <a:xfrm flipV="1">
              <a:off x="3648" y="2352"/>
              <a:ext cx="176" cy="180"/>
              <a:chOff x="3096" y="3240"/>
              <a:chExt cx="792" cy="792"/>
            </a:xfrm>
          </p:grpSpPr>
          <p:sp>
            <p:nvSpPr>
              <p:cNvPr id="226" name="AutoShape 109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Oval 110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9" name="Line 111"/>
            <p:cNvSpPr>
              <a:spLocks noChangeShapeType="1"/>
            </p:cNvSpPr>
            <p:nvPr/>
          </p:nvSpPr>
          <p:spPr bwMode="auto">
            <a:xfrm>
              <a:off x="3744" y="268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12"/>
            <p:cNvSpPr>
              <a:spLocks noChangeShapeType="1"/>
            </p:cNvSpPr>
            <p:nvPr/>
          </p:nvSpPr>
          <p:spPr bwMode="auto">
            <a:xfrm>
              <a:off x="3744" y="2532"/>
              <a:ext cx="0" cy="15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13"/>
            <p:cNvSpPr>
              <a:spLocks noChangeShapeType="1"/>
            </p:cNvSpPr>
            <p:nvPr/>
          </p:nvSpPr>
          <p:spPr bwMode="auto">
            <a:xfrm flipV="1">
              <a:off x="3888" y="1983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Oval 114"/>
            <p:cNvSpPr>
              <a:spLocks noChangeArrowheads="1"/>
            </p:cNvSpPr>
            <p:nvPr/>
          </p:nvSpPr>
          <p:spPr bwMode="auto">
            <a:xfrm>
              <a:off x="3860" y="1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15"/>
            <p:cNvSpPr>
              <a:spLocks noChangeShapeType="1"/>
            </p:cNvSpPr>
            <p:nvPr/>
          </p:nvSpPr>
          <p:spPr bwMode="auto">
            <a:xfrm flipV="1">
              <a:off x="3886" y="1650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Oval 116"/>
            <p:cNvSpPr>
              <a:spLocks noChangeArrowheads="1"/>
            </p:cNvSpPr>
            <p:nvPr/>
          </p:nvSpPr>
          <p:spPr bwMode="auto">
            <a:xfrm>
              <a:off x="4012" y="1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17"/>
            <p:cNvSpPr>
              <a:spLocks noChangeShapeType="1"/>
            </p:cNvSpPr>
            <p:nvPr/>
          </p:nvSpPr>
          <p:spPr bwMode="auto">
            <a:xfrm flipV="1">
              <a:off x="3744" y="1321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" name="Line 118"/>
          <p:cNvSpPr>
            <a:spLocks noChangeShapeType="1"/>
          </p:cNvSpPr>
          <p:nvPr/>
        </p:nvSpPr>
        <p:spPr bwMode="auto">
          <a:xfrm>
            <a:off x="4953000" y="2688532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3">
            <a:extLst>
              <a:ext uri="{FF2B5EF4-FFF2-40B4-BE49-F238E27FC236}">
                <a16:creationId xmlns:a16="http://schemas.microsoft.com/office/drawing/2014/main" id="{FFD0E18B-166D-4822-97A8-536AA2D499B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58915"/>
            <a:ext cx="8229600" cy="1106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ct val="8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-to-1-line multiplexer, or simply 2</a:t>
            </a:r>
            <a:r>
              <a:rPr lang="en-US" i="1" baseline="50000" dirty="0"/>
              <a:t>n</a:t>
            </a:r>
            <a:r>
              <a:rPr lang="en-US" dirty="0"/>
              <a:t>:1 MUX, is made from an </a:t>
            </a:r>
            <a:r>
              <a:rPr lang="en-US" i="1" dirty="0"/>
              <a:t>n</a:t>
            </a:r>
            <a:r>
              <a:rPr lang="en-US" dirty="0"/>
              <a:t>:2</a:t>
            </a:r>
            <a:r>
              <a:rPr lang="en-US" i="1" baseline="50000" dirty="0"/>
              <a:t>n</a:t>
            </a:r>
            <a:r>
              <a:rPr lang="en-US" dirty="0"/>
              <a:t> decoder by adding to it 2</a:t>
            </a:r>
            <a:r>
              <a:rPr lang="en-US" i="1" baseline="50000" dirty="0"/>
              <a:t>n</a:t>
            </a:r>
            <a:r>
              <a:rPr lang="en-US" dirty="0"/>
              <a:t> input lines, one to each AND gate.</a:t>
            </a: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Multiplexer IC Package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1339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 IC packages have a few multiplexers in each package (chip). The selection and enable inputs are common to all multiplexers within the package.</a:t>
            </a:r>
          </a:p>
        </p:txBody>
      </p:sp>
      <p:grpSp>
        <p:nvGrpSpPr>
          <p:cNvPr id="86" name="Group 4"/>
          <p:cNvGrpSpPr>
            <a:grpSpLocks/>
          </p:cNvGrpSpPr>
          <p:nvPr/>
        </p:nvGrpSpPr>
        <p:grpSpPr bwMode="auto">
          <a:xfrm>
            <a:off x="1447800" y="2286000"/>
            <a:ext cx="5791200" cy="3886200"/>
            <a:chOff x="1008" y="1488"/>
            <a:chExt cx="3648" cy="2448"/>
          </a:xfrm>
        </p:grpSpPr>
        <p:grpSp>
          <p:nvGrpSpPr>
            <p:cNvPr id="87" name="Group 5"/>
            <p:cNvGrpSpPr>
              <a:grpSpLocks/>
            </p:cNvGrpSpPr>
            <p:nvPr/>
          </p:nvGrpSpPr>
          <p:grpSpPr bwMode="auto">
            <a:xfrm rot="5400000" flipV="1">
              <a:off x="1778" y="3694"/>
              <a:ext cx="176" cy="180"/>
              <a:chOff x="3096" y="3240"/>
              <a:chExt cx="792" cy="792"/>
            </a:xfrm>
          </p:grpSpPr>
          <p:sp>
            <p:nvSpPr>
              <p:cNvPr id="196" name="AutoShape 6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Oval 7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2568" y="2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9"/>
            <p:cNvSpPr>
              <a:spLocks noChangeArrowheads="1"/>
            </p:cNvSpPr>
            <p:nvPr/>
          </p:nvSpPr>
          <p:spPr bwMode="auto">
            <a:xfrm>
              <a:off x="2136" y="18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0"/>
            <p:cNvSpPr>
              <a:spLocks noChangeArrowheads="1"/>
            </p:cNvSpPr>
            <p:nvPr/>
          </p:nvSpPr>
          <p:spPr bwMode="auto">
            <a:xfrm>
              <a:off x="2568" y="21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V="1">
              <a:off x="2592" y="172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Oval 12"/>
            <p:cNvSpPr>
              <a:spLocks noChangeArrowheads="1"/>
            </p:cNvSpPr>
            <p:nvPr/>
          </p:nvSpPr>
          <p:spPr bwMode="auto">
            <a:xfrm>
              <a:off x="2568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 flipV="1">
              <a:off x="1680" y="163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3120" y="177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5"/>
            <p:cNvSpPr>
              <a:spLocks noChangeShapeType="1"/>
            </p:cNvSpPr>
            <p:nvPr/>
          </p:nvSpPr>
          <p:spPr bwMode="auto">
            <a:xfrm flipH="1">
              <a:off x="2352" y="2688"/>
              <a:ext cx="0" cy="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AutoShape 16"/>
            <p:cNvSpPr>
              <a:spLocks noChangeArrowheads="1"/>
            </p:cNvSpPr>
            <p:nvPr/>
          </p:nvSpPr>
          <p:spPr bwMode="auto">
            <a:xfrm>
              <a:off x="2736" y="158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7"/>
            <p:cNvSpPr>
              <a:spLocks noChangeShapeType="1"/>
            </p:cNvSpPr>
            <p:nvPr/>
          </p:nvSpPr>
          <p:spPr bwMode="auto">
            <a:xfrm>
              <a:off x="2160" y="1680"/>
              <a:ext cx="0" cy="182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8"/>
            <p:cNvSpPr>
              <a:spLocks noChangeShapeType="1"/>
            </p:cNvSpPr>
            <p:nvPr/>
          </p:nvSpPr>
          <p:spPr bwMode="auto">
            <a:xfrm>
              <a:off x="2592" y="273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 flipV="1">
              <a:off x="2592" y="244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 flipV="1">
              <a:off x="2976" y="2688"/>
              <a:ext cx="144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1680" y="187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2160" y="168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23"/>
            <p:cNvSpPr>
              <a:spLocks noChangeShapeType="1"/>
            </p:cNvSpPr>
            <p:nvPr/>
          </p:nvSpPr>
          <p:spPr bwMode="auto">
            <a:xfrm>
              <a:off x="2976" y="168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720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25"/>
            <p:cNvSpPr txBox="1">
              <a:spLocks noChangeArrowheads="1"/>
            </p:cNvSpPr>
            <p:nvPr/>
          </p:nvSpPr>
          <p:spPr bwMode="auto">
            <a:xfrm>
              <a:off x="1008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S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(select)</a:t>
              </a:r>
              <a:endParaRPr lang="en-GB" b="0"/>
            </a:p>
          </p:txBody>
        </p:sp>
        <p:sp>
          <p:nvSpPr>
            <p:cNvPr id="106" name="Line 26"/>
            <p:cNvSpPr>
              <a:spLocks noChangeShapeType="1"/>
            </p:cNvSpPr>
            <p:nvPr/>
          </p:nvSpPr>
          <p:spPr bwMode="auto">
            <a:xfrm>
              <a:off x="1680" y="211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7"/>
            <p:cNvSpPr>
              <a:spLocks noChangeShapeType="1"/>
            </p:cNvSpPr>
            <p:nvPr/>
          </p:nvSpPr>
          <p:spPr bwMode="auto">
            <a:xfrm>
              <a:off x="1680" y="2352"/>
              <a:ext cx="1056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8"/>
            <p:cNvSpPr>
              <a:spLocks noChangeShapeType="1"/>
            </p:cNvSpPr>
            <p:nvPr/>
          </p:nvSpPr>
          <p:spPr bwMode="auto">
            <a:xfrm>
              <a:off x="2592" y="196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29"/>
            <p:cNvSpPr>
              <a:spLocks noChangeShapeType="1"/>
            </p:cNvSpPr>
            <p:nvPr/>
          </p:nvSpPr>
          <p:spPr bwMode="auto">
            <a:xfrm>
              <a:off x="2592" y="1728"/>
              <a:ext cx="0" cy="206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30"/>
            <p:cNvSpPr txBox="1">
              <a:spLocks noChangeArrowheads="1"/>
            </p:cNvSpPr>
            <p:nvPr/>
          </p:nvSpPr>
          <p:spPr bwMode="auto">
            <a:xfrm>
              <a:off x="1440" y="1488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1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2</a:t>
              </a:r>
              <a:endParaRPr lang="en-GB" b="0">
                <a:solidFill>
                  <a:srgbClr val="0000CC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00CC"/>
                  </a:solidFill>
                </a:rPr>
                <a:t>A</a:t>
              </a:r>
              <a:r>
                <a:rPr lang="en-GB" sz="1600" b="0" baseline="-25000">
                  <a:solidFill>
                    <a:srgbClr val="0000CC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2"/>
            <p:cNvSpPr>
              <a:spLocks noChangeShapeType="1"/>
            </p:cNvSpPr>
            <p:nvPr/>
          </p:nvSpPr>
          <p:spPr bwMode="auto">
            <a:xfrm>
              <a:off x="1728" y="3504"/>
              <a:ext cx="0" cy="14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" name="Group 33"/>
            <p:cNvGrpSpPr>
              <a:grpSpLocks/>
            </p:cNvGrpSpPr>
            <p:nvPr/>
          </p:nvGrpSpPr>
          <p:grpSpPr bwMode="auto">
            <a:xfrm rot="5400000" flipV="1">
              <a:off x="1826" y="3406"/>
              <a:ext cx="176" cy="180"/>
              <a:chOff x="3096" y="3240"/>
              <a:chExt cx="792" cy="792"/>
            </a:xfrm>
          </p:grpSpPr>
          <p:sp>
            <p:nvSpPr>
              <p:cNvPr id="194" name="AutoShape 34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35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Line 36"/>
            <p:cNvSpPr>
              <a:spLocks noChangeShapeType="1"/>
            </p:cNvSpPr>
            <p:nvPr/>
          </p:nvSpPr>
          <p:spPr bwMode="auto">
            <a:xfrm>
              <a:off x="2003" y="3504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 flipV="1">
              <a:off x="1392" y="3504"/>
              <a:ext cx="4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38"/>
            <p:cNvSpPr>
              <a:spLocks noChangeArrowheads="1"/>
            </p:cNvSpPr>
            <p:nvPr/>
          </p:nvSpPr>
          <p:spPr bwMode="auto">
            <a:xfrm>
              <a:off x="2136" y="23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9"/>
            <p:cNvSpPr>
              <a:spLocks noChangeShapeType="1"/>
            </p:cNvSpPr>
            <p:nvPr/>
          </p:nvSpPr>
          <p:spPr bwMode="auto">
            <a:xfrm flipV="1">
              <a:off x="2160" y="240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Oval 40"/>
            <p:cNvSpPr>
              <a:spLocks noChangeArrowheads="1"/>
            </p:cNvSpPr>
            <p:nvPr/>
          </p:nvSpPr>
          <p:spPr bwMode="auto">
            <a:xfrm>
              <a:off x="2568" y="19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41"/>
            <p:cNvSpPr>
              <a:spLocks noChangeShapeType="1"/>
            </p:cNvSpPr>
            <p:nvPr/>
          </p:nvSpPr>
          <p:spPr bwMode="auto">
            <a:xfrm flipV="1">
              <a:off x="2160" y="1920"/>
              <a:ext cx="57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AutoShape 42"/>
            <p:cNvSpPr>
              <a:spLocks noChangeArrowheads="1"/>
            </p:cNvSpPr>
            <p:nvPr/>
          </p:nvSpPr>
          <p:spPr bwMode="auto">
            <a:xfrm>
              <a:off x="2736" y="182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AutoShape 43"/>
            <p:cNvSpPr>
              <a:spLocks noChangeArrowheads="1"/>
            </p:cNvSpPr>
            <p:nvPr/>
          </p:nvSpPr>
          <p:spPr bwMode="auto">
            <a:xfrm>
              <a:off x="2736" y="230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AutoShape 44"/>
            <p:cNvSpPr>
              <a:spLocks noChangeArrowheads="1"/>
            </p:cNvSpPr>
            <p:nvPr/>
          </p:nvSpPr>
          <p:spPr bwMode="auto">
            <a:xfrm>
              <a:off x="2736" y="206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AutoShape 45"/>
            <p:cNvSpPr>
              <a:spLocks noChangeArrowheads="1"/>
            </p:cNvSpPr>
            <p:nvPr/>
          </p:nvSpPr>
          <p:spPr bwMode="auto">
            <a:xfrm>
              <a:off x="2736" y="259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AutoShape 46"/>
            <p:cNvSpPr>
              <a:spLocks noChangeArrowheads="1"/>
            </p:cNvSpPr>
            <p:nvPr/>
          </p:nvSpPr>
          <p:spPr bwMode="auto">
            <a:xfrm>
              <a:off x="2736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AutoShape 47"/>
            <p:cNvSpPr>
              <a:spLocks noChangeArrowheads="1"/>
            </p:cNvSpPr>
            <p:nvPr/>
          </p:nvSpPr>
          <p:spPr bwMode="auto">
            <a:xfrm>
              <a:off x="2736" y="331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AutoShape 48"/>
            <p:cNvSpPr>
              <a:spLocks noChangeArrowheads="1"/>
            </p:cNvSpPr>
            <p:nvPr/>
          </p:nvSpPr>
          <p:spPr bwMode="auto">
            <a:xfrm>
              <a:off x="2736" y="307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 flipV="1">
              <a:off x="1728" y="3648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2136" y="21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 flipV="1">
              <a:off x="2160" y="2160"/>
              <a:ext cx="57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52"/>
            <p:cNvSpPr>
              <a:spLocks noChangeShapeType="1"/>
            </p:cNvSpPr>
            <p:nvPr/>
          </p:nvSpPr>
          <p:spPr bwMode="auto">
            <a:xfrm>
              <a:off x="2592" y="2208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53"/>
            <p:cNvSpPr>
              <a:spLocks noChangeShapeType="1"/>
            </p:cNvSpPr>
            <p:nvPr/>
          </p:nvSpPr>
          <p:spPr bwMode="auto">
            <a:xfrm>
              <a:off x="2592" y="297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54"/>
            <p:cNvSpPr>
              <a:spLocks noChangeShapeType="1"/>
            </p:cNvSpPr>
            <p:nvPr/>
          </p:nvSpPr>
          <p:spPr bwMode="auto">
            <a:xfrm>
              <a:off x="2592" y="321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55"/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56"/>
            <p:cNvSpPr>
              <a:spLocks noChangeShapeType="1"/>
            </p:cNvSpPr>
            <p:nvPr/>
          </p:nvSpPr>
          <p:spPr bwMode="auto">
            <a:xfrm>
              <a:off x="2352" y="292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2352" y="316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>
              <a:off x="2352" y="3408"/>
              <a:ext cx="38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Oval 59"/>
            <p:cNvSpPr>
              <a:spLocks noChangeArrowheads="1"/>
            </p:cNvSpPr>
            <p:nvPr/>
          </p:nvSpPr>
          <p:spPr bwMode="auto">
            <a:xfrm>
              <a:off x="2324" y="29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60"/>
            <p:cNvSpPr>
              <a:spLocks noChangeArrowheads="1"/>
            </p:cNvSpPr>
            <p:nvPr/>
          </p:nvSpPr>
          <p:spPr bwMode="auto">
            <a:xfrm>
              <a:off x="2324" y="3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61"/>
            <p:cNvSpPr>
              <a:spLocks noChangeArrowheads="1"/>
            </p:cNvSpPr>
            <p:nvPr/>
          </p:nvSpPr>
          <p:spPr bwMode="auto">
            <a:xfrm>
              <a:off x="232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62"/>
            <p:cNvSpPr>
              <a:spLocks noChangeArrowheads="1"/>
            </p:cNvSpPr>
            <p:nvPr/>
          </p:nvSpPr>
          <p:spPr bwMode="auto">
            <a:xfrm>
              <a:off x="1704" y="3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 flipV="1">
              <a:off x="1680" y="264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64"/>
            <p:cNvSpPr>
              <a:spLocks noChangeShapeType="1"/>
            </p:cNvSpPr>
            <p:nvPr/>
          </p:nvSpPr>
          <p:spPr bwMode="auto">
            <a:xfrm flipV="1">
              <a:off x="1680" y="288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5"/>
            <p:cNvSpPr>
              <a:spLocks noChangeShapeType="1"/>
            </p:cNvSpPr>
            <p:nvPr/>
          </p:nvSpPr>
          <p:spPr bwMode="auto">
            <a:xfrm flipV="1">
              <a:off x="1680" y="312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66"/>
            <p:cNvSpPr>
              <a:spLocks noChangeShapeType="1"/>
            </p:cNvSpPr>
            <p:nvPr/>
          </p:nvSpPr>
          <p:spPr bwMode="auto">
            <a:xfrm flipV="1">
              <a:off x="1680" y="3360"/>
              <a:ext cx="1056" cy="0"/>
            </a:xfrm>
            <a:prstGeom prst="line">
              <a:avLst/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67"/>
            <p:cNvSpPr txBox="1">
              <a:spLocks noChangeArrowheads="1"/>
            </p:cNvSpPr>
            <p:nvPr/>
          </p:nvSpPr>
          <p:spPr bwMode="auto">
            <a:xfrm>
              <a:off x="1440" y="2496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1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2</a:t>
              </a:r>
              <a:endParaRPr lang="en-GB" b="0">
                <a:solidFill>
                  <a:srgbClr val="990033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990033"/>
                  </a:solidFill>
                </a:rPr>
                <a:t>B</a:t>
              </a:r>
              <a:r>
                <a:rPr lang="en-GB" sz="1600" b="0" baseline="-25000">
                  <a:solidFill>
                    <a:srgbClr val="990033"/>
                  </a:solidFill>
                </a:rPr>
                <a:t>3</a:t>
              </a:r>
              <a:endParaRPr lang="en-GB" b="0">
                <a:solidFill>
                  <a:srgbClr val="0000CC"/>
                </a:solidFill>
              </a:endParaRPr>
            </a:p>
          </p:txBody>
        </p:sp>
        <p:sp>
          <p:nvSpPr>
            <p:cNvPr id="146" name="Line 68"/>
            <p:cNvSpPr>
              <a:spLocks noChangeShapeType="1"/>
            </p:cNvSpPr>
            <p:nvPr/>
          </p:nvSpPr>
          <p:spPr bwMode="auto">
            <a:xfrm flipV="1">
              <a:off x="1948" y="3792"/>
              <a:ext cx="6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69"/>
            <p:cNvSpPr>
              <a:spLocks noChangeShapeType="1"/>
            </p:cNvSpPr>
            <p:nvPr/>
          </p:nvSpPr>
          <p:spPr bwMode="auto">
            <a:xfrm flipV="1">
              <a:off x="1440" y="3792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70"/>
            <p:cNvSpPr txBox="1">
              <a:spLocks noChangeArrowheads="1"/>
            </p:cNvSpPr>
            <p:nvPr/>
          </p:nvSpPr>
          <p:spPr bwMode="auto">
            <a:xfrm>
              <a:off x="1008" y="3648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GB" sz="1600" b="0"/>
                <a:t>E'</a:t>
              </a:r>
              <a:r>
                <a:rPr lang="en-GB" sz="1600" b="0" baseline="-25000"/>
                <a:t>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GB" sz="1400" b="0"/>
                <a:t>(enable)</a:t>
              </a:r>
              <a:endParaRPr lang="en-GB" b="0"/>
            </a:p>
          </p:txBody>
        </p:sp>
        <p:sp>
          <p:nvSpPr>
            <p:cNvPr id="149" name="Oval 71"/>
            <p:cNvSpPr>
              <a:spLocks noChangeArrowheads="1"/>
            </p:cNvSpPr>
            <p:nvPr/>
          </p:nvSpPr>
          <p:spPr bwMode="auto">
            <a:xfrm>
              <a:off x="256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72"/>
            <p:cNvSpPr>
              <a:spLocks noChangeArrowheads="1"/>
            </p:cNvSpPr>
            <p:nvPr/>
          </p:nvSpPr>
          <p:spPr bwMode="auto">
            <a:xfrm>
              <a:off x="2568" y="31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73"/>
            <p:cNvSpPr>
              <a:spLocks noChangeArrowheads="1"/>
            </p:cNvSpPr>
            <p:nvPr/>
          </p:nvSpPr>
          <p:spPr bwMode="auto">
            <a:xfrm>
              <a:off x="2568" y="34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74"/>
            <p:cNvSpPr>
              <a:spLocks noChangeShapeType="1"/>
            </p:cNvSpPr>
            <p:nvPr/>
          </p:nvSpPr>
          <p:spPr bwMode="auto">
            <a:xfrm>
              <a:off x="2976" y="192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75"/>
            <p:cNvSpPr>
              <a:spLocks noChangeShapeType="1"/>
            </p:cNvSpPr>
            <p:nvPr/>
          </p:nvSpPr>
          <p:spPr bwMode="auto">
            <a:xfrm>
              <a:off x="2976" y="216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76"/>
            <p:cNvSpPr>
              <a:spLocks noChangeShapeType="1"/>
            </p:cNvSpPr>
            <p:nvPr/>
          </p:nvSpPr>
          <p:spPr bwMode="auto">
            <a:xfrm>
              <a:off x="2976" y="2400"/>
              <a:ext cx="86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77"/>
            <p:cNvSpPr>
              <a:spLocks noChangeShapeType="1"/>
            </p:cNvSpPr>
            <p:nvPr/>
          </p:nvSpPr>
          <p:spPr bwMode="auto">
            <a:xfrm>
              <a:off x="3264" y="2016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78"/>
            <p:cNvSpPr>
              <a:spLocks noChangeShapeType="1"/>
            </p:cNvSpPr>
            <p:nvPr/>
          </p:nvSpPr>
          <p:spPr bwMode="auto">
            <a:xfrm>
              <a:off x="3264" y="201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79"/>
            <p:cNvSpPr>
              <a:spLocks noChangeShapeType="1"/>
            </p:cNvSpPr>
            <p:nvPr/>
          </p:nvSpPr>
          <p:spPr bwMode="auto">
            <a:xfrm flipV="1">
              <a:off x="2976" y="2928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80"/>
            <p:cNvSpPr>
              <a:spLocks noChangeShapeType="1"/>
            </p:cNvSpPr>
            <p:nvPr/>
          </p:nvSpPr>
          <p:spPr bwMode="auto">
            <a:xfrm>
              <a:off x="3408" y="2256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81"/>
            <p:cNvSpPr>
              <a:spLocks noChangeShapeType="1"/>
            </p:cNvSpPr>
            <p:nvPr/>
          </p:nvSpPr>
          <p:spPr bwMode="auto">
            <a:xfrm>
              <a:off x="3408" y="225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82"/>
            <p:cNvSpPr>
              <a:spLocks noChangeShapeType="1"/>
            </p:cNvSpPr>
            <p:nvPr/>
          </p:nvSpPr>
          <p:spPr bwMode="auto">
            <a:xfrm flipV="1">
              <a:off x="2976" y="3168"/>
              <a:ext cx="432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83"/>
            <p:cNvSpPr>
              <a:spLocks noChangeShapeType="1"/>
            </p:cNvSpPr>
            <p:nvPr/>
          </p:nvSpPr>
          <p:spPr bwMode="auto">
            <a:xfrm flipV="1">
              <a:off x="2976" y="3408"/>
              <a:ext cx="576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84"/>
            <p:cNvSpPr>
              <a:spLocks noChangeShapeType="1"/>
            </p:cNvSpPr>
            <p:nvPr/>
          </p:nvSpPr>
          <p:spPr bwMode="auto">
            <a:xfrm>
              <a:off x="3552" y="2496"/>
              <a:ext cx="0" cy="912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85"/>
            <p:cNvSpPr>
              <a:spLocks noChangeShapeType="1"/>
            </p:cNvSpPr>
            <p:nvPr/>
          </p:nvSpPr>
          <p:spPr bwMode="auto">
            <a:xfrm>
              <a:off x="3552" y="2496"/>
              <a:ext cx="288" cy="0"/>
            </a:xfrm>
            <a:prstGeom prst="line">
              <a:avLst/>
            </a:prstGeom>
            <a:noFill/>
            <a:ln w="15875">
              <a:solidFill>
                <a:srgbClr val="9900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" name="Group 86"/>
            <p:cNvGrpSpPr>
              <a:grpSpLocks/>
            </p:cNvGrpSpPr>
            <p:nvPr/>
          </p:nvGrpSpPr>
          <p:grpSpPr bwMode="auto">
            <a:xfrm>
              <a:off x="3825" y="1625"/>
              <a:ext cx="263" cy="915"/>
              <a:chOff x="3792" y="1632"/>
              <a:chExt cx="263" cy="915"/>
            </a:xfrm>
          </p:grpSpPr>
          <p:grpSp>
            <p:nvGrpSpPr>
              <p:cNvPr id="170" name="Group 87"/>
              <p:cNvGrpSpPr>
                <a:grpSpLocks/>
              </p:cNvGrpSpPr>
              <p:nvPr/>
            </p:nvGrpSpPr>
            <p:grpSpPr bwMode="auto">
              <a:xfrm>
                <a:off x="3792" y="1632"/>
                <a:ext cx="263" cy="195"/>
                <a:chOff x="6768" y="11808"/>
                <a:chExt cx="1008" cy="792"/>
              </a:xfrm>
            </p:grpSpPr>
            <p:sp>
              <p:nvSpPr>
                <p:cNvPr id="189" name="Freeform 88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89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90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91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92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93"/>
              <p:cNvGrpSpPr>
                <a:grpSpLocks/>
              </p:cNvGrpSpPr>
              <p:nvPr/>
            </p:nvGrpSpPr>
            <p:grpSpPr bwMode="auto">
              <a:xfrm>
                <a:off x="3792" y="1872"/>
                <a:ext cx="263" cy="195"/>
                <a:chOff x="6768" y="11808"/>
                <a:chExt cx="1008" cy="792"/>
              </a:xfrm>
            </p:grpSpPr>
            <p:sp>
              <p:nvSpPr>
                <p:cNvPr id="184" name="Freeform 94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95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96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97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98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2" name="Group 99"/>
              <p:cNvGrpSpPr>
                <a:grpSpLocks/>
              </p:cNvGrpSpPr>
              <p:nvPr/>
            </p:nvGrpSpPr>
            <p:grpSpPr bwMode="auto">
              <a:xfrm>
                <a:off x="3792" y="2112"/>
                <a:ext cx="263" cy="195"/>
                <a:chOff x="6768" y="11808"/>
                <a:chExt cx="1008" cy="792"/>
              </a:xfrm>
            </p:grpSpPr>
            <p:sp>
              <p:nvSpPr>
                <p:cNvPr id="179" name="Freeform 10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0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0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0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105"/>
              <p:cNvGrpSpPr>
                <a:grpSpLocks/>
              </p:cNvGrpSpPr>
              <p:nvPr/>
            </p:nvGrpSpPr>
            <p:grpSpPr bwMode="auto">
              <a:xfrm>
                <a:off x="3792" y="2352"/>
                <a:ext cx="263" cy="195"/>
                <a:chOff x="6768" y="11808"/>
                <a:chExt cx="1008" cy="792"/>
              </a:xfrm>
            </p:grpSpPr>
            <p:sp>
              <p:nvSpPr>
                <p:cNvPr id="174" name="Freeform 106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107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108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109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110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" name="Line 111"/>
            <p:cNvSpPr>
              <a:spLocks noChangeShapeType="1"/>
            </p:cNvSpPr>
            <p:nvPr/>
          </p:nvSpPr>
          <p:spPr bwMode="auto">
            <a:xfrm>
              <a:off x="4080" y="172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12"/>
            <p:cNvSpPr>
              <a:spLocks noChangeShapeType="1"/>
            </p:cNvSpPr>
            <p:nvPr/>
          </p:nvSpPr>
          <p:spPr bwMode="auto">
            <a:xfrm>
              <a:off x="4080" y="196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13"/>
            <p:cNvSpPr>
              <a:spLocks noChangeShapeType="1"/>
            </p:cNvSpPr>
            <p:nvPr/>
          </p:nvSpPr>
          <p:spPr bwMode="auto">
            <a:xfrm>
              <a:off x="4080" y="220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14"/>
            <p:cNvSpPr>
              <a:spLocks noChangeShapeType="1"/>
            </p:cNvSpPr>
            <p:nvPr/>
          </p:nvSpPr>
          <p:spPr bwMode="auto">
            <a:xfrm>
              <a:off x="4080" y="2448"/>
              <a:ext cx="2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Text Box 115"/>
            <p:cNvSpPr txBox="1">
              <a:spLocks noChangeArrowheads="1"/>
            </p:cNvSpPr>
            <p:nvPr/>
          </p:nvSpPr>
          <p:spPr bwMode="auto">
            <a:xfrm>
              <a:off x="4368" y="1632"/>
              <a:ext cx="288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1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2</a:t>
              </a:r>
              <a:endParaRPr lang="en-GB" b="0">
                <a:solidFill>
                  <a:srgbClr val="006600"/>
                </a:solidFill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GB" sz="1600" b="0">
                  <a:solidFill>
                    <a:srgbClr val="006600"/>
                  </a:solidFill>
                </a:rPr>
                <a:t>Y</a:t>
              </a:r>
              <a:r>
                <a:rPr lang="en-GB" sz="1600" b="0" baseline="-25000">
                  <a:solidFill>
                    <a:srgbClr val="006600"/>
                  </a:solidFill>
                </a:rPr>
                <a:t>3</a:t>
              </a:r>
              <a:endParaRPr lang="en-GB" b="0">
                <a:solidFill>
                  <a:srgbClr val="006600"/>
                </a:solidFill>
              </a:endParaRPr>
            </a:p>
          </p:txBody>
        </p:sp>
      </p:grpSp>
      <p:graphicFrame>
        <p:nvGraphicFramePr>
          <p:cNvPr id="198" name="Object 116"/>
          <p:cNvGraphicFramePr>
            <a:graphicFrameLocks noChangeAspect="1"/>
          </p:cNvGraphicFramePr>
          <p:nvPr/>
        </p:nvGraphicFramePr>
        <p:xfrm>
          <a:off x="6253163" y="4267200"/>
          <a:ext cx="1779587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788840" imgH="1361880" progId="Word.Document.8">
                  <p:embed/>
                </p:oleObj>
              </mc:Choice>
              <mc:Fallback>
                <p:oleObj name="Document" r:id="rId3" imgW="1788840" imgH="1361880" progId="Word.Document.8">
                  <p:embed/>
                  <p:pic>
                    <p:nvPicPr>
                      <p:cNvPr id="198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4267200"/>
                        <a:ext cx="1779587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Text Box 117"/>
          <p:cNvSpPr txBox="1">
            <a:spLocks noChangeArrowheads="1"/>
          </p:cNvSpPr>
          <p:nvPr/>
        </p:nvSpPr>
        <p:spPr bwMode="auto">
          <a:xfrm>
            <a:off x="4876800" y="5562600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>
                <a:solidFill>
                  <a:srgbClr val="800000"/>
                </a:solidFill>
              </a:rPr>
              <a:t>Quadruple 2:1 multiplexer</a:t>
            </a: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260476"/>
            <a:ext cx="8229600" cy="15906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multiplexers can be constructed from smaller ones.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8-to-1 multiplexer can be constructed from smaller multiplexers like this (note placement of selector lines):</a:t>
            </a:r>
          </a:p>
        </p:txBody>
      </p:sp>
      <p:grpSp>
        <p:nvGrpSpPr>
          <p:cNvPr id="78" name="Group 4"/>
          <p:cNvGrpSpPr>
            <a:grpSpLocks/>
          </p:cNvGrpSpPr>
          <p:nvPr/>
        </p:nvGrpSpPr>
        <p:grpSpPr bwMode="auto">
          <a:xfrm>
            <a:off x="1600200" y="2971800"/>
            <a:ext cx="3657600" cy="3076575"/>
            <a:chOff x="1056" y="2064"/>
            <a:chExt cx="2304" cy="1938"/>
          </a:xfrm>
        </p:grpSpPr>
        <p:grpSp>
          <p:nvGrpSpPr>
            <p:cNvPr id="79" name="Group 5"/>
            <p:cNvGrpSpPr>
              <a:grpSpLocks/>
            </p:cNvGrpSpPr>
            <p:nvPr/>
          </p:nvGrpSpPr>
          <p:grpSpPr bwMode="auto">
            <a:xfrm>
              <a:off x="1056" y="2064"/>
              <a:ext cx="1002" cy="978"/>
              <a:chOff x="1056" y="2064"/>
              <a:chExt cx="1002" cy="978"/>
            </a:xfrm>
          </p:grpSpPr>
          <p:sp>
            <p:nvSpPr>
              <p:cNvPr id="174" name="Rectangle 6"/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Text Box 7"/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76" name="Line 8"/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"/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10"/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11"/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Line 12"/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13"/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83" name="Text Box 15"/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0" name="Group 16"/>
            <p:cNvGrpSpPr>
              <a:grpSpLocks/>
            </p:cNvGrpSpPr>
            <p:nvPr/>
          </p:nvGrpSpPr>
          <p:grpSpPr bwMode="auto">
            <a:xfrm>
              <a:off x="1056" y="3024"/>
              <a:ext cx="1002" cy="978"/>
              <a:chOff x="1056" y="3024"/>
              <a:chExt cx="1002" cy="978"/>
            </a:xfrm>
          </p:grpSpPr>
          <p:sp>
            <p:nvSpPr>
              <p:cNvPr id="164" name="Rectangle 17"/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Text Box 18"/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66" name="Line 19"/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20"/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21"/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22"/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3"/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24"/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Text Box 25"/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73" name="Text Box 26"/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2016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>
              <a:off x="2016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"/>
            <p:cNvSpPr>
              <a:spLocks noChangeShapeType="1"/>
            </p:cNvSpPr>
            <p:nvPr/>
          </p:nvSpPr>
          <p:spPr bwMode="auto">
            <a:xfrm>
              <a:off x="2208" y="240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V="1">
              <a:off x="2208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/>
            <p:cNvSpPr>
              <a:spLocks noChangeShapeType="1"/>
            </p:cNvSpPr>
            <p:nvPr/>
          </p:nvSpPr>
          <p:spPr bwMode="auto">
            <a:xfrm>
              <a:off x="2208" y="302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2"/>
            <p:cNvSpPr>
              <a:spLocks noChangeShapeType="1"/>
            </p:cNvSpPr>
            <p:nvPr/>
          </p:nvSpPr>
          <p:spPr bwMode="auto">
            <a:xfrm flipV="1">
              <a:off x="220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Rectangle 33"/>
            <p:cNvSpPr>
              <a:spLocks noChangeArrowheads="1"/>
            </p:cNvSpPr>
            <p:nvPr/>
          </p:nvSpPr>
          <p:spPr bwMode="auto">
            <a:xfrm>
              <a:off x="2448" y="2640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34"/>
            <p:cNvSpPr txBox="1">
              <a:spLocks noChangeArrowheads="1"/>
            </p:cNvSpPr>
            <p:nvPr/>
          </p:nvSpPr>
          <p:spPr bwMode="auto">
            <a:xfrm>
              <a:off x="2448" y="2736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160" name="Line 35"/>
            <p:cNvSpPr>
              <a:spLocks noChangeShapeType="1"/>
            </p:cNvSpPr>
            <p:nvPr/>
          </p:nvSpPr>
          <p:spPr bwMode="auto">
            <a:xfrm flipV="1">
              <a:off x="2640" y="321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Text Box 36"/>
            <p:cNvSpPr txBox="1">
              <a:spLocks noChangeArrowheads="1"/>
            </p:cNvSpPr>
            <p:nvPr/>
          </p:nvSpPr>
          <p:spPr bwMode="auto">
            <a:xfrm>
              <a:off x="2496" y="34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162" name="Line 37"/>
            <p:cNvSpPr>
              <a:spLocks noChangeShapeType="1"/>
            </p:cNvSpPr>
            <p:nvPr/>
          </p:nvSpPr>
          <p:spPr bwMode="auto">
            <a:xfrm flipV="1">
              <a:off x="2880" y="292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38"/>
            <p:cNvSpPr txBox="1">
              <a:spLocks noChangeArrowheads="1"/>
            </p:cNvSpPr>
            <p:nvPr/>
          </p:nvSpPr>
          <p:spPr bwMode="auto">
            <a:xfrm>
              <a:off x="3120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84" name="Group 39"/>
          <p:cNvGrpSpPr>
            <a:grpSpLocks/>
          </p:cNvGrpSpPr>
          <p:nvPr/>
        </p:nvGrpSpPr>
        <p:grpSpPr bwMode="auto">
          <a:xfrm>
            <a:off x="5943600" y="3048000"/>
            <a:ext cx="1695450" cy="2595563"/>
            <a:chOff x="4080" y="2064"/>
            <a:chExt cx="1068" cy="1635"/>
          </a:xfrm>
        </p:grpSpPr>
        <p:graphicFrame>
          <p:nvGraphicFramePr>
            <p:cNvPr id="185" name="Object 40"/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720080" imgH="2625480" progId="Word.Document.8">
                    <p:embed/>
                  </p:oleObj>
                </mc:Choice>
                <mc:Fallback>
                  <p:oleObj name="Document" r:id="rId3" imgW="1720080" imgH="2625480" progId="Word.Document.8">
                    <p:embed/>
                    <p:pic>
                      <p:nvPicPr>
                        <p:cNvPr id="185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" name="Line 41"/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42"/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5" name="Group 48">
            <a:extLst>
              <a:ext uri="{FF2B5EF4-FFF2-40B4-BE49-F238E27FC236}">
                <a16:creationId xmlns:a16="http://schemas.microsoft.com/office/drawing/2014/main" id="{AA3FF92A-FAB6-41B2-B410-48E0B095A30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95400"/>
            <a:ext cx="4267200" cy="3076575"/>
            <a:chOff x="576" y="816"/>
            <a:chExt cx="2688" cy="1938"/>
          </a:xfrm>
        </p:grpSpPr>
        <p:grpSp>
          <p:nvGrpSpPr>
            <p:cNvPr id="86" name="Group 5">
              <a:extLst>
                <a:ext uri="{FF2B5EF4-FFF2-40B4-BE49-F238E27FC236}">
                  <a16:creationId xmlns:a16="http://schemas.microsoft.com/office/drawing/2014/main" id="{C111256B-F81E-4756-94A7-43929ABEC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816"/>
              <a:ext cx="1002" cy="978"/>
              <a:chOff x="1056" y="2064"/>
              <a:chExt cx="1002" cy="978"/>
            </a:xfrm>
          </p:grpSpPr>
          <p:sp>
            <p:nvSpPr>
              <p:cNvPr id="110" name="Rectangle 6">
                <a:extLst>
                  <a:ext uri="{FF2B5EF4-FFF2-40B4-BE49-F238E27FC236}">
                    <a16:creationId xmlns:a16="http://schemas.microsoft.com/office/drawing/2014/main" id="{7A1ABCF5-F56D-43CB-B368-1B5BF934C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211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7">
                <a:extLst>
                  <a:ext uri="{FF2B5EF4-FFF2-40B4-BE49-F238E27FC236}">
                    <a16:creationId xmlns:a16="http://schemas.microsoft.com/office/drawing/2014/main" id="{28364213-6D46-4ECA-A7B2-D7D6A98E1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25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12" name="Line 8">
                <a:extLst>
                  <a:ext uri="{FF2B5EF4-FFF2-40B4-BE49-F238E27FC236}">
                    <a16:creationId xmlns:a16="http://schemas.microsoft.com/office/drawing/2014/main" id="{FC648EA7-DCFB-4914-8BB2-5F5835BE62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9">
                <a:extLst>
                  <a:ext uri="{FF2B5EF4-FFF2-40B4-BE49-F238E27FC236}">
                    <a16:creationId xmlns:a16="http://schemas.microsoft.com/office/drawing/2014/main" id="{FF7FB4F5-8F9F-4799-A6DB-0BC4F015F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273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0">
                <a:extLst>
                  <a:ext uri="{FF2B5EF4-FFF2-40B4-BE49-F238E27FC236}">
                    <a16:creationId xmlns:a16="http://schemas.microsoft.com/office/drawing/2014/main" id="{C4D945BC-D4D5-49CD-A709-08544EA35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20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11">
                <a:extLst>
                  <a:ext uri="{FF2B5EF4-FFF2-40B4-BE49-F238E27FC236}">
                    <a16:creationId xmlns:a16="http://schemas.microsoft.com/office/drawing/2014/main" id="{89EBA37B-F76A-47FA-BB6C-7EEC4434D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35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2">
                <a:extLst>
                  <a:ext uri="{FF2B5EF4-FFF2-40B4-BE49-F238E27FC236}">
                    <a16:creationId xmlns:a16="http://schemas.microsoft.com/office/drawing/2014/main" id="{F789F141-F42B-4EB8-B23A-981920423B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49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3">
                <a:extLst>
                  <a:ext uri="{FF2B5EF4-FFF2-40B4-BE49-F238E27FC236}">
                    <a16:creationId xmlns:a16="http://schemas.microsoft.com/office/drawing/2014/main" id="{94C0F1D4-B7DC-4723-AD75-6DCA6053D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263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Text Box 14">
                <a:extLst>
                  <a:ext uri="{FF2B5EF4-FFF2-40B4-BE49-F238E27FC236}">
                    <a16:creationId xmlns:a16="http://schemas.microsoft.com/office/drawing/2014/main" id="{6D09A3F2-CFB0-45C0-8525-888482517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06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0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1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119" name="Text Box 15">
                <a:extLst>
                  <a:ext uri="{FF2B5EF4-FFF2-40B4-BE49-F238E27FC236}">
                    <a16:creationId xmlns:a16="http://schemas.microsoft.com/office/drawing/2014/main" id="{21DFBCF1-B46F-412B-A7B4-4BFC00477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283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87" name="Group 16">
              <a:extLst>
                <a:ext uri="{FF2B5EF4-FFF2-40B4-BE49-F238E27FC236}">
                  <a16:creationId xmlns:a16="http://schemas.microsoft.com/office/drawing/2014/main" id="{03301907-B98E-49A9-A021-66192A766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776"/>
              <a:ext cx="1002" cy="978"/>
              <a:chOff x="1056" y="3024"/>
              <a:chExt cx="1002" cy="978"/>
            </a:xfrm>
          </p:grpSpPr>
          <p:sp>
            <p:nvSpPr>
              <p:cNvPr id="100" name="Rectangle 17">
                <a:extLst>
                  <a:ext uri="{FF2B5EF4-FFF2-40B4-BE49-F238E27FC236}">
                    <a16:creationId xmlns:a16="http://schemas.microsoft.com/office/drawing/2014/main" id="{FE83EEF8-C147-4A51-883D-06705E62D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3070"/>
                <a:ext cx="528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Text Box 18">
                <a:extLst>
                  <a:ext uri="{FF2B5EF4-FFF2-40B4-BE49-F238E27FC236}">
                    <a16:creationId xmlns:a16="http://schemas.microsoft.com/office/drawing/2014/main" id="{5D7DCCD7-4DF9-41AF-B2B6-D12D8F1D4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21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4:1 MUX</a:t>
                </a:r>
              </a:p>
            </p:txBody>
          </p:sp>
          <p:sp>
            <p:nvSpPr>
              <p:cNvPr id="102" name="Line 19">
                <a:extLst>
                  <a:ext uri="{FF2B5EF4-FFF2-40B4-BE49-F238E27FC236}">
                    <a16:creationId xmlns:a16="http://schemas.microsoft.com/office/drawing/2014/main" id="{D66E1B13-18A4-4E62-B33E-6EBE533D7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6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20">
                <a:extLst>
                  <a:ext uri="{FF2B5EF4-FFF2-40B4-BE49-F238E27FC236}">
                    <a16:creationId xmlns:a16="http://schemas.microsoft.com/office/drawing/2014/main" id="{7D587238-C1D1-4C9C-84E8-A66800EEA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18" y="3694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1">
                <a:extLst>
                  <a:ext uri="{FF2B5EF4-FFF2-40B4-BE49-F238E27FC236}">
                    <a16:creationId xmlns:a16="http://schemas.microsoft.com/office/drawing/2014/main" id="{675D22C4-57C9-4A53-856E-BC4912F9E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16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2">
                <a:extLst>
                  <a:ext uri="{FF2B5EF4-FFF2-40B4-BE49-F238E27FC236}">
                    <a16:creationId xmlns:a16="http://schemas.microsoft.com/office/drawing/2014/main" id="{1D33F539-4625-4251-AE9B-D78F3DEFB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31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3">
                <a:extLst>
                  <a:ext uri="{FF2B5EF4-FFF2-40B4-BE49-F238E27FC236}">
                    <a16:creationId xmlns:a16="http://schemas.microsoft.com/office/drawing/2014/main" id="{47A65B38-5008-4EE6-BCBF-2ED35FEE8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45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4">
                <a:extLst>
                  <a:ext uri="{FF2B5EF4-FFF2-40B4-BE49-F238E27FC236}">
                    <a16:creationId xmlns:a16="http://schemas.microsoft.com/office/drawing/2014/main" id="{A4310E47-A53C-4E28-ADB4-9FB5CB89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2" y="359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Text Box 25">
                <a:extLst>
                  <a:ext uri="{FF2B5EF4-FFF2-40B4-BE49-F238E27FC236}">
                    <a16:creationId xmlns:a16="http://schemas.microsoft.com/office/drawing/2014/main" id="{619496D3-2D9B-488C-9F18-5744558EC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024"/>
                <a:ext cx="240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/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109" name="Text Box 26">
                <a:extLst>
                  <a:ext uri="{FF2B5EF4-FFF2-40B4-BE49-F238E27FC236}">
                    <a16:creationId xmlns:a16="http://schemas.microsoft.com/office/drawing/2014/main" id="{D3A1C586-2AD1-41C3-BE69-75EAE0FC7F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379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1</a:t>
                </a:r>
                <a:r>
                  <a:rPr lang="en-GB" sz="1600" b="0"/>
                  <a:t>  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88" name="Line 27">
              <a:extLst>
                <a:ext uri="{FF2B5EF4-FFF2-40B4-BE49-F238E27FC236}">
                  <a16:creationId xmlns:a16="http://schemas.microsoft.com/office/drawing/2014/main" id="{2FD9B4F5-BFDB-459E-A7F5-1D738A474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8">
              <a:extLst>
                <a:ext uri="{FF2B5EF4-FFF2-40B4-BE49-F238E27FC236}">
                  <a16:creationId xmlns:a16="http://schemas.microsoft.com/office/drawing/2014/main" id="{3F4A08DF-9E35-45DD-BC8F-ECE6A6AB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">
              <a:extLst>
                <a:ext uri="{FF2B5EF4-FFF2-40B4-BE49-F238E27FC236}">
                  <a16:creationId xmlns:a16="http://schemas.microsoft.com/office/drawing/2014/main" id="{31B52E2B-1B9D-4EB4-8B68-FB4665822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1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A0B1E2FB-F626-45D4-9849-BDD8E29A7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5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952D9834-F8B4-4A92-8AF4-1899B1361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2">
              <a:extLst>
                <a:ext uri="{FF2B5EF4-FFF2-40B4-BE49-F238E27FC236}">
                  <a16:creationId xmlns:a16="http://schemas.microsoft.com/office/drawing/2014/main" id="{8BBE3DF9-F57E-45AD-B960-B1354404A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33">
              <a:extLst>
                <a:ext uri="{FF2B5EF4-FFF2-40B4-BE49-F238E27FC236}">
                  <a16:creationId xmlns:a16="http://schemas.microsoft.com/office/drawing/2014/main" id="{E434C415-D21A-4CFD-9941-E7285E38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92"/>
              <a:ext cx="432" cy="5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34">
              <a:extLst>
                <a:ext uri="{FF2B5EF4-FFF2-40B4-BE49-F238E27FC236}">
                  <a16:creationId xmlns:a16="http://schemas.microsoft.com/office/drawing/2014/main" id="{A344A65F-014B-4A73-94A7-D35A872AC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488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96" name="Line 35">
              <a:extLst>
                <a:ext uri="{FF2B5EF4-FFF2-40B4-BE49-F238E27FC236}">
                  <a16:creationId xmlns:a16="http://schemas.microsoft.com/office/drawing/2014/main" id="{6F48B46B-072F-4D78-A7CF-3D239A642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96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2A77A19D-5BA6-4188-BE91-4DEBFD20D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16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endParaRPr lang="en-GB" sz="1600" b="0"/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83005F69-C001-41FB-91D5-5D0DB86B0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7A845BD8-1F02-4FC9-8EF7-14722DE0B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58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grpSp>
        <p:nvGrpSpPr>
          <p:cNvPr id="120" name="Group 39">
            <a:extLst>
              <a:ext uri="{FF2B5EF4-FFF2-40B4-BE49-F238E27FC236}">
                <a16:creationId xmlns:a16="http://schemas.microsoft.com/office/drawing/2014/main" id="{4F319A55-270F-4D6A-BF44-A7F9C9FDA2E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600200"/>
            <a:ext cx="2090738" cy="3200400"/>
            <a:chOff x="4080" y="2064"/>
            <a:chExt cx="1068" cy="1635"/>
          </a:xfrm>
        </p:grpSpPr>
        <p:graphicFrame>
          <p:nvGraphicFramePr>
            <p:cNvPr id="121" name="Object 40">
              <a:extLst>
                <a:ext uri="{FF2B5EF4-FFF2-40B4-BE49-F238E27FC236}">
                  <a16:creationId xmlns:a16="http://schemas.microsoft.com/office/drawing/2014/main" id="{35226AC0-B14A-4C71-9494-CEAC88E5A6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064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720080" imgH="2625480" progId="Word.Document.8">
                    <p:embed/>
                  </p:oleObj>
                </mc:Choice>
                <mc:Fallback>
                  <p:oleObj name="Document" r:id="rId3" imgW="1720080" imgH="2625480" progId="Word.Document.8">
                    <p:embed/>
                    <p:pic>
                      <p:nvPicPr>
                        <p:cNvPr id="121" name="Object 40">
                          <a:extLst>
                            <a:ext uri="{FF2B5EF4-FFF2-40B4-BE49-F238E27FC236}">
                              <a16:creationId xmlns:a16="http://schemas.microsoft.com/office/drawing/2014/main" id="{35226AC0-B14A-4C71-9494-CEAC88E5A6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64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Line 41">
              <a:extLst>
                <a:ext uri="{FF2B5EF4-FFF2-40B4-BE49-F238E27FC236}">
                  <a16:creationId xmlns:a16="http://schemas.microsoft.com/office/drawing/2014/main" id="{CA5671EC-2899-4853-9845-0405A4373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42">
              <a:extLst>
                <a:ext uri="{FF2B5EF4-FFF2-40B4-BE49-F238E27FC236}">
                  <a16:creationId xmlns:a16="http://schemas.microsoft.com/office/drawing/2014/main" id="{ED814F5A-7F8C-43ED-8900-D7579DACE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951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Rectangle 43">
            <a:extLst>
              <a:ext uri="{FF2B5EF4-FFF2-40B4-BE49-F238E27FC236}">
                <a16:creationId xmlns:a16="http://schemas.microsoft.com/office/drawing/2014/main" id="{1F29760C-1C96-4072-9DF3-8D3A3A80B68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4648200"/>
            <a:ext cx="3124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When S</a:t>
            </a:r>
            <a:r>
              <a:rPr lang="en-US" sz="2000" baseline="-25000" dirty="0"/>
              <a:t>2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S</a:t>
            </a:r>
            <a:r>
              <a:rPr lang="en-US" sz="2000" baseline="-25000" dirty="0"/>
              <a:t>0</a:t>
            </a:r>
            <a:r>
              <a:rPr lang="en-US" sz="2000" dirty="0"/>
              <a:t> = 000</a:t>
            </a:r>
          </a:p>
        </p:txBody>
      </p:sp>
      <p:grpSp>
        <p:nvGrpSpPr>
          <p:cNvPr id="125" name="Group 49">
            <a:extLst>
              <a:ext uri="{FF2B5EF4-FFF2-40B4-BE49-F238E27FC236}">
                <a16:creationId xmlns:a16="http://schemas.microsoft.com/office/drawing/2014/main" id="{798A15E0-B5A8-4E29-9F54-508DBD448E0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412875"/>
            <a:ext cx="381000" cy="2019300"/>
            <a:chOff x="1536" y="890"/>
            <a:chExt cx="240" cy="1272"/>
          </a:xfrm>
        </p:grpSpPr>
        <p:sp>
          <p:nvSpPr>
            <p:cNvPr id="126" name="Text Box 46">
              <a:extLst>
                <a:ext uri="{FF2B5EF4-FFF2-40B4-BE49-F238E27FC236}">
                  <a16:creationId xmlns:a16="http://schemas.microsoft.com/office/drawing/2014/main" id="{7AB44607-E942-4720-B8A3-A5CF0D806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127" name="Text Box 47">
              <a:extLst>
                <a:ext uri="{FF2B5EF4-FFF2-40B4-BE49-F238E27FC236}">
                  <a16:creationId xmlns:a16="http://schemas.microsoft.com/office/drawing/2014/main" id="{753C833B-CEE5-400F-8073-662E46EFA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4</a:t>
              </a:r>
              <a:endParaRPr lang="en-GB" sz="2000" b="1" baseline="-25000" dirty="0"/>
            </a:p>
          </p:txBody>
        </p:sp>
      </p:grpSp>
      <p:grpSp>
        <p:nvGrpSpPr>
          <p:cNvPr id="128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008188"/>
            <a:ext cx="2743200" cy="304800"/>
            <a:chOff x="3600" y="1248"/>
            <a:chExt cx="1728" cy="240"/>
          </a:xfrm>
        </p:grpSpPr>
        <p:sp>
          <p:nvSpPr>
            <p:cNvPr id="129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" name="Text Box 54">
            <a:extLst>
              <a:ext uri="{FF2B5EF4-FFF2-40B4-BE49-F238E27FC236}">
                <a16:creationId xmlns:a16="http://schemas.microsoft.com/office/drawing/2014/main" id="{76CB1611-E987-4622-B448-D4790BB23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0</a:t>
            </a:r>
            <a:endParaRPr lang="en-GB" sz="2000" b="1" baseline="-25000" dirty="0"/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B52CD115-36F4-47F3-A3BB-FB649C16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05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001</a:t>
            </a:r>
          </a:p>
        </p:txBody>
      </p:sp>
      <p:grpSp>
        <p:nvGrpSpPr>
          <p:cNvPr id="133" name="Group 60">
            <a:extLst>
              <a:ext uri="{FF2B5EF4-FFF2-40B4-BE49-F238E27FC236}">
                <a16:creationId xmlns:a16="http://schemas.microsoft.com/office/drawing/2014/main" id="{3B4F8AEC-E16D-4332-92A4-E92D54DDA522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25688"/>
            <a:ext cx="2743200" cy="304800"/>
            <a:chOff x="3600" y="1248"/>
            <a:chExt cx="1728" cy="240"/>
          </a:xfrm>
        </p:grpSpPr>
        <p:sp>
          <p:nvSpPr>
            <p:cNvPr id="134" name="AutoShape 61">
              <a:extLst>
                <a:ext uri="{FF2B5EF4-FFF2-40B4-BE49-F238E27FC236}">
                  <a16:creationId xmlns:a16="http://schemas.microsoft.com/office/drawing/2014/main" id="{F3B832DB-13B8-4003-AC6E-86CDF5E31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Rectangle 62">
              <a:extLst>
                <a:ext uri="{FF2B5EF4-FFF2-40B4-BE49-F238E27FC236}">
                  <a16:creationId xmlns:a16="http://schemas.microsoft.com/office/drawing/2014/main" id="{73728281-6439-4D9A-9442-784884C73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" name="Group 66">
            <a:extLst>
              <a:ext uri="{FF2B5EF4-FFF2-40B4-BE49-F238E27FC236}">
                <a16:creationId xmlns:a16="http://schemas.microsoft.com/office/drawing/2014/main" id="{CCB4C56A-FEBE-4767-B95A-922C94F2D70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412875"/>
            <a:ext cx="381000" cy="2019300"/>
            <a:chOff x="1536" y="890"/>
            <a:chExt cx="240" cy="1272"/>
          </a:xfrm>
        </p:grpSpPr>
        <p:sp>
          <p:nvSpPr>
            <p:cNvPr id="137" name="Text Box 67">
              <a:extLst>
                <a:ext uri="{FF2B5EF4-FFF2-40B4-BE49-F238E27FC236}">
                  <a16:creationId xmlns:a16="http://schemas.microsoft.com/office/drawing/2014/main" id="{13CB2611-09DE-4E9F-B0E3-97595FAF9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138" name="Text Box 68">
              <a:extLst>
                <a:ext uri="{FF2B5EF4-FFF2-40B4-BE49-F238E27FC236}">
                  <a16:creationId xmlns:a16="http://schemas.microsoft.com/office/drawing/2014/main" id="{74DB3D21-67FD-430C-87E5-A7722E3C0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5</a:t>
              </a:r>
              <a:endParaRPr lang="en-GB" sz="2000" b="1" baseline="-25000" dirty="0"/>
            </a:p>
          </p:txBody>
        </p:sp>
      </p:grpSp>
      <p:sp>
        <p:nvSpPr>
          <p:cNvPr id="139" name="Text Box 69">
            <a:extLst>
              <a:ext uri="{FF2B5EF4-FFF2-40B4-BE49-F238E27FC236}">
                <a16:creationId xmlns:a16="http://schemas.microsoft.com/office/drawing/2014/main" id="{C50875AC-7417-49BB-A95E-E3135AC58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1</a:t>
            </a:r>
            <a:endParaRPr lang="en-GB" sz="2000" b="1" baseline="-25000" dirty="0"/>
          </a:p>
        </p:txBody>
      </p:sp>
      <p:sp>
        <p:nvSpPr>
          <p:cNvPr id="140" name="Rectangle 70">
            <a:extLst>
              <a:ext uri="{FF2B5EF4-FFF2-40B4-BE49-F238E27FC236}">
                <a16:creationId xmlns:a16="http://schemas.microsoft.com/office/drawing/2014/main" id="{89722A91-D10E-4EA0-A8AD-6D0FD20D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0" dirty="0"/>
              <a:t>When S</a:t>
            </a:r>
            <a:r>
              <a:rPr lang="en-US" sz="2000" b="0" baseline="-25000" dirty="0"/>
              <a:t>2</a:t>
            </a:r>
            <a:r>
              <a:rPr lang="en-US" sz="2000" b="0" dirty="0"/>
              <a:t>S</a:t>
            </a:r>
            <a:r>
              <a:rPr lang="en-US" sz="2000" b="0" baseline="-25000" dirty="0"/>
              <a:t>1</a:t>
            </a:r>
            <a:r>
              <a:rPr lang="en-US" sz="2000" b="0" dirty="0"/>
              <a:t>S</a:t>
            </a:r>
            <a:r>
              <a:rPr lang="en-US" sz="2000" b="0" baseline="-25000" dirty="0"/>
              <a:t>0</a:t>
            </a:r>
            <a:r>
              <a:rPr lang="en-US" sz="2000" b="0" dirty="0"/>
              <a:t> = 110</a:t>
            </a:r>
          </a:p>
        </p:txBody>
      </p:sp>
      <p:grpSp>
        <p:nvGrpSpPr>
          <p:cNvPr id="141" name="Group 71">
            <a:extLst>
              <a:ext uri="{FF2B5EF4-FFF2-40B4-BE49-F238E27FC236}">
                <a16:creationId xmlns:a16="http://schemas.microsoft.com/office/drawing/2014/main" id="{5B8236A2-11C2-4ADF-AB2D-93625C8A1A69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412875"/>
            <a:ext cx="381000" cy="2019300"/>
            <a:chOff x="1536" y="890"/>
            <a:chExt cx="240" cy="1272"/>
          </a:xfrm>
        </p:grpSpPr>
        <p:sp>
          <p:nvSpPr>
            <p:cNvPr id="142" name="Text Box 72">
              <a:extLst>
                <a:ext uri="{FF2B5EF4-FFF2-40B4-BE49-F238E27FC236}">
                  <a16:creationId xmlns:a16="http://schemas.microsoft.com/office/drawing/2014/main" id="{7CDE6D75-583C-4DB7-910A-048606294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89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143" name="Text Box 73">
              <a:extLst>
                <a:ext uri="{FF2B5EF4-FFF2-40B4-BE49-F238E27FC236}">
                  <a16:creationId xmlns:a16="http://schemas.microsoft.com/office/drawing/2014/main" id="{4EACE858-0E8B-46F5-828E-85226403A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1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>
                  <a:solidFill>
                    <a:srgbClr val="0000CC"/>
                  </a:solidFill>
                </a:rPr>
                <a:t>I</a:t>
              </a:r>
              <a:r>
                <a:rPr lang="en-GB" sz="2000" b="1" baseline="-25000" dirty="0">
                  <a:solidFill>
                    <a:srgbClr val="0000CC"/>
                  </a:solidFill>
                </a:rPr>
                <a:t>6</a:t>
              </a:r>
              <a:endParaRPr lang="en-GB" sz="2000" b="1" baseline="-25000" dirty="0"/>
            </a:p>
          </p:txBody>
        </p:sp>
      </p:grpSp>
      <p:grpSp>
        <p:nvGrpSpPr>
          <p:cNvPr id="144" name="Group 74">
            <a:extLst>
              <a:ext uri="{FF2B5EF4-FFF2-40B4-BE49-F238E27FC236}">
                <a16:creationId xmlns:a16="http://schemas.microsoft.com/office/drawing/2014/main" id="{89077AC1-6595-455C-BDD0-80CEC00BCCF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941763"/>
            <a:ext cx="2743200" cy="304800"/>
            <a:chOff x="3600" y="1248"/>
            <a:chExt cx="1728" cy="240"/>
          </a:xfrm>
        </p:grpSpPr>
        <p:sp>
          <p:nvSpPr>
            <p:cNvPr id="145" name="AutoShape 75">
              <a:extLst>
                <a:ext uri="{FF2B5EF4-FFF2-40B4-BE49-F238E27FC236}">
                  <a16:creationId xmlns:a16="http://schemas.microsoft.com/office/drawing/2014/main" id="{EBBFAA7C-FFEC-410A-BA58-3E5A419FD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96"/>
              <a:ext cx="288" cy="165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76">
              <a:extLst>
                <a:ext uri="{FF2B5EF4-FFF2-40B4-BE49-F238E27FC236}">
                  <a16:creationId xmlns:a16="http://schemas.microsoft.com/office/drawing/2014/main" id="{902ABD36-878C-4A6D-9D13-C46B4085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48"/>
              <a:ext cx="1296" cy="240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" name="Text Box 77">
            <a:extLst>
              <a:ext uri="{FF2B5EF4-FFF2-40B4-BE49-F238E27FC236}">
                <a16:creationId xmlns:a16="http://schemas.microsoft.com/office/drawing/2014/main" id="{AE44D8FA-B548-4BBC-AD2B-BF004041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384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 dirty="0">
                <a:solidFill>
                  <a:srgbClr val="990033"/>
                </a:solidFill>
              </a:rPr>
              <a:t>I</a:t>
            </a:r>
            <a:r>
              <a:rPr lang="en-GB" sz="2000" b="1" baseline="-25000" dirty="0">
                <a:solidFill>
                  <a:srgbClr val="990033"/>
                </a:solidFill>
              </a:rPr>
              <a:t>6</a:t>
            </a:r>
            <a:endParaRPr lang="en-GB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/>
      <p:bldP spid="131" grpId="0" autoUpdateAnimBg="0"/>
      <p:bldP spid="132" grpId="0" build="p"/>
      <p:bldP spid="139" grpId="0" autoUpdateAnimBg="0"/>
      <p:bldP spid="140" grpId="0" build="p"/>
      <p:bldP spid="14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43DE426-D78B-4D88-AD7E-7591513072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Another implementation of an </a:t>
            </a:r>
            <a:r>
              <a:rPr lang="en-US" dirty="0">
                <a:solidFill>
                  <a:srgbClr val="800000"/>
                </a:solidFill>
              </a:rPr>
              <a:t>8-to-1 multiplexer</a:t>
            </a:r>
            <a:r>
              <a:rPr lang="en-US" dirty="0"/>
              <a:t> using smaller multiplexers:</a:t>
            </a:r>
          </a:p>
        </p:txBody>
      </p:sp>
      <p:grpSp>
        <p:nvGrpSpPr>
          <p:cNvPr id="24" name="Group 54">
            <a:extLst>
              <a:ext uri="{FF2B5EF4-FFF2-40B4-BE49-F238E27FC236}">
                <a16:creationId xmlns:a16="http://schemas.microsoft.com/office/drawing/2014/main" id="{A2AF3D0F-004A-4C62-BB65-1BCB8B7957C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209800"/>
            <a:ext cx="1695450" cy="2595563"/>
            <a:chOff x="4464" y="1392"/>
            <a:chExt cx="1068" cy="1635"/>
          </a:xfrm>
        </p:grpSpPr>
        <p:graphicFrame>
          <p:nvGraphicFramePr>
            <p:cNvPr id="25" name="Object 55">
              <a:extLst>
                <a:ext uri="{FF2B5EF4-FFF2-40B4-BE49-F238E27FC236}">
                  <a16:creationId xmlns:a16="http://schemas.microsoft.com/office/drawing/2014/main" id="{D3D7CF3C-B6A5-4BE6-85BA-F63C79CDC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720080" imgH="2625480" progId="Word.Document.8">
                    <p:embed/>
                  </p:oleObj>
                </mc:Choice>
                <mc:Fallback>
                  <p:oleObj name="Document" r:id="rId3" imgW="1720080" imgH="2625480" progId="Word.Document.8">
                    <p:embed/>
                    <p:pic>
                      <p:nvPicPr>
                        <p:cNvPr id="25" name="Object 55">
                          <a:extLst>
                            <a:ext uri="{FF2B5EF4-FFF2-40B4-BE49-F238E27FC236}">
                              <a16:creationId xmlns:a16="http://schemas.microsoft.com/office/drawing/2014/main" id="{D3D7CF3C-B6A5-4BE6-85BA-F63C79CDC5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56">
              <a:extLst>
                <a:ext uri="{FF2B5EF4-FFF2-40B4-BE49-F238E27FC236}">
                  <a16:creationId xmlns:a16="http://schemas.microsoft.com/office/drawing/2014/main" id="{6CA439CA-476D-480E-B4F0-5D69E8F13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57">
              <a:extLst>
                <a:ext uri="{FF2B5EF4-FFF2-40B4-BE49-F238E27FC236}">
                  <a16:creationId xmlns:a16="http://schemas.microsoft.com/office/drawing/2014/main" id="{21B117A7-9A76-4A98-9E8A-FDA18D966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58">
              <a:extLst>
                <a:ext uri="{FF2B5EF4-FFF2-40B4-BE49-F238E27FC236}">
                  <a16:creationId xmlns:a16="http://schemas.microsoft.com/office/drawing/2014/main" id="{E77B6011-74DE-45C8-826E-01A2DAC0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59">
              <a:extLst>
                <a:ext uri="{FF2B5EF4-FFF2-40B4-BE49-F238E27FC236}">
                  <a16:creationId xmlns:a16="http://schemas.microsoft.com/office/drawing/2014/main" id="{22FB476B-BB7A-443D-8D83-98B5540D6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68">
            <a:extLst>
              <a:ext uri="{FF2B5EF4-FFF2-40B4-BE49-F238E27FC236}">
                <a16:creationId xmlns:a16="http://schemas.microsoft.com/office/drawing/2014/main" id="{B492DFFA-8020-4E67-ABD2-BD76DD55C533}"/>
              </a:ext>
            </a:extLst>
          </p:cNvPr>
          <p:cNvGrpSpPr>
            <a:grpSpLocks/>
          </p:cNvGrpSpPr>
          <p:nvPr/>
        </p:nvGrpSpPr>
        <p:grpSpPr bwMode="auto">
          <a:xfrm>
            <a:off x="1352559" y="2125444"/>
            <a:ext cx="4648200" cy="4070350"/>
            <a:chOff x="1056" y="1392"/>
            <a:chExt cx="2928" cy="2564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399DB8C9-CB44-41E6-B9FB-7AA4E073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52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9D540ECD-9CF7-440E-8635-D37A8E40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35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4:1 MUX</a:t>
              </a: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EC790E5D-67A8-439D-904B-31CE9CFF8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3F138488-6841-4455-858D-2EB07528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5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91FCF9D1-A9B0-456C-86CF-97974E8AD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D2009A5C-E7DB-480D-AEC5-7F0621AD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2</a:t>
              </a:r>
              <a:r>
                <a:rPr lang="en-GB" sz="1600" b="0"/>
                <a:t>  S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D17F7918-8A6D-43F3-86EE-99ECC856C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3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4CCC53ED-FA6C-469B-8AD9-0DA9997F8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8C2E1DA2-CA1D-4DE1-B601-D07CA3AB4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AAF11ABE-B179-4990-A566-FFEAB5F0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7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9EC6C9DC-83B1-484B-95E9-95672A62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392"/>
              <a:ext cx="24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0</a:t>
              </a:r>
              <a:endParaRPr lang="en-GB" sz="1600" b="0"/>
            </a:p>
            <a:p>
              <a:pPr eaLnBrk="0" hangingPunct="0">
                <a:lnSpc>
                  <a:spcPct val="120000"/>
                </a:lnSpc>
              </a:pPr>
              <a:r>
                <a:rPr lang="en-GB" sz="1600" b="0"/>
                <a:t>I</a:t>
              </a:r>
              <a:r>
                <a:rPr lang="en-GB" sz="1600" b="0" baseline="-25000"/>
                <a:t>1</a:t>
              </a:r>
              <a:endParaRPr lang="en-GB" sz="1600" b="0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8A12FE96-8808-4881-A0B8-CEA0CA690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43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7">
              <a:extLst>
                <a:ext uri="{FF2B5EF4-FFF2-40B4-BE49-F238E27FC236}">
                  <a16:creationId xmlns:a16="http://schemas.microsoft.com/office/drawing/2014/main" id="{98AEC742-6F94-477C-80A8-FABAACA9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40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0"/>
                <a:t>2:1 MUX</a:t>
              </a:r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F792BC9D-1D5B-4948-85A8-8593069F0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0D22F462-6F3B-4E08-9267-5F7963A92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2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S</a:t>
              </a:r>
              <a:r>
                <a:rPr lang="en-GB" sz="1600" b="0" baseline="-25000"/>
                <a:t>0</a:t>
              </a:r>
              <a:endParaRPr lang="en-GB" sz="1600" b="0"/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DB685D73-CF5E-4EED-8726-87B30578E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74CB3724-0DDC-498C-B42D-275BD6D2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22">
              <a:extLst>
                <a:ext uri="{FF2B5EF4-FFF2-40B4-BE49-F238E27FC236}">
                  <a16:creationId xmlns:a16="http://schemas.microsoft.com/office/drawing/2014/main" id="{7688FE19-A333-46E5-9F10-6A0F56AEC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920"/>
              <a:ext cx="864" cy="740"/>
              <a:chOff x="1248" y="1920"/>
              <a:chExt cx="864" cy="740"/>
            </a:xfrm>
          </p:grpSpPr>
          <p:sp>
            <p:nvSpPr>
              <p:cNvPr id="74" name="Line 23">
                <a:extLst>
                  <a:ext uri="{FF2B5EF4-FFF2-40B4-BE49-F238E27FC236}">
                    <a16:creationId xmlns:a16="http://schemas.microsoft.com/office/drawing/2014/main" id="{E9A1127B-9BAF-424E-B31B-95C588AD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24">
                <a:extLst>
                  <a:ext uri="{FF2B5EF4-FFF2-40B4-BE49-F238E27FC236}">
                    <a16:creationId xmlns:a16="http://schemas.microsoft.com/office/drawing/2014/main" id="{7609EB71-3B0F-468E-9839-F1D879BD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25">
                <a:extLst>
                  <a:ext uri="{FF2B5EF4-FFF2-40B4-BE49-F238E27FC236}">
                    <a16:creationId xmlns:a16="http://schemas.microsoft.com/office/drawing/2014/main" id="{1F03D938-48C5-4BCF-ACBF-B2F314032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2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3</a:t>
                </a:r>
                <a:endParaRPr lang="en-GB" sz="1600" b="0"/>
              </a:p>
            </p:txBody>
          </p:sp>
          <p:sp>
            <p:nvSpPr>
              <p:cNvPr id="77" name="Rectangle 26">
                <a:extLst>
                  <a:ext uri="{FF2B5EF4-FFF2-40B4-BE49-F238E27FC236}">
                    <a16:creationId xmlns:a16="http://schemas.microsoft.com/office/drawing/2014/main" id="{25749BC3-89EA-47D9-A2D4-81EFA86A5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Text Box 27">
                <a:extLst>
                  <a:ext uri="{FF2B5EF4-FFF2-40B4-BE49-F238E27FC236}">
                    <a16:creationId xmlns:a16="http://schemas.microsoft.com/office/drawing/2014/main" id="{40CB2484-2D9B-4509-A1E6-04F8FF7C9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79" name="Line 28">
                <a:extLst>
                  <a:ext uri="{FF2B5EF4-FFF2-40B4-BE49-F238E27FC236}">
                    <a16:creationId xmlns:a16="http://schemas.microsoft.com/office/drawing/2014/main" id="{C2B1DC74-821C-4089-9244-64DA5E16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121901A3-C1A9-4358-BC0A-64AB09F05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7BEB01C6-287D-4534-A5D7-A1C17D08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BFAA8550-4056-40CA-BD7A-F8F698243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44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" name="Group 32">
              <a:extLst>
                <a:ext uri="{FF2B5EF4-FFF2-40B4-BE49-F238E27FC236}">
                  <a16:creationId xmlns:a16="http://schemas.microsoft.com/office/drawing/2014/main" id="{EE10F480-5958-4907-9C52-225EBB184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688"/>
              <a:ext cx="864" cy="740"/>
              <a:chOff x="1248" y="2688"/>
              <a:chExt cx="864" cy="740"/>
            </a:xfrm>
          </p:grpSpPr>
          <p:sp>
            <p:nvSpPr>
              <p:cNvPr id="67" name="Line 33">
                <a:extLst>
                  <a:ext uri="{FF2B5EF4-FFF2-40B4-BE49-F238E27FC236}">
                    <a16:creationId xmlns:a16="http://schemas.microsoft.com/office/drawing/2014/main" id="{98241669-E18F-4BC9-9068-41D3E15F0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83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4">
                <a:extLst>
                  <a:ext uri="{FF2B5EF4-FFF2-40B4-BE49-F238E27FC236}">
                    <a16:creationId xmlns:a16="http://schemas.microsoft.com/office/drawing/2014/main" id="{68436E78-05CB-4D55-A7B3-BA6D078EE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0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35">
                <a:extLst>
                  <a:ext uri="{FF2B5EF4-FFF2-40B4-BE49-F238E27FC236}">
                    <a16:creationId xmlns:a16="http://schemas.microsoft.com/office/drawing/2014/main" id="{8238EAFE-0E67-4EBC-95F2-41658E34B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4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5</a:t>
                </a:r>
                <a:endParaRPr lang="en-GB" sz="1600" b="0"/>
              </a:p>
            </p:txBody>
          </p:sp>
          <p:sp>
            <p:nvSpPr>
              <p:cNvPr id="70" name="Rectangle 36">
                <a:extLst>
                  <a:ext uri="{FF2B5EF4-FFF2-40B4-BE49-F238E27FC236}">
                    <a16:creationId xmlns:a16="http://schemas.microsoft.com/office/drawing/2014/main" id="{00DAA811-46B6-4569-AF1F-D26E5F09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>
                <a:extLst>
                  <a:ext uri="{FF2B5EF4-FFF2-40B4-BE49-F238E27FC236}">
                    <a16:creationId xmlns:a16="http://schemas.microsoft.com/office/drawing/2014/main" id="{FAC7FBFD-D48A-4E8C-83D2-C805A9084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72" name="Line 38">
                <a:extLst>
                  <a:ext uri="{FF2B5EF4-FFF2-40B4-BE49-F238E27FC236}">
                    <a16:creationId xmlns:a16="http://schemas.microsoft.com/office/drawing/2014/main" id="{D9525C5D-F054-4F44-B862-261E71C3A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9">
                <a:extLst>
                  <a:ext uri="{FF2B5EF4-FFF2-40B4-BE49-F238E27FC236}">
                    <a16:creationId xmlns:a16="http://schemas.microsoft.com/office/drawing/2014/main" id="{7972F320-1C96-4733-B58B-0CD46AE54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21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grpSp>
          <p:nvGrpSpPr>
            <p:cNvPr id="52" name="Group 40">
              <a:extLst>
                <a:ext uri="{FF2B5EF4-FFF2-40B4-BE49-F238E27FC236}">
                  <a16:creationId xmlns:a16="http://schemas.microsoft.com/office/drawing/2014/main" id="{8480C783-B9A5-4BDA-B56A-E0AF23B5C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16"/>
              <a:ext cx="864" cy="740"/>
              <a:chOff x="2016" y="3216"/>
              <a:chExt cx="864" cy="740"/>
            </a:xfrm>
          </p:grpSpPr>
          <p:sp>
            <p:nvSpPr>
              <p:cNvPr id="60" name="Line 41">
                <a:extLst>
                  <a:ext uri="{FF2B5EF4-FFF2-40B4-BE49-F238E27FC236}">
                    <a16:creationId xmlns:a16="http://schemas.microsoft.com/office/drawing/2014/main" id="{779C21FC-3E57-4093-9C14-41ED922FC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42">
                <a:extLst>
                  <a:ext uri="{FF2B5EF4-FFF2-40B4-BE49-F238E27FC236}">
                    <a16:creationId xmlns:a16="http://schemas.microsoft.com/office/drawing/2014/main" id="{B7F1BA7E-953E-415B-B7E6-0F1B43FD0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43">
                <a:extLst>
                  <a:ext uri="{FF2B5EF4-FFF2-40B4-BE49-F238E27FC236}">
                    <a16:creationId xmlns:a16="http://schemas.microsoft.com/office/drawing/2014/main" id="{E59F2B70-2AD8-45E6-A6C6-F2352D2A1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216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6</a:t>
                </a:r>
                <a:endParaRPr lang="en-GB" sz="1600" b="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 b="0"/>
                  <a:t>I</a:t>
                </a:r>
                <a:r>
                  <a:rPr lang="en-GB" sz="1600" b="0" baseline="-25000"/>
                  <a:t>7</a:t>
                </a:r>
                <a:endParaRPr lang="en-GB" sz="1600" b="0"/>
              </a:p>
            </p:txBody>
          </p:sp>
          <p:sp>
            <p:nvSpPr>
              <p:cNvPr id="63" name="Rectangle 44">
                <a:extLst>
                  <a:ext uri="{FF2B5EF4-FFF2-40B4-BE49-F238E27FC236}">
                    <a16:creationId xmlns:a16="http://schemas.microsoft.com/office/drawing/2014/main" id="{892D1F6F-A648-4B9C-85C2-E88FE097C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45">
                <a:extLst>
                  <a:ext uri="{FF2B5EF4-FFF2-40B4-BE49-F238E27FC236}">
                    <a16:creationId xmlns:a16="http://schemas.microsoft.com/office/drawing/2014/main" id="{F0DAA3B0-601E-4258-8EAB-AD444641C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0"/>
                  <a:t>2:1 MUX</a:t>
                </a:r>
              </a:p>
            </p:txBody>
          </p:sp>
          <p:sp>
            <p:nvSpPr>
              <p:cNvPr id="65" name="Line 46">
                <a:extLst>
                  <a:ext uri="{FF2B5EF4-FFF2-40B4-BE49-F238E27FC236}">
                    <a16:creationId xmlns:a16="http://schemas.microsoft.com/office/drawing/2014/main" id="{F6D9AE97-A288-4201-9746-FD61C52C5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47">
                <a:extLst>
                  <a:ext uri="{FF2B5EF4-FFF2-40B4-BE49-F238E27FC236}">
                    <a16:creationId xmlns:a16="http://schemas.microsoft.com/office/drawing/2014/main" id="{29797A91-E916-4856-8270-88AA2E68A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0"/>
                  <a:t>S</a:t>
                </a:r>
                <a:r>
                  <a:rPr lang="en-GB" sz="1600" b="0" baseline="-25000"/>
                  <a:t>0</a:t>
                </a:r>
                <a:endParaRPr lang="en-GB" sz="1600" b="0"/>
              </a:p>
            </p:txBody>
          </p:sp>
        </p:grp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A1C92B7C-DEE6-4E30-9433-EF1F98889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B56FBC82-439D-4B30-93D2-6389AF79F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14B3301A-C4BF-494A-8351-C23ECBB5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369B0F79-97E5-4D0C-82EE-1ABE3C614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D0B71833-5954-4C2A-8EB3-2A50A616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86E3E5B6-D1D9-4C4B-B547-27ED7BB13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9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AF5F96F5-FF09-4CED-953A-5F0EF2D8C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4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 b="0"/>
                <a:t>Y</a:t>
              </a:r>
            </a:p>
          </p:txBody>
        </p:sp>
      </p:grpSp>
      <p:sp>
        <p:nvSpPr>
          <p:cNvPr id="81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9" y="3573244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0</a:t>
            </a:r>
            <a:endParaRPr lang="en-GB" sz="1600" b="1" baseline="-25000" dirty="0"/>
          </a:p>
        </p:txBody>
      </p:sp>
      <p:sp>
        <p:nvSpPr>
          <p:cNvPr id="82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8" y="1896844"/>
            <a:ext cx="19240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When </a:t>
            </a:r>
          </a:p>
          <a:p>
            <a:pPr eaLnBrk="0" hangingPunct="0"/>
            <a:r>
              <a:rPr lang="en-GB" sz="2000" b="0" dirty="0"/>
              <a:t>S</a:t>
            </a:r>
            <a:r>
              <a:rPr lang="en-GB" sz="2000" b="0" baseline="-25000" dirty="0"/>
              <a:t>2</a:t>
            </a:r>
            <a:r>
              <a:rPr lang="en-GB" sz="2000" b="0" dirty="0"/>
              <a:t>S</a:t>
            </a:r>
            <a:r>
              <a:rPr lang="en-GB" sz="2000" b="0" baseline="-25000" dirty="0"/>
              <a:t>1</a:t>
            </a:r>
            <a:r>
              <a:rPr lang="en-GB" sz="2000" b="0" dirty="0"/>
              <a:t>S</a:t>
            </a:r>
            <a:r>
              <a:rPr lang="en-GB" sz="2000" b="0" baseline="-25000" dirty="0"/>
              <a:t>0</a:t>
            </a:r>
            <a:r>
              <a:rPr lang="en-GB" sz="2000" b="0" dirty="0"/>
              <a:t> = </a:t>
            </a:r>
            <a:r>
              <a:rPr lang="en-GB" sz="2000" b="0" dirty="0">
                <a:solidFill>
                  <a:srgbClr val="006600"/>
                </a:solidFill>
              </a:rPr>
              <a:t>000</a:t>
            </a:r>
            <a:endParaRPr lang="en-GB" b="0" baseline="-25000" dirty="0">
              <a:solidFill>
                <a:srgbClr val="006600"/>
              </a:solidFill>
            </a:endParaRPr>
          </a:p>
        </p:txBody>
      </p:sp>
      <p:grpSp>
        <p:nvGrpSpPr>
          <p:cNvPr id="83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47959" y="2201644"/>
            <a:ext cx="1676400" cy="3460750"/>
            <a:chOff x="2064" y="1440"/>
            <a:chExt cx="1056" cy="2180"/>
          </a:xfrm>
        </p:grpSpPr>
        <p:sp>
          <p:nvSpPr>
            <p:cNvPr id="84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86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4</a:t>
              </a:r>
              <a:endParaRPr lang="en-GB" sz="1600" b="1" baseline="-25000" dirty="0"/>
            </a:p>
          </p:txBody>
        </p:sp>
        <p:sp>
          <p:nvSpPr>
            <p:cNvPr id="87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2</a:t>
              </a:r>
              <a:endParaRPr lang="en-GB" sz="1600" b="1" baseline="-25000" dirty="0"/>
            </a:p>
          </p:txBody>
        </p:sp>
        <p:sp>
          <p:nvSpPr>
            <p:cNvPr id="103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6</a:t>
              </a:r>
              <a:endParaRPr lang="en-GB" sz="1600" b="1" baseline="-25000" dirty="0"/>
            </a:p>
          </p:txBody>
        </p:sp>
      </p:grpSp>
      <p:sp>
        <p:nvSpPr>
          <p:cNvPr id="104" name="Text Box 77">
            <a:extLst>
              <a:ext uri="{FF2B5EF4-FFF2-40B4-BE49-F238E27FC236}">
                <a16:creationId xmlns:a16="http://schemas.microsoft.com/office/drawing/2014/main" id="{2679CB22-AFED-473A-B7FC-67321D89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9" y="5900707"/>
            <a:ext cx="4514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0" dirty="0"/>
              <a:t>Q: Can we use only 2:1 multiplexers?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56014" y="2924424"/>
            <a:ext cx="3169615" cy="3241116"/>
            <a:chOff x="1954840" y="2965815"/>
            <a:chExt cx="3169615" cy="3241116"/>
          </a:xfrm>
        </p:grpSpPr>
        <p:sp>
          <p:nvSpPr>
            <p:cNvPr id="8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88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89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9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9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0   0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2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2562373"/>
            <a:ext cx="1954213" cy="242570"/>
            <a:chOff x="3821" y="1267"/>
            <a:chExt cx="1231" cy="191"/>
          </a:xfrm>
        </p:grpSpPr>
        <p:sp>
          <p:nvSpPr>
            <p:cNvPr id="93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39" y="2591946"/>
            <a:ext cx="192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000" b="0" dirty="0"/>
              <a:t>S</a:t>
            </a:r>
            <a:r>
              <a:rPr lang="en-GB" sz="2000" b="0" baseline="-25000" dirty="0"/>
              <a:t>2</a:t>
            </a:r>
            <a:r>
              <a:rPr lang="en-GB" sz="2000" b="0" dirty="0"/>
              <a:t>S</a:t>
            </a:r>
            <a:r>
              <a:rPr lang="en-GB" sz="2000" b="0" baseline="-25000" dirty="0"/>
              <a:t>1</a:t>
            </a:r>
            <a:r>
              <a:rPr lang="en-GB" sz="2000" b="0" dirty="0"/>
              <a:t>S</a:t>
            </a:r>
            <a:r>
              <a:rPr lang="en-GB" sz="2000" b="0" baseline="-25000" dirty="0"/>
              <a:t>0</a:t>
            </a:r>
            <a:r>
              <a:rPr lang="en-GB" sz="2000" b="0" dirty="0"/>
              <a:t> = </a:t>
            </a:r>
            <a:r>
              <a:rPr lang="en-GB" sz="2000" b="0" dirty="0">
                <a:solidFill>
                  <a:srgbClr val="CC6600"/>
                </a:solidFill>
              </a:rPr>
              <a:t>101</a:t>
            </a:r>
            <a:endParaRPr lang="en-GB" b="0" baseline="-25000" dirty="0">
              <a:solidFill>
                <a:srgbClr val="CC6600"/>
              </a:solidFill>
            </a:endParaRPr>
          </a:p>
        </p:txBody>
      </p:sp>
      <p:grpSp>
        <p:nvGrpSpPr>
          <p:cNvPr id="96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6563136" y="3871762"/>
            <a:ext cx="1954213" cy="242570"/>
            <a:chOff x="3821" y="1267"/>
            <a:chExt cx="1231" cy="191"/>
          </a:xfrm>
        </p:grpSpPr>
        <p:sp>
          <p:nvSpPr>
            <p:cNvPr id="97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CC66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962157" y="3116044"/>
            <a:ext cx="3169615" cy="3241116"/>
            <a:chOff x="1954840" y="2965815"/>
            <a:chExt cx="3169615" cy="3241116"/>
          </a:xfrm>
        </p:grpSpPr>
        <p:sp>
          <p:nvSpPr>
            <p:cNvPr id="10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2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6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1   0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</p:grpSp>
      <p:grpSp>
        <p:nvGrpSpPr>
          <p:cNvPr id="107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2666010" y="2449481"/>
            <a:ext cx="1676400" cy="3460750"/>
            <a:chOff x="2064" y="1440"/>
            <a:chExt cx="1056" cy="2180"/>
          </a:xfrm>
        </p:grpSpPr>
        <p:sp>
          <p:nvSpPr>
            <p:cNvPr id="108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09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11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112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7" y="3951307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5</a:t>
            </a:r>
            <a:endParaRPr lang="en-GB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82" grpId="0" autoUpdateAnimBg="0"/>
      <p:bldP spid="104" grpId="0" autoUpdateAnimBg="0"/>
      <p:bldP spid="95" grpId="0" autoUpdateAnimBg="0"/>
      <p:bldP spid="11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Constructing Larger Multiplexers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8" name="Picture 69" descr="Image272">
            <a:extLst>
              <a:ext uri="{FF2B5EF4-FFF2-40B4-BE49-F238E27FC236}">
                <a16:creationId xmlns:a16="http://schemas.microsoft.com/office/drawing/2014/main" id="{FFF641E7-BEF6-49DB-A7AB-89004D90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9631" y="1380344"/>
            <a:ext cx="41719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Rectangle 3">
            <a:extLst>
              <a:ext uri="{FF2B5EF4-FFF2-40B4-BE49-F238E27FC236}">
                <a16:creationId xmlns:a16="http://schemas.microsoft.com/office/drawing/2014/main" id="{E5D047EC-960D-4E5C-BC02-0676BEBFBDE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83895"/>
            <a:ext cx="3886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16-to-1 multiplexer can be constructed from five 4-to-1 multiplexers:</a:t>
            </a:r>
          </a:p>
        </p:txBody>
      </p: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70C87F-8D96-43D9-8E1D-74FEF591F88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257800"/>
            <a:ext cx="8077200" cy="457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 b="1"/>
              <a:t>. (a) Package configuration. (b) Function table. </a:t>
            </a:r>
          </a:p>
        </p:txBody>
      </p:sp>
      <p:grpSp>
        <p:nvGrpSpPr>
          <p:cNvPr id="9" name="Group 16">
            <a:extLst>
              <a:ext uri="{FF2B5EF4-FFF2-40B4-BE49-F238E27FC236}">
                <a16:creationId xmlns:a16="http://schemas.microsoft.com/office/drawing/2014/main" id="{06B416AC-DADF-4672-91B6-FAA361C2FE21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1371600"/>
            <a:ext cx="8016875" cy="3725863"/>
            <a:chOff x="403" y="864"/>
            <a:chExt cx="5050" cy="2347"/>
          </a:xfrm>
        </p:grpSpPr>
        <p:pic>
          <p:nvPicPr>
            <p:cNvPr id="10" name="Picture 8" descr="l5">
              <a:extLst>
                <a:ext uri="{FF2B5EF4-FFF2-40B4-BE49-F238E27FC236}">
                  <a16:creationId xmlns:a16="http://schemas.microsoft.com/office/drawing/2014/main" id="{F27EB246-C344-4C62-B3FC-8AF9FCFAC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3" y="864"/>
              <a:ext cx="2877" cy="2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208C1BF8-F16B-4F44-B184-E048570A3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960"/>
              <a:ext cx="2074" cy="2124"/>
              <a:chOff x="3379" y="960"/>
              <a:chExt cx="2074" cy="2124"/>
            </a:xfrm>
          </p:grpSpPr>
          <p:pic>
            <p:nvPicPr>
              <p:cNvPr id="13" name="Picture 10" descr="mux2">
                <a:extLst>
                  <a:ext uri="{FF2B5EF4-FFF2-40B4-BE49-F238E27FC236}">
                    <a16:creationId xmlns:a16="http://schemas.microsoft.com/office/drawing/2014/main" id="{30CA6DD4-358E-4A58-B42A-40DDA53EE9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379" y="960"/>
                <a:ext cx="2074" cy="19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9073E30E-8D70-4E09-8462-78DB5798F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4" y="2976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64099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Standard MSI Multiplexer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51F4B7-D56D-4123-BD2A-CE821EE2A75D}"/>
              </a:ext>
            </a:extLst>
          </p:cNvPr>
          <p:cNvSpPr txBox="1">
            <a:spLocks noChangeArrowheads="1"/>
          </p:cNvSpPr>
          <p:nvPr/>
        </p:nvSpPr>
        <p:spPr>
          <a:xfrm>
            <a:off x="633663" y="5537417"/>
            <a:ext cx="8077200" cy="914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1800" b="1">
                <a:solidFill>
                  <a:srgbClr val="800000"/>
                </a:solidFill>
              </a:rPr>
              <a:t>74151A 8-to-1 multiplexer</a:t>
            </a:r>
            <a:r>
              <a:rPr lang="en-GB" sz="1800"/>
              <a:t>. (c) Logic diagram. (d) Generic logic symbol.     			   (e) IEEE standard logic symbol.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GB" sz="1600" i="1"/>
              <a:t>Source: The TTL Data Book Volume 2. Texas Instruments Inc.,1985.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2584E72C-33F0-4F3F-A003-C31D2399B912}"/>
              </a:ext>
            </a:extLst>
          </p:cNvPr>
          <p:cNvGrpSpPr>
            <a:grpSpLocks/>
          </p:cNvGrpSpPr>
          <p:nvPr/>
        </p:nvGrpSpPr>
        <p:grpSpPr bwMode="auto">
          <a:xfrm>
            <a:off x="557463" y="1346417"/>
            <a:ext cx="8101013" cy="4057650"/>
            <a:chOff x="336" y="672"/>
            <a:chExt cx="5103" cy="2556"/>
          </a:xfrm>
        </p:grpSpPr>
        <p:pic>
          <p:nvPicPr>
            <p:cNvPr id="17" name="Picture 8" descr="l5_htm22">
              <a:extLst>
                <a:ext uri="{FF2B5EF4-FFF2-40B4-BE49-F238E27FC236}">
                  <a16:creationId xmlns:a16="http://schemas.microsoft.com/office/drawing/2014/main" id="{8BED34CB-30C3-48A0-8098-43CA4DD2D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16" y="864"/>
              <a:ext cx="989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9" descr="l5_htm23">
              <a:extLst>
                <a:ext uri="{FF2B5EF4-FFF2-40B4-BE49-F238E27FC236}">
                  <a16:creationId xmlns:a16="http://schemas.microsoft.com/office/drawing/2014/main" id="{5155F1F6-0497-4C6D-867C-F288F2AD0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68" y="816"/>
              <a:ext cx="1071" cy="1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03EFACFC-8FD7-436B-B09D-F714CE3F5A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72"/>
              <a:ext cx="2736" cy="2556"/>
              <a:chOff x="336" y="672"/>
              <a:chExt cx="2736" cy="2556"/>
            </a:xfrm>
          </p:grpSpPr>
          <p:pic>
            <p:nvPicPr>
              <p:cNvPr id="20" name="Picture 7" descr="l5_htm21">
                <a:extLst>
                  <a:ext uri="{FF2B5EF4-FFF2-40B4-BE49-F238E27FC236}">
                    <a16:creationId xmlns:a16="http://schemas.microsoft.com/office/drawing/2014/main" id="{1A828183-68E9-4C37-9EE2-21F4F30E5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6" y="672"/>
                <a:ext cx="2736" cy="24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 Box 12">
                <a:extLst>
                  <a:ext uri="{FF2B5EF4-FFF2-40B4-BE49-F238E27FC236}">
                    <a16:creationId xmlns:a16="http://schemas.microsoft.com/office/drawing/2014/main" id="{57139821-F028-4223-9C7D-2BE498B1D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3120"/>
                <a:ext cx="144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00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832194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75D904B-1B6C-444B-A126-29E65391A01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31758"/>
            <a:ext cx="8229600" cy="489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Boolean functions can be implemented using multiplexers.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2</a:t>
            </a:r>
            <a:r>
              <a:rPr lang="en-US" i="1" baseline="50000" dirty="0"/>
              <a:t>n</a:t>
            </a:r>
            <a:r>
              <a:rPr lang="en-US" dirty="0"/>
              <a:t>-to-1 multiplexer can implement a Boolean function of </a:t>
            </a:r>
            <a:r>
              <a:rPr lang="en-US" i="1" dirty="0"/>
              <a:t>n</a:t>
            </a:r>
            <a:r>
              <a:rPr lang="en-US" dirty="0"/>
              <a:t> input variables, as follows:</a:t>
            </a:r>
          </a:p>
          <a:p>
            <a:pPr lvl="1" fontAlgn="auto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dirty="0"/>
              <a:t> 1. Express in sum-of-</a:t>
            </a:r>
            <a:r>
              <a:rPr lang="en-US" dirty="0" err="1"/>
              <a:t>minterms</a:t>
            </a:r>
            <a:r>
              <a:rPr lang="en-US" dirty="0"/>
              <a:t> form. </a:t>
            </a:r>
          </a:p>
          <a:p>
            <a:pPr marL="625475" lvl="1" indent="-350838" fontAlgn="auto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tabLst>
                <a:tab pos="1071563" algn="l"/>
                <a:tab pos="2154238" algn="l"/>
              </a:tabLst>
            </a:pPr>
            <a:r>
              <a:rPr lang="en-US" dirty="0"/>
              <a:t>	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F(A,B,C) 	= A'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B'C + A'BC + AB'C + ABC' </a:t>
            </a:r>
            <a:br>
              <a:rPr lang="en-US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                    	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m(1,3,5,6)  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2. Connect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 to the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selection lines.</a:t>
            </a:r>
          </a:p>
          <a:p>
            <a:pPr marL="625475" lvl="1" indent="-350838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3. Put a ‘1’ on a data line if it is a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of the function, or ‘0’ otherwise.</a:t>
            </a:r>
          </a:p>
        </p:txBody>
      </p:sp>
    </p:spTree>
    <p:extLst>
      <p:ext uri="{BB962C8B-B14F-4D97-AF65-F5344CB8AC3E}">
        <p14:creationId xmlns:p14="http://schemas.microsoft.com/office/powerpoint/2010/main" val="30806840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578516" cy="528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Four common and useful MSI circuits: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Demultiplexer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Encoder</a:t>
            </a:r>
          </a:p>
          <a:p>
            <a:pPr marL="541020" lvl="1" indent="-26670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Multiplexer</a:t>
            </a:r>
          </a:p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Block diagrams of the above MSI circuits:</a:t>
            </a:r>
          </a:p>
        </p:txBody>
      </p:sp>
      <p:grpSp>
        <p:nvGrpSpPr>
          <p:cNvPr id="8" name="Group 108">
            <a:extLst>
              <a:ext uri="{FF2B5EF4-FFF2-40B4-BE49-F238E27FC236}">
                <a16:creationId xmlns:a16="http://schemas.microsoft.com/office/drawing/2014/main" id="{C46F26BB-1399-40B7-A7BE-DBFF5C0FA030}"/>
              </a:ext>
            </a:extLst>
          </p:cNvPr>
          <p:cNvGrpSpPr>
            <a:grpSpLocks/>
          </p:cNvGrpSpPr>
          <p:nvPr/>
        </p:nvGrpSpPr>
        <p:grpSpPr bwMode="auto">
          <a:xfrm>
            <a:off x="1231232" y="3710794"/>
            <a:ext cx="3124200" cy="1066800"/>
            <a:chOff x="3696" y="816"/>
            <a:chExt cx="1968" cy="672"/>
          </a:xfrm>
        </p:grpSpPr>
        <p:sp>
          <p:nvSpPr>
            <p:cNvPr id="10" name="Rectangle 109">
              <a:extLst>
                <a:ext uri="{FF2B5EF4-FFF2-40B4-BE49-F238E27FC236}">
                  <a16:creationId xmlns:a16="http://schemas.microsoft.com/office/drawing/2014/main" id="{BFF29201-EA1A-43F0-A712-49B55CBE2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10">
              <a:extLst>
                <a:ext uri="{FF2B5EF4-FFF2-40B4-BE49-F238E27FC236}">
                  <a16:creationId xmlns:a16="http://schemas.microsoft.com/office/drawing/2014/main" id="{C5166C04-CDAC-41E4-ACA5-C2433A690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decoder</a:t>
              </a:r>
              <a:endParaRPr lang="en-GB" sz="2000" b="0"/>
            </a:p>
          </p:txBody>
        </p:sp>
        <p:sp>
          <p:nvSpPr>
            <p:cNvPr id="13" name="Line 111">
              <a:extLst>
                <a:ext uri="{FF2B5EF4-FFF2-40B4-BE49-F238E27FC236}">
                  <a16:creationId xmlns:a16="http://schemas.microsoft.com/office/drawing/2014/main" id="{9A6A2CD5-A4A2-4510-9ED8-C30E8B81C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12">
              <a:extLst>
                <a:ext uri="{FF2B5EF4-FFF2-40B4-BE49-F238E27FC236}">
                  <a16:creationId xmlns:a16="http://schemas.microsoft.com/office/drawing/2014/main" id="{73E21B60-040F-4CCD-8C63-B7B0B1A08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3">
              <a:extLst>
                <a:ext uri="{FF2B5EF4-FFF2-40B4-BE49-F238E27FC236}">
                  <a16:creationId xmlns:a16="http://schemas.microsoft.com/office/drawing/2014/main" id="{0B3CE2C8-5D75-46DB-B401-2CE095B32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9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4">
              <a:extLst>
                <a:ext uri="{FF2B5EF4-FFF2-40B4-BE49-F238E27FC236}">
                  <a16:creationId xmlns:a16="http://schemas.microsoft.com/office/drawing/2014/main" id="{6000F730-2410-4E77-912E-ED176377B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5">
              <a:extLst>
                <a:ext uri="{FF2B5EF4-FFF2-40B4-BE49-F238E27FC236}">
                  <a16:creationId xmlns:a16="http://schemas.microsoft.com/office/drawing/2014/main" id="{5695F991-273C-4E87-B4BD-333437C47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6">
              <a:extLst>
                <a:ext uri="{FF2B5EF4-FFF2-40B4-BE49-F238E27FC236}">
                  <a16:creationId xmlns:a16="http://schemas.microsoft.com/office/drawing/2014/main" id="{B91ED063-222B-40E0-BD12-DED4EC6AE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17">
              <a:extLst>
                <a:ext uri="{FF2B5EF4-FFF2-40B4-BE49-F238E27FC236}">
                  <a16:creationId xmlns:a16="http://schemas.microsoft.com/office/drawing/2014/main" id="{D8EF3391-AED4-4926-BDD9-3BD24748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20" name="Text Box 118">
              <a:extLst>
                <a:ext uri="{FF2B5EF4-FFF2-40B4-BE49-F238E27FC236}">
                  <a16:creationId xmlns:a16="http://schemas.microsoft.com/office/drawing/2014/main" id="{69FDAAC8-8E3E-4A8E-AEDB-608290937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21" name="Group 119">
            <a:extLst>
              <a:ext uri="{FF2B5EF4-FFF2-40B4-BE49-F238E27FC236}">
                <a16:creationId xmlns:a16="http://schemas.microsoft.com/office/drawing/2014/main" id="{BFFEC478-685F-4992-83B0-765A58F994CE}"/>
              </a:ext>
            </a:extLst>
          </p:cNvPr>
          <p:cNvGrpSpPr>
            <a:grpSpLocks/>
          </p:cNvGrpSpPr>
          <p:nvPr/>
        </p:nvGrpSpPr>
        <p:grpSpPr bwMode="auto">
          <a:xfrm>
            <a:off x="4507832" y="3710794"/>
            <a:ext cx="3200400" cy="1066800"/>
            <a:chOff x="3648" y="816"/>
            <a:chExt cx="2016" cy="672"/>
          </a:xfrm>
        </p:grpSpPr>
        <p:sp>
          <p:nvSpPr>
            <p:cNvPr id="22" name="Rectangle 120">
              <a:extLst>
                <a:ext uri="{FF2B5EF4-FFF2-40B4-BE49-F238E27FC236}">
                  <a16:creationId xmlns:a16="http://schemas.microsoft.com/office/drawing/2014/main" id="{FE67935E-0136-4E4A-B31E-C1D6C7E6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816"/>
              <a:ext cx="576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21">
              <a:extLst>
                <a:ext uri="{FF2B5EF4-FFF2-40B4-BE49-F238E27FC236}">
                  <a16:creationId xmlns:a16="http://schemas.microsoft.com/office/drawing/2014/main" id="{9162F7D0-56E9-438F-AC3F-D5607CD2E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encoder</a:t>
              </a:r>
              <a:endParaRPr lang="en-GB" sz="2000" b="0"/>
            </a:p>
          </p:txBody>
        </p:sp>
        <p:sp>
          <p:nvSpPr>
            <p:cNvPr id="24" name="Line 122">
              <a:extLst>
                <a:ext uri="{FF2B5EF4-FFF2-40B4-BE49-F238E27FC236}">
                  <a16:creationId xmlns:a16="http://schemas.microsoft.com/office/drawing/2014/main" id="{08BC830B-CE1A-4A19-8165-6DF747E67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23">
              <a:extLst>
                <a:ext uri="{FF2B5EF4-FFF2-40B4-BE49-F238E27FC236}">
                  <a16:creationId xmlns:a16="http://schemas.microsoft.com/office/drawing/2014/main" id="{E730734C-9EBC-45C6-9024-DC218FC4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24">
              <a:extLst>
                <a:ext uri="{FF2B5EF4-FFF2-40B4-BE49-F238E27FC236}">
                  <a16:creationId xmlns:a16="http://schemas.microsoft.com/office/drawing/2014/main" id="{3FF9D591-909F-4AF3-9487-A47F124D7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25">
              <a:extLst>
                <a:ext uri="{FF2B5EF4-FFF2-40B4-BE49-F238E27FC236}">
                  <a16:creationId xmlns:a16="http://schemas.microsoft.com/office/drawing/2014/main" id="{4C9D018A-003B-4192-9BD0-A69738A13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26">
              <a:extLst>
                <a:ext uri="{FF2B5EF4-FFF2-40B4-BE49-F238E27FC236}">
                  <a16:creationId xmlns:a16="http://schemas.microsoft.com/office/drawing/2014/main" id="{8C20E1C7-0C7A-49CD-ABFD-406492FBB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27">
              <a:extLst>
                <a:ext uri="{FF2B5EF4-FFF2-40B4-BE49-F238E27FC236}">
                  <a16:creationId xmlns:a16="http://schemas.microsoft.com/office/drawing/2014/main" id="{94A5EE9B-17ED-4EF5-ADBF-82392107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28">
              <a:extLst>
                <a:ext uri="{FF2B5EF4-FFF2-40B4-BE49-F238E27FC236}">
                  <a16:creationId xmlns:a16="http://schemas.microsoft.com/office/drawing/2014/main" id="{AF052E42-7884-4EB4-8186-E420320DA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code</a:t>
              </a:r>
              <a:endParaRPr lang="en-GB" sz="2000" b="0"/>
            </a:p>
          </p:txBody>
        </p:sp>
        <p:sp>
          <p:nvSpPr>
            <p:cNvPr id="31" name="Text Box 129">
              <a:extLst>
                <a:ext uri="{FF2B5EF4-FFF2-40B4-BE49-F238E27FC236}">
                  <a16:creationId xmlns:a16="http://schemas.microsoft.com/office/drawing/2014/main" id="{F16A96B3-AB28-4CB3-BEC6-61AC3804B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entity</a:t>
              </a:r>
              <a:endParaRPr lang="en-GB" sz="2000" b="0"/>
            </a:p>
          </p:txBody>
        </p:sp>
      </p:grpSp>
      <p:grpSp>
        <p:nvGrpSpPr>
          <p:cNvPr id="32" name="Group 130">
            <a:extLst>
              <a:ext uri="{FF2B5EF4-FFF2-40B4-BE49-F238E27FC236}">
                <a16:creationId xmlns:a16="http://schemas.microsoft.com/office/drawing/2014/main" id="{7DD56E28-C5AD-4947-BFAB-BD8990467CAC}"/>
              </a:ext>
            </a:extLst>
          </p:cNvPr>
          <p:cNvGrpSpPr>
            <a:grpSpLocks/>
          </p:cNvGrpSpPr>
          <p:nvPr/>
        </p:nvGrpSpPr>
        <p:grpSpPr bwMode="auto">
          <a:xfrm>
            <a:off x="1307432" y="5006194"/>
            <a:ext cx="3124200" cy="1327150"/>
            <a:chOff x="3648" y="816"/>
            <a:chExt cx="1968" cy="836"/>
          </a:xfrm>
        </p:grpSpPr>
        <p:sp>
          <p:nvSpPr>
            <p:cNvPr id="33" name="Text Box 131">
              <a:extLst>
                <a:ext uri="{FF2B5EF4-FFF2-40B4-BE49-F238E27FC236}">
                  <a16:creationId xmlns:a16="http://schemas.microsoft.com/office/drawing/2014/main" id="{F1F6D02B-9184-43E7-ADFC-ACD2C616B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6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mux</a:t>
              </a:r>
              <a:endParaRPr lang="en-GB" sz="2000" b="0" dirty="0"/>
            </a:p>
          </p:txBody>
        </p:sp>
        <p:sp>
          <p:nvSpPr>
            <p:cNvPr id="34" name="Line 132">
              <a:extLst>
                <a:ext uri="{FF2B5EF4-FFF2-40B4-BE49-F238E27FC236}">
                  <a16:creationId xmlns:a16="http://schemas.microsoft.com/office/drawing/2014/main" id="{CF375B4C-13E5-49B7-AB0E-9E7A818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33">
              <a:extLst>
                <a:ext uri="{FF2B5EF4-FFF2-40B4-BE49-F238E27FC236}">
                  <a16:creationId xmlns:a16="http://schemas.microsoft.com/office/drawing/2014/main" id="{5B28C828-B5A3-4E9D-8177-9F517478A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34">
              <a:extLst>
                <a:ext uri="{FF2B5EF4-FFF2-40B4-BE49-F238E27FC236}">
                  <a16:creationId xmlns:a16="http://schemas.microsoft.com/office/drawing/2014/main" id="{FCC4B1F0-B86D-4094-B141-2C02B4E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5">
              <a:extLst>
                <a:ext uri="{FF2B5EF4-FFF2-40B4-BE49-F238E27FC236}">
                  <a16:creationId xmlns:a16="http://schemas.microsoft.com/office/drawing/2014/main" id="{13F5AE0E-C2C5-463C-B0A3-0854D1965E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6">
              <a:extLst>
                <a:ext uri="{FF2B5EF4-FFF2-40B4-BE49-F238E27FC236}">
                  <a16:creationId xmlns:a16="http://schemas.microsoft.com/office/drawing/2014/main" id="{CE49DC31-A842-424A-AF3E-67F6262C0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7">
              <a:extLst>
                <a:ext uri="{FF2B5EF4-FFF2-40B4-BE49-F238E27FC236}">
                  <a16:creationId xmlns:a16="http://schemas.microsoft.com/office/drawing/2014/main" id="{B335F743-C1D9-4B6A-8DC3-C1337C79A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38">
              <a:extLst>
                <a:ext uri="{FF2B5EF4-FFF2-40B4-BE49-F238E27FC236}">
                  <a16:creationId xmlns:a16="http://schemas.microsoft.com/office/drawing/2014/main" id="{81E65BC6-47AC-4A6C-B270-C3FF0D227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0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41" name="Text Box 139">
              <a:extLst>
                <a:ext uri="{FF2B5EF4-FFF2-40B4-BE49-F238E27FC236}">
                  <a16:creationId xmlns:a16="http://schemas.microsoft.com/office/drawing/2014/main" id="{BFDBB484-CDD2-40E1-9AA5-3909F5F5C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input</a:t>
              </a:r>
              <a:endParaRPr lang="en-GB" sz="2000" b="0"/>
            </a:p>
          </p:txBody>
        </p:sp>
        <p:sp>
          <p:nvSpPr>
            <p:cNvPr id="42" name="AutoShape 140">
              <a:extLst>
                <a:ext uri="{FF2B5EF4-FFF2-40B4-BE49-F238E27FC236}">
                  <a16:creationId xmlns:a16="http://schemas.microsoft.com/office/drawing/2014/main" id="{D1928FC8-C470-4CAF-9E17-D2BB9A3551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41">
              <a:extLst>
                <a:ext uri="{FF2B5EF4-FFF2-40B4-BE49-F238E27FC236}">
                  <a16:creationId xmlns:a16="http://schemas.microsoft.com/office/drawing/2014/main" id="{5B19267D-B545-40FC-B0ED-5422F566E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42">
              <a:extLst>
                <a:ext uri="{FF2B5EF4-FFF2-40B4-BE49-F238E27FC236}">
                  <a16:creationId xmlns:a16="http://schemas.microsoft.com/office/drawing/2014/main" id="{8F1DC8CC-476B-4A90-ACAC-9618A9A57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  <p:grpSp>
        <p:nvGrpSpPr>
          <p:cNvPr id="45" name="Group 143">
            <a:extLst>
              <a:ext uri="{FF2B5EF4-FFF2-40B4-BE49-F238E27FC236}">
                <a16:creationId xmlns:a16="http://schemas.microsoft.com/office/drawing/2014/main" id="{2B237E02-3361-40DB-BED6-4B6B8707A2EB}"/>
              </a:ext>
            </a:extLst>
          </p:cNvPr>
          <p:cNvGrpSpPr>
            <a:grpSpLocks/>
          </p:cNvGrpSpPr>
          <p:nvPr/>
        </p:nvGrpSpPr>
        <p:grpSpPr bwMode="auto">
          <a:xfrm>
            <a:off x="4660232" y="5006194"/>
            <a:ext cx="3048000" cy="1327150"/>
            <a:chOff x="3744" y="816"/>
            <a:chExt cx="1920" cy="836"/>
          </a:xfrm>
        </p:grpSpPr>
        <p:sp>
          <p:nvSpPr>
            <p:cNvPr id="46" name="Text Box 144">
              <a:extLst>
                <a:ext uri="{FF2B5EF4-FFF2-40B4-BE49-F238E27FC236}">
                  <a16:creationId xmlns:a16="http://schemas.microsoft.com/office/drawing/2014/main" id="{F3185E01-7A76-46E5-B58C-D2FCD0F67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98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 dirty="0" err="1"/>
                <a:t>demux</a:t>
              </a:r>
              <a:endParaRPr lang="en-GB" sz="2000" b="0" dirty="0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87766AA2-4228-4A2D-849D-612FDC2EA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1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46">
              <a:extLst>
                <a:ext uri="{FF2B5EF4-FFF2-40B4-BE49-F238E27FC236}">
                  <a16:creationId xmlns:a16="http://schemas.microsoft.com/office/drawing/2014/main" id="{B7CEECFA-C038-4D9B-A6D6-FF9A0243B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47">
              <a:extLst>
                <a:ext uri="{FF2B5EF4-FFF2-40B4-BE49-F238E27FC236}">
                  <a16:creationId xmlns:a16="http://schemas.microsoft.com/office/drawing/2014/main" id="{5A7E3C8A-0ADE-466C-9CA7-1D9786F3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8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48">
              <a:extLst>
                <a:ext uri="{FF2B5EF4-FFF2-40B4-BE49-F238E27FC236}">
                  <a16:creationId xmlns:a16="http://schemas.microsoft.com/office/drawing/2014/main" id="{FF98DE86-D1FF-40D5-963B-2D2C05FDF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49">
              <a:extLst>
                <a:ext uri="{FF2B5EF4-FFF2-40B4-BE49-F238E27FC236}">
                  <a16:creationId xmlns:a16="http://schemas.microsoft.com/office/drawing/2014/main" id="{2AEC3A9C-2CD4-4FAB-BD6D-863F45D19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50">
              <a:extLst>
                <a:ext uri="{FF2B5EF4-FFF2-40B4-BE49-F238E27FC236}">
                  <a16:creationId xmlns:a16="http://schemas.microsoft.com/office/drawing/2014/main" id="{C8076C0A-6EE4-46D1-80C8-5F332ED7C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51">
              <a:extLst>
                <a:ext uri="{FF2B5EF4-FFF2-40B4-BE49-F238E27FC236}">
                  <a16:creationId xmlns:a16="http://schemas.microsoft.com/office/drawing/2014/main" id="{728F5300-08F8-4252-827F-C2ADAAEE2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973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data</a:t>
              </a:r>
              <a:endParaRPr lang="en-GB" sz="2000" b="0"/>
            </a:p>
          </p:txBody>
        </p:sp>
        <p:sp>
          <p:nvSpPr>
            <p:cNvPr id="54" name="Text Box 152">
              <a:extLst>
                <a:ext uri="{FF2B5EF4-FFF2-40B4-BE49-F238E27FC236}">
                  <a16:creationId xmlns:a16="http://schemas.microsoft.com/office/drawing/2014/main" id="{E662ED70-3802-4E7F-A26C-A17827BCD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96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output</a:t>
              </a:r>
              <a:endParaRPr lang="en-GB" sz="2000" b="0"/>
            </a:p>
          </p:txBody>
        </p:sp>
        <p:sp>
          <p:nvSpPr>
            <p:cNvPr id="55" name="AutoShape 153">
              <a:extLst>
                <a:ext uri="{FF2B5EF4-FFF2-40B4-BE49-F238E27FC236}">
                  <a16:creationId xmlns:a16="http://schemas.microsoft.com/office/drawing/2014/main" id="{26E9A2B3-AF55-439D-A532-06EDF186F5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344" y="840"/>
              <a:ext cx="576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54">
              <a:extLst>
                <a:ext uri="{FF2B5EF4-FFF2-40B4-BE49-F238E27FC236}">
                  <a16:creationId xmlns:a16="http://schemas.microsoft.com/office/drawing/2014/main" id="{A59B0E26-7C50-4D00-83E5-962934F52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0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55">
              <a:extLst>
                <a:ext uri="{FF2B5EF4-FFF2-40B4-BE49-F238E27FC236}">
                  <a16:creationId xmlns:a16="http://schemas.microsoft.com/office/drawing/2014/main" id="{DE6DD198-DA66-44DF-BF22-C8AE20216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select</a:t>
              </a:r>
              <a:endParaRPr lang="en-GB" sz="2000" b="0"/>
            </a:p>
          </p:txBody>
        </p:sp>
      </p:grp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E9F9DD-7A21-4CCD-B338-15D2A4CC769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m(1,3,5,6)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042B1C1-0E6B-4271-9261-399A03E47C6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84617"/>
            <a:ext cx="2276475" cy="2130425"/>
            <a:chOff x="1056" y="1296"/>
            <a:chExt cx="1434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900FEB4-FBE7-4770-96B5-E6B85B2A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D440A5C7-DBB5-4A0E-A81B-E1F7D880E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5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A82A0DD1-9489-463B-87D0-DF6D59A0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732A24A3-C427-4EC7-B1C9-8E79CC93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4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20BB9B39-6638-46CD-868C-7DFBAFB85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51F3D00-E214-4E74-B627-5F06F7E66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A8D1DF4-992E-44FB-BB84-E26F18F6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3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CB1E0F2-3D5F-4BDC-80FA-E2ACBA48F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8" y="1584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F38B176-8272-4245-A7EB-88B2B7D8E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7E8A6DB-6065-4A2C-B254-24B83432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42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41640C11-2961-423F-96B7-FD008369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2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5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6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5A14DA64-F548-4AFA-A59E-9245EA52F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9056D965-9C25-4265-81BF-A60B0B29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111C3AC7-AF0F-4346-9DB5-29A06BCE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9EEF5119-860E-433F-B406-6D319526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69E16F1A-B7BF-47FA-98DE-F609DE631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1A27A5A-F2B8-4BE2-AD97-98EF998B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DE2DAE3-764F-4B53-9DE0-D1891AA5F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3">
            <a:extLst>
              <a:ext uri="{FF2B5EF4-FFF2-40B4-BE49-F238E27FC236}">
                <a16:creationId xmlns:a16="http://schemas.microsoft.com/office/drawing/2014/main" id="{FDE4B6D1-C8C0-44C5-8942-B7B73635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799" y="1928274"/>
            <a:ext cx="548638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This method works because: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000" b="0" dirty="0"/>
              <a:t>  </a:t>
            </a:r>
            <a:r>
              <a:rPr lang="en-GB" sz="2400" b="0" dirty="0"/>
              <a:t>Output =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0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0</a:t>
            </a:r>
            <a:r>
              <a:rPr lang="en-GB" sz="2400" b="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1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1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2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2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3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3</a:t>
            </a:r>
            <a:r>
              <a:rPr lang="en-GB" sz="2400" b="0" dirty="0"/>
              <a:t> 	   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4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4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5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5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6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6</a:t>
            </a:r>
            <a:r>
              <a:rPr lang="en-GB" sz="2400" dirty="0"/>
              <a:t> + </a:t>
            </a:r>
            <a:r>
              <a:rPr lang="en-GB" sz="2400" b="0" dirty="0">
                <a:solidFill>
                  <a:srgbClr val="0000FF"/>
                </a:solidFill>
              </a:rPr>
              <a:t>I</a:t>
            </a:r>
            <a:r>
              <a:rPr lang="en-GB" sz="2400" b="0" baseline="-30000" dirty="0">
                <a:solidFill>
                  <a:srgbClr val="0000FF"/>
                </a:solidFill>
              </a:rPr>
              <a:t>7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7</a:t>
            </a:r>
            <a:r>
              <a:rPr lang="en-GB" sz="2400" dirty="0"/>
              <a:t> </a:t>
            </a:r>
            <a:endParaRPr lang="en-GB" sz="2400" b="0" dirty="0"/>
          </a:p>
          <a:p>
            <a:pPr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b="0" dirty="0"/>
              <a:t>Supplying ‘1’ to I</a:t>
            </a:r>
            <a:r>
              <a:rPr lang="en-GB" sz="2400" b="0" baseline="-30000" dirty="0"/>
              <a:t>1</a:t>
            </a:r>
            <a:r>
              <a:rPr lang="en-GB" sz="2400" b="0" dirty="0"/>
              <a:t>,I</a:t>
            </a:r>
            <a:r>
              <a:rPr lang="en-GB" sz="2400" b="0" baseline="-30000" dirty="0"/>
              <a:t>3</a:t>
            </a:r>
            <a:r>
              <a:rPr lang="en-GB" sz="2400" b="0" dirty="0"/>
              <a:t>,I</a:t>
            </a:r>
            <a:r>
              <a:rPr lang="en-GB" sz="2400" b="0" baseline="-30000" dirty="0"/>
              <a:t>5</a:t>
            </a:r>
            <a:r>
              <a:rPr lang="en-GB" sz="2400" b="0" dirty="0"/>
              <a:t>,I</a:t>
            </a:r>
            <a:r>
              <a:rPr lang="en-GB" sz="2400" b="0" baseline="-30000" dirty="0"/>
              <a:t>6</a:t>
            </a:r>
            <a:r>
              <a:rPr lang="en-GB" sz="2400" b="0" dirty="0"/>
              <a:t> , and ‘0’ to the rest: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1900" b="0" dirty="0"/>
              <a:t>  </a:t>
            </a:r>
            <a:r>
              <a:rPr lang="en-GB" sz="2400" b="0" dirty="0"/>
              <a:t>Output = m</a:t>
            </a:r>
            <a:r>
              <a:rPr lang="en-GB" sz="2400" b="0" baseline="-25000" dirty="0"/>
              <a:t>1</a:t>
            </a:r>
            <a:r>
              <a:rPr lang="en-GB" sz="2400" b="0" dirty="0"/>
              <a:t> + m</a:t>
            </a:r>
            <a:r>
              <a:rPr lang="en-GB" sz="2400" b="0" baseline="-25000" dirty="0"/>
              <a:t>3</a:t>
            </a:r>
            <a:r>
              <a:rPr lang="en-GB" sz="2400" b="0" dirty="0"/>
              <a:t> + m</a:t>
            </a:r>
            <a:r>
              <a:rPr lang="en-GB" sz="2400" b="0" baseline="-25000" dirty="0"/>
              <a:t>5</a:t>
            </a:r>
            <a:r>
              <a:rPr lang="en-GB" sz="2400" b="0" dirty="0"/>
              <a:t> + m</a:t>
            </a:r>
            <a:r>
              <a:rPr lang="en-GB" sz="2400" b="0" baseline="-25000" dirty="0"/>
              <a:t>6</a:t>
            </a:r>
            <a:r>
              <a:rPr lang="en-GB" sz="2400" b="0" dirty="0"/>
              <a:t> </a:t>
            </a:r>
            <a:endParaRPr lang="en-GB" sz="2000" b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8CB5B6-A822-40BC-A287-01CD9E739B77}"/>
              </a:ext>
            </a:extLst>
          </p:cNvPr>
          <p:cNvSpPr txBox="1"/>
          <p:nvPr/>
        </p:nvSpPr>
        <p:spPr>
          <a:xfrm>
            <a:off x="457200" y="4833797"/>
            <a:ext cx="6259354" cy="15799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i="1" dirty="0"/>
              <a:t>From slide 34 (4:1 mux)</a:t>
            </a:r>
          </a:p>
          <a:p>
            <a:pPr>
              <a:spcAft>
                <a:spcPts val="200"/>
              </a:spcAft>
            </a:pPr>
            <a:r>
              <a:rPr lang="en-SG" dirty="0"/>
              <a:t>Expressing </a:t>
            </a:r>
          </a:p>
          <a:p>
            <a:pPr>
              <a:spcAft>
                <a:spcPts val="200"/>
              </a:spcAft>
            </a:pPr>
            <a:r>
              <a:rPr lang="en-SG" b="1" dirty="0">
                <a:solidFill>
                  <a:srgbClr val="0000FF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200"/>
              </a:spcAft>
            </a:pPr>
            <a:r>
              <a:rPr lang="en-GB" dirty="0"/>
              <a:t>in </a:t>
            </a:r>
            <a:r>
              <a:rPr lang="en-GB" dirty="0" err="1"/>
              <a:t>minterms</a:t>
            </a:r>
            <a:r>
              <a:rPr lang="en-GB" dirty="0"/>
              <a:t> notation, it is equal to </a:t>
            </a:r>
          </a:p>
          <a:p>
            <a:pPr>
              <a:spcAft>
                <a:spcPts val="200"/>
              </a:spcAft>
            </a:pPr>
            <a:r>
              <a:rPr lang="en-GB" b="1" dirty="0">
                <a:solidFill>
                  <a:srgbClr val="0000FF"/>
                </a:solidFill>
              </a:rPr>
              <a:t>	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257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Multiplexers: Implementing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DD5DBCF-61D0-4CA5-958B-4581460F05A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354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Use a 74151A to implement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f(x</a:t>
            </a:r>
            <a:r>
              <a:rPr lang="en-US" baseline="-25000" dirty="0">
                <a:solidFill>
                  <a:srgbClr val="800000"/>
                </a:solidFill>
              </a:rPr>
              <a:t>1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</a:rPr>
              <a:t>,x</a:t>
            </a:r>
            <a:r>
              <a:rPr lang="en-US" baseline="-25000" dirty="0">
                <a:solidFill>
                  <a:srgbClr val="800000"/>
                </a:solidFill>
              </a:rPr>
              <a:t>3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m(0,2,3,5)</a:t>
            </a:r>
          </a:p>
        </p:txBody>
      </p:sp>
      <p:grpSp>
        <p:nvGrpSpPr>
          <p:cNvPr id="33" name="Group 27">
            <a:extLst>
              <a:ext uri="{FF2B5EF4-FFF2-40B4-BE49-F238E27FC236}">
                <a16:creationId xmlns:a16="http://schemas.microsoft.com/office/drawing/2014/main" id="{68E5B616-5BF1-4D9E-83A8-A0FD87B98FB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81200"/>
            <a:ext cx="7797800" cy="4191000"/>
            <a:chOff x="768" y="1248"/>
            <a:chExt cx="4912" cy="2640"/>
          </a:xfrm>
        </p:grpSpPr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DF182BC2-E679-4B61-82B7-6F0A27DF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264"/>
              <a:ext cx="264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b="0"/>
                <a:t>Realization of f(x</a:t>
              </a:r>
              <a:r>
                <a:rPr lang="en-GB" b="0" baseline="-25000"/>
                <a:t>1</a:t>
              </a:r>
              <a:r>
                <a:rPr lang="en-GB" b="0"/>
                <a:t>,x</a:t>
              </a:r>
              <a:r>
                <a:rPr lang="en-GB" b="0" baseline="-25000"/>
                <a:t>2</a:t>
              </a:r>
              <a:r>
                <a:rPr lang="en-GB" b="0"/>
                <a:t>,x</a:t>
              </a:r>
              <a:r>
                <a:rPr lang="en-GB" b="0" baseline="-25000"/>
                <a:t>3</a:t>
              </a:r>
              <a:r>
                <a:rPr lang="en-GB" b="0"/>
                <a:t>) = </a:t>
              </a:r>
              <a:r>
                <a:rPr lang="en-GB" b="0">
                  <a:sym typeface="Symbol" pitchFamily="18" charset="2"/>
                </a:rPr>
                <a:t></a:t>
              </a:r>
              <a:r>
                <a:rPr lang="en-GB" b="0"/>
                <a:t>m(0,2,3,5).</a:t>
              </a:r>
            </a:p>
            <a:p>
              <a:pPr eaLnBrk="0" hangingPunct="0"/>
              <a:r>
                <a:rPr lang="en-GB" b="0"/>
                <a:t>(a) Truth table. </a:t>
              </a:r>
            </a:p>
            <a:p>
              <a:pPr eaLnBrk="0" hangingPunct="0"/>
              <a:r>
                <a:rPr lang="en-GB" b="0"/>
                <a:t>(b) Implementation with 74151A.</a:t>
              </a:r>
              <a:endParaRPr lang="en-GB" b="0">
                <a:latin typeface="Times New Roman" pitchFamily="18" charset="0"/>
              </a:endParaRPr>
            </a:p>
          </p:txBody>
        </p:sp>
        <p:pic>
          <p:nvPicPr>
            <p:cNvPr id="35" name="Picture 25" descr="l5_htm26">
              <a:extLst>
                <a:ext uri="{FF2B5EF4-FFF2-40B4-BE49-F238E27FC236}">
                  <a16:creationId xmlns:a16="http://schemas.microsoft.com/office/drawing/2014/main" id="{6792C5EE-DA95-4F13-8CF9-7F46B18B5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76" y="1488"/>
              <a:ext cx="1579" cy="1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6" descr="l5_htm101">
              <a:extLst>
                <a:ext uri="{FF2B5EF4-FFF2-40B4-BE49-F238E27FC236}">
                  <a16:creationId xmlns:a16="http://schemas.microsoft.com/office/drawing/2014/main" id="{8C82B8FA-8E45-4843-BEC5-1A04685A5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56" y="1248"/>
              <a:ext cx="2224" cy="2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37784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6E69A9-51BF-459C-82B0-A5039A2D7DB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Earlier, we saw how a 2</a:t>
            </a:r>
            <a:r>
              <a:rPr lang="en-US" i="1" baseline="50000" dirty="0"/>
              <a:t>n</a:t>
            </a:r>
            <a:r>
              <a:rPr lang="en-US" dirty="0"/>
              <a:t>-to-1 multiplexer can be used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However, we can use a </a:t>
            </a:r>
            <a:r>
              <a:rPr lang="en-US" u="sng" dirty="0"/>
              <a:t>single</a:t>
            </a:r>
            <a:r>
              <a:rPr lang="en-US" dirty="0"/>
              <a:t> smaller 2</a:t>
            </a:r>
            <a:r>
              <a:rPr lang="en-US" baseline="50000" dirty="0"/>
              <a:t>(</a:t>
            </a:r>
            <a:r>
              <a:rPr lang="en-US" i="1" baseline="50000" dirty="0"/>
              <a:t>n</a:t>
            </a:r>
            <a:r>
              <a:rPr lang="en-US" baseline="50000" dirty="0"/>
              <a:t>-1)</a:t>
            </a:r>
            <a:r>
              <a:rPr lang="en-US" dirty="0"/>
              <a:t>-to-1 multiplexer to implement a Boolean function of </a:t>
            </a:r>
            <a:r>
              <a:rPr lang="en-US" i="1" dirty="0"/>
              <a:t>n</a:t>
            </a:r>
            <a:r>
              <a:rPr lang="en-US" dirty="0"/>
              <a:t> (input) variables.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The function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m(1,3,5,6)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can be implemented using a 4-to-1 multiplexer (rather than an 8-to-1 multiplexer).</a:t>
            </a:r>
          </a:p>
        </p:txBody>
      </p:sp>
    </p:spTree>
    <p:extLst>
      <p:ext uri="{BB962C8B-B14F-4D97-AF65-F5344CB8AC3E}">
        <p14:creationId xmlns:p14="http://schemas.microsoft.com/office/powerpoint/2010/main" val="109764696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4DD4E5-7CA9-410F-9737-11ECA5A8DE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Let’s look at this 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m(0,1,3,6) = A'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B'C' + A'B'C + A'BC + ABC'</a:t>
            </a:r>
            <a:r>
              <a:rPr lang="en-US" dirty="0">
                <a:sym typeface="Symbol" pitchFamily="18" charset="2"/>
              </a:rPr>
              <a:t> 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8A60939-3C1B-41DB-B210-A6EC7CEE5F3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438400"/>
            <a:ext cx="1989138" cy="2130425"/>
            <a:chOff x="1200" y="1584"/>
            <a:chExt cx="1253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2CCEC59-5805-4B70-9DEC-B02D9327C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1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799FB7E1-D39D-42F1-8EB3-ED6A6BC2A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214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9C4056E1-F98E-4729-83EC-B2A4209A7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2470825-F53C-407D-9671-F7D409F93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58698431-A6DE-4DA0-AFE3-C4322618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54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28FB435D-3D29-4814-8680-21266A9D4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81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4EA4913-35EA-4824-A5F5-3C66BA13A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E64B256F-DB3E-4807-946D-179C50646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1872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5AABBE4-2A57-418F-BF50-9D707E865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40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8169A2C2-EF84-4877-BBBF-CFA5D6B6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271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  C</a:t>
              </a:r>
              <a:endParaRPr lang="en-GB" sz="2000" b="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3FBEBBEA-97F8-453F-A059-726AA1FF4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240" cy="1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0"/>
                <a:t>0</a:t>
              </a:r>
            </a:p>
            <a:p>
              <a:pPr eaLnBrk="0" hangingPunct="0"/>
              <a:r>
                <a:rPr lang="en-GB" sz="1400" b="0"/>
                <a:t>1</a:t>
              </a:r>
            </a:p>
            <a:p>
              <a:pPr eaLnBrk="0" hangingPunct="0"/>
              <a:r>
                <a:rPr lang="en-GB" sz="1400" b="0"/>
                <a:t>2</a:t>
              </a:r>
            </a:p>
            <a:p>
              <a:pPr eaLnBrk="0" hangingPunct="0"/>
              <a:r>
                <a:rPr lang="en-GB" sz="1400" b="0"/>
                <a:t>3</a:t>
              </a:r>
            </a:p>
            <a:p>
              <a:pPr eaLnBrk="0" hangingPunct="0"/>
              <a:r>
                <a:rPr lang="en-GB" sz="1400" b="0"/>
                <a:t>4</a:t>
              </a:r>
            </a:p>
            <a:p>
              <a:pPr eaLnBrk="0" hangingPunct="0"/>
              <a:r>
                <a:rPr lang="en-GB" sz="1400" b="0"/>
                <a:t>5</a:t>
              </a:r>
            </a:p>
            <a:p>
              <a:pPr eaLnBrk="0" hangingPunct="0"/>
              <a:r>
                <a:rPr lang="en-GB" sz="1400" b="0"/>
                <a:t>6</a:t>
              </a:r>
            </a:p>
            <a:p>
              <a:pPr eaLnBrk="0" hangingPunct="0"/>
              <a:r>
                <a:rPr lang="en-GB" sz="1400" b="0"/>
                <a:t>7</a:t>
              </a:r>
              <a:endParaRPr lang="en-GB" sz="1600" b="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C461F8EE-84EA-4CE5-80CF-60D9B5ED8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49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27D6439A-DBB4-4834-AAC2-46768F534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997A68D7-8322-418F-ADC1-6AC90DD3F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2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CBBCC2F1-B27D-40A8-8778-17D8D08AE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08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FF52091E-2DAF-4B16-86AE-F3965BC27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584"/>
              <a:ext cx="240" cy="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0</a:t>
              </a:r>
            </a:p>
            <a:p>
              <a:pPr eaLnBrk="0" hangingPunct="0"/>
              <a:r>
                <a:rPr lang="en-GB" sz="1400" b="1" dirty="0"/>
                <a:t>1</a:t>
              </a:r>
            </a:p>
            <a:p>
              <a:pPr eaLnBrk="0" hangingPunct="0"/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F7D9D21E-ED42-4E7E-A6E7-0BCC7C71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2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CE925405-27E9-472E-9320-3EAE7C11B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25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69F7EFA9-E547-4294-A9F4-942B89269A3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743200"/>
            <a:ext cx="2141538" cy="1860550"/>
            <a:chOff x="3072" y="1440"/>
            <a:chExt cx="1349" cy="1172"/>
          </a:xfrm>
        </p:grpSpPr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EA14D038-0F3E-4703-BC0D-2B0A7F541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7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B8970EC8-6242-4324-8163-5CF07055D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1901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55A5A67-6A36-44FE-A27C-253D2A9A3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7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7">
              <a:extLst>
                <a:ext uri="{FF2B5EF4-FFF2-40B4-BE49-F238E27FC236}">
                  <a16:creationId xmlns:a16="http://schemas.microsoft.com/office/drawing/2014/main" id="{D86002B2-CC8B-4A4D-9AD3-8D4089FBE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8">
              <a:extLst>
                <a:ext uri="{FF2B5EF4-FFF2-40B4-BE49-F238E27FC236}">
                  <a16:creationId xmlns:a16="http://schemas.microsoft.com/office/drawing/2014/main" id="{13446A30-A531-487E-B540-0604AA146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9">
              <a:extLst>
                <a:ext uri="{FF2B5EF4-FFF2-40B4-BE49-F238E27FC236}">
                  <a16:creationId xmlns:a16="http://schemas.microsoft.com/office/drawing/2014/main" id="{13C4DE4C-7C13-484E-8702-1F9D658E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0">
              <a:extLst>
                <a:ext uri="{FF2B5EF4-FFF2-40B4-BE49-F238E27FC236}">
                  <a16:creationId xmlns:a16="http://schemas.microsoft.com/office/drawing/2014/main" id="{EF15A67B-E772-4440-8E3E-D5D201AE00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08" y="1632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DF8DAA08-8659-459A-8EE2-64330AA7E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064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2">
              <a:extLst>
                <a:ext uri="{FF2B5EF4-FFF2-40B4-BE49-F238E27FC236}">
                  <a16:creationId xmlns:a16="http://schemas.microsoft.com/office/drawing/2014/main" id="{8A6BAA42-FAB7-4275-822D-E3A5E39EE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40" name="Text Box 33">
              <a:extLst>
                <a:ext uri="{FF2B5EF4-FFF2-40B4-BE49-F238E27FC236}">
                  <a16:creationId xmlns:a16="http://schemas.microsoft.com/office/drawing/2014/main" id="{70932909-0F15-4618-83A9-26022EC1B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1503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A92E3C93-714D-4BF4-A5AD-C5C83D97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CB355132-A45A-410A-B0AA-9EDE39009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488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 b="1" dirty="0"/>
                <a:t>C'</a:t>
              </a:r>
              <a:endParaRPr lang="en-GB" b="1" dirty="0">
                <a:latin typeface="Times New Roman" pitchFamily="18" charset="0"/>
              </a:endParaRPr>
            </a:p>
          </p:txBody>
        </p:sp>
        <p:sp>
          <p:nvSpPr>
            <p:cNvPr id="43" name="Rectangle 36">
              <a:extLst>
                <a:ext uri="{FF2B5EF4-FFF2-40B4-BE49-F238E27FC236}">
                  <a16:creationId xmlns:a16="http://schemas.microsoft.com/office/drawing/2014/main" id="{BF744AA4-B9D4-43BE-966C-F26E8A2A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680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  <p:sp>
        <p:nvSpPr>
          <p:cNvPr id="44" name="Rectangle 38">
            <a:extLst>
              <a:ext uri="{FF2B5EF4-FFF2-40B4-BE49-F238E27FC236}">
                <a16:creationId xmlns:a16="http://schemas.microsoft.com/office/drawing/2014/main" id="{CDBF787E-073D-4F06-9678-D11ADE84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Note: Two of the variables, </a:t>
            </a:r>
            <a:r>
              <a:rPr lang="en-US" sz="2400" b="0" dirty="0">
                <a:solidFill>
                  <a:srgbClr val="C00000"/>
                </a:solidFill>
              </a:rPr>
              <a:t>A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B</a:t>
            </a:r>
            <a:r>
              <a:rPr lang="en-US" sz="2400" b="0" dirty="0"/>
              <a:t>, are applied as selection lines of the multiplexer, while the inputs of the multiplexer contain </a:t>
            </a:r>
            <a:r>
              <a:rPr lang="en-US" sz="2400" b="0" dirty="0">
                <a:solidFill>
                  <a:srgbClr val="C00000"/>
                </a:solidFill>
              </a:rPr>
              <a:t>1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C</a:t>
            </a:r>
            <a:r>
              <a:rPr lang="en-US" sz="2400" b="0" dirty="0"/>
              <a:t>, </a:t>
            </a:r>
            <a:r>
              <a:rPr lang="en-US" sz="2400" b="0" dirty="0">
                <a:solidFill>
                  <a:srgbClr val="C00000"/>
                </a:solidFill>
              </a:rPr>
              <a:t>0</a:t>
            </a:r>
            <a:r>
              <a:rPr lang="en-US" sz="2400" b="0" dirty="0"/>
              <a:t> and </a:t>
            </a:r>
            <a:r>
              <a:rPr lang="en-US" sz="2400" b="0" dirty="0">
                <a:solidFill>
                  <a:srgbClr val="C00000"/>
                </a:solidFill>
              </a:rPr>
              <a:t>C'</a:t>
            </a:r>
            <a:r>
              <a:rPr lang="en-US" sz="2400" b="0" dirty="0"/>
              <a:t>.</a:t>
            </a:r>
            <a:r>
              <a:rPr lang="en-US" sz="2400" b="0" dirty="0"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516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80E8D473-3C76-4BE5-99B9-579ABC06C4B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Procedure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1.	Express Boolean function in sum-of-</a:t>
            </a:r>
            <a:r>
              <a:rPr lang="en-US" sz="2400" dirty="0" err="1"/>
              <a:t>minterms</a:t>
            </a:r>
            <a:r>
              <a:rPr lang="en-US" sz="2400" dirty="0"/>
              <a:t> form.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F(A,B,C) =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m(0,1,3,6)</a:t>
            </a:r>
          </a:p>
          <a:p>
            <a:pPr marL="722313" lvl="1" indent="-361950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2.	Reserve one variable (in our example, we take the least significant one) for input lines of multiplexer, and use the rest for selection lines.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dirty="0"/>
              <a:t>Example: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is for input lines;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for selection lines.</a:t>
            </a:r>
          </a:p>
        </p:txBody>
      </p:sp>
    </p:spTree>
    <p:extLst>
      <p:ext uri="{BB962C8B-B14F-4D97-AF65-F5344CB8AC3E}">
        <p14:creationId xmlns:p14="http://schemas.microsoft.com/office/powerpoint/2010/main" val="155029103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E75A33-DCC7-4F45-8C59-6D1BB67261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199"/>
            <a:ext cx="8229600" cy="159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475" lvl="1" indent="-360363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3.	Draw the truth table for function, by grouping inputs by selection line values, then determine multiplexer inputs by comparing input line (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) and function (</a:t>
            </a:r>
            <a:r>
              <a:rPr lang="en-US" sz="2400" dirty="0">
                <a:solidFill>
                  <a:srgbClr val="C00000"/>
                </a:solidFill>
              </a:rPr>
              <a:t>F</a:t>
            </a:r>
            <a:r>
              <a:rPr lang="en-US" sz="2400" dirty="0"/>
              <a:t>) for corresponding selection line values.</a:t>
            </a:r>
            <a:endParaRPr lang="en-US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CE9E15A3-C021-421D-ACFA-C6AD3379B75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08947"/>
            <a:ext cx="2827338" cy="1860550"/>
            <a:chOff x="3456" y="2064"/>
            <a:chExt cx="1781" cy="1172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CDD3E0B3-8EBD-4B01-8CA1-6CE2DFD41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F212A8D-83B5-46B4-90E4-6250CAC3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474CD3F-8C17-418F-BB0A-602E0899C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D5D39D9A-7047-42D6-95B4-899D376AF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ADC20A0A-82FD-41C3-8EEA-E027DE0AD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5AF21F5F-36DC-443C-9545-E75113924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2FA2043B-70A7-4CBD-B9A4-6915D0663C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24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A9ABAEA-478B-4428-BC0D-4AA147C68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8CC49A03-E6CE-4437-8C70-9E2BF6161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A  B</a:t>
              </a:r>
              <a:endParaRPr lang="en-GB" sz="2000" b="0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C32D0026-82A2-42D6-9BAE-81D0005A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42BD4834-E987-4E66-B4A3-3D04FC242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1EAEE6BC-6F51-4E9D-8F6A-442B27173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288" cy="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endParaRPr lang="en-GB" sz="1600" b="0"/>
            </a:p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endParaRPr lang="en-GB" b="0">
                <a:latin typeface="Times New Roman" pitchFamily="18" charset="0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D6BF1983-A96D-456E-A7ED-62C9EA97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3513C5BC-4A8B-4490-A008-F7AB15D50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C</a:t>
              </a:r>
            </a:p>
          </p:txBody>
        </p:sp>
        <p:grpSp>
          <p:nvGrpSpPr>
            <p:cNvPr id="26" name="Group 21">
              <a:extLst>
                <a:ext uri="{FF2B5EF4-FFF2-40B4-BE49-F238E27FC236}">
                  <a16:creationId xmlns:a16="http://schemas.microsoft.com/office/drawing/2014/main" id="{EC4F3B1D-FC68-448A-BD05-3D857F464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544"/>
              <a:ext cx="176" cy="180"/>
              <a:chOff x="3096" y="3240"/>
              <a:chExt cx="792" cy="792"/>
            </a:xfrm>
          </p:grpSpPr>
          <p:sp>
            <p:nvSpPr>
              <p:cNvPr id="30" name="AutoShape 22">
                <a:extLst>
                  <a:ext uri="{FF2B5EF4-FFF2-40B4-BE49-F238E27FC236}">
                    <a16:creationId xmlns:a16="http://schemas.microsoft.com/office/drawing/2014/main" id="{979924A3-0B84-4B38-9B23-DF16E63FB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23">
                <a:extLst>
                  <a:ext uri="{FF2B5EF4-FFF2-40B4-BE49-F238E27FC236}">
                    <a16:creationId xmlns:a16="http://schemas.microsoft.com/office/drawing/2014/main" id="{FB9E9949-D8F9-46B0-A6D2-D4F5903AB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21F8DA5B-338B-4B25-B19A-8925533B2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751CD69-D9FA-4175-A67C-08C8CD313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28"/>
              <a:ext cx="0" cy="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FE5D941C-63C3-418D-95DF-8D21F52F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27">
            <a:extLst>
              <a:ext uri="{FF2B5EF4-FFF2-40B4-BE49-F238E27FC236}">
                <a16:creationId xmlns:a16="http://schemas.microsoft.com/office/drawing/2014/main" id="{208A3D9E-5D84-4D4E-8E03-617021C9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2988260"/>
            <a:ext cx="304800" cy="28956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Group 126">
            <a:extLst>
              <a:ext uri="{FF2B5EF4-FFF2-40B4-BE49-F238E27FC236}">
                <a16:creationId xmlns:a16="http://schemas.microsoft.com/office/drawing/2014/main" id="{E0DFEE6A-5062-4530-A1E8-BF0A1D58B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841438"/>
              </p:ext>
            </p:extLst>
          </p:nvPr>
        </p:nvGraphicFramePr>
        <p:xfrm>
          <a:off x="1600200" y="2951747"/>
          <a:ext cx="2209800" cy="2956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MUX 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 Box 110">
            <a:extLst>
              <a:ext uri="{FF2B5EF4-FFF2-40B4-BE49-F238E27FC236}">
                <a16:creationId xmlns:a16="http://schemas.microsoft.com/office/drawing/2014/main" id="{8372354F-6541-4B07-90A5-4E8E6030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561347"/>
            <a:ext cx="457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C'</a:t>
            </a:r>
          </a:p>
        </p:txBody>
      </p:sp>
    </p:spTree>
    <p:extLst>
      <p:ext uri="{BB962C8B-B14F-4D97-AF65-F5344CB8AC3E}">
        <p14:creationId xmlns:p14="http://schemas.microsoft.com/office/powerpoint/2010/main" val="2713811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0" dirty="0">
                <a:sym typeface="Wingdings 2" pitchFamily="18" charset="2"/>
              </a:rPr>
              <a:t>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8E0E4648-F10E-4CBC-A0EA-7C5F8E7F8A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 What if we use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for input lines,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for selector lines?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66A8E30B-3CAC-4B26-974F-EF90A151A91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1974850" cy="2514600"/>
            <a:chOff x="960" y="1392"/>
            <a:chExt cx="1244" cy="1584"/>
          </a:xfrm>
        </p:grpSpPr>
        <p:graphicFrame>
          <p:nvGraphicFramePr>
            <p:cNvPr id="37" name="Object 8">
              <a:extLst>
                <a:ext uri="{FF2B5EF4-FFF2-40B4-BE49-F238E27FC236}">
                  <a16:creationId xmlns:a16="http://schemas.microsoft.com/office/drawing/2014/main" id="{29D5D97C-302F-43DD-B731-455834F7E9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124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2463120" imgH="3444120" progId="Word.Document.8">
                    <p:embed/>
                  </p:oleObj>
                </mc:Choice>
                <mc:Fallback>
                  <p:oleObj name="Document" r:id="rId3" imgW="2463120" imgH="3444120" progId="Word.Document.8">
                    <p:embed/>
                    <p:pic>
                      <p:nvPicPr>
                        <p:cNvPr id="37" name="Object 8">
                          <a:extLst>
                            <a:ext uri="{FF2B5EF4-FFF2-40B4-BE49-F238E27FC236}">
                              <a16:creationId xmlns:a16="http://schemas.microsoft.com/office/drawing/2014/main" id="{29D5D97C-302F-43DD-B731-455834F7E9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244" cy="1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586875D0-D5C1-4DD6-900E-E50D9DEA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92"/>
              <a:ext cx="144" cy="14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3">
            <a:extLst>
              <a:ext uri="{FF2B5EF4-FFF2-40B4-BE49-F238E27FC236}">
                <a16:creationId xmlns:a16="http://schemas.microsoft.com/office/drawing/2014/main" id="{73F6F2E8-BFFC-4F7A-BCB2-201364AA057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981200"/>
            <a:ext cx="1895475" cy="3355975"/>
            <a:chOff x="2736" y="1344"/>
            <a:chExt cx="1194" cy="2114"/>
          </a:xfrm>
        </p:grpSpPr>
        <p:graphicFrame>
          <p:nvGraphicFramePr>
            <p:cNvPr id="40" name="Object 9">
              <a:extLst>
                <a:ext uri="{FF2B5EF4-FFF2-40B4-BE49-F238E27FC236}">
                  <a16:creationId xmlns:a16="http://schemas.microsoft.com/office/drawing/2014/main" id="{7A8142A9-5B04-4E41-B3EE-BE01191A2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440"/>
            <a:ext cx="1194" cy="2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95400" imgH="3204000" progId="Word.Document.8">
                    <p:embed/>
                  </p:oleObj>
                </mc:Choice>
                <mc:Fallback>
                  <p:oleObj name="Document" r:id="rId5" imgW="1895400" imgH="3204000" progId="Word.Document.8">
                    <p:embed/>
                    <p:pic>
                      <p:nvPicPr>
                        <p:cNvPr id="40" name="Object 9">
                          <a:extLst>
                            <a:ext uri="{FF2B5EF4-FFF2-40B4-BE49-F238E27FC236}">
                              <a16:creationId xmlns:a16="http://schemas.microsoft.com/office/drawing/2014/main" id="{7A8142A9-5B04-4E41-B3EE-BE01191A27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1194" cy="20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2A9EECA9-ECDA-4FE3-B9F9-7D078D12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344"/>
              <a:ext cx="177" cy="18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D5682731-9900-48FA-81B7-0AB53E5683F9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595563"/>
            <a:ext cx="2514600" cy="1219200"/>
            <a:chOff x="3552" y="1728"/>
            <a:chExt cx="1584" cy="768"/>
          </a:xfrm>
        </p:grpSpPr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F8E3CD47-9174-4FA1-974B-9D32C378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00CC"/>
                  </a:solidFill>
                </a:rPr>
                <a:t>A' </a:t>
              </a:r>
              <a:r>
                <a:rPr lang="en-GB" b="0"/>
                <a:t>(when BC = 00)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04E7C3CF-8F5B-4E8E-9777-D46E89AA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728"/>
              <a:ext cx="286" cy="14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07A42F91-4BF4-4572-8631-86555CDC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013"/>
              <a:ext cx="334" cy="48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18">
            <a:extLst>
              <a:ext uri="{FF2B5EF4-FFF2-40B4-BE49-F238E27FC236}">
                <a16:creationId xmlns:a16="http://schemas.microsoft.com/office/drawing/2014/main" id="{E6659474-56D3-487C-83C3-C5A2F435639D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2976563"/>
            <a:ext cx="2590800" cy="1143000"/>
            <a:chOff x="3552" y="1968"/>
            <a:chExt cx="1632" cy="720"/>
          </a:xfrm>
        </p:grpSpPr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2892ED6D-7AF8-460F-BE3E-2FEC91DAD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60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9900CC"/>
                  </a:solidFill>
                </a:rPr>
                <a:t>A'</a:t>
              </a:r>
              <a:r>
                <a:rPr lang="en-GB" b="0"/>
                <a:t> (when BC = 01)</a:t>
              </a: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AEF0ED3E-3F79-45CF-864D-AC6C536BE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968"/>
              <a:ext cx="288" cy="192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1D564935-61F5-4CB6-890A-D52565D5F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352"/>
              <a:ext cx="288" cy="336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6BF7D808-5093-4EEA-8876-49FECCCE7054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3281363"/>
            <a:ext cx="2514600" cy="1066800"/>
            <a:chOff x="3552" y="2160"/>
            <a:chExt cx="1584" cy="672"/>
          </a:xfrm>
        </p:grpSpPr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9B1EA86D-1584-43DA-9037-7A8AC99F4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006600"/>
                  </a:solidFill>
                </a:rPr>
                <a:t>A</a:t>
              </a:r>
              <a:r>
                <a:rPr lang="en-GB" b="0"/>
                <a:t> (when BC = 10)</a:t>
              </a:r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CE22A778-717B-4430-B65A-4A201B507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160"/>
              <a:ext cx="288" cy="48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6A0E8B7D-17DF-4504-82DB-F2871FCDF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784"/>
              <a:ext cx="288" cy="48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26">
            <a:extLst>
              <a:ext uri="{FF2B5EF4-FFF2-40B4-BE49-F238E27FC236}">
                <a16:creationId xmlns:a16="http://schemas.microsoft.com/office/drawing/2014/main" id="{2FC9DE1F-EAB5-488D-8F98-2CB1092BC6CC}"/>
              </a:ext>
            </a:extLst>
          </p:cNvPr>
          <p:cNvGrpSpPr>
            <a:grpSpLocks/>
          </p:cNvGrpSpPr>
          <p:nvPr/>
        </p:nvGrpSpPr>
        <p:grpSpPr bwMode="auto">
          <a:xfrm>
            <a:off x="6099175" y="3586163"/>
            <a:ext cx="2667000" cy="1433512"/>
            <a:chOff x="3552" y="2352"/>
            <a:chExt cx="1680" cy="903"/>
          </a:xfrm>
        </p:grpSpPr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17B9830A-43F3-4498-AB4D-31CA4CDA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24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0">
                  <a:solidFill>
                    <a:srgbClr val="FF0000"/>
                  </a:solidFill>
                </a:rPr>
                <a:t>A'</a:t>
              </a:r>
              <a:r>
                <a:rPr lang="en-GB" b="0"/>
                <a:t> (when BC = 11)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6" name="Line 28">
              <a:extLst>
                <a:ext uri="{FF2B5EF4-FFF2-40B4-BE49-F238E27FC236}">
                  <a16:creationId xmlns:a16="http://schemas.microsoft.com/office/drawing/2014/main" id="{270AD693-FC6A-40EB-931C-1BA4C9A60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352"/>
              <a:ext cx="288" cy="7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">
              <a:extLst>
                <a:ext uri="{FF2B5EF4-FFF2-40B4-BE49-F238E27FC236}">
                  <a16:creationId xmlns:a16="http://schemas.microsoft.com/office/drawing/2014/main" id="{A76AFE10-337B-41B6-8843-BCF4EE0EF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024"/>
              <a:ext cx="240" cy="9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30">
            <a:extLst>
              <a:ext uri="{FF2B5EF4-FFF2-40B4-BE49-F238E27FC236}">
                <a16:creationId xmlns:a16="http://schemas.microsoft.com/office/drawing/2014/main" id="{AAB09ADB-6441-4688-99A5-5539E4F9D14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343400"/>
            <a:ext cx="2903538" cy="1860550"/>
            <a:chOff x="864" y="2832"/>
            <a:chExt cx="1829" cy="1172"/>
          </a:xfrm>
        </p:grpSpPr>
        <p:sp>
          <p:nvSpPr>
            <p:cNvPr id="59" name="Text Box 31">
              <a:extLst>
                <a:ext uri="{FF2B5EF4-FFF2-40B4-BE49-F238E27FC236}">
                  <a16:creationId xmlns:a16="http://schemas.microsoft.com/office/drawing/2014/main" id="{9AD6E90D-5A4F-4636-84E3-440777C50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6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5BF2A4F1-664E-4E65-9315-7409C449D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329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7D195FED-DB7B-41A8-890D-3201672AD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4D8FE00A-F96B-4A4F-B72D-716148156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60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3049127E-82C3-46E6-B458-14B68CF19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976"/>
              <a:ext cx="3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664005A-87F8-45EC-9638-DC4F00359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37">
              <a:extLst>
                <a:ext uri="{FF2B5EF4-FFF2-40B4-BE49-F238E27FC236}">
                  <a16:creationId xmlns:a16="http://schemas.microsoft.com/office/drawing/2014/main" id="{9A887AE0-CF39-477E-B805-2CEDB29F6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0" y="3024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6FEAE0E2-B5D6-4FB4-A28E-34277C574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45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DD037A2C-5E88-4D84-BBC8-5739B541F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7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68" name="Text Box 40">
              <a:extLst>
                <a:ext uri="{FF2B5EF4-FFF2-40B4-BE49-F238E27FC236}">
                  <a16:creationId xmlns:a16="http://schemas.microsoft.com/office/drawing/2014/main" id="{D990B549-E97F-48F8-83F4-AD607787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2895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69" name="Line 41">
              <a:extLst>
                <a:ext uri="{FF2B5EF4-FFF2-40B4-BE49-F238E27FC236}">
                  <a16:creationId xmlns:a16="http://schemas.microsoft.com/office/drawing/2014/main" id="{4A8F0823-FF03-41E0-A47C-F540F6C06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6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42">
              <a:extLst>
                <a:ext uri="{FF2B5EF4-FFF2-40B4-BE49-F238E27FC236}">
                  <a16:creationId xmlns:a16="http://schemas.microsoft.com/office/drawing/2014/main" id="{530881C0-9F60-4FA9-AEC9-435D0F90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 b="0"/>
                <a:t>A</a:t>
              </a:r>
            </a:p>
          </p:txBody>
        </p: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C787682E-2F1B-4873-A492-0AE87CBF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72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 dirty="0">
                  <a:latin typeface="Times New Roman" pitchFamily="18" charset="0"/>
                </a:rPr>
                <a:t> </a:t>
              </a:r>
              <a:r>
                <a:rPr lang="en-GB" sz="1600" b="0" dirty="0"/>
                <a:t>F</a:t>
              </a: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9B02E02A-2CFF-4D76-B74B-2FD1AFA12B7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298" y="2890"/>
              <a:ext cx="176" cy="180"/>
              <a:chOff x="3096" y="3240"/>
              <a:chExt cx="792" cy="792"/>
            </a:xfrm>
          </p:grpSpPr>
          <p:sp>
            <p:nvSpPr>
              <p:cNvPr id="79" name="AutoShape 45">
                <a:extLst>
                  <a:ext uri="{FF2B5EF4-FFF2-40B4-BE49-F238E27FC236}">
                    <a16:creationId xmlns:a16="http://schemas.microsoft.com/office/drawing/2014/main" id="{A38C93D8-944E-4A29-ABBC-5A6360A6C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Oval 46">
                <a:extLst>
                  <a:ext uri="{FF2B5EF4-FFF2-40B4-BE49-F238E27FC236}">
                    <a16:creationId xmlns:a16="http://schemas.microsoft.com/office/drawing/2014/main" id="{7D6DD667-FB6D-4EAE-BB8A-5FBB1AC0E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3DF61FD9-5CF5-415B-A436-9EE336EC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3123AEF1-EFEE-4EB3-B5FB-D83AB7EAC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20BF5573-5510-40BA-BF38-5588D5413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50">
              <a:extLst>
                <a:ext uri="{FF2B5EF4-FFF2-40B4-BE49-F238E27FC236}">
                  <a16:creationId xmlns:a16="http://schemas.microsoft.com/office/drawing/2014/main" id="{45D2A792-4118-4D0A-A0AF-25078B33D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1">
              <a:extLst>
                <a:ext uri="{FF2B5EF4-FFF2-40B4-BE49-F238E27FC236}">
                  <a16:creationId xmlns:a16="http://schemas.microsoft.com/office/drawing/2014/main" id="{258E641A-1A3E-4A4A-8D8E-9CE48E4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52">
              <a:extLst>
                <a:ext uri="{FF2B5EF4-FFF2-40B4-BE49-F238E27FC236}">
                  <a16:creationId xmlns:a16="http://schemas.microsoft.com/office/drawing/2014/main" id="{3BA258CA-B3C0-416E-9111-BBADEC2AD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24C20B07-0D75-4B67-92C4-4569431CFE9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343400"/>
            <a:ext cx="2065338" cy="1860550"/>
            <a:chOff x="3600" y="2064"/>
            <a:chExt cx="1301" cy="1172"/>
          </a:xfrm>
        </p:grpSpPr>
        <p:sp>
          <p:nvSpPr>
            <p:cNvPr id="82" name="AutoShape 55">
              <a:extLst>
                <a:ext uri="{FF2B5EF4-FFF2-40B4-BE49-F238E27FC236}">
                  <a16:creationId xmlns:a16="http://schemas.microsoft.com/office/drawing/2014/main" id="{36806609-D8DE-4093-B07A-2A5ADFF42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8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56">
              <a:extLst>
                <a:ext uri="{FF2B5EF4-FFF2-40B4-BE49-F238E27FC236}">
                  <a16:creationId xmlns:a16="http://schemas.microsoft.com/office/drawing/2014/main" id="{8E8DBC99-2737-4114-8FEB-7980A4EBA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mux</a:t>
              </a:r>
              <a:endParaRPr lang="en-GB" sz="2000" b="0"/>
            </a:p>
          </p:txBody>
        </p:sp>
        <p:sp>
          <p:nvSpPr>
            <p:cNvPr id="84" name="Line 57">
              <a:extLst>
                <a:ext uri="{FF2B5EF4-FFF2-40B4-BE49-F238E27FC236}">
                  <a16:creationId xmlns:a16="http://schemas.microsoft.com/office/drawing/2014/main" id="{D688A634-A86D-41DA-8F9C-B89A03BD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8">
              <a:extLst>
                <a:ext uri="{FF2B5EF4-FFF2-40B4-BE49-F238E27FC236}">
                  <a16:creationId xmlns:a16="http://schemas.microsoft.com/office/drawing/2014/main" id="{877AEE60-21F9-44D8-A080-E88480ED2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9">
              <a:extLst>
                <a:ext uri="{FF2B5EF4-FFF2-40B4-BE49-F238E27FC236}">
                  <a16:creationId xmlns:a16="http://schemas.microsoft.com/office/drawing/2014/main" id="{01D6A2FA-83EE-4C4F-9EF4-99726C33F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0">
              <a:extLst>
                <a:ext uri="{FF2B5EF4-FFF2-40B4-BE49-F238E27FC236}">
                  <a16:creationId xmlns:a16="http://schemas.microsoft.com/office/drawing/2014/main" id="{BCA3C229-8AB7-46FC-A28D-6E69DEDC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1">
              <a:extLst>
                <a:ext uri="{FF2B5EF4-FFF2-40B4-BE49-F238E27FC236}">
                  <a16:creationId xmlns:a16="http://schemas.microsoft.com/office/drawing/2014/main" id="{BD2742C4-AA43-4A1D-A9A9-6F665111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2">
              <a:extLst>
                <a:ext uri="{FF2B5EF4-FFF2-40B4-BE49-F238E27FC236}">
                  <a16:creationId xmlns:a16="http://schemas.microsoft.com/office/drawing/2014/main" id="{484E27F0-D7D0-4EB5-8956-3D7085955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3">
              <a:extLst>
                <a:ext uri="{FF2B5EF4-FFF2-40B4-BE49-F238E27FC236}">
                  <a16:creationId xmlns:a16="http://schemas.microsoft.com/office/drawing/2014/main" id="{C43A2973-D38D-41EE-A5CA-A8CD4458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B  C</a:t>
              </a:r>
              <a:endParaRPr lang="en-GB" sz="2000" b="0"/>
            </a:p>
          </p:txBody>
        </p:sp>
        <p:sp>
          <p:nvSpPr>
            <p:cNvPr id="91" name="Text Box 64">
              <a:extLst>
                <a:ext uri="{FF2B5EF4-FFF2-40B4-BE49-F238E27FC236}">
                  <a16:creationId xmlns:a16="http://schemas.microsoft.com/office/drawing/2014/main" id="{E794AB3D-2DEC-42A0-B569-DC20FEE8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127"/>
              <a:ext cx="240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 b="0"/>
                <a:t>3</a:t>
              </a:r>
            </a:p>
          </p:txBody>
        </p:sp>
        <p:sp>
          <p:nvSpPr>
            <p:cNvPr id="92" name="Line 65">
              <a:extLst>
                <a:ext uri="{FF2B5EF4-FFF2-40B4-BE49-F238E27FC236}">
                  <a16:creationId xmlns:a16="http://schemas.microsoft.com/office/drawing/2014/main" id="{9DEBE45A-5FFD-4BCC-ABB1-8E8C7D070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66">
              <a:extLst>
                <a:ext uri="{FF2B5EF4-FFF2-40B4-BE49-F238E27FC236}">
                  <a16:creationId xmlns:a16="http://schemas.microsoft.com/office/drawing/2014/main" id="{36FCB235-FD09-4F4E-9351-90FA242E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</p:txBody>
        </p:sp>
        <p:sp>
          <p:nvSpPr>
            <p:cNvPr id="94" name="Rectangle 67">
              <a:extLst>
                <a:ext uri="{FF2B5EF4-FFF2-40B4-BE49-F238E27FC236}">
                  <a16:creationId xmlns:a16="http://schemas.microsoft.com/office/drawing/2014/main" id="{82263D18-31A7-403B-8D9B-E7EC885C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2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b="0">
                  <a:latin typeface="Times New Roman" pitchFamily="18" charset="0"/>
                </a:rPr>
                <a:t> </a:t>
              </a:r>
              <a:r>
                <a:rPr lang="en-GB" sz="1600" b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9160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>
            <a:extLst>
              <a:ext uri="{FF2B5EF4-FFF2-40B4-BE49-F238E27FC236}">
                <a16:creationId xmlns:a16="http://schemas.microsoft.com/office/drawing/2014/main" id="{92E2E6AD-C06E-49C7-8DD8-D17EEF4D154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function below with 74151A: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f(x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3</a:t>
            </a:r>
            <a:r>
              <a:rPr lang="en-US" sz="2400" dirty="0">
                <a:solidFill>
                  <a:srgbClr val="C00000"/>
                </a:solidFill>
              </a:rPr>
              <a:t>,x</a:t>
            </a:r>
            <a:r>
              <a:rPr lang="en-US" sz="2400" baseline="-25000" dirty="0">
                <a:solidFill>
                  <a:srgbClr val="C00000"/>
                </a:solidFill>
              </a:rPr>
              <a:t>4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2400" dirty="0">
                <a:solidFill>
                  <a:srgbClr val="C00000"/>
                </a:solidFill>
              </a:rPr>
              <a:t> m(0,1,2,3,4,9,13,14,15)</a:t>
            </a:r>
          </a:p>
        </p:txBody>
      </p:sp>
      <p:grpSp>
        <p:nvGrpSpPr>
          <p:cNvPr id="96" name="Group 51">
            <a:extLst>
              <a:ext uri="{FF2B5EF4-FFF2-40B4-BE49-F238E27FC236}">
                <a16:creationId xmlns:a16="http://schemas.microsoft.com/office/drawing/2014/main" id="{6EC7771D-EF78-47DC-B623-E3FA729F6168}"/>
              </a:ext>
            </a:extLst>
          </p:cNvPr>
          <p:cNvGrpSpPr>
            <a:grpSpLocks/>
          </p:cNvGrpSpPr>
          <p:nvPr/>
        </p:nvGrpSpPr>
        <p:grpSpPr bwMode="auto">
          <a:xfrm>
            <a:off x="1700464" y="2265947"/>
            <a:ext cx="6099175" cy="3962400"/>
            <a:chOff x="1200" y="1344"/>
            <a:chExt cx="3842" cy="2496"/>
          </a:xfrm>
        </p:grpSpPr>
        <p:pic>
          <p:nvPicPr>
            <p:cNvPr id="97" name="Picture 49" descr="l5_htm27">
              <a:extLst>
                <a:ext uri="{FF2B5EF4-FFF2-40B4-BE49-F238E27FC236}">
                  <a16:creationId xmlns:a16="http://schemas.microsoft.com/office/drawing/2014/main" id="{9978E247-CF68-4A28-A328-0CAAF5F43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344"/>
              <a:ext cx="1682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50" descr="l5_htm28">
              <a:extLst>
                <a:ext uri="{FF2B5EF4-FFF2-40B4-BE49-F238E27FC236}">
                  <a16:creationId xmlns:a16="http://schemas.microsoft.com/office/drawing/2014/main" id="{A46C30DD-3CEE-44EC-9CEE-16264C551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1392"/>
              <a:ext cx="2018" cy="2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98725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Peeking Ahead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571">
            <a:extLst>
              <a:ext uri="{FF2B5EF4-FFF2-40B4-BE49-F238E27FC236}">
                <a16:creationId xmlns:a16="http://schemas.microsoft.com/office/drawing/2014/main" id="{D07EEB74-1143-43C4-8F8A-B3257F776C8E}"/>
              </a:ext>
            </a:extLst>
          </p:cNvPr>
          <p:cNvGrpSpPr>
            <a:grpSpLocks/>
          </p:cNvGrpSpPr>
          <p:nvPr/>
        </p:nvGrpSpPr>
        <p:grpSpPr bwMode="auto">
          <a:xfrm>
            <a:off x="1483895" y="1169233"/>
            <a:ext cx="6629400" cy="5229225"/>
            <a:chOff x="1248" y="720"/>
            <a:chExt cx="4176" cy="3294"/>
          </a:xfrm>
        </p:grpSpPr>
        <p:sp>
          <p:nvSpPr>
            <p:cNvPr id="9" name="Rectangle 572">
              <a:extLst>
                <a:ext uri="{FF2B5EF4-FFF2-40B4-BE49-F238E27FC236}">
                  <a16:creationId xmlns:a16="http://schemas.microsoft.com/office/drawing/2014/main" id="{7BA9A3CF-B3C1-4B45-B0CE-CEBF8441E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0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573">
              <a:extLst>
                <a:ext uri="{FF2B5EF4-FFF2-40B4-BE49-F238E27FC236}">
                  <a16:creationId xmlns:a16="http://schemas.microsoft.com/office/drawing/2014/main" id="{4DCE3D9B-AC98-435F-9D17-240F67E6C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8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11" name="Text Box 574">
              <a:extLst>
                <a:ext uri="{FF2B5EF4-FFF2-40B4-BE49-F238E27FC236}">
                  <a16:creationId xmlns:a16="http://schemas.microsoft.com/office/drawing/2014/main" id="{EAD5EF0E-437E-4285-AE06-C0D998762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0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13" name="Line 575">
              <a:extLst>
                <a:ext uri="{FF2B5EF4-FFF2-40B4-BE49-F238E27FC236}">
                  <a16:creationId xmlns:a16="http://schemas.microsoft.com/office/drawing/2014/main" id="{CBDA3EAD-B4B1-4F21-9AF1-70F0D1C80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72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76">
              <a:extLst>
                <a:ext uri="{FF2B5EF4-FFF2-40B4-BE49-F238E27FC236}">
                  <a16:creationId xmlns:a16="http://schemas.microsoft.com/office/drawing/2014/main" id="{07F98AAD-9FEF-4583-898A-B8B8384E6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160"/>
              <a:ext cx="33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577">
              <a:extLst>
                <a:ext uri="{FF2B5EF4-FFF2-40B4-BE49-F238E27FC236}">
                  <a16:creationId xmlns:a16="http://schemas.microsoft.com/office/drawing/2014/main" id="{9BF75AC3-8941-4E52-8E0A-C73892478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33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78">
              <a:extLst>
                <a:ext uri="{FF2B5EF4-FFF2-40B4-BE49-F238E27FC236}">
                  <a16:creationId xmlns:a16="http://schemas.microsoft.com/office/drawing/2014/main" id="{365DA2F7-8B13-48B7-9CF3-A63D9C270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68"/>
              <a:ext cx="52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579">
              <a:extLst>
                <a:ext uri="{FF2B5EF4-FFF2-40B4-BE49-F238E27FC236}">
                  <a16:creationId xmlns:a16="http://schemas.microsoft.com/office/drawing/2014/main" id="{E8C872AC-677C-4062-8D49-821E05A41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Read/write</a:t>
              </a:r>
            </a:p>
          </p:txBody>
        </p:sp>
        <p:sp>
          <p:nvSpPr>
            <p:cNvPr id="18" name="Line 580">
              <a:extLst>
                <a:ext uri="{FF2B5EF4-FFF2-40B4-BE49-F238E27FC236}">
                  <a16:creationId xmlns:a16="http://schemas.microsoft.com/office/drawing/2014/main" id="{828C0262-44F6-4560-9DE6-13381802C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581">
              <a:extLst>
                <a:ext uri="{FF2B5EF4-FFF2-40B4-BE49-F238E27FC236}">
                  <a16:creationId xmlns:a16="http://schemas.microsoft.com/office/drawing/2014/main" id="{AC90B3E2-9A9F-4B1A-BE73-54A2DBCB8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0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0" name="Text Box 582">
              <a:extLst>
                <a:ext uri="{FF2B5EF4-FFF2-40B4-BE49-F238E27FC236}">
                  <a16:creationId xmlns:a16="http://schemas.microsoft.com/office/drawing/2014/main" id="{2097F9BC-9EF4-4201-BABB-BC91083D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48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Output data</a:t>
              </a:r>
            </a:p>
          </p:txBody>
        </p:sp>
        <p:sp>
          <p:nvSpPr>
            <p:cNvPr id="21" name="Rectangle 583">
              <a:extLst>
                <a:ext uri="{FF2B5EF4-FFF2-40B4-BE49-F238E27FC236}">
                  <a16:creationId xmlns:a16="http://schemas.microsoft.com/office/drawing/2014/main" id="{5C29FA12-4C01-46BD-B4F5-99C35DD2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92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584">
              <a:extLst>
                <a:ext uri="{FF2B5EF4-FFF2-40B4-BE49-F238E27FC236}">
                  <a16:creationId xmlns:a16="http://schemas.microsoft.com/office/drawing/2014/main" id="{B3DA1657-B600-4556-A998-2778FD127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20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5" name="Text Box 585">
              <a:extLst>
                <a:ext uri="{FF2B5EF4-FFF2-40B4-BE49-F238E27FC236}">
                  <a16:creationId xmlns:a16="http://schemas.microsoft.com/office/drawing/2014/main" id="{60A3017E-4690-45E5-9AD7-F6ED4601E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92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26" name="Text Box 586">
              <a:extLst>
                <a:ext uri="{FF2B5EF4-FFF2-40B4-BE49-F238E27FC236}">
                  <a16:creationId xmlns:a16="http://schemas.microsoft.com/office/drawing/2014/main" id="{7D7EA380-5894-4872-BE91-EE53B0D23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9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27" name="Rectangle 587">
              <a:extLst>
                <a:ext uri="{FF2B5EF4-FFF2-40B4-BE49-F238E27FC236}">
                  <a16:creationId xmlns:a16="http://schemas.microsoft.com/office/drawing/2014/main" id="{1F93E48A-2E1E-4CF7-96A2-EE32D96E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4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588">
              <a:extLst>
                <a:ext uri="{FF2B5EF4-FFF2-40B4-BE49-F238E27FC236}">
                  <a16:creationId xmlns:a16="http://schemas.microsoft.com/office/drawing/2014/main" id="{826C7672-32D2-47D9-8F1E-1C6D2D644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29" name="Text Box 589">
              <a:extLst>
                <a:ext uri="{FF2B5EF4-FFF2-40B4-BE49-F238E27FC236}">
                  <a16:creationId xmlns:a16="http://schemas.microsoft.com/office/drawing/2014/main" id="{58282364-A4FF-4A04-9FAC-230696FD4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4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0" name="Text Box 590">
              <a:extLst>
                <a:ext uri="{FF2B5EF4-FFF2-40B4-BE49-F238E27FC236}">
                  <a16:creationId xmlns:a16="http://schemas.microsoft.com/office/drawing/2014/main" id="{0BFE8AFD-A9C5-4D17-A427-F1495D3AF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1" name="Rectangle 591">
              <a:extLst>
                <a:ext uri="{FF2B5EF4-FFF2-40B4-BE49-F238E27FC236}">
                  <a16:creationId xmlns:a16="http://schemas.microsoft.com/office/drawing/2014/main" id="{06ACE9B7-E29B-449D-85CA-1479AC1E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360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92">
              <a:extLst>
                <a:ext uri="{FF2B5EF4-FFF2-40B4-BE49-F238E27FC236}">
                  <a16:creationId xmlns:a16="http://schemas.microsoft.com/office/drawing/2014/main" id="{AAE4C86C-92D7-4089-850B-F89E19C3F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648"/>
              <a:ext cx="480" cy="20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1K x 8</a:t>
              </a:r>
            </a:p>
          </p:txBody>
        </p:sp>
        <p:sp>
          <p:nvSpPr>
            <p:cNvPr id="33" name="Text Box 593">
              <a:extLst>
                <a:ext uri="{FF2B5EF4-FFF2-40B4-BE49-F238E27FC236}">
                  <a16:creationId xmlns:a16="http://schemas.microsoft.com/office/drawing/2014/main" id="{0E04CFD3-76C3-48A1-A654-823D12384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360"/>
              <a:ext cx="768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"/>
                </a:spcBef>
              </a:pPr>
              <a:r>
                <a:rPr lang="en-GB" sz="1200"/>
                <a:t>DATA (8)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ADRS (10)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CS</a:t>
              </a:r>
            </a:p>
            <a:p>
              <a:pPr eaLnBrk="0" hangingPunct="0">
                <a:spcBef>
                  <a:spcPct val="5000"/>
                </a:spcBef>
              </a:pPr>
              <a:r>
                <a:rPr lang="en-GB" sz="1200"/>
                <a:t>RW</a:t>
              </a:r>
            </a:p>
          </p:txBody>
        </p:sp>
        <p:sp>
          <p:nvSpPr>
            <p:cNvPr id="34" name="Text Box 594">
              <a:extLst>
                <a:ext uri="{FF2B5EF4-FFF2-40B4-BE49-F238E27FC236}">
                  <a16:creationId xmlns:a16="http://schemas.microsoft.com/office/drawing/2014/main" id="{6C081B87-9A71-43B9-9BAE-781190A5C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08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200"/>
                <a:t>(8)</a:t>
              </a:r>
            </a:p>
          </p:txBody>
        </p:sp>
        <p:sp>
          <p:nvSpPr>
            <p:cNvPr id="35" name="Line 595">
              <a:extLst>
                <a:ext uri="{FF2B5EF4-FFF2-40B4-BE49-F238E27FC236}">
                  <a16:creationId xmlns:a16="http://schemas.microsoft.com/office/drawing/2014/main" id="{DFE77545-1094-4215-8FDC-2B0455EB5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596">
              <a:extLst>
                <a:ext uri="{FF2B5EF4-FFF2-40B4-BE49-F238E27FC236}">
                  <a16:creationId xmlns:a16="http://schemas.microsoft.com/office/drawing/2014/main" id="{27510F7C-AC2C-491B-A272-EB157F1DF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597">
              <a:extLst>
                <a:ext uri="{FF2B5EF4-FFF2-40B4-BE49-F238E27FC236}">
                  <a16:creationId xmlns:a16="http://schemas.microsoft.com/office/drawing/2014/main" id="{DC2523FB-1E5D-4B05-907C-A2C516525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5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598">
              <a:extLst>
                <a:ext uri="{FF2B5EF4-FFF2-40B4-BE49-F238E27FC236}">
                  <a16:creationId xmlns:a16="http://schemas.microsoft.com/office/drawing/2014/main" id="{83D4553A-7740-4841-9493-F9F93AA6F6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12" y="2472"/>
              <a:ext cx="2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99">
              <a:extLst>
                <a:ext uri="{FF2B5EF4-FFF2-40B4-BE49-F238E27FC236}">
                  <a16:creationId xmlns:a16="http://schemas.microsoft.com/office/drawing/2014/main" id="{5E4AD4E3-3803-4985-9E20-A29BAE1A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00">
              <a:extLst>
                <a:ext uri="{FF2B5EF4-FFF2-40B4-BE49-F238E27FC236}">
                  <a16:creationId xmlns:a16="http://schemas.microsoft.com/office/drawing/2014/main" id="{105F6D57-BF8D-4BA4-99A1-A0776E1A9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601">
              <a:extLst>
                <a:ext uri="{FF2B5EF4-FFF2-40B4-BE49-F238E27FC236}">
                  <a16:creationId xmlns:a16="http://schemas.microsoft.com/office/drawing/2014/main" id="{72248EF1-E6CF-499E-9C5F-BDF92EADE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02">
              <a:extLst>
                <a:ext uri="{FF2B5EF4-FFF2-40B4-BE49-F238E27FC236}">
                  <a16:creationId xmlns:a16="http://schemas.microsoft.com/office/drawing/2014/main" id="{9C2229F5-4FCF-4A34-9A6B-56E9CB8D4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3456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603">
              <a:extLst>
                <a:ext uri="{FF2B5EF4-FFF2-40B4-BE49-F238E27FC236}">
                  <a16:creationId xmlns:a16="http://schemas.microsoft.com/office/drawing/2014/main" id="{2F699FE2-2369-4626-8804-6F72E10A6E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92" y="2304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604">
              <a:extLst>
                <a:ext uri="{FF2B5EF4-FFF2-40B4-BE49-F238E27FC236}">
                  <a16:creationId xmlns:a16="http://schemas.microsoft.com/office/drawing/2014/main" id="{586F2CED-3BF1-43DC-9864-3D87630E2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56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0–1023</a:t>
              </a:r>
            </a:p>
          </p:txBody>
        </p:sp>
        <p:sp>
          <p:nvSpPr>
            <p:cNvPr id="45" name="Text Box 605">
              <a:extLst>
                <a:ext uri="{FF2B5EF4-FFF2-40B4-BE49-F238E27FC236}">
                  <a16:creationId xmlns:a16="http://schemas.microsoft.com/office/drawing/2014/main" id="{AA75BCC1-E0A0-4D93-96B0-5241A7E2A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77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1024 – 2047</a:t>
              </a:r>
            </a:p>
          </p:txBody>
        </p:sp>
        <p:sp>
          <p:nvSpPr>
            <p:cNvPr id="46" name="Text Box 606">
              <a:extLst>
                <a:ext uri="{FF2B5EF4-FFF2-40B4-BE49-F238E27FC236}">
                  <a16:creationId xmlns:a16="http://schemas.microsoft.com/office/drawing/2014/main" id="{B125D863-12BA-443B-B781-602B7359B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9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2048 – 3071</a:t>
              </a:r>
            </a:p>
          </p:txBody>
        </p:sp>
        <p:sp>
          <p:nvSpPr>
            <p:cNvPr id="47" name="Text Box 607">
              <a:extLst>
                <a:ext uri="{FF2B5EF4-FFF2-40B4-BE49-F238E27FC236}">
                  <a16:creationId xmlns:a16="http://schemas.microsoft.com/office/drawing/2014/main" id="{3D13BF36-275C-4AAF-BA12-1EC9F9CCC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2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>
                  <a:solidFill>
                    <a:srgbClr val="9900CC"/>
                  </a:solidFill>
                </a:rPr>
                <a:t>3072 – 4095</a:t>
              </a:r>
            </a:p>
          </p:txBody>
        </p:sp>
        <p:sp>
          <p:nvSpPr>
            <p:cNvPr id="48" name="Line 608">
              <a:extLst>
                <a:ext uri="{FF2B5EF4-FFF2-40B4-BE49-F238E27FC236}">
                  <a16:creationId xmlns:a16="http://schemas.microsoft.com/office/drawing/2014/main" id="{F5E4A711-3EE5-4F3D-982A-9D5AE34E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09">
              <a:extLst>
                <a:ext uri="{FF2B5EF4-FFF2-40B4-BE49-F238E27FC236}">
                  <a16:creationId xmlns:a16="http://schemas.microsoft.com/office/drawing/2014/main" id="{A6FBACF8-8AB1-46AF-A027-4699A955F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10">
              <a:extLst>
                <a:ext uri="{FF2B5EF4-FFF2-40B4-BE49-F238E27FC236}">
                  <a16:creationId xmlns:a16="http://schemas.microsoft.com/office/drawing/2014/main" id="{028D34A2-644F-4E41-8F85-3269ADFC7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92"/>
              <a:ext cx="163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11">
              <a:extLst>
                <a:ext uri="{FF2B5EF4-FFF2-40B4-BE49-F238E27FC236}">
                  <a16:creationId xmlns:a16="http://schemas.microsoft.com/office/drawing/2014/main" id="{CD5ED7FF-2847-432E-B027-F8313B10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612">
              <a:extLst>
                <a:ext uri="{FF2B5EF4-FFF2-40B4-BE49-F238E27FC236}">
                  <a16:creationId xmlns:a16="http://schemas.microsoft.com/office/drawing/2014/main" id="{2DA5EB8B-A611-40F4-A603-0DFAB6B2E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816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Input data</a:t>
              </a:r>
            </a:p>
          </p:txBody>
        </p:sp>
        <p:sp>
          <p:nvSpPr>
            <p:cNvPr id="53" name="Text Box 613">
              <a:extLst>
                <a:ext uri="{FF2B5EF4-FFF2-40B4-BE49-F238E27FC236}">
                  <a16:creationId xmlns:a16="http://schemas.microsoft.com/office/drawing/2014/main" id="{85401EB7-0A74-4B77-9EDC-EF15E606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960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8 lines</a:t>
              </a:r>
            </a:p>
          </p:txBody>
        </p:sp>
        <p:sp>
          <p:nvSpPr>
            <p:cNvPr id="54" name="Line 614">
              <a:extLst>
                <a:ext uri="{FF2B5EF4-FFF2-40B4-BE49-F238E27FC236}">
                  <a16:creationId xmlns:a16="http://schemas.microsoft.com/office/drawing/2014/main" id="{BF5D6A0E-5D97-4948-98AA-13BA7EF527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32" y="2472"/>
              <a:ext cx="2160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15">
              <a:extLst>
                <a:ext uri="{FF2B5EF4-FFF2-40B4-BE49-F238E27FC236}">
                  <a16:creationId xmlns:a16="http://schemas.microsoft.com/office/drawing/2014/main" id="{FB6C6847-AA42-446E-9C5A-B79DD7CB8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680"/>
              <a:ext cx="480" cy="7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16">
              <a:extLst>
                <a:ext uri="{FF2B5EF4-FFF2-40B4-BE49-F238E27FC236}">
                  <a16:creationId xmlns:a16="http://schemas.microsoft.com/office/drawing/2014/main" id="{E00344A7-0DBB-4586-9F94-FF955E38C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536"/>
              <a:ext cx="1296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617">
              <a:extLst>
                <a:ext uri="{FF2B5EF4-FFF2-40B4-BE49-F238E27FC236}">
                  <a16:creationId xmlns:a16="http://schemas.microsoft.com/office/drawing/2014/main" id="{8413BECC-0525-4DEE-8F7B-73168DAE59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44" y="1680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618">
              <a:extLst>
                <a:ext uri="{FF2B5EF4-FFF2-40B4-BE49-F238E27FC236}">
                  <a16:creationId xmlns:a16="http://schemas.microsoft.com/office/drawing/2014/main" id="{85B4D120-BE99-4F15-9A5E-A2DB1C9ED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112"/>
              <a:ext cx="38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619">
              <a:extLst>
                <a:ext uri="{FF2B5EF4-FFF2-40B4-BE49-F238E27FC236}">
                  <a16:creationId xmlns:a16="http://schemas.microsoft.com/office/drawing/2014/main" id="{25729C12-82B0-4A21-B7B7-64631FC90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56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20">
              <a:extLst>
                <a:ext uri="{FF2B5EF4-FFF2-40B4-BE49-F238E27FC236}">
                  <a16:creationId xmlns:a16="http://schemas.microsoft.com/office/drawing/2014/main" id="{892AE599-B988-41C9-A17D-7A878527D5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440" y="1584"/>
              <a:ext cx="576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21">
              <a:extLst>
                <a:ext uri="{FF2B5EF4-FFF2-40B4-BE49-F238E27FC236}">
                  <a16:creationId xmlns:a16="http://schemas.microsoft.com/office/drawing/2014/main" id="{55A670CF-8527-42D7-93BF-A267D5B92E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4" y="1728"/>
              <a:ext cx="86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622">
              <a:extLst>
                <a:ext uri="{FF2B5EF4-FFF2-40B4-BE49-F238E27FC236}">
                  <a16:creationId xmlns:a16="http://schemas.microsoft.com/office/drawing/2014/main" id="{3AC31972-6795-4FB0-B810-E1E8BA321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28"/>
              <a:ext cx="240" cy="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1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2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/>
                <a:t>3</a:t>
              </a:r>
            </a:p>
          </p:txBody>
        </p:sp>
        <p:sp>
          <p:nvSpPr>
            <p:cNvPr id="63" name="Text Box 623">
              <a:extLst>
                <a:ext uri="{FF2B5EF4-FFF2-40B4-BE49-F238E27FC236}">
                  <a16:creationId xmlns:a16="http://schemas.microsoft.com/office/drawing/2014/main" id="{7F2FD17C-0AC2-4E67-BFFA-0C7BFEFCD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344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2x4 decoder</a:t>
              </a:r>
            </a:p>
          </p:txBody>
        </p:sp>
        <p:sp>
          <p:nvSpPr>
            <p:cNvPr id="64" name="Line 624">
              <a:extLst>
                <a:ext uri="{FF2B5EF4-FFF2-40B4-BE49-F238E27FC236}">
                  <a16:creationId xmlns:a16="http://schemas.microsoft.com/office/drawing/2014/main" id="{AEC1B532-A907-4804-A87B-50233E29C9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280" y="1320"/>
              <a:ext cx="144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625">
              <a:extLst>
                <a:ext uri="{FF2B5EF4-FFF2-40B4-BE49-F238E27FC236}">
                  <a16:creationId xmlns:a16="http://schemas.microsoft.com/office/drawing/2014/main" id="{E2475424-AC42-427B-A4D9-036B0B22F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6" name="Text Box 626">
              <a:extLst>
                <a:ext uri="{FF2B5EF4-FFF2-40B4-BE49-F238E27FC236}">
                  <a16:creationId xmlns:a16="http://schemas.microsoft.com/office/drawing/2014/main" id="{B16B6BB3-4DF0-4BE8-AF83-298238DB3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Lines</a:t>
              </a:r>
            </a:p>
          </p:txBody>
        </p:sp>
        <p:sp>
          <p:nvSpPr>
            <p:cNvPr id="67" name="Text Box 627">
              <a:extLst>
                <a:ext uri="{FF2B5EF4-FFF2-40B4-BE49-F238E27FC236}">
                  <a16:creationId xmlns:a16="http://schemas.microsoft.com/office/drawing/2014/main" id="{0C8444AD-A806-4D0D-8D64-63BB7DB2B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0 – 9</a:t>
              </a:r>
            </a:p>
          </p:txBody>
        </p:sp>
        <p:sp>
          <p:nvSpPr>
            <p:cNvPr id="68" name="Text Box 628">
              <a:extLst>
                <a:ext uri="{FF2B5EF4-FFF2-40B4-BE49-F238E27FC236}">
                  <a16:creationId xmlns:a16="http://schemas.microsoft.com/office/drawing/2014/main" id="{DEC2B939-11C4-41F5-94C0-940CD1396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10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11   10</a:t>
              </a:r>
            </a:p>
          </p:txBody>
        </p:sp>
        <p:sp>
          <p:nvSpPr>
            <p:cNvPr id="69" name="Text Box 629">
              <a:extLst>
                <a:ext uri="{FF2B5EF4-FFF2-40B4-BE49-F238E27FC236}">
                  <a16:creationId xmlns:a16="http://schemas.microsoft.com/office/drawing/2014/main" id="{620B23C9-5581-4616-A99C-EE117F85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76"/>
              <a:ext cx="288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0</a:t>
              </a:r>
            </a:p>
            <a:p>
              <a:pPr algn="ctr" eaLnBrk="0" hangingPunct="0">
                <a:lnSpc>
                  <a:spcPct val="90000"/>
                </a:lnSpc>
              </a:pPr>
              <a:endParaRPr lang="en-GB" sz="1600"/>
            </a:p>
            <a:p>
              <a:pPr algn="ctr" eaLnBrk="0" hangingPunct="0">
                <a:lnSpc>
                  <a:spcPct val="90000"/>
                </a:lnSpc>
              </a:pPr>
              <a:r>
                <a:rPr lang="en-GB" sz="1600" i="1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70" name="Line 630">
              <a:extLst>
                <a:ext uri="{FF2B5EF4-FFF2-40B4-BE49-F238E27FC236}">
                  <a16:creationId xmlns:a16="http://schemas.microsoft.com/office/drawing/2014/main" id="{654AAAAA-1F71-47F6-BAF7-3217CF85F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31">
              <a:extLst>
                <a:ext uri="{FF2B5EF4-FFF2-40B4-BE49-F238E27FC236}">
                  <a16:creationId xmlns:a16="http://schemas.microsoft.com/office/drawing/2014/main" id="{7E7E819B-79FE-4422-BF30-E51F15878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96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632">
              <a:extLst>
                <a:ext uri="{FF2B5EF4-FFF2-40B4-BE49-F238E27FC236}">
                  <a16:creationId xmlns:a16="http://schemas.microsoft.com/office/drawing/2014/main" id="{ADEBC593-2693-4DB2-95AB-7F397AF32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1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633">
              <a:extLst>
                <a:ext uri="{FF2B5EF4-FFF2-40B4-BE49-F238E27FC236}">
                  <a16:creationId xmlns:a16="http://schemas.microsoft.com/office/drawing/2014/main" id="{F3C39879-01A7-48CC-9621-7444B203E6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06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634">
              <a:extLst>
                <a:ext uri="{FF2B5EF4-FFF2-40B4-BE49-F238E27FC236}">
                  <a16:creationId xmlns:a16="http://schemas.microsoft.com/office/drawing/2014/main" id="{7065AE75-7DF2-476B-8F76-ADD86816F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35">
              <a:extLst>
                <a:ext uri="{FF2B5EF4-FFF2-40B4-BE49-F238E27FC236}">
                  <a16:creationId xmlns:a16="http://schemas.microsoft.com/office/drawing/2014/main" id="{89BB13C8-5FAF-47FE-9659-08F01FFE9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68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36">
              <a:extLst>
                <a:ext uri="{FF2B5EF4-FFF2-40B4-BE49-F238E27FC236}">
                  <a16:creationId xmlns:a16="http://schemas.microsoft.com/office/drawing/2014/main" id="{94C66AE0-D2F5-4B8D-B0A7-224C8E303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7">
              <a:extLst>
                <a:ext uri="{FF2B5EF4-FFF2-40B4-BE49-F238E27FC236}">
                  <a16:creationId xmlns:a16="http://schemas.microsoft.com/office/drawing/2014/main" id="{E1E7F9DC-34EA-4A22-9796-52D59C22E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78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38">
              <a:extLst>
                <a:ext uri="{FF2B5EF4-FFF2-40B4-BE49-F238E27FC236}">
                  <a16:creationId xmlns:a16="http://schemas.microsoft.com/office/drawing/2014/main" id="{4D9BDD0F-813F-43D8-9BEE-3DC22C9D8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639">
              <a:extLst>
                <a:ext uri="{FF2B5EF4-FFF2-40B4-BE49-F238E27FC236}">
                  <a16:creationId xmlns:a16="http://schemas.microsoft.com/office/drawing/2014/main" id="{BDE01C6F-7691-4A7A-95B7-60F322AE8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40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640">
              <a:extLst>
                <a:ext uri="{FF2B5EF4-FFF2-40B4-BE49-F238E27FC236}">
                  <a16:creationId xmlns:a16="http://schemas.microsoft.com/office/drawing/2014/main" id="{C570C54B-DDB8-4363-8A09-B89EA377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52"/>
              <a:ext cx="672" cy="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41">
              <a:extLst>
                <a:ext uri="{FF2B5EF4-FFF2-40B4-BE49-F238E27FC236}">
                  <a16:creationId xmlns:a16="http://schemas.microsoft.com/office/drawing/2014/main" id="{C3F7E368-B0DE-43B7-818C-89F0BFCE0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50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642">
              <a:extLst>
                <a:ext uri="{FF2B5EF4-FFF2-40B4-BE49-F238E27FC236}">
                  <a16:creationId xmlns:a16="http://schemas.microsoft.com/office/drawing/2014/main" id="{F366341A-CB5E-4CE4-9D76-25B184C78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35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643">
              <a:extLst>
                <a:ext uri="{FF2B5EF4-FFF2-40B4-BE49-F238E27FC236}">
                  <a16:creationId xmlns:a16="http://schemas.microsoft.com/office/drawing/2014/main" id="{8F2EA2B1-57E3-44E5-8981-08CE9A61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26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644">
              <a:extLst>
                <a:ext uri="{FF2B5EF4-FFF2-40B4-BE49-F238E27FC236}">
                  <a16:creationId xmlns:a16="http://schemas.microsoft.com/office/drawing/2014/main" id="{113E086E-6159-4465-84F7-3ED45594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198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45">
              <a:extLst>
                <a:ext uri="{FF2B5EF4-FFF2-40B4-BE49-F238E27FC236}">
                  <a16:creationId xmlns:a16="http://schemas.microsoft.com/office/drawing/2014/main" id="{64490FFB-5B3F-45B8-A25A-3E0DA6EF5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07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646">
              <a:extLst>
                <a:ext uri="{FF2B5EF4-FFF2-40B4-BE49-F238E27FC236}">
                  <a16:creationId xmlns:a16="http://schemas.microsoft.com/office/drawing/2014/main" id="{138D0804-3B3C-4C61-A462-F56A8CA4E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79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647">
              <a:extLst>
                <a:ext uri="{FF2B5EF4-FFF2-40B4-BE49-F238E27FC236}">
                  <a16:creationId xmlns:a16="http://schemas.microsoft.com/office/drawing/2014/main" id="{C087B646-4C82-4CF4-B888-44226C20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7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648">
              <a:extLst>
                <a:ext uri="{FF2B5EF4-FFF2-40B4-BE49-F238E27FC236}">
                  <a16:creationId xmlns:a16="http://schemas.microsoft.com/office/drawing/2014/main" id="{2EF2C965-5E42-4E5E-9769-01C19FAA0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72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/>
                <a:t>Address</a:t>
              </a:r>
            </a:p>
          </p:txBody>
        </p:sp>
        <p:sp>
          <p:nvSpPr>
            <p:cNvPr id="89" name="AutoShape 649">
              <a:extLst>
                <a:ext uri="{FF2B5EF4-FFF2-40B4-BE49-F238E27FC236}">
                  <a16:creationId xmlns:a16="http://schemas.microsoft.com/office/drawing/2014/main" id="{05363134-97ED-4840-9C90-F303531907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944" y="408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50">
              <a:extLst>
                <a:ext uri="{FF2B5EF4-FFF2-40B4-BE49-F238E27FC236}">
                  <a16:creationId xmlns:a16="http://schemas.microsoft.com/office/drawing/2014/main" id="{0D419AC7-12EF-42D5-B173-B771EF4BA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56"/>
              <a:ext cx="110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51">
              <a:extLst>
                <a:ext uri="{FF2B5EF4-FFF2-40B4-BE49-F238E27FC236}">
                  <a16:creationId xmlns:a16="http://schemas.microsoft.com/office/drawing/2014/main" id="{FF083281-24E1-4ACD-A31A-A4F1D3E54A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2112"/>
              <a:ext cx="28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652">
              <a:extLst>
                <a:ext uri="{FF2B5EF4-FFF2-40B4-BE49-F238E27FC236}">
                  <a16:creationId xmlns:a16="http://schemas.microsoft.com/office/drawing/2014/main" id="{92A9F07B-78CF-435E-988F-CB18AEC09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1248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653">
              <a:extLst>
                <a:ext uri="{FF2B5EF4-FFF2-40B4-BE49-F238E27FC236}">
                  <a16:creationId xmlns:a16="http://schemas.microsoft.com/office/drawing/2014/main" id="{97734995-076F-4C9F-B26A-85D62D65B2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304" y="2544"/>
              <a:ext cx="864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654">
              <a:extLst>
                <a:ext uri="{FF2B5EF4-FFF2-40B4-BE49-F238E27FC236}">
                  <a16:creationId xmlns:a16="http://schemas.microsoft.com/office/drawing/2014/main" id="{4001A63D-A453-4E5B-91CD-EDF838CE3D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72" y="2976"/>
              <a:ext cx="14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655">
              <a:extLst>
                <a:ext uri="{FF2B5EF4-FFF2-40B4-BE49-F238E27FC236}">
                  <a16:creationId xmlns:a16="http://schemas.microsoft.com/office/drawing/2014/main" id="{7C928152-C381-4E70-BE05-959448A45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696"/>
              <a:ext cx="1392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656">
              <a:extLst>
                <a:ext uri="{FF2B5EF4-FFF2-40B4-BE49-F238E27FC236}">
                  <a16:creationId xmlns:a16="http://schemas.microsoft.com/office/drawing/2014/main" id="{5ECDBE0E-FD29-41E0-8EEA-8A1233EFA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688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57">
              <a:extLst>
                <a:ext uri="{FF2B5EF4-FFF2-40B4-BE49-F238E27FC236}">
                  <a16:creationId xmlns:a16="http://schemas.microsoft.com/office/drawing/2014/main" id="{F2A0A414-A74C-43D9-8895-4D7520D68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44" y="2760"/>
              <a:ext cx="21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658">
              <a:extLst>
                <a:ext uri="{FF2B5EF4-FFF2-40B4-BE49-F238E27FC236}">
                  <a16:creationId xmlns:a16="http://schemas.microsoft.com/office/drawing/2014/main" id="{3CEFB45B-157F-4429-BD06-4B92AC639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8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59">
              <a:extLst>
                <a:ext uri="{FF2B5EF4-FFF2-40B4-BE49-F238E27FC236}">
                  <a16:creationId xmlns:a16="http://schemas.microsoft.com/office/drawing/2014/main" id="{87447299-DFA5-4EE2-819E-AC1726159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0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660">
              <a:extLst>
                <a:ext uri="{FF2B5EF4-FFF2-40B4-BE49-F238E27FC236}">
                  <a16:creationId xmlns:a16="http://schemas.microsoft.com/office/drawing/2014/main" id="{094E241E-9AC3-4B53-A644-D3EAEB024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661">
              <a:extLst>
                <a:ext uri="{FF2B5EF4-FFF2-40B4-BE49-F238E27FC236}">
                  <a16:creationId xmlns:a16="http://schemas.microsoft.com/office/drawing/2014/main" id="{FABEB819-6D53-4124-9867-B9D8F280B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840"/>
              <a:ext cx="96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662">
              <a:extLst>
                <a:ext uri="{FF2B5EF4-FFF2-40B4-BE49-F238E27FC236}">
                  <a16:creationId xmlns:a16="http://schemas.microsoft.com/office/drawing/2014/main" id="{2C864777-1B28-484B-AC92-681EF353D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663">
              <a:extLst>
                <a:ext uri="{FF2B5EF4-FFF2-40B4-BE49-F238E27FC236}">
                  <a16:creationId xmlns:a16="http://schemas.microsoft.com/office/drawing/2014/main" id="{EA90BC0C-E6EA-4698-A553-4DD1FAE70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37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664">
              <a:extLst>
                <a:ext uri="{FF2B5EF4-FFF2-40B4-BE49-F238E27FC236}">
                  <a16:creationId xmlns:a16="http://schemas.microsoft.com/office/drawing/2014/main" id="{A906CB68-E560-400A-AA93-1DD35742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09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665">
              <a:extLst>
                <a:ext uri="{FF2B5EF4-FFF2-40B4-BE49-F238E27FC236}">
                  <a16:creationId xmlns:a16="http://schemas.microsoft.com/office/drawing/2014/main" id="{5E4FF845-2786-44B6-AF56-401A8081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198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666">
              <a:extLst>
                <a:ext uri="{FF2B5EF4-FFF2-40B4-BE49-F238E27FC236}">
                  <a16:creationId xmlns:a16="http://schemas.microsoft.com/office/drawing/2014/main" id="{9E7141A5-46E8-4458-8D89-1D1D40854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27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667">
              <a:extLst>
                <a:ext uri="{FF2B5EF4-FFF2-40B4-BE49-F238E27FC236}">
                  <a16:creationId xmlns:a16="http://schemas.microsoft.com/office/drawing/2014/main" id="{C114C878-B190-41EF-A0CB-CC754C7D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" y="34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064400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Decoders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CD0BA927-3072-4609-8545-1BC54A819BC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382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Codes are frequently used to represent entities, </a:t>
            </a:r>
            <a:r>
              <a:rPr lang="en-US" dirty="0" err="1"/>
              <a:t>eg</a:t>
            </a:r>
            <a:r>
              <a:rPr lang="en-US" dirty="0"/>
              <a:t>: your name is a code to denote yourself (an entity!)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These codes can be identified (or decoded) using a decoder. Given a code, identify the entity.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Convert binary information from </a:t>
            </a:r>
            <a:r>
              <a:rPr lang="en-US" i="1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input lines to (a maximum of) 2</a:t>
            </a:r>
            <a:r>
              <a:rPr lang="en-US" i="1" baseline="50000" dirty="0">
                <a:solidFill>
                  <a:srgbClr val="800000"/>
                </a:solidFill>
              </a:rPr>
              <a:t>n</a:t>
            </a:r>
            <a:r>
              <a:rPr lang="en-US" dirty="0">
                <a:solidFill>
                  <a:srgbClr val="800000"/>
                </a:solidFill>
              </a:rPr>
              <a:t> output lines.</a:t>
            </a:r>
            <a:r>
              <a:rPr lang="en-US" dirty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i="1" dirty="0"/>
              <a:t>n</a:t>
            </a:r>
            <a:r>
              <a:rPr lang="en-US" dirty="0"/>
              <a:t>-to-</a:t>
            </a:r>
            <a:r>
              <a:rPr lang="en-US" i="1" dirty="0"/>
              <a:t>m</a:t>
            </a:r>
            <a:r>
              <a:rPr lang="en-US" dirty="0"/>
              <a:t>-line decoder, or simply </a:t>
            </a:r>
            <a:r>
              <a:rPr lang="en-US" i="1" dirty="0"/>
              <a:t>n:m</a:t>
            </a:r>
            <a:r>
              <a:rPr lang="en-US" dirty="0"/>
              <a:t> or </a:t>
            </a:r>
            <a:r>
              <a:rPr lang="en-US" i="1" dirty="0" err="1"/>
              <a:t>n</a:t>
            </a:r>
            <a:r>
              <a:rPr lang="en-US" dirty="0" err="1">
                <a:sym typeface="Symbol" pitchFamily="18" charset="2"/>
              </a:rPr>
              <a:t></a:t>
            </a:r>
            <a:r>
              <a:rPr lang="en-US" i="1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decoder (</a:t>
            </a:r>
            <a:r>
              <a:rPr lang="en-US" i="1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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May be used to generate 2</a:t>
            </a:r>
            <a:r>
              <a:rPr lang="en-US" i="1" baseline="5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0401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Decoding – the inefficient way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56534" y="4071653"/>
            <a:ext cx="5422617" cy="1437461"/>
            <a:chOff x="1676400" y="1118063"/>
            <a:chExt cx="5422617" cy="14374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flipV="1">
            <a:off x="1637988" y="1640701"/>
            <a:ext cx="5388821" cy="596900"/>
            <a:chOff x="1710196" y="4114799"/>
            <a:chExt cx="5388821" cy="5969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1710196" y="4114799"/>
              <a:ext cx="347204" cy="596900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2484613" y="4114799"/>
              <a:ext cx="347204" cy="596900"/>
            </a:xfrm>
            <a:prstGeom prst="rect">
              <a:avLst/>
            </a:prstGeom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3217333" y="4114799"/>
              <a:ext cx="347204" cy="596900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3864998" y="4114799"/>
              <a:ext cx="347204" cy="596900"/>
            </a:xfrm>
            <a:prstGeom prst="rect">
              <a:avLst/>
            </a:prstGeom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4601315" y="4114799"/>
              <a:ext cx="347204" cy="596900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5312621" y="4114799"/>
              <a:ext cx="347204" cy="596900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6159111" y="4114799"/>
              <a:ext cx="347204" cy="596900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2" t="8333" r="27097" b="7739"/>
            <a:stretch/>
          </p:blipFill>
          <p:spPr>
            <a:xfrm>
              <a:off x="6751813" y="4114799"/>
              <a:ext cx="347204" cy="59690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883798" y="2832100"/>
            <a:ext cx="5041617" cy="990600"/>
            <a:chOff x="1883798" y="2832100"/>
            <a:chExt cx="5041617" cy="9906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621090" y="2326502"/>
            <a:ext cx="5422617" cy="369332"/>
            <a:chOff x="1693298" y="4800600"/>
            <a:chExt cx="5422617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16932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4677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1791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8649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601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312798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253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734915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2" t="8333" r="27097" b="7739"/>
          <a:stretch/>
        </p:blipFill>
        <p:spPr>
          <a:xfrm>
            <a:off x="5257488" y="1661868"/>
            <a:ext cx="347204" cy="596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161734" y="4020390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32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CS2100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Notes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F803-7A3F-4F63-80F9-033FE8DF25D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72685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Decoding – the better way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492924" y="1279210"/>
            <a:ext cx="1993299" cy="369332"/>
            <a:chOff x="3492783" y="5671067"/>
            <a:chExt cx="1993299" cy="369332"/>
          </a:xfrm>
        </p:grpSpPr>
        <p:sp>
          <p:nvSpPr>
            <p:cNvPr id="131" name="TextBox 130"/>
            <p:cNvSpPr txBox="1"/>
            <p:nvPr/>
          </p:nvSpPr>
          <p:spPr>
            <a:xfrm>
              <a:off x="3492783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49984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105082" y="567106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58D0D5-EAD6-4122-B35A-435B7BD3B1B5}"/>
              </a:ext>
            </a:extLst>
          </p:cNvPr>
          <p:cNvGrpSpPr/>
          <p:nvPr/>
        </p:nvGrpSpPr>
        <p:grpSpPr>
          <a:xfrm>
            <a:off x="1656534" y="4071653"/>
            <a:ext cx="5422617" cy="1437461"/>
            <a:chOff x="1676400" y="1118063"/>
            <a:chExt cx="5422617" cy="14374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82AB9F-7EC4-4DDD-9E73-C7F491CBE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600" y="1547798"/>
              <a:ext cx="304800" cy="99752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68A93C2-AC1C-46F7-A427-D1BFAC60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0" y="1546068"/>
              <a:ext cx="253435" cy="99925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DAE9FE7-394A-49CB-862A-20513A679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544337"/>
              <a:ext cx="304800" cy="99752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FAE9D44-37FD-40CB-9D4C-D321DFC3F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1544336"/>
              <a:ext cx="304800" cy="997527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6D127D4-BC34-4CA0-AF6B-66EBFC338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0" y="1556266"/>
              <a:ext cx="253435" cy="99925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FC3D2E9-BE65-468A-A752-DB0629F41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547799"/>
              <a:ext cx="304800" cy="99752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BBEE277-69DC-4D69-8037-EEDE54CCD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1556266"/>
              <a:ext cx="253435" cy="99925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60A68AD-9EF8-41BB-9324-3726AE490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800" y="1544337"/>
              <a:ext cx="253435" cy="999258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9443E0-B204-46CC-A8B8-94E590FD8779}"/>
                </a:ext>
              </a:extLst>
            </p:cNvPr>
            <p:cNvSpPr txBox="1"/>
            <p:nvPr/>
          </p:nvSpPr>
          <p:spPr>
            <a:xfrm>
              <a:off x="16764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246452-584E-486B-9013-89B0B30ECD45}"/>
                </a:ext>
              </a:extLst>
            </p:cNvPr>
            <p:cNvSpPr txBox="1"/>
            <p:nvPr/>
          </p:nvSpPr>
          <p:spPr>
            <a:xfrm>
              <a:off x="24508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4175BE7-6A61-43D2-BD00-C995D2BADF17}"/>
                </a:ext>
              </a:extLst>
            </p:cNvPr>
            <p:cNvSpPr txBox="1"/>
            <p:nvPr/>
          </p:nvSpPr>
          <p:spPr>
            <a:xfrm>
              <a:off x="31623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E3F0BF-C8C6-4A14-9165-C6AF8B73E180}"/>
                </a:ext>
              </a:extLst>
            </p:cNvPr>
            <p:cNvSpPr txBox="1"/>
            <p:nvPr/>
          </p:nvSpPr>
          <p:spPr>
            <a:xfrm>
              <a:off x="38481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0F43A2-B7A2-456E-B8FF-B802DC566EC4}"/>
                </a:ext>
              </a:extLst>
            </p:cNvPr>
            <p:cNvSpPr txBox="1"/>
            <p:nvPr/>
          </p:nvSpPr>
          <p:spPr>
            <a:xfrm>
              <a:off x="4584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B83EA8-DA72-4FA4-A7E0-34EA4D5EF0B9}"/>
                </a:ext>
              </a:extLst>
            </p:cNvPr>
            <p:cNvSpPr txBox="1"/>
            <p:nvPr/>
          </p:nvSpPr>
          <p:spPr>
            <a:xfrm>
              <a:off x="5295900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68BDB53-7D1C-4C64-AE21-E19CC3EBEE10}"/>
                </a:ext>
              </a:extLst>
            </p:cNvPr>
            <p:cNvSpPr txBox="1"/>
            <p:nvPr/>
          </p:nvSpPr>
          <p:spPr>
            <a:xfrm>
              <a:off x="61084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7DE338-9F86-488B-94D7-0D9640B845CD}"/>
                </a:ext>
              </a:extLst>
            </p:cNvPr>
            <p:cNvSpPr txBox="1"/>
            <p:nvPr/>
          </p:nvSpPr>
          <p:spPr>
            <a:xfrm>
              <a:off x="6718017" y="1118063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069378-82B1-4CC9-B67D-20C357D63929}"/>
              </a:ext>
            </a:extLst>
          </p:cNvPr>
          <p:cNvGrpSpPr/>
          <p:nvPr/>
        </p:nvGrpSpPr>
        <p:grpSpPr>
          <a:xfrm>
            <a:off x="1883798" y="2832100"/>
            <a:ext cx="5041617" cy="990600"/>
            <a:chOff x="1883798" y="2832100"/>
            <a:chExt cx="5041617" cy="9906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4AF374-8C23-44E4-8F7B-D27BEDD8ED90}"/>
                </a:ext>
              </a:extLst>
            </p:cNvPr>
            <p:cNvCxnSpPr/>
            <p:nvPr/>
          </p:nvCxnSpPr>
          <p:spPr>
            <a:xfrm flipV="1">
              <a:off x="1883798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420BB6-FC99-4EB0-8EA1-170019945A44}"/>
                </a:ext>
              </a:extLst>
            </p:cNvPr>
            <p:cNvCxnSpPr/>
            <p:nvPr/>
          </p:nvCxnSpPr>
          <p:spPr>
            <a:xfrm flipV="1">
              <a:off x="26582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6877173-F34A-4C62-BAA6-A42D4153CF38}"/>
                </a:ext>
              </a:extLst>
            </p:cNvPr>
            <p:cNvCxnSpPr/>
            <p:nvPr/>
          </p:nvCxnSpPr>
          <p:spPr>
            <a:xfrm flipV="1">
              <a:off x="339093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3C5A60B-90AE-4332-918A-3A94EECBADAE}"/>
                </a:ext>
              </a:extLst>
            </p:cNvPr>
            <p:cNvCxnSpPr/>
            <p:nvPr/>
          </p:nvCxnSpPr>
          <p:spPr>
            <a:xfrm flipV="1">
              <a:off x="403860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A3A527-63C2-448A-9B48-3E3687B272A1}"/>
                </a:ext>
              </a:extLst>
            </p:cNvPr>
            <p:cNvCxnSpPr/>
            <p:nvPr/>
          </p:nvCxnSpPr>
          <p:spPr>
            <a:xfrm flipV="1">
              <a:off x="4774917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88121E-F41C-4F29-A4AE-5421D2AC2046}"/>
                </a:ext>
              </a:extLst>
            </p:cNvPr>
            <p:cNvCxnSpPr/>
            <p:nvPr/>
          </p:nvCxnSpPr>
          <p:spPr>
            <a:xfrm flipV="1">
              <a:off x="5486223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8DAE0E-BEDC-47C8-BA90-114AB8464F82}"/>
                </a:ext>
              </a:extLst>
            </p:cNvPr>
            <p:cNvCxnSpPr/>
            <p:nvPr/>
          </p:nvCxnSpPr>
          <p:spPr>
            <a:xfrm flipV="1">
              <a:off x="6298740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7BF6650-42AA-4A53-8368-867885E1A4F2}"/>
                </a:ext>
              </a:extLst>
            </p:cNvPr>
            <p:cNvCxnSpPr/>
            <p:nvPr/>
          </p:nvCxnSpPr>
          <p:spPr>
            <a:xfrm flipV="1">
              <a:off x="6925415" y="2832100"/>
              <a:ext cx="0" cy="990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11A3D9-B2C3-4FC9-9A41-2CC39B57F3B3}"/>
              </a:ext>
            </a:extLst>
          </p:cNvPr>
          <p:cNvSpPr/>
          <p:nvPr/>
        </p:nvSpPr>
        <p:spPr>
          <a:xfrm>
            <a:off x="5161734" y="4020390"/>
            <a:ext cx="609600" cy="1600200"/>
          </a:xfrm>
          <a:prstGeom prst="rect">
            <a:avLst/>
          </a:prstGeom>
          <a:solidFill>
            <a:srgbClr val="CC9900">
              <a:alpha val="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A8755-FD96-472E-83FB-832D3DF2321A}"/>
              </a:ext>
            </a:extLst>
          </p:cNvPr>
          <p:cNvGrpSpPr/>
          <p:nvPr/>
        </p:nvGrpSpPr>
        <p:grpSpPr>
          <a:xfrm>
            <a:off x="1524000" y="1686981"/>
            <a:ext cx="6019800" cy="1918957"/>
            <a:chOff x="5708791" y="1671335"/>
            <a:chExt cx="6019800" cy="1918957"/>
          </a:xfrm>
        </p:grpSpPr>
        <p:grpSp>
          <p:nvGrpSpPr>
            <p:cNvPr id="20" name="Group 19"/>
            <p:cNvGrpSpPr/>
            <p:nvPr/>
          </p:nvGrpSpPr>
          <p:grpSpPr>
            <a:xfrm>
              <a:off x="7838405" y="2356273"/>
              <a:ext cx="1731292" cy="685800"/>
              <a:chOff x="3589902" y="4419600"/>
              <a:chExt cx="1731292" cy="685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589902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4457700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5321194" y="4419600"/>
                <a:ext cx="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709041" y="1671335"/>
              <a:ext cx="1994324" cy="596900"/>
              <a:chOff x="3492076" y="5074167"/>
              <a:chExt cx="1994324" cy="5969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3492076" y="5074167"/>
                <a:ext cx="347204" cy="596900"/>
              </a:xfrm>
              <a:prstGeom prst="rect">
                <a:avLst/>
              </a:prstGeom>
            </p:spPr>
          </p:pic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4300996" y="5074167"/>
                <a:ext cx="347204" cy="596900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452" t="8333" r="27097" b="7739"/>
              <a:stretch/>
            </p:blipFill>
            <p:spPr>
              <a:xfrm flipV="1">
                <a:off x="5139196" y="5074167"/>
                <a:ext cx="347204" cy="596900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5708791" y="2701666"/>
              <a:ext cx="6019800" cy="888626"/>
              <a:chOff x="1447800" y="3327400"/>
              <a:chExt cx="6019800" cy="88862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447800" y="3327400"/>
                <a:ext cx="6019800" cy="888626"/>
              </a:xfrm>
              <a:prstGeom prst="rect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07605" y="3450873"/>
                <a:ext cx="34752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Some device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7620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#18: MSI Components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C63CB2-CC21-490B-908E-2F5EA91FE37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If codes 00, 01, 10, 11 are used to identify four light bulbs, we may use a 2-bit decoder.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2EF952E-36C1-4DBF-B789-658289C379B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209800"/>
            <a:ext cx="3581400" cy="1219200"/>
            <a:chOff x="1392" y="1632"/>
            <a:chExt cx="2256" cy="76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5435DDC-5D9C-487A-809E-F1C54989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32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40A40CA4-9F9E-4DCF-9775-3E32AD84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b="0" dirty="0"/>
                <a:t>2x4</a:t>
              </a:r>
            </a:p>
            <a:p>
              <a:pPr algn="ctr" eaLnBrk="0" hangingPunct="0"/>
              <a:r>
                <a:rPr lang="en-GB" sz="1600" b="0" dirty="0"/>
                <a:t>DEC</a:t>
              </a:r>
              <a:endParaRPr lang="en-GB" sz="2000" b="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8456672-19DA-4649-931F-7037E991D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DEE86057-17A5-47D7-B668-C0A725528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92F7F09-5B02-4CB6-9D7D-42EC43634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67B32AAA-23F9-4EB7-AA59-9D3471553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C09B4E7A-EDF4-431D-BAF7-0343D827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21283572-3274-4E73-9D96-D62841C9A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7B17E182-23E9-4563-B076-FCD8126B1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24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0"/>
                <a:t>2-bit code</a:t>
              </a:r>
              <a:endParaRPr lang="en-GB" sz="2000" b="0"/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8902928-9472-4D9F-9222-0E5E35F35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824"/>
              <a:ext cx="240" cy="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X</a:t>
              </a:r>
              <a:endParaRPr lang="en-GB" sz="1600" b="0"/>
            </a:p>
            <a:p>
              <a:pPr eaLnBrk="0" hangingPunct="0"/>
              <a:endParaRPr lang="en-GB" sz="1000" b="0"/>
            </a:p>
            <a:p>
              <a:pPr eaLnBrk="0" hangingPunct="0"/>
              <a:r>
                <a:rPr lang="en-GB" sz="1400"/>
                <a:t>Y</a:t>
              </a:r>
              <a:endParaRPr lang="en-GB" sz="2000" b="0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C82C654C-5804-4472-9DCF-7C7984BE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F</a:t>
              </a:r>
              <a:r>
                <a:rPr lang="en-GB" sz="1400" baseline="-25000"/>
                <a:t>3</a:t>
              </a:r>
              <a:endParaRPr lang="en-GB" sz="1400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08F812DE-80B6-4DDE-9783-4528C81D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672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0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1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2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3</a:t>
              </a:r>
              <a:endParaRPr lang="en-GB" sz="2000" b="0"/>
            </a:p>
          </p:txBody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8E8EFBEF-592D-46A8-A72A-49A375E2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/>
              <a:t>This is a </a:t>
            </a:r>
            <a:r>
              <a:rPr lang="en-US" sz="2400" b="0" dirty="0">
                <a:solidFill>
                  <a:srgbClr val="800000"/>
                </a:solidFill>
              </a:rPr>
              <a:t>2</a:t>
            </a:r>
            <a:r>
              <a:rPr lang="en-US" sz="2400" b="0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sz="2400" b="0" dirty="0">
                <a:sym typeface="Symbol" pitchFamily="18" charset="2"/>
              </a:rPr>
              <a:t> which selects an output line based on the 2-bit code supplied.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ym typeface="Symbol" pitchFamily="18" charset="2"/>
              </a:rPr>
              <a:t>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69B0B2-B689-4B8A-B417-7321C130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72756"/>
              </p:ext>
            </p:extLst>
          </p:nvPr>
        </p:nvGraphicFramePr>
        <p:xfrm>
          <a:off x="3061979" y="4543425"/>
          <a:ext cx="336288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8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19009</TotalTime>
  <Words>5531</Words>
  <Application>Microsoft Office PowerPoint</Application>
  <PresentationFormat>On-screen Show (4:3)</PresentationFormat>
  <Paragraphs>1827</Paragraphs>
  <Slides>59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ZapfDingbats</vt:lpstr>
      <vt:lpstr>Arial</vt:lpstr>
      <vt:lpstr>Calibri</vt:lpstr>
      <vt:lpstr>Symbol</vt:lpstr>
      <vt:lpstr>Times New Roman</vt:lpstr>
      <vt:lpstr>Wingdings</vt:lpstr>
      <vt:lpstr>Wingdings 2</vt:lpstr>
      <vt:lpstr>Wingdings 3</vt:lpstr>
      <vt:lpstr>Clarity</vt:lpstr>
      <vt:lpstr>Document</vt:lpstr>
      <vt:lpstr>http://www.comp.nus.edu.sg/~cs2100/</vt:lpstr>
      <vt:lpstr>Questions?</vt:lpstr>
      <vt:lpstr>Lecture #18: MSI Components</vt:lpstr>
      <vt:lpstr>1. Introduction (1/2)</vt:lpstr>
      <vt:lpstr>1. Introduction (2/2)</vt:lpstr>
      <vt:lpstr>2. Decoders (1/5)</vt:lpstr>
      <vt:lpstr>Decoding – the inefficient way</vt:lpstr>
      <vt:lpstr>Decoding – the better way</vt:lpstr>
      <vt:lpstr>2. Decoders (2/5)</vt:lpstr>
      <vt:lpstr>2. Decoders (3/5)</vt:lpstr>
      <vt:lpstr>2. Decoders (4/5)</vt:lpstr>
      <vt:lpstr>2. Decoders (5/5)</vt:lpstr>
      <vt:lpstr>2. Decoders: Implementing Functions (1/3)</vt:lpstr>
      <vt:lpstr>2. Decoders: Implementing Functions (2/3)</vt:lpstr>
      <vt:lpstr>2. Decoders: Implementing Functions (3/3)</vt:lpstr>
      <vt:lpstr>2. Decoders with Enable (1/2)</vt:lpstr>
      <vt:lpstr>2. Decoders with Enable (2/2)</vt:lpstr>
      <vt:lpstr>2. Constructing Larger Decoders (1/4)</vt:lpstr>
      <vt:lpstr>2. Constructing Larger Decoders (2/4)</vt:lpstr>
      <vt:lpstr>2. Constructing Larger Decoders (3/4)</vt:lpstr>
      <vt:lpstr>2. Constructing Larger Decoders (4/4)</vt:lpstr>
      <vt:lpstr>2. Standard MSI Decoder (1/2)</vt:lpstr>
      <vt:lpstr>2. Standard MSI Decoder (2/2)</vt:lpstr>
      <vt:lpstr>2. Decoders: Implementing Functions Revisit (1/2)</vt:lpstr>
      <vt:lpstr>2. Decoders: Implementing Functions Revisit (2/2)</vt:lpstr>
      <vt:lpstr>Reading</vt:lpstr>
      <vt:lpstr>3. Encoders (1/4)</vt:lpstr>
      <vt:lpstr>Encoding – the inefficient way</vt:lpstr>
      <vt:lpstr>Encoding – the better way</vt:lpstr>
      <vt:lpstr>3. Encoders (2/4)</vt:lpstr>
      <vt:lpstr>3. Encoders (3/4)</vt:lpstr>
      <vt:lpstr>3. Encoders (4/4)</vt:lpstr>
      <vt:lpstr>3. Priority Encoders (1/2)</vt:lpstr>
      <vt:lpstr>3. Priority Encoders (2/2)</vt:lpstr>
      <vt:lpstr>Multiplexers and Demultiplexers</vt:lpstr>
      <vt:lpstr>4. Demultiplexers (1/2)</vt:lpstr>
      <vt:lpstr>4. Demultiplexers (2/2)</vt:lpstr>
      <vt:lpstr>5. Multiplexers (1/4)</vt:lpstr>
      <vt:lpstr>5. Multiplexers (2/4)</vt:lpstr>
      <vt:lpstr>5. Multiplexers (3/4)</vt:lpstr>
      <vt:lpstr>5. Multiplexers (4/4)</vt:lpstr>
      <vt:lpstr>5. Multiplexer IC Package </vt:lpstr>
      <vt:lpstr>5. Constructing Larger Multiplexers (1/4)</vt:lpstr>
      <vt:lpstr>5. Constructing Larger Multiplexers (2/4)</vt:lpstr>
      <vt:lpstr>5. Constructing Larger Multiplexers (3/4)</vt:lpstr>
      <vt:lpstr>5. Constructing Larger Multiplexers (4/4)</vt:lpstr>
      <vt:lpstr>5. Standard MSI Multiplexer (1/2)</vt:lpstr>
      <vt:lpstr>5. Standard MSI Multiplexer (2/2)</vt:lpstr>
      <vt:lpstr>5. Multiplexers: Implementing Functions (1/3)</vt:lpstr>
      <vt:lpstr>5. Multiplexers: Implementing Functions (2/3)</vt:lpstr>
      <vt:lpstr>5. Multiplexers: Implementing Functions (3/3)</vt:lpstr>
      <vt:lpstr>5. Using Smaller Multiplexers (1/6)</vt:lpstr>
      <vt:lpstr>5. Using Smaller Multiplexers (2/6)</vt:lpstr>
      <vt:lpstr>5. Using Smaller Multiplexers (3/6)</vt:lpstr>
      <vt:lpstr>5. Using Smaller Multiplexers (4/6)</vt:lpstr>
      <vt:lpstr>5. Using Smaller Multiplexers (5/6)</vt:lpstr>
      <vt:lpstr>5. Using Smaller Multiplexers (6/6)</vt:lpstr>
      <vt:lpstr>Peeking Ahead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1831</cp:revision>
  <cp:lastPrinted>2017-06-30T03:15:07Z</cp:lastPrinted>
  <dcterms:created xsi:type="dcterms:W3CDTF">1998-09-05T15:03:32Z</dcterms:created>
  <dcterms:modified xsi:type="dcterms:W3CDTF">2025-01-08T09:03:00Z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