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ebp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59"/>
  </p:notesMasterIdLst>
  <p:handoutMasterIdLst>
    <p:handoutMasterId r:id="rId60"/>
  </p:handoutMasterIdLst>
  <p:sldIdLst>
    <p:sldId id="256" r:id="rId2"/>
    <p:sldId id="696" r:id="rId3"/>
    <p:sldId id="890" r:id="rId4"/>
    <p:sldId id="891" r:id="rId5"/>
    <p:sldId id="771" r:id="rId6"/>
    <p:sldId id="474" r:id="rId7"/>
    <p:sldId id="478" r:id="rId8"/>
    <p:sldId id="865" r:id="rId9"/>
    <p:sldId id="479" r:id="rId10"/>
    <p:sldId id="480" r:id="rId11"/>
    <p:sldId id="811" r:id="rId12"/>
    <p:sldId id="481" r:id="rId13"/>
    <p:sldId id="483" r:id="rId14"/>
    <p:sldId id="484" r:id="rId15"/>
    <p:sldId id="489" r:id="rId16"/>
    <p:sldId id="490" r:id="rId17"/>
    <p:sldId id="491" r:id="rId18"/>
    <p:sldId id="492" r:id="rId19"/>
    <p:sldId id="883" r:id="rId20"/>
    <p:sldId id="884" r:id="rId21"/>
    <p:sldId id="881" r:id="rId22"/>
    <p:sldId id="882" r:id="rId23"/>
    <p:sldId id="892" r:id="rId24"/>
    <p:sldId id="818" r:id="rId25"/>
    <p:sldId id="494" r:id="rId26"/>
    <p:sldId id="504" r:id="rId27"/>
    <p:sldId id="505" r:id="rId28"/>
    <p:sldId id="509" r:id="rId29"/>
    <p:sldId id="828" r:id="rId30"/>
    <p:sldId id="522" r:id="rId31"/>
    <p:sldId id="515" r:id="rId32"/>
    <p:sldId id="516" r:id="rId33"/>
    <p:sldId id="517" r:id="rId34"/>
    <p:sldId id="518" r:id="rId35"/>
    <p:sldId id="519" r:id="rId36"/>
    <p:sldId id="524" r:id="rId37"/>
    <p:sldId id="525" r:id="rId38"/>
    <p:sldId id="526" r:id="rId39"/>
    <p:sldId id="527" r:id="rId40"/>
    <p:sldId id="829" r:id="rId41"/>
    <p:sldId id="830" r:id="rId42"/>
    <p:sldId id="832" r:id="rId43"/>
    <p:sldId id="833" r:id="rId44"/>
    <p:sldId id="888" r:id="rId45"/>
    <p:sldId id="885" r:id="rId46"/>
    <p:sldId id="889" r:id="rId47"/>
    <p:sldId id="886" r:id="rId48"/>
    <p:sldId id="887" r:id="rId49"/>
    <p:sldId id="893" r:id="rId50"/>
    <p:sldId id="894" r:id="rId51"/>
    <p:sldId id="896" r:id="rId52"/>
    <p:sldId id="898" r:id="rId53"/>
    <p:sldId id="899" r:id="rId54"/>
    <p:sldId id="901" r:id="rId55"/>
    <p:sldId id="903" r:id="rId56"/>
    <p:sldId id="904" r:id="rId57"/>
    <p:sldId id="308" r:id="rId58"/>
  </p:sldIdLst>
  <p:sldSz cx="12192000" cy="6858000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FF99"/>
    <a:srgbClr val="FFFFCC"/>
    <a:srgbClr val="CCCCFF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1803" autoAdjust="0"/>
  </p:normalViewPr>
  <p:slideViewPr>
    <p:cSldViewPr snapToGrid="0">
      <p:cViewPr varScale="1">
        <p:scale>
          <a:sx n="102" d="100"/>
          <a:sy n="102" d="100"/>
        </p:scale>
        <p:origin x="126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7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7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9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7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3/27/2025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39775"/>
            <a:ext cx="658495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8018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1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9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0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6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3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91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53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43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3363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eb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microsoft.com/office/2007/relationships/hdphoto" Target="../media/hdphoto1.wdp"/><Relationship Id="rId9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665786" y="2126250"/>
            <a:ext cx="2860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</a:rPr>
              <a:t>CS2100</a:t>
            </a:r>
            <a:endParaRPr lang="en-US" sz="36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Recitation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68"/>
            <a:ext cx="635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Sequential </a:t>
            </a:r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Circuits</a:t>
            </a:r>
          </a:p>
          <a:p>
            <a:pPr algn="ctr"/>
            <a:r>
              <a:rPr lang="en-SG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31 March 2025</a:t>
            </a:r>
          </a:p>
          <a:p>
            <a:pPr algn="ctr"/>
            <a:r>
              <a:rPr lang="en-SG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(Make-up on 27 March 2025)</a:t>
            </a:r>
            <a:endParaRPr lang="en-SG" sz="2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400" dirty="0">
                <a:solidFill>
                  <a:srgbClr val="C00000"/>
                </a:solidFill>
                <a:latin typeface="Calibri" panose="020F0502020204030204" pitchFamily="34" charset="0"/>
              </a:rPr>
              <a:t>Aaron Tan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(1/2)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input </a:t>
            </a:r>
            <a:r>
              <a:rPr lang="en-US" i="1" dirty="0"/>
              <a:t>R</a:t>
            </a:r>
            <a:r>
              <a:rPr lang="en-US" dirty="0"/>
              <a:t> equal to </a:t>
            </a:r>
            <a:r>
              <a:rPr lang="en-US" i="1" dirty="0"/>
              <a:t>S'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>
                <a:sym typeface="Wingdings" pitchFamily="2" charset="2"/>
              </a:rPr>
              <a:t>S-R</a:t>
            </a:r>
            <a:r>
              <a:rPr lang="en-US" dirty="0">
                <a:sym typeface="Wingdings" pitchFamily="2" charset="2"/>
              </a:rPr>
              <a:t> latch.</a:t>
            </a:r>
            <a:endParaRPr lang="en-US" dirty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7315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2667001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68">
            <a:extLst>
              <a:ext uri="{FF2B5EF4-FFF2-40B4-BE49-F238E27FC236}">
                <a16:creationId xmlns:a16="http://schemas.microsoft.com/office/drawing/2014/main" id="{B1AFB1BE-29DC-7DA0-829A-6038173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64" y="4663559"/>
            <a:ext cx="3335686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Characteristic table:</a:t>
            </a:r>
          </a:p>
        </p:txBody>
      </p:sp>
      <p:grpSp>
        <p:nvGrpSpPr>
          <p:cNvPr id="3" name="Group 76">
            <a:extLst>
              <a:ext uri="{FF2B5EF4-FFF2-40B4-BE49-F238E27FC236}">
                <a16:creationId xmlns:a16="http://schemas.microsoft.com/office/drawing/2014/main" id="{089AA07A-E156-771E-37B6-3E752B527B52}"/>
              </a:ext>
            </a:extLst>
          </p:cNvPr>
          <p:cNvGrpSpPr>
            <a:grpSpLocks/>
          </p:cNvGrpSpPr>
          <p:nvPr/>
        </p:nvGrpSpPr>
        <p:grpSpPr bwMode="auto">
          <a:xfrm>
            <a:off x="5553075" y="4796908"/>
            <a:ext cx="3987800" cy="1371600"/>
            <a:chOff x="1440" y="2592"/>
            <a:chExt cx="2512" cy="864"/>
          </a:xfrm>
        </p:grpSpPr>
        <p:graphicFrame>
          <p:nvGraphicFramePr>
            <p:cNvPr id="4" name="Object 71">
              <a:extLst>
                <a:ext uri="{FF2B5EF4-FFF2-40B4-BE49-F238E27FC236}">
                  <a16:creationId xmlns:a16="http://schemas.microsoft.com/office/drawing/2014/main" id="{5BEA711A-364A-14B3-132A-83846FDBDB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name="Document" r:id="rId4" imgW="3387240" imgH="1514520" progId="Word.Document.8">
                    <p:embed/>
                  </p:oleObj>
                </mc:Choice>
                <mc:Fallback>
                  <p:oleObj name="Document" r:id="rId4" imgW="3387240" imgH="1514520" progId="Word.Document.8">
                    <p:embed/>
                    <p:pic>
                      <p:nvPicPr>
                        <p:cNvPr id="4" name="Object 71">
                          <a:extLst>
                            <a:ext uri="{FF2B5EF4-FFF2-40B4-BE49-F238E27FC236}">
                              <a16:creationId xmlns:a16="http://schemas.microsoft.com/office/drawing/2014/main" id="{2E317E36-3F4F-C137-7D6A-89B6B56557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72">
              <a:extLst>
                <a:ext uri="{FF2B5EF4-FFF2-40B4-BE49-F238E27FC236}">
                  <a16:creationId xmlns:a16="http://schemas.microsoft.com/office/drawing/2014/main" id="{7C787F22-62CE-E64E-5BF2-577407F26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3">
              <a:extLst>
                <a:ext uri="{FF2B5EF4-FFF2-40B4-BE49-F238E27FC236}">
                  <a16:creationId xmlns:a16="http://schemas.microsoft.com/office/drawing/2014/main" id="{03BCFC45-C9C4-E987-FDCB-32654557BF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94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5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Flip-Flops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49699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(1/2)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 are synchronous </a:t>
            </a:r>
            <a:r>
              <a:rPr lang="en-US" dirty="0" err="1"/>
              <a:t>bistable</a:t>
            </a:r>
            <a:r>
              <a:rPr lang="en-US" dirty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changes state at a specified point on a triggering input called the </a:t>
            </a:r>
            <a:r>
              <a:rPr lang="en-US" dirty="0">
                <a:solidFill>
                  <a:srgbClr val="0000CC"/>
                </a:solidFill>
              </a:rPr>
              <a:t>clock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3124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4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5029200" y="4129842"/>
            <a:ext cx="3581400" cy="2014538"/>
            <a:chOff x="1776" y="2496"/>
            <a:chExt cx="2256" cy="1269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Document" r:id="rId4" imgW="3534480" imgH="1528560" progId="Word.Document.8">
                      <p:embed/>
                    </p:oleObj>
                  </mc:Choice>
                  <mc:Fallback>
                    <p:oleObj name="Document" r:id="rId4" imgW="3534480" imgH="1528560" progId="Word.Document.8">
                      <p:embed/>
                      <p:pic>
                        <p:nvPicPr>
                          <p:cNvPr id="7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2514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1981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indent="-274638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olidFill>
                  <a:srgbClr val="C00000"/>
                </a:solidFill>
                <a:latin typeface="+mn-lt"/>
                <a:cs typeface="+mn-cs"/>
              </a:rPr>
              <a:t>Characteristic table </a:t>
            </a:r>
            <a:r>
              <a:rPr lang="en-US" sz="2400" kern="0" dirty="0">
                <a:latin typeface="+mn-lt"/>
                <a:cs typeface="+mn-cs"/>
              </a:rPr>
              <a:t>of positive edge-triggered </a:t>
            </a:r>
            <a:r>
              <a:rPr lang="en-US" sz="2400" i="1" kern="0" dirty="0">
                <a:latin typeface="+mn-lt"/>
                <a:cs typeface="+mn-cs"/>
              </a:rPr>
              <a:t>S-R</a:t>
            </a:r>
            <a:r>
              <a:rPr lang="en-US" sz="2400" kern="0" dirty="0">
                <a:latin typeface="+mn-lt"/>
                <a:cs typeface="+mn-cs"/>
              </a:rPr>
              <a:t> flip-flop:</a:t>
            </a:r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29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2514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6400801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83" name="Document" r:id="rId4" imgW="3286080" imgH="1108440" progId="Word.Document.8">
                      <p:embed/>
                    </p:oleObj>
                  </mc:Choice>
                  <mc:Fallback>
                    <p:oleObj name="Document" r:id="rId4" imgW="3286080" imgH="1108440" progId="Word.Document.8">
                      <p:embed/>
                      <p:pic>
                        <p:nvPicPr>
                          <p:cNvPr id="3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981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indent="-274638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Convert </a:t>
            </a:r>
            <a:r>
              <a:rPr lang="en-US" sz="2400" i="1" kern="0" dirty="0">
                <a:latin typeface="+mn-lt"/>
                <a:cs typeface="+mn-cs"/>
              </a:rPr>
              <a:t>S-R</a:t>
            </a:r>
            <a:r>
              <a:rPr lang="en-US" sz="2400" kern="0" dirty="0">
                <a:latin typeface="+mn-lt"/>
                <a:cs typeface="+mn-cs"/>
              </a:rPr>
              <a:t> flip-flop into a </a:t>
            </a:r>
            <a:r>
              <a:rPr lang="en-US" sz="2400" i="1" kern="0" dirty="0">
                <a:latin typeface="+mn-lt"/>
                <a:cs typeface="+mn-cs"/>
              </a:rPr>
              <a:t>D</a:t>
            </a:r>
            <a:r>
              <a:rPr lang="en-US" sz="2400" kern="0" dirty="0">
                <a:latin typeface="+mn-lt"/>
                <a:cs typeface="+mn-cs"/>
              </a:rPr>
              <a:t> flip-flop: add an inverter.</a:t>
            </a:r>
          </a:p>
        </p:txBody>
      </p:sp>
      <p:sp>
        <p:nvSpPr>
          <p:cNvPr id="4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44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276601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1981200" y="3505201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3276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2" name="Document" r:id="rId4" imgW="3534480" imgH="1528560" progId="Word.Document.8">
                    <p:embed/>
                  </p:oleObj>
                </mc:Choice>
                <mc:Fallback>
                  <p:oleObj name="Document" r:id="rId4" imgW="3534480" imgH="1528560" progId="Word.Document.8">
                    <p:embed/>
                    <p:pic>
                      <p:nvPicPr>
                        <p:cNvPr id="78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7467600" y="3733801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3" name="Document" r:id="rId6" imgW="2169000" imgH="2534400" progId="Word.Document.8">
                    <p:embed/>
                  </p:oleObj>
                </mc:Choice>
                <mc:Fallback>
                  <p:oleObj name="Document" r:id="rId6" imgW="2169000" imgH="2534400" progId="Word.Document.8">
                    <p:embed/>
                    <p:pic>
                      <p:nvPicPr>
                        <p:cNvPr id="82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4876800" y="55626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5791200" y="5562601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J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K'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1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92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3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85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1981200" y="3810001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2743201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7543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3048001" y="4572001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" name="Document" r:id="rId4" imgW="3274200" imgH="1043280" progId="Word.Document.8">
                    <p:embed/>
                  </p:oleObj>
                </mc:Choice>
                <mc:Fallback>
                  <p:oleObj name="Document" r:id="rId4" imgW="3274200" imgH="1043280" progId="Word.Document.8">
                    <p:embed/>
                    <p:pic>
                      <p:nvPicPr>
                        <p:cNvPr id="169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7239001" y="4419601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7" name="Document" r:id="rId6" imgW="1798920" imgH="1528560" progId="Word.Document.8">
                    <p:embed/>
                  </p:oleObj>
                </mc:Choice>
                <mc:Fallback>
                  <p:oleObj name="Document" r:id="rId6" imgW="1798920" imgH="1528560" progId="Word.Document.8">
                    <p:embed/>
                    <p:pic>
                      <p:nvPicPr>
                        <p:cNvPr id="173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4648200" y="56388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8" name="Text Box 160"/>
          <p:cNvSpPr txBox="1">
            <a:spLocks noChangeArrowheads="1"/>
          </p:cNvSpPr>
          <p:nvPr/>
        </p:nvSpPr>
        <p:spPr bwMode="auto">
          <a:xfrm>
            <a:off x="5562600" y="5638801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T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T'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18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8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76" grpId="0"/>
      <p:bldP spid="1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(1/2)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>
                <a:sym typeface="Symbol" pitchFamily="18" charset="2"/>
              </a:rPr>
              <a:t>S-R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i="1" dirty="0">
                <a:sym typeface="Symbol" pitchFamily="18" charset="2"/>
              </a:rPr>
              <a:t>D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inputs are </a:t>
            </a: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>
                <a:sym typeface="Symbol" pitchFamily="18" charset="2"/>
              </a:rPr>
              <a:t>preset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clear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) [or </a:t>
            </a:r>
            <a:r>
              <a:rPr lang="en-GB" i="1" dirty="0">
                <a:sym typeface="Symbol" pitchFamily="18" charset="2"/>
              </a:rPr>
              <a:t>direct 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SD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direct 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RD</a:t>
            </a:r>
            <a:r>
              <a:rPr lang="en-GB" dirty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Flip-flop in normal operation mode when both </a:t>
            </a:r>
            <a:r>
              <a:rPr lang="en-GB" i="1" dirty="0">
                <a:sym typeface="Symbol" pitchFamily="18" charset="2"/>
              </a:rPr>
              <a:t>PRE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 are LOW.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2514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  <p:sp>
        <p:nvSpPr>
          <p:cNvPr id="2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2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previous semester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8108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2772"/>
            <a:ext cx="10972800" cy="4582391"/>
          </a:xfrm>
        </p:spPr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dirty="0"/>
              <a:t>Latches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dirty="0"/>
              <a:t>Flip-flops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dirty="0"/>
              <a:t>Analysis of Sequential Circuits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dirty="0"/>
              <a:t>Design of Sequential Circuits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strike="sngStrike" dirty="0" smtClean="0"/>
              <a:t>Quizzes</a:t>
            </a:r>
          </a:p>
          <a:p>
            <a:pPr marL="533400" indent="-533400">
              <a:buFont typeface="Wingdings" panose="05000000000000000000" pitchFamily="2" charset="2"/>
              <a:buChar char="§"/>
            </a:pPr>
            <a:r>
              <a:rPr lang="en-US" sz="3200" dirty="0" smtClean="0"/>
              <a:t>Selected Past </a:t>
            </a:r>
            <a:r>
              <a:rPr lang="en-US" sz="3200" dirty="0"/>
              <a:t>Y</a:t>
            </a:r>
            <a:r>
              <a:rPr lang="en-US" sz="3200" dirty="0" smtClean="0"/>
              <a:t>ears’ Exam Questions</a:t>
            </a:r>
          </a:p>
          <a:p>
            <a:pPr marL="807720" lvl="1" indent="-5334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ym typeface="Symbol" pitchFamily="18" charset="2"/>
              </a:rPr>
              <a:t>AY2015</a:t>
            </a:r>
            <a:r>
              <a:rPr lang="en-US" sz="2400" dirty="0" smtClean="0">
                <a:sym typeface="Symbol" pitchFamily="18" charset="2"/>
              </a:rPr>
              <a:t>/16 </a:t>
            </a:r>
            <a:r>
              <a:rPr lang="en-US" sz="2400" dirty="0" err="1" smtClean="0">
                <a:sym typeface="Symbol" pitchFamily="18" charset="2"/>
              </a:rPr>
              <a:t>Sem1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Q7</a:t>
            </a:r>
            <a:endParaRPr lang="en-US" sz="2400" dirty="0" smtClean="0">
              <a:sym typeface="Symbol" pitchFamily="18" charset="2"/>
            </a:endParaRPr>
          </a:p>
          <a:p>
            <a:pPr marL="807720" lvl="1" indent="-533400">
              <a:buFont typeface="Wingdings" panose="05000000000000000000" pitchFamily="2" charset="2"/>
              <a:buChar char="§"/>
            </a:pPr>
            <a:r>
              <a:rPr lang="en-US" sz="2400" dirty="0" err="1" smtClean="0">
                <a:sym typeface="Symbol" pitchFamily="18" charset="2"/>
              </a:rPr>
              <a:t>AY2020</a:t>
            </a:r>
            <a:r>
              <a:rPr lang="en-US" sz="2400" dirty="0" smtClean="0">
                <a:sym typeface="Symbol" pitchFamily="18" charset="2"/>
              </a:rPr>
              <a:t>/21 </a:t>
            </a:r>
            <a:r>
              <a:rPr lang="en-US" sz="2400" dirty="0" err="1" smtClean="0">
                <a:sym typeface="Symbol" pitchFamily="18" charset="2"/>
              </a:rPr>
              <a:t>Sem2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Q12</a:t>
            </a:r>
            <a:endParaRPr lang="en-US" sz="2400" dirty="0">
              <a:sym typeface="Symbol" pitchFamily="18" charset="2"/>
            </a:endParaRPr>
          </a:p>
          <a:p>
            <a:pPr marL="807720" lvl="1" indent="-5334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77A25-C8D0-71F4-9768-6EB9594CDB53}"/>
              </a:ext>
            </a:extLst>
          </p:cNvPr>
          <p:cNvSpPr txBox="1"/>
          <p:nvPr/>
        </p:nvSpPr>
        <p:spPr>
          <a:xfrm>
            <a:off x="1981200" y="1942744"/>
            <a:ext cx="795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Q2: Does Q(t+1), Q+ and Q’ all mean the same thing?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2618C-0F4F-8A85-280A-2E47B2810842}"/>
              </a:ext>
            </a:extLst>
          </p:cNvPr>
          <p:cNvSpPr txBox="1"/>
          <p:nvPr/>
        </p:nvSpPr>
        <p:spPr>
          <a:xfrm>
            <a:off x="1981200" y="2322470"/>
            <a:ext cx="795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A: Q(t) and Q(t+1) mean present state and next state respectively. They can also be referred to simply as Q and Q+ respectively. So, Q = Q(t), and Q+ = Q(t+1).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E68A7-1681-D66B-152C-13A70A0374A9}"/>
              </a:ext>
            </a:extLst>
          </p:cNvPr>
          <p:cNvSpPr txBox="1"/>
          <p:nvPr/>
        </p:nvSpPr>
        <p:spPr>
          <a:xfrm>
            <a:off x="1980380" y="3201780"/>
            <a:ext cx="795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Q’ is the complement of Q. Therefore, Q’ is not the same as Q (in fact, it is the negation/opposite of Q), nor is it the same as Q+ (it has no relationship to Q+).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9059-B4B8-F175-983D-4C239050A257}"/>
              </a:ext>
            </a:extLst>
          </p:cNvPr>
          <p:cNvSpPr txBox="1"/>
          <p:nvPr/>
        </p:nvSpPr>
        <p:spPr>
          <a:xfrm>
            <a:off x="1980380" y="638792"/>
            <a:ext cx="795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Q1: How does slide 9 of </a:t>
            </a:r>
            <a:r>
              <a:rPr lang="en-SG" dirty="0" err="1"/>
              <a:t>lect</a:t>
            </a:r>
            <a:r>
              <a:rPr lang="en-SG" dirty="0"/>
              <a:t> 19 work? Why is it that both R and S are high considered an invalid input?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13927-673D-FFDE-EE41-6CE0A2E551D7}"/>
              </a:ext>
            </a:extLst>
          </p:cNvPr>
          <p:cNvSpPr txBox="1"/>
          <p:nvPr/>
        </p:nvSpPr>
        <p:spPr>
          <a:xfrm>
            <a:off x="1980380" y="1226783"/>
            <a:ext cx="838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A: It has been illustrated that when both R and S are high, the output Q and Q’ are the same, which violates the definition of a latch/flip-flop.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C1D6C-87C8-39FE-7983-5D04C67844F7}"/>
              </a:ext>
            </a:extLst>
          </p:cNvPr>
          <p:cNvSpPr txBox="1"/>
          <p:nvPr/>
        </p:nvSpPr>
        <p:spPr>
          <a:xfrm>
            <a:off x="1980380" y="4338558"/>
            <a:ext cx="854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Q3: L19 slide 10, the outputs are redirected as inputs, and to get outputs we need inputs first. How does the whole thing work as it seems like a never-ending cycle.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77328-28B6-403D-3519-585269CBB39F}"/>
              </a:ext>
            </a:extLst>
          </p:cNvPr>
          <p:cNvSpPr txBox="1"/>
          <p:nvPr/>
        </p:nvSpPr>
        <p:spPr>
          <a:xfrm>
            <a:off x="1980380" y="5004420"/>
            <a:ext cx="795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A: If there isn’t a clock, will be a “never-ending cycle”. The clock provides synchronisation. The flip flop acts only when it is activated (by the rising edge or falling edge of the clock).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9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77A25-C8D0-71F4-9768-6EB9594CDB53}"/>
              </a:ext>
            </a:extLst>
          </p:cNvPr>
          <p:cNvSpPr txBox="1"/>
          <p:nvPr/>
        </p:nvSpPr>
        <p:spPr>
          <a:xfrm>
            <a:off x="1980380" y="623554"/>
            <a:ext cx="795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Q4: Why is there a circle at Q’ output on the flip flop?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2618C-0F4F-8A85-280A-2E47B2810842}"/>
              </a:ext>
            </a:extLst>
          </p:cNvPr>
          <p:cNvSpPr txBox="1"/>
          <p:nvPr/>
        </p:nvSpPr>
        <p:spPr>
          <a:xfrm>
            <a:off x="2495550" y="5209826"/>
            <a:ext cx="753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A: Just a labelling convention, to remind users that the output (Q’) is the negation of Q.</a:t>
            </a:r>
          </a:p>
        </p:txBody>
      </p:sp>
      <p:grpSp>
        <p:nvGrpSpPr>
          <p:cNvPr id="8" name="Group 132">
            <a:extLst>
              <a:ext uri="{FF2B5EF4-FFF2-40B4-BE49-F238E27FC236}">
                <a16:creationId xmlns:a16="http://schemas.microsoft.com/office/drawing/2014/main" id="{5B4AD8BE-DA20-A1EF-9145-CF5473352ABA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361300"/>
            <a:ext cx="6477000" cy="1662113"/>
            <a:chOff x="1344" y="1536"/>
            <a:chExt cx="4080" cy="1047"/>
          </a:xfrm>
        </p:grpSpPr>
        <p:grpSp>
          <p:nvGrpSpPr>
            <p:cNvPr id="9" name="Group 131">
              <a:extLst>
                <a:ext uri="{FF2B5EF4-FFF2-40B4-BE49-F238E27FC236}">
                  <a16:creationId xmlns:a16="http://schemas.microsoft.com/office/drawing/2014/main" id="{C9BEE777-94AB-2B27-52E3-CD0BAF8450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11" name="Group 61">
                <a:extLst>
                  <a:ext uri="{FF2B5EF4-FFF2-40B4-BE49-F238E27FC236}">
                    <a16:creationId xmlns:a16="http://schemas.microsoft.com/office/drawing/2014/main" id="{6A06D9EB-5401-8D6A-87A7-D17414FBC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33" name="Rectangle 62">
                  <a:extLst>
                    <a:ext uri="{FF2B5EF4-FFF2-40B4-BE49-F238E27FC236}">
                      <a16:creationId xmlns:a16="http://schemas.microsoft.com/office/drawing/2014/main" id="{06D1BB38-B750-33D1-EA6E-E5FB68718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63">
                  <a:extLst>
                    <a:ext uri="{FF2B5EF4-FFF2-40B4-BE49-F238E27FC236}">
                      <a16:creationId xmlns:a16="http://schemas.microsoft.com/office/drawing/2014/main" id="{EDE9F501-4B14-AF47-2BB0-839571443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64">
                  <a:extLst>
                    <a:ext uri="{FF2B5EF4-FFF2-40B4-BE49-F238E27FC236}">
                      <a16:creationId xmlns:a16="http://schemas.microsoft.com/office/drawing/2014/main" id="{CEC85BC3-690D-DAC5-1905-AA9B9EE37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5">
                  <a:extLst>
                    <a:ext uri="{FF2B5EF4-FFF2-40B4-BE49-F238E27FC236}">
                      <a16:creationId xmlns:a16="http://schemas.microsoft.com/office/drawing/2014/main" id="{63A7E38F-7379-FE3D-AEDD-6EBE11140E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66">
                  <a:extLst>
                    <a:ext uri="{FF2B5EF4-FFF2-40B4-BE49-F238E27FC236}">
                      <a16:creationId xmlns:a16="http://schemas.microsoft.com/office/drawing/2014/main" id="{B39B163A-230C-7F71-5011-8AEB7E879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67">
                  <a:extLst>
                    <a:ext uri="{FF2B5EF4-FFF2-40B4-BE49-F238E27FC236}">
                      <a16:creationId xmlns:a16="http://schemas.microsoft.com/office/drawing/2014/main" id="{06319FB4-9E2D-1BF6-0A7C-059553152A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39" name="Rectangle 68">
                  <a:extLst>
                    <a:ext uri="{FF2B5EF4-FFF2-40B4-BE49-F238E27FC236}">
                      <a16:creationId xmlns:a16="http://schemas.microsoft.com/office/drawing/2014/main" id="{0CA69A69-CD88-951A-C384-E79FF38FB5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40" name="Line 69">
                  <a:extLst>
                    <a:ext uri="{FF2B5EF4-FFF2-40B4-BE49-F238E27FC236}">
                      <a16:creationId xmlns:a16="http://schemas.microsoft.com/office/drawing/2014/main" id="{9F06F639-2A3D-8B97-251D-95CD8D99B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7D983240-6938-675F-E4B8-765DF4D082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AutoShape 71">
                  <a:extLst>
                    <a:ext uri="{FF2B5EF4-FFF2-40B4-BE49-F238E27FC236}">
                      <a16:creationId xmlns:a16="http://schemas.microsoft.com/office/drawing/2014/main" id="{79B7E0DD-A1D4-1864-7555-B359B99E82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4">
                <a:extLst>
                  <a:ext uri="{FF2B5EF4-FFF2-40B4-BE49-F238E27FC236}">
                    <a16:creationId xmlns:a16="http://schemas.microsoft.com/office/drawing/2014/main" id="{77F24D61-0DE3-49AF-CFA0-FFB3DFB58C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24" name="Rectangle 85">
                  <a:extLst>
                    <a:ext uri="{FF2B5EF4-FFF2-40B4-BE49-F238E27FC236}">
                      <a16:creationId xmlns:a16="http://schemas.microsoft.com/office/drawing/2014/main" id="{31E8FBEC-CC66-836C-3C71-11B9899DD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6">
                  <a:extLst>
                    <a:ext uri="{FF2B5EF4-FFF2-40B4-BE49-F238E27FC236}">
                      <a16:creationId xmlns:a16="http://schemas.microsoft.com/office/drawing/2014/main" id="{B4310FFF-37F0-BBCD-1646-3ABCBC338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87">
                  <a:extLst>
                    <a:ext uri="{FF2B5EF4-FFF2-40B4-BE49-F238E27FC236}">
                      <a16:creationId xmlns:a16="http://schemas.microsoft.com/office/drawing/2014/main" id="{7FFB0A15-2D01-25A3-BFCB-4FD81F098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8">
                  <a:extLst>
                    <a:ext uri="{FF2B5EF4-FFF2-40B4-BE49-F238E27FC236}">
                      <a16:creationId xmlns:a16="http://schemas.microsoft.com/office/drawing/2014/main" id="{40BDDB8C-4906-3C28-660E-464143F647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9">
                  <a:extLst>
                    <a:ext uri="{FF2B5EF4-FFF2-40B4-BE49-F238E27FC236}">
                      <a16:creationId xmlns:a16="http://schemas.microsoft.com/office/drawing/2014/main" id="{13507267-BF52-A7E3-2169-A8B742CA2F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Text Box 90">
                  <a:extLst>
                    <a:ext uri="{FF2B5EF4-FFF2-40B4-BE49-F238E27FC236}">
                      <a16:creationId xmlns:a16="http://schemas.microsoft.com/office/drawing/2014/main" id="{0773A497-D96A-F36B-DCF2-5EF42003FA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30" name="Rectangle 91">
                  <a:extLst>
                    <a:ext uri="{FF2B5EF4-FFF2-40B4-BE49-F238E27FC236}">
                      <a16:creationId xmlns:a16="http://schemas.microsoft.com/office/drawing/2014/main" id="{1F11262D-F665-FBF1-6803-2339E3FA3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31" name="Line 92">
                  <a:extLst>
                    <a:ext uri="{FF2B5EF4-FFF2-40B4-BE49-F238E27FC236}">
                      <a16:creationId xmlns:a16="http://schemas.microsoft.com/office/drawing/2014/main" id="{1755F75A-A47D-DCCE-9ECF-EB728123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AutoShape 93">
                  <a:extLst>
                    <a:ext uri="{FF2B5EF4-FFF2-40B4-BE49-F238E27FC236}">
                      <a16:creationId xmlns:a16="http://schemas.microsoft.com/office/drawing/2014/main" id="{ABD97E9F-D09C-83AC-7BBC-2D75AC307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06">
                <a:extLst>
                  <a:ext uri="{FF2B5EF4-FFF2-40B4-BE49-F238E27FC236}">
                    <a16:creationId xmlns:a16="http://schemas.microsoft.com/office/drawing/2014/main" id="{EE4CCB9C-766C-7307-8A67-D04AF7C99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14" name="Rectangle 107">
                  <a:extLst>
                    <a:ext uri="{FF2B5EF4-FFF2-40B4-BE49-F238E27FC236}">
                      <a16:creationId xmlns:a16="http://schemas.microsoft.com/office/drawing/2014/main" id="{89AF6E6D-E611-409E-B0DA-4E0128E1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108">
                  <a:extLst>
                    <a:ext uri="{FF2B5EF4-FFF2-40B4-BE49-F238E27FC236}">
                      <a16:creationId xmlns:a16="http://schemas.microsoft.com/office/drawing/2014/main" id="{EEA9A095-F688-D4F4-B0CA-1CF6825C0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109">
                  <a:extLst>
                    <a:ext uri="{FF2B5EF4-FFF2-40B4-BE49-F238E27FC236}">
                      <a16:creationId xmlns:a16="http://schemas.microsoft.com/office/drawing/2014/main" id="{1E8DE17F-3BA2-41AE-066C-47E16461B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110">
                  <a:extLst>
                    <a:ext uri="{FF2B5EF4-FFF2-40B4-BE49-F238E27FC236}">
                      <a16:creationId xmlns:a16="http://schemas.microsoft.com/office/drawing/2014/main" id="{9A5AC2ED-6CFE-3342-1F8F-D9CC05764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11">
                  <a:extLst>
                    <a:ext uri="{FF2B5EF4-FFF2-40B4-BE49-F238E27FC236}">
                      <a16:creationId xmlns:a16="http://schemas.microsoft.com/office/drawing/2014/main" id="{8D4A2064-F5CE-99EA-9479-88AEAB268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112">
                  <a:extLst>
                    <a:ext uri="{FF2B5EF4-FFF2-40B4-BE49-F238E27FC236}">
                      <a16:creationId xmlns:a16="http://schemas.microsoft.com/office/drawing/2014/main" id="{059F9409-D116-1D88-3315-E1D314DB4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20" name="Rectangle 113">
                  <a:extLst>
                    <a:ext uri="{FF2B5EF4-FFF2-40B4-BE49-F238E27FC236}">
                      <a16:creationId xmlns:a16="http://schemas.microsoft.com/office/drawing/2014/main" id="{F69F5463-55EA-8FD1-4C7B-5CCB3C870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21" name="Line 114">
                  <a:extLst>
                    <a:ext uri="{FF2B5EF4-FFF2-40B4-BE49-F238E27FC236}">
                      <a16:creationId xmlns:a16="http://schemas.microsoft.com/office/drawing/2014/main" id="{7360BE2A-45BE-7BB9-1B95-998E50DF9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15">
                  <a:extLst>
                    <a:ext uri="{FF2B5EF4-FFF2-40B4-BE49-F238E27FC236}">
                      <a16:creationId xmlns:a16="http://schemas.microsoft.com/office/drawing/2014/main" id="{62C047C5-A1C9-9D63-6FE0-1B7829DBD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AutoShape 116">
                  <a:extLst>
                    <a:ext uri="{FF2B5EF4-FFF2-40B4-BE49-F238E27FC236}">
                      <a16:creationId xmlns:a16="http://schemas.microsoft.com/office/drawing/2014/main" id="{3E062C2E-36A8-19ED-BD54-FC50D6E69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Text Box 129">
              <a:extLst>
                <a:ext uri="{FF2B5EF4-FFF2-40B4-BE49-F238E27FC236}">
                  <a16:creationId xmlns:a16="http://schemas.microsoft.com/office/drawing/2014/main" id="{9A913B22-F125-A693-8FBD-72B5D8845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43" name="Group 134">
            <a:extLst>
              <a:ext uri="{FF2B5EF4-FFF2-40B4-BE49-F238E27FC236}">
                <a16:creationId xmlns:a16="http://schemas.microsoft.com/office/drawing/2014/main" id="{A7347845-9FBA-25B6-15AF-21F6BBEFEBF7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342500"/>
            <a:ext cx="6477000" cy="1662113"/>
            <a:chOff x="1344" y="2784"/>
            <a:chExt cx="4080" cy="1047"/>
          </a:xfrm>
        </p:grpSpPr>
        <p:grpSp>
          <p:nvGrpSpPr>
            <p:cNvPr id="44" name="Group 133">
              <a:extLst>
                <a:ext uri="{FF2B5EF4-FFF2-40B4-BE49-F238E27FC236}">
                  <a16:creationId xmlns:a16="http://schemas.microsoft.com/office/drawing/2014/main" id="{8B84BA58-8464-6AE4-95E6-80CD3D1F2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46" name="Group 72">
                <a:extLst>
                  <a:ext uri="{FF2B5EF4-FFF2-40B4-BE49-F238E27FC236}">
                    <a16:creationId xmlns:a16="http://schemas.microsoft.com/office/drawing/2014/main" id="{BBC0317A-7CDD-5CD5-92DC-6859BCCFD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71" name="Rectangle 73">
                  <a:extLst>
                    <a:ext uri="{FF2B5EF4-FFF2-40B4-BE49-F238E27FC236}">
                      <a16:creationId xmlns:a16="http://schemas.microsoft.com/office/drawing/2014/main" id="{25DD209C-7689-7BAD-CF14-32CD72873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74">
                  <a:extLst>
                    <a:ext uri="{FF2B5EF4-FFF2-40B4-BE49-F238E27FC236}">
                      <a16:creationId xmlns:a16="http://schemas.microsoft.com/office/drawing/2014/main" id="{9011D733-7163-1605-22A5-A55E9E85A7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Oval 75">
                  <a:extLst>
                    <a:ext uri="{FF2B5EF4-FFF2-40B4-BE49-F238E27FC236}">
                      <a16:creationId xmlns:a16="http://schemas.microsoft.com/office/drawing/2014/main" id="{7BE9643B-4D5B-766F-9A94-5BFF88420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76">
                  <a:extLst>
                    <a:ext uri="{FF2B5EF4-FFF2-40B4-BE49-F238E27FC236}">
                      <a16:creationId xmlns:a16="http://schemas.microsoft.com/office/drawing/2014/main" id="{EBCECF0A-F1E2-1F5D-E6EC-9C38B00B86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77">
                  <a:extLst>
                    <a:ext uri="{FF2B5EF4-FFF2-40B4-BE49-F238E27FC236}">
                      <a16:creationId xmlns:a16="http://schemas.microsoft.com/office/drawing/2014/main" id="{A7AD94BB-D502-82FD-87B9-464D7A551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Text Box 78">
                  <a:extLst>
                    <a:ext uri="{FF2B5EF4-FFF2-40B4-BE49-F238E27FC236}">
                      <a16:creationId xmlns:a16="http://schemas.microsoft.com/office/drawing/2014/main" id="{EC03C5F4-9620-FF4D-1623-3435BF934D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77" name="Rectangle 79">
                  <a:extLst>
                    <a:ext uri="{FF2B5EF4-FFF2-40B4-BE49-F238E27FC236}">
                      <a16:creationId xmlns:a16="http://schemas.microsoft.com/office/drawing/2014/main" id="{84DEF709-AAE6-67FE-36B5-97C9EF81E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78" name="Line 80">
                  <a:extLst>
                    <a:ext uri="{FF2B5EF4-FFF2-40B4-BE49-F238E27FC236}">
                      <a16:creationId xmlns:a16="http://schemas.microsoft.com/office/drawing/2014/main" id="{6866ABC1-99A6-6E58-7903-E0D6095A3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1">
                  <a:extLst>
                    <a:ext uri="{FF2B5EF4-FFF2-40B4-BE49-F238E27FC236}">
                      <a16:creationId xmlns:a16="http://schemas.microsoft.com/office/drawing/2014/main" id="{8FA467F7-A178-C827-ACCF-8C34E86CC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82">
                  <a:extLst>
                    <a:ext uri="{FF2B5EF4-FFF2-40B4-BE49-F238E27FC236}">
                      <a16:creationId xmlns:a16="http://schemas.microsoft.com/office/drawing/2014/main" id="{CAB59360-3A07-1000-05D6-1801A1E52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83">
                  <a:extLst>
                    <a:ext uri="{FF2B5EF4-FFF2-40B4-BE49-F238E27FC236}">
                      <a16:creationId xmlns:a16="http://schemas.microsoft.com/office/drawing/2014/main" id="{499E79D1-3E12-C6FB-374C-613088E8C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94">
                <a:extLst>
                  <a:ext uri="{FF2B5EF4-FFF2-40B4-BE49-F238E27FC236}">
                    <a16:creationId xmlns:a16="http://schemas.microsoft.com/office/drawing/2014/main" id="{8B87D84C-B292-5F02-CF64-AFD9E88EF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60" name="Rectangle 95">
                  <a:extLst>
                    <a:ext uri="{FF2B5EF4-FFF2-40B4-BE49-F238E27FC236}">
                      <a16:creationId xmlns:a16="http://schemas.microsoft.com/office/drawing/2014/main" id="{914C099E-0BFB-B8AA-E54F-12A849560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96">
                  <a:extLst>
                    <a:ext uri="{FF2B5EF4-FFF2-40B4-BE49-F238E27FC236}">
                      <a16:creationId xmlns:a16="http://schemas.microsoft.com/office/drawing/2014/main" id="{76A54E02-28C7-0306-53E7-576FA94E5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97">
                  <a:extLst>
                    <a:ext uri="{FF2B5EF4-FFF2-40B4-BE49-F238E27FC236}">
                      <a16:creationId xmlns:a16="http://schemas.microsoft.com/office/drawing/2014/main" id="{05803AF5-8CD3-7EAB-026C-74900391C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98">
                  <a:extLst>
                    <a:ext uri="{FF2B5EF4-FFF2-40B4-BE49-F238E27FC236}">
                      <a16:creationId xmlns:a16="http://schemas.microsoft.com/office/drawing/2014/main" id="{F31E25CF-5CE2-6966-3B6A-AD6B71ADAC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99">
                  <a:extLst>
                    <a:ext uri="{FF2B5EF4-FFF2-40B4-BE49-F238E27FC236}">
                      <a16:creationId xmlns:a16="http://schemas.microsoft.com/office/drawing/2014/main" id="{FE77845E-E246-C264-A16F-A64E6CB19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Text Box 100">
                  <a:extLst>
                    <a:ext uri="{FF2B5EF4-FFF2-40B4-BE49-F238E27FC236}">
                      <a16:creationId xmlns:a16="http://schemas.microsoft.com/office/drawing/2014/main" id="{BB7D067F-884D-FAB0-0F1F-677D37E784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66" name="Rectangle 101">
                  <a:extLst>
                    <a:ext uri="{FF2B5EF4-FFF2-40B4-BE49-F238E27FC236}">
                      <a16:creationId xmlns:a16="http://schemas.microsoft.com/office/drawing/2014/main" id="{2C6D626F-3455-0F17-C75D-D989F217F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67" name="Line 102">
                  <a:extLst>
                    <a:ext uri="{FF2B5EF4-FFF2-40B4-BE49-F238E27FC236}">
                      <a16:creationId xmlns:a16="http://schemas.microsoft.com/office/drawing/2014/main" id="{41B2FB72-C6CB-4912-5BC1-81BCBE44AE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3">
                  <a:extLst>
                    <a:ext uri="{FF2B5EF4-FFF2-40B4-BE49-F238E27FC236}">
                      <a16:creationId xmlns:a16="http://schemas.microsoft.com/office/drawing/2014/main" id="{BADA443D-A08D-DB0A-1107-D46CD2151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AutoShape 104">
                  <a:extLst>
                    <a:ext uri="{FF2B5EF4-FFF2-40B4-BE49-F238E27FC236}">
                      <a16:creationId xmlns:a16="http://schemas.microsoft.com/office/drawing/2014/main" id="{AE6EB7B7-7C5D-5B96-B13D-C3C3D1FAA7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105">
                  <a:extLst>
                    <a:ext uri="{FF2B5EF4-FFF2-40B4-BE49-F238E27FC236}">
                      <a16:creationId xmlns:a16="http://schemas.microsoft.com/office/drawing/2014/main" id="{00643589-B893-13E9-25C0-FE2A883C0D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117">
                <a:extLst>
                  <a:ext uri="{FF2B5EF4-FFF2-40B4-BE49-F238E27FC236}">
                    <a16:creationId xmlns:a16="http://schemas.microsoft.com/office/drawing/2014/main" id="{AA16E0F6-B728-3818-3ED6-369C5C05A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49" name="Rectangle 118">
                  <a:extLst>
                    <a:ext uri="{FF2B5EF4-FFF2-40B4-BE49-F238E27FC236}">
                      <a16:creationId xmlns:a16="http://schemas.microsoft.com/office/drawing/2014/main" id="{562E5B17-BEBC-7C7B-C881-598F989AB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19">
                  <a:extLst>
                    <a:ext uri="{FF2B5EF4-FFF2-40B4-BE49-F238E27FC236}">
                      <a16:creationId xmlns:a16="http://schemas.microsoft.com/office/drawing/2014/main" id="{E2DF3A15-621E-561D-2CC0-1C7100C9D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120">
                  <a:extLst>
                    <a:ext uri="{FF2B5EF4-FFF2-40B4-BE49-F238E27FC236}">
                      <a16:creationId xmlns:a16="http://schemas.microsoft.com/office/drawing/2014/main" id="{FA8E4413-17D0-7386-6C53-4DCBF054E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21">
                  <a:extLst>
                    <a:ext uri="{FF2B5EF4-FFF2-40B4-BE49-F238E27FC236}">
                      <a16:creationId xmlns:a16="http://schemas.microsoft.com/office/drawing/2014/main" id="{4546EE86-7281-7BB9-63E7-0FBB9B0CD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22">
                  <a:extLst>
                    <a:ext uri="{FF2B5EF4-FFF2-40B4-BE49-F238E27FC236}">
                      <a16:creationId xmlns:a16="http://schemas.microsoft.com/office/drawing/2014/main" id="{F36FE1DE-ACF9-9A8F-ADA0-83868FAF1A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Text Box 123">
                  <a:extLst>
                    <a:ext uri="{FF2B5EF4-FFF2-40B4-BE49-F238E27FC236}">
                      <a16:creationId xmlns:a16="http://schemas.microsoft.com/office/drawing/2014/main" id="{568DC185-229A-6E09-E263-B5108B7D5D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55" name="Rectangle 124">
                  <a:extLst>
                    <a:ext uri="{FF2B5EF4-FFF2-40B4-BE49-F238E27FC236}">
                      <a16:creationId xmlns:a16="http://schemas.microsoft.com/office/drawing/2014/main" id="{0D1DC64F-2E10-433F-FE53-77863DCA7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56" name="Line 125">
                  <a:extLst>
                    <a:ext uri="{FF2B5EF4-FFF2-40B4-BE49-F238E27FC236}">
                      <a16:creationId xmlns:a16="http://schemas.microsoft.com/office/drawing/2014/main" id="{C557C9AD-4EDB-2702-CCCA-79E0F1780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6">
                  <a:extLst>
                    <a:ext uri="{FF2B5EF4-FFF2-40B4-BE49-F238E27FC236}">
                      <a16:creationId xmlns:a16="http://schemas.microsoft.com/office/drawing/2014/main" id="{C5F2A16B-2A5A-1DBF-45F7-246C38CA1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AutoShape 127">
                  <a:extLst>
                    <a:ext uri="{FF2B5EF4-FFF2-40B4-BE49-F238E27FC236}">
                      <a16:creationId xmlns:a16="http://schemas.microsoft.com/office/drawing/2014/main" id="{D7ED08E6-B0FF-D7ED-E628-36AE534B9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Oval 128">
                  <a:extLst>
                    <a:ext uri="{FF2B5EF4-FFF2-40B4-BE49-F238E27FC236}">
                      <a16:creationId xmlns:a16="http://schemas.microsoft.com/office/drawing/2014/main" id="{2FAD4B95-D29C-2761-ECC4-F4905A57B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Text Box 130">
              <a:extLst>
                <a:ext uri="{FF2B5EF4-FFF2-40B4-BE49-F238E27FC236}">
                  <a16:creationId xmlns:a16="http://schemas.microsoft.com/office/drawing/2014/main" id="{9AD186AB-42A3-D11B-C3AE-28AB93130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  <p:sp>
        <p:nvSpPr>
          <p:cNvPr id="8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8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89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D77A25-C8D0-71F4-9768-6EB9594CDB53}"/>
              </a:ext>
            </a:extLst>
          </p:cNvPr>
          <p:cNvSpPr txBox="1"/>
          <p:nvPr/>
        </p:nvSpPr>
        <p:spPr>
          <a:xfrm>
            <a:off x="1930400" y="723099"/>
            <a:ext cx="795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Q5: What do Q and Q’ represent on the flip flop?</a:t>
            </a:r>
          </a:p>
        </p:txBody>
      </p:sp>
      <p:grpSp>
        <p:nvGrpSpPr>
          <p:cNvPr id="8" name="Group 132">
            <a:extLst>
              <a:ext uri="{FF2B5EF4-FFF2-40B4-BE49-F238E27FC236}">
                <a16:creationId xmlns:a16="http://schemas.microsoft.com/office/drawing/2014/main" id="{5E7EDA28-1B0C-A4F3-54A4-086E818573BB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556228"/>
            <a:ext cx="6477000" cy="1662113"/>
            <a:chOff x="1344" y="1536"/>
            <a:chExt cx="4080" cy="1047"/>
          </a:xfrm>
        </p:grpSpPr>
        <p:grpSp>
          <p:nvGrpSpPr>
            <p:cNvPr id="9" name="Group 131">
              <a:extLst>
                <a:ext uri="{FF2B5EF4-FFF2-40B4-BE49-F238E27FC236}">
                  <a16:creationId xmlns:a16="http://schemas.microsoft.com/office/drawing/2014/main" id="{762F2A93-AC05-0444-20C3-AE12E1018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11" name="Group 61">
                <a:extLst>
                  <a:ext uri="{FF2B5EF4-FFF2-40B4-BE49-F238E27FC236}">
                    <a16:creationId xmlns:a16="http://schemas.microsoft.com/office/drawing/2014/main" id="{8A4B2436-D617-9F55-BF7C-33F9847EA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33" name="Rectangle 62">
                  <a:extLst>
                    <a:ext uri="{FF2B5EF4-FFF2-40B4-BE49-F238E27FC236}">
                      <a16:creationId xmlns:a16="http://schemas.microsoft.com/office/drawing/2014/main" id="{52CEE067-1DE4-4D97-0A2D-FC17F5B0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63">
                  <a:extLst>
                    <a:ext uri="{FF2B5EF4-FFF2-40B4-BE49-F238E27FC236}">
                      <a16:creationId xmlns:a16="http://schemas.microsoft.com/office/drawing/2014/main" id="{320FD633-E82A-7764-CF9A-88B7FB7FB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64">
                  <a:extLst>
                    <a:ext uri="{FF2B5EF4-FFF2-40B4-BE49-F238E27FC236}">
                      <a16:creationId xmlns:a16="http://schemas.microsoft.com/office/drawing/2014/main" id="{68777776-F6DE-431C-79C8-31AB53026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5">
                  <a:extLst>
                    <a:ext uri="{FF2B5EF4-FFF2-40B4-BE49-F238E27FC236}">
                      <a16:creationId xmlns:a16="http://schemas.microsoft.com/office/drawing/2014/main" id="{C90A03A7-C3E2-4B91-7A32-F93D75B194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66">
                  <a:extLst>
                    <a:ext uri="{FF2B5EF4-FFF2-40B4-BE49-F238E27FC236}">
                      <a16:creationId xmlns:a16="http://schemas.microsoft.com/office/drawing/2014/main" id="{D3856304-1D1B-32B9-EEA8-870FD31D3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67">
                  <a:extLst>
                    <a:ext uri="{FF2B5EF4-FFF2-40B4-BE49-F238E27FC236}">
                      <a16:creationId xmlns:a16="http://schemas.microsoft.com/office/drawing/2014/main" id="{47BB5BAF-2241-CFF9-FAB0-2AADA3A98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39" name="Rectangle 68">
                  <a:extLst>
                    <a:ext uri="{FF2B5EF4-FFF2-40B4-BE49-F238E27FC236}">
                      <a16:creationId xmlns:a16="http://schemas.microsoft.com/office/drawing/2014/main" id="{8777311D-92E9-3941-418B-67BFF2DD9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40" name="Line 69">
                  <a:extLst>
                    <a:ext uri="{FF2B5EF4-FFF2-40B4-BE49-F238E27FC236}">
                      <a16:creationId xmlns:a16="http://schemas.microsoft.com/office/drawing/2014/main" id="{526C7FD4-022E-AF79-E622-AC6A3DB4D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0DB8B5B8-9EF1-5A4D-CA4E-95512022A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AutoShape 71">
                  <a:extLst>
                    <a:ext uri="{FF2B5EF4-FFF2-40B4-BE49-F238E27FC236}">
                      <a16:creationId xmlns:a16="http://schemas.microsoft.com/office/drawing/2014/main" id="{94221BB0-1517-F89D-12CF-708AF00D8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84">
                <a:extLst>
                  <a:ext uri="{FF2B5EF4-FFF2-40B4-BE49-F238E27FC236}">
                    <a16:creationId xmlns:a16="http://schemas.microsoft.com/office/drawing/2014/main" id="{BFA68171-D1D0-82BC-8DDA-3BE94C3F3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24" name="Rectangle 85">
                  <a:extLst>
                    <a:ext uri="{FF2B5EF4-FFF2-40B4-BE49-F238E27FC236}">
                      <a16:creationId xmlns:a16="http://schemas.microsoft.com/office/drawing/2014/main" id="{078E0E4A-9555-A073-2C11-8D94A63DF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6">
                  <a:extLst>
                    <a:ext uri="{FF2B5EF4-FFF2-40B4-BE49-F238E27FC236}">
                      <a16:creationId xmlns:a16="http://schemas.microsoft.com/office/drawing/2014/main" id="{CC1E6E51-F94D-3E6E-0DA4-7A70EF815B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87">
                  <a:extLst>
                    <a:ext uri="{FF2B5EF4-FFF2-40B4-BE49-F238E27FC236}">
                      <a16:creationId xmlns:a16="http://schemas.microsoft.com/office/drawing/2014/main" id="{5B4ADB05-09B6-9AA3-10B8-B4900F5F7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8">
                  <a:extLst>
                    <a:ext uri="{FF2B5EF4-FFF2-40B4-BE49-F238E27FC236}">
                      <a16:creationId xmlns:a16="http://schemas.microsoft.com/office/drawing/2014/main" id="{A74DDFC4-C813-CA13-E2EC-36E8214AB3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9">
                  <a:extLst>
                    <a:ext uri="{FF2B5EF4-FFF2-40B4-BE49-F238E27FC236}">
                      <a16:creationId xmlns:a16="http://schemas.microsoft.com/office/drawing/2014/main" id="{8CE53A38-734E-4601-86B6-B74485E20A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Text Box 90">
                  <a:extLst>
                    <a:ext uri="{FF2B5EF4-FFF2-40B4-BE49-F238E27FC236}">
                      <a16:creationId xmlns:a16="http://schemas.microsoft.com/office/drawing/2014/main" id="{AE06597C-8E20-9530-06AE-B448F678CA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30" name="Rectangle 91">
                  <a:extLst>
                    <a:ext uri="{FF2B5EF4-FFF2-40B4-BE49-F238E27FC236}">
                      <a16:creationId xmlns:a16="http://schemas.microsoft.com/office/drawing/2014/main" id="{05D339CB-C522-5B2F-1599-0F155AE65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31" name="Line 92">
                  <a:extLst>
                    <a:ext uri="{FF2B5EF4-FFF2-40B4-BE49-F238E27FC236}">
                      <a16:creationId xmlns:a16="http://schemas.microsoft.com/office/drawing/2014/main" id="{6FFAEB03-245D-2147-4FF0-B9BB5BC2A3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AutoShape 93">
                  <a:extLst>
                    <a:ext uri="{FF2B5EF4-FFF2-40B4-BE49-F238E27FC236}">
                      <a16:creationId xmlns:a16="http://schemas.microsoft.com/office/drawing/2014/main" id="{C0FD1EF2-1A3D-2491-0D2C-F5605A64C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06">
                <a:extLst>
                  <a:ext uri="{FF2B5EF4-FFF2-40B4-BE49-F238E27FC236}">
                    <a16:creationId xmlns:a16="http://schemas.microsoft.com/office/drawing/2014/main" id="{7DC5177C-A4C4-B726-2162-AD8495B96D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14" name="Rectangle 107">
                  <a:extLst>
                    <a:ext uri="{FF2B5EF4-FFF2-40B4-BE49-F238E27FC236}">
                      <a16:creationId xmlns:a16="http://schemas.microsoft.com/office/drawing/2014/main" id="{9ED3666D-106F-A4EF-9E37-BBF0F23DE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108">
                  <a:extLst>
                    <a:ext uri="{FF2B5EF4-FFF2-40B4-BE49-F238E27FC236}">
                      <a16:creationId xmlns:a16="http://schemas.microsoft.com/office/drawing/2014/main" id="{BCA684C0-A8E6-AB86-58B5-D3D86D8F71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109">
                  <a:extLst>
                    <a:ext uri="{FF2B5EF4-FFF2-40B4-BE49-F238E27FC236}">
                      <a16:creationId xmlns:a16="http://schemas.microsoft.com/office/drawing/2014/main" id="{93ABB3BA-CDA3-CF0B-B04F-A72DF47C9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110">
                  <a:extLst>
                    <a:ext uri="{FF2B5EF4-FFF2-40B4-BE49-F238E27FC236}">
                      <a16:creationId xmlns:a16="http://schemas.microsoft.com/office/drawing/2014/main" id="{A2E42D27-73B8-B1C3-10A9-839827841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111">
                  <a:extLst>
                    <a:ext uri="{FF2B5EF4-FFF2-40B4-BE49-F238E27FC236}">
                      <a16:creationId xmlns:a16="http://schemas.microsoft.com/office/drawing/2014/main" id="{B228028F-A9D3-12A8-481D-5ADBD4FC9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Text Box 112">
                  <a:extLst>
                    <a:ext uri="{FF2B5EF4-FFF2-40B4-BE49-F238E27FC236}">
                      <a16:creationId xmlns:a16="http://schemas.microsoft.com/office/drawing/2014/main" id="{F51945C6-527F-7F6E-2A59-8BFE09C155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20" name="Rectangle 113">
                  <a:extLst>
                    <a:ext uri="{FF2B5EF4-FFF2-40B4-BE49-F238E27FC236}">
                      <a16:creationId xmlns:a16="http://schemas.microsoft.com/office/drawing/2014/main" id="{96101B43-3136-8F36-565F-D943AD0990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21" name="Line 114">
                  <a:extLst>
                    <a:ext uri="{FF2B5EF4-FFF2-40B4-BE49-F238E27FC236}">
                      <a16:creationId xmlns:a16="http://schemas.microsoft.com/office/drawing/2014/main" id="{B6BB784F-C2BD-F1ED-8E98-08D7A25CB2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15">
                  <a:extLst>
                    <a:ext uri="{FF2B5EF4-FFF2-40B4-BE49-F238E27FC236}">
                      <a16:creationId xmlns:a16="http://schemas.microsoft.com/office/drawing/2014/main" id="{8A868C69-8170-02D3-FE6F-B39BB8FBA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AutoShape 116">
                  <a:extLst>
                    <a:ext uri="{FF2B5EF4-FFF2-40B4-BE49-F238E27FC236}">
                      <a16:creationId xmlns:a16="http://schemas.microsoft.com/office/drawing/2014/main" id="{DF3B6973-0517-5AC5-6623-62B77011F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Text Box 129">
              <a:extLst>
                <a:ext uri="{FF2B5EF4-FFF2-40B4-BE49-F238E27FC236}">
                  <a16:creationId xmlns:a16="http://schemas.microsoft.com/office/drawing/2014/main" id="{7615B104-8709-45D9-452A-EE62DB2D4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90157D5-A2B3-6CEE-BAB5-764B19A4629E}"/>
              </a:ext>
            </a:extLst>
          </p:cNvPr>
          <p:cNvSpPr txBox="1"/>
          <p:nvPr/>
        </p:nvSpPr>
        <p:spPr>
          <a:xfrm>
            <a:off x="2001838" y="3601860"/>
            <a:ext cx="81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A: Q is the state of the flip-flop and Q’ is the negation of Q.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F6D6AA-E173-55BD-CBE8-35EB7D43A671}"/>
              </a:ext>
            </a:extLst>
          </p:cNvPr>
          <p:cNvSpPr txBox="1"/>
          <p:nvPr/>
        </p:nvSpPr>
        <p:spPr>
          <a:xfrm>
            <a:off x="2001838" y="4337900"/>
            <a:ext cx="8188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 flip-flop is a one-bit memory unit; when it stores a 0 it is said to be in the reset state; when it stores a 1 it is in the set state. The Q output of a flip-flop determines the state it is in.</a:t>
            </a:r>
          </a:p>
        </p:txBody>
      </p:sp>
      <p:sp>
        <p:nvSpPr>
          <p:cNvPr id="4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47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988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F680D-5A45-4B70-80FC-BCF336891853}"/>
              </a:ext>
            </a:extLst>
          </p:cNvPr>
          <p:cNvSpPr txBox="1"/>
          <p:nvPr/>
        </p:nvSpPr>
        <p:spPr>
          <a:xfrm>
            <a:off x="1676400" y="674914"/>
            <a:ext cx="2514600" cy="646331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Analysis</a:t>
            </a:r>
            <a:endParaRPr lang="en-SG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855D8-6147-426A-9387-54B55A0EA588}"/>
              </a:ext>
            </a:extLst>
          </p:cNvPr>
          <p:cNvSpPr txBox="1"/>
          <p:nvPr/>
        </p:nvSpPr>
        <p:spPr>
          <a:xfrm>
            <a:off x="8011886" y="674914"/>
            <a:ext cx="2514600" cy="646331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Design</a:t>
            </a:r>
            <a:endParaRPr lang="en-SG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2187-7F84-45C4-8B97-DA314B521D2B}"/>
              </a:ext>
            </a:extLst>
          </p:cNvPr>
          <p:cNvSpPr txBox="1"/>
          <p:nvPr/>
        </p:nvSpPr>
        <p:spPr>
          <a:xfrm>
            <a:off x="152400" y="6183086"/>
            <a:ext cx="465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for illustration. The state diagram here does not correspond to the logic circuit.</a:t>
            </a:r>
            <a:endParaRPr lang="en-SG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4CCD927-6121-4663-86A7-0C83FC28A8C3}"/>
              </a:ext>
            </a:extLst>
          </p:cNvPr>
          <p:cNvSpPr/>
          <p:nvPr/>
        </p:nvSpPr>
        <p:spPr>
          <a:xfrm>
            <a:off x="3750119" y="2296886"/>
            <a:ext cx="715737" cy="2808514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7B390FB-6DD4-41DB-BB0C-8DA9033E5E9E}"/>
              </a:ext>
            </a:extLst>
          </p:cNvPr>
          <p:cNvSpPr/>
          <p:nvPr/>
        </p:nvSpPr>
        <p:spPr>
          <a:xfrm flipH="1" flipV="1">
            <a:off x="7747917" y="2296886"/>
            <a:ext cx="715736" cy="2808514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C01E9-80B1-4D4A-88B9-96C4492CB212}"/>
              </a:ext>
            </a:extLst>
          </p:cNvPr>
          <p:cNvSpPr txBox="1"/>
          <p:nvPr/>
        </p:nvSpPr>
        <p:spPr>
          <a:xfrm>
            <a:off x="1113051" y="275282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Uses flip-flop </a:t>
            </a:r>
            <a:r>
              <a:rPr lang="en-US" sz="2800" dirty="0">
                <a:solidFill>
                  <a:srgbClr val="C00000"/>
                </a:solidFill>
              </a:rPr>
              <a:t>characteristic tables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8F862F-7CA9-4053-8D5F-215859B38C4C}"/>
              </a:ext>
            </a:extLst>
          </p:cNvPr>
          <p:cNvSpPr txBox="1"/>
          <p:nvPr/>
        </p:nvSpPr>
        <p:spPr>
          <a:xfrm>
            <a:off x="8708590" y="2752821"/>
            <a:ext cx="24003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Uses flip-flop </a:t>
            </a:r>
            <a:r>
              <a:rPr lang="en-US" sz="2800" dirty="0">
                <a:solidFill>
                  <a:srgbClr val="C00000"/>
                </a:solidFill>
              </a:rPr>
              <a:t>excitation tables</a:t>
            </a:r>
            <a:r>
              <a:rPr lang="en-US" sz="2800" dirty="0"/>
              <a:t>.</a:t>
            </a:r>
            <a:endParaRPr lang="en-SG" sz="2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B1536F-DCEB-4105-AECF-C3B11DBC6AB7}"/>
              </a:ext>
            </a:extLst>
          </p:cNvPr>
          <p:cNvGrpSpPr/>
          <p:nvPr/>
        </p:nvGrpSpPr>
        <p:grpSpPr>
          <a:xfrm>
            <a:off x="4672693" y="1203737"/>
            <a:ext cx="2830287" cy="2371197"/>
            <a:chOff x="4672693" y="1203737"/>
            <a:chExt cx="2830287" cy="23711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33D3B5-37DA-4F6E-BFCF-0DE6B241BE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86"/>
            <a:stretch/>
          </p:blipFill>
          <p:spPr>
            <a:xfrm>
              <a:off x="4672693" y="1203737"/>
              <a:ext cx="2830287" cy="193173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855C57-D370-458C-A185-6A75AF574CAD}"/>
                </a:ext>
              </a:extLst>
            </p:cNvPr>
            <p:cNvSpPr txBox="1"/>
            <p:nvPr/>
          </p:nvSpPr>
          <p:spPr>
            <a:xfrm>
              <a:off x="4887686" y="3174824"/>
              <a:ext cx="2400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Logic circuit</a:t>
              </a:r>
              <a:endParaRPr lang="en-SG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774728-A801-4973-88DF-4932491DC10C}"/>
              </a:ext>
            </a:extLst>
          </p:cNvPr>
          <p:cNvGrpSpPr/>
          <p:nvPr/>
        </p:nvGrpSpPr>
        <p:grpSpPr>
          <a:xfrm>
            <a:off x="4887686" y="4238329"/>
            <a:ext cx="2400301" cy="2064980"/>
            <a:chOff x="4980212" y="4107701"/>
            <a:chExt cx="2400301" cy="20649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0CFC3A-5018-40F9-B7DB-0C5E41B73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1" t="15952" r="22857" b="20952"/>
            <a:stretch/>
          </p:blipFill>
          <p:spPr>
            <a:xfrm>
              <a:off x="5040083" y="4107701"/>
              <a:ext cx="2280558" cy="16648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5AF320-2237-42BB-B64B-9ED90BDED96D}"/>
                </a:ext>
              </a:extLst>
            </p:cNvPr>
            <p:cNvSpPr txBox="1"/>
            <p:nvPr/>
          </p:nvSpPr>
          <p:spPr>
            <a:xfrm>
              <a:off x="4980212" y="5772571"/>
              <a:ext cx="2400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State diagram</a:t>
              </a:r>
              <a:endParaRPr lang="en-SG" sz="2000" dirty="0"/>
            </a:p>
          </p:txBody>
        </p:sp>
      </p:grp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2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430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 of Sequential Circuits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8581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324601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" name="Document" r:id="rId4" imgW="3390840" imgH="1537200" progId="Word.Document.8">
                    <p:embed/>
                  </p:oleObj>
                </mc:Choice>
                <mc:Fallback>
                  <p:oleObj name="Document" r:id="rId4" imgW="3390840" imgH="153720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738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1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6329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2" name="Document" r:id="rId8" imgW="2733120" imgH="1115280" progId="Word.Document.8">
                    <p:embed/>
                  </p:oleObj>
                </mc:Choice>
                <mc:Fallback>
                  <p:oleObj name="Document" r:id="rId8" imgW="2733120" imgH="1115280" progId="Word.Document.8">
                    <p:embed/>
                    <p:pic>
                      <p:nvPicPr>
                        <p:cNvPr id="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3276601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3" name="Document" r:id="rId10" imgW="2225520" imgH="1025640" progId="Word.Document.8">
                    <p:embed/>
                  </p:oleObj>
                </mc:Choice>
                <mc:Fallback>
                  <p:oleObj name="Document" r:id="rId10" imgW="2225520" imgH="1025640" progId="Word.Document.8">
                    <p:embed/>
                    <p:pic>
                      <p:nvPicPr>
                        <p:cNvPr id="2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30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(1/3)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1981200" y="1339948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Figure 2, a sequential circuit with two </a:t>
            </a:r>
            <a:r>
              <a:rPr lang="en-US" i="1" dirty="0"/>
              <a:t>J-K</a:t>
            </a:r>
            <a:r>
              <a:rPr lang="en-US" dirty="0"/>
              <a:t> flip-flops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1981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3810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  <p:sp>
        <p:nvSpPr>
          <p:cNvPr id="88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89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0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(2/3)</a:t>
            </a:r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2417763" y="1281115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rgbClr val="0000CC"/>
                </a:solidFill>
              </a:rPr>
              <a:t>	KA =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b="1" i="1" dirty="0">
                <a:solidFill>
                  <a:srgbClr val="0000CC"/>
                </a:solidFill>
              </a:rPr>
              <a:t>'		KB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' = 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1905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4900614" y="3124201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4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1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2438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5" name="Document" r:id="rId6" imgW="3493080" imgH="1586880" progId="Word.Document.8">
                    <p:embed/>
                  </p:oleObj>
                </mc:Choice>
                <mc:Fallback>
                  <p:oleObj name="Document" r:id="rId6" imgW="3493080" imgH="1586880" progId="Word.Document.8">
                    <p:embed/>
                    <p:pic>
                      <p:nvPicPr>
                        <p:cNvPr id="12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 Box 78"/>
          <p:cNvSpPr txBox="1">
            <a:spLocks noChangeArrowheads="1"/>
          </p:cNvSpPr>
          <p:nvPr/>
        </p:nvSpPr>
        <p:spPr bwMode="auto">
          <a:xfrm>
            <a:off x="7010400" y="3871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28" name="Text Box 79"/>
          <p:cNvSpPr txBox="1">
            <a:spLocks noChangeArrowheads="1"/>
          </p:cNvSpPr>
          <p:nvPr/>
        </p:nvSpPr>
        <p:spPr bwMode="auto">
          <a:xfrm>
            <a:off x="7010400" y="4125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29" name="Text Box 80"/>
          <p:cNvSpPr txBox="1">
            <a:spLocks noChangeArrowheads="1"/>
          </p:cNvSpPr>
          <p:nvPr/>
        </p:nvSpPr>
        <p:spPr bwMode="auto">
          <a:xfrm>
            <a:off x="7010400" y="43815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0" name="Text Box 81"/>
          <p:cNvSpPr txBox="1">
            <a:spLocks noChangeArrowheads="1"/>
          </p:cNvSpPr>
          <p:nvPr/>
        </p:nvSpPr>
        <p:spPr bwMode="auto">
          <a:xfrm>
            <a:off x="7010400" y="4646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1" name="Text Box 82"/>
          <p:cNvSpPr txBox="1">
            <a:spLocks noChangeArrowheads="1"/>
          </p:cNvSpPr>
          <p:nvPr/>
        </p:nvSpPr>
        <p:spPr bwMode="auto">
          <a:xfrm>
            <a:off x="7010400" y="4900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2" name="Text Box 83"/>
          <p:cNvSpPr txBox="1">
            <a:spLocks noChangeArrowheads="1"/>
          </p:cNvSpPr>
          <p:nvPr/>
        </p:nvSpPr>
        <p:spPr bwMode="auto">
          <a:xfrm>
            <a:off x="7010400" y="5156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3" name="Text Box 84"/>
          <p:cNvSpPr txBox="1">
            <a:spLocks noChangeArrowheads="1"/>
          </p:cNvSpPr>
          <p:nvPr/>
        </p:nvSpPr>
        <p:spPr bwMode="auto">
          <a:xfrm>
            <a:off x="7010400" y="5410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7010400" y="563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3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(3/3)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5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2057400" y="1905001"/>
            <a:ext cx="5310188" cy="3027363"/>
            <a:chOff x="863" y="1200"/>
            <a:chExt cx="3345" cy="1907"/>
          </a:xfrm>
        </p:grpSpPr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Document" r:id="rId4" imgW="5321160" imgH="3029040" progId="Word.Document.8">
                    <p:embed/>
                  </p:oleObj>
                </mc:Choice>
                <mc:Fallback>
                  <p:oleObj name="Document" r:id="rId4" imgW="5321160" imgH="3029040" progId="Word.Document.8">
                    <p:embed/>
                    <p:pic>
                      <p:nvPicPr>
                        <p:cNvPr id="1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960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00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1632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11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832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rot="5400000">
              <a:off x="1968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5943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7391400" y="3048000"/>
            <a:ext cx="2597150" cy="2808288"/>
            <a:chOff x="3984" y="2112"/>
            <a:chExt cx="1636" cy="1769"/>
          </a:xfrm>
        </p:grpSpPr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4148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148" y="249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128" y="3408"/>
              <a:ext cx="307" cy="288"/>
              <a:chOff x="3821" y="2928"/>
              <a:chExt cx="307" cy="288"/>
            </a:xfrm>
          </p:grpSpPr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5136" y="3408"/>
              <a:ext cx="288" cy="288"/>
              <a:chOff x="4800" y="3072"/>
              <a:chExt cx="288" cy="288"/>
            </a:xfrm>
          </p:grpSpPr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10</a:t>
                </a: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464" y="355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4416" y="2688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528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5136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5136" y="2448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cxnSp>
          <p:nvCxnSpPr>
            <p:cNvPr id="29" name="AutoShape 50"/>
            <p:cNvCxnSpPr>
              <a:cxnSpLocks noChangeShapeType="1"/>
              <a:stCxn id="28" idx="3"/>
              <a:endCxn id="28" idx="0"/>
            </p:cNvCxnSpPr>
            <p:nvPr/>
          </p:nvCxnSpPr>
          <p:spPr bwMode="auto">
            <a:xfrm flipH="1" flipV="1">
              <a:off x="5278" y="2448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51"/>
            <p:cNvCxnSpPr>
              <a:cxnSpLocks noChangeShapeType="1"/>
              <a:stCxn id="21" idx="1"/>
              <a:endCxn id="20" idx="0"/>
            </p:cNvCxnSpPr>
            <p:nvPr/>
          </p:nvCxnSpPr>
          <p:spPr bwMode="auto">
            <a:xfrm rot="10800000" flipH="1">
              <a:off x="4148" y="2442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5308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5280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4656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4608" y="2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4656" y="2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984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  <a:endParaRPr lang="en-US" sz="16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1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4464" y="259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432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5247" y="3648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424" y="36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0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51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52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of Sequential Circuits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004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14801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5B3CC6-67A5-48F0-B57C-C422D0A00962}"/>
              </a:ext>
            </a:extLst>
          </p:cNvPr>
          <p:cNvSpPr txBox="1"/>
          <p:nvPr/>
        </p:nvSpPr>
        <p:spPr>
          <a:xfrm>
            <a:off x="7239000" y="925286"/>
            <a:ext cx="4169229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2 weeks ago…</a:t>
            </a:r>
            <a:endParaRPr lang="en-SG" sz="4000" dirty="0"/>
          </a:p>
        </p:txBody>
      </p:sp>
      <p:sp>
        <p:nvSpPr>
          <p:cNvPr id="61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62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167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381693" y="2575561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" name="Document" r:id="rId4" imgW="1863000" imgH="1528560" progId="Word.Document.8">
                    <p:embed/>
                  </p:oleObj>
                </mc:Choice>
                <mc:Fallback>
                  <p:oleObj name="Document" r:id="rId4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 dirty="0"/>
                <a:t>JK</a:t>
              </a:r>
              <a:r>
                <a:rPr lang="en-GB" dirty="0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6510655" y="2575561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534094" y="4556761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" name="Document" r:id="rId8" imgW="1463040" imgH="1528920" progId="Word.Document.8">
                    <p:embed/>
                  </p:oleObj>
                </mc:Choice>
                <mc:Fallback>
                  <p:oleObj name="Document" r:id="rId8" imgW="1463040" imgH="1528920" progId="Word.Document.8">
                    <p:embed/>
                    <p:pic>
                      <p:nvPicPr>
                        <p:cNvPr id="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6812281" y="4556761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9" name="Document" r:id="rId10" imgW="1463040" imgH="1528560" progId="Word.Document.8">
                    <p:embed/>
                  </p:oleObj>
                </mc:Choice>
                <mc:Fallback>
                  <p:oleObj name="Document" r:id="rId10" imgW="1463040" imgH="1528560" progId="Word.Document.8">
                    <p:embed/>
                    <p:pic>
                      <p:nvPicPr>
                        <p:cNvPr id="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34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187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438400" y="2438401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867400" y="2438400"/>
            <a:ext cx="3962400" cy="14414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6600"/>
                </a:solidFill>
              </a:rPr>
              <a:t>Questions: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flip-flops are needed?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How many input variable are there?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9400" y="4191000"/>
            <a:ext cx="3276600" cy="17462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C00000"/>
                </a:solidFill>
              </a:rPr>
              <a:t>Answers: 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Two flip-flops. </a:t>
            </a:r>
            <a:br>
              <a:rPr lang="en-US" sz="2000" dirty="0"/>
            </a:br>
            <a:r>
              <a:rPr lang="en-US" sz="2000" dirty="0"/>
              <a:t>Let’s call them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One input variable. </a:t>
            </a:r>
            <a:br>
              <a:rPr lang="en-US" sz="2000" dirty="0"/>
            </a:br>
            <a:r>
              <a:rPr lang="en-US" sz="2000" dirty="0"/>
              <a:t>Let’s call it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</p:txBody>
      </p:sp>
      <p:sp>
        <p:nvSpPr>
          <p:cNvPr id="4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44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2362201" y="1600201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6781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" name="Document" r:id="rId4" imgW="2515320" imgH="1909800" progId="Word.Document.8">
                    <p:embed/>
                  </p:oleObj>
                </mc:Choice>
                <mc:Fallback>
                  <p:oleObj name="Document" r:id="rId4" imgW="2515320" imgH="1909800" progId="Word.Document.8">
                    <p:embed/>
                    <p:pic>
                      <p:nvPicPr>
                        <p:cNvPr id="7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5257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1981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2" name="Document" r:id="rId6" imgW="1863000" imgH="1528560" progId="Word.Document.8">
                    <p:embed/>
                  </p:oleObj>
                </mc:Choice>
                <mc:Fallback>
                  <p:oleObj name="Document" r:id="rId6" imgW="1863000" imgH="1528560" progId="Word.Document.8">
                    <p:embed/>
                    <p:pic>
                      <p:nvPicPr>
                        <p:cNvPr id="8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/>
                <a:t>JK</a:t>
              </a:r>
              <a:r>
                <a:rPr lang="en-GB"/>
                <a:t> Flip-flop’s</a:t>
              </a:r>
            </a:p>
            <a:p>
              <a:pPr algn="ctr" eaLnBrk="0" hangingPunct="0"/>
              <a:r>
                <a:rPr lang="en-GB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5102225" y="3657601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/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3" name="Document" r:id="rId8" imgW="4864680" imgH="2600280" progId="Word.Document.8">
                    <p:embed/>
                  </p:oleObj>
                </mc:Choice>
                <mc:Fallback>
                  <p:oleObj name="Document" r:id="rId8" imgW="4864680" imgH="2600280" progId="Word.Document.8">
                    <p:embed/>
                    <p:pic>
                      <p:nvPicPr>
                        <p:cNvPr id="8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8153400" y="4419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8153400" y="46466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8153400" y="483552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1     X</a:t>
            </a:r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8153400" y="503713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7" name="Text Box 84"/>
          <p:cNvSpPr txBox="1">
            <a:spLocks noChangeArrowheads="1"/>
          </p:cNvSpPr>
          <p:nvPr/>
        </p:nvSpPr>
        <p:spPr bwMode="auto">
          <a:xfrm>
            <a:off x="8153400" y="52244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8" name="Text Box 85"/>
          <p:cNvSpPr txBox="1">
            <a:spLocks noChangeArrowheads="1"/>
          </p:cNvSpPr>
          <p:nvPr/>
        </p:nvSpPr>
        <p:spPr bwMode="auto">
          <a:xfrm>
            <a:off x="8153400" y="54260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8153400" y="56546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8153400" y="58562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1</a:t>
            </a: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9220200" y="4419600"/>
            <a:ext cx="6858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</p:txBody>
      </p:sp>
      <p:sp>
        <p:nvSpPr>
          <p:cNvPr id="10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0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(3/5)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diagram.</a:t>
            </a: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3657600" y="5105401"/>
            <a:ext cx="2362200" cy="1006475"/>
            <a:chOff x="1344" y="3216"/>
            <a:chExt cx="1488" cy="634"/>
          </a:xfrm>
        </p:grpSpPr>
        <p:sp>
          <p:nvSpPr>
            <p:cNvPr id="10" name="Text Box 125"/>
            <p:cNvSpPr txBox="1">
              <a:spLocks noChangeArrowheads="1"/>
            </p:cNvSpPr>
            <p:nvPr/>
          </p:nvSpPr>
          <p:spPr bwMode="auto">
            <a:xfrm>
              <a:off x="1344" y="340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What are to go in here?</a:t>
              </a:r>
            </a:p>
          </p:txBody>
        </p:sp>
        <p:sp>
          <p:nvSpPr>
            <p:cNvPr id="11" name="AutoShape 126"/>
            <p:cNvSpPr>
              <a:spLocks noChangeArrowheads="1"/>
            </p:cNvSpPr>
            <p:nvPr/>
          </p:nvSpPr>
          <p:spPr bwMode="auto">
            <a:xfrm rot="-1948056">
              <a:off x="2256" y="3216"/>
              <a:ext cx="576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6"/>
          <p:cNvGrpSpPr>
            <a:grpSpLocks/>
          </p:cNvGrpSpPr>
          <p:nvPr/>
        </p:nvGrpSpPr>
        <p:grpSpPr bwMode="auto">
          <a:xfrm>
            <a:off x="4114800" y="1752600"/>
            <a:ext cx="5581650" cy="4070350"/>
            <a:chOff x="2590800" y="1752600"/>
            <a:chExt cx="5581650" cy="4070350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2590800" y="1752600"/>
              <a:ext cx="5581650" cy="4070350"/>
              <a:chOff x="1632" y="1104"/>
              <a:chExt cx="3516" cy="2564"/>
            </a:xfrm>
          </p:grpSpPr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62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63"/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1776" cy="8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64"/>
              <p:cNvSpPr txBox="1">
                <a:spLocks noChangeArrowheads="1"/>
              </p:cNvSpPr>
              <p:nvPr/>
            </p:nvSpPr>
            <p:spPr bwMode="auto">
              <a:xfrm>
                <a:off x="2688" y="2592"/>
                <a:ext cx="1036" cy="4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Combinational</a:t>
                </a:r>
              </a:p>
              <a:p>
                <a:pPr algn="ctr" eaLnBrk="0" hangingPunct="0"/>
                <a:r>
                  <a:rPr lang="en-US"/>
                  <a:t>circuit</a:t>
                </a:r>
              </a:p>
            </p:txBody>
          </p:sp>
          <p:sp>
            <p:nvSpPr>
              <p:cNvPr id="21" name="Text Box 65"/>
              <p:cNvSpPr txBox="1">
                <a:spLocks noChangeArrowheads="1"/>
              </p:cNvSpPr>
              <p:nvPr/>
            </p:nvSpPr>
            <p:spPr bwMode="auto">
              <a:xfrm>
                <a:off x="2304" y="2544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22" name="Text Box 66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23" name="Text Box 6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01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24" name="Text Box 6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225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25" name="Text Box 69"/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26" name="Line 70"/>
              <p:cNvSpPr>
                <a:spLocks noChangeShapeType="1"/>
              </p:cNvSpPr>
              <p:nvPr/>
            </p:nvSpPr>
            <p:spPr bwMode="auto">
              <a:xfrm flipV="1">
                <a:off x="2544" y="2016"/>
                <a:ext cx="0" cy="4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71"/>
              <p:cNvSpPr>
                <a:spLocks noChangeShapeType="1"/>
              </p:cNvSpPr>
              <p:nvPr/>
            </p:nvSpPr>
            <p:spPr bwMode="auto">
              <a:xfrm flipH="1" flipV="1">
                <a:off x="288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72"/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73"/>
              <p:cNvSpPr>
                <a:spLocks noChangeShapeType="1"/>
              </p:cNvSpPr>
              <p:nvPr/>
            </p:nvSpPr>
            <p:spPr bwMode="auto">
              <a:xfrm>
                <a:off x="273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4"/>
              <p:cNvSpPr>
                <a:spLocks noChangeShapeType="1"/>
              </p:cNvSpPr>
              <p:nvPr/>
            </p:nvSpPr>
            <p:spPr bwMode="auto">
              <a:xfrm flipH="1">
                <a:off x="1632" y="1200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5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76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77"/>
              <p:cNvSpPr>
                <a:spLocks noChangeShapeType="1"/>
              </p:cNvSpPr>
              <p:nvPr/>
            </p:nvSpPr>
            <p:spPr bwMode="auto">
              <a:xfrm flipV="1">
                <a:off x="1632" y="307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8"/>
              <p:cNvSpPr>
                <a:spLocks noChangeShapeType="1"/>
              </p:cNvSpPr>
              <p:nvPr/>
            </p:nvSpPr>
            <p:spPr bwMode="auto">
              <a:xfrm flipV="1">
                <a:off x="1776" y="292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79"/>
              <p:cNvSpPr>
                <a:spLocks noChangeShapeType="1"/>
              </p:cNvSpPr>
              <p:nvPr/>
            </p:nvSpPr>
            <p:spPr bwMode="auto">
              <a:xfrm flipV="1">
                <a:off x="1920" y="278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0"/>
              <p:cNvSpPr>
                <a:spLocks noChangeShapeType="1"/>
              </p:cNvSpPr>
              <p:nvPr/>
            </p:nvSpPr>
            <p:spPr bwMode="auto">
              <a:xfrm flipV="1">
                <a:off x="2064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81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2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82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83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4"/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85"/>
              <p:cNvSpPr>
                <a:spLocks noChangeArrowheads="1"/>
              </p:cNvSpPr>
              <p:nvPr/>
            </p:nvSpPr>
            <p:spPr bwMode="auto">
              <a:xfrm>
                <a:off x="3676" y="2138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86"/>
              <p:cNvSpPr>
                <a:spLocks noChangeArrowheads="1"/>
              </p:cNvSpPr>
              <p:nvPr/>
            </p:nvSpPr>
            <p:spPr bwMode="auto">
              <a:xfrm>
                <a:off x="2522" y="1463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87"/>
              <p:cNvSpPr>
                <a:spLocks noChangeArrowheads="1"/>
              </p:cNvSpPr>
              <p:nvPr/>
            </p:nvSpPr>
            <p:spPr bwMode="auto">
              <a:xfrm>
                <a:off x="2858" y="136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88"/>
              <p:cNvSpPr>
                <a:spLocks noChangeArrowheads="1"/>
              </p:cNvSpPr>
              <p:nvPr/>
            </p:nvSpPr>
            <p:spPr bwMode="auto">
              <a:xfrm>
                <a:off x="3482" y="127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Oval 89"/>
              <p:cNvSpPr>
                <a:spLocks noChangeArrowheads="1"/>
              </p:cNvSpPr>
              <p:nvPr/>
            </p:nvSpPr>
            <p:spPr bwMode="auto">
              <a:xfrm>
                <a:off x="3770" y="1175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90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2" cy="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91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KA</a:t>
                </a:r>
              </a:p>
            </p:txBody>
          </p:sp>
          <p:sp>
            <p:nvSpPr>
              <p:cNvPr id="49" name="Text Box 92"/>
              <p:cNvSpPr txBox="1">
                <a:spLocks noChangeArrowheads="1"/>
              </p:cNvSpPr>
              <p:nvPr/>
            </p:nvSpPr>
            <p:spPr bwMode="auto">
              <a:xfrm>
                <a:off x="2832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JA</a:t>
                </a:r>
              </a:p>
            </p:txBody>
          </p:sp>
          <p:sp>
            <p:nvSpPr>
              <p:cNvPr id="50" name="Text Box 93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2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KB</a:t>
                </a:r>
              </a:p>
            </p:txBody>
          </p:sp>
          <p:sp>
            <p:nvSpPr>
              <p:cNvPr id="51" name="Text Box 94"/>
              <p:cNvSpPr txBox="1">
                <a:spLocks noChangeArrowheads="1"/>
              </p:cNvSpPr>
              <p:nvPr/>
            </p:nvSpPr>
            <p:spPr bwMode="auto">
              <a:xfrm>
                <a:off x="3783" y="2208"/>
                <a:ext cx="26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JB</a:t>
                </a:r>
              </a:p>
            </p:txBody>
          </p:sp>
          <p:sp>
            <p:nvSpPr>
              <p:cNvPr id="52" name="Text Box 95"/>
              <p:cNvSpPr txBox="1">
                <a:spLocks noChangeArrowheads="1"/>
              </p:cNvSpPr>
              <p:nvPr/>
            </p:nvSpPr>
            <p:spPr bwMode="auto">
              <a:xfrm>
                <a:off x="3792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53" name="Text Box 96"/>
              <p:cNvSpPr txBox="1">
                <a:spLocks noChangeArrowheads="1"/>
              </p:cNvSpPr>
              <p:nvPr/>
            </p:nvSpPr>
            <p:spPr bwMode="auto">
              <a:xfrm>
                <a:off x="3490" y="1482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B'</a:t>
                </a:r>
              </a:p>
            </p:txBody>
          </p:sp>
          <p:sp>
            <p:nvSpPr>
              <p:cNvPr id="54" name="Text Box 97"/>
              <p:cNvSpPr txBox="1">
                <a:spLocks noChangeArrowheads="1"/>
              </p:cNvSpPr>
              <p:nvPr/>
            </p:nvSpPr>
            <p:spPr bwMode="auto">
              <a:xfrm>
                <a:off x="2880" y="148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55" name="Text Box 98"/>
              <p:cNvSpPr txBox="1">
                <a:spLocks noChangeArrowheads="1"/>
              </p:cNvSpPr>
              <p:nvPr/>
            </p:nvSpPr>
            <p:spPr bwMode="auto">
              <a:xfrm>
                <a:off x="2517" y="1489"/>
                <a:ext cx="2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A'</a:t>
                </a:r>
              </a:p>
            </p:txBody>
          </p:sp>
          <p:sp>
            <p:nvSpPr>
              <p:cNvPr id="56" name="Text Box 99"/>
              <p:cNvSpPr txBox="1">
                <a:spLocks noChangeArrowheads="1"/>
              </p:cNvSpPr>
              <p:nvPr/>
            </p:nvSpPr>
            <p:spPr bwMode="auto">
              <a:xfrm>
                <a:off x="3168" y="3264"/>
                <a:ext cx="644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input(s)</a:t>
                </a:r>
              </a:p>
            </p:txBody>
          </p:sp>
          <p:sp>
            <p:nvSpPr>
              <p:cNvPr id="57" name="Text Box 100"/>
              <p:cNvSpPr txBox="1">
                <a:spLocks noChangeArrowheads="1"/>
              </p:cNvSpPr>
              <p:nvPr/>
            </p:nvSpPr>
            <p:spPr bwMode="auto">
              <a:xfrm>
                <a:off x="4464" y="2064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sp>
            <p:nvSpPr>
              <p:cNvPr id="58" name="Line 101"/>
              <p:cNvSpPr>
                <a:spLocks noChangeShapeType="1"/>
              </p:cNvSpPr>
              <p:nvPr/>
            </p:nvSpPr>
            <p:spPr bwMode="auto">
              <a:xfrm rot="-5400000">
                <a:off x="4248" y="2664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102"/>
              <p:cNvSpPr txBox="1">
                <a:spLocks noChangeArrowheads="1"/>
              </p:cNvSpPr>
              <p:nvPr/>
            </p:nvSpPr>
            <p:spPr bwMode="auto">
              <a:xfrm>
                <a:off x="4464" y="2640"/>
                <a:ext cx="684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External</a:t>
                </a:r>
              </a:p>
              <a:p>
                <a:pPr eaLnBrk="0" hangingPunct="0"/>
                <a:r>
                  <a:rPr lang="en-US"/>
                  <a:t>output(s)</a:t>
                </a:r>
              </a:p>
              <a:p>
                <a:pPr eaLnBrk="0" hangingPunct="0"/>
                <a:r>
                  <a:rPr lang="en-US"/>
                  <a:t>(none)</a:t>
                </a:r>
              </a:p>
            </p:txBody>
          </p:sp>
          <p:grpSp>
            <p:nvGrpSpPr>
              <p:cNvPr id="60" name="Group 103"/>
              <p:cNvGrpSpPr>
                <a:grpSpLocks/>
              </p:cNvGrpSpPr>
              <p:nvPr/>
            </p:nvGrpSpPr>
            <p:grpSpPr bwMode="auto">
              <a:xfrm>
                <a:off x="2448" y="1632"/>
                <a:ext cx="514" cy="419"/>
                <a:chOff x="4848" y="1549"/>
                <a:chExt cx="514" cy="419"/>
              </a:xfrm>
            </p:grpSpPr>
            <p:sp>
              <p:nvSpPr>
                <p:cNvPr id="75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8" name="Group 107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8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10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61" name="Group 111"/>
              <p:cNvGrpSpPr>
                <a:grpSpLocks/>
              </p:cNvGrpSpPr>
              <p:nvPr/>
            </p:nvGrpSpPr>
            <p:grpSpPr bwMode="auto">
              <a:xfrm>
                <a:off x="3408" y="1632"/>
                <a:ext cx="514" cy="419"/>
                <a:chOff x="4848" y="1549"/>
                <a:chExt cx="514" cy="419"/>
              </a:xfrm>
            </p:grpSpPr>
            <p:sp>
              <p:nvSpPr>
                <p:cNvPr id="6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6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70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71" name="Group 115"/>
                <p:cNvGrpSpPr>
                  <a:grpSpLocks/>
                </p:cNvGrpSpPr>
                <p:nvPr/>
              </p:nvGrpSpPr>
              <p:grpSpPr bwMode="auto">
                <a:xfrm rot="-5400000">
                  <a:off x="4936" y="1508"/>
                  <a:ext cx="337" cy="514"/>
                  <a:chOff x="4067" y="1114"/>
                  <a:chExt cx="337" cy="514"/>
                </a:xfrm>
              </p:grpSpPr>
              <p:sp>
                <p:nvSpPr>
                  <p:cNvPr id="7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4068" y="1114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43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62" name="Line 119"/>
              <p:cNvSpPr>
                <a:spLocks noChangeShapeType="1"/>
              </p:cNvSpPr>
              <p:nvPr/>
            </p:nvSpPr>
            <p:spPr bwMode="auto">
              <a:xfrm flipH="1" flipV="1">
                <a:off x="3504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20"/>
              <p:cNvSpPr>
                <a:spLocks noChangeShapeType="1"/>
              </p:cNvSpPr>
              <p:nvPr/>
            </p:nvSpPr>
            <p:spPr bwMode="auto">
              <a:xfrm flipH="1" flipV="1">
                <a:off x="3840" y="201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1"/>
              <p:cNvSpPr>
                <a:spLocks noChangeShapeType="1"/>
              </p:cNvSpPr>
              <p:nvPr/>
            </p:nvSpPr>
            <p:spPr bwMode="auto">
              <a:xfrm>
                <a:off x="3696" y="2016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2"/>
              <p:cNvSpPr>
                <a:spLocks noChangeShapeType="1"/>
              </p:cNvSpPr>
              <p:nvPr/>
            </p:nvSpPr>
            <p:spPr bwMode="auto">
              <a:xfrm flipH="1">
                <a:off x="2880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3"/>
              <p:cNvSpPr>
                <a:spLocks noChangeShapeType="1"/>
              </p:cNvSpPr>
              <p:nvPr/>
            </p:nvSpPr>
            <p:spPr bwMode="auto">
              <a:xfrm flipH="1">
                <a:off x="3504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24"/>
              <p:cNvSpPr>
                <a:spLocks noChangeShapeType="1"/>
              </p:cNvSpPr>
              <p:nvPr/>
            </p:nvSpPr>
            <p:spPr bwMode="auto">
              <a:xfrm flipH="1">
                <a:off x="3792" y="1104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3995738" y="256381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6" name="Oval 15"/>
            <p:cNvSpPr/>
            <p:nvPr/>
          </p:nvSpPr>
          <p:spPr>
            <a:xfrm>
              <a:off x="5516563" y="25606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  <p:sp>
        <p:nvSpPr>
          <p:cNvPr id="8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8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2362201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Document" r:id="rId4" imgW="4864680" imgH="2600280" progId="Word.Document.8">
                    <p:embed/>
                  </p:oleObj>
                </mc:Choice>
                <mc:Fallback>
                  <p:oleObj name="Document" r:id="rId4" imgW="4864680" imgH="2600280" progId="Word.Document.8">
                    <p:embed/>
                    <p:pic>
                      <p:nvPicPr>
                        <p:cNvPr id="3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8229600" y="1905000"/>
            <a:ext cx="2286000" cy="1784350"/>
            <a:chOff x="4224" y="1152"/>
            <a:chExt cx="1440" cy="1124"/>
          </a:xfrm>
        </p:grpSpPr>
        <p:grpSp>
          <p:nvGrpSpPr>
            <p:cNvPr id="45" name="Group 81"/>
            <p:cNvGrpSpPr>
              <a:grpSpLocks/>
            </p:cNvGrpSpPr>
            <p:nvPr/>
          </p:nvGrpSpPr>
          <p:grpSpPr bwMode="auto">
            <a:xfrm>
              <a:off x="4224" y="1152"/>
              <a:ext cx="1379" cy="941"/>
              <a:chOff x="1357" y="2880"/>
              <a:chExt cx="1379" cy="941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1771" y="3216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3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57" y="3405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3" name="AutoShape 86"/>
              <p:cNvSpPr>
                <a:spLocks/>
              </p:cNvSpPr>
              <p:nvPr/>
            </p:nvSpPr>
            <p:spPr bwMode="auto">
              <a:xfrm>
                <a:off x="1584" y="3360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7"/>
              <p:cNvSpPr>
                <a:spLocks/>
              </p:cNvSpPr>
              <p:nvPr/>
            </p:nvSpPr>
            <p:spPr bwMode="auto">
              <a:xfrm rot="5400000" flipV="1">
                <a:off x="2472" y="280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2352" y="2880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6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57" name="Text Box 90"/>
              <p:cNvSpPr txBox="1">
                <a:spLocks noChangeArrowheads="1"/>
              </p:cNvSpPr>
              <p:nvPr/>
            </p:nvSpPr>
            <p:spPr bwMode="auto">
              <a:xfrm>
                <a:off x="1776" y="307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58" name="AutoShape 91"/>
              <p:cNvSpPr>
                <a:spLocks/>
              </p:cNvSpPr>
              <p:nvPr/>
            </p:nvSpPr>
            <p:spPr bwMode="auto">
              <a:xfrm rot="-5400000">
                <a:off x="2232" y="34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2112" y="3648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1523" y="2993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94"/>
              <p:cNvSpPr txBox="1">
                <a:spLocks noChangeArrowheads="1"/>
              </p:cNvSpPr>
              <p:nvPr/>
            </p:nvSpPr>
            <p:spPr bwMode="auto">
              <a:xfrm>
                <a:off x="1431" y="3030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2" name="Text Box 95"/>
              <p:cNvSpPr txBox="1">
                <a:spLocks noChangeArrowheads="1"/>
              </p:cNvSpPr>
              <p:nvPr/>
            </p:nvSpPr>
            <p:spPr bwMode="auto">
              <a:xfrm>
                <a:off x="1549" y="2929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3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7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9" name="Text Box 102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JA = B∙x'</a:t>
              </a:r>
            </a:p>
          </p:txBody>
        </p:sp>
        <p:sp>
          <p:nvSpPr>
            <p:cNvPr id="47" name="AutoShape 104"/>
            <p:cNvSpPr>
              <a:spLocks noChangeArrowheads="1"/>
            </p:cNvSpPr>
            <p:nvPr/>
          </p:nvSpPr>
          <p:spPr bwMode="auto">
            <a:xfrm>
              <a:off x="5424" y="1510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5"/>
            <p:cNvSpPr>
              <a:spLocks noChangeArrowheads="1"/>
            </p:cNvSpPr>
            <p:nvPr/>
          </p:nvSpPr>
          <p:spPr bwMode="auto">
            <a:xfrm>
              <a:off x="4272" y="115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06"/>
          <p:cNvGrpSpPr>
            <a:grpSpLocks/>
          </p:cNvGrpSpPr>
          <p:nvPr/>
        </p:nvGrpSpPr>
        <p:grpSpPr bwMode="auto">
          <a:xfrm>
            <a:off x="3352800" y="4419600"/>
            <a:ext cx="2286000" cy="1784350"/>
            <a:chOff x="4224" y="2496"/>
            <a:chExt cx="1440" cy="1124"/>
          </a:xfrm>
        </p:grpSpPr>
        <p:sp>
          <p:nvSpPr>
            <p:cNvPr id="71" name="Text Box 107"/>
            <p:cNvSpPr txBox="1">
              <a:spLocks noChangeArrowheads="1"/>
            </p:cNvSpPr>
            <p:nvPr/>
          </p:nvSpPr>
          <p:spPr bwMode="auto">
            <a:xfrm>
              <a:off x="4608" y="340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JB = x</a:t>
              </a:r>
            </a:p>
          </p:txBody>
        </p:sp>
        <p:sp>
          <p:nvSpPr>
            <p:cNvPr id="72" name="AutoShape 108"/>
            <p:cNvSpPr>
              <a:spLocks noChangeArrowheads="1"/>
            </p:cNvSpPr>
            <p:nvPr/>
          </p:nvSpPr>
          <p:spPr bwMode="auto">
            <a:xfrm>
              <a:off x="4918" y="2854"/>
              <a:ext cx="43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224" y="2496"/>
              <a:ext cx="1379" cy="941"/>
              <a:chOff x="4224" y="2496"/>
              <a:chExt cx="1379" cy="941"/>
            </a:xfrm>
          </p:grpSpPr>
          <p:sp>
            <p:nvSpPr>
              <p:cNvPr id="75" name="Rectangle 110"/>
              <p:cNvSpPr>
                <a:spLocks noChangeArrowheads="1"/>
              </p:cNvSpPr>
              <p:nvPr/>
            </p:nvSpPr>
            <p:spPr bwMode="auto">
              <a:xfrm>
                <a:off x="4638" y="2832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/>
            </p:nvSpPr>
            <p:spPr bwMode="auto">
              <a:xfrm>
                <a:off x="4643" y="302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/>
            </p:nvSpPr>
            <p:spPr bwMode="auto">
              <a:xfrm>
                <a:off x="488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 Box 113"/>
              <p:cNvSpPr txBox="1">
                <a:spLocks noChangeArrowheads="1"/>
              </p:cNvSpPr>
              <p:nvPr/>
            </p:nvSpPr>
            <p:spPr bwMode="auto">
              <a:xfrm>
                <a:off x="4224" y="3021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9" name="AutoShape 114"/>
              <p:cNvSpPr>
                <a:spLocks/>
              </p:cNvSpPr>
              <p:nvPr/>
            </p:nvSpPr>
            <p:spPr bwMode="auto">
              <a:xfrm>
                <a:off x="4451" y="297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115"/>
              <p:cNvSpPr>
                <a:spLocks/>
              </p:cNvSpPr>
              <p:nvPr/>
            </p:nvSpPr>
            <p:spPr bwMode="auto">
              <a:xfrm rot="5400000" flipV="1">
                <a:off x="5339" y="24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116"/>
              <p:cNvSpPr txBox="1">
                <a:spLocks noChangeArrowheads="1"/>
              </p:cNvSpPr>
              <p:nvPr/>
            </p:nvSpPr>
            <p:spPr bwMode="auto">
              <a:xfrm>
                <a:off x="5219" y="2496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2" name="Text Box 117"/>
              <p:cNvSpPr txBox="1">
                <a:spLocks noChangeArrowheads="1"/>
              </p:cNvSpPr>
              <p:nvPr/>
            </p:nvSpPr>
            <p:spPr bwMode="auto">
              <a:xfrm>
                <a:off x="4451" y="2832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83" name="Text Box 118"/>
              <p:cNvSpPr txBox="1">
                <a:spLocks noChangeArrowheads="1"/>
              </p:cNvSpPr>
              <p:nvPr/>
            </p:nvSpPr>
            <p:spPr bwMode="auto">
              <a:xfrm>
                <a:off x="4643" y="26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84" name="AutoShape 119"/>
              <p:cNvSpPr>
                <a:spLocks/>
              </p:cNvSpPr>
              <p:nvPr/>
            </p:nvSpPr>
            <p:spPr bwMode="auto">
              <a:xfrm rot="-5400000">
                <a:off x="5099" y="304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120"/>
              <p:cNvSpPr txBox="1">
                <a:spLocks noChangeArrowheads="1"/>
              </p:cNvSpPr>
              <p:nvPr/>
            </p:nvSpPr>
            <p:spPr bwMode="auto">
              <a:xfrm>
                <a:off x="4979" y="326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6" name="Line 121"/>
              <p:cNvSpPr>
                <a:spLocks noChangeShapeType="1"/>
              </p:cNvSpPr>
              <p:nvPr/>
            </p:nvSpPr>
            <p:spPr bwMode="auto">
              <a:xfrm flipH="1" flipV="1">
                <a:off x="4390" y="2609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4298" y="264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8" name="Text Box 123"/>
              <p:cNvSpPr txBox="1">
                <a:spLocks noChangeArrowheads="1"/>
              </p:cNvSpPr>
              <p:nvPr/>
            </p:nvSpPr>
            <p:spPr bwMode="auto">
              <a:xfrm>
                <a:off x="4416" y="2545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Line 125"/>
              <p:cNvSpPr>
                <a:spLocks noChangeShapeType="1"/>
              </p:cNvSpPr>
              <p:nvPr/>
            </p:nvSpPr>
            <p:spPr bwMode="auto">
              <a:xfrm>
                <a:off x="512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536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493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517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541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5411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494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74" name="AutoShape 132"/>
            <p:cNvSpPr>
              <a:spLocks noChangeArrowheads="1"/>
            </p:cNvSpPr>
            <p:nvPr/>
          </p:nvSpPr>
          <p:spPr bwMode="auto">
            <a:xfrm>
              <a:off x="4272" y="249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33"/>
          <p:cNvGrpSpPr>
            <a:grpSpLocks/>
          </p:cNvGrpSpPr>
          <p:nvPr/>
        </p:nvGrpSpPr>
        <p:grpSpPr bwMode="auto">
          <a:xfrm>
            <a:off x="8229600" y="3810000"/>
            <a:ext cx="2286000" cy="1784350"/>
            <a:chOff x="816" y="2832"/>
            <a:chExt cx="1440" cy="1124"/>
          </a:xfrm>
        </p:grpSpPr>
        <p:sp>
          <p:nvSpPr>
            <p:cNvPr id="98" name="Text Box 134"/>
            <p:cNvSpPr txBox="1">
              <a:spLocks noChangeArrowheads="1"/>
            </p:cNvSpPr>
            <p:nvPr/>
          </p:nvSpPr>
          <p:spPr bwMode="auto">
            <a:xfrm>
              <a:off x="1152" y="37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0000CC"/>
                  </a:solidFill>
                </a:rPr>
                <a:t>KA = B∙x</a:t>
              </a: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1230" y="3168"/>
              <a:ext cx="965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235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47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138"/>
            <p:cNvSpPr txBox="1">
              <a:spLocks noChangeArrowheads="1"/>
            </p:cNvSpPr>
            <p:nvPr/>
          </p:nvSpPr>
          <p:spPr bwMode="auto">
            <a:xfrm>
              <a:off x="816" y="3357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3" name="AutoShape 139"/>
            <p:cNvSpPr>
              <a:spLocks/>
            </p:cNvSpPr>
            <p:nvPr/>
          </p:nvSpPr>
          <p:spPr bwMode="auto">
            <a:xfrm>
              <a:off x="1043" y="331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40"/>
            <p:cNvSpPr>
              <a:spLocks/>
            </p:cNvSpPr>
            <p:nvPr/>
          </p:nvSpPr>
          <p:spPr bwMode="auto">
            <a:xfrm rot="5400000" flipV="1">
              <a:off x="1931" y="27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1811" y="2832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043" y="3168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0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   1</a:t>
              </a:r>
            </a:p>
          </p:txBody>
        </p:sp>
        <p:sp>
          <p:nvSpPr>
            <p:cNvPr id="107" name="Text Box 143"/>
            <p:cNvSpPr txBox="1">
              <a:spLocks noChangeArrowheads="1"/>
            </p:cNvSpPr>
            <p:nvPr/>
          </p:nvSpPr>
          <p:spPr bwMode="auto">
            <a:xfrm>
              <a:off x="1235" y="30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00    01   11    10</a:t>
              </a:r>
            </a:p>
          </p:txBody>
        </p:sp>
        <p:sp>
          <p:nvSpPr>
            <p:cNvPr id="108" name="AutoShape 144"/>
            <p:cNvSpPr>
              <a:spLocks/>
            </p:cNvSpPr>
            <p:nvPr/>
          </p:nvSpPr>
          <p:spPr bwMode="auto">
            <a:xfrm rot="-5400000">
              <a:off x="1691" y="338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145"/>
            <p:cNvSpPr txBox="1">
              <a:spLocks noChangeArrowheads="1"/>
            </p:cNvSpPr>
            <p:nvPr/>
          </p:nvSpPr>
          <p:spPr bwMode="auto">
            <a:xfrm>
              <a:off x="1571" y="3600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 flipH="1" flipV="1">
              <a:off x="982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890" y="29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2" name="Text Box 148"/>
            <p:cNvSpPr txBox="1">
              <a:spLocks noChangeArrowheads="1"/>
            </p:cNvSpPr>
            <p:nvPr/>
          </p:nvSpPr>
          <p:spPr bwMode="auto">
            <a:xfrm>
              <a:off x="1008" y="28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3" name="Text Box 149"/>
            <p:cNvSpPr txBox="1">
              <a:spLocks noChangeArrowheads="1"/>
            </p:cNvSpPr>
            <p:nvPr/>
          </p:nvSpPr>
          <p:spPr bwMode="auto">
            <a:xfrm>
              <a:off x="177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71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95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52"/>
            <p:cNvSpPr txBox="1">
              <a:spLocks noChangeArrowheads="1"/>
            </p:cNvSpPr>
            <p:nvPr/>
          </p:nvSpPr>
          <p:spPr bwMode="auto">
            <a:xfrm>
              <a:off x="1763" y="33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1</a:t>
              </a:r>
            </a:p>
          </p:txBody>
        </p:sp>
        <p:sp>
          <p:nvSpPr>
            <p:cNvPr id="117" name="Text Box 153"/>
            <p:cNvSpPr txBox="1">
              <a:spLocks noChangeArrowheads="1"/>
            </p:cNvSpPr>
            <p:nvPr/>
          </p:nvSpPr>
          <p:spPr bwMode="auto">
            <a:xfrm>
              <a:off x="129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8" name="Text Box 154"/>
            <p:cNvSpPr txBox="1">
              <a:spLocks noChangeArrowheads="1"/>
            </p:cNvSpPr>
            <p:nvPr/>
          </p:nvSpPr>
          <p:spPr bwMode="auto">
            <a:xfrm>
              <a:off x="2003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153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20" name="AutoShape 156"/>
            <p:cNvSpPr>
              <a:spLocks noChangeArrowheads="1"/>
            </p:cNvSpPr>
            <p:nvPr/>
          </p:nvSpPr>
          <p:spPr bwMode="auto">
            <a:xfrm>
              <a:off x="1745" y="3194"/>
              <a:ext cx="19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57"/>
            <p:cNvSpPr>
              <a:spLocks noChangeArrowheads="1"/>
            </p:cNvSpPr>
            <p:nvPr/>
          </p:nvSpPr>
          <p:spPr bwMode="auto">
            <a:xfrm>
              <a:off x="864" y="283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58"/>
          <p:cNvGrpSpPr>
            <a:grpSpLocks/>
          </p:cNvGrpSpPr>
          <p:nvPr/>
        </p:nvGrpSpPr>
        <p:grpSpPr bwMode="auto">
          <a:xfrm>
            <a:off x="5715000" y="4419600"/>
            <a:ext cx="2286000" cy="1784350"/>
            <a:chOff x="2640" y="2736"/>
            <a:chExt cx="1440" cy="1124"/>
          </a:xfrm>
        </p:grpSpPr>
        <p:sp>
          <p:nvSpPr>
            <p:cNvPr id="123" name="AutoShape 159"/>
            <p:cNvSpPr>
              <a:spLocks/>
            </p:cNvSpPr>
            <p:nvPr/>
          </p:nvSpPr>
          <p:spPr bwMode="auto">
            <a:xfrm flipH="1">
              <a:off x="3121" y="3105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60"/>
            <p:cNvSpPr>
              <a:spLocks/>
            </p:cNvSpPr>
            <p:nvPr/>
          </p:nvSpPr>
          <p:spPr bwMode="auto">
            <a:xfrm>
              <a:off x="3840" y="3094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161"/>
            <p:cNvSpPr>
              <a:spLocks noChangeArrowheads="1"/>
            </p:cNvSpPr>
            <p:nvPr/>
          </p:nvSpPr>
          <p:spPr bwMode="auto">
            <a:xfrm>
              <a:off x="3321" y="3290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62"/>
            <p:cNvSpPr txBox="1">
              <a:spLocks noChangeArrowheads="1"/>
            </p:cNvSpPr>
            <p:nvPr/>
          </p:nvSpPr>
          <p:spPr bwMode="auto">
            <a:xfrm>
              <a:off x="2976" y="364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KB </a:t>
              </a:r>
              <a:r>
                <a:rPr lang="en-GB" sz="1600" b="1">
                  <a:solidFill>
                    <a:srgbClr val="9900CC"/>
                  </a:solidFill>
                </a:rPr>
                <a:t>= (</a:t>
              </a:r>
              <a:r>
                <a:rPr lang="en-GB" sz="1600" b="1" i="1">
                  <a:solidFill>
                    <a:srgbClr val="9900CC"/>
                  </a:solidFill>
                </a:rPr>
                <a:t>A </a:t>
              </a:r>
              <a:r>
                <a:rPr lang="en-GB" sz="1600" b="1">
                  <a:solidFill>
                    <a:srgbClr val="9900CC"/>
                  </a:solidFill>
                  <a:sym typeface="Symbol" pitchFamily="18" charset="2"/>
                </a:rPr>
                <a:t> </a:t>
              </a:r>
              <a:r>
                <a:rPr lang="en-GB" sz="1600" b="1" i="1">
                  <a:solidFill>
                    <a:srgbClr val="9900CC"/>
                  </a:solidFill>
                </a:rPr>
                <a:t>x</a:t>
              </a:r>
              <a:r>
                <a:rPr lang="en-GB" sz="1600" b="1">
                  <a:solidFill>
                    <a:srgbClr val="9900CC"/>
                  </a:solidFill>
                </a:rPr>
                <a:t>)</a:t>
              </a:r>
              <a:r>
                <a:rPr lang="en-GB" sz="1600" b="1" i="1">
                  <a:solidFill>
                    <a:srgbClr val="9900CC"/>
                  </a:solidFill>
                </a:rPr>
                <a:t>'</a:t>
              </a:r>
            </a:p>
          </p:txBody>
        </p:sp>
        <p:sp>
          <p:nvSpPr>
            <p:cNvPr id="127" name="AutoShape 163"/>
            <p:cNvSpPr>
              <a:spLocks noChangeArrowheads="1"/>
            </p:cNvSpPr>
            <p:nvPr/>
          </p:nvSpPr>
          <p:spPr bwMode="auto">
            <a:xfrm>
              <a:off x="2688" y="273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64"/>
            <p:cNvGrpSpPr>
              <a:grpSpLocks/>
            </p:cNvGrpSpPr>
            <p:nvPr/>
          </p:nvGrpSpPr>
          <p:grpSpPr bwMode="auto">
            <a:xfrm>
              <a:off x="2640" y="2736"/>
              <a:ext cx="1379" cy="941"/>
              <a:chOff x="2605" y="3024"/>
              <a:chExt cx="1379" cy="941"/>
            </a:xfrm>
          </p:grpSpPr>
          <p:sp>
            <p:nvSpPr>
              <p:cNvPr id="129" name="Rectangle 165"/>
              <p:cNvSpPr>
                <a:spLocks noChangeArrowheads="1"/>
              </p:cNvSpPr>
              <p:nvPr/>
            </p:nvSpPr>
            <p:spPr bwMode="auto">
              <a:xfrm>
                <a:off x="3019" y="336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6"/>
              <p:cNvSpPr>
                <a:spLocks noChangeShapeType="1"/>
              </p:cNvSpPr>
              <p:nvPr/>
            </p:nvSpPr>
            <p:spPr bwMode="auto">
              <a:xfrm>
                <a:off x="3024" y="355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6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168"/>
              <p:cNvSpPr txBox="1">
                <a:spLocks noChangeArrowheads="1"/>
              </p:cNvSpPr>
              <p:nvPr/>
            </p:nvSpPr>
            <p:spPr bwMode="auto">
              <a:xfrm>
                <a:off x="2605" y="354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3" name="AutoShape 169"/>
              <p:cNvSpPr>
                <a:spLocks/>
              </p:cNvSpPr>
              <p:nvPr/>
            </p:nvSpPr>
            <p:spPr bwMode="auto">
              <a:xfrm>
                <a:off x="2832" y="350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AutoShape 170"/>
              <p:cNvSpPr>
                <a:spLocks/>
              </p:cNvSpPr>
              <p:nvPr/>
            </p:nvSpPr>
            <p:spPr bwMode="auto">
              <a:xfrm rot="5400000" flipV="1">
                <a:off x="3720" y="295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171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   1</a:t>
                </a:r>
              </a:p>
            </p:txBody>
          </p:sp>
          <p:sp>
            <p:nvSpPr>
              <p:cNvPr id="137" name="Text Box 173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8" name="AutoShape 174"/>
              <p:cNvSpPr>
                <a:spLocks/>
              </p:cNvSpPr>
              <p:nvPr/>
            </p:nvSpPr>
            <p:spPr bwMode="auto">
              <a:xfrm rot="-5400000">
                <a:off x="3480" y="35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75"/>
              <p:cNvSpPr txBox="1">
                <a:spLocks noChangeArrowheads="1"/>
              </p:cNvSpPr>
              <p:nvPr/>
            </p:nvSpPr>
            <p:spPr bwMode="auto">
              <a:xfrm>
                <a:off x="3360" y="379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0" name="Line 176"/>
              <p:cNvSpPr>
                <a:spLocks noChangeShapeType="1"/>
              </p:cNvSpPr>
              <p:nvPr/>
            </p:nvSpPr>
            <p:spPr bwMode="auto">
              <a:xfrm flipH="1" flipV="1">
                <a:off x="2771" y="313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177"/>
              <p:cNvSpPr txBox="1">
                <a:spLocks noChangeArrowheads="1"/>
              </p:cNvSpPr>
              <p:nvPr/>
            </p:nvSpPr>
            <p:spPr bwMode="auto">
              <a:xfrm>
                <a:off x="2679" y="317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2" name="Text Box 178"/>
              <p:cNvSpPr txBox="1">
                <a:spLocks noChangeArrowheads="1"/>
              </p:cNvSpPr>
              <p:nvPr/>
            </p:nvSpPr>
            <p:spPr bwMode="auto">
              <a:xfrm>
                <a:off x="2797" y="307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3" name="Line 179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6" name="Text Box 182"/>
              <p:cNvSpPr txBox="1">
                <a:spLocks noChangeArrowheads="1"/>
              </p:cNvSpPr>
              <p:nvPr/>
            </p:nvSpPr>
            <p:spPr bwMode="auto">
              <a:xfrm>
                <a:off x="355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7" name="Text Box 183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8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9" name="Text Box 185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50" name="Text Box 186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</p:grpSp>
      <p:sp>
        <p:nvSpPr>
          <p:cNvPr id="15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5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5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981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 fontAlgn="auto"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4419601" y="2819401"/>
            <a:ext cx="3692525" cy="2913063"/>
            <a:chOff x="2895600" y="2819400"/>
            <a:chExt cx="3692525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0" y="2819400"/>
              <a:ext cx="3692525" cy="2913063"/>
              <a:chOff x="2623" y="1968"/>
              <a:chExt cx="2326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80" cy="2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9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19"/>
                <a:chOff x="4848" y="1549"/>
                <a:chExt cx="514" cy="419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19"/>
                <a:chOff x="4848" y="1549"/>
                <a:chExt cx="514" cy="419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20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  <p:sp>
        <p:nvSpPr>
          <p:cNvPr id="81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82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3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(1/4)</a:t>
            </a:r>
          </a:p>
        </p:txBody>
      </p:sp>
      <p:sp>
        <p:nvSpPr>
          <p:cNvPr id="116" name="Rectangle 3"/>
          <p:cNvSpPr txBox="1">
            <a:spLocks noChangeArrowheads="1"/>
          </p:cNvSpPr>
          <p:nvPr/>
        </p:nvSpPr>
        <p:spPr>
          <a:xfrm>
            <a:off x="1981200" y="1346417"/>
            <a:ext cx="8229600" cy="56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involving unused states.</a:t>
            </a:r>
          </a:p>
        </p:txBody>
      </p:sp>
      <p:grpSp>
        <p:nvGrpSpPr>
          <p:cNvPr id="125" name="Group 19"/>
          <p:cNvGrpSpPr>
            <a:grpSpLocks/>
          </p:cNvGrpSpPr>
          <p:nvPr/>
        </p:nvGrpSpPr>
        <p:grpSpPr bwMode="auto">
          <a:xfrm>
            <a:off x="3352800" y="4876801"/>
            <a:ext cx="2819400" cy="442913"/>
            <a:chOff x="1152" y="3072"/>
            <a:chExt cx="1776" cy="279"/>
          </a:xfrm>
        </p:grpSpPr>
        <p:sp>
          <p:nvSpPr>
            <p:cNvPr id="126" name="AutoShape 12"/>
            <p:cNvSpPr>
              <a:spLocks/>
            </p:cNvSpPr>
            <p:nvPr/>
          </p:nvSpPr>
          <p:spPr bwMode="auto">
            <a:xfrm rot="5400000" flipH="1" flipV="1">
              <a:off x="2016" y="2208"/>
              <a:ext cx="48" cy="1776"/>
            </a:xfrm>
            <a:prstGeom prst="leftBrace">
              <a:avLst>
                <a:gd name="adj1" fmla="val 3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1488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Given these</a:t>
              </a:r>
            </a:p>
          </p:txBody>
        </p:sp>
      </p:grpSp>
      <p:grpSp>
        <p:nvGrpSpPr>
          <p:cNvPr id="128" name="Group 20"/>
          <p:cNvGrpSpPr>
            <a:grpSpLocks/>
          </p:cNvGrpSpPr>
          <p:nvPr/>
        </p:nvGrpSpPr>
        <p:grpSpPr bwMode="auto">
          <a:xfrm>
            <a:off x="6553200" y="4876801"/>
            <a:ext cx="2133600" cy="442913"/>
            <a:chOff x="3168" y="3072"/>
            <a:chExt cx="1344" cy="279"/>
          </a:xfrm>
        </p:grpSpPr>
        <p:sp>
          <p:nvSpPr>
            <p:cNvPr id="129" name="AutoShape 13"/>
            <p:cNvSpPr>
              <a:spLocks/>
            </p:cNvSpPr>
            <p:nvPr/>
          </p:nvSpPr>
          <p:spPr bwMode="auto">
            <a:xfrm rot="5400000" flipH="1" flipV="1">
              <a:off x="3816" y="2424"/>
              <a:ext cx="48" cy="1344"/>
            </a:xfrm>
            <a:prstGeom prst="leftBrace">
              <a:avLst>
                <a:gd name="adj1" fmla="val 2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15"/>
            <p:cNvSpPr txBox="1">
              <a:spLocks noChangeArrowheads="1"/>
            </p:cNvSpPr>
            <p:nvPr/>
          </p:nvSpPr>
          <p:spPr bwMode="auto">
            <a:xfrm>
              <a:off x="3264" y="312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Derive these</a:t>
              </a:r>
            </a:p>
          </p:txBody>
        </p:sp>
      </p:grpSp>
      <p:grpSp>
        <p:nvGrpSpPr>
          <p:cNvPr id="131" name="Group 16"/>
          <p:cNvGrpSpPr>
            <a:grpSpLocks/>
          </p:cNvGrpSpPr>
          <p:nvPr/>
        </p:nvGrpSpPr>
        <p:grpSpPr bwMode="auto">
          <a:xfrm>
            <a:off x="3048000" y="5334000"/>
            <a:ext cx="6896100" cy="1271588"/>
            <a:chOff x="960" y="3360"/>
            <a:chExt cx="4344" cy="801"/>
          </a:xfrm>
        </p:grpSpPr>
        <p:graphicFrame>
          <p:nvGraphicFramePr>
            <p:cNvPr id="132" name="Object 17"/>
            <p:cNvGraphicFramePr>
              <a:graphicFrameLocks noChangeAspect="1"/>
            </p:cNvGraphicFramePr>
            <p:nvPr/>
          </p:nvGraphicFramePr>
          <p:xfrm>
            <a:off x="1104" y="3552"/>
            <a:ext cx="420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1" name="Document" r:id="rId4" imgW="6711480" imgH="966240" progId="Word.Document.8">
                    <p:embed/>
                  </p:oleObj>
                </mc:Choice>
                <mc:Fallback>
                  <p:oleObj name="Document" r:id="rId4" imgW="6711480" imgH="966240" progId="Word.Document.8">
                    <p:embed/>
                    <p:pic>
                      <p:nvPicPr>
                        <p:cNvPr id="13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52"/>
                          <a:ext cx="4200" cy="6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960" y="3360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Unused state 000:</a:t>
              </a:r>
            </a:p>
          </p:txBody>
        </p:sp>
      </p:grpSp>
      <p:pic>
        <p:nvPicPr>
          <p:cNvPr id="134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930401"/>
            <a:ext cx="6324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 Box 21"/>
          <p:cNvSpPr txBox="1">
            <a:spLocks noChangeArrowheads="1"/>
          </p:cNvSpPr>
          <p:nvPr/>
        </p:nvSpPr>
        <p:spPr bwMode="auto">
          <a:xfrm>
            <a:off x="8534400" y="4800601"/>
            <a:ext cx="1828800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Are there other unused states?</a:t>
            </a:r>
          </a:p>
        </p:txBody>
      </p:sp>
      <p:sp>
        <p:nvSpPr>
          <p:cNvPr id="21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22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48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(2/4)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inputs.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2438400" y="35194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SA = B∙x</a:t>
            </a:r>
          </a:p>
        </p:txBody>
      </p:sp>
      <p:sp>
        <p:nvSpPr>
          <p:cNvPr id="20" name="Text Box 89"/>
          <p:cNvSpPr txBox="1">
            <a:spLocks noChangeArrowheads="1"/>
          </p:cNvSpPr>
          <p:nvPr/>
        </p:nvSpPr>
        <p:spPr bwMode="auto">
          <a:xfrm>
            <a:off x="8763000" y="3519488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00CC"/>
                </a:solidFill>
              </a:rPr>
              <a:t>RA = C∙x'</a:t>
            </a:r>
          </a:p>
        </p:txBody>
      </p:sp>
      <p:sp>
        <p:nvSpPr>
          <p:cNvPr id="21" name="Text Box 121"/>
          <p:cNvSpPr txBox="1">
            <a:spLocks noChangeArrowheads="1"/>
          </p:cNvSpPr>
          <p:nvPr/>
        </p:nvSpPr>
        <p:spPr bwMode="auto">
          <a:xfrm>
            <a:off x="2133600" y="5805488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SB = A'∙B'∙x</a:t>
            </a:r>
          </a:p>
        </p:txBody>
      </p:sp>
      <p:sp>
        <p:nvSpPr>
          <p:cNvPr id="22" name="Text Box 122"/>
          <p:cNvSpPr txBox="1">
            <a:spLocks noChangeArrowheads="1"/>
          </p:cNvSpPr>
          <p:nvPr/>
        </p:nvSpPr>
        <p:spPr bwMode="auto">
          <a:xfrm>
            <a:off x="8305800" y="5805488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9900CC"/>
                </a:solidFill>
              </a:rPr>
              <a:t>RB = B∙C + B∙x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2133600" y="1919287"/>
            <a:ext cx="8077200" cy="4237038"/>
            <a:chOff x="609600" y="1919287"/>
            <a:chExt cx="8077200" cy="4237038"/>
          </a:xfrm>
        </p:grpSpPr>
        <p:sp>
          <p:nvSpPr>
            <p:cNvPr id="174" name="Line 90"/>
            <p:cNvSpPr>
              <a:spLocks noChangeShapeType="1"/>
            </p:cNvSpPr>
            <p:nvPr/>
          </p:nvSpPr>
          <p:spPr bwMode="auto">
            <a:xfrm>
              <a:off x="609600" y="4052887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2133600" y="1919287"/>
              <a:ext cx="2514600" cy="2103438"/>
              <a:chOff x="2133600" y="1919287"/>
              <a:chExt cx="2514600" cy="2103438"/>
            </a:xfrm>
          </p:grpSpPr>
          <p:grpSp>
            <p:nvGrpSpPr>
              <p:cNvPr id="296" name="Group 22"/>
              <p:cNvGrpSpPr>
                <a:grpSpLocks/>
              </p:cNvGrpSpPr>
              <p:nvPr/>
            </p:nvGrpSpPr>
            <p:grpSpPr bwMode="auto">
              <a:xfrm>
                <a:off x="2133600" y="1919287"/>
                <a:ext cx="2514600" cy="2103438"/>
                <a:chOff x="1776" y="1248"/>
                <a:chExt cx="1584" cy="1325"/>
              </a:xfrm>
            </p:grpSpPr>
            <p:sp>
              <p:nvSpPr>
                <p:cNvPr id="302" name="Rectangle 23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24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25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6" name="AutoShape 27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AutoShape 28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 dirty="0"/>
                    <a:t>00    01   11    10</a:t>
                  </a:r>
                </a:p>
              </p:txBody>
            </p:sp>
            <p:sp>
              <p:nvSpPr>
                <p:cNvPr id="311" name="AutoShape 32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68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7" name="Line 38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39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44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1" name="Line 42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43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AutoShape 44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4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68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AutoShape 54"/>
                <p:cNvSpPr>
                  <a:spLocks noChangeArrowheads="1"/>
                </p:cNvSpPr>
                <p:nvPr/>
              </p:nvSpPr>
              <p:spPr bwMode="auto">
                <a:xfrm>
                  <a:off x="2474" y="1793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581399" y="245983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944938" y="246354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2836862" y="274962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27413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1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337387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4876800" y="1919287"/>
              <a:ext cx="2514600" cy="2103438"/>
              <a:chOff x="4876800" y="1919287"/>
              <a:chExt cx="2514600" cy="2103438"/>
            </a:xfrm>
          </p:grpSpPr>
          <p:grpSp>
            <p:nvGrpSpPr>
              <p:cNvPr id="258" name="Group 56"/>
              <p:cNvGrpSpPr>
                <a:grpSpLocks/>
              </p:cNvGrpSpPr>
              <p:nvPr/>
            </p:nvGrpSpPr>
            <p:grpSpPr bwMode="auto">
              <a:xfrm>
                <a:off x="4876800" y="1919287"/>
                <a:ext cx="2514600" cy="2103438"/>
                <a:chOff x="3312" y="1248"/>
                <a:chExt cx="1584" cy="1325"/>
              </a:xfrm>
            </p:grpSpPr>
            <p:sp>
              <p:nvSpPr>
                <p:cNvPr id="264" name="Rectangle 57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58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59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68" name="AutoShape 61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AutoShape 62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1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7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73" name="AutoShape 66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5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6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9" name="Line 72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73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2" name="Line 75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Line 76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AutoShape 77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46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2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93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4" name="AutoShape 87"/>
                <p:cNvSpPr>
                  <a:spLocks noChangeArrowheads="1"/>
                </p:cNvSpPr>
                <p:nvPr/>
              </p:nvSpPr>
              <p:spPr bwMode="auto">
                <a:xfrm>
                  <a:off x="4438" y="1601"/>
                  <a:ext cx="192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46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59" name="Text Box 100"/>
              <p:cNvSpPr txBox="1">
                <a:spLocks noChangeArrowheads="1"/>
              </p:cNvSpPr>
              <p:nvPr/>
            </p:nvSpPr>
            <p:spPr bwMode="auto">
              <a:xfrm>
                <a:off x="5942974" y="273812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0" name="Text Box 100"/>
              <p:cNvSpPr txBox="1">
                <a:spLocks noChangeArrowheads="1"/>
              </p:cNvSpPr>
              <p:nvPr/>
            </p:nvSpPr>
            <p:spPr bwMode="auto">
              <a:xfrm>
                <a:off x="6323973" y="2746375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1" name="Text Box 100"/>
              <p:cNvSpPr txBox="1">
                <a:spLocks noChangeArrowheads="1"/>
              </p:cNvSpPr>
              <p:nvPr/>
            </p:nvSpPr>
            <p:spPr bwMode="auto">
              <a:xfrm>
                <a:off x="5562600" y="337631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2" name="Text Box 100"/>
              <p:cNvSpPr txBox="1">
                <a:spLocks noChangeArrowheads="1"/>
              </p:cNvSpPr>
              <p:nvPr/>
            </p:nvSpPr>
            <p:spPr bwMode="auto">
              <a:xfrm>
                <a:off x="5939631" y="336564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63" name="Text Box 100"/>
              <p:cNvSpPr txBox="1">
                <a:spLocks noChangeArrowheads="1"/>
              </p:cNvSpPr>
              <p:nvPr/>
            </p:nvSpPr>
            <p:spPr bwMode="auto">
              <a:xfrm>
                <a:off x="6332538" y="3368531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133600" y="4052887"/>
              <a:ext cx="2514600" cy="2103438"/>
              <a:chOff x="2133600" y="4052887"/>
              <a:chExt cx="2514600" cy="2103438"/>
            </a:xfrm>
          </p:grpSpPr>
          <p:grpSp>
            <p:nvGrpSpPr>
              <p:cNvPr id="220" name="Group 91"/>
              <p:cNvGrpSpPr>
                <a:grpSpLocks/>
              </p:cNvGrpSpPr>
              <p:nvPr/>
            </p:nvGrpSpPr>
            <p:grpSpPr bwMode="auto">
              <a:xfrm>
                <a:off x="2133600" y="4052887"/>
                <a:ext cx="2514600" cy="2103438"/>
                <a:chOff x="1776" y="2592"/>
                <a:chExt cx="1584" cy="1325"/>
              </a:xfrm>
            </p:grpSpPr>
            <p:sp>
              <p:nvSpPr>
                <p:cNvPr id="22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216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0" name="Rectangle 93"/>
                <p:cNvSpPr>
                  <a:spLocks noChangeArrowheads="1"/>
                </p:cNvSpPr>
                <p:nvPr/>
              </p:nvSpPr>
              <p:spPr bwMode="auto">
                <a:xfrm>
                  <a:off x="2160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94"/>
                <p:cNvSpPr>
                  <a:spLocks noChangeShapeType="1"/>
                </p:cNvSpPr>
                <p:nvPr/>
              </p:nvSpPr>
              <p:spPr bwMode="auto">
                <a:xfrm>
                  <a:off x="2160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95"/>
                <p:cNvSpPr>
                  <a:spLocks noChangeShapeType="1"/>
                </p:cNvSpPr>
                <p:nvPr/>
              </p:nvSpPr>
              <p:spPr bwMode="auto">
                <a:xfrm>
                  <a:off x="240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776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4" name="AutoShape 97"/>
                <p:cNvSpPr>
                  <a:spLocks/>
                </p:cNvSpPr>
                <p:nvPr/>
              </p:nvSpPr>
              <p:spPr bwMode="auto">
                <a:xfrm>
                  <a:off x="1968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AutoShape 98"/>
                <p:cNvSpPr>
                  <a:spLocks/>
                </p:cNvSpPr>
                <p:nvPr/>
              </p:nvSpPr>
              <p:spPr bwMode="auto">
                <a:xfrm rot="5400000" flipV="1">
                  <a:off x="2843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723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3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920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23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160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239" name="AutoShape 102"/>
                <p:cNvSpPr>
                  <a:spLocks/>
                </p:cNvSpPr>
                <p:nvPr/>
              </p:nvSpPr>
              <p:spPr bwMode="auto">
                <a:xfrm rot="-5400000">
                  <a:off x="2616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496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1" name="Line 104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776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920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4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8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45" name="Line 108"/>
                <p:cNvSpPr>
                  <a:spLocks noChangeShapeType="1"/>
                </p:cNvSpPr>
                <p:nvPr/>
              </p:nvSpPr>
              <p:spPr bwMode="auto">
                <a:xfrm>
                  <a:off x="264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09"/>
                <p:cNvSpPr>
                  <a:spLocks noChangeShapeType="1"/>
                </p:cNvSpPr>
                <p:nvPr/>
              </p:nvSpPr>
              <p:spPr bwMode="auto">
                <a:xfrm>
                  <a:off x="2880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10"/>
                <p:cNvSpPr>
                  <a:spLocks noChangeShapeType="1"/>
                </p:cNvSpPr>
                <p:nvPr/>
              </p:nvSpPr>
              <p:spPr bwMode="auto">
                <a:xfrm>
                  <a:off x="2160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11"/>
                <p:cNvSpPr>
                  <a:spLocks noChangeShapeType="1"/>
                </p:cNvSpPr>
                <p:nvPr/>
              </p:nvSpPr>
              <p:spPr bwMode="auto">
                <a:xfrm>
                  <a:off x="2160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AutoShape 112"/>
                <p:cNvSpPr>
                  <a:spLocks/>
                </p:cNvSpPr>
                <p:nvPr/>
              </p:nvSpPr>
              <p:spPr bwMode="auto">
                <a:xfrm flipH="1">
                  <a:off x="3168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44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1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20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2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2208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208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4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44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5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268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56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dirty="0"/>
                    <a:t>X</a:t>
                  </a:r>
                </a:p>
              </p:txBody>
            </p:sp>
            <p:sp>
              <p:nvSpPr>
                <p:cNvPr id="257" name="AutoShape 120"/>
                <p:cNvSpPr>
                  <a:spLocks noChangeArrowheads="1"/>
                </p:cNvSpPr>
                <p:nvPr/>
              </p:nvSpPr>
              <p:spPr bwMode="auto">
                <a:xfrm>
                  <a:off x="2448" y="2945"/>
                  <a:ext cx="384" cy="144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1" name="Text Box 100"/>
              <p:cNvSpPr txBox="1">
                <a:spLocks noChangeArrowheads="1"/>
              </p:cNvSpPr>
              <p:nvPr/>
            </p:nvSpPr>
            <p:spPr bwMode="auto">
              <a:xfrm>
                <a:off x="3211955" y="489819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2" name="Text Box 100"/>
              <p:cNvSpPr txBox="1">
                <a:spLocks noChangeArrowheads="1"/>
              </p:cNvSpPr>
              <p:nvPr/>
            </p:nvSpPr>
            <p:spPr bwMode="auto">
              <a:xfrm>
                <a:off x="3951288" y="46021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3" name="Text Box 100"/>
              <p:cNvSpPr txBox="1">
                <a:spLocks noChangeArrowheads="1"/>
              </p:cNvSpPr>
              <p:nvPr/>
            </p:nvSpPr>
            <p:spPr bwMode="auto">
              <a:xfrm>
                <a:off x="3595323" y="49069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4" name="Text Box 100"/>
              <p:cNvSpPr txBox="1">
                <a:spLocks noChangeArrowheads="1"/>
              </p:cNvSpPr>
              <p:nvPr/>
            </p:nvSpPr>
            <p:spPr bwMode="auto">
              <a:xfrm>
                <a:off x="3942582" y="48910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5" name="Text Box 100"/>
              <p:cNvSpPr txBox="1">
                <a:spLocks noChangeArrowheads="1"/>
              </p:cNvSpPr>
              <p:nvPr/>
            </p:nvSpPr>
            <p:spPr bwMode="auto">
              <a:xfrm>
                <a:off x="2822289" y="549433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6" name="Text Box 100"/>
              <p:cNvSpPr txBox="1">
                <a:spLocks noChangeArrowheads="1"/>
              </p:cNvSpPr>
              <p:nvPr/>
            </p:nvSpPr>
            <p:spPr bwMode="auto">
              <a:xfrm>
                <a:off x="3186113" y="549566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7" name="Text Box 100"/>
              <p:cNvSpPr txBox="1">
                <a:spLocks noChangeArrowheads="1"/>
              </p:cNvSpPr>
              <p:nvPr/>
            </p:nvSpPr>
            <p:spPr bwMode="auto">
              <a:xfrm>
                <a:off x="3590925" y="550068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28" name="Text Box 100"/>
              <p:cNvSpPr txBox="1">
                <a:spLocks noChangeArrowheads="1"/>
              </p:cNvSpPr>
              <p:nvPr/>
            </p:nvSpPr>
            <p:spPr bwMode="auto">
              <a:xfrm>
                <a:off x="3954463" y="550068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4876800" y="4052887"/>
              <a:ext cx="2514600" cy="2103438"/>
              <a:chOff x="4876800" y="4052887"/>
              <a:chExt cx="2514600" cy="2103438"/>
            </a:xfrm>
          </p:grpSpPr>
          <p:grpSp>
            <p:nvGrpSpPr>
              <p:cNvPr id="179" name="Group 123"/>
              <p:cNvGrpSpPr>
                <a:grpSpLocks/>
              </p:cNvGrpSpPr>
              <p:nvPr/>
            </p:nvGrpSpPr>
            <p:grpSpPr bwMode="auto">
              <a:xfrm>
                <a:off x="4876800" y="4052887"/>
                <a:ext cx="2514600" cy="2103438"/>
                <a:chOff x="3312" y="2592"/>
                <a:chExt cx="1584" cy="1325"/>
              </a:xfrm>
            </p:grpSpPr>
            <p:sp>
              <p:nvSpPr>
                <p:cNvPr id="182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96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5"/>
                <p:cNvSpPr>
                  <a:spLocks noChangeShapeType="1"/>
                </p:cNvSpPr>
                <p:nvPr/>
              </p:nvSpPr>
              <p:spPr bwMode="auto">
                <a:xfrm>
                  <a:off x="3696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26"/>
                <p:cNvSpPr>
                  <a:spLocks noChangeShapeType="1"/>
                </p:cNvSpPr>
                <p:nvPr/>
              </p:nvSpPr>
              <p:spPr bwMode="auto">
                <a:xfrm>
                  <a:off x="393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312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6" name="AutoShape 128"/>
                <p:cNvSpPr>
                  <a:spLocks/>
                </p:cNvSpPr>
                <p:nvPr/>
              </p:nvSpPr>
              <p:spPr bwMode="auto">
                <a:xfrm>
                  <a:off x="3504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AutoShape 129"/>
                <p:cNvSpPr>
                  <a:spLocks/>
                </p:cNvSpPr>
                <p:nvPr/>
              </p:nvSpPr>
              <p:spPr bwMode="auto">
                <a:xfrm rot="5400000" flipV="1">
                  <a:off x="4379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4259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8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3456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90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696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91" name="AutoShape 133"/>
                <p:cNvSpPr>
                  <a:spLocks/>
                </p:cNvSpPr>
                <p:nvPr/>
              </p:nvSpPr>
              <p:spPr bwMode="auto">
                <a:xfrm rot="-5400000">
                  <a:off x="4152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4032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3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3312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3456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6" name="Line 138"/>
                <p:cNvSpPr>
                  <a:spLocks noChangeShapeType="1"/>
                </p:cNvSpPr>
                <p:nvPr/>
              </p:nvSpPr>
              <p:spPr bwMode="auto">
                <a:xfrm>
                  <a:off x="417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39"/>
                <p:cNvSpPr>
                  <a:spLocks noChangeShapeType="1"/>
                </p:cNvSpPr>
                <p:nvPr/>
              </p:nvSpPr>
              <p:spPr bwMode="auto">
                <a:xfrm>
                  <a:off x="4416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4752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99" name="Line 141"/>
                <p:cNvSpPr>
                  <a:spLocks noChangeShapeType="1"/>
                </p:cNvSpPr>
                <p:nvPr/>
              </p:nvSpPr>
              <p:spPr bwMode="auto">
                <a:xfrm>
                  <a:off x="3696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42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AutoShape 143"/>
                <p:cNvSpPr>
                  <a:spLocks/>
                </p:cNvSpPr>
                <p:nvPr/>
              </p:nvSpPr>
              <p:spPr bwMode="auto">
                <a:xfrm flipH="1">
                  <a:off x="4704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8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374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446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98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0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744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98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0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464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0" name="AutoShape 152"/>
                <p:cNvSpPr>
                  <a:spLocks noChangeArrowheads="1"/>
                </p:cNvSpPr>
                <p:nvPr/>
              </p:nvSpPr>
              <p:spPr bwMode="auto">
                <a:xfrm>
                  <a:off x="4224" y="3146"/>
                  <a:ext cx="384" cy="335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46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2" name="Line 154"/>
                <p:cNvSpPr>
                  <a:spLocks noChangeShapeType="1"/>
                </p:cNvSpPr>
                <p:nvPr/>
              </p:nvSpPr>
              <p:spPr bwMode="auto">
                <a:xfrm>
                  <a:off x="3696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55"/>
                <p:cNvSpPr>
                  <a:spLocks noChangeShapeType="1"/>
                </p:cNvSpPr>
                <p:nvPr/>
              </p:nvSpPr>
              <p:spPr bwMode="auto">
                <a:xfrm>
                  <a:off x="3696" y="369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98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6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22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464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18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4224" y="312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19" name="AutoShape 161"/>
                <p:cNvSpPr>
                  <a:spLocks noChangeArrowheads="1"/>
                </p:cNvSpPr>
                <p:nvPr/>
              </p:nvSpPr>
              <p:spPr bwMode="auto">
                <a:xfrm>
                  <a:off x="3986" y="3140"/>
                  <a:ext cx="384" cy="338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0" name="Text Box 100"/>
              <p:cNvSpPr txBox="1">
                <a:spLocks noChangeArrowheads="1"/>
              </p:cNvSpPr>
              <p:nvPr/>
            </p:nvSpPr>
            <p:spPr bwMode="auto">
              <a:xfrm>
                <a:off x="5559711" y="4877867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81" name="Text Box 100"/>
              <p:cNvSpPr txBox="1">
                <a:spLocks noChangeArrowheads="1"/>
              </p:cNvSpPr>
              <p:nvPr/>
            </p:nvSpPr>
            <p:spPr bwMode="auto">
              <a:xfrm>
                <a:off x="6296024" y="457676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  <p:sp>
        <p:nvSpPr>
          <p:cNvPr id="336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337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38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935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(3/4)</a:t>
            </a:r>
          </a:p>
        </p:txBody>
      </p:sp>
      <p:sp>
        <p:nvSpPr>
          <p:cNvPr id="173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850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state table, obtain expressions for flip-flop inputs (cont’d).</a:t>
            </a:r>
          </a:p>
        </p:txBody>
      </p:sp>
      <p:sp>
        <p:nvSpPr>
          <p:cNvPr id="273" name="Text Box 243"/>
          <p:cNvSpPr txBox="1">
            <a:spLocks noChangeArrowheads="1"/>
          </p:cNvSpPr>
          <p:nvPr/>
        </p:nvSpPr>
        <p:spPr bwMode="auto">
          <a:xfrm>
            <a:off x="2514600" y="34591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SC = x'</a:t>
            </a:r>
          </a:p>
        </p:txBody>
      </p:sp>
      <p:sp>
        <p:nvSpPr>
          <p:cNvPr id="274" name="Text Box 244"/>
          <p:cNvSpPr txBox="1">
            <a:spLocks noChangeArrowheads="1"/>
          </p:cNvSpPr>
          <p:nvPr/>
        </p:nvSpPr>
        <p:spPr bwMode="auto">
          <a:xfrm>
            <a:off x="8991600" y="3459163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>
                <a:solidFill>
                  <a:srgbClr val="006600"/>
                </a:solidFill>
              </a:rPr>
              <a:t>RC = x</a:t>
            </a:r>
          </a:p>
        </p:txBody>
      </p:sp>
      <p:sp>
        <p:nvSpPr>
          <p:cNvPr id="275" name="Text Box 245"/>
          <p:cNvSpPr txBox="1">
            <a:spLocks noChangeArrowheads="1"/>
          </p:cNvSpPr>
          <p:nvPr/>
        </p:nvSpPr>
        <p:spPr bwMode="auto">
          <a:xfrm>
            <a:off x="7543800" y="5897563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1" i="1"/>
              <a:t>y = A∙x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2133600" y="2011362"/>
            <a:ext cx="8077200" cy="4389438"/>
            <a:chOff x="609600" y="2011362"/>
            <a:chExt cx="8077200" cy="4389438"/>
          </a:xfrm>
        </p:grpSpPr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>
              <a:off x="609600" y="4144962"/>
              <a:ext cx="807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209800" y="2011362"/>
              <a:ext cx="2514600" cy="2103438"/>
              <a:chOff x="2209800" y="2011362"/>
              <a:chExt cx="2514600" cy="2103438"/>
            </a:xfrm>
          </p:grpSpPr>
          <p:grpSp>
            <p:nvGrpSpPr>
              <p:cNvPr id="295" name="Group 146"/>
              <p:cNvGrpSpPr>
                <a:grpSpLocks/>
              </p:cNvGrpSpPr>
              <p:nvPr/>
            </p:nvGrpSpPr>
            <p:grpSpPr bwMode="auto">
              <a:xfrm>
                <a:off x="2209800" y="2011362"/>
                <a:ext cx="2514600" cy="2103438"/>
                <a:chOff x="1776" y="1248"/>
                <a:chExt cx="1584" cy="1325"/>
              </a:xfrm>
            </p:grpSpPr>
            <p:sp>
              <p:nvSpPr>
                <p:cNvPr id="301" name="AutoShape 147"/>
                <p:cNvSpPr>
                  <a:spLocks/>
                </p:cNvSpPr>
                <p:nvPr/>
              </p:nvSpPr>
              <p:spPr bwMode="auto">
                <a:xfrm flipH="1">
                  <a:off x="2160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48"/>
                <p:cNvSpPr>
                  <a:spLocks/>
                </p:cNvSpPr>
                <p:nvPr/>
              </p:nvSpPr>
              <p:spPr bwMode="auto">
                <a:xfrm>
                  <a:off x="2928" y="1584"/>
                  <a:ext cx="192" cy="768"/>
                </a:xfrm>
                <a:prstGeom prst="leftBracket">
                  <a:avLst>
                    <a:gd name="adj" fmla="val 33333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160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50"/>
                <p:cNvSpPr>
                  <a:spLocks noChangeShapeType="1"/>
                </p:cNvSpPr>
                <p:nvPr/>
              </p:nvSpPr>
              <p:spPr bwMode="auto">
                <a:xfrm>
                  <a:off x="2160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51"/>
                <p:cNvSpPr>
                  <a:spLocks noChangeShapeType="1"/>
                </p:cNvSpPr>
                <p:nvPr/>
              </p:nvSpPr>
              <p:spPr bwMode="auto">
                <a:xfrm>
                  <a:off x="240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776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07" name="AutoShape 153"/>
                <p:cNvSpPr>
                  <a:spLocks/>
                </p:cNvSpPr>
                <p:nvPr/>
              </p:nvSpPr>
              <p:spPr bwMode="auto">
                <a:xfrm>
                  <a:off x="1968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AutoShape 154"/>
                <p:cNvSpPr>
                  <a:spLocks/>
                </p:cNvSpPr>
                <p:nvPr/>
              </p:nvSpPr>
              <p:spPr bwMode="auto">
                <a:xfrm rot="5400000" flipV="1">
                  <a:off x="2843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723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0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920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31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60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312" name="AutoShape 158"/>
                <p:cNvSpPr>
                  <a:spLocks/>
                </p:cNvSpPr>
                <p:nvPr/>
              </p:nvSpPr>
              <p:spPr bwMode="auto">
                <a:xfrm rot="-5400000">
                  <a:off x="2616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496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4" name="Line 160"/>
                <p:cNvSpPr>
                  <a:spLocks noChangeShapeType="1"/>
                </p:cNvSpPr>
                <p:nvPr/>
              </p:nvSpPr>
              <p:spPr bwMode="auto">
                <a:xfrm flipH="1" flipV="1">
                  <a:off x="1894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776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6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1920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17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20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18" name="Line 164"/>
                <p:cNvSpPr>
                  <a:spLocks noChangeShapeType="1"/>
                </p:cNvSpPr>
                <p:nvPr/>
              </p:nvSpPr>
              <p:spPr bwMode="auto">
                <a:xfrm>
                  <a:off x="264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65"/>
                <p:cNvSpPr>
                  <a:spLocks noChangeShapeType="1"/>
                </p:cNvSpPr>
                <p:nvPr/>
              </p:nvSpPr>
              <p:spPr bwMode="auto">
                <a:xfrm>
                  <a:off x="2880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220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32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216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322" name="Line 168"/>
                <p:cNvSpPr>
                  <a:spLocks noChangeShapeType="1"/>
                </p:cNvSpPr>
                <p:nvPr/>
              </p:nvSpPr>
              <p:spPr bwMode="auto">
                <a:xfrm>
                  <a:off x="2160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69"/>
                <p:cNvSpPr>
                  <a:spLocks noChangeShapeType="1"/>
                </p:cNvSpPr>
                <p:nvPr/>
              </p:nvSpPr>
              <p:spPr bwMode="auto">
                <a:xfrm>
                  <a:off x="2160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AutoShape 170"/>
                <p:cNvSpPr>
                  <a:spLocks/>
                </p:cNvSpPr>
                <p:nvPr/>
              </p:nvSpPr>
              <p:spPr bwMode="auto">
                <a:xfrm flipH="1">
                  <a:off x="3168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6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220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7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292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8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928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29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208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0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244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1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2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2928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333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2928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296" name="Text Box 100"/>
              <p:cNvSpPr txBox="1">
                <a:spLocks noChangeArrowheads="1"/>
              </p:cNvSpPr>
              <p:nvPr/>
            </p:nvSpPr>
            <p:spPr bwMode="auto">
              <a:xfrm>
                <a:off x="3286125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7" name="Text Box 100"/>
              <p:cNvSpPr txBox="1">
                <a:spLocks noChangeArrowheads="1"/>
              </p:cNvSpPr>
              <p:nvPr/>
            </p:nvSpPr>
            <p:spPr bwMode="auto">
              <a:xfrm>
                <a:off x="3647281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8" name="Text Box 100"/>
              <p:cNvSpPr txBox="1">
                <a:spLocks noChangeArrowheads="1"/>
              </p:cNvSpPr>
              <p:nvPr/>
            </p:nvSpPr>
            <p:spPr bwMode="auto">
              <a:xfrm>
                <a:off x="3644900" y="2843852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299" name="Text Box 100"/>
              <p:cNvSpPr txBox="1">
                <a:spLocks noChangeArrowheads="1"/>
              </p:cNvSpPr>
              <p:nvPr/>
            </p:nvSpPr>
            <p:spPr bwMode="auto">
              <a:xfrm>
                <a:off x="3283289" y="345050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300" name="Text Box 100"/>
              <p:cNvSpPr txBox="1">
                <a:spLocks noChangeArrowheads="1"/>
              </p:cNvSpPr>
              <p:nvPr/>
            </p:nvSpPr>
            <p:spPr bwMode="auto">
              <a:xfrm>
                <a:off x="3659526" y="345234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953000" y="2011362"/>
              <a:ext cx="2514600" cy="2103438"/>
              <a:chOff x="4953000" y="2011362"/>
              <a:chExt cx="2514600" cy="2103438"/>
            </a:xfrm>
          </p:grpSpPr>
          <p:grpSp>
            <p:nvGrpSpPr>
              <p:cNvPr id="153" name="Group 180"/>
              <p:cNvGrpSpPr>
                <a:grpSpLocks/>
              </p:cNvGrpSpPr>
              <p:nvPr/>
            </p:nvGrpSpPr>
            <p:grpSpPr bwMode="auto">
              <a:xfrm>
                <a:off x="4953000" y="2011362"/>
                <a:ext cx="2514600" cy="2103438"/>
                <a:chOff x="3312" y="1248"/>
                <a:chExt cx="1584" cy="1325"/>
              </a:xfrm>
            </p:grpSpPr>
            <p:sp>
              <p:nvSpPr>
                <p:cNvPr id="159" name="Rectangle 181"/>
                <p:cNvSpPr>
                  <a:spLocks noChangeArrowheads="1"/>
                </p:cNvSpPr>
                <p:nvPr/>
              </p:nvSpPr>
              <p:spPr bwMode="auto">
                <a:xfrm>
                  <a:off x="3696" y="1584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82"/>
                <p:cNvSpPr>
                  <a:spLocks noChangeShapeType="1"/>
                </p:cNvSpPr>
                <p:nvPr/>
              </p:nvSpPr>
              <p:spPr bwMode="auto">
                <a:xfrm>
                  <a:off x="3696" y="177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83"/>
                <p:cNvSpPr>
                  <a:spLocks noChangeShapeType="1"/>
                </p:cNvSpPr>
                <p:nvPr/>
              </p:nvSpPr>
              <p:spPr bwMode="auto">
                <a:xfrm>
                  <a:off x="393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3312" y="2064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3" name="AutoShape 185"/>
                <p:cNvSpPr>
                  <a:spLocks/>
                </p:cNvSpPr>
                <p:nvPr/>
              </p:nvSpPr>
              <p:spPr bwMode="auto">
                <a:xfrm>
                  <a:off x="3504" y="1968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AutoShape 186"/>
                <p:cNvSpPr>
                  <a:spLocks/>
                </p:cNvSpPr>
                <p:nvPr/>
              </p:nvSpPr>
              <p:spPr bwMode="auto">
                <a:xfrm rot="5400000" flipV="1">
                  <a:off x="4379" y="1176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4259" y="1248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66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456" y="1584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67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696" y="1415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68" name="AutoShape 190"/>
                <p:cNvSpPr>
                  <a:spLocks/>
                </p:cNvSpPr>
                <p:nvPr/>
              </p:nvSpPr>
              <p:spPr bwMode="auto">
                <a:xfrm rot="-5400000">
                  <a:off x="4152" y="2184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70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3430" y="1361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312" y="1392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6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456" y="1297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77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22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78" name="Line 196"/>
                <p:cNvSpPr>
                  <a:spLocks noChangeShapeType="1"/>
                </p:cNvSpPr>
                <p:nvPr/>
              </p:nvSpPr>
              <p:spPr bwMode="auto">
                <a:xfrm>
                  <a:off x="417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97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752" y="1872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281" name="Line 199"/>
                <p:cNvSpPr>
                  <a:spLocks noChangeShapeType="1"/>
                </p:cNvSpPr>
                <p:nvPr/>
              </p:nvSpPr>
              <p:spPr bwMode="auto">
                <a:xfrm>
                  <a:off x="3696" y="1968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200"/>
                <p:cNvSpPr>
                  <a:spLocks noChangeShapeType="1"/>
                </p:cNvSpPr>
                <p:nvPr/>
              </p:nvSpPr>
              <p:spPr bwMode="auto">
                <a:xfrm>
                  <a:off x="3696" y="216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AutoShape 201"/>
                <p:cNvSpPr>
                  <a:spLocks/>
                </p:cNvSpPr>
                <p:nvPr/>
              </p:nvSpPr>
              <p:spPr bwMode="auto">
                <a:xfrm flipH="1">
                  <a:off x="4704" y="1776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398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5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74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6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22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87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3984" y="17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8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374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89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398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0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422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1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4224" y="158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292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4464" y="196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293" name="AutoShape 211"/>
                <p:cNvSpPr>
                  <a:spLocks noChangeArrowheads="1"/>
                </p:cNvSpPr>
                <p:nvPr/>
              </p:nvSpPr>
              <p:spPr bwMode="auto">
                <a:xfrm>
                  <a:off x="3984" y="1601"/>
                  <a:ext cx="384" cy="720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3984" y="2160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</p:grpSp>
          <p:sp>
            <p:nvSpPr>
              <p:cNvPr id="154" name="Text Box 100"/>
              <p:cNvSpPr txBox="1">
                <a:spLocks noChangeArrowheads="1"/>
              </p:cNvSpPr>
              <p:nvPr/>
            </p:nvSpPr>
            <p:spPr bwMode="auto">
              <a:xfrm>
                <a:off x="5656132" y="284091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5" name="Text Box 100"/>
              <p:cNvSpPr txBox="1">
                <a:spLocks noChangeArrowheads="1"/>
              </p:cNvSpPr>
              <p:nvPr/>
            </p:nvSpPr>
            <p:spPr bwMode="auto">
              <a:xfrm>
                <a:off x="6797545" y="282940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6" name="Text Box 100"/>
              <p:cNvSpPr txBox="1">
                <a:spLocks noChangeArrowheads="1"/>
              </p:cNvSpPr>
              <p:nvPr/>
            </p:nvSpPr>
            <p:spPr bwMode="auto">
              <a:xfrm>
                <a:off x="6784715" y="254317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7" name="Text Box 100"/>
              <p:cNvSpPr txBox="1">
                <a:spLocks noChangeArrowheads="1"/>
              </p:cNvSpPr>
              <p:nvPr/>
            </p:nvSpPr>
            <p:spPr bwMode="auto">
              <a:xfrm>
                <a:off x="5647467" y="3447258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58" name="Text Box 100"/>
              <p:cNvSpPr txBox="1">
                <a:spLocks noChangeArrowheads="1"/>
              </p:cNvSpPr>
              <p:nvPr/>
            </p:nvSpPr>
            <p:spPr bwMode="auto">
              <a:xfrm>
                <a:off x="6773862" y="34664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505200" y="4297362"/>
              <a:ext cx="2514600" cy="2103438"/>
              <a:chOff x="3505200" y="4297362"/>
              <a:chExt cx="2514600" cy="2103438"/>
            </a:xfrm>
          </p:grpSpPr>
          <p:grpSp>
            <p:nvGrpSpPr>
              <p:cNvPr id="115" name="Group 213"/>
              <p:cNvGrpSpPr>
                <a:grpSpLocks/>
              </p:cNvGrpSpPr>
              <p:nvPr/>
            </p:nvGrpSpPr>
            <p:grpSpPr bwMode="auto">
              <a:xfrm>
                <a:off x="3505200" y="4297362"/>
                <a:ext cx="2514600" cy="2103438"/>
                <a:chOff x="2208" y="2592"/>
                <a:chExt cx="1584" cy="1325"/>
              </a:xfrm>
            </p:grpSpPr>
            <p:sp>
              <p:nvSpPr>
                <p:cNvPr id="124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3648" y="3216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5" name="Rectangle 215"/>
                <p:cNvSpPr>
                  <a:spLocks noChangeArrowheads="1"/>
                </p:cNvSpPr>
                <p:nvPr/>
              </p:nvSpPr>
              <p:spPr bwMode="auto">
                <a:xfrm>
                  <a:off x="2592" y="2928"/>
                  <a:ext cx="965" cy="768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216"/>
                <p:cNvSpPr>
                  <a:spLocks noChangeShapeType="1"/>
                </p:cNvSpPr>
                <p:nvPr/>
              </p:nvSpPr>
              <p:spPr bwMode="auto">
                <a:xfrm>
                  <a:off x="2592" y="3120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17"/>
                <p:cNvSpPr>
                  <a:spLocks noChangeShapeType="1"/>
                </p:cNvSpPr>
                <p:nvPr/>
              </p:nvSpPr>
              <p:spPr bwMode="auto">
                <a:xfrm>
                  <a:off x="283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218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78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AutoShape 219"/>
                <p:cNvSpPr>
                  <a:spLocks/>
                </p:cNvSpPr>
                <p:nvPr/>
              </p:nvSpPr>
              <p:spPr bwMode="auto">
                <a:xfrm>
                  <a:off x="2400" y="3312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AutoShape 220"/>
                <p:cNvSpPr>
                  <a:spLocks/>
                </p:cNvSpPr>
                <p:nvPr/>
              </p:nvSpPr>
              <p:spPr bwMode="auto">
                <a:xfrm rot="5400000" flipV="1">
                  <a:off x="3275" y="2520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3155" y="2592"/>
                  <a:ext cx="275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2352" y="2928"/>
                  <a:ext cx="294" cy="8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00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   01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11</a:t>
                  </a:r>
                </a:p>
                <a:p>
                  <a:pPr algn="r" eaLnBrk="0" hangingPunct="0">
                    <a:lnSpc>
                      <a:spcPct val="75000"/>
                    </a:lnSpc>
                  </a:pPr>
                  <a:endParaRPr lang="en-GB" sz="1400" b="1"/>
                </a:p>
                <a:p>
                  <a:pPr algn="r" eaLnBrk="0" hangingPunct="0">
                    <a:lnSpc>
                      <a:spcPct val="75000"/>
                    </a:lnSpc>
                  </a:pPr>
                  <a:r>
                    <a:rPr lang="en-GB" sz="1400" b="1"/>
                    <a:t>10</a:t>
                  </a:r>
                </a:p>
              </p:txBody>
            </p:sp>
            <p:sp>
              <p:nvSpPr>
                <p:cNvPr id="133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592" y="2759"/>
                  <a:ext cx="960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/>
                    <a:t>00    01   11    10</a:t>
                  </a:r>
                </a:p>
              </p:txBody>
            </p:sp>
            <p:sp>
              <p:nvSpPr>
                <p:cNvPr id="134" name="AutoShape 224"/>
                <p:cNvSpPr>
                  <a:spLocks/>
                </p:cNvSpPr>
                <p:nvPr/>
              </p:nvSpPr>
              <p:spPr bwMode="auto">
                <a:xfrm rot="-5400000">
                  <a:off x="3048" y="3528"/>
                  <a:ext cx="48" cy="480"/>
                </a:xfrm>
                <a:prstGeom prst="leftBrace">
                  <a:avLst>
                    <a:gd name="adj1" fmla="val 8333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2928" y="3744"/>
                  <a:ext cx="275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6" name="Line 226"/>
                <p:cNvSpPr>
                  <a:spLocks noChangeShapeType="1"/>
                </p:cNvSpPr>
                <p:nvPr/>
              </p:nvSpPr>
              <p:spPr bwMode="auto">
                <a:xfrm flipH="1" flipV="1">
                  <a:off x="2326" y="2705"/>
                  <a:ext cx="248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2208" y="2736"/>
                  <a:ext cx="27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AB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8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352" y="2641"/>
                  <a:ext cx="321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400" b="1" i="1">
                      <a:latin typeface="Tahoma" pitchFamily="34" charset="0"/>
                    </a:rPr>
                    <a:t>Cx</a:t>
                  </a:r>
                  <a:endParaRPr lang="en-GB" sz="1400" b="1">
                    <a:latin typeface="Tahoma" pitchFamily="34" charset="0"/>
                  </a:endParaRPr>
                </a:p>
              </p:txBody>
            </p:sp>
            <p:sp>
              <p:nvSpPr>
                <p:cNvPr id="139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288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140" name="Line 230"/>
                <p:cNvSpPr>
                  <a:spLocks noChangeShapeType="1"/>
                </p:cNvSpPr>
                <p:nvPr/>
              </p:nvSpPr>
              <p:spPr bwMode="auto">
                <a:xfrm>
                  <a:off x="307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231"/>
                <p:cNvSpPr>
                  <a:spLocks noChangeShapeType="1"/>
                </p:cNvSpPr>
                <p:nvPr/>
              </p:nvSpPr>
              <p:spPr bwMode="auto">
                <a:xfrm>
                  <a:off x="3312" y="2928"/>
                  <a:ext cx="0" cy="768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232"/>
                <p:cNvSpPr>
                  <a:spLocks noChangeShapeType="1"/>
                </p:cNvSpPr>
                <p:nvPr/>
              </p:nvSpPr>
              <p:spPr bwMode="auto">
                <a:xfrm>
                  <a:off x="2592" y="3312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Line 233"/>
                <p:cNvSpPr>
                  <a:spLocks noChangeShapeType="1"/>
                </p:cNvSpPr>
                <p:nvPr/>
              </p:nvSpPr>
              <p:spPr bwMode="auto">
                <a:xfrm>
                  <a:off x="2592" y="3504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AutoShape 234"/>
                <p:cNvSpPr>
                  <a:spLocks/>
                </p:cNvSpPr>
                <p:nvPr/>
              </p:nvSpPr>
              <p:spPr bwMode="auto">
                <a:xfrm flipH="1">
                  <a:off x="3600" y="312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Text Box 235"/>
                <p:cNvSpPr txBox="1">
                  <a:spLocks noChangeArrowheads="1"/>
                </p:cNvSpPr>
                <p:nvPr/>
              </p:nvSpPr>
              <p:spPr bwMode="auto">
                <a:xfrm>
                  <a:off x="288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6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264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7" name="Text Box 237"/>
                <p:cNvSpPr txBox="1">
                  <a:spLocks noChangeArrowheads="1"/>
                </p:cNvSpPr>
                <p:nvPr/>
              </p:nvSpPr>
              <p:spPr bwMode="auto">
                <a:xfrm>
                  <a:off x="2640" y="2928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8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288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49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312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0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3360" y="331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X</a:t>
                  </a:r>
                </a:p>
              </p:txBody>
            </p:sp>
            <p:sp>
              <p:nvSpPr>
                <p:cNvPr id="151" name="AutoShape 241"/>
                <p:cNvSpPr>
                  <a:spLocks noChangeArrowheads="1"/>
                </p:cNvSpPr>
                <p:nvPr/>
              </p:nvSpPr>
              <p:spPr bwMode="auto">
                <a:xfrm>
                  <a:off x="2897" y="3329"/>
                  <a:ext cx="384" cy="336"/>
                </a:xfrm>
                <a:prstGeom prst="roundRect">
                  <a:avLst>
                    <a:gd name="adj" fmla="val 16667"/>
                  </a:avLst>
                </a:prstGeom>
                <a:noFill/>
                <a:ln w="1587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3120" y="3504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116" name="Text Box 100"/>
              <p:cNvSpPr txBox="1">
                <a:spLocks noChangeArrowheads="1"/>
              </p:cNvSpPr>
              <p:nvPr/>
            </p:nvSpPr>
            <p:spPr bwMode="auto">
              <a:xfrm>
                <a:off x="5303838" y="482784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7" name="Text Box 100"/>
              <p:cNvSpPr txBox="1">
                <a:spLocks noChangeArrowheads="1"/>
              </p:cNvSpPr>
              <p:nvPr/>
            </p:nvSpPr>
            <p:spPr bwMode="auto">
              <a:xfrm>
                <a:off x="4947105" y="483259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8" name="Text Box 100"/>
              <p:cNvSpPr txBox="1">
                <a:spLocks noChangeArrowheads="1"/>
              </p:cNvSpPr>
              <p:nvPr/>
            </p:nvSpPr>
            <p:spPr bwMode="auto">
              <a:xfrm>
                <a:off x="4216452" y="5134134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19" name="Text Box 100"/>
              <p:cNvSpPr txBox="1">
                <a:spLocks noChangeArrowheads="1"/>
              </p:cNvSpPr>
              <p:nvPr/>
            </p:nvSpPr>
            <p:spPr bwMode="auto">
              <a:xfrm>
                <a:off x="4592533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0" name="Text Box 100"/>
              <p:cNvSpPr txBox="1">
                <a:spLocks noChangeArrowheads="1"/>
              </p:cNvSpPr>
              <p:nvPr/>
            </p:nvSpPr>
            <p:spPr bwMode="auto">
              <a:xfrm>
                <a:off x="4956461" y="5122069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1" name="Text Box 100"/>
              <p:cNvSpPr txBox="1">
                <a:spLocks noChangeArrowheads="1"/>
              </p:cNvSpPr>
              <p:nvPr/>
            </p:nvSpPr>
            <p:spPr bwMode="auto">
              <a:xfrm>
                <a:off x="4207474" y="5741900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2" name="Text Box 100"/>
              <p:cNvSpPr txBox="1">
                <a:spLocks noChangeArrowheads="1"/>
              </p:cNvSpPr>
              <p:nvPr/>
            </p:nvSpPr>
            <p:spPr bwMode="auto">
              <a:xfrm>
                <a:off x="5322207" y="5128816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  <p:sp>
            <p:nvSpPr>
              <p:cNvPr id="123" name="Text Box 100"/>
              <p:cNvSpPr txBox="1">
                <a:spLocks noChangeArrowheads="1"/>
              </p:cNvSpPr>
              <p:nvPr/>
            </p:nvSpPr>
            <p:spPr bwMode="auto">
              <a:xfrm>
                <a:off x="5334000" y="5726973"/>
                <a:ext cx="3048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/>
                  <a:t>0</a:t>
                </a:r>
              </a:p>
            </p:txBody>
          </p:sp>
        </p:grpSp>
      </p:grpSp>
      <p:sp>
        <p:nvSpPr>
          <p:cNvPr id="176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7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8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60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  <p:bldP spid="274" grpId="0"/>
      <p:bldP spid="27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#3 (4/4)</a:t>
            </a:r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derived expressions, draw the logic diagram: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590800" y="1752600"/>
            <a:ext cx="6781800" cy="6032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SA</a:t>
            </a:r>
            <a:r>
              <a:rPr lang="en-GB" sz="1600" b="1" dirty="0">
                <a:solidFill>
                  <a:srgbClr val="0000CC"/>
                </a:solidFill>
              </a:rPr>
              <a:t> =</a:t>
            </a:r>
            <a:r>
              <a:rPr lang="en-GB" sz="1600" b="1" dirty="0"/>
              <a:t> </a:t>
            </a:r>
            <a:r>
              <a:rPr lang="en-GB" sz="1600" b="1" i="1" dirty="0" err="1">
                <a:solidFill>
                  <a:srgbClr val="00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9900CC"/>
                </a:solidFill>
              </a:rPr>
              <a:t>SB = </a:t>
            </a:r>
            <a:r>
              <a:rPr lang="en-GB" sz="1600" b="1" i="1" dirty="0" err="1">
                <a:solidFill>
                  <a:srgbClr val="9900CC"/>
                </a:solidFill>
              </a:rPr>
              <a:t>A'∙B'∙x</a:t>
            </a:r>
            <a:r>
              <a:rPr lang="en-GB" sz="1600" b="1" i="1" dirty="0">
                <a:solidFill>
                  <a:srgbClr val="99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SC = x'	</a:t>
            </a:r>
            <a:r>
              <a:rPr lang="en-GB" sz="1600" b="1" i="1" dirty="0"/>
              <a:t>y = </a:t>
            </a:r>
            <a:r>
              <a:rPr lang="en-GB" sz="1600" b="1" i="1" dirty="0" err="1"/>
              <a:t>A∙x</a:t>
            </a:r>
            <a:endParaRPr lang="en-GB" sz="1600" b="1" i="1" dirty="0"/>
          </a:p>
          <a:p>
            <a:pPr eaLnBrk="0" hangingPunct="0">
              <a:spcBef>
                <a:spcPct val="5000"/>
              </a:spcBef>
              <a:tabLst>
                <a:tab pos="1600200" algn="l"/>
                <a:tab pos="3657600" algn="l"/>
                <a:tab pos="5029200" algn="l"/>
              </a:tabLst>
            </a:pPr>
            <a:r>
              <a:rPr lang="en-GB" sz="1600" b="1" i="1" dirty="0">
                <a:solidFill>
                  <a:srgbClr val="0000CC"/>
                </a:solidFill>
              </a:rPr>
              <a:t>RA</a:t>
            </a:r>
            <a:r>
              <a:rPr lang="en-GB" sz="1600" b="1" dirty="0">
                <a:solidFill>
                  <a:srgbClr val="0000CC"/>
                </a:solidFill>
              </a:rPr>
              <a:t> = </a:t>
            </a:r>
            <a:r>
              <a:rPr lang="en-GB" sz="1600" b="1" i="1" dirty="0" err="1">
                <a:solidFill>
                  <a:srgbClr val="0000CC"/>
                </a:solidFill>
              </a:rPr>
              <a:t>C∙x</a:t>
            </a:r>
            <a:r>
              <a:rPr lang="en-GB" sz="1600" b="1" i="1" dirty="0">
                <a:solidFill>
                  <a:srgbClr val="0000CC"/>
                </a:solidFill>
              </a:rPr>
              <a:t>'	</a:t>
            </a:r>
            <a:r>
              <a:rPr lang="en-GB" sz="1600" b="1" i="1" dirty="0">
                <a:solidFill>
                  <a:srgbClr val="9900CC"/>
                </a:solidFill>
              </a:rPr>
              <a:t>RB = B∙C + </a:t>
            </a:r>
            <a:r>
              <a:rPr lang="en-GB" sz="1600" b="1" i="1" dirty="0" err="1">
                <a:solidFill>
                  <a:srgbClr val="9900CC"/>
                </a:solidFill>
              </a:rPr>
              <a:t>B∙x</a:t>
            </a:r>
            <a:r>
              <a:rPr lang="en-GB" sz="1600" b="1" i="1" dirty="0">
                <a:solidFill>
                  <a:srgbClr val="0000CC"/>
                </a:solidFill>
              </a:rPr>
              <a:t>	</a:t>
            </a:r>
            <a:r>
              <a:rPr lang="en-GB" sz="1600" b="1" i="1" dirty="0">
                <a:solidFill>
                  <a:srgbClr val="006600"/>
                </a:solidFill>
              </a:rPr>
              <a:t>RC = x</a:t>
            </a:r>
            <a:endParaRPr lang="en-GB" sz="1600" b="1" dirty="0">
              <a:solidFill>
                <a:srgbClr val="006600"/>
              </a:solidFill>
            </a:endParaRPr>
          </a:p>
        </p:txBody>
      </p:sp>
      <p:grpSp>
        <p:nvGrpSpPr>
          <p:cNvPr id="112" name="Group 114"/>
          <p:cNvGrpSpPr>
            <a:grpSpLocks/>
          </p:cNvGrpSpPr>
          <p:nvPr/>
        </p:nvGrpSpPr>
        <p:grpSpPr bwMode="auto">
          <a:xfrm>
            <a:off x="3886200" y="2438400"/>
            <a:ext cx="6172200" cy="3841750"/>
            <a:chOff x="2362200" y="2438400"/>
            <a:chExt cx="6172200" cy="3841750"/>
          </a:xfrm>
        </p:grpSpPr>
        <p:grpSp>
          <p:nvGrpSpPr>
            <p:cNvPr id="113" name="Group 108"/>
            <p:cNvGrpSpPr>
              <a:grpSpLocks/>
            </p:cNvGrpSpPr>
            <p:nvPr/>
          </p:nvGrpSpPr>
          <p:grpSpPr bwMode="auto">
            <a:xfrm>
              <a:off x="2362200" y="2438400"/>
              <a:ext cx="6172200" cy="3841750"/>
              <a:chOff x="1488" y="1536"/>
              <a:chExt cx="3888" cy="2420"/>
            </a:xfrm>
          </p:grpSpPr>
          <p:grpSp>
            <p:nvGrpSpPr>
              <p:cNvPr id="117" name="Group 109"/>
              <p:cNvGrpSpPr>
                <a:grpSpLocks/>
              </p:cNvGrpSpPr>
              <p:nvPr/>
            </p:nvGrpSpPr>
            <p:grpSpPr bwMode="auto">
              <a:xfrm>
                <a:off x="3455" y="2779"/>
                <a:ext cx="269" cy="194"/>
                <a:chOff x="6768" y="11808"/>
                <a:chExt cx="1008" cy="792"/>
              </a:xfrm>
            </p:grpSpPr>
            <p:sp>
              <p:nvSpPr>
                <p:cNvPr id="319" name="Freeform 11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Line 11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11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11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11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8" name="AutoShape 115"/>
              <p:cNvSpPr>
                <a:spLocks noChangeArrowheads="1"/>
              </p:cNvSpPr>
              <p:nvPr/>
            </p:nvSpPr>
            <p:spPr bwMode="auto">
              <a:xfrm>
                <a:off x="2893" y="17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16"/>
              <p:cNvSpPr>
                <a:spLocks noChangeShapeType="1"/>
              </p:cNvSpPr>
              <p:nvPr/>
            </p:nvSpPr>
            <p:spPr bwMode="auto">
              <a:xfrm>
                <a:off x="2755" y="3162"/>
                <a:ext cx="1872" cy="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17"/>
              <p:cNvSpPr>
                <a:spLocks noChangeShapeType="1"/>
              </p:cNvSpPr>
              <p:nvPr/>
            </p:nvSpPr>
            <p:spPr bwMode="auto">
              <a:xfrm flipH="1">
                <a:off x="1910" y="1579"/>
                <a:ext cx="0" cy="21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8"/>
              <p:cNvSpPr>
                <a:spLocks noChangeArrowheads="1"/>
              </p:cNvSpPr>
              <p:nvPr/>
            </p:nvSpPr>
            <p:spPr bwMode="auto">
              <a:xfrm>
                <a:off x="3292" y="1778"/>
                <a:ext cx="37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119"/>
              <p:cNvSpPr>
                <a:spLocks noChangeArrowheads="1"/>
              </p:cNvSpPr>
              <p:nvPr/>
            </p:nvSpPr>
            <p:spPr bwMode="auto">
              <a:xfrm>
                <a:off x="2893" y="20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AutoShape 120"/>
              <p:cNvSpPr>
                <a:spLocks noChangeArrowheads="1"/>
              </p:cNvSpPr>
              <p:nvPr/>
            </p:nvSpPr>
            <p:spPr bwMode="auto">
              <a:xfrm>
                <a:off x="2893" y="2479"/>
                <a:ext cx="241" cy="193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121"/>
              <p:cNvSpPr>
                <a:spLocks noChangeArrowheads="1"/>
              </p:cNvSpPr>
              <p:nvPr/>
            </p:nvSpPr>
            <p:spPr bwMode="auto">
              <a:xfrm>
                <a:off x="2893" y="2907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22"/>
              <p:cNvSpPr>
                <a:spLocks noChangeArrowheads="1"/>
              </p:cNvSpPr>
              <p:nvPr/>
            </p:nvSpPr>
            <p:spPr bwMode="auto">
              <a:xfrm>
                <a:off x="4767" y="1536"/>
                <a:ext cx="241" cy="194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3"/>
              <p:cNvSpPr>
                <a:spLocks noChangeShapeType="1"/>
              </p:cNvSpPr>
              <p:nvPr/>
            </p:nvSpPr>
            <p:spPr bwMode="auto">
              <a:xfrm flipV="1">
                <a:off x="3736" y="2864"/>
                <a:ext cx="37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24"/>
              <p:cNvSpPr>
                <a:spLocks noChangeShapeType="1"/>
              </p:cNvSpPr>
              <p:nvPr/>
            </p:nvSpPr>
            <p:spPr bwMode="auto">
              <a:xfrm>
                <a:off x="3128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25"/>
              <p:cNvSpPr>
                <a:spLocks noChangeShapeType="1"/>
              </p:cNvSpPr>
              <p:nvPr/>
            </p:nvSpPr>
            <p:spPr bwMode="auto">
              <a:xfrm flipV="1">
                <a:off x="3128" y="29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26"/>
              <p:cNvSpPr>
                <a:spLocks noChangeShapeType="1"/>
              </p:cNvSpPr>
              <p:nvPr/>
            </p:nvSpPr>
            <p:spPr bwMode="auto">
              <a:xfrm flipV="1">
                <a:off x="3315" y="2821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27"/>
              <p:cNvSpPr>
                <a:spLocks noChangeShapeType="1"/>
              </p:cNvSpPr>
              <p:nvPr/>
            </p:nvSpPr>
            <p:spPr bwMode="auto">
              <a:xfrm flipH="1">
                <a:off x="3315" y="1793"/>
                <a:ext cx="0" cy="10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8"/>
              <p:cNvSpPr>
                <a:spLocks noChangeShapeType="1"/>
              </p:cNvSpPr>
              <p:nvPr/>
            </p:nvSpPr>
            <p:spPr bwMode="auto">
              <a:xfrm flipV="1">
                <a:off x="3315" y="2907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9"/>
              <p:cNvSpPr>
                <a:spLocks noChangeShapeType="1"/>
              </p:cNvSpPr>
              <p:nvPr/>
            </p:nvSpPr>
            <p:spPr bwMode="auto">
              <a:xfrm>
                <a:off x="3315" y="2907"/>
                <a:ext cx="0" cy="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130"/>
              <p:cNvSpPr>
                <a:spLocks noChangeArrowheads="1"/>
              </p:cNvSpPr>
              <p:nvPr/>
            </p:nvSpPr>
            <p:spPr bwMode="auto">
              <a:xfrm>
                <a:off x="2644" y="3030"/>
                <a:ext cx="37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1"/>
              <p:cNvSpPr>
                <a:spLocks noChangeShapeType="1"/>
              </p:cNvSpPr>
              <p:nvPr/>
            </p:nvSpPr>
            <p:spPr bwMode="auto">
              <a:xfrm>
                <a:off x="3128" y="17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32"/>
              <p:cNvSpPr>
                <a:spLocks noChangeShapeType="1"/>
              </p:cNvSpPr>
              <p:nvPr/>
            </p:nvSpPr>
            <p:spPr bwMode="auto">
              <a:xfrm>
                <a:off x="3128" y="2093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33"/>
              <p:cNvSpPr>
                <a:spLocks noChangeShapeType="1"/>
              </p:cNvSpPr>
              <p:nvPr/>
            </p:nvSpPr>
            <p:spPr bwMode="auto">
              <a:xfrm>
                <a:off x="2284" y="2050"/>
                <a:ext cx="6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34"/>
              <p:cNvSpPr>
                <a:spLocks noChangeShapeType="1"/>
              </p:cNvSpPr>
              <p:nvPr/>
            </p:nvSpPr>
            <p:spPr bwMode="auto">
              <a:xfrm>
                <a:off x="1675" y="1836"/>
                <a:ext cx="121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35"/>
              <p:cNvSpPr>
                <a:spLocks noChangeShapeType="1"/>
              </p:cNvSpPr>
              <p:nvPr/>
            </p:nvSpPr>
            <p:spPr bwMode="auto">
              <a:xfrm>
                <a:off x="2519" y="17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36"/>
              <p:cNvSpPr>
                <a:spLocks noChangeShapeType="1"/>
              </p:cNvSpPr>
              <p:nvPr/>
            </p:nvSpPr>
            <p:spPr bwMode="auto">
              <a:xfrm flipH="1">
                <a:off x="2519" y="1750"/>
                <a:ext cx="0" cy="12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37"/>
              <p:cNvSpPr>
                <a:spLocks noChangeShapeType="1"/>
              </p:cNvSpPr>
              <p:nvPr/>
            </p:nvSpPr>
            <p:spPr bwMode="auto">
              <a:xfrm>
                <a:off x="2519" y="2950"/>
                <a:ext cx="3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138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39"/>
              <p:cNvSpPr>
                <a:spLocks noChangeShapeType="1"/>
              </p:cNvSpPr>
              <p:nvPr/>
            </p:nvSpPr>
            <p:spPr bwMode="auto">
              <a:xfrm>
                <a:off x="2659" y="2136"/>
                <a:ext cx="0" cy="11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40"/>
              <p:cNvSpPr>
                <a:spLocks noChangeShapeType="1"/>
              </p:cNvSpPr>
              <p:nvPr/>
            </p:nvSpPr>
            <p:spPr bwMode="auto">
              <a:xfrm>
                <a:off x="2659" y="3036"/>
                <a:ext cx="23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41"/>
              <p:cNvSpPr>
                <a:spLocks noChangeShapeType="1"/>
              </p:cNvSpPr>
              <p:nvPr/>
            </p:nvSpPr>
            <p:spPr bwMode="auto">
              <a:xfrm>
                <a:off x="1910" y="2564"/>
                <a:ext cx="98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142"/>
              <p:cNvSpPr>
                <a:spLocks noChangeShapeType="1"/>
              </p:cNvSpPr>
              <p:nvPr/>
            </p:nvSpPr>
            <p:spPr bwMode="auto">
              <a:xfrm>
                <a:off x="2519" y="2350"/>
                <a:ext cx="21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Line 143"/>
              <p:cNvSpPr>
                <a:spLocks noChangeShapeType="1"/>
              </p:cNvSpPr>
              <p:nvPr/>
            </p:nvSpPr>
            <p:spPr bwMode="auto">
              <a:xfrm>
                <a:off x="2753" y="2522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44"/>
              <p:cNvSpPr>
                <a:spLocks noChangeShapeType="1"/>
              </p:cNvSpPr>
              <p:nvPr/>
            </p:nvSpPr>
            <p:spPr bwMode="auto">
              <a:xfrm flipH="1">
                <a:off x="2753" y="2264"/>
                <a:ext cx="0" cy="2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145"/>
              <p:cNvSpPr>
                <a:spLocks noChangeShapeType="1"/>
              </p:cNvSpPr>
              <p:nvPr/>
            </p:nvSpPr>
            <p:spPr bwMode="auto">
              <a:xfrm>
                <a:off x="2753" y="2264"/>
                <a:ext cx="18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Oval 146"/>
              <p:cNvSpPr>
                <a:spLocks noChangeArrowheads="1"/>
              </p:cNvSpPr>
              <p:nvPr/>
            </p:nvSpPr>
            <p:spPr bwMode="auto">
              <a:xfrm>
                <a:off x="2478" y="2326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147"/>
              <p:cNvSpPr>
                <a:spLocks noChangeShapeType="1"/>
              </p:cNvSpPr>
              <p:nvPr/>
            </p:nvSpPr>
            <p:spPr bwMode="auto">
              <a:xfrm flipV="1">
                <a:off x="2753" y="2607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48"/>
              <p:cNvSpPr>
                <a:spLocks noChangeShapeType="1"/>
              </p:cNvSpPr>
              <p:nvPr/>
            </p:nvSpPr>
            <p:spPr bwMode="auto">
              <a:xfrm flipH="1">
                <a:off x="2753" y="2607"/>
                <a:ext cx="0" cy="5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149"/>
              <p:cNvSpPr>
                <a:spLocks noChangeShapeType="1"/>
              </p:cNvSpPr>
              <p:nvPr/>
            </p:nvSpPr>
            <p:spPr bwMode="auto">
              <a:xfrm flipV="1">
                <a:off x="4439" y="2864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Line 150"/>
              <p:cNvSpPr>
                <a:spLocks noChangeShapeType="1"/>
              </p:cNvSpPr>
              <p:nvPr/>
            </p:nvSpPr>
            <p:spPr bwMode="auto">
              <a:xfrm flipH="1">
                <a:off x="4627" y="2864"/>
                <a:ext cx="0" cy="3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51"/>
              <p:cNvSpPr>
                <a:spLocks noChangeShapeType="1"/>
              </p:cNvSpPr>
              <p:nvPr/>
            </p:nvSpPr>
            <p:spPr bwMode="auto">
              <a:xfrm>
                <a:off x="2378" y="2050"/>
                <a:ext cx="0" cy="13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52"/>
              <p:cNvSpPr>
                <a:spLocks noChangeShapeType="1"/>
              </p:cNvSpPr>
              <p:nvPr/>
            </p:nvSpPr>
            <p:spPr bwMode="auto">
              <a:xfrm>
                <a:off x="2659" y="3250"/>
                <a:ext cx="196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153"/>
              <p:cNvSpPr>
                <a:spLocks noChangeShapeType="1"/>
              </p:cNvSpPr>
              <p:nvPr/>
            </p:nvSpPr>
            <p:spPr bwMode="auto">
              <a:xfrm flipH="1">
                <a:off x="4627" y="3250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154"/>
              <p:cNvSpPr>
                <a:spLocks noChangeShapeType="1"/>
              </p:cNvSpPr>
              <p:nvPr/>
            </p:nvSpPr>
            <p:spPr bwMode="auto">
              <a:xfrm flipV="1">
                <a:off x="4439" y="3421"/>
                <a:ext cx="70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Line 155"/>
              <p:cNvSpPr>
                <a:spLocks noChangeShapeType="1"/>
              </p:cNvSpPr>
              <p:nvPr/>
            </p:nvSpPr>
            <p:spPr bwMode="auto">
              <a:xfrm>
                <a:off x="2378" y="3421"/>
                <a:ext cx="173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156"/>
              <p:cNvSpPr>
                <a:spLocks noChangeArrowheads="1"/>
              </p:cNvSpPr>
              <p:nvPr/>
            </p:nvSpPr>
            <p:spPr bwMode="auto">
              <a:xfrm>
                <a:off x="2352" y="202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157"/>
              <p:cNvSpPr>
                <a:spLocks noChangeShapeType="1"/>
              </p:cNvSpPr>
              <p:nvPr/>
            </p:nvSpPr>
            <p:spPr bwMode="auto">
              <a:xfrm>
                <a:off x="4627" y="2350"/>
                <a:ext cx="0" cy="21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158"/>
              <p:cNvSpPr>
                <a:spLocks noChangeShapeType="1"/>
              </p:cNvSpPr>
              <p:nvPr/>
            </p:nvSpPr>
            <p:spPr bwMode="auto">
              <a:xfrm flipV="1">
                <a:off x="4439" y="2093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159"/>
              <p:cNvSpPr>
                <a:spLocks noChangeShapeType="1"/>
              </p:cNvSpPr>
              <p:nvPr/>
            </p:nvSpPr>
            <p:spPr bwMode="auto">
              <a:xfrm flipV="1">
                <a:off x="4392" y="2564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Oval 160"/>
              <p:cNvSpPr>
                <a:spLocks noChangeArrowheads="1"/>
              </p:cNvSpPr>
              <p:nvPr/>
            </p:nvSpPr>
            <p:spPr bwMode="auto">
              <a:xfrm>
                <a:off x="1901" y="2034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Oval 161"/>
              <p:cNvSpPr>
                <a:spLocks noChangeArrowheads="1"/>
              </p:cNvSpPr>
              <p:nvPr/>
            </p:nvSpPr>
            <p:spPr bwMode="auto">
              <a:xfrm>
                <a:off x="4603" y="3407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62"/>
              <p:cNvSpPr>
                <a:spLocks noChangeArrowheads="1"/>
              </p:cNvSpPr>
              <p:nvPr/>
            </p:nvSpPr>
            <p:spPr bwMode="auto">
              <a:xfrm>
                <a:off x="4603" y="2550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163"/>
              <p:cNvSpPr>
                <a:spLocks noChangeArrowheads="1"/>
              </p:cNvSpPr>
              <p:nvPr/>
            </p:nvSpPr>
            <p:spPr bwMode="auto">
              <a:xfrm>
                <a:off x="1898" y="182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164"/>
              <p:cNvSpPr>
                <a:spLocks noChangeArrowheads="1"/>
              </p:cNvSpPr>
              <p:nvPr/>
            </p:nvSpPr>
            <p:spPr bwMode="auto">
              <a:xfrm>
                <a:off x="1895" y="2543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165"/>
              <p:cNvSpPr>
                <a:spLocks noChangeShapeType="1"/>
              </p:cNvSpPr>
              <p:nvPr/>
            </p:nvSpPr>
            <p:spPr bwMode="auto">
              <a:xfrm>
                <a:off x="1910" y="2050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/>
              <p:cNvSpPr>
                <a:spLocks noChangeShapeType="1"/>
              </p:cNvSpPr>
              <p:nvPr/>
            </p:nvSpPr>
            <p:spPr bwMode="auto">
              <a:xfrm>
                <a:off x="1910" y="3721"/>
                <a:ext cx="220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167"/>
              <p:cNvSpPr>
                <a:spLocks noChangeShapeType="1"/>
              </p:cNvSpPr>
              <p:nvPr/>
            </p:nvSpPr>
            <p:spPr bwMode="auto">
              <a:xfrm flipV="1">
                <a:off x="1910" y="1579"/>
                <a:ext cx="285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168"/>
              <p:cNvSpPr>
                <a:spLocks noChangeShapeType="1"/>
              </p:cNvSpPr>
              <p:nvPr/>
            </p:nvSpPr>
            <p:spPr bwMode="auto">
              <a:xfrm flipV="1">
                <a:off x="4439" y="1793"/>
                <a:ext cx="7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" name="Line 169"/>
              <p:cNvSpPr>
                <a:spLocks noChangeShapeType="1"/>
              </p:cNvSpPr>
              <p:nvPr/>
            </p:nvSpPr>
            <p:spPr bwMode="auto">
              <a:xfrm>
                <a:off x="4627" y="1665"/>
                <a:ext cx="1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" name="Line 170"/>
              <p:cNvSpPr>
                <a:spLocks noChangeShapeType="1"/>
              </p:cNvSpPr>
              <p:nvPr/>
            </p:nvSpPr>
            <p:spPr bwMode="auto">
              <a:xfrm flipH="1">
                <a:off x="4627" y="1665"/>
                <a:ext cx="0" cy="1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8" name="Line 171"/>
              <p:cNvSpPr>
                <a:spLocks noChangeShapeType="1"/>
              </p:cNvSpPr>
              <p:nvPr/>
            </p:nvSpPr>
            <p:spPr bwMode="auto">
              <a:xfrm flipV="1">
                <a:off x="5001" y="1622"/>
                <a:ext cx="1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9" name="Oval 172"/>
              <p:cNvSpPr>
                <a:spLocks noChangeArrowheads="1"/>
              </p:cNvSpPr>
              <p:nvPr/>
            </p:nvSpPr>
            <p:spPr bwMode="auto">
              <a:xfrm>
                <a:off x="4603" y="1779"/>
                <a:ext cx="36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Line 173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0" cy="184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1" name="Line 174"/>
              <p:cNvSpPr>
                <a:spLocks noChangeShapeType="1"/>
              </p:cNvSpPr>
              <p:nvPr/>
            </p:nvSpPr>
            <p:spPr bwMode="auto">
              <a:xfrm>
                <a:off x="3924" y="1964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Oval 175"/>
              <p:cNvSpPr>
                <a:spLocks noChangeArrowheads="1"/>
              </p:cNvSpPr>
              <p:nvPr/>
            </p:nvSpPr>
            <p:spPr bwMode="auto">
              <a:xfrm>
                <a:off x="3907" y="2715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3" name="Oval 176"/>
              <p:cNvSpPr>
                <a:spLocks noChangeArrowheads="1"/>
              </p:cNvSpPr>
              <p:nvPr/>
            </p:nvSpPr>
            <p:spPr bwMode="auto">
              <a:xfrm>
                <a:off x="3909" y="3573"/>
                <a:ext cx="36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4" name="Text Box 177"/>
              <p:cNvSpPr txBox="1">
                <a:spLocks noChangeArrowheads="1"/>
              </p:cNvSpPr>
              <p:nvPr/>
            </p:nvSpPr>
            <p:spPr bwMode="auto">
              <a:xfrm>
                <a:off x="5189" y="170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A</a:t>
                </a:r>
              </a:p>
            </p:txBody>
          </p:sp>
          <p:sp>
            <p:nvSpPr>
              <p:cNvPr id="285" name="Text Box 178"/>
              <p:cNvSpPr txBox="1">
                <a:spLocks noChangeArrowheads="1"/>
              </p:cNvSpPr>
              <p:nvPr/>
            </p:nvSpPr>
            <p:spPr bwMode="auto">
              <a:xfrm>
                <a:off x="4627" y="2007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A'</a:t>
                </a:r>
              </a:p>
            </p:txBody>
          </p:sp>
          <p:sp>
            <p:nvSpPr>
              <p:cNvPr id="286" name="Text Box 179"/>
              <p:cNvSpPr txBox="1">
                <a:spLocks noChangeArrowheads="1"/>
              </p:cNvSpPr>
              <p:nvPr/>
            </p:nvSpPr>
            <p:spPr bwMode="auto">
              <a:xfrm>
                <a:off x="5142" y="2479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</a:t>
                </a:r>
              </a:p>
            </p:txBody>
          </p:sp>
          <p:sp>
            <p:nvSpPr>
              <p:cNvPr id="287" name="Text Box 180"/>
              <p:cNvSpPr txBox="1">
                <a:spLocks noChangeArrowheads="1"/>
              </p:cNvSpPr>
              <p:nvPr/>
            </p:nvSpPr>
            <p:spPr bwMode="auto">
              <a:xfrm>
                <a:off x="4627" y="2779"/>
                <a:ext cx="22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B'</a:t>
                </a:r>
              </a:p>
            </p:txBody>
          </p:sp>
          <p:sp>
            <p:nvSpPr>
              <p:cNvPr id="288" name="Text Box 181"/>
              <p:cNvSpPr txBox="1">
                <a:spLocks noChangeArrowheads="1"/>
              </p:cNvSpPr>
              <p:nvPr/>
            </p:nvSpPr>
            <p:spPr bwMode="auto">
              <a:xfrm>
                <a:off x="5189" y="1536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y</a:t>
                </a:r>
              </a:p>
            </p:txBody>
          </p:sp>
          <p:sp>
            <p:nvSpPr>
              <p:cNvPr id="289" name="Text Box 182"/>
              <p:cNvSpPr txBox="1">
                <a:spLocks noChangeArrowheads="1"/>
              </p:cNvSpPr>
              <p:nvPr/>
            </p:nvSpPr>
            <p:spPr bwMode="auto">
              <a:xfrm>
                <a:off x="3783" y="3764"/>
                <a:ext cx="2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CP</a:t>
                </a:r>
              </a:p>
            </p:txBody>
          </p:sp>
          <p:grpSp>
            <p:nvGrpSpPr>
              <p:cNvPr id="290" name="Group 183"/>
              <p:cNvGrpSpPr>
                <a:grpSpLocks/>
              </p:cNvGrpSpPr>
              <p:nvPr/>
            </p:nvGrpSpPr>
            <p:grpSpPr bwMode="auto">
              <a:xfrm>
                <a:off x="2097" y="1990"/>
                <a:ext cx="181" cy="129"/>
                <a:chOff x="3648" y="2544"/>
                <a:chExt cx="233" cy="185"/>
              </a:xfrm>
            </p:grpSpPr>
            <p:sp>
              <p:nvSpPr>
                <p:cNvPr id="317" name="AutoShape 18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" name="Oval 18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1" name="Text Box 186"/>
              <p:cNvSpPr txBox="1">
                <a:spLocks noChangeArrowheads="1"/>
              </p:cNvSpPr>
              <p:nvPr/>
            </p:nvSpPr>
            <p:spPr bwMode="auto">
              <a:xfrm>
                <a:off x="1488" y="175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x</a:t>
                </a:r>
              </a:p>
            </p:txBody>
          </p:sp>
          <p:grpSp>
            <p:nvGrpSpPr>
              <p:cNvPr id="292" name="Group 187"/>
              <p:cNvGrpSpPr>
                <a:grpSpLocks/>
              </p:cNvGrpSpPr>
              <p:nvPr/>
            </p:nvGrpSpPr>
            <p:grpSpPr bwMode="auto">
              <a:xfrm>
                <a:off x="4064" y="1707"/>
                <a:ext cx="425" cy="493"/>
                <a:chOff x="4656" y="1679"/>
                <a:chExt cx="435" cy="552"/>
              </a:xfrm>
            </p:grpSpPr>
            <p:sp>
              <p:nvSpPr>
                <p:cNvPr id="311" name="Rectangle 188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5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13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7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14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15" name="AutoShape 192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2" cy="2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3" name="Group 194"/>
              <p:cNvGrpSpPr>
                <a:grpSpLocks/>
              </p:cNvGrpSpPr>
              <p:nvPr/>
            </p:nvGrpSpPr>
            <p:grpSpPr bwMode="auto">
              <a:xfrm>
                <a:off x="4064" y="2480"/>
                <a:ext cx="425" cy="495"/>
                <a:chOff x="4656" y="1679"/>
                <a:chExt cx="435" cy="555"/>
              </a:xfrm>
            </p:grpSpPr>
            <p:sp>
              <p:nvSpPr>
                <p:cNvPr id="30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7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9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9" name="AutoShape 199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3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grpSp>
            <p:nvGrpSpPr>
              <p:cNvPr id="294" name="Group 201"/>
              <p:cNvGrpSpPr>
                <a:grpSpLocks/>
              </p:cNvGrpSpPr>
              <p:nvPr/>
            </p:nvGrpSpPr>
            <p:grpSpPr bwMode="auto">
              <a:xfrm>
                <a:off x="4064" y="3337"/>
                <a:ext cx="425" cy="495"/>
                <a:chOff x="4656" y="1679"/>
                <a:chExt cx="435" cy="555"/>
              </a:xfrm>
            </p:grpSpPr>
            <p:sp>
              <p:nvSpPr>
                <p:cNvPr id="299" name="Rectangle 202"/>
                <p:cNvSpPr>
                  <a:spLocks noChangeArrowheads="1"/>
                </p:cNvSpPr>
                <p:nvPr/>
              </p:nvSpPr>
              <p:spPr bwMode="auto">
                <a:xfrm>
                  <a:off x="4704" y="1690"/>
                  <a:ext cx="336" cy="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656" y="1680"/>
                  <a:ext cx="197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S</a:t>
                  </a:r>
                </a:p>
              </p:txBody>
            </p:sp>
            <p:sp>
              <p:nvSpPr>
                <p:cNvPr id="301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860" y="1679"/>
                  <a:ext cx="209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302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4848" y="2012"/>
                  <a:ext cx="243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Q'</a:t>
                  </a:r>
                </a:p>
              </p:txBody>
            </p:sp>
            <p:sp>
              <p:nvSpPr>
                <p:cNvPr id="303" name="AutoShape 206"/>
                <p:cNvSpPr>
                  <a:spLocks noChangeArrowheads="1"/>
                </p:cNvSpPr>
                <p:nvPr/>
              </p:nvSpPr>
              <p:spPr bwMode="auto">
                <a:xfrm rot="5400000">
                  <a:off x="4680" y="1944"/>
                  <a:ext cx="96" cy="48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4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656" y="2016"/>
                  <a:ext cx="203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R</a:t>
                  </a:r>
                </a:p>
              </p:txBody>
            </p:sp>
          </p:grpSp>
          <p:sp>
            <p:nvSpPr>
              <p:cNvPr id="295" name="Line 208"/>
              <p:cNvSpPr>
                <a:spLocks noChangeShapeType="1"/>
              </p:cNvSpPr>
              <p:nvPr/>
            </p:nvSpPr>
            <p:spPr bwMode="auto">
              <a:xfrm flipH="1">
                <a:off x="4627" y="2093"/>
                <a:ext cx="0" cy="1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Text Box 209"/>
              <p:cNvSpPr txBox="1">
                <a:spLocks noChangeArrowheads="1"/>
              </p:cNvSpPr>
              <p:nvPr/>
            </p:nvSpPr>
            <p:spPr bwMode="auto">
              <a:xfrm>
                <a:off x="5142" y="333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C</a:t>
                </a:r>
              </a:p>
            </p:txBody>
          </p:sp>
          <p:sp>
            <p:nvSpPr>
              <p:cNvPr id="297" name="Line 210"/>
              <p:cNvSpPr>
                <a:spLocks noChangeShapeType="1"/>
              </p:cNvSpPr>
              <p:nvPr/>
            </p:nvSpPr>
            <p:spPr bwMode="auto">
              <a:xfrm>
                <a:off x="3924" y="2736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" name="Line 211"/>
              <p:cNvSpPr>
                <a:spLocks noChangeShapeType="1"/>
              </p:cNvSpPr>
              <p:nvPr/>
            </p:nvSpPr>
            <p:spPr bwMode="auto">
              <a:xfrm>
                <a:off x="3924" y="3593"/>
                <a:ext cx="18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Oval 113"/>
            <p:cNvSpPr/>
            <p:nvPr/>
          </p:nvSpPr>
          <p:spPr>
            <a:xfrm>
              <a:off x="7061200" y="3279775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5" name="Oval 114"/>
            <p:cNvSpPr/>
            <p:nvPr/>
          </p:nvSpPr>
          <p:spPr>
            <a:xfrm>
              <a:off x="7061200" y="4513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61200" y="588645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  <p:sp>
        <p:nvSpPr>
          <p:cNvPr id="17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814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647F0C-4291-4939-8B09-F5781FC85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0" y="347472"/>
            <a:ext cx="4526824" cy="5730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A848D-EB2E-44F5-8E6D-44FCAB22A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0" y="821871"/>
            <a:ext cx="1072243" cy="107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F12DC-4F0A-43EB-8BF2-1FB2C820D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0" y="2237014"/>
            <a:ext cx="1072243" cy="1072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5B452-D643-4FC6-9AE8-B63DFB79D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0" y="3652157"/>
            <a:ext cx="1072243" cy="107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57F49-6E92-4BAB-8071-CB46A0933E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40" y="5067300"/>
            <a:ext cx="1072243" cy="1072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A2292-BF9A-4205-9C20-B444FC9E08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09" y="3946067"/>
            <a:ext cx="2454734" cy="245473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EA26C8-EF78-4B58-83A6-7DCACA8DC879}"/>
              </a:ext>
            </a:extLst>
          </p:cNvPr>
          <p:cNvSpPr/>
          <p:nvPr/>
        </p:nvSpPr>
        <p:spPr>
          <a:xfrm>
            <a:off x="8518066" y="5301343"/>
            <a:ext cx="653143" cy="43542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03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6E2B-A742-6A88-B824-9E374A2D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Circuits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A859-5EFA-7755-1495-96916EA19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056860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§"/>
            </a:pPr>
            <a:r>
              <a:rPr lang="en-US" dirty="0"/>
              <a:t>When a circuit has unused states, these unused states are considered to be “invalid”.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US" dirty="0"/>
              <a:t>Suppose we have a circuit with 2 flip-flops where states 0 to 2 are used. State 3 is unused and considered to be “invalid”.</a:t>
            </a:r>
          </a:p>
          <a:p>
            <a:pPr marL="361950" indent="-361950">
              <a:buFont typeface="Wingdings" panose="05000000000000000000" pitchFamily="2" charset="2"/>
              <a:buChar char="§"/>
            </a:pPr>
            <a:r>
              <a:rPr lang="en-US" dirty="0"/>
              <a:t>On the following pages we see two possible state diagrams for this circuit.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1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782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A087-1D93-4F00-9BE7-3FDD22E1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Circuits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0D01-130C-A9DE-A3AC-E8D833E8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1" y="1517331"/>
            <a:ext cx="5147035" cy="186179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Case 1: </a:t>
            </a:r>
            <a:r>
              <a:rPr lang="en-US" dirty="0" smtClean="0"/>
              <a:t>Non-self-correcting </a:t>
            </a:r>
            <a:r>
              <a:rPr lang="en-US" dirty="0"/>
              <a:t>Circuit: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If the circuit finds itself in state 3 (e.g. due to a glitch), it will never transit into a valid state (state 0, 1, or 2).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DB701A-29B9-9467-1899-EC8A7059E097}"/>
              </a:ext>
            </a:extLst>
          </p:cNvPr>
          <p:cNvGrpSpPr/>
          <p:nvPr/>
        </p:nvGrpSpPr>
        <p:grpSpPr>
          <a:xfrm>
            <a:off x="2189544" y="3448269"/>
            <a:ext cx="3172810" cy="2542872"/>
            <a:chOff x="1476586" y="2279314"/>
            <a:chExt cx="5078419" cy="430057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CCB75A-EDAF-B297-29B1-AC159B1F30C6}"/>
                </a:ext>
              </a:extLst>
            </p:cNvPr>
            <p:cNvSpPr txBox="1"/>
            <p:nvPr/>
          </p:nvSpPr>
          <p:spPr>
            <a:xfrm>
              <a:off x="1476586" y="2279314"/>
              <a:ext cx="500839" cy="62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A9417F-D3B7-AC51-608B-DC9FF6BAED3A}"/>
                </a:ext>
              </a:extLst>
            </p:cNvPr>
            <p:cNvGrpSpPr/>
            <p:nvPr/>
          </p:nvGrpSpPr>
          <p:grpSpPr>
            <a:xfrm>
              <a:off x="1522635" y="2412463"/>
              <a:ext cx="5032370" cy="4167430"/>
              <a:chOff x="1522635" y="2412463"/>
              <a:chExt cx="5032370" cy="4167430"/>
            </a:xfrm>
          </p:grpSpPr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789DDD2-DC77-C343-8C96-56C7DB28D3E8}"/>
                  </a:ext>
                </a:extLst>
              </p:cNvPr>
              <p:cNvCxnSpPr>
                <a:stCxn id="5" idx="1"/>
                <a:endCxn id="5" idx="3"/>
              </p:cNvCxnSpPr>
              <p:nvPr/>
            </p:nvCxnSpPr>
            <p:spPr>
              <a:xfrm rot="16200000" flipH="1">
                <a:off x="2118626" y="3304762"/>
                <a:ext cx="730915" cy="12700"/>
              </a:xfrm>
              <a:prstGeom prst="curvedConnector5">
                <a:avLst>
                  <a:gd name="adj1" fmla="val -31276"/>
                  <a:gd name="adj2" fmla="val -7701213"/>
                  <a:gd name="adj3" fmla="val 131276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2D7B954-CD6B-DEBA-0C33-216BB5E20B83}"/>
                  </a:ext>
                </a:extLst>
              </p:cNvPr>
              <p:cNvGrpSpPr/>
              <p:nvPr/>
            </p:nvGrpSpPr>
            <p:grpSpPr>
              <a:xfrm>
                <a:off x="1522635" y="2412463"/>
                <a:ext cx="5032370" cy="4167430"/>
                <a:chOff x="1522635" y="2412463"/>
                <a:chExt cx="5032370" cy="416743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BAFC5F2-DBD1-7FC0-BD71-2F3A4C7FE8F0}"/>
                    </a:ext>
                  </a:extLst>
                </p:cNvPr>
                <p:cNvSpPr/>
                <p:nvPr/>
              </p:nvSpPr>
              <p:spPr>
                <a:xfrm>
                  <a:off x="2339014" y="2787928"/>
                  <a:ext cx="990600" cy="1033669"/>
                </a:xfrm>
                <a:prstGeom prst="ellipse">
                  <a:avLst/>
                </a:prstGeom>
                <a:noFill/>
                <a:ln w="26424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D3C6621-AE5E-7D40-445E-95CF5B8B53EB}"/>
                    </a:ext>
                  </a:extLst>
                </p:cNvPr>
                <p:cNvSpPr/>
                <p:nvPr/>
              </p:nvSpPr>
              <p:spPr>
                <a:xfrm>
                  <a:off x="5431736" y="2787927"/>
                  <a:ext cx="990600" cy="1033669"/>
                </a:xfrm>
                <a:prstGeom prst="ellipse">
                  <a:avLst/>
                </a:prstGeom>
                <a:noFill/>
                <a:ln w="26424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CE2A453-D51F-4B39-1667-D266B5B27161}"/>
                    </a:ext>
                  </a:extLst>
                </p:cNvPr>
                <p:cNvSpPr/>
                <p:nvPr/>
              </p:nvSpPr>
              <p:spPr>
                <a:xfrm>
                  <a:off x="2373794" y="4545498"/>
                  <a:ext cx="990600" cy="1033669"/>
                </a:xfrm>
                <a:prstGeom prst="ellipse">
                  <a:avLst/>
                </a:prstGeom>
                <a:noFill/>
                <a:ln w="26424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D0D750-AF45-0722-2455-1311149297CC}"/>
                    </a:ext>
                  </a:extLst>
                </p:cNvPr>
                <p:cNvSpPr/>
                <p:nvPr/>
              </p:nvSpPr>
              <p:spPr>
                <a:xfrm>
                  <a:off x="5446644" y="4535559"/>
                  <a:ext cx="990600" cy="1033669"/>
                </a:xfrm>
                <a:prstGeom prst="ellipse">
                  <a:avLst/>
                </a:prstGeom>
                <a:noFill/>
                <a:ln w="26424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6C4A96-CD4B-7142-76D6-9E12A4352B37}"/>
                    </a:ext>
                  </a:extLst>
                </p:cNvPr>
                <p:cNvSpPr txBox="1"/>
                <p:nvPr/>
              </p:nvSpPr>
              <p:spPr>
                <a:xfrm>
                  <a:off x="2544729" y="2988874"/>
                  <a:ext cx="715645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F0BE6F-C804-9E8D-1D4C-A33731FC4E5A}"/>
                    </a:ext>
                  </a:extLst>
                </p:cNvPr>
                <p:cNvSpPr txBox="1"/>
                <p:nvPr/>
              </p:nvSpPr>
              <p:spPr>
                <a:xfrm>
                  <a:off x="5623579" y="2988874"/>
                  <a:ext cx="738408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01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A52974-F17D-B77D-9890-458E0BDC8FFE}"/>
                    </a:ext>
                  </a:extLst>
                </p:cNvPr>
                <p:cNvSpPr txBox="1"/>
                <p:nvPr/>
              </p:nvSpPr>
              <p:spPr>
                <a:xfrm>
                  <a:off x="2522579" y="4765027"/>
                  <a:ext cx="794336" cy="646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C7D56C-6E06-DC7A-5C2D-BA1499FAF6A1}"/>
                    </a:ext>
                  </a:extLst>
                </p:cNvPr>
                <p:cNvSpPr txBox="1"/>
                <p:nvPr/>
              </p:nvSpPr>
              <p:spPr>
                <a:xfrm>
                  <a:off x="5635388" y="4714403"/>
                  <a:ext cx="700457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A646AC1-A3A3-8AD5-5B39-0236C55D3B64}"/>
                    </a:ext>
                  </a:extLst>
                </p:cNvPr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3329614" y="3304762"/>
                  <a:ext cx="2102122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61427B7-3AC0-5D39-D3BB-57E863E290D8}"/>
                    </a:ext>
                  </a:extLst>
                </p:cNvPr>
                <p:cNvCxnSpPr>
                  <a:stCxn id="6" idx="4"/>
                  <a:endCxn id="7" idx="6"/>
                </p:cNvCxnSpPr>
                <p:nvPr/>
              </p:nvCxnSpPr>
              <p:spPr>
                <a:xfrm flipH="1">
                  <a:off x="3364394" y="3821596"/>
                  <a:ext cx="2562642" cy="124073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F361D55E-4222-61A4-2EA4-7BB54AF9B7BB}"/>
                    </a:ext>
                  </a:extLst>
                </p:cNvPr>
                <p:cNvCxnSpPr>
                  <a:stCxn id="6" idx="1"/>
                  <a:endCxn id="5" idx="7"/>
                </p:cNvCxnSpPr>
                <p:nvPr/>
              </p:nvCxnSpPr>
              <p:spPr>
                <a:xfrm flipH="1">
                  <a:off x="3184544" y="2939304"/>
                  <a:ext cx="2392262" cy="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D580951-986D-BD18-F5D1-6D2978E1DA64}"/>
                    </a:ext>
                  </a:extLst>
                </p:cNvPr>
                <p:cNvCxnSpPr>
                  <a:stCxn id="7" idx="0"/>
                  <a:endCxn id="5" idx="4"/>
                </p:cNvCxnSpPr>
                <p:nvPr/>
              </p:nvCxnSpPr>
              <p:spPr>
                <a:xfrm flipH="1" flipV="1">
                  <a:off x="2834314" y="3821597"/>
                  <a:ext cx="34780" cy="72390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8D18B7-0D01-55C4-7414-33E15D94D0AC}"/>
                    </a:ext>
                  </a:extLst>
                </p:cNvPr>
                <p:cNvSpPr txBox="1"/>
                <p:nvPr/>
              </p:nvSpPr>
              <p:spPr>
                <a:xfrm>
                  <a:off x="4251731" y="2412463"/>
                  <a:ext cx="458934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288E641-966A-6337-C7F9-4E410A2C946D}"/>
                    </a:ext>
                  </a:extLst>
                </p:cNvPr>
                <p:cNvSpPr txBox="1"/>
                <p:nvPr/>
              </p:nvSpPr>
              <p:spPr>
                <a:xfrm>
                  <a:off x="4099673" y="4006264"/>
                  <a:ext cx="538975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FEA0B1B-FE01-473B-EA8C-66399197B65E}"/>
                    </a:ext>
                  </a:extLst>
                </p:cNvPr>
                <p:cNvSpPr txBox="1"/>
                <p:nvPr/>
              </p:nvSpPr>
              <p:spPr>
                <a:xfrm>
                  <a:off x="2899004" y="3956636"/>
                  <a:ext cx="465386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241C10-80A1-D8B2-3D70-992C5DD69AA7}"/>
                    </a:ext>
                  </a:extLst>
                </p:cNvPr>
                <p:cNvSpPr txBox="1"/>
                <p:nvPr/>
              </p:nvSpPr>
              <p:spPr>
                <a:xfrm>
                  <a:off x="4273703" y="3287177"/>
                  <a:ext cx="500839" cy="624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3" name="Curved Connector 32">
                  <a:extLst>
                    <a:ext uri="{FF2B5EF4-FFF2-40B4-BE49-F238E27FC236}">
                      <a16:creationId xmlns:a16="http://schemas.microsoft.com/office/drawing/2014/main" id="{F43B3FFC-FCCE-2548-D27F-30E7F56C2D0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124976" y="5046042"/>
                  <a:ext cx="730915" cy="12700"/>
                </a:xfrm>
                <a:prstGeom prst="curvedConnector5">
                  <a:avLst>
                    <a:gd name="adj1" fmla="val -31276"/>
                    <a:gd name="adj2" fmla="val -7701213"/>
                    <a:gd name="adj3" fmla="val 131276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16C908C-02FE-2E15-9F4A-EAD4B8331536}"/>
                    </a:ext>
                  </a:extLst>
                </p:cNvPr>
                <p:cNvSpPr txBox="1"/>
                <p:nvPr/>
              </p:nvSpPr>
              <p:spPr>
                <a:xfrm>
                  <a:off x="1522635" y="5564427"/>
                  <a:ext cx="610747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9" name="Curved Connector 38">
                  <a:extLst>
                    <a:ext uri="{FF2B5EF4-FFF2-40B4-BE49-F238E27FC236}">
                      <a16:creationId xmlns:a16="http://schemas.microsoft.com/office/drawing/2014/main" id="{9E18DE17-BD1C-9402-4FD0-AF62F2B49FA2}"/>
                    </a:ext>
                  </a:extLst>
                </p:cNvPr>
                <p:cNvCxnSpPr>
                  <a:stCxn id="8" idx="3"/>
                  <a:endCxn id="8" idx="5"/>
                </p:cNvCxnSpPr>
                <p:nvPr/>
              </p:nvCxnSpPr>
              <p:spPr>
                <a:xfrm rot="16200000" flipH="1">
                  <a:off x="5941944" y="5067621"/>
                  <a:ext cx="12700" cy="700460"/>
                </a:xfrm>
                <a:prstGeom prst="curvedConnector3">
                  <a:avLst>
                    <a:gd name="adj1" fmla="val 4765858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29EA00-7993-A451-4083-D56F6925AD69}"/>
                    </a:ext>
                  </a:extLst>
                </p:cNvPr>
                <p:cNvSpPr txBox="1"/>
                <p:nvPr/>
              </p:nvSpPr>
              <p:spPr>
                <a:xfrm>
                  <a:off x="5564404" y="5955268"/>
                  <a:ext cx="990601" cy="624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0,1</a:t>
                  </a:r>
                </a:p>
              </p:txBody>
            </p:sp>
          </p:grpSp>
        </p:grp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42C32A-8F66-6F7C-D38E-284F0AF5E80A}"/>
              </a:ext>
            </a:extLst>
          </p:cNvPr>
          <p:cNvCxnSpPr/>
          <p:nvPr/>
        </p:nvCxnSpPr>
        <p:spPr>
          <a:xfrm>
            <a:off x="6096000" y="1673345"/>
            <a:ext cx="0" cy="482479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947867D-00CD-30E9-2FEC-6B910E665F6A}"/>
              </a:ext>
            </a:extLst>
          </p:cNvPr>
          <p:cNvSpPr txBox="1">
            <a:spLocks/>
          </p:cNvSpPr>
          <p:nvPr/>
        </p:nvSpPr>
        <p:spPr>
          <a:xfrm>
            <a:off x="6179176" y="1430261"/>
            <a:ext cx="4897319" cy="206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Case 2: </a:t>
            </a:r>
            <a:r>
              <a:rPr lang="en-US" sz="2800" dirty="0">
                <a:solidFill>
                  <a:srgbClr val="0000FF"/>
                </a:solidFill>
              </a:rPr>
              <a:t>Self-Correcting Circuit</a:t>
            </a:r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 circuit that will (eventually) find its way back to a valid state. </a:t>
            </a:r>
          </a:p>
          <a:p>
            <a:pPr lvl="1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Here even if the circuit finds itself in state 3, it will transit to a valid state (either state 1 or 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A892A-8FDA-FEC0-DD11-4CFE5D27F689}"/>
              </a:ext>
            </a:extLst>
          </p:cNvPr>
          <p:cNvGrpSpPr/>
          <p:nvPr/>
        </p:nvGrpSpPr>
        <p:grpSpPr>
          <a:xfrm>
            <a:off x="6589695" y="3566193"/>
            <a:ext cx="3290310" cy="2282304"/>
            <a:chOff x="2206069" y="2987870"/>
            <a:chExt cx="4459369" cy="32997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9C67CF8-8A48-8D16-7B2A-2841A45CF8D8}"/>
                </a:ext>
              </a:extLst>
            </p:cNvPr>
            <p:cNvGrpSpPr/>
            <p:nvPr/>
          </p:nvGrpSpPr>
          <p:grpSpPr>
            <a:xfrm>
              <a:off x="2206069" y="2987870"/>
              <a:ext cx="4262118" cy="3299707"/>
              <a:chOff x="1491579" y="2281599"/>
              <a:chExt cx="4945665" cy="382890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B2481C-B679-FC52-C61C-F1D4D631B8E4}"/>
                  </a:ext>
                </a:extLst>
              </p:cNvPr>
              <p:cNvSpPr txBox="1"/>
              <p:nvPr/>
            </p:nvSpPr>
            <p:spPr>
              <a:xfrm>
                <a:off x="1491579" y="2281599"/>
                <a:ext cx="616795" cy="619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F64A94-1F37-B84A-8BAB-F3DE8BB054F9}"/>
                  </a:ext>
                </a:extLst>
              </p:cNvPr>
              <p:cNvGrpSpPr/>
              <p:nvPr/>
            </p:nvGrpSpPr>
            <p:grpSpPr>
              <a:xfrm>
                <a:off x="1497629" y="2356544"/>
                <a:ext cx="4939615" cy="3753961"/>
                <a:chOff x="1497629" y="2356544"/>
                <a:chExt cx="4939615" cy="3753961"/>
              </a:xfrm>
            </p:grpSpPr>
            <p:cxnSp>
              <p:nvCxnSpPr>
                <p:cNvPr id="37" name="Curved Connector 7">
                  <a:extLst>
                    <a:ext uri="{FF2B5EF4-FFF2-40B4-BE49-F238E27FC236}">
                      <a16:creationId xmlns:a16="http://schemas.microsoft.com/office/drawing/2014/main" id="{4FDEE3BC-DA53-589D-F9E5-14E644A5A2F0}"/>
                    </a:ext>
                  </a:extLst>
                </p:cNvPr>
                <p:cNvCxnSpPr>
                  <a:stCxn id="40" idx="1"/>
                  <a:endCxn id="40" idx="3"/>
                </p:cNvCxnSpPr>
                <p:nvPr/>
              </p:nvCxnSpPr>
              <p:spPr>
                <a:xfrm rot="16200000" flipH="1">
                  <a:off x="2118626" y="3304762"/>
                  <a:ext cx="730915" cy="12700"/>
                </a:xfrm>
                <a:prstGeom prst="curvedConnector5">
                  <a:avLst>
                    <a:gd name="adj1" fmla="val -31276"/>
                    <a:gd name="adj2" fmla="val -7701213"/>
                    <a:gd name="adj3" fmla="val 131276"/>
                  </a:avLst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8C511D6-2E9A-5C3C-7603-713811F45361}"/>
                    </a:ext>
                  </a:extLst>
                </p:cNvPr>
                <p:cNvGrpSpPr/>
                <p:nvPr/>
              </p:nvGrpSpPr>
              <p:grpSpPr>
                <a:xfrm>
                  <a:off x="1497629" y="2356544"/>
                  <a:ext cx="4939615" cy="3753961"/>
                  <a:chOff x="1497629" y="2356544"/>
                  <a:chExt cx="4939615" cy="3753961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9078C1F6-B9F1-AE41-DBB5-88147694EA83}"/>
                      </a:ext>
                    </a:extLst>
                  </p:cNvPr>
                  <p:cNvSpPr/>
                  <p:nvPr/>
                </p:nvSpPr>
                <p:spPr>
                  <a:xfrm>
                    <a:off x="2339014" y="2787928"/>
                    <a:ext cx="990600" cy="1033669"/>
                  </a:xfrm>
                  <a:prstGeom prst="ellipse">
                    <a:avLst/>
                  </a:prstGeom>
                  <a:noFill/>
                  <a:ln w="26424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3CD09A2-2F10-ED7F-1D47-5916D7D1A547}"/>
                      </a:ext>
                    </a:extLst>
                  </p:cNvPr>
                  <p:cNvSpPr/>
                  <p:nvPr/>
                </p:nvSpPr>
                <p:spPr>
                  <a:xfrm>
                    <a:off x="5431736" y="2787927"/>
                    <a:ext cx="990600" cy="1033669"/>
                  </a:xfrm>
                  <a:prstGeom prst="ellipse">
                    <a:avLst/>
                  </a:prstGeom>
                  <a:noFill/>
                  <a:ln w="26424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700F541-FB6E-5F6B-F968-EFD4310B0EA0}"/>
                      </a:ext>
                    </a:extLst>
                  </p:cNvPr>
                  <p:cNvSpPr/>
                  <p:nvPr/>
                </p:nvSpPr>
                <p:spPr>
                  <a:xfrm>
                    <a:off x="2373794" y="4545498"/>
                    <a:ext cx="990600" cy="1033669"/>
                  </a:xfrm>
                  <a:prstGeom prst="ellipse">
                    <a:avLst/>
                  </a:prstGeom>
                  <a:noFill/>
                  <a:ln w="26424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CE0D013-AF60-EA28-3E23-FF17B3989898}"/>
                      </a:ext>
                    </a:extLst>
                  </p:cNvPr>
                  <p:cNvSpPr/>
                  <p:nvPr/>
                </p:nvSpPr>
                <p:spPr>
                  <a:xfrm>
                    <a:off x="5446644" y="4535559"/>
                    <a:ext cx="990600" cy="1033669"/>
                  </a:xfrm>
                  <a:prstGeom prst="ellipse">
                    <a:avLst/>
                  </a:prstGeom>
                  <a:noFill/>
                  <a:ln w="26424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EE48208-6D46-761C-3E19-26BB626E934A}"/>
                      </a:ext>
                    </a:extLst>
                  </p:cNvPr>
                  <p:cNvSpPr txBox="1"/>
                  <p:nvPr/>
                </p:nvSpPr>
                <p:spPr>
                  <a:xfrm>
                    <a:off x="2493043" y="3016500"/>
                    <a:ext cx="773955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00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70CAFF5-1A10-7749-9FDB-43D605C6907A}"/>
                      </a:ext>
                    </a:extLst>
                  </p:cNvPr>
                  <p:cNvSpPr txBox="1"/>
                  <p:nvPr/>
                </p:nvSpPr>
                <p:spPr>
                  <a:xfrm>
                    <a:off x="5577106" y="2955918"/>
                    <a:ext cx="815395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01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8FD3B6D9-5F3B-BCE4-77D4-B86256BA782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336" y="4804837"/>
                    <a:ext cx="788496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EF8A4F4-F39D-BC0C-8C85-604B8F567130}"/>
                      </a:ext>
                    </a:extLst>
                  </p:cNvPr>
                  <p:cNvSpPr txBox="1"/>
                  <p:nvPr/>
                </p:nvSpPr>
                <p:spPr>
                  <a:xfrm>
                    <a:off x="5602787" y="4742585"/>
                    <a:ext cx="748740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11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C69DD14A-267E-FF62-D877-94A74F62E701}"/>
                      </a:ext>
                    </a:extLst>
                  </p:cNvPr>
                  <p:cNvCxnSpPr>
                    <a:stCxn id="40" idx="6"/>
                    <a:endCxn id="45" idx="2"/>
                  </p:cNvCxnSpPr>
                  <p:nvPr/>
                </p:nvCxnSpPr>
                <p:spPr>
                  <a:xfrm flipV="1">
                    <a:off x="3329614" y="3304762"/>
                    <a:ext cx="2102122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AC30F4D4-02A7-27CD-60C7-BFCC057E9C46}"/>
                      </a:ext>
                    </a:extLst>
                  </p:cNvPr>
                  <p:cNvCxnSpPr>
                    <a:stCxn id="45" idx="4"/>
                    <a:endCxn id="46" idx="6"/>
                  </p:cNvCxnSpPr>
                  <p:nvPr/>
                </p:nvCxnSpPr>
                <p:spPr>
                  <a:xfrm flipH="1">
                    <a:off x="3364394" y="3821596"/>
                    <a:ext cx="2562642" cy="124073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D6DAA7E0-8610-03C0-A3D3-3DC8413742FB}"/>
                      </a:ext>
                    </a:extLst>
                  </p:cNvPr>
                  <p:cNvCxnSpPr>
                    <a:stCxn id="45" idx="1"/>
                    <a:endCxn id="40" idx="7"/>
                  </p:cNvCxnSpPr>
                  <p:nvPr/>
                </p:nvCxnSpPr>
                <p:spPr>
                  <a:xfrm flipH="1">
                    <a:off x="3184544" y="2939304"/>
                    <a:ext cx="2392262" cy="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CB831EC1-CFCE-1B4D-AAB7-EF71BFAA8295}"/>
                      </a:ext>
                    </a:extLst>
                  </p:cNvPr>
                  <p:cNvCxnSpPr>
                    <a:stCxn id="46" idx="0"/>
                    <a:endCxn id="40" idx="4"/>
                  </p:cNvCxnSpPr>
                  <p:nvPr/>
                </p:nvCxnSpPr>
                <p:spPr>
                  <a:xfrm flipH="1" flipV="1">
                    <a:off x="2834314" y="3821597"/>
                    <a:ext cx="34780" cy="72390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7EBC8C7-C2AC-7D1F-0F45-9D2FA8BC2594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702" y="2356544"/>
                    <a:ext cx="616795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AE1D3F3-16EF-A7CD-2064-04B163BAB1D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2649" y="4012087"/>
                    <a:ext cx="607569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ADE25A5-FD05-CBF8-ABC2-CDCDA556C0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9006" y="3956638"/>
                    <a:ext cx="492096" cy="619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077E0CC-7B87-596B-5C72-95576BD6F285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702" y="3287175"/>
                    <a:ext cx="616795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60" name="Curved Connector 25">
                    <a:extLst>
                      <a:ext uri="{FF2B5EF4-FFF2-40B4-BE49-F238E27FC236}">
                        <a16:creationId xmlns:a16="http://schemas.microsoft.com/office/drawing/2014/main" id="{41997C6C-93C2-A303-1893-4731DC3C256D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2124976" y="5046042"/>
                    <a:ext cx="730915" cy="12700"/>
                  </a:xfrm>
                  <a:prstGeom prst="curvedConnector5">
                    <a:avLst>
                      <a:gd name="adj1" fmla="val -31276"/>
                      <a:gd name="adj2" fmla="val -7701213"/>
                      <a:gd name="adj3" fmla="val 131276"/>
                    </a:avLst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DAD6E3B-7A26-7B14-C20C-D486C6099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629" y="5490895"/>
                    <a:ext cx="610745" cy="619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</p:grp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C1A457-5F46-4CAD-69C7-3101C52E8431}"/>
                </a:ext>
              </a:extLst>
            </p:cNvPr>
            <p:cNvCxnSpPr>
              <a:stCxn id="47" idx="0"/>
              <a:endCxn id="45" idx="4"/>
            </p:cNvCxnSpPr>
            <p:nvPr/>
          </p:nvCxnSpPr>
          <p:spPr>
            <a:xfrm flipH="1" flipV="1">
              <a:off x="6028496" y="4315021"/>
              <a:ext cx="12847" cy="615285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7FFDD1D-B926-3626-EBAA-83539A78B7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890" y="5483490"/>
              <a:ext cx="1794459" cy="856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24BD-46FD-B6C8-4A59-90334C6AB40C}"/>
                </a:ext>
              </a:extLst>
            </p:cNvPr>
            <p:cNvSpPr txBox="1"/>
            <p:nvPr/>
          </p:nvSpPr>
          <p:spPr>
            <a:xfrm>
              <a:off x="6071689" y="4451409"/>
              <a:ext cx="593749" cy="533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8219A4-678E-3483-46BD-62B3587AB711}"/>
                </a:ext>
              </a:extLst>
            </p:cNvPr>
            <p:cNvSpPr txBox="1"/>
            <p:nvPr/>
          </p:nvSpPr>
          <p:spPr>
            <a:xfrm>
              <a:off x="4924269" y="5384273"/>
              <a:ext cx="526333" cy="533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6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6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10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871-BBA2-BB04-44FD-06637454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Circuits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9BBC-F5FF-C371-6BBE-10ECCF61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0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Is Design Example #3 self-correcting? </a:t>
            </a:r>
          </a:p>
          <a:p>
            <a:pPr lvl="1"/>
            <a:r>
              <a:rPr lang="en-US" dirty="0"/>
              <a:t>We recreate the state table for the invalid states and see if they lead to any valid states: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D846B6-0C0F-1CEC-BCB8-1B59E0E4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723707"/>
            <a:ext cx="770890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D9F3C-B192-0EB6-0A28-2C02DE13F1FA}"/>
              </a:ext>
            </a:extLst>
          </p:cNvPr>
          <p:cNvSpPr txBox="1"/>
          <p:nvPr/>
        </p:nvSpPr>
        <p:spPr>
          <a:xfrm>
            <a:off x="6776484" y="2844694"/>
            <a:ext cx="279636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Valid states: 1, 2, 3, 4, 5.</a:t>
            </a:r>
          </a:p>
          <a:p>
            <a:r>
              <a:rPr lang="en-SG" dirty="0"/>
              <a:t>Invalid states: 0, 6, 7.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946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1142-A64D-2070-E8DC-DB944DEE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Self-Correcting Circuits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C81C-8EE9-AB17-AABA-157CA284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64935"/>
          </a:xfrm>
        </p:spPr>
        <p:txBody>
          <a:bodyPr/>
          <a:lstStyle/>
          <a:p>
            <a:r>
              <a:rPr lang="en-US" dirty="0"/>
              <a:t>Is Design Example #3 self-correcting? </a:t>
            </a:r>
          </a:p>
          <a:p>
            <a:pPr lvl="1"/>
            <a:r>
              <a:rPr lang="en-US" dirty="0"/>
              <a:t>The transitions for the invalid states is summarized below: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see that every invalid state </a:t>
            </a:r>
            <a:r>
              <a:rPr lang="en-US" u="sng" dirty="0"/>
              <a:t>eventually</a:t>
            </a:r>
            <a:r>
              <a:rPr lang="en-US" dirty="0"/>
              <a:t> transits to some valid state, hence this circuit is </a:t>
            </a:r>
            <a:r>
              <a:rPr lang="en-US" b="1" u="sng" dirty="0"/>
              <a:t>self-correcting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EACFA-122B-C88F-33F1-25EDBA58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2667000"/>
            <a:ext cx="763270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57D62-82A4-4992-80D2-3E1C72F7D416}"/>
              </a:ext>
            </a:extLst>
          </p:cNvPr>
          <p:cNvSpPr txBox="1"/>
          <p:nvPr/>
        </p:nvSpPr>
        <p:spPr>
          <a:xfrm>
            <a:off x="7564032" y="4035541"/>
            <a:ext cx="279916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Valid states: 1, 2, 3, 4, 5.</a:t>
            </a:r>
          </a:p>
          <a:p>
            <a:r>
              <a:rPr lang="en-SG" dirty="0"/>
              <a:t>Invalid states: 0, 6, 7.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556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96420" y="1158016"/>
            <a:ext cx="7564445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QnA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Q2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/>
              <a:t>Some of the tutorial </a:t>
            </a:r>
            <a:r>
              <a:rPr lang="en-US" sz="2800" dirty="0" err="1"/>
              <a:t>qns</a:t>
            </a:r>
            <a:r>
              <a:rPr lang="en-US" sz="2800" dirty="0"/>
              <a:t> require very long truth table + </a:t>
            </a:r>
            <a:r>
              <a:rPr lang="en-US" sz="2800" dirty="0" err="1"/>
              <a:t>kmap</a:t>
            </a:r>
            <a:r>
              <a:rPr lang="en-US" sz="2800" dirty="0"/>
              <a:t> which I feel is almost impossible to draw quickly during exam. </a:t>
            </a:r>
          </a:p>
          <a:p>
            <a:r>
              <a:rPr lang="en-US" sz="2800" dirty="0"/>
              <a:t>Any tips to be faster?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8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20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r>
              <a:rPr lang="en-US" dirty="0"/>
              <a:t> Topic 8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From previous semester:</a:t>
            </a:r>
          </a:p>
          <a:p>
            <a:r>
              <a:rPr lang="en-US" dirty="0" err="1">
                <a:solidFill>
                  <a:schemeClr val="tx1"/>
                </a:solidFill>
              </a:rPr>
              <a:t>Q7</a:t>
            </a:r>
            <a:r>
              <a:rPr lang="en-US" dirty="0">
                <a:solidFill>
                  <a:schemeClr val="tx1"/>
                </a:solidFill>
              </a:rPr>
              <a:t>. hi prof, can you go through the memory array portion the </a:t>
            </a:r>
            <a:r>
              <a:rPr lang="en-US" dirty="0" err="1">
                <a:solidFill>
                  <a:schemeClr val="tx1"/>
                </a:solidFill>
              </a:rPr>
              <a:t>4k</a:t>
            </a:r>
            <a:r>
              <a:rPr lang="en-US" dirty="0">
                <a:solidFill>
                  <a:schemeClr val="tx1"/>
                </a:solidFill>
              </a:rPr>
              <a:t> x 8 ram portion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401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7.3 Memory Cell</a:t>
            </a:r>
          </a:p>
        </p:txBody>
      </p: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2133600" y="2521199"/>
            <a:ext cx="7924800" cy="2990850"/>
            <a:chOff x="336" y="1920"/>
            <a:chExt cx="4992" cy="1884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36" y="1920"/>
              <a:ext cx="3168" cy="1652"/>
              <a:chOff x="672" y="1536"/>
              <a:chExt cx="3168" cy="1652"/>
            </a:xfrm>
          </p:grpSpPr>
          <p:sp>
            <p:nvSpPr>
              <p:cNvPr id="38" name="Line 14"/>
              <p:cNvSpPr>
                <a:spLocks noChangeShapeType="1"/>
              </p:cNvSpPr>
              <p:nvPr/>
            </p:nvSpPr>
            <p:spPr bwMode="auto">
              <a:xfrm rot="5400000">
                <a:off x="1464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384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2256" y="2064"/>
                <a:ext cx="198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R</a:t>
                </a:r>
              </a:p>
              <a:p>
                <a:pPr eaLnBrk="0" hangingPunct="0">
                  <a:spcBef>
                    <a:spcPct val="20000"/>
                  </a:spcBef>
                </a:pPr>
                <a:endParaRPr lang="en-US" sz="1400" b="1" i="1"/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US" sz="1400" b="1" i="1"/>
                  <a:t>S</a:t>
                </a:r>
              </a:p>
            </p:txBody>
          </p:sp>
          <p:sp>
            <p:nvSpPr>
              <p:cNvPr id="41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19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Oval 19"/>
              <p:cNvSpPr>
                <a:spLocks noChangeArrowheads="1"/>
              </p:cNvSpPr>
              <p:nvPr/>
            </p:nvSpPr>
            <p:spPr bwMode="auto">
              <a:xfrm>
                <a:off x="1702" y="208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20"/>
              <p:cNvSpPr>
                <a:spLocks noChangeArrowheads="1"/>
              </p:cNvSpPr>
              <p:nvPr/>
            </p:nvSpPr>
            <p:spPr bwMode="auto">
              <a:xfrm>
                <a:off x="1605" y="251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536" y="216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32" y="220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26"/>
              <p:cNvSpPr>
                <a:spLocks noChangeArrowheads="1"/>
              </p:cNvSpPr>
              <p:nvPr/>
            </p:nvSpPr>
            <p:spPr bwMode="auto">
              <a:xfrm>
                <a:off x="1824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30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40" cy="192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736" y="244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3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 rot="5400000">
                <a:off x="2472" y="2184"/>
                <a:ext cx="5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rot="5400000">
                <a:off x="2112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37"/>
              <p:cNvSpPr>
                <a:spLocks noChangeArrowheads="1"/>
              </p:cNvSpPr>
              <p:nvPr/>
            </p:nvSpPr>
            <p:spPr bwMode="auto">
              <a:xfrm>
                <a:off x="2184" y="190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 rot="5400000">
                <a:off x="1344" y="2496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40"/>
              <p:cNvGrpSpPr>
                <a:grpSpLocks/>
              </p:cNvGrpSpPr>
              <p:nvPr/>
            </p:nvGrpSpPr>
            <p:grpSpPr bwMode="auto">
              <a:xfrm>
                <a:off x="1344" y="2064"/>
                <a:ext cx="185" cy="144"/>
                <a:chOff x="3648" y="2544"/>
                <a:chExt cx="233" cy="185"/>
              </a:xfrm>
            </p:grpSpPr>
            <p:sp>
              <p:nvSpPr>
                <p:cNvPr id="82" name="AutoShape 41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Oval 42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43"/>
              <p:cNvGrpSpPr>
                <a:grpSpLocks/>
              </p:cNvGrpSpPr>
              <p:nvPr/>
            </p:nvGrpSpPr>
            <p:grpSpPr bwMode="auto">
              <a:xfrm flipH="1">
                <a:off x="1872" y="2736"/>
                <a:ext cx="185" cy="144"/>
                <a:chOff x="3648" y="2544"/>
                <a:chExt cx="233" cy="185"/>
              </a:xfrm>
            </p:grpSpPr>
            <p:sp>
              <p:nvSpPr>
                <p:cNvPr id="80" name="AutoShape 44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Oval 45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 flipV="1">
                <a:off x="2064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 rot="5400000">
                <a:off x="2616" y="26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 rot="5400000">
                <a:off x="2304" y="28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2379" y="27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 rot="5400000">
                <a:off x="1080" y="232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1229" y="24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3120" y="24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54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75" name="Text Box 55"/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grpSp>
            <p:nvGrpSpPr>
              <p:cNvPr id="77" name="Group 57"/>
              <p:cNvGrpSpPr>
                <a:grpSpLocks/>
              </p:cNvGrpSpPr>
              <p:nvPr/>
            </p:nvGrpSpPr>
            <p:grpSpPr bwMode="auto">
              <a:xfrm>
                <a:off x="2064" y="2976"/>
                <a:ext cx="816" cy="212"/>
                <a:chOff x="3936" y="3648"/>
                <a:chExt cx="816" cy="212"/>
              </a:xfrm>
            </p:grpSpPr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grpSp>
          <p:nvGrpSpPr>
            <p:cNvPr id="16" name="Group 60"/>
            <p:cNvGrpSpPr>
              <a:grpSpLocks/>
            </p:cNvGrpSpPr>
            <p:nvPr/>
          </p:nvGrpSpPr>
          <p:grpSpPr bwMode="auto">
            <a:xfrm>
              <a:off x="3552" y="2304"/>
              <a:ext cx="1776" cy="1172"/>
              <a:chOff x="3984" y="2352"/>
              <a:chExt cx="1776" cy="1172"/>
            </a:xfrm>
          </p:grpSpPr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336" cy="2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62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BC</a:t>
                </a:r>
              </a:p>
            </p:txBody>
          </p:sp>
          <p:sp>
            <p:nvSpPr>
              <p:cNvPr id="22" name="Line 63"/>
              <p:cNvSpPr>
                <a:spLocks noChangeShapeType="1"/>
              </p:cNvSpPr>
              <p:nvPr/>
            </p:nvSpPr>
            <p:spPr bwMode="auto">
              <a:xfrm>
                <a:off x="4800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64"/>
              <p:cNvSpPr>
                <a:spLocks noChangeShapeType="1"/>
              </p:cNvSpPr>
              <p:nvPr/>
            </p:nvSpPr>
            <p:spPr bwMode="auto">
              <a:xfrm flipV="1">
                <a:off x="4800" y="3072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>
                <a:off x="4416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66"/>
              <p:cNvSpPr>
                <a:spLocks noChangeShapeType="1"/>
              </p:cNvSpPr>
              <p:nvPr/>
            </p:nvSpPr>
            <p:spPr bwMode="auto">
              <a:xfrm>
                <a:off x="4992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7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Output</a:t>
                </a:r>
              </a:p>
            </p:txBody>
          </p:sp>
          <p:sp>
            <p:nvSpPr>
              <p:cNvPr id="27" name="Text Box 68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Input</a:t>
                </a:r>
              </a:p>
            </p:txBody>
          </p:sp>
          <p:sp>
            <p:nvSpPr>
              <p:cNvPr id="28" name="Text Box 69"/>
              <p:cNvSpPr txBox="1">
                <a:spLocks noChangeArrowheads="1"/>
              </p:cNvSpPr>
              <p:nvPr/>
            </p:nvSpPr>
            <p:spPr bwMode="auto">
              <a:xfrm>
                <a:off x="4560" y="23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/>
                  <a:t>Select</a:t>
                </a:r>
              </a:p>
            </p:txBody>
          </p:sp>
          <p:grpSp>
            <p:nvGrpSpPr>
              <p:cNvPr id="35" name="Group 70"/>
              <p:cNvGrpSpPr>
                <a:grpSpLocks/>
              </p:cNvGrpSpPr>
              <p:nvPr/>
            </p:nvGrpSpPr>
            <p:grpSpPr bwMode="auto">
              <a:xfrm>
                <a:off x="4416" y="3312"/>
                <a:ext cx="816" cy="212"/>
                <a:chOff x="3936" y="3648"/>
                <a:chExt cx="816" cy="212"/>
              </a:xfrm>
            </p:grpSpPr>
            <p:sp>
              <p:nvSpPr>
                <p:cNvPr id="36" name="Line 71"/>
                <p:cNvSpPr>
                  <a:spLocks noChangeShapeType="1"/>
                </p:cNvSpPr>
                <p:nvPr/>
              </p:nvSpPr>
              <p:spPr bwMode="auto">
                <a:xfrm>
                  <a:off x="4368" y="3677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none" w="med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936" y="3648"/>
                  <a:ext cx="8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/>
                    <a:t>Read/Write</a:t>
                  </a:r>
                </a:p>
              </p:txBody>
            </p:sp>
          </p:grpSp>
        </p:grpSp>
        <p:sp>
          <p:nvSpPr>
            <p:cNvPr id="17" name="Text Box 74"/>
            <p:cNvSpPr txBox="1">
              <a:spLocks noChangeArrowheads="1"/>
            </p:cNvSpPr>
            <p:nvPr/>
          </p:nvSpPr>
          <p:spPr bwMode="auto">
            <a:xfrm>
              <a:off x="1296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Logic diagram</a:t>
              </a:r>
            </a:p>
          </p:txBody>
        </p:sp>
        <p:sp>
          <p:nvSpPr>
            <p:cNvPr id="18" name="Text Box 75"/>
            <p:cNvSpPr txBox="1">
              <a:spLocks noChangeArrowheads="1"/>
            </p:cNvSpPr>
            <p:nvPr/>
          </p:nvSpPr>
          <p:spPr bwMode="auto">
            <a:xfrm>
              <a:off x="3792" y="3600"/>
              <a:ext cx="12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Block diagram</a:t>
              </a:r>
            </a:p>
          </p:txBody>
        </p:sp>
        <p:sp>
          <p:nvSpPr>
            <p:cNvPr id="19" name="Line 76"/>
            <p:cNvSpPr>
              <a:spLocks noChangeShapeType="1"/>
            </p:cNvSpPr>
            <p:nvPr/>
          </p:nvSpPr>
          <p:spPr bwMode="auto">
            <a:xfrm>
              <a:off x="3504" y="201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1905000" y="1443097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A single memory cell of the static RAM has the following logic and block diagrams:</a:t>
            </a:r>
          </a:p>
        </p:txBody>
      </p:sp>
      <p:sp>
        <p:nvSpPr>
          <p:cNvPr id="91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92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3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113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022" y="347473"/>
            <a:ext cx="4539283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7.4 Memory Arrays (3/4)</a:t>
            </a:r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3872304" y="902118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 dirty="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 err="1"/>
                <a:t>ADRS</a:t>
              </a:r>
              <a:r>
                <a:rPr lang="en-GB" sz="1200" dirty="0"/>
                <a:t>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 dirty="0" err="1"/>
                <a:t>RW</a:t>
              </a:r>
              <a:endParaRPr lang="en-GB" sz="1200" dirty="0"/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19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dirty="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21150" y="4277143"/>
            <a:ext cx="3789454" cy="2463101"/>
            <a:chOff x="197150" y="4277142"/>
            <a:chExt cx="3789454" cy="2463101"/>
          </a:xfrm>
        </p:grpSpPr>
        <p:grpSp>
          <p:nvGrpSpPr>
            <p:cNvPr id="3" name="Group 2"/>
            <p:cNvGrpSpPr/>
            <p:nvPr/>
          </p:nvGrpSpPr>
          <p:grpSpPr>
            <a:xfrm>
              <a:off x="197150" y="4277142"/>
              <a:ext cx="3789454" cy="2463101"/>
              <a:chOff x="197150" y="4277142"/>
              <a:chExt cx="3789454" cy="246310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197150" y="4387854"/>
                <a:ext cx="3668878" cy="2352389"/>
                <a:chOff x="-25901" y="4357999"/>
                <a:chExt cx="3668878" cy="235238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1758615" y="4978612"/>
                  <a:ext cx="1447800" cy="850900"/>
                  <a:chOff x="2316769" y="5214201"/>
                  <a:chExt cx="1447800" cy="850900"/>
                </a:xfrm>
              </p:grpSpPr>
              <p:sp>
                <p:nvSpPr>
                  <p:cNvPr id="133" name="Text Box 573">
                    <a:extLst>
                      <a:ext uri="{FF2B5EF4-FFF2-40B4-BE49-F238E27FC236}">
                        <a16:creationId xmlns:a16="http://schemas.microsoft.com/office/drawing/2014/main" id="{4DCE3D9B-AC98-435F-9D17-240F67E6C4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42967" y="5700574"/>
                    <a:ext cx="762000" cy="307777"/>
                  </a:xfrm>
                  <a:prstGeom prst="rect">
                    <a:avLst/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GB" sz="1400"/>
                      <a:t>1K x 8</a:t>
                    </a:r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316769" y="5214201"/>
                    <a:ext cx="1447800" cy="850900"/>
                    <a:chOff x="6691067" y="1754049"/>
                    <a:chExt cx="1447800" cy="850900"/>
                  </a:xfrm>
                </p:grpSpPr>
                <p:sp>
                  <p:nvSpPr>
                    <p:cNvPr id="135" name="Rectangle 572">
                      <a:extLst>
                        <a:ext uri="{FF2B5EF4-FFF2-40B4-BE49-F238E27FC236}">
                          <a16:creationId xmlns:a16="http://schemas.microsoft.com/office/drawing/2014/main" id="{7BA9A3CF-B3C1-4B45-B0CE-CEBF8441E5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691067" y="1754049"/>
                      <a:ext cx="1371600" cy="83820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Text Box 574">
                      <a:extLst>
                        <a:ext uri="{FF2B5EF4-FFF2-40B4-BE49-F238E27FC236}">
                          <a16:creationId xmlns:a16="http://schemas.microsoft.com/office/drawing/2014/main" id="{EAD5EF0E-437E-4285-AE06-C0D998762E7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91067" y="1754049"/>
                      <a:ext cx="1219200" cy="8509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/>
                        <a:t>DATA (8)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 err="1"/>
                        <a:t>ADRS</a:t>
                      </a:r>
                      <a:r>
                        <a:rPr lang="en-GB" sz="1200" dirty="0"/>
                        <a:t> (10)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/>
                        <a:t>CS</a:t>
                      </a:r>
                    </a:p>
                    <a:p>
                      <a:pPr eaLnBrk="0" hangingPunct="0">
                        <a:spcBef>
                          <a:spcPct val="5000"/>
                        </a:spcBef>
                      </a:pPr>
                      <a:r>
                        <a:rPr lang="en-GB" sz="1200" dirty="0" err="1"/>
                        <a:t>RW</a:t>
                      </a:r>
                      <a:endParaRPr lang="en-GB" sz="1200" dirty="0"/>
                    </a:p>
                  </p:txBody>
                </p:sp>
                <p:sp>
                  <p:nvSpPr>
                    <p:cNvPr id="137" name="Text Box 581">
                      <a:extLst>
                        <a:ext uri="{FF2B5EF4-FFF2-40B4-BE49-F238E27FC236}">
                          <a16:creationId xmlns:a16="http://schemas.microsoft.com/office/drawing/2014/main" id="{AC90B3E2-9A9F-4B1A-BE73-54A2DBCB8B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57867" y="1754049"/>
                      <a:ext cx="381000" cy="27463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0" hangingPunct="0"/>
                      <a:r>
                        <a:rPr lang="en-GB" sz="1200" dirty="0"/>
                        <a:t>(8)</a:t>
                      </a:r>
                    </a:p>
                  </p:txBody>
                </p:sp>
              </p:grp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915901" y="5057554"/>
                  <a:ext cx="727076" cy="1652834"/>
                  <a:chOff x="1661867" y="2439849"/>
                  <a:chExt cx="727076" cy="1652834"/>
                </a:xfrm>
              </p:grpSpPr>
              <p:sp>
                <p:nvSpPr>
                  <p:cNvPr id="129" name="Line 580">
                    <a:extLst>
                      <a:ext uri="{FF2B5EF4-FFF2-40B4-BE49-F238E27FC236}">
                        <a16:creationId xmlns:a16="http://schemas.microsoft.com/office/drawing/2014/main" id="{828C0262-44F6-4560-9DE6-13381802CA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83265" y="2516049"/>
                    <a:ext cx="1977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Line 598">
                    <a:extLst>
                      <a:ext uri="{FF2B5EF4-FFF2-40B4-BE49-F238E27FC236}">
                        <a16:creationId xmlns:a16="http://schemas.microsoft.com/office/drawing/2014/main" id="{83D4553A-7740-4841-9493-F9F93AA6F6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1637044" y="2959972"/>
                    <a:ext cx="8878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Line 599">
                    <a:extLst>
                      <a:ext uri="{FF2B5EF4-FFF2-40B4-BE49-F238E27FC236}">
                        <a16:creationId xmlns:a16="http://schemas.microsoft.com/office/drawing/2014/main" id="{5E4AD4E3-3803-4985-9E20-A29BAE1AD6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1920" y="2439849"/>
                    <a:ext cx="76200" cy="152400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Text Box 582">
                    <a:extLst>
                      <a:ext uri="{FF2B5EF4-FFF2-40B4-BE49-F238E27FC236}">
                        <a16:creationId xmlns:a16="http://schemas.microsoft.com/office/drawing/2014/main" id="{2097F9BC-9EF4-4201-BABB-BC91083D90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1867" y="3384797"/>
                    <a:ext cx="727076" cy="70788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/>
                      <a:t>Output data</a:t>
                    </a:r>
                  </a:p>
                  <a:p>
                    <a:pPr algn="ctr" eaLnBrk="0" hangingPunct="0"/>
                    <a:r>
                      <a:rPr lang="en-GB" sz="1200" dirty="0"/>
                      <a:t>8 lines</a:t>
                    </a:r>
                  </a:p>
                </p:txBody>
              </p: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936503" y="4357999"/>
                  <a:ext cx="990600" cy="850702"/>
                  <a:chOff x="153955" y="3795673"/>
                  <a:chExt cx="990600" cy="850702"/>
                </a:xfrm>
              </p:grpSpPr>
              <p:sp>
                <p:nvSpPr>
                  <p:cNvPr id="123" name="Text Box 612">
                    <a:extLst>
                      <a:ext uri="{FF2B5EF4-FFF2-40B4-BE49-F238E27FC236}">
                        <a16:creationId xmlns:a16="http://schemas.microsoft.com/office/drawing/2014/main" id="{2DA5EB8B-A611-40F4-A603-0DFAB6B2EA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955" y="3795673"/>
                    <a:ext cx="99060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/>
                      <a:t>Input data</a:t>
                    </a:r>
                  </a:p>
                </p:txBody>
              </p:sp>
              <p:sp>
                <p:nvSpPr>
                  <p:cNvPr id="124" name="Text Box 613">
                    <a:extLst>
                      <a:ext uri="{FF2B5EF4-FFF2-40B4-BE49-F238E27FC236}">
                        <a16:creationId xmlns:a16="http://schemas.microsoft.com/office/drawing/2014/main" id="{85401EB7-0A74-4B77-9EDC-EF15E606F0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43" y="4030524"/>
                    <a:ext cx="762000" cy="27699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GB" sz="1200" dirty="0"/>
                      <a:t>8 lines</a:t>
                    </a: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604682" y="4344849"/>
                    <a:ext cx="381000" cy="301526"/>
                    <a:chOff x="604682" y="4344849"/>
                    <a:chExt cx="381000" cy="301526"/>
                  </a:xfrm>
                </p:grpSpPr>
                <p:sp>
                  <p:nvSpPr>
                    <p:cNvPr id="126" name="Line 603">
                      <a:extLst>
                        <a:ext uri="{FF2B5EF4-FFF2-40B4-BE49-F238E27FC236}">
                          <a16:creationId xmlns:a16="http://schemas.microsoft.com/office/drawing/2014/main" id="{2F699FE2-2369-4626-8804-6F72E10A6E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492019" y="4457512"/>
                      <a:ext cx="22532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none" w="med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Line 638">
                      <a:extLst>
                        <a:ext uri="{FF2B5EF4-FFF2-40B4-BE49-F238E27FC236}">
                          <a16:creationId xmlns:a16="http://schemas.microsoft.com/office/drawing/2014/main" id="{4D9BDD0F-813F-43D8-9BEE-3DC22C9D86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4682" y="4570175"/>
                      <a:ext cx="3810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Line 639">
                      <a:extLst>
                        <a:ext uri="{FF2B5EF4-FFF2-40B4-BE49-F238E27FC236}">
                          <a16:creationId xmlns:a16="http://schemas.microsoft.com/office/drawing/2014/main" id="{BDE01C6F-7691-4A7A-95B7-60F322AE81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57082" y="4493975"/>
                      <a:ext cx="76200" cy="15240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172744" y="5346787"/>
                  <a:ext cx="1595486" cy="525039"/>
                  <a:chOff x="172744" y="5346787"/>
                  <a:chExt cx="1595486" cy="525039"/>
                </a:xfrm>
              </p:grpSpPr>
              <p:sp>
                <p:nvSpPr>
                  <p:cNvPr id="119" name="Line 650">
                    <a:extLst>
                      <a:ext uri="{FF2B5EF4-FFF2-40B4-BE49-F238E27FC236}">
                        <a16:creationId xmlns:a16="http://schemas.microsoft.com/office/drawing/2014/main" id="{0D419AC7-12EF-42D5-B173-B771EF4BA2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19877" y="5531989"/>
                    <a:ext cx="4339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CC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Text Box 612">
                    <a:extLst>
                      <a:ext uri="{FF2B5EF4-FFF2-40B4-BE49-F238E27FC236}">
                        <a16:creationId xmlns:a16="http://schemas.microsoft.com/office/drawing/2014/main" id="{2DA5EB8B-A611-40F4-A603-0DFAB6B2EA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2809" y="5346787"/>
                    <a:ext cx="769504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0000FF"/>
                        </a:solidFill>
                      </a:rPr>
                      <a:t>Enable</a:t>
                    </a:r>
                  </a:p>
                </p:txBody>
              </p:sp>
              <p:sp>
                <p:nvSpPr>
                  <p:cNvPr id="121" name="Line 659">
                    <a:extLst>
                      <a:ext uri="{FF2B5EF4-FFF2-40B4-BE49-F238E27FC236}">
                        <a16:creationId xmlns:a16="http://schemas.microsoft.com/office/drawing/2014/main" id="{87447299-DFA5-4EE2-819E-AC1726159D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19876" y="5716449"/>
                    <a:ext cx="44835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990033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Text Box 579">
                    <a:extLst>
                      <a:ext uri="{FF2B5EF4-FFF2-40B4-BE49-F238E27FC236}">
                        <a16:creationId xmlns:a16="http://schemas.microsoft.com/office/drawing/2014/main" id="{E8C872AC-677C-4062-8D49-821E05A411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744" y="5564049"/>
                    <a:ext cx="1295400" cy="3077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C00000"/>
                        </a:solidFill>
                      </a:rPr>
                      <a:t>Read/write</a:t>
                    </a:r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-25901" y="4622580"/>
                  <a:ext cx="1778501" cy="779543"/>
                  <a:chOff x="-25901" y="4622580"/>
                  <a:chExt cx="1778501" cy="779543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457200" y="5097323"/>
                    <a:ext cx="1295400" cy="304800"/>
                    <a:chOff x="1841899" y="1530432"/>
                    <a:chExt cx="1295400" cy="304800"/>
                  </a:xfrm>
                </p:grpSpPr>
                <p:sp>
                  <p:nvSpPr>
                    <p:cNvPr id="116" name="Line 610">
                      <a:extLst>
                        <a:ext uri="{FF2B5EF4-FFF2-40B4-BE49-F238E27FC236}">
                          <a16:creationId xmlns:a16="http://schemas.microsoft.com/office/drawing/2014/main" id="{028D34A2-644F-4E41-8F85-3269ADFC70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841899" y="1759032"/>
                      <a:ext cx="12954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Line 611">
                      <a:extLst>
                        <a:ext uri="{FF2B5EF4-FFF2-40B4-BE49-F238E27FC236}">
                          <a16:creationId xmlns:a16="http://schemas.microsoft.com/office/drawing/2014/main" id="{CD5ED7FF-2847-432E-B027-F8313B10C4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8699" y="1682832"/>
                      <a:ext cx="76200" cy="152400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Line 624">
                      <a:extLst>
                        <a:ext uri="{FF2B5EF4-FFF2-40B4-BE49-F238E27FC236}">
                          <a16:creationId xmlns:a16="http://schemas.microsoft.com/office/drawing/2014/main" id="{AEC1B532-A907-4804-A87B-50233E29C9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1727599" y="1644732"/>
                      <a:ext cx="2286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6600"/>
                      </a:solidFill>
                      <a:round/>
                      <a:headEnd/>
                      <a:tailEnd type="none" w="med" len="sm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5" name="Text Box 648">
                    <a:extLst>
                      <a:ext uri="{FF2B5EF4-FFF2-40B4-BE49-F238E27FC236}">
                        <a16:creationId xmlns:a16="http://schemas.microsoft.com/office/drawing/2014/main" id="{2EF2C965-5E42-4E5E-9769-01C19FAA0A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5901" y="4622580"/>
                    <a:ext cx="955724" cy="492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 eaLnBrk="0" hangingPunct="0"/>
                    <a:r>
                      <a:rPr lang="en-GB" sz="1400" dirty="0">
                        <a:solidFill>
                          <a:srgbClr val="006600"/>
                        </a:solidFill>
                      </a:rPr>
                      <a:t>Address</a:t>
                    </a:r>
                  </a:p>
                  <a:p>
                    <a:pPr algn="ctr" eaLnBrk="0" hangingPunct="0"/>
                    <a:r>
                      <a:rPr lang="en-GB" sz="1200" dirty="0">
                        <a:solidFill>
                          <a:srgbClr val="006600"/>
                        </a:solidFill>
                      </a:rPr>
                      <a:t>10 lines</a:t>
                    </a:r>
                  </a:p>
                </p:txBody>
              </p:sp>
            </p:grpSp>
          </p:grpSp>
          <p:sp>
            <p:nvSpPr>
              <p:cNvPr id="2" name="Rectangle 1"/>
              <p:cNvSpPr/>
              <p:nvPr/>
            </p:nvSpPr>
            <p:spPr>
              <a:xfrm>
                <a:off x="197150" y="4277142"/>
                <a:ext cx="3789454" cy="246310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527901" y="6131342"/>
              <a:ext cx="2063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 x 8bits RAM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627155" y="2252116"/>
            <a:ext cx="257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Building a 4K x 8bits RAM using 1K x 8bits RAMs.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8480" y="3267616"/>
            <a:ext cx="29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4K</a:t>
            </a:r>
            <a:r>
              <a:rPr lang="en-US" sz="1600" dirty="0"/>
              <a:t> locations </a:t>
            </a:r>
            <a:r>
              <a:rPr lang="en-US" sz="1600" dirty="0">
                <a:sym typeface="Wingdings" panose="05000000000000000000" pitchFamily="2" charset="2"/>
              </a:rPr>
              <a:t>12-bit address.</a:t>
            </a:r>
            <a:endParaRPr lang="en-US" sz="1600" dirty="0"/>
          </a:p>
        </p:txBody>
      </p:sp>
      <p:sp>
        <p:nvSpPr>
          <p:cNvPr id="14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4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77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567" y="377774"/>
            <a:ext cx="509950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200" dirty="0">
                <a:solidFill>
                  <a:srgbClr val="0000FF"/>
                </a:solidFill>
              </a:rPr>
              <a:t>7.4 Memory Arrays (4/4)</a:t>
            </a:r>
          </a:p>
        </p:txBody>
      </p:sp>
      <p:sp>
        <p:nvSpPr>
          <p:cNvPr id="128" name="Rectangle 3"/>
          <p:cNvSpPr txBox="1">
            <a:spLocks noChangeArrowheads="1"/>
          </p:cNvSpPr>
          <p:nvPr/>
        </p:nvSpPr>
        <p:spPr>
          <a:xfrm>
            <a:off x="5105400" y="4876800"/>
            <a:ext cx="5029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CC"/>
                </a:solidFill>
              </a:rPr>
              <a:t>2M </a:t>
            </a:r>
            <a:r>
              <a:rPr lang="en-US" sz="2800" dirty="0">
                <a:solidFill>
                  <a:srgbClr val="0000CC"/>
                </a:solidFill>
                <a:sym typeface="Symbol" pitchFamily="18" charset="2"/>
              </a:rPr>
              <a:t> 32 </a:t>
            </a:r>
            <a:r>
              <a:rPr lang="en-US" sz="2800" dirty="0">
                <a:sym typeface="Symbol" pitchFamily="18" charset="2"/>
              </a:rPr>
              <a:t>memory module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Using 512K  8 memory chips.</a:t>
            </a:r>
          </a:p>
        </p:txBody>
      </p:sp>
      <p:grpSp>
        <p:nvGrpSpPr>
          <p:cNvPr id="129" name="Group 101"/>
          <p:cNvGrpSpPr>
            <a:grpSpLocks/>
          </p:cNvGrpSpPr>
          <p:nvPr/>
        </p:nvGrpSpPr>
        <p:grpSpPr bwMode="auto">
          <a:xfrm>
            <a:off x="2133600" y="4191000"/>
            <a:ext cx="2819400" cy="1828800"/>
            <a:chOff x="672" y="2736"/>
            <a:chExt cx="1776" cy="1152"/>
          </a:xfrm>
        </p:grpSpPr>
        <p:grpSp>
          <p:nvGrpSpPr>
            <p:cNvPr id="130" name="Group 102"/>
            <p:cNvGrpSpPr>
              <a:grpSpLocks/>
            </p:cNvGrpSpPr>
            <p:nvPr/>
          </p:nvGrpSpPr>
          <p:grpSpPr bwMode="auto">
            <a:xfrm>
              <a:off x="718" y="2832"/>
              <a:ext cx="1693" cy="1010"/>
              <a:chOff x="718" y="2832"/>
              <a:chExt cx="1693" cy="1010"/>
            </a:xfrm>
          </p:grpSpPr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1104" y="3294"/>
                <a:ext cx="193" cy="81"/>
              </a:xfrm>
              <a:custGeom>
                <a:avLst/>
                <a:gdLst>
                  <a:gd name="T0" fmla="*/ 0 w 24"/>
                  <a:gd name="T1" fmla="*/ 2268729 h 10"/>
                  <a:gd name="T2" fmla="*/ 3801529 w 24"/>
                  <a:gd name="T3" fmla="*/ 2268729 h 10"/>
                  <a:gd name="T4" fmla="*/ 3801529 w 24"/>
                  <a:gd name="T5" fmla="*/ 2824049 h 10"/>
                  <a:gd name="T6" fmla="*/ 6490638 w 24"/>
                  <a:gd name="T7" fmla="*/ 1429051 h 10"/>
                  <a:gd name="T8" fmla="*/ 3801529 w 24"/>
                  <a:gd name="T9" fmla="*/ 0 h 10"/>
                  <a:gd name="T10" fmla="*/ 3801529 w 24"/>
                  <a:gd name="T11" fmla="*/ 834883 h 10"/>
                  <a:gd name="T12" fmla="*/ 0 w 24"/>
                  <a:gd name="T13" fmla="*/ 834883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10"/>
                  <a:gd name="T23" fmla="*/ 24 w 2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10">
                    <a:moveTo>
                      <a:pt x="0" y="8"/>
                    </a:moveTo>
                    <a:lnTo>
                      <a:pt x="14" y="8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0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104"/>
              <p:cNvSpPr>
                <a:spLocks noChangeArrowheads="1"/>
              </p:cNvSpPr>
              <p:nvPr/>
            </p:nvSpPr>
            <p:spPr bwMode="auto">
              <a:xfrm>
                <a:off x="1296" y="3072"/>
                <a:ext cx="330" cy="4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105"/>
              <p:cNvSpPr>
                <a:spLocks noChangeArrowheads="1"/>
              </p:cNvSpPr>
              <p:nvPr/>
            </p:nvSpPr>
            <p:spPr bwMode="auto">
              <a:xfrm>
                <a:off x="1246" y="3726"/>
                <a:ext cx="478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Chip select</a:t>
                </a:r>
                <a:endParaRPr lang="en-US" sz="1200"/>
              </a:p>
            </p:txBody>
          </p:sp>
          <p:sp>
            <p:nvSpPr>
              <p:cNvPr id="135" name="Rectangle 106"/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768" cy="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Nimbus Roman No9 L" charset="0"/>
                  </a:rPr>
                  <a:t> </a:t>
                </a:r>
                <a:r>
                  <a:rPr lang="en-US" sz="1400">
                    <a:solidFill>
                      <a:srgbClr val="000000"/>
                    </a:solidFill>
                  </a:rPr>
                  <a:t>512K x 8 memory chip</a:t>
                </a:r>
                <a:endParaRPr lang="en-US" sz="1400"/>
              </a:p>
            </p:txBody>
          </p:sp>
          <p:sp>
            <p:nvSpPr>
              <p:cNvPr id="136" name="Rectangle 107"/>
              <p:cNvSpPr>
                <a:spLocks noChangeArrowheads="1"/>
              </p:cNvSpPr>
              <p:nvPr/>
            </p:nvSpPr>
            <p:spPr bwMode="auto">
              <a:xfrm>
                <a:off x="718" y="3198"/>
                <a:ext cx="34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19-bit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address</a:t>
                </a:r>
                <a:endParaRPr lang="en-US" sz="1200"/>
              </a:p>
            </p:txBody>
          </p:sp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1618" y="3273"/>
                <a:ext cx="121" cy="73"/>
              </a:xfrm>
              <a:custGeom>
                <a:avLst/>
                <a:gdLst>
                  <a:gd name="T0" fmla="*/ 4132602 w 15"/>
                  <a:gd name="T1" fmla="*/ 562441 h 9"/>
                  <a:gd name="T2" fmla="*/ 2493851 w 15"/>
                  <a:gd name="T3" fmla="*/ 562441 h 9"/>
                  <a:gd name="T4" fmla="*/ 2493851 w 15"/>
                  <a:gd name="T5" fmla="*/ 0 h 9"/>
                  <a:gd name="T6" fmla="*/ 0 w 15"/>
                  <a:gd name="T7" fmla="*/ 1125409 h 9"/>
                  <a:gd name="T8" fmla="*/ 2493851 w 15"/>
                  <a:gd name="T9" fmla="*/ 2562527 h 9"/>
                  <a:gd name="T10" fmla="*/ 2493851 w 15"/>
                  <a:gd name="T11" fmla="*/ 1718306 h 9"/>
                  <a:gd name="T12" fmla="*/ 4132602 w 15"/>
                  <a:gd name="T13" fmla="*/ 1718306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09"/>
              <p:cNvSpPr>
                <a:spLocks noChangeArrowheads="1"/>
              </p:cNvSpPr>
              <p:nvPr/>
            </p:nvSpPr>
            <p:spPr bwMode="auto">
              <a:xfrm>
                <a:off x="1906" y="3216"/>
                <a:ext cx="505" cy="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>
                    <a:solidFill>
                      <a:srgbClr val="000000"/>
                    </a:solidFill>
                  </a:rPr>
                  <a:t>8-bit data</a:t>
                </a:r>
              </a:p>
              <a:p>
                <a:pPr algn="ctr"/>
                <a:r>
                  <a:rPr lang="en-US" sz="1200">
                    <a:solidFill>
                      <a:srgbClr val="000000"/>
                    </a:solidFill>
                  </a:rPr>
                  <a:t>input/output</a:t>
                </a:r>
                <a:endParaRPr lang="en-US" sz="12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 flipH="1">
                <a:off x="1719" y="3274"/>
                <a:ext cx="121" cy="70"/>
              </a:xfrm>
              <a:custGeom>
                <a:avLst/>
                <a:gdLst>
                  <a:gd name="T0" fmla="*/ 4132602 w 15"/>
                  <a:gd name="T1" fmla="*/ 453584 h 9"/>
                  <a:gd name="T2" fmla="*/ 2493851 w 15"/>
                  <a:gd name="T3" fmla="*/ 453584 h 9"/>
                  <a:gd name="T4" fmla="*/ 2493851 w 15"/>
                  <a:gd name="T5" fmla="*/ 0 h 9"/>
                  <a:gd name="T6" fmla="*/ 0 w 15"/>
                  <a:gd name="T7" fmla="*/ 881759 h 9"/>
                  <a:gd name="T8" fmla="*/ 2493851 w 15"/>
                  <a:gd name="T9" fmla="*/ 1990730 h 9"/>
                  <a:gd name="T10" fmla="*/ 2493851 w 15"/>
                  <a:gd name="T11" fmla="*/ 1339512 h 9"/>
                  <a:gd name="T12" fmla="*/ 4132602 w 15"/>
                  <a:gd name="T13" fmla="*/ 1339512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"/>
                  <a:gd name="T22" fmla="*/ 0 h 9"/>
                  <a:gd name="T23" fmla="*/ 15 w 15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" h="9">
                    <a:moveTo>
                      <a:pt x="15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0" y="4"/>
                    </a:lnTo>
                    <a:lnTo>
                      <a:pt x="9" y="9"/>
                    </a:lnTo>
                    <a:lnTo>
                      <a:pt x="9" y="6"/>
                    </a:lnTo>
                    <a:lnTo>
                      <a:pt x="15" y="6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11"/>
              <p:cNvSpPr>
                <a:spLocks noChangeShapeType="1"/>
              </p:cNvSpPr>
              <p:nvPr/>
            </p:nvSpPr>
            <p:spPr bwMode="auto">
              <a:xfrm flipV="1">
                <a:off x="1440" y="3534"/>
                <a:ext cx="0" cy="14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Rectangle 112"/>
            <p:cNvSpPr>
              <a:spLocks noChangeArrowheads="1"/>
            </p:cNvSpPr>
            <p:nvPr/>
          </p:nvSpPr>
          <p:spPr bwMode="auto">
            <a:xfrm>
              <a:off x="672" y="2736"/>
              <a:ext cx="1776" cy="115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4800601" y="1219200"/>
            <a:ext cx="4759325" cy="3563938"/>
            <a:chOff x="2005" y="726"/>
            <a:chExt cx="2998" cy="2245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504" y="1702"/>
              <a:ext cx="195" cy="89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3085266 h 11"/>
                <a:gd name="T4" fmla="*/ 0 w 21"/>
                <a:gd name="T5" fmla="*/ 3085266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15"/>
            <p:cNvSpPr>
              <a:spLocks/>
            </p:cNvSpPr>
            <p:nvPr/>
          </p:nvSpPr>
          <p:spPr bwMode="auto">
            <a:xfrm>
              <a:off x="4504" y="2098"/>
              <a:ext cx="195" cy="88"/>
            </a:xfrm>
            <a:custGeom>
              <a:avLst/>
              <a:gdLst>
                <a:gd name="T0" fmla="*/ 13463868 w 21"/>
                <a:gd name="T1" fmla="*/ 0 h 11"/>
                <a:gd name="T2" fmla="*/ 13463868 w 21"/>
                <a:gd name="T3" fmla="*/ 2883584 h 11"/>
                <a:gd name="T4" fmla="*/ 0 w 21"/>
                <a:gd name="T5" fmla="*/ 2883584 h 11"/>
                <a:gd name="T6" fmla="*/ 0 60000 65536"/>
                <a:gd name="T7" fmla="*/ 0 60000 65536"/>
                <a:gd name="T8" fmla="*/ 0 60000 65536"/>
                <a:gd name="T9" fmla="*/ 0 w 21"/>
                <a:gd name="T10" fmla="*/ 0 h 11"/>
                <a:gd name="T11" fmla="*/ 21 w 21"/>
                <a:gd name="T12" fmla="*/ 11 h 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1">
                  <a:moveTo>
                    <a:pt x="21" y="0"/>
                  </a:moveTo>
                  <a:lnTo>
                    <a:pt x="21" y="11"/>
                  </a:lnTo>
                  <a:lnTo>
                    <a:pt x="0" y="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6"/>
            <p:cNvSpPr>
              <a:spLocks/>
            </p:cNvSpPr>
            <p:nvPr/>
          </p:nvSpPr>
          <p:spPr bwMode="auto">
            <a:xfrm>
              <a:off x="4505" y="1315"/>
              <a:ext cx="194" cy="84"/>
            </a:xfrm>
            <a:custGeom>
              <a:avLst/>
              <a:gdLst>
                <a:gd name="T0" fmla="*/ 13052015 w 21"/>
                <a:gd name="T1" fmla="*/ 0 h 10"/>
                <a:gd name="T2" fmla="*/ 13052015 w 21"/>
                <a:gd name="T3" fmla="*/ 3514736 h 10"/>
                <a:gd name="T4" fmla="*/ 0 w 21"/>
                <a:gd name="T5" fmla="*/ 3514736 h 10"/>
                <a:gd name="T6" fmla="*/ 0 60000 65536"/>
                <a:gd name="T7" fmla="*/ 0 60000 65536"/>
                <a:gd name="T8" fmla="*/ 0 60000 65536"/>
                <a:gd name="T9" fmla="*/ 0 w 21"/>
                <a:gd name="T10" fmla="*/ 0 h 10"/>
                <a:gd name="T11" fmla="*/ 21 w 21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" h="10">
                  <a:moveTo>
                    <a:pt x="21" y="0"/>
                  </a:moveTo>
                  <a:lnTo>
                    <a:pt x="21" y="10"/>
                  </a:lnTo>
                  <a:lnTo>
                    <a:pt x="0" y="1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17"/>
            <p:cNvSpPr>
              <a:spLocks noChangeShapeType="1"/>
            </p:cNvSpPr>
            <p:nvPr/>
          </p:nvSpPr>
          <p:spPr bwMode="auto">
            <a:xfrm flipH="1">
              <a:off x="2715" y="2178"/>
              <a:ext cx="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18"/>
            <p:cNvSpPr>
              <a:spLocks noChangeShapeType="1"/>
            </p:cNvSpPr>
            <p:nvPr/>
          </p:nvSpPr>
          <p:spPr bwMode="auto">
            <a:xfrm flipH="1">
              <a:off x="2715" y="1783"/>
              <a:ext cx="6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9"/>
            <p:cNvSpPr>
              <a:spLocks noChangeShapeType="1"/>
            </p:cNvSpPr>
            <p:nvPr/>
          </p:nvSpPr>
          <p:spPr bwMode="auto">
            <a:xfrm flipH="1">
              <a:off x="2675" y="1396"/>
              <a:ext cx="10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20"/>
            <p:cNvSpPr>
              <a:spLocks noChangeShapeType="1"/>
            </p:cNvSpPr>
            <p:nvPr/>
          </p:nvSpPr>
          <p:spPr bwMode="auto">
            <a:xfrm flipH="1">
              <a:off x="2823" y="2178"/>
              <a:ext cx="5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21"/>
            <p:cNvSpPr>
              <a:spLocks noChangeShapeType="1"/>
            </p:cNvSpPr>
            <p:nvPr/>
          </p:nvSpPr>
          <p:spPr bwMode="auto">
            <a:xfrm flipH="1">
              <a:off x="2852" y="1783"/>
              <a:ext cx="46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22"/>
            <p:cNvSpPr>
              <a:spLocks noChangeShapeType="1"/>
            </p:cNvSpPr>
            <p:nvPr/>
          </p:nvSpPr>
          <p:spPr bwMode="auto">
            <a:xfrm flipH="1">
              <a:off x="2852" y="1396"/>
              <a:ext cx="4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23"/>
            <p:cNvSpPr>
              <a:spLocks noChangeShapeType="1"/>
            </p:cNvSpPr>
            <p:nvPr/>
          </p:nvSpPr>
          <p:spPr bwMode="auto">
            <a:xfrm flipH="1">
              <a:off x="3388" y="2178"/>
              <a:ext cx="50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24"/>
            <p:cNvSpPr>
              <a:spLocks noChangeShapeType="1"/>
            </p:cNvSpPr>
            <p:nvPr/>
          </p:nvSpPr>
          <p:spPr bwMode="auto">
            <a:xfrm flipH="1">
              <a:off x="3401" y="1783"/>
              <a:ext cx="49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25"/>
            <p:cNvSpPr>
              <a:spLocks noChangeShapeType="1"/>
            </p:cNvSpPr>
            <p:nvPr/>
          </p:nvSpPr>
          <p:spPr bwMode="auto">
            <a:xfrm flipH="1" flipV="1">
              <a:off x="3376" y="1394"/>
              <a:ext cx="52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26"/>
            <p:cNvSpPr>
              <a:spLocks noChangeArrowheads="1"/>
            </p:cNvSpPr>
            <p:nvPr/>
          </p:nvSpPr>
          <p:spPr bwMode="auto">
            <a:xfrm>
              <a:off x="3393" y="822"/>
              <a:ext cx="87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19-bit internal chip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Line 127"/>
            <p:cNvSpPr>
              <a:spLocks noChangeShapeType="1"/>
            </p:cNvSpPr>
            <p:nvPr/>
          </p:nvSpPr>
          <p:spPr bwMode="auto">
            <a:xfrm flipH="1">
              <a:off x="3263" y="2574"/>
              <a:ext cx="63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28"/>
            <p:cNvSpPr>
              <a:spLocks/>
            </p:cNvSpPr>
            <p:nvPr/>
          </p:nvSpPr>
          <p:spPr bwMode="auto">
            <a:xfrm>
              <a:off x="2594" y="2041"/>
              <a:ext cx="81" cy="533"/>
            </a:xfrm>
            <a:custGeom>
              <a:avLst/>
              <a:gdLst>
                <a:gd name="T0" fmla="*/ 0 w 10"/>
                <a:gd name="T1" fmla="*/ 0 h 66"/>
                <a:gd name="T2" fmla="*/ 2824049 w 10"/>
                <a:gd name="T3" fmla="*/ 0 h 66"/>
                <a:gd name="T4" fmla="*/ 2824049 w 10"/>
                <a:gd name="T5" fmla="*/ 1830645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0"/>
                  </a:moveTo>
                  <a:lnTo>
                    <a:pt x="10" y="0"/>
                  </a:lnTo>
                  <a:lnTo>
                    <a:pt x="10" y="6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29"/>
            <p:cNvSpPr>
              <a:spLocks noChangeShapeType="1"/>
            </p:cNvSpPr>
            <p:nvPr/>
          </p:nvSpPr>
          <p:spPr bwMode="auto">
            <a:xfrm>
              <a:off x="3384" y="235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30"/>
            <p:cNvSpPr>
              <a:spLocks noChangeShapeType="1"/>
            </p:cNvSpPr>
            <p:nvPr/>
          </p:nvSpPr>
          <p:spPr bwMode="auto">
            <a:xfrm>
              <a:off x="3384" y="2001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31"/>
            <p:cNvSpPr>
              <a:spLocks noChangeShapeType="1"/>
            </p:cNvSpPr>
            <p:nvPr/>
          </p:nvSpPr>
          <p:spPr bwMode="auto">
            <a:xfrm>
              <a:off x="3384" y="1969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32"/>
            <p:cNvSpPr>
              <a:spLocks noChangeShapeType="1"/>
            </p:cNvSpPr>
            <p:nvPr/>
          </p:nvSpPr>
          <p:spPr bwMode="auto">
            <a:xfrm>
              <a:off x="3384" y="1606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33"/>
            <p:cNvSpPr>
              <a:spLocks noChangeShapeType="1"/>
            </p:cNvSpPr>
            <p:nvPr/>
          </p:nvSpPr>
          <p:spPr bwMode="auto">
            <a:xfrm>
              <a:off x="3384" y="1210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34"/>
            <p:cNvSpPr>
              <a:spLocks/>
            </p:cNvSpPr>
            <p:nvPr/>
          </p:nvSpPr>
          <p:spPr bwMode="auto">
            <a:xfrm>
              <a:off x="2594" y="2001"/>
              <a:ext cx="121" cy="177"/>
            </a:xfrm>
            <a:custGeom>
              <a:avLst/>
              <a:gdLst>
                <a:gd name="T0" fmla="*/ 0 w 15"/>
                <a:gd name="T1" fmla="*/ 0 h 22"/>
                <a:gd name="T2" fmla="*/ 4132602 w 15"/>
                <a:gd name="T3" fmla="*/ 0 h 22"/>
                <a:gd name="T4" fmla="*/ 4132602 w 15"/>
                <a:gd name="T5" fmla="*/ 5966557 h 22"/>
                <a:gd name="T6" fmla="*/ 0 60000 65536"/>
                <a:gd name="T7" fmla="*/ 0 60000 65536"/>
                <a:gd name="T8" fmla="*/ 0 60000 65536"/>
                <a:gd name="T9" fmla="*/ 0 w 15"/>
                <a:gd name="T10" fmla="*/ 0 h 22"/>
                <a:gd name="T11" fmla="*/ 15 w 15"/>
                <a:gd name="T12" fmla="*/ 22 h 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2">
                  <a:moveTo>
                    <a:pt x="0" y="0"/>
                  </a:moveTo>
                  <a:lnTo>
                    <a:pt x="15" y="0"/>
                  </a:lnTo>
                  <a:lnTo>
                    <a:pt x="15" y="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35"/>
            <p:cNvSpPr>
              <a:spLocks/>
            </p:cNvSpPr>
            <p:nvPr/>
          </p:nvSpPr>
          <p:spPr bwMode="auto">
            <a:xfrm>
              <a:off x="2594" y="1783"/>
              <a:ext cx="121" cy="186"/>
            </a:xfrm>
            <a:custGeom>
              <a:avLst/>
              <a:gdLst>
                <a:gd name="T0" fmla="*/ 0 w 15"/>
                <a:gd name="T1" fmla="*/ 6432761 h 23"/>
                <a:gd name="T2" fmla="*/ 4132602 w 15"/>
                <a:gd name="T3" fmla="*/ 6432761 h 23"/>
                <a:gd name="T4" fmla="*/ 4132602 w 15"/>
                <a:gd name="T5" fmla="*/ 0 h 23"/>
                <a:gd name="T6" fmla="*/ 0 60000 65536"/>
                <a:gd name="T7" fmla="*/ 0 60000 65536"/>
                <a:gd name="T8" fmla="*/ 0 60000 65536"/>
                <a:gd name="T9" fmla="*/ 0 w 15"/>
                <a:gd name="T10" fmla="*/ 0 h 23"/>
                <a:gd name="T11" fmla="*/ 15 w 15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" h="23">
                  <a:moveTo>
                    <a:pt x="0" y="23"/>
                  </a:moveTo>
                  <a:lnTo>
                    <a:pt x="15" y="23"/>
                  </a:lnTo>
                  <a:lnTo>
                    <a:pt x="15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36"/>
            <p:cNvSpPr>
              <a:spLocks/>
            </p:cNvSpPr>
            <p:nvPr/>
          </p:nvSpPr>
          <p:spPr bwMode="auto">
            <a:xfrm>
              <a:off x="2594" y="1396"/>
              <a:ext cx="81" cy="532"/>
            </a:xfrm>
            <a:custGeom>
              <a:avLst/>
              <a:gdLst>
                <a:gd name="T0" fmla="*/ 0 w 10"/>
                <a:gd name="T1" fmla="*/ 18102025 h 66"/>
                <a:gd name="T2" fmla="*/ 2824049 w 10"/>
                <a:gd name="T3" fmla="*/ 18102025 h 66"/>
                <a:gd name="T4" fmla="*/ 2824049 w 10"/>
                <a:gd name="T5" fmla="*/ 0 h 66"/>
                <a:gd name="T6" fmla="*/ 0 60000 65536"/>
                <a:gd name="T7" fmla="*/ 0 60000 65536"/>
                <a:gd name="T8" fmla="*/ 0 60000 65536"/>
                <a:gd name="T9" fmla="*/ 0 w 10"/>
                <a:gd name="T10" fmla="*/ 0 h 66"/>
                <a:gd name="T11" fmla="*/ 10 w 10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66">
                  <a:moveTo>
                    <a:pt x="0" y="66"/>
                  </a:moveTo>
                  <a:lnTo>
                    <a:pt x="10" y="66"/>
                  </a:lnTo>
                  <a:lnTo>
                    <a:pt x="1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37"/>
            <p:cNvSpPr>
              <a:spLocks noChangeArrowheads="1"/>
            </p:cNvSpPr>
            <p:nvPr/>
          </p:nvSpPr>
          <p:spPr bwMode="auto">
            <a:xfrm>
              <a:off x="2433" y="1864"/>
              <a:ext cx="161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38"/>
            <p:cNvSpPr>
              <a:spLocks noChangeShapeType="1"/>
            </p:cNvSpPr>
            <p:nvPr/>
          </p:nvSpPr>
          <p:spPr bwMode="auto">
            <a:xfrm flipH="1">
              <a:off x="2675" y="2574"/>
              <a:ext cx="58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39"/>
            <p:cNvSpPr>
              <a:spLocks/>
            </p:cNvSpPr>
            <p:nvPr/>
          </p:nvSpPr>
          <p:spPr bwMode="auto">
            <a:xfrm>
              <a:off x="3344" y="960"/>
              <a:ext cx="549" cy="1"/>
            </a:xfrm>
            <a:custGeom>
              <a:avLst/>
              <a:gdLst>
                <a:gd name="T0" fmla="*/ 18830199 w 68"/>
                <a:gd name="T1" fmla="*/ 0 h 1"/>
                <a:gd name="T2" fmla="*/ 0 w 68"/>
                <a:gd name="T3" fmla="*/ 0 h 1"/>
                <a:gd name="T4" fmla="*/ 0 w 68"/>
                <a:gd name="T5" fmla="*/ 0 h 1"/>
                <a:gd name="T6" fmla="*/ 0 60000 65536"/>
                <a:gd name="T7" fmla="*/ 0 60000 65536"/>
                <a:gd name="T8" fmla="*/ 0 60000 65536"/>
                <a:gd name="T9" fmla="*/ 0 w 68"/>
                <a:gd name="T10" fmla="*/ 0 h 1"/>
                <a:gd name="T11" fmla="*/ 68 w 6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1">
                  <a:moveTo>
                    <a:pt x="68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40"/>
            <p:cNvSpPr>
              <a:spLocks noChangeShapeType="1"/>
            </p:cNvSpPr>
            <p:nvPr/>
          </p:nvSpPr>
          <p:spPr bwMode="auto">
            <a:xfrm flipV="1">
              <a:off x="3578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41"/>
            <p:cNvSpPr>
              <a:spLocks noChangeShapeType="1"/>
            </p:cNvSpPr>
            <p:nvPr/>
          </p:nvSpPr>
          <p:spPr bwMode="auto">
            <a:xfrm>
              <a:off x="3384" y="1178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42"/>
            <p:cNvSpPr>
              <a:spLocks noChangeShapeType="1"/>
            </p:cNvSpPr>
            <p:nvPr/>
          </p:nvSpPr>
          <p:spPr bwMode="auto">
            <a:xfrm flipV="1">
              <a:off x="3578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43"/>
            <p:cNvSpPr>
              <a:spLocks noChangeShapeType="1"/>
            </p:cNvSpPr>
            <p:nvPr/>
          </p:nvSpPr>
          <p:spPr bwMode="auto">
            <a:xfrm flipV="1">
              <a:off x="3578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44"/>
            <p:cNvSpPr>
              <a:spLocks noChangeShapeType="1"/>
            </p:cNvSpPr>
            <p:nvPr/>
          </p:nvSpPr>
          <p:spPr bwMode="auto">
            <a:xfrm>
              <a:off x="3384" y="1573"/>
              <a:ext cx="11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45"/>
            <p:cNvSpPr>
              <a:spLocks noChangeShapeType="1"/>
            </p:cNvSpPr>
            <p:nvPr/>
          </p:nvSpPr>
          <p:spPr bwMode="auto">
            <a:xfrm flipV="1">
              <a:off x="3578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46"/>
            <p:cNvSpPr>
              <a:spLocks noChangeShapeType="1"/>
            </p:cNvSpPr>
            <p:nvPr/>
          </p:nvSpPr>
          <p:spPr bwMode="auto">
            <a:xfrm flipV="1">
              <a:off x="3384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47"/>
            <p:cNvSpPr>
              <a:spLocks noChangeShapeType="1"/>
            </p:cNvSpPr>
            <p:nvPr/>
          </p:nvSpPr>
          <p:spPr bwMode="auto">
            <a:xfrm flipV="1">
              <a:off x="3384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48"/>
            <p:cNvSpPr>
              <a:spLocks noChangeShapeType="1"/>
            </p:cNvSpPr>
            <p:nvPr/>
          </p:nvSpPr>
          <p:spPr bwMode="auto">
            <a:xfrm flipV="1">
              <a:off x="3384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49"/>
            <p:cNvSpPr>
              <a:spLocks noChangeShapeType="1"/>
            </p:cNvSpPr>
            <p:nvPr/>
          </p:nvSpPr>
          <p:spPr bwMode="auto">
            <a:xfrm>
              <a:off x="3344" y="2396"/>
              <a:ext cx="15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50"/>
            <p:cNvSpPr>
              <a:spLocks noChangeShapeType="1"/>
            </p:cNvSpPr>
            <p:nvPr/>
          </p:nvSpPr>
          <p:spPr bwMode="auto">
            <a:xfrm>
              <a:off x="3344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51"/>
            <p:cNvSpPr>
              <a:spLocks noChangeShapeType="1"/>
            </p:cNvSpPr>
            <p:nvPr/>
          </p:nvSpPr>
          <p:spPr bwMode="auto">
            <a:xfrm>
              <a:off x="3384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52"/>
            <p:cNvSpPr>
              <a:spLocks noChangeShapeType="1"/>
            </p:cNvSpPr>
            <p:nvPr/>
          </p:nvSpPr>
          <p:spPr bwMode="auto">
            <a:xfrm flipV="1">
              <a:off x="3029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53"/>
            <p:cNvSpPr>
              <a:spLocks noChangeShapeType="1"/>
            </p:cNvSpPr>
            <p:nvPr/>
          </p:nvSpPr>
          <p:spPr bwMode="auto">
            <a:xfrm flipV="1">
              <a:off x="3029" y="2106"/>
              <a:ext cx="1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54"/>
            <p:cNvSpPr>
              <a:spLocks noChangeShapeType="1"/>
            </p:cNvSpPr>
            <p:nvPr/>
          </p:nvSpPr>
          <p:spPr bwMode="auto">
            <a:xfrm>
              <a:off x="2828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55"/>
            <p:cNvSpPr>
              <a:spLocks noChangeShapeType="1"/>
            </p:cNvSpPr>
            <p:nvPr/>
          </p:nvSpPr>
          <p:spPr bwMode="auto">
            <a:xfrm>
              <a:off x="2828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56"/>
            <p:cNvSpPr>
              <a:spLocks noChangeShapeType="1"/>
            </p:cNvSpPr>
            <p:nvPr/>
          </p:nvSpPr>
          <p:spPr bwMode="auto">
            <a:xfrm flipV="1">
              <a:off x="3029" y="1710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57"/>
            <p:cNvSpPr>
              <a:spLocks noChangeShapeType="1"/>
            </p:cNvSpPr>
            <p:nvPr/>
          </p:nvSpPr>
          <p:spPr bwMode="auto">
            <a:xfrm>
              <a:off x="2828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58"/>
            <p:cNvSpPr>
              <a:spLocks noChangeShapeType="1"/>
            </p:cNvSpPr>
            <p:nvPr/>
          </p:nvSpPr>
          <p:spPr bwMode="auto">
            <a:xfrm>
              <a:off x="2828" y="160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59"/>
            <p:cNvSpPr>
              <a:spLocks noChangeShapeType="1"/>
            </p:cNvSpPr>
            <p:nvPr/>
          </p:nvSpPr>
          <p:spPr bwMode="auto">
            <a:xfrm>
              <a:off x="2828" y="235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60"/>
            <p:cNvSpPr>
              <a:spLocks noChangeShapeType="1"/>
            </p:cNvSpPr>
            <p:nvPr/>
          </p:nvSpPr>
          <p:spPr bwMode="auto">
            <a:xfrm flipV="1">
              <a:off x="302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61"/>
            <p:cNvSpPr>
              <a:spLocks noChangeShapeType="1"/>
            </p:cNvSpPr>
            <p:nvPr/>
          </p:nvSpPr>
          <p:spPr bwMode="auto">
            <a:xfrm flipV="1">
              <a:off x="2828" y="2001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62"/>
            <p:cNvSpPr>
              <a:spLocks noChangeShapeType="1"/>
            </p:cNvSpPr>
            <p:nvPr/>
          </p:nvSpPr>
          <p:spPr bwMode="auto">
            <a:xfrm flipV="1">
              <a:off x="2828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63"/>
            <p:cNvSpPr>
              <a:spLocks noChangeShapeType="1"/>
            </p:cNvSpPr>
            <p:nvPr/>
          </p:nvSpPr>
          <p:spPr bwMode="auto">
            <a:xfrm>
              <a:off x="2787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64"/>
            <p:cNvSpPr>
              <a:spLocks noChangeShapeType="1"/>
            </p:cNvSpPr>
            <p:nvPr/>
          </p:nvSpPr>
          <p:spPr bwMode="auto">
            <a:xfrm>
              <a:off x="2787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5"/>
            <p:cNvSpPr>
              <a:spLocks noChangeShapeType="1"/>
            </p:cNvSpPr>
            <p:nvPr/>
          </p:nvSpPr>
          <p:spPr bwMode="auto">
            <a:xfrm>
              <a:off x="2828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66"/>
            <p:cNvSpPr>
              <a:spLocks noChangeShapeType="1"/>
            </p:cNvSpPr>
            <p:nvPr/>
          </p:nvSpPr>
          <p:spPr bwMode="auto">
            <a:xfrm flipV="1">
              <a:off x="2828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67"/>
            <p:cNvSpPr>
              <a:spLocks noChangeShapeType="1"/>
            </p:cNvSpPr>
            <p:nvPr/>
          </p:nvSpPr>
          <p:spPr bwMode="auto">
            <a:xfrm>
              <a:off x="2828" y="121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68"/>
            <p:cNvSpPr>
              <a:spLocks noChangeShapeType="1"/>
            </p:cNvSpPr>
            <p:nvPr/>
          </p:nvSpPr>
          <p:spPr bwMode="auto">
            <a:xfrm flipH="1">
              <a:off x="2828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69"/>
            <p:cNvSpPr>
              <a:spLocks noChangeShapeType="1"/>
            </p:cNvSpPr>
            <p:nvPr/>
          </p:nvSpPr>
          <p:spPr bwMode="auto">
            <a:xfrm>
              <a:off x="2828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70"/>
            <p:cNvSpPr>
              <a:spLocks/>
            </p:cNvSpPr>
            <p:nvPr/>
          </p:nvSpPr>
          <p:spPr bwMode="auto">
            <a:xfrm>
              <a:off x="2352" y="1000"/>
              <a:ext cx="435" cy="113"/>
            </a:xfrm>
            <a:custGeom>
              <a:avLst/>
              <a:gdLst>
                <a:gd name="T0" fmla="*/ 0 w 54"/>
                <a:gd name="T1" fmla="*/ 3870702 h 14"/>
                <a:gd name="T2" fmla="*/ 5461570 w 54"/>
                <a:gd name="T3" fmla="*/ 3870702 h 14"/>
                <a:gd name="T4" fmla="*/ 5461570 w 54"/>
                <a:gd name="T5" fmla="*/ 0 h 14"/>
                <a:gd name="T6" fmla="*/ 14755393 w 54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4"/>
                <a:gd name="T14" fmla="*/ 54 w 54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4">
                  <a:moveTo>
                    <a:pt x="0" y="14"/>
                  </a:moveTo>
                  <a:lnTo>
                    <a:pt x="20" y="14"/>
                  </a:lnTo>
                  <a:lnTo>
                    <a:pt x="20" y="0"/>
                  </a:lnTo>
                  <a:lnTo>
                    <a:pt x="5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71"/>
            <p:cNvSpPr>
              <a:spLocks/>
            </p:cNvSpPr>
            <p:nvPr/>
          </p:nvSpPr>
          <p:spPr bwMode="auto">
            <a:xfrm>
              <a:off x="2352" y="960"/>
              <a:ext cx="992" cy="113"/>
            </a:xfrm>
            <a:custGeom>
              <a:avLst/>
              <a:gdLst>
                <a:gd name="T0" fmla="*/ 0 w 123"/>
                <a:gd name="T1" fmla="*/ 3870702 h 14"/>
                <a:gd name="T2" fmla="*/ 4129051 w 123"/>
                <a:gd name="T3" fmla="*/ 3870702 h 14"/>
                <a:gd name="T4" fmla="*/ 4129051 w 123"/>
                <a:gd name="T5" fmla="*/ 0 h 14"/>
                <a:gd name="T6" fmla="*/ 33850725 w 123"/>
                <a:gd name="T7" fmla="*/ 0 h 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14"/>
                <a:gd name="T14" fmla="*/ 123 w 123"/>
                <a:gd name="T15" fmla="*/ 14 h 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14">
                  <a:moveTo>
                    <a:pt x="0" y="14"/>
                  </a:moveTo>
                  <a:lnTo>
                    <a:pt x="15" y="14"/>
                  </a:lnTo>
                  <a:lnTo>
                    <a:pt x="15" y="0"/>
                  </a:lnTo>
                  <a:lnTo>
                    <a:pt x="12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172"/>
            <p:cNvSpPr>
              <a:spLocks noChangeShapeType="1"/>
            </p:cNvSpPr>
            <p:nvPr/>
          </p:nvSpPr>
          <p:spPr bwMode="auto">
            <a:xfrm>
              <a:off x="2118" y="125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73"/>
            <p:cNvSpPr>
              <a:spLocks/>
            </p:cNvSpPr>
            <p:nvPr/>
          </p:nvSpPr>
          <p:spPr bwMode="auto">
            <a:xfrm>
              <a:off x="2118" y="1372"/>
              <a:ext cx="315" cy="653"/>
            </a:xfrm>
            <a:custGeom>
              <a:avLst/>
              <a:gdLst>
                <a:gd name="T0" fmla="*/ 0 w 39"/>
                <a:gd name="T1" fmla="*/ 0 h 81"/>
                <a:gd name="T2" fmla="*/ 4157862 w 39"/>
                <a:gd name="T3" fmla="*/ 0 h 81"/>
                <a:gd name="T4" fmla="*/ 4157862 w 39"/>
                <a:gd name="T5" fmla="*/ 22234617 h 81"/>
                <a:gd name="T6" fmla="*/ 10827010 w 39"/>
                <a:gd name="T7" fmla="*/ 22234617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81"/>
                <a:gd name="T14" fmla="*/ 39 w 39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81">
                  <a:moveTo>
                    <a:pt x="0" y="0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9" y="8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74"/>
            <p:cNvSpPr>
              <a:spLocks/>
            </p:cNvSpPr>
            <p:nvPr/>
          </p:nvSpPr>
          <p:spPr bwMode="auto">
            <a:xfrm>
              <a:off x="2118" y="1315"/>
              <a:ext cx="315" cy="629"/>
            </a:xfrm>
            <a:custGeom>
              <a:avLst/>
              <a:gdLst>
                <a:gd name="T0" fmla="*/ 0 w 39"/>
                <a:gd name="T1" fmla="*/ 0 h 78"/>
                <a:gd name="T2" fmla="*/ 6945749 w 39"/>
                <a:gd name="T3" fmla="*/ 0 h 78"/>
                <a:gd name="T4" fmla="*/ 6945749 w 39"/>
                <a:gd name="T5" fmla="*/ 21448755 h 78"/>
                <a:gd name="T6" fmla="*/ 10827010 w 39"/>
                <a:gd name="T7" fmla="*/ 21448755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78"/>
                <a:gd name="T14" fmla="*/ 39 w 39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78">
                  <a:moveTo>
                    <a:pt x="0" y="0"/>
                  </a:moveTo>
                  <a:lnTo>
                    <a:pt x="25" y="0"/>
                  </a:lnTo>
                  <a:lnTo>
                    <a:pt x="25" y="78"/>
                  </a:lnTo>
                  <a:lnTo>
                    <a:pt x="39" y="7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175"/>
            <p:cNvSpPr>
              <a:spLocks noChangeShapeType="1"/>
            </p:cNvSpPr>
            <p:nvPr/>
          </p:nvSpPr>
          <p:spPr bwMode="auto">
            <a:xfrm>
              <a:off x="2118" y="936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176"/>
            <p:cNvSpPr>
              <a:spLocks noChangeShapeType="1"/>
            </p:cNvSpPr>
            <p:nvPr/>
          </p:nvSpPr>
          <p:spPr bwMode="auto">
            <a:xfrm>
              <a:off x="2118" y="119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77"/>
            <p:cNvSpPr>
              <a:spLocks noChangeShapeType="1"/>
            </p:cNvSpPr>
            <p:nvPr/>
          </p:nvSpPr>
          <p:spPr bwMode="auto">
            <a:xfrm>
              <a:off x="2118" y="1000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78"/>
            <p:cNvSpPr>
              <a:spLocks noChangeArrowheads="1"/>
            </p:cNvSpPr>
            <p:nvPr/>
          </p:nvSpPr>
          <p:spPr bwMode="auto">
            <a:xfrm>
              <a:off x="2063" y="2112"/>
              <a:ext cx="263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2-bit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decoder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7" name="Rectangle 179"/>
            <p:cNvSpPr>
              <a:spLocks noChangeArrowheads="1"/>
            </p:cNvSpPr>
            <p:nvPr/>
          </p:nvSpPr>
          <p:spPr bwMode="auto">
            <a:xfrm>
              <a:off x="2126" y="798"/>
              <a:ext cx="335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addresses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8" name="Rectangle 180"/>
            <p:cNvSpPr>
              <a:spLocks noChangeArrowheads="1"/>
            </p:cNvSpPr>
            <p:nvPr/>
          </p:nvSpPr>
          <p:spPr bwMode="auto">
            <a:xfrm>
              <a:off x="2182" y="726"/>
              <a:ext cx="182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21-bit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9" name="Freeform 181"/>
            <p:cNvSpPr>
              <a:spLocks/>
            </p:cNvSpPr>
            <p:nvPr/>
          </p:nvSpPr>
          <p:spPr bwMode="auto">
            <a:xfrm>
              <a:off x="2166" y="1121"/>
              <a:ext cx="16" cy="17"/>
            </a:xfrm>
            <a:custGeom>
              <a:avLst/>
              <a:gdLst>
                <a:gd name="T0" fmla="*/ 8 w 16"/>
                <a:gd name="T1" fmla="*/ 8 h 17"/>
                <a:gd name="T2" fmla="*/ 0 w 16"/>
                <a:gd name="T3" fmla="*/ 8 h 17"/>
                <a:gd name="T4" fmla="*/ 0 w 16"/>
                <a:gd name="T5" fmla="*/ 17 h 17"/>
                <a:gd name="T6" fmla="*/ 8 w 16"/>
                <a:gd name="T7" fmla="*/ 17 h 17"/>
                <a:gd name="T8" fmla="*/ 16 w 16"/>
                <a:gd name="T9" fmla="*/ 17 h 17"/>
                <a:gd name="T10" fmla="*/ 16 w 16"/>
                <a:gd name="T11" fmla="*/ 8 h 17"/>
                <a:gd name="T12" fmla="*/ 16 w 16"/>
                <a:gd name="T13" fmla="*/ 0 h 17"/>
                <a:gd name="T14" fmla="*/ 8 w 16"/>
                <a:gd name="T15" fmla="*/ 0 h 17"/>
                <a:gd name="T16" fmla="*/ 0 w 16"/>
                <a:gd name="T17" fmla="*/ 0 h 17"/>
                <a:gd name="T18" fmla="*/ 0 w 16"/>
                <a:gd name="T19" fmla="*/ 8 h 17"/>
                <a:gd name="T20" fmla="*/ 8 w 16"/>
                <a:gd name="T21" fmla="*/ 8 h 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7"/>
                <a:gd name="T35" fmla="*/ 16 w 16"/>
                <a:gd name="T36" fmla="*/ 17 h 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7">
                  <a:moveTo>
                    <a:pt x="8" y="8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8" y="17"/>
                  </a:lnTo>
                  <a:lnTo>
                    <a:pt x="16" y="17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82"/>
            <p:cNvSpPr>
              <a:spLocks/>
            </p:cNvSpPr>
            <p:nvPr/>
          </p:nvSpPr>
          <p:spPr bwMode="auto">
            <a:xfrm>
              <a:off x="2174" y="1129"/>
              <a:ext cx="8" cy="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531441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83"/>
            <p:cNvSpPr>
              <a:spLocks/>
            </p:cNvSpPr>
            <p:nvPr/>
          </p:nvSpPr>
          <p:spPr bwMode="auto">
            <a:xfrm>
              <a:off x="2166" y="108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84"/>
            <p:cNvSpPr>
              <a:spLocks/>
            </p:cNvSpPr>
            <p:nvPr/>
          </p:nvSpPr>
          <p:spPr bwMode="auto">
            <a:xfrm>
              <a:off x="2174" y="109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185"/>
            <p:cNvSpPr>
              <a:spLocks/>
            </p:cNvSpPr>
            <p:nvPr/>
          </p:nvSpPr>
          <p:spPr bwMode="auto">
            <a:xfrm>
              <a:off x="2166" y="1049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0 w 16"/>
                <a:gd name="T3" fmla="*/ 8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16 h 16"/>
                <a:gd name="T10" fmla="*/ 16 w 16"/>
                <a:gd name="T11" fmla="*/ 8 h 16"/>
                <a:gd name="T12" fmla="*/ 16 w 16"/>
                <a:gd name="T13" fmla="*/ 0 h 16"/>
                <a:gd name="T14" fmla="*/ 8 w 16"/>
                <a:gd name="T15" fmla="*/ 0 h 16"/>
                <a:gd name="T16" fmla="*/ 0 w 16"/>
                <a:gd name="T17" fmla="*/ 0 h 16"/>
                <a:gd name="T18" fmla="*/ 0 w 16"/>
                <a:gd name="T19" fmla="*/ 8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86"/>
            <p:cNvSpPr>
              <a:spLocks/>
            </p:cNvSpPr>
            <p:nvPr/>
          </p:nvSpPr>
          <p:spPr bwMode="auto">
            <a:xfrm>
              <a:off x="2174" y="1057"/>
              <a:ext cx="8" cy="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262144 h 1"/>
                <a:gd name="T4" fmla="*/ 262144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87"/>
            <p:cNvSpPr>
              <a:spLocks/>
            </p:cNvSpPr>
            <p:nvPr/>
          </p:nvSpPr>
          <p:spPr bwMode="auto">
            <a:xfrm>
              <a:off x="3021" y="138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88"/>
            <p:cNvSpPr>
              <a:spLocks/>
            </p:cNvSpPr>
            <p:nvPr/>
          </p:nvSpPr>
          <p:spPr bwMode="auto">
            <a:xfrm>
              <a:off x="3013" y="1380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89"/>
            <p:cNvSpPr>
              <a:spLocks/>
            </p:cNvSpPr>
            <p:nvPr/>
          </p:nvSpPr>
          <p:spPr bwMode="auto">
            <a:xfrm>
              <a:off x="3021" y="1775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90"/>
            <p:cNvSpPr>
              <a:spLocks/>
            </p:cNvSpPr>
            <p:nvPr/>
          </p:nvSpPr>
          <p:spPr bwMode="auto">
            <a:xfrm>
              <a:off x="3013" y="1775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91"/>
            <p:cNvSpPr>
              <a:spLocks/>
            </p:cNvSpPr>
            <p:nvPr/>
          </p:nvSpPr>
          <p:spPr bwMode="auto">
            <a:xfrm>
              <a:off x="3021" y="2170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192"/>
            <p:cNvSpPr>
              <a:spLocks/>
            </p:cNvSpPr>
            <p:nvPr/>
          </p:nvSpPr>
          <p:spPr bwMode="auto">
            <a:xfrm>
              <a:off x="3013" y="2170"/>
              <a:ext cx="25" cy="25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322917 h 3"/>
                <a:gd name="T4" fmla="*/ 0 w 3"/>
                <a:gd name="T5" fmla="*/ 684583 h 3"/>
                <a:gd name="T6" fmla="*/ 322917 w 3"/>
                <a:gd name="T7" fmla="*/ 684583 h 3"/>
                <a:gd name="T8" fmla="*/ 684583 w 3"/>
                <a:gd name="T9" fmla="*/ 1002917 h 3"/>
                <a:gd name="T10" fmla="*/ 684583 w 3"/>
                <a:gd name="T11" fmla="*/ 684583 h 3"/>
                <a:gd name="T12" fmla="*/ 1002917 w 3"/>
                <a:gd name="T13" fmla="*/ 684583 h 3"/>
                <a:gd name="T14" fmla="*/ 684583 w 3"/>
                <a:gd name="T15" fmla="*/ 322917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193"/>
            <p:cNvSpPr>
              <a:spLocks/>
            </p:cNvSpPr>
            <p:nvPr/>
          </p:nvSpPr>
          <p:spPr bwMode="auto">
            <a:xfrm>
              <a:off x="3021" y="2566"/>
              <a:ext cx="17" cy="16"/>
            </a:xfrm>
            <a:custGeom>
              <a:avLst/>
              <a:gdLst>
                <a:gd name="T0" fmla="*/ 8 w 17"/>
                <a:gd name="T1" fmla="*/ 8 h 16"/>
                <a:gd name="T2" fmla="*/ 8 w 17"/>
                <a:gd name="T3" fmla="*/ 0 h 16"/>
                <a:gd name="T4" fmla="*/ 0 w 17"/>
                <a:gd name="T5" fmla="*/ 0 h 16"/>
                <a:gd name="T6" fmla="*/ 0 w 17"/>
                <a:gd name="T7" fmla="*/ 8 h 16"/>
                <a:gd name="T8" fmla="*/ 0 w 17"/>
                <a:gd name="T9" fmla="*/ 16 h 16"/>
                <a:gd name="T10" fmla="*/ 8 w 17"/>
                <a:gd name="T11" fmla="*/ 16 h 16"/>
                <a:gd name="T12" fmla="*/ 17 w 17"/>
                <a:gd name="T13" fmla="*/ 16 h 16"/>
                <a:gd name="T14" fmla="*/ 17 w 17"/>
                <a:gd name="T15" fmla="*/ 8 h 16"/>
                <a:gd name="T16" fmla="*/ 17 w 17"/>
                <a:gd name="T17" fmla="*/ 0 h 16"/>
                <a:gd name="T18" fmla="*/ 8 w 17"/>
                <a:gd name="T19" fmla="*/ 0 h 16"/>
                <a:gd name="T20" fmla="*/ 8 w 17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16"/>
                <a:gd name="T35" fmla="*/ 17 w 17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7" y="16"/>
                  </a:lnTo>
                  <a:lnTo>
                    <a:pt x="17" y="8"/>
                  </a:lnTo>
                  <a:lnTo>
                    <a:pt x="17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194"/>
            <p:cNvSpPr>
              <a:spLocks/>
            </p:cNvSpPr>
            <p:nvPr/>
          </p:nvSpPr>
          <p:spPr bwMode="auto">
            <a:xfrm>
              <a:off x="3013" y="2566"/>
              <a:ext cx="25" cy="24"/>
            </a:xfrm>
            <a:custGeom>
              <a:avLst/>
              <a:gdLst>
                <a:gd name="T0" fmla="*/ 684583 w 3"/>
                <a:gd name="T1" fmla="*/ 0 h 3"/>
                <a:gd name="T2" fmla="*/ 322917 w 3"/>
                <a:gd name="T3" fmla="*/ 262144 h 3"/>
                <a:gd name="T4" fmla="*/ 0 w 3"/>
                <a:gd name="T5" fmla="*/ 524288 h 3"/>
                <a:gd name="T6" fmla="*/ 322917 w 3"/>
                <a:gd name="T7" fmla="*/ 524288 h 3"/>
                <a:gd name="T8" fmla="*/ 684583 w 3"/>
                <a:gd name="T9" fmla="*/ 786432 h 3"/>
                <a:gd name="T10" fmla="*/ 684583 w 3"/>
                <a:gd name="T11" fmla="*/ 524288 h 3"/>
                <a:gd name="T12" fmla="*/ 1002917 w 3"/>
                <a:gd name="T13" fmla="*/ 524288 h 3"/>
                <a:gd name="T14" fmla="*/ 684583 w 3"/>
                <a:gd name="T15" fmla="*/ 262144 h 3"/>
                <a:gd name="T16" fmla="*/ 684583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195"/>
            <p:cNvSpPr>
              <a:spLocks/>
            </p:cNvSpPr>
            <p:nvPr/>
          </p:nvSpPr>
          <p:spPr bwMode="auto">
            <a:xfrm>
              <a:off x="3570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196"/>
            <p:cNvSpPr>
              <a:spLocks/>
            </p:cNvSpPr>
            <p:nvPr/>
          </p:nvSpPr>
          <p:spPr bwMode="auto">
            <a:xfrm>
              <a:off x="3570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197"/>
            <p:cNvSpPr>
              <a:spLocks/>
            </p:cNvSpPr>
            <p:nvPr/>
          </p:nvSpPr>
          <p:spPr bwMode="auto">
            <a:xfrm>
              <a:off x="3570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198"/>
            <p:cNvSpPr>
              <a:spLocks/>
            </p:cNvSpPr>
            <p:nvPr/>
          </p:nvSpPr>
          <p:spPr bwMode="auto">
            <a:xfrm>
              <a:off x="3570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99"/>
            <p:cNvSpPr>
              <a:spLocks/>
            </p:cNvSpPr>
            <p:nvPr/>
          </p:nvSpPr>
          <p:spPr bwMode="auto">
            <a:xfrm>
              <a:off x="3570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0"/>
            <p:cNvSpPr>
              <a:spLocks/>
            </p:cNvSpPr>
            <p:nvPr/>
          </p:nvSpPr>
          <p:spPr bwMode="auto">
            <a:xfrm>
              <a:off x="3562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1"/>
            <p:cNvSpPr>
              <a:spLocks/>
            </p:cNvSpPr>
            <p:nvPr/>
          </p:nvSpPr>
          <p:spPr bwMode="auto">
            <a:xfrm>
              <a:off x="3570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2"/>
            <p:cNvSpPr>
              <a:spLocks/>
            </p:cNvSpPr>
            <p:nvPr/>
          </p:nvSpPr>
          <p:spPr bwMode="auto">
            <a:xfrm>
              <a:off x="3570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03"/>
            <p:cNvSpPr>
              <a:spLocks noChangeArrowheads="1"/>
            </p:cNvSpPr>
            <p:nvPr/>
          </p:nvSpPr>
          <p:spPr bwMode="auto">
            <a:xfrm>
              <a:off x="3497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04"/>
            <p:cNvSpPr>
              <a:spLocks noChangeArrowheads="1"/>
            </p:cNvSpPr>
            <p:nvPr/>
          </p:nvSpPr>
          <p:spPr bwMode="auto">
            <a:xfrm>
              <a:off x="3497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05"/>
            <p:cNvSpPr>
              <a:spLocks noChangeArrowheads="1"/>
            </p:cNvSpPr>
            <p:nvPr/>
          </p:nvSpPr>
          <p:spPr bwMode="auto">
            <a:xfrm>
              <a:off x="3497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06"/>
            <p:cNvSpPr>
              <a:spLocks noChangeArrowheads="1"/>
            </p:cNvSpPr>
            <p:nvPr/>
          </p:nvSpPr>
          <p:spPr bwMode="auto">
            <a:xfrm>
              <a:off x="3497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07"/>
            <p:cNvSpPr>
              <a:spLocks noChangeArrowheads="1"/>
            </p:cNvSpPr>
            <p:nvPr/>
          </p:nvSpPr>
          <p:spPr bwMode="auto">
            <a:xfrm>
              <a:off x="2949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2949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2949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10"/>
            <p:cNvSpPr>
              <a:spLocks noChangeArrowheads="1"/>
            </p:cNvSpPr>
            <p:nvPr/>
          </p:nvSpPr>
          <p:spPr bwMode="auto">
            <a:xfrm>
              <a:off x="2949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211"/>
            <p:cNvSpPr>
              <a:spLocks noChangeArrowheads="1"/>
            </p:cNvSpPr>
            <p:nvPr/>
          </p:nvSpPr>
          <p:spPr bwMode="auto">
            <a:xfrm>
              <a:off x="2005" y="871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0" name="Rectangle 212"/>
            <p:cNvSpPr>
              <a:spLocks noChangeArrowheads="1"/>
            </p:cNvSpPr>
            <p:nvPr/>
          </p:nvSpPr>
          <p:spPr bwMode="auto">
            <a:xfrm>
              <a:off x="2061" y="92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1" name="Rectangle 213"/>
            <p:cNvSpPr>
              <a:spLocks noChangeArrowheads="1"/>
            </p:cNvSpPr>
            <p:nvPr/>
          </p:nvSpPr>
          <p:spPr bwMode="auto">
            <a:xfrm>
              <a:off x="2005" y="952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2" name="Rectangle 214"/>
            <p:cNvSpPr>
              <a:spLocks noChangeArrowheads="1"/>
            </p:cNvSpPr>
            <p:nvPr/>
          </p:nvSpPr>
          <p:spPr bwMode="auto">
            <a:xfrm>
              <a:off x="2061" y="99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3" name="Rectangle 215"/>
            <p:cNvSpPr>
              <a:spLocks noChangeArrowheads="1"/>
            </p:cNvSpPr>
            <p:nvPr/>
          </p:nvSpPr>
          <p:spPr bwMode="auto">
            <a:xfrm>
              <a:off x="2005" y="1242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4" name="Rectangle 216"/>
            <p:cNvSpPr>
              <a:spLocks noChangeArrowheads="1"/>
            </p:cNvSpPr>
            <p:nvPr/>
          </p:nvSpPr>
          <p:spPr bwMode="auto">
            <a:xfrm>
              <a:off x="2053" y="1291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19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" name="Freeform 217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262144 w 3"/>
                <a:gd name="T1" fmla="*/ 786432 h 3"/>
                <a:gd name="T2" fmla="*/ 786432 w 3"/>
                <a:gd name="T3" fmla="*/ 0 h 3"/>
                <a:gd name="T4" fmla="*/ 0 w 3"/>
                <a:gd name="T5" fmla="*/ 524288 h 3"/>
                <a:gd name="T6" fmla="*/ 262144 w 3"/>
                <a:gd name="T7" fmla="*/ 78643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Freeform 218"/>
            <p:cNvSpPr>
              <a:spLocks/>
            </p:cNvSpPr>
            <p:nvPr/>
          </p:nvSpPr>
          <p:spPr bwMode="auto">
            <a:xfrm>
              <a:off x="2868" y="2469"/>
              <a:ext cx="24" cy="24"/>
            </a:xfrm>
            <a:custGeom>
              <a:avLst/>
              <a:gdLst>
                <a:gd name="T0" fmla="*/ 8 w 24"/>
                <a:gd name="T1" fmla="*/ 24 h 24"/>
                <a:gd name="T2" fmla="*/ 24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8 w 24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8" y="24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19"/>
            <p:cNvSpPr>
              <a:spLocks noChangeShapeType="1"/>
            </p:cNvSpPr>
            <p:nvPr/>
          </p:nvSpPr>
          <p:spPr bwMode="auto">
            <a:xfrm flipH="1">
              <a:off x="2683" y="2493"/>
              <a:ext cx="193" cy="2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220"/>
            <p:cNvSpPr>
              <a:spLocks noChangeArrowheads="1"/>
            </p:cNvSpPr>
            <p:nvPr/>
          </p:nvSpPr>
          <p:spPr bwMode="auto">
            <a:xfrm>
              <a:off x="2398" y="2784"/>
              <a:ext cx="416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 512k X 8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memory chip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9" name="Freeform 221"/>
            <p:cNvSpPr>
              <a:spLocks/>
            </p:cNvSpPr>
            <p:nvPr/>
          </p:nvSpPr>
          <p:spPr bwMode="auto">
            <a:xfrm>
              <a:off x="2279" y="936"/>
              <a:ext cx="49" cy="161"/>
            </a:xfrm>
            <a:custGeom>
              <a:avLst/>
              <a:gdLst>
                <a:gd name="T0" fmla="*/ 0 w 6"/>
                <a:gd name="T1" fmla="*/ 0 h 20"/>
                <a:gd name="T2" fmla="*/ 289255 w 6"/>
                <a:gd name="T3" fmla="*/ 268669 h 20"/>
                <a:gd name="T4" fmla="*/ 289255 w 6"/>
                <a:gd name="T5" fmla="*/ 268669 h 20"/>
                <a:gd name="T6" fmla="*/ 582773 w 6"/>
                <a:gd name="T7" fmla="*/ 541491 h 20"/>
                <a:gd name="T8" fmla="*/ 582773 w 6"/>
                <a:gd name="T9" fmla="*/ 810675 h 20"/>
                <a:gd name="T10" fmla="*/ 582773 w 6"/>
                <a:gd name="T11" fmla="*/ 810675 h 20"/>
                <a:gd name="T12" fmla="*/ 582773 w 6"/>
                <a:gd name="T13" fmla="*/ 1620779 h 20"/>
                <a:gd name="T14" fmla="*/ 582773 w 6"/>
                <a:gd name="T15" fmla="*/ 2738167 h 20"/>
                <a:gd name="T16" fmla="*/ 582773 w 6"/>
                <a:gd name="T17" fmla="*/ 3548327 h 20"/>
                <a:gd name="T18" fmla="*/ 582773 w 6"/>
                <a:gd name="T19" fmla="*/ 4359003 h 20"/>
                <a:gd name="T20" fmla="*/ 582773 w 6"/>
                <a:gd name="T21" fmla="*/ 4631825 h 20"/>
                <a:gd name="T22" fmla="*/ 582773 w 6"/>
                <a:gd name="T23" fmla="*/ 4631825 h 20"/>
                <a:gd name="T24" fmla="*/ 582773 w 6"/>
                <a:gd name="T25" fmla="*/ 4900494 h 20"/>
                <a:gd name="T26" fmla="*/ 872028 w 6"/>
                <a:gd name="T27" fmla="*/ 4900494 h 20"/>
                <a:gd name="T28" fmla="*/ 1779410 w 6"/>
                <a:gd name="T29" fmla="*/ 544250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6" y="2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222"/>
            <p:cNvSpPr>
              <a:spLocks/>
            </p:cNvSpPr>
            <p:nvPr/>
          </p:nvSpPr>
          <p:spPr bwMode="auto">
            <a:xfrm>
              <a:off x="2279" y="1097"/>
              <a:ext cx="49" cy="162"/>
            </a:xfrm>
            <a:custGeom>
              <a:avLst/>
              <a:gdLst>
                <a:gd name="T0" fmla="*/ 0 w 6"/>
                <a:gd name="T1" fmla="*/ 5647644 h 20"/>
                <a:gd name="T2" fmla="*/ 289255 w 6"/>
                <a:gd name="T3" fmla="*/ 5368081 h 20"/>
                <a:gd name="T4" fmla="*/ 289255 w 6"/>
                <a:gd name="T5" fmla="*/ 5092251 h 20"/>
                <a:gd name="T6" fmla="*/ 582773 w 6"/>
                <a:gd name="T7" fmla="*/ 4812753 h 20"/>
                <a:gd name="T8" fmla="*/ 582773 w 6"/>
                <a:gd name="T9" fmla="*/ 4812753 h 20"/>
                <a:gd name="T10" fmla="*/ 582773 w 6"/>
                <a:gd name="T11" fmla="*/ 4532671 h 20"/>
                <a:gd name="T12" fmla="*/ 582773 w 6"/>
                <a:gd name="T13" fmla="*/ 3658940 h 20"/>
                <a:gd name="T14" fmla="*/ 582773 w 6"/>
                <a:gd name="T15" fmla="*/ 2824049 h 20"/>
                <a:gd name="T16" fmla="*/ 582773 w 6"/>
                <a:gd name="T17" fmla="*/ 1709140 h 20"/>
                <a:gd name="T18" fmla="*/ 582773 w 6"/>
                <a:gd name="T19" fmla="*/ 834883 h 20"/>
                <a:gd name="T20" fmla="*/ 582773 w 6"/>
                <a:gd name="T21" fmla="*/ 834883 h 20"/>
                <a:gd name="T22" fmla="*/ 582773 w 6"/>
                <a:gd name="T23" fmla="*/ 559589 h 20"/>
                <a:gd name="T24" fmla="*/ 582773 w 6"/>
                <a:gd name="T25" fmla="*/ 280090 h 20"/>
                <a:gd name="T26" fmla="*/ 872028 w 6"/>
                <a:gd name="T27" fmla="*/ 280090 h 20"/>
                <a:gd name="T28" fmla="*/ 1779410 w 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"/>
                <a:gd name="T46" fmla="*/ 0 h 20"/>
                <a:gd name="T47" fmla="*/ 6 w 6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3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223"/>
            <p:cNvSpPr>
              <a:spLocks/>
            </p:cNvSpPr>
            <p:nvPr/>
          </p:nvSpPr>
          <p:spPr bwMode="auto">
            <a:xfrm>
              <a:off x="3659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176229 w 17"/>
                <a:gd name="T3" fmla="*/ 786432 h 9"/>
                <a:gd name="T4" fmla="*/ 2176229 w 17"/>
                <a:gd name="T5" fmla="*/ 0 h 9"/>
                <a:gd name="T6" fmla="*/ 0 w 17"/>
                <a:gd name="T7" fmla="*/ 1310720 h 9"/>
                <a:gd name="T8" fmla="*/ 2176229 w 17"/>
                <a:gd name="T9" fmla="*/ 2359296 h 9"/>
                <a:gd name="T10" fmla="*/ 2176229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5"/>
                  </a:lnTo>
                  <a:lnTo>
                    <a:pt x="8" y="9"/>
                  </a:lnTo>
                  <a:lnTo>
                    <a:pt x="8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224"/>
            <p:cNvSpPr>
              <a:spLocks/>
            </p:cNvSpPr>
            <p:nvPr/>
          </p:nvSpPr>
          <p:spPr bwMode="auto">
            <a:xfrm>
              <a:off x="3659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176229 w 17"/>
                <a:gd name="T3" fmla="*/ 566410 h 8"/>
                <a:gd name="T4" fmla="*/ 2176229 w 17"/>
                <a:gd name="T5" fmla="*/ 0 h 8"/>
                <a:gd name="T6" fmla="*/ 0 w 17"/>
                <a:gd name="T7" fmla="*/ 1167684 h 8"/>
                <a:gd name="T8" fmla="*/ 2176229 w 17"/>
                <a:gd name="T9" fmla="*/ 2301041 h 8"/>
                <a:gd name="T10" fmla="*/ 2176229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Freeform 225"/>
            <p:cNvSpPr>
              <a:spLocks/>
            </p:cNvSpPr>
            <p:nvPr/>
          </p:nvSpPr>
          <p:spPr bwMode="auto">
            <a:xfrm>
              <a:off x="3659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176229 w 17"/>
                <a:gd name="T3" fmla="*/ 562441 h 9"/>
                <a:gd name="T4" fmla="*/ 2176229 w 17"/>
                <a:gd name="T5" fmla="*/ 0 h 9"/>
                <a:gd name="T6" fmla="*/ 0 w 17"/>
                <a:gd name="T7" fmla="*/ 1125409 h 9"/>
                <a:gd name="T8" fmla="*/ 2176229 w 17"/>
                <a:gd name="T9" fmla="*/ 2562527 h 9"/>
                <a:gd name="T10" fmla="*/ 2176229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226"/>
            <p:cNvSpPr>
              <a:spLocks/>
            </p:cNvSpPr>
            <p:nvPr/>
          </p:nvSpPr>
          <p:spPr bwMode="auto">
            <a:xfrm>
              <a:off x="3659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176229 w 17"/>
                <a:gd name="T3" fmla="*/ 524288 h 8"/>
                <a:gd name="T4" fmla="*/ 2176229 w 17"/>
                <a:gd name="T5" fmla="*/ 0 h 8"/>
                <a:gd name="T6" fmla="*/ 0 w 17"/>
                <a:gd name="T7" fmla="*/ 1048576 h 8"/>
                <a:gd name="T8" fmla="*/ 2176229 w 17"/>
                <a:gd name="T9" fmla="*/ 2097152 h 8"/>
                <a:gd name="T10" fmla="*/ 2176229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8" y="2"/>
                  </a:lnTo>
                  <a:lnTo>
                    <a:pt x="8" y="0"/>
                  </a:lnTo>
                  <a:lnTo>
                    <a:pt x="0" y="4"/>
                  </a:lnTo>
                  <a:lnTo>
                    <a:pt x="8" y="8"/>
                  </a:lnTo>
                  <a:lnTo>
                    <a:pt x="8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27"/>
            <p:cNvSpPr>
              <a:spLocks noChangeShapeType="1"/>
            </p:cNvSpPr>
            <p:nvPr/>
          </p:nvSpPr>
          <p:spPr bwMode="auto">
            <a:xfrm flipV="1">
              <a:off x="3796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28"/>
            <p:cNvSpPr>
              <a:spLocks noChangeShapeType="1"/>
            </p:cNvSpPr>
            <p:nvPr/>
          </p:nvSpPr>
          <p:spPr bwMode="auto">
            <a:xfrm flipV="1">
              <a:off x="3796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29"/>
            <p:cNvSpPr>
              <a:spLocks noChangeShapeType="1"/>
            </p:cNvSpPr>
            <p:nvPr/>
          </p:nvSpPr>
          <p:spPr bwMode="auto">
            <a:xfrm flipV="1">
              <a:off x="379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230"/>
            <p:cNvSpPr>
              <a:spLocks/>
            </p:cNvSpPr>
            <p:nvPr/>
          </p:nvSpPr>
          <p:spPr bwMode="auto">
            <a:xfrm>
              <a:off x="3783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31"/>
            <p:cNvSpPr>
              <a:spLocks noChangeShapeType="1"/>
            </p:cNvSpPr>
            <p:nvPr/>
          </p:nvSpPr>
          <p:spPr bwMode="auto">
            <a:xfrm flipV="1">
              <a:off x="3796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32"/>
            <p:cNvSpPr>
              <a:spLocks noChangeShapeType="1"/>
            </p:cNvSpPr>
            <p:nvPr/>
          </p:nvSpPr>
          <p:spPr bwMode="auto">
            <a:xfrm flipV="1">
              <a:off x="3836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33"/>
            <p:cNvSpPr>
              <a:spLocks noChangeShapeType="1"/>
            </p:cNvSpPr>
            <p:nvPr/>
          </p:nvSpPr>
          <p:spPr bwMode="auto">
            <a:xfrm flipH="1">
              <a:off x="3788" y="1175"/>
              <a:ext cx="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Freeform 234"/>
            <p:cNvSpPr>
              <a:spLocks/>
            </p:cNvSpPr>
            <p:nvPr/>
          </p:nvSpPr>
          <p:spPr bwMode="auto">
            <a:xfrm>
              <a:off x="3102" y="1154"/>
              <a:ext cx="137" cy="72"/>
            </a:xfrm>
            <a:custGeom>
              <a:avLst/>
              <a:gdLst>
                <a:gd name="T0" fmla="*/ 4656469 w 17"/>
                <a:gd name="T1" fmla="*/ 786432 h 9"/>
                <a:gd name="T2" fmla="*/ 2480304 w 17"/>
                <a:gd name="T3" fmla="*/ 786432 h 9"/>
                <a:gd name="T4" fmla="*/ 2480304 w 17"/>
                <a:gd name="T5" fmla="*/ 0 h 9"/>
                <a:gd name="T6" fmla="*/ 0 w 17"/>
                <a:gd name="T7" fmla="*/ 1310720 h 9"/>
                <a:gd name="T8" fmla="*/ 2480304 w 17"/>
                <a:gd name="T9" fmla="*/ 2359296 h 9"/>
                <a:gd name="T10" fmla="*/ 2480304 w 17"/>
                <a:gd name="T11" fmla="*/ 1835008 h 9"/>
                <a:gd name="T12" fmla="*/ 4656469 w 17"/>
                <a:gd name="T13" fmla="*/ 1835008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3"/>
                  </a:moveTo>
                  <a:lnTo>
                    <a:pt x="9" y="3"/>
                  </a:lnTo>
                  <a:lnTo>
                    <a:pt x="9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9" y="7"/>
                  </a:lnTo>
                  <a:lnTo>
                    <a:pt x="17" y="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235"/>
            <p:cNvSpPr>
              <a:spLocks/>
            </p:cNvSpPr>
            <p:nvPr/>
          </p:nvSpPr>
          <p:spPr bwMode="auto">
            <a:xfrm>
              <a:off x="3102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36"/>
            <p:cNvSpPr>
              <a:spLocks/>
            </p:cNvSpPr>
            <p:nvPr/>
          </p:nvSpPr>
          <p:spPr bwMode="auto">
            <a:xfrm>
              <a:off x="3102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37"/>
            <p:cNvSpPr>
              <a:spLocks/>
            </p:cNvSpPr>
            <p:nvPr/>
          </p:nvSpPr>
          <p:spPr bwMode="auto">
            <a:xfrm>
              <a:off x="3102" y="2348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38"/>
            <p:cNvSpPr>
              <a:spLocks noChangeShapeType="1"/>
            </p:cNvSpPr>
            <p:nvPr/>
          </p:nvSpPr>
          <p:spPr bwMode="auto">
            <a:xfrm flipV="1">
              <a:off x="3239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39"/>
            <p:cNvSpPr>
              <a:spLocks noChangeShapeType="1"/>
            </p:cNvSpPr>
            <p:nvPr/>
          </p:nvSpPr>
          <p:spPr bwMode="auto">
            <a:xfrm flipV="1">
              <a:off x="3239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40"/>
            <p:cNvSpPr>
              <a:spLocks noChangeShapeType="1"/>
            </p:cNvSpPr>
            <p:nvPr/>
          </p:nvSpPr>
          <p:spPr bwMode="auto">
            <a:xfrm flipV="1">
              <a:off x="323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Freeform 241"/>
            <p:cNvSpPr>
              <a:spLocks/>
            </p:cNvSpPr>
            <p:nvPr/>
          </p:nvSpPr>
          <p:spPr bwMode="auto">
            <a:xfrm>
              <a:off x="3226" y="2673"/>
              <a:ext cx="69" cy="137"/>
            </a:xfrm>
            <a:custGeom>
              <a:avLst/>
              <a:gdLst>
                <a:gd name="T0" fmla="*/ 397455 w 9"/>
                <a:gd name="T1" fmla="*/ 0 h 17"/>
                <a:gd name="T2" fmla="*/ 397455 w 9"/>
                <a:gd name="T3" fmla="*/ 2176229 h 17"/>
                <a:gd name="T4" fmla="*/ 0 w 9"/>
                <a:gd name="T5" fmla="*/ 2176229 h 17"/>
                <a:gd name="T6" fmla="*/ 822419 w 9"/>
                <a:gd name="T7" fmla="*/ 4656469 h 17"/>
                <a:gd name="T8" fmla="*/ 1827756 w 9"/>
                <a:gd name="T9" fmla="*/ 2176229 h 17"/>
                <a:gd name="T10" fmla="*/ 1430301 w 9"/>
                <a:gd name="T11" fmla="*/ 2176229 h 17"/>
                <a:gd name="T12" fmla="*/ 1430301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42"/>
            <p:cNvSpPr>
              <a:spLocks noChangeShapeType="1"/>
            </p:cNvSpPr>
            <p:nvPr/>
          </p:nvSpPr>
          <p:spPr bwMode="auto">
            <a:xfrm flipV="1">
              <a:off x="3239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43"/>
            <p:cNvSpPr>
              <a:spLocks noChangeShapeType="1"/>
            </p:cNvSpPr>
            <p:nvPr/>
          </p:nvSpPr>
          <p:spPr bwMode="auto">
            <a:xfrm flipV="1">
              <a:off x="3280" y="1178"/>
              <a:ext cx="1" cy="15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44"/>
            <p:cNvSpPr>
              <a:spLocks noChangeShapeType="1"/>
            </p:cNvSpPr>
            <p:nvPr/>
          </p:nvSpPr>
          <p:spPr bwMode="auto">
            <a:xfrm flipH="1">
              <a:off x="3231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45"/>
            <p:cNvSpPr>
              <a:spLocks noChangeShapeType="1"/>
            </p:cNvSpPr>
            <p:nvPr/>
          </p:nvSpPr>
          <p:spPr bwMode="auto">
            <a:xfrm flipH="1">
              <a:off x="3950" y="2180"/>
              <a:ext cx="5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46"/>
            <p:cNvSpPr>
              <a:spLocks noChangeShapeType="1"/>
            </p:cNvSpPr>
            <p:nvPr/>
          </p:nvSpPr>
          <p:spPr bwMode="auto">
            <a:xfrm flipH="1">
              <a:off x="3973" y="1791"/>
              <a:ext cx="49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47"/>
            <p:cNvSpPr>
              <a:spLocks noChangeShapeType="1"/>
            </p:cNvSpPr>
            <p:nvPr/>
          </p:nvSpPr>
          <p:spPr bwMode="auto">
            <a:xfrm flipH="1">
              <a:off x="3957" y="1396"/>
              <a:ext cx="5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48"/>
            <p:cNvSpPr>
              <a:spLocks noChangeShapeType="1"/>
            </p:cNvSpPr>
            <p:nvPr/>
          </p:nvSpPr>
          <p:spPr bwMode="auto">
            <a:xfrm flipH="1">
              <a:off x="3885" y="2574"/>
              <a:ext cx="81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49"/>
            <p:cNvSpPr>
              <a:spLocks noChangeShapeType="1"/>
            </p:cNvSpPr>
            <p:nvPr/>
          </p:nvSpPr>
          <p:spPr bwMode="auto">
            <a:xfrm>
              <a:off x="4506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50"/>
            <p:cNvSpPr>
              <a:spLocks noChangeShapeType="1"/>
            </p:cNvSpPr>
            <p:nvPr/>
          </p:nvSpPr>
          <p:spPr bwMode="auto">
            <a:xfrm>
              <a:off x="4506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51"/>
            <p:cNvSpPr>
              <a:spLocks noChangeShapeType="1"/>
            </p:cNvSpPr>
            <p:nvPr/>
          </p:nvSpPr>
          <p:spPr bwMode="auto">
            <a:xfrm>
              <a:off x="4506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52"/>
            <p:cNvSpPr>
              <a:spLocks noChangeShapeType="1"/>
            </p:cNvSpPr>
            <p:nvPr/>
          </p:nvSpPr>
          <p:spPr bwMode="auto">
            <a:xfrm>
              <a:off x="4506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53"/>
            <p:cNvSpPr>
              <a:spLocks noChangeShapeType="1"/>
            </p:cNvSpPr>
            <p:nvPr/>
          </p:nvSpPr>
          <p:spPr bwMode="auto">
            <a:xfrm>
              <a:off x="4506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54"/>
            <p:cNvSpPr>
              <a:spLocks noChangeShapeType="1"/>
            </p:cNvSpPr>
            <p:nvPr/>
          </p:nvSpPr>
          <p:spPr bwMode="auto">
            <a:xfrm>
              <a:off x="4506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55"/>
            <p:cNvSpPr>
              <a:spLocks noChangeShapeType="1"/>
            </p:cNvSpPr>
            <p:nvPr/>
          </p:nvSpPr>
          <p:spPr bwMode="auto">
            <a:xfrm>
              <a:off x="4506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256"/>
            <p:cNvSpPr>
              <a:spLocks noChangeShapeType="1"/>
            </p:cNvSpPr>
            <p:nvPr/>
          </p:nvSpPr>
          <p:spPr bwMode="auto">
            <a:xfrm flipV="1">
              <a:off x="4699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257"/>
            <p:cNvSpPr>
              <a:spLocks noChangeShapeType="1"/>
            </p:cNvSpPr>
            <p:nvPr/>
          </p:nvSpPr>
          <p:spPr bwMode="auto">
            <a:xfrm flipV="1">
              <a:off x="4506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258"/>
            <p:cNvSpPr>
              <a:spLocks noChangeShapeType="1"/>
            </p:cNvSpPr>
            <p:nvPr/>
          </p:nvSpPr>
          <p:spPr bwMode="auto">
            <a:xfrm flipV="1">
              <a:off x="4506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259"/>
            <p:cNvSpPr>
              <a:spLocks noChangeShapeType="1"/>
            </p:cNvSpPr>
            <p:nvPr/>
          </p:nvSpPr>
          <p:spPr bwMode="auto">
            <a:xfrm flipV="1">
              <a:off x="4506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260"/>
            <p:cNvSpPr>
              <a:spLocks noChangeShapeType="1"/>
            </p:cNvSpPr>
            <p:nvPr/>
          </p:nvSpPr>
          <p:spPr bwMode="auto">
            <a:xfrm>
              <a:off x="4465" y="2396"/>
              <a:ext cx="1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261"/>
            <p:cNvSpPr>
              <a:spLocks noChangeShapeType="1"/>
            </p:cNvSpPr>
            <p:nvPr/>
          </p:nvSpPr>
          <p:spPr bwMode="auto">
            <a:xfrm>
              <a:off x="4465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262"/>
            <p:cNvSpPr>
              <a:spLocks noChangeShapeType="1"/>
            </p:cNvSpPr>
            <p:nvPr/>
          </p:nvSpPr>
          <p:spPr bwMode="auto">
            <a:xfrm>
              <a:off x="4506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263"/>
            <p:cNvSpPr>
              <a:spLocks noChangeShapeType="1"/>
            </p:cNvSpPr>
            <p:nvPr/>
          </p:nvSpPr>
          <p:spPr bwMode="auto">
            <a:xfrm flipV="1">
              <a:off x="4151" y="1315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264"/>
            <p:cNvSpPr>
              <a:spLocks noChangeShapeType="1"/>
            </p:cNvSpPr>
            <p:nvPr/>
          </p:nvSpPr>
          <p:spPr bwMode="auto">
            <a:xfrm flipV="1">
              <a:off x="4151" y="2106"/>
              <a:ext cx="1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265"/>
            <p:cNvSpPr>
              <a:spLocks noChangeShapeType="1"/>
            </p:cNvSpPr>
            <p:nvPr/>
          </p:nvSpPr>
          <p:spPr bwMode="auto">
            <a:xfrm>
              <a:off x="3949" y="1969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266"/>
            <p:cNvSpPr>
              <a:spLocks noChangeShapeType="1"/>
            </p:cNvSpPr>
            <p:nvPr/>
          </p:nvSpPr>
          <p:spPr bwMode="auto">
            <a:xfrm>
              <a:off x="3949" y="2001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267"/>
            <p:cNvSpPr>
              <a:spLocks noChangeShapeType="1"/>
            </p:cNvSpPr>
            <p:nvPr/>
          </p:nvSpPr>
          <p:spPr bwMode="auto">
            <a:xfrm flipV="1">
              <a:off x="4151" y="1710"/>
              <a:ext cx="1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268"/>
            <p:cNvSpPr>
              <a:spLocks noChangeShapeType="1"/>
            </p:cNvSpPr>
            <p:nvPr/>
          </p:nvSpPr>
          <p:spPr bwMode="auto">
            <a:xfrm>
              <a:off x="3949" y="1573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269"/>
            <p:cNvSpPr>
              <a:spLocks noChangeShapeType="1"/>
            </p:cNvSpPr>
            <p:nvPr/>
          </p:nvSpPr>
          <p:spPr bwMode="auto">
            <a:xfrm>
              <a:off x="3949" y="161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270"/>
            <p:cNvSpPr>
              <a:spLocks noChangeShapeType="1"/>
            </p:cNvSpPr>
            <p:nvPr/>
          </p:nvSpPr>
          <p:spPr bwMode="auto">
            <a:xfrm>
              <a:off x="3949" y="2364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271"/>
            <p:cNvSpPr>
              <a:spLocks noChangeShapeType="1"/>
            </p:cNvSpPr>
            <p:nvPr/>
          </p:nvSpPr>
          <p:spPr bwMode="auto">
            <a:xfrm flipV="1">
              <a:off x="4151" y="2501"/>
              <a:ext cx="1" cy="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272"/>
            <p:cNvSpPr>
              <a:spLocks noChangeShapeType="1"/>
            </p:cNvSpPr>
            <p:nvPr/>
          </p:nvSpPr>
          <p:spPr bwMode="auto">
            <a:xfrm flipV="1">
              <a:off x="3949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273"/>
            <p:cNvSpPr>
              <a:spLocks noChangeShapeType="1"/>
            </p:cNvSpPr>
            <p:nvPr/>
          </p:nvSpPr>
          <p:spPr bwMode="auto">
            <a:xfrm flipV="1">
              <a:off x="3949" y="1614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274"/>
            <p:cNvSpPr>
              <a:spLocks noChangeShapeType="1"/>
            </p:cNvSpPr>
            <p:nvPr/>
          </p:nvSpPr>
          <p:spPr bwMode="auto">
            <a:xfrm>
              <a:off x="3909" y="2396"/>
              <a:ext cx="1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275"/>
            <p:cNvSpPr>
              <a:spLocks noChangeShapeType="1"/>
            </p:cNvSpPr>
            <p:nvPr/>
          </p:nvSpPr>
          <p:spPr bwMode="auto">
            <a:xfrm>
              <a:off x="3909" y="1000"/>
              <a:ext cx="1" cy="1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276"/>
            <p:cNvSpPr>
              <a:spLocks noChangeShapeType="1"/>
            </p:cNvSpPr>
            <p:nvPr/>
          </p:nvSpPr>
          <p:spPr bwMode="auto">
            <a:xfrm>
              <a:off x="3949" y="117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277"/>
            <p:cNvSpPr>
              <a:spLocks noChangeShapeType="1"/>
            </p:cNvSpPr>
            <p:nvPr/>
          </p:nvSpPr>
          <p:spPr bwMode="auto">
            <a:xfrm flipV="1">
              <a:off x="3949" y="1218"/>
              <a:ext cx="1" cy="3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278"/>
            <p:cNvSpPr>
              <a:spLocks noChangeShapeType="1"/>
            </p:cNvSpPr>
            <p:nvPr/>
          </p:nvSpPr>
          <p:spPr bwMode="auto">
            <a:xfrm>
              <a:off x="3949" y="1218"/>
              <a:ext cx="12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279"/>
            <p:cNvSpPr>
              <a:spLocks noChangeShapeType="1"/>
            </p:cNvSpPr>
            <p:nvPr/>
          </p:nvSpPr>
          <p:spPr bwMode="auto">
            <a:xfrm flipH="1">
              <a:off x="3949" y="1000"/>
              <a:ext cx="5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280"/>
            <p:cNvSpPr>
              <a:spLocks noChangeShapeType="1"/>
            </p:cNvSpPr>
            <p:nvPr/>
          </p:nvSpPr>
          <p:spPr bwMode="auto">
            <a:xfrm>
              <a:off x="3949" y="1000"/>
              <a:ext cx="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81"/>
            <p:cNvSpPr>
              <a:spLocks/>
            </p:cNvSpPr>
            <p:nvPr/>
          </p:nvSpPr>
          <p:spPr bwMode="auto">
            <a:xfrm>
              <a:off x="4143" y="138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282"/>
            <p:cNvSpPr>
              <a:spLocks/>
            </p:cNvSpPr>
            <p:nvPr/>
          </p:nvSpPr>
          <p:spPr bwMode="auto">
            <a:xfrm>
              <a:off x="4135" y="1380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283"/>
            <p:cNvSpPr>
              <a:spLocks/>
            </p:cNvSpPr>
            <p:nvPr/>
          </p:nvSpPr>
          <p:spPr bwMode="auto">
            <a:xfrm>
              <a:off x="4143" y="1775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284"/>
            <p:cNvSpPr>
              <a:spLocks/>
            </p:cNvSpPr>
            <p:nvPr/>
          </p:nvSpPr>
          <p:spPr bwMode="auto">
            <a:xfrm>
              <a:off x="4135" y="1775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285"/>
            <p:cNvSpPr>
              <a:spLocks/>
            </p:cNvSpPr>
            <p:nvPr/>
          </p:nvSpPr>
          <p:spPr bwMode="auto">
            <a:xfrm>
              <a:off x="4143" y="2170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286"/>
            <p:cNvSpPr>
              <a:spLocks/>
            </p:cNvSpPr>
            <p:nvPr/>
          </p:nvSpPr>
          <p:spPr bwMode="auto">
            <a:xfrm>
              <a:off x="4135" y="2170"/>
              <a:ext cx="24" cy="25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322917 h 3"/>
                <a:gd name="T4" fmla="*/ 0 w 3"/>
                <a:gd name="T5" fmla="*/ 684583 h 3"/>
                <a:gd name="T6" fmla="*/ 262144 w 3"/>
                <a:gd name="T7" fmla="*/ 684583 h 3"/>
                <a:gd name="T8" fmla="*/ 524288 w 3"/>
                <a:gd name="T9" fmla="*/ 1002917 h 3"/>
                <a:gd name="T10" fmla="*/ 524288 w 3"/>
                <a:gd name="T11" fmla="*/ 684583 h 3"/>
                <a:gd name="T12" fmla="*/ 786432 w 3"/>
                <a:gd name="T13" fmla="*/ 684583 h 3"/>
                <a:gd name="T14" fmla="*/ 524288 w 3"/>
                <a:gd name="T15" fmla="*/ 322917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287"/>
            <p:cNvSpPr>
              <a:spLocks/>
            </p:cNvSpPr>
            <p:nvPr/>
          </p:nvSpPr>
          <p:spPr bwMode="auto">
            <a:xfrm>
              <a:off x="4143" y="2566"/>
              <a:ext cx="16" cy="16"/>
            </a:xfrm>
            <a:custGeom>
              <a:avLst/>
              <a:gdLst>
                <a:gd name="T0" fmla="*/ 8 w 16"/>
                <a:gd name="T1" fmla="*/ 8 h 16"/>
                <a:gd name="T2" fmla="*/ 8 w 16"/>
                <a:gd name="T3" fmla="*/ 0 h 16"/>
                <a:gd name="T4" fmla="*/ 0 w 16"/>
                <a:gd name="T5" fmla="*/ 0 h 16"/>
                <a:gd name="T6" fmla="*/ 0 w 16"/>
                <a:gd name="T7" fmla="*/ 8 h 16"/>
                <a:gd name="T8" fmla="*/ 0 w 16"/>
                <a:gd name="T9" fmla="*/ 16 h 16"/>
                <a:gd name="T10" fmla="*/ 8 w 16"/>
                <a:gd name="T11" fmla="*/ 16 h 16"/>
                <a:gd name="T12" fmla="*/ 16 w 16"/>
                <a:gd name="T13" fmla="*/ 16 h 16"/>
                <a:gd name="T14" fmla="*/ 16 w 16"/>
                <a:gd name="T15" fmla="*/ 8 h 16"/>
                <a:gd name="T16" fmla="*/ 16 w 16"/>
                <a:gd name="T17" fmla="*/ 0 h 16"/>
                <a:gd name="T18" fmla="*/ 8 w 16"/>
                <a:gd name="T19" fmla="*/ 0 h 16"/>
                <a:gd name="T20" fmla="*/ 8 w 16"/>
                <a:gd name="T21" fmla="*/ 8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"/>
                <a:gd name="T34" fmla="*/ 0 h 16"/>
                <a:gd name="T35" fmla="*/ 16 w 16"/>
                <a:gd name="T36" fmla="*/ 16 h 1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" h="16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288"/>
            <p:cNvSpPr>
              <a:spLocks/>
            </p:cNvSpPr>
            <p:nvPr/>
          </p:nvSpPr>
          <p:spPr bwMode="auto">
            <a:xfrm>
              <a:off x="4135" y="2566"/>
              <a:ext cx="24" cy="24"/>
            </a:xfrm>
            <a:custGeom>
              <a:avLst/>
              <a:gdLst>
                <a:gd name="T0" fmla="*/ 524288 w 3"/>
                <a:gd name="T1" fmla="*/ 0 h 3"/>
                <a:gd name="T2" fmla="*/ 262144 w 3"/>
                <a:gd name="T3" fmla="*/ 262144 h 3"/>
                <a:gd name="T4" fmla="*/ 0 w 3"/>
                <a:gd name="T5" fmla="*/ 524288 h 3"/>
                <a:gd name="T6" fmla="*/ 262144 w 3"/>
                <a:gd name="T7" fmla="*/ 524288 h 3"/>
                <a:gd name="T8" fmla="*/ 524288 w 3"/>
                <a:gd name="T9" fmla="*/ 786432 h 3"/>
                <a:gd name="T10" fmla="*/ 524288 w 3"/>
                <a:gd name="T11" fmla="*/ 524288 h 3"/>
                <a:gd name="T12" fmla="*/ 786432 w 3"/>
                <a:gd name="T13" fmla="*/ 524288 h 3"/>
                <a:gd name="T14" fmla="*/ 524288 w 3"/>
                <a:gd name="T15" fmla="*/ 262144 h 3"/>
                <a:gd name="T16" fmla="*/ 524288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Rectangle 289"/>
            <p:cNvSpPr>
              <a:spLocks noChangeArrowheads="1"/>
            </p:cNvSpPr>
            <p:nvPr/>
          </p:nvSpPr>
          <p:spPr bwMode="auto">
            <a:xfrm>
              <a:off x="4627" y="1073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290"/>
            <p:cNvSpPr>
              <a:spLocks noChangeArrowheads="1"/>
            </p:cNvSpPr>
            <p:nvPr/>
          </p:nvSpPr>
          <p:spPr bwMode="auto">
            <a:xfrm>
              <a:off x="4627" y="1864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Rectangle 291"/>
            <p:cNvSpPr>
              <a:spLocks noChangeArrowheads="1"/>
            </p:cNvSpPr>
            <p:nvPr/>
          </p:nvSpPr>
          <p:spPr bwMode="auto">
            <a:xfrm>
              <a:off x="4627" y="1468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292"/>
            <p:cNvSpPr>
              <a:spLocks noChangeArrowheads="1"/>
            </p:cNvSpPr>
            <p:nvPr/>
          </p:nvSpPr>
          <p:spPr bwMode="auto">
            <a:xfrm>
              <a:off x="4627" y="2259"/>
              <a:ext cx="15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Rectangle 293"/>
            <p:cNvSpPr>
              <a:spLocks noChangeArrowheads="1"/>
            </p:cNvSpPr>
            <p:nvPr/>
          </p:nvSpPr>
          <p:spPr bwMode="auto">
            <a:xfrm>
              <a:off x="4070" y="1864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294"/>
            <p:cNvSpPr>
              <a:spLocks noChangeArrowheads="1"/>
            </p:cNvSpPr>
            <p:nvPr/>
          </p:nvSpPr>
          <p:spPr bwMode="auto">
            <a:xfrm>
              <a:off x="4070" y="1468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Rectangle 295"/>
            <p:cNvSpPr>
              <a:spLocks noChangeArrowheads="1"/>
            </p:cNvSpPr>
            <p:nvPr/>
          </p:nvSpPr>
          <p:spPr bwMode="auto">
            <a:xfrm>
              <a:off x="4070" y="2259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296"/>
            <p:cNvSpPr>
              <a:spLocks noChangeArrowheads="1"/>
            </p:cNvSpPr>
            <p:nvPr/>
          </p:nvSpPr>
          <p:spPr bwMode="auto">
            <a:xfrm>
              <a:off x="4070" y="1073"/>
              <a:ext cx="162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97"/>
            <p:cNvSpPr>
              <a:spLocks/>
            </p:cNvSpPr>
            <p:nvPr/>
          </p:nvSpPr>
          <p:spPr bwMode="auto">
            <a:xfrm>
              <a:off x="4780" y="1162"/>
              <a:ext cx="137" cy="64"/>
            </a:xfrm>
            <a:custGeom>
              <a:avLst/>
              <a:gdLst>
                <a:gd name="T0" fmla="*/ 4656469 w 17"/>
                <a:gd name="T1" fmla="*/ 524288 h 8"/>
                <a:gd name="T2" fmla="*/ 2480304 w 17"/>
                <a:gd name="T3" fmla="*/ 524288 h 8"/>
                <a:gd name="T4" fmla="*/ 2480304 w 17"/>
                <a:gd name="T5" fmla="*/ 0 h 8"/>
                <a:gd name="T6" fmla="*/ 0 w 17"/>
                <a:gd name="T7" fmla="*/ 1048576 h 8"/>
                <a:gd name="T8" fmla="*/ 2480304 w 17"/>
                <a:gd name="T9" fmla="*/ 2097152 h 8"/>
                <a:gd name="T10" fmla="*/ 2480304 w 17"/>
                <a:gd name="T11" fmla="*/ 1572864 h 8"/>
                <a:gd name="T12" fmla="*/ 4656469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98"/>
            <p:cNvSpPr>
              <a:spLocks/>
            </p:cNvSpPr>
            <p:nvPr/>
          </p:nvSpPr>
          <p:spPr bwMode="auto">
            <a:xfrm>
              <a:off x="4780" y="1557"/>
              <a:ext cx="137" cy="65"/>
            </a:xfrm>
            <a:custGeom>
              <a:avLst/>
              <a:gdLst>
                <a:gd name="T0" fmla="*/ 4656469 w 17"/>
                <a:gd name="T1" fmla="*/ 566410 h 8"/>
                <a:gd name="T2" fmla="*/ 2480304 w 17"/>
                <a:gd name="T3" fmla="*/ 566410 h 8"/>
                <a:gd name="T4" fmla="*/ 2480304 w 17"/>
                <a:gd name="T5" fmla="*/ 0 h 8"/>
                <a:gd name="T6" fmla="*/ 0 w 17"/>
                <a:gd name="T7" fmla="*/ 1167684 h 8"/>
                <a:gd name="T8" fmla="*/ 2480304 w 17"/>
                <a:gd name="T9" fmla="*/ 2301041 h 8"/>
                <a:gd name="T10" fmla="*/ 2480304 w 17"/>
                <a:gd name="T11" fmla="*/ 1734622 h 8"/>
                <a:gd name="T12" fmla="*/ 4656469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99"/>
            <p:cNvSpPr>
              <a:spLocks/>
            </p:cNvSpPr>
            <p:nvPr/>
          </p:nvSpPr>
          <p:spPr bwMode="auto">
            <a:xfrm>
              <a:off x="4780" y="1952"/>
              <a:ext cx="137" cy="73"/>
            </a:xfrm>
            <a:custGeom>
              <a:avLst/>
              <a:gdLst>
                <a:gd name="T0" fmla="*/ 4656469 w 17"/>
                <a:gd name="T1" fmla="*/ 562441 h 9"/>
                <a:gd name="T2" fmla="*/ 2480304 w 17"/>
                <a:gd name="T3" fmla="*/ 562441 h 9"/>
                <a:gd name="T4" fmla="*/ 2480304 w 17"/>
                <a:gd name="T5" fmla="*/ 0 h 9"/>
                <a:gd name="T6" fmla="*/ 0 w 17"/>
                <a:gd name="T7" fmla="*/ 1125409 h 9"/>
                <a:gd name="T8" fmla="*/ 2480304 w 17"/>
                <a:gd name="T9" fmla="*/ 2562527 h 9"/>
                <a:gd name="T10" fmla="*/ 2480304 w 17"/>
                <a:gd name="T11" fmla="*/ 1718306 h 9"/>
                <a:gd name="T12" fmla="*/ 4656469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300"/>
            <p:cNvSpPr>
              <a:spLocks/>
            </p:cNvSpPr>
            <p:nvPr/>
          </p:nvSpPr>
          <p:spPr bwMode="auto">
            <a:xfrm>
              <a:off x="4780" y="2348"/>
              <a:ext cx="137" cy="72"/>
            </a:xfrm>
            <a:custGeom>
              <a:avLst/>
              <a:gdLst>
                <a:gd name="T0" fmla="*/ 4656469 w 17"/>
                <a:gd name="T1" fmla="*/ 524288 h 9"/>
                <a:gd name="T2" fmla="*/ 2480304 w 17"/>
                <a:gd name="T3" fmla="*/ 524288 h 9"/>
                <a:gd name="T4" fmla="*/ 2480304 w 17"/>
                <a:gd name="T5" fmla="*/ 0 h 9"/>
                <a:gd name="T6" fmla="*/ 0 w 17"/>
                <a:gd name="T7" fmla="*/ 1048576 h 9"/>
                <a:gd name="T8" fmla="*/ 2480304 w 17"/>
                <a:gd name="T9" fmla="*/ 2359296 h 9"/>
                <a:gd name="T10" fmla="*/ 2480304 w 17"/>
                <a:gd name="T11" fmla="*/ 1572864 h 9"/>
                <a:gd name="T12" fmla="*/ 4656469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Line 301"/>
            <p:cNvSpPr>
              <a:spLocks noChangeShapeType="1"/>
            </p:cNvSpPr>
            <p:nvPr/>
          </p:nvSpPr>
          <p:spPr bwMode="auto">
            <a:xfrm flipV="1">
              <a:off x="4917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Line 302"/>
            <p:cNvSpPr>
              <a:spLocks noChangeShapeType="1"/>
            </p:cNvSpPr>
            <p:nvPr/>
          </p:nvSpPr>
          <p:spPr bwMode="auto">
            <a:xfrm flipV="1">
              <a:off x="4917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Line 303"/>
            <p:cNvSpPr>
              <a:spLocks noChangeShapeType="1"/>
            </p:cNvSpPr>
            <p:nvPr/>
          </p:nvSpPr>
          <p:spPr bwMode="auto">
            <a:xfrm flipV="1">
              <a:off x="4917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304"/>
            <p:cNvSpPr>
              <a:spLocks/>
            </p:cNvSpPr>
            <p:nvPr/>
          </p:nvSpPr>
          <p:spPr bwMode="auto">
            <a:xfrm>
              <a:off x="4901" y="2673"/>
              <a:ext cx="76" cy="137"/>
            </a:xfrm>
            <a:custGeom>
              <a:avLst/>
              <a:gdLst>
                <a:gd name="T0" fmla="*/ 732201 w 9"/>
                <a:gd name="T1" fmla="*/ 0 h 17"/>
                <a:gd name="T2" fmla="*/ 732201 w 9"/>
                <a:gd name="T3" fmla="*/ 2176229 h 17"/>
                <a:gd name="T4" fmla="*/ 0 w 9"/>
                <a:gd name="T5" fmla="*/ 2176229 h 17"/>
                <a:gd name="T6" fmla="*/ 1459614 w 9"/>
                <a:gd name="T7" fmla="*/ 4656469 h 17"/>
                <a:gd name="T8" fmla="*/ 3264293 w 9"/>
                <a:gd name="T9" fmla="*/ 2176229 h 17"/>
                <a:gd name="T10" fmla="*/ 2532100 w 9"/>
                <a:gd name="T11" fmla="*/ 2176229 h 17"/>
                <a:gd name="T12" fmla="*/ 2532100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4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Line 305"/>
            <p:cNvSpPr>
              <a:spLocks noChangeShapeType="1"/>
            </p:cNvSpPr>
            <p:nvPr/>
          </p:nvSpPr>
          <p:spPr bwMode="auto">
            <a:xfrm flipV="1">
              <a:off x="4917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06"/>
            <p:cNvSpPr>
              <a:spLocks noChangeShapeType="1"/>
            </p:cNvSpPr>
            <p:nvPr/>
          </p:nvSpPr>
          <p:spPr bwMode="auto">
            <a:xfrm flipV="1">
              <a:off x="4958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Line 307"/>
            <p:cNvSpPr>
              <a:spLocks noChangeShapeType="1"/>
            </p:cNvSpPr>
            <p:nvPr/>
          </p:nvSpPr>
          <p:spPr bwMode="auto">
            <a:xfrm flipH="1">
              <a:off x="4912" y="1175"/>
              <a:ext cx="4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08"/>
            <p:cNvSpPr>
              <a:spLocks/>
            </p:cNvSpPr>
            <p:nvPr/>
          </p:nvSpPr>
          <p:spPr bwMode="auto">
            <a:xfrm>
              <a:off x="4223" y="1162"/>
              <a:ext cx="138" cy="64"/>
            </a:xfrm>
            <a:custGeom>
              <a:avLst/>
              <a:gdLst>
                <a:gd name="T0" fmla="*/ 4863534 w 17"/>
                <a:gd name="T1" fmla="*/ 524288 h 8"/>
                <a:gd name="T2" fmla="*/ 2575088 w 17"/>
                <a:gd name="T3" fmla="*/ 524288 h 8"/>
                <a:gd name="T4" fmla="*/ 2575088 w 17"/>
                <a:gd name="T5" fmla="*/ 0 h 8"/>
                <a:gd name="T6" fmla="*/ 0 w 17"/>
                <a:gd name="T7" fmla="*/ 1048576 h 8"/>
                <a:gd name="T8" fmla="*/ 2575088 w 17"/>
                <a:gd name="T9" fmla="*/ 2097152 h 8"/>
                <a:gd name="T10" fmla="*/ 2575088 w 17"/>
                <a:gd name="T11" fmla="*/ 1572864 h 8"/>
                <a:gd name="T12" fmla="*/ 4863534 w 17"/>
                <a:gd name="T13" fmla="*/ 157286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309"/>
            <p:cNvSpPr>
              <a:spLocks/>
            </p:cNvSpPr>
            <p:nvPr/>
          </p:nvSpPr>
          <p:spPr bwMode="auto">
            <a:xfrm>
              <a:off x="4223" y="1557"/>
              <a:ext cx="138" cy="65"/>
            </a:xfrm>
            <a:custGeom>
              <a:avLst/>
              <a:gdLst>
                <a:gd name="T0" fmla="*/ 4863534 w 17"/>
                <a:gd name="T1" fmla="*/ 566410 h 8"/>
                <a:gd name="T2" fmla="*/ 2575088 w 17"/>
                <a:gd name="T3" fmla="*/ 566410 h 8"/>
                <a:gd name="T4" fmla="*/ 2575088 w 17"/>
                <a:gd name="T5" fmla="*/ 0 h 8"/>
                <a:gd name="T6" fmla="*/ 0 w 17"/>
                <a:gd name="T7" fmla="*/ 1167684 h 8"/>
                <a:gd name="T8" fmla="*/ 2575088 w 17"/>
                <a:gd name="T9" fmla="*/ 2301041 h 8"/>
                <a:gd name="T10" fmla="*/ 2575088 w 17"/>
                <a:gd name="T11" fmla="*/ 1734622 h 8"/>
                <a:gd name="T12" fmla="*/ 4863534 w 17"/>
                <a:gd name="T13" fmla="*/ 1734622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8"/>
                <a:gd name="T23" fmla="*/ 17 w 1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8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8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10"/>
            <p:cNvSpPr>
              <a:spLocks/>
            </p:cNvSpPr>
            <p:nvPr/>
          </p:nvSpPr>
          <p:spPr bwMode="auto">
            <a:xfrm>
              <a:off x="4223" y="1952"/>
              <a:ext cx="138" cy="73"/>
            </a:xfrm>
            <a:custGeom>
              <a:avLst/>
              <a:gdLst>
                <a:gd name="T0" fmla="*/ 4863534 w 17"/>
                <a:gd name="T1" fmla="*/ 562441 h 9"/>
                <a:gd name="T2" fmla="*/ 2575088 w 17"/>
                <a:gd name="T3" fmla="*/ 562441 h 9"/>
                <a:gd name="T4" fmla="*/ 2575088 w 17"/>
                <a:gd name="T5" fmla="*/ 0 h 9"/>
                <a:gd name="T6" fmla="*/ 0 w 17"/>
                <a:gd name="T7" fmla="*/ 1125409 h 9"/>
                <a:gd name="T8" fmla="*/ 2575088 w 17"/>
                <a:gd name="T9" fmla="*/ 2562527 h 9"/>
                <a:gd name="T10" fmla="*/ 2575088 w 17"/>
                <a:gd name="T11" fmla="*/ 1718306 h 9"/>
                <a:gd name="T12" fmla="*/ 4863534 w 17"/>
                <a:gd name="T13" fmla="*/ 171830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11"/>
            <p:cNvSpPr>
              <a:spLocks/>
            </p:cNvSpPr>
            <p:nvPr/>
          </p:nvSpPr>
          <p:spPr bwMode="auto">
            <a:xfrm>
              <a:off x="4223" y="2348"/>
              <a:ext cx="138" cy="72"/>
            </a:xfrm>
            <a:custGeom>
              <a:avLst/>
              <a:gdLst>
                <a:gd name="T0" fmla="*/ 4863534 w 17"/>
                <a:gd name="T1" fmla="*/ 524288 h 9"/>
                <a:gd name="T2" fmla="*/ 2575088 w 17"/>
                <a:gd name="T3" fmla="*/ 524288 h 9"/>
                <a:gd name="T4" fmla="*/ 2575088 w 17"/>
                <a:gd name="T5" fmla="*/ 0 h 9"/>
                <a:gd name="T6" fmla="*/ 0 w 17"/>
                <a:gd name="T7" fmla="*/ 1048576 h 9"/>
                <a:gd name="T8" fmla="*/ 2575088 w 17"/>
                <a:gd name="T9" fmla="*/ 2359296 h 9"/>
                <a:gd name="T10" fmla="*/ 2575088 w 17"/>
                <a:gd name="T11" fmla="*/ 1572864 h 9"/>
                <a:gd name="T12" fmla="*/ 4863534 w 17"/>
                <a:gd name="T13" fmla="*/ 157286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9"/>
                <a:gd name="T23" fmla="*/ 17 w 1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9">
                  <a:moveTo>
                    <a:pt x="17" y="2"/>
                  </a:moveTo>
                  <a:lnTo>
                    <a:pt x="9" y="2"/>
                  </a:lnTo>
                  <a:lnTo>
                    <a:pt x="9" y="0"/>
                  </a:lnTo>
                  <a:lnTo>
                    <a:pt x="0" y="4"/>
                  </a:lnTo>
                  <a:lnTo>
                    <a:pt x="9" y="9"/>
                  </a:lnTo>
                  <a:lnTo>
                    <a:pt x="9" y="6"/>
                  </a:lnTo>
                  <a:lnTo>
                    <a:pt x="17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Line 312"/>
            <p:cNvSpPr>
              <a:spLocks noChangeShapeType="1"/>
            </p:cNvSpPr>
            <p:nvPr/>
          </p:nvSpPr>
          <p:spPr bwMode="auto">
            <a:xfrm flipV="1">
              <a:off x="4361" y="1210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313"/>
            <p:cNvSpPr>
              <a:spLocks noChangeShapeType="1"/>
            </p:cNvSpPr>
            <p:nvPr/>
          </p:nvSpPr>
          <p:spPr bwMode="auto">
            <a:xfrm flipV="1">
              <a:off x="4361" y="1606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Line 314"/>
            <p:cNvSpPr>
              <a:spLocks noChangeShapeType="1"/>
            </p:cNvSpPr>
            <p:nvPr/>
          </p:nvSpPr>
          <p:spPr bwMode="auto">
            <a:xfrm flipV="1">
              <a:off x="4361" y="2001"/>
              <a:ext cx="1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15"/>
            <p:cNvSpPr>
              <a:spLocks/>
            </p:cNvSpPr>
            <p:nvPr/>
          </p:nvSpPr>
          <p:spPr bwMode="auto">
            <a:xfrm>
              <a:off x="4343" y="2673"/>
              <a:ext cx="77" cy="137"/>
            </a:xfrm>
            <a:custGeom>
              <a:avLst/>
              <a:gdLst>
                <a:gd name="T0" fmla="*/ 777135 w 9"/>
                <a:gd name="T1" fmla="*/ 0 h 17"/>
                <a:gd name="T2" fmla="*/ 777135 w 9"/>
                <a:gd name="T3" fmla="*/ 2176229 h 17"/>
                <a:gd name="T4" fmla="*/ 0 w 9"/>
                <a:gd name="T5" fmla="*/ 2176229 h 17"/>
                <a:gd name="T6" fmla="*/ 1971431 w 9"/>
                <a:gd name="T7" fmla="*/ 4656469 h 17"/>
                <a:gd name="T8" fmla="*/ 3530758 w 9"/>
                <a:gd name="T9" fmla="*/ 2176229 h 17"/>
                <a:gd name="T10" fmla="*/ 2748566 w 9"/>
                <a:gd name="T11" fmla="*/ 2176229 h 17"/>
                <a:gd name="T12" fmla="*/ 2748566 w 9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17"/>
                <a:gd name="T23" fmla="*/ 9 w 9"/>
                <a:gd name="T24" fmla="*/ 17 h 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17">
                  <a:moveTo>
                    <a:pt x="2" y="0"/>
                  </a:moveTo>
                  <a:lnTo>
                    <a:pt x="2" y="8"/>
                  </a:lnTo>
                  <a:lnTo>
                    <a:pt x="0" y="8"/>
                  </a:lnTo>
                  <a:lnTo>
                    <a:pt x="5" y="17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Line 316"/>
            <p:cNvSpPr>
              <a:spLocks noChangeShapeType="1"/>
            </p:cNvSpPr>
            <p:nvPr/>
          </p:nvSpPr>
          <p:spPr bwMode="auto">
            <a:xfrm flipV="1">
              <a:off x="4361" y="2396"/>
              <a:ext cx="1" cy="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317"/>
            <p:cNvSpPr>
              <a:spLocks noChangeShapeType="1"/>
            </p:cNvSpPr>
            <p:nvPr/>
          </p:nvSpPr>
          <p:spPr bwMode="auto">
            <a:xfrm flipV="1">
              <a:off x="4401" y="1178"/>
              <a:ext cx="1" cy="1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Line 318"/>
            <p:cNvSpPr>
              <a:spLocks noChangeShapeType="1"/>
            </p:cNvSpPr>
            <p:nvPr/>
          </p:nvSpPr>
          <p:spPr bwMode="auto">
            <a:xfrm flipH="1">
              <a:off x="4353" y="117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319"/>
            <p:cNvSpPr>
              <a:spLocks noChangeShapeType="1"/>
            </p:cNvSpPr>
            <p:nvPr/>
          </p:nvSpPr>
          <p:spPr bwMode="auto">
            <a:xfrm flipH="1">
              <a:off x="3381" y="998"/>
              <a:ext cx="5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320"/>
            <p:cNvSpPr>
              <a:spLocks/>
            </p:cNvSpPr>
            <p:nvPr/>
          </p:nvSpPr>
          <p:spPr bwMode="auto">
            <a:xfrm>
              <a:off x="3885" y="960"/>
              <a:ext cx="621" cy="40"/>
            </a:xfrm>
            <a:custGeom>
              <a:avLst/>
              <a:gdLst>
                <a:gd name="T0" fmla="*/ 21186842 w 77"/>
                <a:gd name="T1" fmla="*/ 1310720 h 5"/>
                <a:gd name="T2" fmla="*/ 21186842 w 77"/>
                <a:gd name="T3" fmla="*/ 0 h 5"/>
                <a:gd name="T4" fmla="*/ 0 w 77"/>
                <a:gd name="T5" fmla="*/ 0 h 5"/>
                <a:gd name="T6" fmla="*/ 0 60000 65536"/>
                <a:gd name="T7" fmla="*/ 0 60000 65536"/>
                <a:gd name="T8" fmla="*/ 0 60000 65536"/>
                <a:gd name="T9" fmla="*/ 0 w 77"/>
                <a:gd name="T10" fmla="*/ 0 h 5"/>
                <a:gd name="T11" fmla="*/ 77 w 77"/>
                <a:gd name="T12" fmla="*/ 5 h 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">
                  <a:moveTo>
                    <a:pt x="77" y="5"/>
                  </a:moveTo>
                  <a:lnTo>
                    <a:pt x="77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321"/>
            <p:cNvSpPr>
              <a:spLocks noChangeArrowheads="1"/>
            </p:cNvSpPr>
            <p:nvPr/>
          </p:nvSpPr>
          <p:spPr bwMode="auto">
            <a:xfrm>
              <a:off x="2005" y="1331"/>
              <a:ext cx="48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0" name="Rectangle 322"/>
            <p:cNvSpPr>
              <a:spLocks noChangeArrowheads="1"/>
            </p:cNvSpPr>
            <p:nvPr/>
          </p:nvSpPr>
          <p:spPr bwMode="auto">
            <a:xfrm>
              <a:off x="2053" y="1372"/>
              <a:ext cx="5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1" name="Rectangle 323"/>
            <p:cNvSpPr>
              <a:spLocks noChangeArrowheads="1"/>
            </p:cNvSpPr>
            <p:nvPr/>
          </p:nvSpPr>
          <p:spPr bwMode="auto">
            <a:xfrm>
              <a:off x="3199" y="286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324"/>
            <p:cNvSpPr>
              <a:spLocks noChangeArrowheads="1"/>
            </p:cNvSpPr>
            <p:nvPr/>
          </p:nvSpPr>
          <p:spPr bwMode="auto">
            <a:xfrm>
              <a:off x="3247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31-24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3" name="Rectangle 325"/>
            <p:cNvSpPr>
              <a:spLocks noChangeArrowheads="1"/>
            </p:cNvSpPr>
            <p:nvPr/>
          </p:nvSpPr>
          <p:spPr bwMode="auto">
            <a:xfrm>
              <a:off x="4885" y="286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4" name="Rectangle 326"/>
            <p:cNvSpPr>
              <a:spLocks noChangeArrowheads="1"/>
            </p:cNvSpPr>
            <p:nvPr/>
          </p:nvSpPr>
          <p:spPr bwMode="auto">
            <a:xfrm>
              <a:off x="4933" y="2913"/>
              <a:ext cx="7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7-0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5" name="Rectangle 327"/>
            <p:cNvSpPr>
              <a:spLocks noChangeArrowheads="1"/>
            </p:cNvSpPr>
            <p:nvPr/>
          </p:nvSpPr>
          <p:spPr bwMode="auto">
            <a:xfrm>
              <a:off x="3756" y="286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6" name="Rectangle 328"/>
            <p:cNvSpPr>
              <a:spLocks noChangeArrowheads="1"/>
            </p:cNvSpPr>
            <p:nvPr/>
          </p:nvSpPr>
          <p:spPr bwMode="auto">
            <a:xfrm>
              <a:off x="3804" y="2913"/>
              <a:ext cx="1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23-16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7" name="Rectangle 329"/>
            <p:cNvSpPr>
              <a:spLocks noChangeArrowheads="1"/>
            </p:cNvSpPr>
            <p:nvPr/>
          </p:nvSpPr>
          <p:spPr bwMode="auto">
            <a:xfrm>
              <a:off x="4336" y="2864"/>
              <a:ext cx="5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>
                  <a:solidFill>
                    <a:srgbClr val="000000"/>
                  </a:solidFill>
                  <a:latin typeface="Nimbus Roman No9 L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" name="Rectangle 330"/>
            <p:cNvSpPr>
              <a:spLocks noChangeArrowheads="1"/>
            </p:cNvSpPr>
            <p:nvPr/>
          </p:nvSpPr>
          <p:spPr bwMode="auto">
            <a:xfrm>
              <a:off x="4393" y="2913"/>
              <a:ext cx="9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  <a:latin typeface="Nimbus Roman No9 L" charset="0"/>
                </a:rPr>
                <a:t>15-8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9" name="Line 331"/>
            <p:cNvSpPr>
              <a:spLocks noChangeShapeType="1"/>
            </p:cNvSpPr>
            <p:nvPr/>
          </p:nvSpPr>
          <p:spPr bwMode="auto">
            <a:xfrm flipV="1">
              <a:off x="2496" y="2112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Line 332"/>
            <p:cNvSpPr>
              <a:spLocks noChangeShapeType="1"/>
            </p:cNvSpPr>
            <p:nvPr/>
          </p:nvSpPr>
          <p:spPr bwMode="auto">
            <a:xfrm>
              <a:off x="2352" y="2208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333"/>
          <p:cNvGrpSpPr>
            <a:grpSpLocks/>
          </p:cNvGrpSpPr>
          <p:nvPr/>
        </p:nvGrpSpPr>
        <p:grpSpPr bwMode="auto">
          <a:xfrm>
            <a:off x="5348288" y="1600200"/>
            <a:ext cx="3606800" cy="2274888"/>
            <a:chOff x="2508" y="1054"/>
            <a:chExt cx="2272" cy="1433"/>
          </a:xfrm>
        </p:grpSpPr>
        <p:sp>
          <p:nvSpPr>
            <p:cNvPr id="362" name="Rectangle 334"/>
            <p:cNvSpPr>
              <a:spLocks noChangeArrowheads="1"/>
            </p:cNvSpPr>
            <p:nvPr/>
          </p:nvSpPr>
          <p:spPr bwMode="auto">
            <a:xfrm>
              <a:off x="2508" y="1167"/>
              <a:ext cx="15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Rectangle 335"/>
            <p:cNvSpPr>
              <a:spLocks noChangeArrowheads="1"/>
            </p:cNvSpPr>
            <p:nvPr/>
          </p:nvSpPr>
          <p:spPr bwMode="auto">
            <a:xfrm rot="5400000">
              <a:off x="2577" y="1111"/>
              <a:ext cx="147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Rectangle 336"/>
            <p:cNvSpPr>
              <a:spLocks noChangeArrowheads="1"/>
            </p:cNvSpPr>
            <p:nvPr/>
          </p:nvSpPr>
          <p:spPr bwMode="auto">
            <a:xfrm>
              <a:off x="2647" y="1054"/>
              <a:ext cx="2013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337"/>
            <p:cNvSpPr>
              <a:spLocks noChangeArrowheads="1"/>
            </p:cNvSpPr>
            <p:nvPr/>
          </p:nvSpPr>
          <p:spPr bwMode="auto">
            <a:xfrm rot="5400000">
              <a:off x="2257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Rectangle 338"/>
            <p:cNvSpPr>
              <a:spLocks noChangeArrowheads="1"/>
            </p:cNvSpPr>
            <p:nvPr/>
          </p:nvSpPr>
          <p:spPr bwMode="auto">
            <a:xfrm rot="5400000">
              <a:off x="2811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339"/>
            <p:cNvSpPr>
              <a:spLocks noChangeArrowheads="1"/>
            </p:cNvSpPr>
            <p:nvPr/>
          </p:nvSpPr>
          <p:spPr bwMode="auto">
            <a:xfrm rot="5400000">
              <a:off x="3380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Rectangle 340"/>
            <p:cNvSpPr>
              <a:spLocks noChangeArrowheads="1"/>
            </p:cNvSpPr>
            <p:nvPr/>
          </p:nvSpPr>
          <p:spPr bwMode="auto">
            <a:xfrm rot="5400000">
              <a:off x="3935" y="1759"/>
              <a:ext cx="1416" cy="36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341"/>
            <p:cNvSpPr>
              <a:spLocks noChangeArrowheads="1"/>
            </p:cNvSpPr>
            <p:nvPr/>
          </p:nvSpPr>
          <p:spPr bwMode="auto">
            <a:xfrm>
              <a:off x="2975" y="127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Rectangle 342"/>
            <p:cNvSpPr>
              <a:spLocks noChangeArrowheads="1"/>
            </p:cNvSpPr>
            <p:nvPr/>
          </p:nvSpPr>
          <p:spPr bwMode="auto">
            <a:xfrm>
              <a:off x="2975" y="1666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343"/>
            <p:cNvSpPr>
              <a:spLocks noChangeArrowheads="1"/>
            </p:cNvSpPr>
            <p:nvPr/>
          </p:nvSpPr>
          <p:spPr bwMode="auto">
            <a:xfrm>
              <a:off x="2975" y="2062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Rectangle 344"/>
            <p:cNvSpPr>
              <a:spLocks noChangeArrowheads="1"/>
            </p:cNvSpPr>
            <p:nvPr/>
          </p:nvSpPr>
          <p:spPr bwMode="auto">
            <a:xfrm>
              <a:off x="2975" y="2452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345"/>
            <p:cNvSpPr>
              <a:spLocks noChangeArrowheads="1"/>
            </p:cNvSpPr>
            <p:nvPr/>
          </p:nvSpPr>
          <p:spPr bwMode="auto">
            <a:xfrm>
              <a:off x="3523" y="1273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Rectangle 346"/>
            <p:cNvSpPr>
              <a:spLocks noChangeArrowheads="1"/>
            </p:cNvSpPr>
            <p:nvPr/>
          </p:nvSpPr>
          <p:spPr bwMode="auto">
            <a:xfrm>
              <a:off x="3523" y="1665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347"/>
            <p:cNvSpPr>
              <a:spLocks noChangeArrowheads="1"/>
            </p:cNvSpPr>
            <p:nvPr/>
          </p:nvSpPr>
          <p:spPr bwMode="auto">
            <a:xfrm>
              <a:off x="3523" y="2061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Rectangle 348"/>
            <p:cNvSpPr>
              <a:spLocks noChangeArrowheads="1"/>
            </p:cNvSpPr>
            <p:nvPr/>
          </p:nvSpPr>
          <p:spPr bwMode="auto">
            <a:xfrm>
              <a:off x="3523" y="2451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349"/>
            <p:cNvSpPr>
              <a:spLocks noChangeArrowheads="1"/>
            </p:cNvSpPr>
            <p:nvPr/>
          </p:nvSpPr>
          <p:spPr bwMode="auto">
            <a:xfrm>
              <a:off x="4096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350"/>
            <p:cNvSpPr>
              <a:spLocks noChangeArrowheads="1"/>
            </p:cNvSpPr>
            <p:nvPr/>
          </p:nvSpPr>
          <p:spPr bwMode="auto">
            <a:xfrm>
              <a:off x="4096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351"/>
            <p:cNvSpPr>
              <a:spLocks noChangeArrowheads="1"/>
            </p:cNvSpPr>
            <p:nvPr/>
          </p:nvSpPr>
          <p:spPr bwMode="auto">
            <a:xfrm>
              <a:off x="4096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352"/>
            <p:cNvSpPr>
              <a:spLocks noChangeArrowheads="1"/>
            </p:cNvSpPr>
            <p:nvPr/>
          </p:nvSpPr>
          <p:spPr bwMode="auto">
            <a:xfrm>
              <a:off x="4096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353"/>
            <p:cNvSpPr>
              <a:spLocks noChangeArrowheads="1"/>
            </p:cNvSpPr>
            <p:nvPr/>
          </p:nvSpPr>
          <p:spPr bwMode="auto">
            <a:xfrm>
              <a:off x="4654" y="1273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354"/>
            <p:cNvSpPr>
              <a:spLocks noChangeArrowheads="1"/>
            </p:cNvSpPr>
            <p:nvPr/>
          </p:nvSpPr>
          <p:spPr bwMode="auto">
            <a:xfrm>
              <a:off x="4654" y="1668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355"/>
            <p:cNvSpPr>
              <a:spLocks noChangeArrowheads="1"/>
            </p:cNvSpPr>
            <p:nvPr/>
          </p:nvSpPr>
          <p:spPr bwMode="auto">
            <a:xfrm>
              <a:off x="4654" y="2064"/>
              <a:ext cx="126" cy="27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Rectangle 356"/>
            <p:cNvSpPr>
              <a:spLocks noChangeArrowheads="1"/>
            </p:cNvSpPr>
            <p:nvPr/>
          </p:nvSpPr>
          <p:spPr bwMode="auto">
            <a:xfrm>
              <a:off x="4654" y="2454"/>
              <a:ext cx="126" cy="33"/>
            </a:xfrm>
            <a:prstGeom prst="rect">
              <a:avLst/>
            </a:prstGeom>
            <a:solidFill>
              <a:srgbClr val="3333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57"/>
          <p:cNvGrpSpPr>
            <a:grpSpLocks/>
          </p:cNvGrpSpPr>
          <p:nvPr/>
        </p:nvGrpSpPr>
        <p:grpSpPr bwMode="auto">
          <a:xfrm>
            <a:off x="6553200" y="1905001"/>
            <a:ext cx="2947988" cy="2614613"/>
            <a:chOff x="3264" y="1251"/>
            <a:chExt cx="1857" cy="1647"/>
          </a:xfrm>
        </p:grpSpPr>
        <p:sp>
          <p:nvSpPr>
            <p:cNvPr id="386" name="Rectangle 358"/>
            <p:cNvSpPr>
              <a:spLocks noChangeArrowheads="1"/>
            </p:cNvSpPr>
            <p:nvPr/>
          </p:nvSpPr>
          <p:spPr bwMode="auto">
            <a:xfrm>
              <a:off x="3312" y="1271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AutoShape 359"/>
            <p:cNvSpPr>
              <a:spLocks noChangeArrowheads="1"/>
            </p:cNvSpPr>
            <p:nvPr/>
          </p:nvSpPr>
          <p:spPr bwMode="auto">
            <a:xfrm rot="-5400000">
              <a:off x="3267" y="12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360"/>
            <p:cNvSpPr>
              <a:spLocks noChangeArrowheads="1"/>
            </p:cNvSpPr>
            <p:nvPr/>
          </p:nvSpPr>
          <p:spPr bwMode="auto">
            <a:xfrm>
              <a:off x="3314" y="1669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AutoShape 361"/>
            <p:cNvSpPr>
              <a:spLocks noChangeArrowheads="1"/>
            </p:cNvSpPr>
            <p:nvPr/>
          </p:nvSpPr>
          <p:spPr bwMode="auto">
            <a:xfrm rot="-5400000">
              <a:off x="3269" y="16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362"/>
            <p:cNvSpPr>
              <a:spLocks noChangeArrowheads="1"/>
            </p:cNvSpPr>
            <p:nvPr/>
          </p:nvSpPr>
          <p:spPr bwMode="auto">
            <a:xfrm>
              <a:off x="3313" y="2061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AutoShape 363"/>
            <p:cNvSpPr>
              <a:spLocks noChangeArrowheads="1"/>
            </p:cNvSpPr>
            <p:nvPr/>
          </p:nvSpPr>
          <p:spPr bwMode="auto">
            <a:xfrm rot="-5400000">
              <a:off x="3268" y="2044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364"/>
            <p:cNvSpPr>
              <a:spLocks noChangeArrowheads="1"/>
            </p:cNvSpPr>
            <p:nvPr/>
          </p:nvSpPr>
          <p:spPr bwMode="auto">
            <a:xfrm>
              <a:off x="3315" y="2456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AutoShape 365"/>
            <p:cNvSpPr>
              <a:spLocks noChangeArrowheads="1"/>
            </p:cNvSpPr>
            <p:nvPr/>
          </p:nvSpPr>
          <p:spPr bwMode="auto">
            <a:xfrm rot="-5400000">
              <a:off x="3270" y="2439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366"/>
            <p:cNvSpPr>
              <a:spLocks noChangeArrowheads="1"/>
            </p:cNvSpPr>
            <p:nvPr/>
          </p:nvSpPr>
          <p:spPr bwMode="auto">
            <a:xfrm rot="5400000">
              <a:off x="2630" y="2041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AutoShape 367"/>
            <p:cNvSpPr>
              <a:spLocks noChangeArrowheads="1"/>
            </p:cNvSpPr>
            <p:nvPr/>
          </p:nvSpPr>
          <p:spPr bwMode="auto">
            <a:xfrm rot="10800000">
              <a:off x="3383" y="283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368"/>
            <p:cNvSpPr>
              <a:spLocks noChangeArrowheads="1"/>
            </p:cNvSpPr>
            <p:nvPr/>
          </p:nvSpPr>
          <p:spPr bwMode="auto">
            <a:xfrm rot="5400000">
              <a:off x="3190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AutoShape 369"/>
            <p:cNvSpPr>
              <a:spLocks noChangeArrowheads="1"/>
            </p:cNvSpPr>
            <p:nvPr/>
          </p:nvSpPr>
          <p:spPr bwMode="auto">
            <a:xfrm rot="10800000">
              <a:off x="3943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370"/>
            <p:cNvSpPr>
              <a:spLocks noChangeArrowheads="1"/>
            </p:cNvSpPr>
            <p:nvPr/>
          </p:nvSpPr>
          <p:spPr bwMode="auto">
            <a:xfrm rot="5400000">
              <a:off x="3754" y="2043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AutoShape 371"/>
            <p:cNvSpPr>
              <a:spLocks noChangeArrowheads="1"/>
            </p:cNvSpPr>
            <p:nvPr/>
          </p:nvSpPr>
          <p:spPr bwMode="auto">
            <a:xfrm rot="10800000">
              <a:off x="4507" y="2833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372"/>
            <p:cNvSpPr>
              <a:spLocks noChangeArrowheads="1"/>
            </p:cNvSpPr>
            <p:nvPr/>
          </p:nvSpPr>
          <p:spPr bwMode="auto">
            <a:xfrm rot="5400000">
              <a:off x="4309" y="2040"/>
              <a:ext cx="1572" cy="33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AutoShape 373"/>
            <p:cNvSpPr>
              <a:spLocks noChangeArrowheads="1"/>
            </p:cNvSpPr>
            <p:nvPr/>
          </p:nvSpPr>
          <p:spPr bwMode="auto">
            <a:xfrm rot="10800000">
              <a:off x="5062" y="283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374"/>
            <p:cNvSpPr>
              <a:spLocks noChangeArrowheads="1"/>
            </p:cNvSpPr>
            <p:nvPr/>
          </p:nvSpPr>
          <p:spPr bwMode="auto">
            <a:xfrm>
              <a:off x="386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AutoShape 375"/>
            <p:cNvSpPr>
              <a:spLocks noChangeArrowheads="1"/>
            </p:cNvSpPr>
            <p:nvPr/>
          </p:nvSpPr>
          <p:spPr bwMode="auto">
            <a:xfrm rot="-5400000">
              <a:off x="381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376"/>
            <p:cNvSpPr>
              <a:spLocks noChangeArrowheads="1"/>
            </p:cNvSpPr>
            <p:nvPr/>
          </p:nvSpPr>
          <p:spPr bwMode="auto">
            <a:xfrm>
              <a:off x="3865" y="1665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AutoShape 377"/>
            <p:cNvSpPr>
              <a:spLocks noChangeArrowheads="1"/>
            </p:cNvSpPr>
            <p:nvPr/>
          </p:nvSpPr>
          <p:spPr bwMode="auto">
            <a:xfrm rot="-5400000">
              <a:off x="382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378"/>
            <p:cNvSpPr>
              <a:spLocks noChangeArrowheads="1"/>
            </p:cNvSpPr>
            <p:nvPr/>
          </p:nvSpPr>
          <p:spPr bwMode="auto">
            <a:xfrm>
              <a:off x="386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AutoShape 379"/>
            <p:cNvSpPr>
              <a:spLocks noChangeArrowheads="1"/>
            </p:cNvSpPr>
            <p:nvPr/>
          </p:nvSpPr>
          <p:spPr bwMode="auto">
            <a:xfrm rot="-5400000">
              <a:off x="381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380"/>
            <p:cNvSpPr>
              <a:spLocks noChangeArrowheads="1"/>
            </p:cNvSpPr>
            <p:nvPr/>
          </p:nvSpPr>
          <p:spPr bwMode="auto">
            <a:xfrm>
              <a:off x="386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AutoShape 381"/>
            <p:cNvSpPr>
              <a:spLocks noChangeArrowheads="1"/>
            </p:cNvSpPr>
            <p:nvPr/>
          </p:nvSpPr>
          <p:spPr bwMode="auto">
            <a:xfrm rot="-5400000">
              <a:off x="382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382"/>
            <p:cNvSpPr>
              <a:spLocks noChangeArrowheads="1"/>
            </p:cNvSpPr>
            <p:nvPr/>
          </p:nvSpPr>
          <p:spPr bwMode="auto">
            <a:xfrm>
              <a:off x="4433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AutoShape 383"/>
            <p:cNvSpPr>
              <a:spLocks noChangeArrowheads="1"/>
            </p:cNvSpPr>
            <p:nvPr/>
          </p:nvSpPr>
          <p:spPr bwMode="auto">
            <a:xfrm rot="-5400000">
              <a:off x="4388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384"/>
            <p:cNvSpPr>
              <a:spLocks noChangeArrowheads="1"/>
            </p:cNvSpPr>
            <p:nvPr/>
          </p:nvSpPr>
          <p:spPr bwMode="auto">
            <a:xfrm>
              <a:off x="4435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AutoShape 385"/>
            <p:cNvSpPr>
              <a:spLocks noChangeArrowheads="1"/>
            </p:cNvSpPr>
            <p:nvPr/>
          </p:nvSpPr>
          <p:spPr bwMode="auto">
            <a:xfrm rot="-5400000">
              <a:off x="4390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386"/>
            <p:cNvSpPr>
              <a:spLocks noChangeArrowheads="1"/>
            </p:cNvSpPr>
            <p:nvPr/>
          </p:nvSpPr>
          <p:spPr bwMode="auto">
            <a:xfrm>
              <a:off x="4434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AutoShape 387"/>
            <p:cNvSpPr>
              <a:spLocks noChangeArrowheads="1"/>
            </p:cNvSpPr>
            <p:nvPr/>
          </p:nvSpPr>
          <p:spPr bwMode="auto">
            <a:xfrm rot="-5400000">
              <a:off x="4389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Rectangle 388"/>
            <p:cNvSpPr>
              <a:spLocks noChangeArrowheads="1"/>
            </p:cNvSpPr>
            <p:nvPr/>
          </p:nvSpPr>
          <p:spPr bwMode="auto">
            <a:xfrm>
              <a:off x="4436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AutoShape 389"/>
            <p:cNvSpPr>
              <a:spLocks noChangeArrowheads="1"/>
            </p:cNvSpPr>
            <p:nvPr/>
          </p:nvSpPr>
          <p:spPr bwMode="auto">
            <a:xfrm rot="-5400000">
              <a:off x="4391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Rectangle 390"/>
            <p:cNvSpPr>
              <a:spLocks noChangeArrowheads="1"/>
            </p:cNvSpPr>
            <p:nvPr/>
          </p:nvSpPr>
          <p:spPr bwMode="auto">
            <a:xfrm>
              <a:off x="4988" y="1273"/>
              <a:ext cx="116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AutoShape 391"/>
            <p:cNvSpPr>
              <a:spLocks noChangeArrowheads="1"/>
            </p:cNvSpPr>
            <p:nvPr/>
          </p:nvSpPr>
          <p:spPr bwMode="auto">
            <a:xfrm rot="-5400000">
              <a:off x="4943" y="1250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Rectangle 392"/>
            <p:cNvSpPr>
              <a:spLocks noChangeArrowheads="1"/>
            </p:cNvSpPr>
            <p:nvPr/>
          </p:nvSpPr>
          <p:spPr bwMode="auto">
            <a:xfrm>
              <a:off x="4990" y="166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AutoShape 393"/>
            <p:cNvSpPr>
              <a:spLocks noChangeArrowheads="1"/>
            </p:cNvSpPr>
            <p:nvPr/>
          </p:nvSpPr>
          <p:spPr bwMode="auto">
            <a:xfrm rot="-5400000">
              <a:off x="4945" y="1648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Rectangle 394"/>
            <p:cNvSpPr>
              <a:spLocks noChangeArrowheads="1"/>
            </p:cNvSpPr>
            <p:nvPr/>
          </p:nvSpPr>
          <p:spPr bwMode="auto">
            <a:xfrm>
              <a:off x="4989" y="2063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AutoShape 395"/>
            <p:cNvSpPr>
              <a:spLocks noChangeArrowheads="1"/>
            </p:cNvSpPr>
            <p:nvPr/>
          </p:nvSpPr>
          <p:spPr bwMode="auto">
            <a:xfrm rot="-5400000">
              <a:off x="4944" y="2046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Rectangle 396"/>
            <p:cNvSpPr>
              <a:spLocks noChangeArrowheads="1"/>
            </p:cNvSpPr>
            <p:nvPr/>
          </p:nvSpPr>
          <p:spPr bwMode="auto">
            <a:xfrm>
              <a:off x="4991" y="2458"/>
              <a:ext cx="119" cy="27"/>
            </a:xfrm>
            <a:prstGeom prst="rect">
              <a:avLst/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AutoShape 397"/>
            <p:cNvSpPr>
              <a:spLocks noChangeArrowheads="1"/>
            </p:cNvSpPr>
            <p:nvPr/>
          </p:nvSpPr>
          <p:spPr bwMode="auto">
            <a:xfrm rot="-5400000">
              <a:off x="4946" y="2441"/>
              <a:ext cx="59" cy="65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45563" y="772772"/>
            <a:ext cx="290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control line not included in this diagram.</a:t>
            </a:r>
          </a:p>
        </p:txBody>
      </p:sp>
      <p:sp>
        <p:nvSpPr>
          <p:cNvPr id="435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436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37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419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 err="1" smtClean="0"/>
              <a:t>YEARs’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Sequential Circuits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AY2015</a:t>
            </a:r>
            <a:r>
              <a:rPr lang="en-US" dirty="0" smtClean="0">
                <a:solidFill>
                  <a:schemeClr val="tx1"/>
                </a:solidFill>
              </a:rPr>
              <a:t>/16 </a:t>
            </a:r>
            <a:r>
              <a:rPr lang="en-US" dirty="0" err="1" smtClean="0">
                <a:solidFill>
                  <a:schemeClr val="tx1"/>
                </a:solidFill>
              </a:rPr>
              <a:t>Sem1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Q7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</a:rPr>
              <a:t>AY2020</a:t>
            </a:r>
            <a:r>
              <a:rPr lang="en-US" dirty="0" smtClean="0">
                <a:solidFill>
                  <a:schemeClr val="tx1"/>
                </a:solidFill>
              </a:rPr>
              <a:t>/21 </a:t>
            </a:r>
            <a:r>
              <a:rPr lang="en-US" dirty="0" err="1" smtClean="0">
                <a:solidFill>
                  <a:schemeClr val="tx1"/>
                </a:solidFill>
              </a:rPr>
              <a:t>Sem2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707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Latches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95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AY2015</a:t>
            </a:r>
            <a:r>
              <a:rPr lang="en-US" dirty="0" smtClean="0"/>
              <a:t>/16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127759"/>
            <a:ext cx="8927274" cy="55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6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AY2015</a:t>
            </a:r>
            <a:r>
              <a:rPr lang="en-US" dirty="0" smtClean="0"/>
              <a:t>/16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18315"/>
              </p:ext>
            </p:extLst>
          </p:nvPr>
        </p:nvGraphicFramePr>
        <p:xfrm>
          <a:off x="400627" y="3178786"/>
          <a:ext cx="548063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063">
                  <a:extLst>
                    <a:ext uri="{9D8B030D-6E8A-4147-A177-3AD203B41FA5}">
                      <a16:colId xmlns:a16="http://schemas.microsoft.com/office/drawing/2014/main" val="1860207779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839657013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37279879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237849101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91736951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6360044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523052606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47594033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33114772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77138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4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9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6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0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408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9359" r="676" b="44905"/>
          <a:stretch/>
        </p:blipFill>
        <p:spPr>
          <a:xfrm>
            <a:off x="5564676" y="446809"/>
            <a:ext cx="6465434" cy="1517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5777345"/>
            <a:ext cx="382385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114300" algn="l"/>
                <a:tab pos="633413" algn="l"/>
                <a:tab pos="1204913" algn="l"/>
                <a:tab pos="1776413" algn="l"/>
                <a:tab pos="2286000" algn="l"/>
                <a:tab pos="2857500" algn="l"/>
                <a:tab pos="3376613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	X	X	X	X	X	X</a:t>
            </a:r>
          </a:p>
          <a:p>
            <a:pPr>
              <a:spcAft>
                <a:spcPts val="600"/>
              </a:spcAft>
              <a:tabLst>
                <a:tab pos="114300" algn="l"/>
                <a:tab pos="633413" algn="l"/>
                <a:tab pos="1204913" algn="l"/>
                <a:tab pos="1776413" algn="l"/>
                <a:tab pos="2286000" algn="l"/>
                <a:tab pos="2857500" algn="l"/>
                <a:tab pos="3376613" algn="l"/>
              </a:tabLst>
            </a:pPr>
            <a:r>
              <a:rPr lang="en-US" dirty="0"/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	X	X	X	X	X	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3291288" y="1370151"/>
            <a:ext cx="1871663" cy="1784350"/>
            <a:chOff x="1776" y="1516"/>
            <a:chExt cx="1179" cy="1124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713111"/>
                </p:ext>
              </p:extLst>
            </p:nvPr>
          </p:nvGraphicFramePr>
          <p:xfrm>
            <a:off x="1776" y="1516"/>
            <a:ext cx="1076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16"/>
                          <a:ext cx="1076" cy="88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803" y="1717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 flipV="1">
              <a:off x="1997" y="1913"/>
              <a:ext cx="7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834" y="2310"/>
              <a:ext cx="9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 i="1" dirty="0" err="1"/>
                <a:t>JK</a:t>
              </a:r>
              <a:r>
                <a:rPr lang="en-GB" sz="1400" dirty="0"/>
                <a:t> f</a:t>
              </a:r>
              <a:r>
                <a:rPr lang="en-GB" sz="1400" dirty="0" smtClean="0"/>
                <a:t>lip-flop excitation table</a:t>
              </a:r>
              <a:endParaRPr lang="en-GB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78331" y="3567299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       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8331" y="3924068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       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8331" y="4302990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       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78331" y="4651730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       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8331" y="5040168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       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78331" y="5398423"/>
            <a:ext cx="8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X       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13960" y="3554736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3960" y="3924068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3961" y="4324303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13961" y="4693635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3960" y="5061480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13959" y="5381733"/>
            <a:ext cx="5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40927" y="3567080"/>
            <a:ext cx="526968" cy="220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691" y="2246472"/>
            <a:ext cx="1755516" cy="15453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695" y="2246471"/>
            <a:ext cx="1755514" cy="1545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61" y="2223476"/>
            <a:ext cx="1781638" cy="156834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96879" y="405044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JA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B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96879" y="4647468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KA</a:t>
            </a:r>
            <a:r>
              <a:rPr lang="en-US" sz="2400" dirty="0" smtClean="0">
                <a:solidFill>
                  <a:srgbClr val="C00000"/>
                </a:solidFill>
              </a:rPr>
              <a:t> = 0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91919" y="4050449"/>
            <a:ext cx="162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TB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A'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36349" y="4025991"/>
            <a:ext cx="169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DC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r>
              <a:rPr lang="en-US" sz="2400" i="1" dirty="0" smtClean="0">
                <a:solidFill>
                  <a:srgbClr val="C00000"/>
                </a:solidFill>
              </a:rPr>
              <a:t>'</a:t>
            </a:r>
            <a:endParaRPr lang="en-US" sz="24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AY2015</a:t>
            </a:r>
            <a:r>
              <a:rPr lang="en-US" dirty="0" smtClean="0"/>
              <a:t>/16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95614"/>
              </p:ext>
            </p:extLst>
          </p:nvPr>
        </p:nvGraphicFramePr>
        <p:xfrm>
          <a:off x="400627" y="3178786"/>
          <a:ext cx="548063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063">
                  <a:extLst>
                    <a:ext uri="{9D8B030D-6E8A-4147-A177-3AD203B41FA5}">
                      <a16:colId xmlns:a16="http://schemas.microsoft.com/office/drawing/2014/main" val="1860207779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839657013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37279879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237849101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91736951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6360044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523052606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47594033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33114772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77138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4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9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6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0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408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6263" y="2057969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JA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B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0939" y="2519634"/>
            <a:ext cx="15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KA</a:t>
            </a:r>
            <a:r>
              <a:rPr lang="en-US" sz="2400" dirty="0" smtClean="0">
                <a:solidFill>
                  <a:srgbClr val="C00000"/>
                </a:solidFill>
              </a:rPr>
              <a:t> = 0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7333" y="2057969"/>
            <a:ext cx="1628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TB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A'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07792" y="2057969"/>
            <a:ext cx="169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DC</a:t>
            </a:r>
            <a:r>
              <a:rPr lang="en-US" sz="2400" dirty="0" smtClean="0">
                <a:solidFill>
                  <a:srgbClr val="C00000"/>
                </a:solidFill>
              </a:rPr>
              <a:t> = </a:t>
            </a:r>
            <a:r>
              <a:rPr lang="en-US" sz="2400" i="1" dirty="0" err="1" smtClean="0">
                <a:solidFill>
                  <a:srgbClr val="C00000"/>
                </a:solidFill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en-US" sz="2400" i="1" dirty="0" err="1" smtClean="0">
                <a:solidFill>
                  <a:srgbClr val="C00000"/>
                </a:solidFill>
              </a:rPr>
              <a:t>C</a:t>
            </a:r>
            <a:r>
              <a:rPr lang="en-US" sz="2400" i="1" dirty="0" smtClean="0">
                <a:solidFill>
                  <a:srgbClr val="C00000"/>
                </a:solidFill>
              </a:rPr>
              <a:t>'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0" t="59666" r="754" b="30355"/>
          <a:stretch/>
        </p:blipFill>
        <p:spPr>
          <a:xfrm>
            <a:off x="519546" y="1273107"/>
            <a:ext cx="9225514" cy="60445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937" y="2578772"/>
            <a:ext cx="3787035" cy="3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89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AY2015</a:t>
            </a:r>
            <a:r>
              <a:rPr lang="en-US" dirty="0" smtClean="0"/>
              <a:t>/16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Q7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95614"/>
              </p:ext>
            </p:extLst>
          </p:nvPr>
        </p:nvGraphicFramePr>
        <p:xfrm>
          <a:off x="400627" y="3178786"/>
          <a:ext cx="548063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063">
                  <a:extLst>
                    <a:ext uri="{9D8B030D-6E8A-4147-A177-3AD203B41FA5}">
                      <a16:colId xmlns:a16="http://schemas.microsoft.com/office/drawing/2014/main" val="1860207779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839657013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37279879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237849101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91736951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6360044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523052606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475940337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3433114772"/>
                    </a:ext>
                  </a:extLst>
                </a:gridCol>
                <a:gridCol w="548063">
                  <a:extLst>
                    <a:ext uri="{9D8B030D-6E8A-4147-A177-3AD203B41FA5}">
                      <a16:colId xmlns:a16="http://schemas.microsoft.com/office/drawing/2014/main" val="177138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en-US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4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6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95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8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6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20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4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4087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62" t="74135" b="15762"/>
          <a:stretch/>
        </p:blipFill>
        <p:spPr>
          <a:xfrm>
            <a:off x="572371" y="1264951"/>
            <a:ext cx="8528956" cy="5611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00" y="2188186"/>
            <a:ext cx="7382004" cy="70159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501033" y="3345873"/>
            <a:ext cx="1892648" cy="550718"/>
            <a:chOff x="7821538" y="4083627"/>
            <a:chExt cx="1892648" cy="550718"/>
          </a:xfrm>
        </p:grpSpPr>
        <p:grpSp>
          <p:nvGrpSpPr>
            <p:cNvPr id="9" name="Group 8"/>
            <p:cNvGrpSpPr/>
            <p:nvPr/>
          </p:nvGrpSpPr>
          <p:grpSpPr>
            <a:xfrm>
              <a:off x="7821538" y="4083627"/>
              <a:ext cx="574317" cy="550718"/>
              <a:chOff x="7821538" y="4083627"/>
              <a:chExt cx="574317" cy="5507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821538" y="4083627"/>
                <a:ext cx="563926" cy="5507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847687" y="4141507"/>
                <a:ext cx="548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139869" y="4083627"/>
              <a:ext cx="574317" cy="550718"/>
              <a:chOff x="7821538" y="4083627"/>
              <a:chExt cx="574317" cy="55071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821538" y="4083627"/>
                <a:ext cx="563926" cy="5507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47687" y="4141507"/>
                <a:ext cx="548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417651" y="2057969"/>
            <a:ext cx="107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JA</a:t>
            </a:r>
            <a:r>
              <a:rPr lang="en-US" sz="1600" dirty="0" smtClean="0">
                <a:solidFill>
                  <a:srgbClr val="C00000"/>
                </a:solidFill>
              </a:rPr>
              <a:t> = </a:t>
            </a:r>
            <a:r>
              <a:rPr lang="en-US" sz="1600" i="1" dirty="0" err="1" smtClean="0">
                <a:solidFill>
                  <a:srgbClr val="C00000"/>
                </a:solidFill>
              </a:rPr>
              <a:t>B</a:t>
            </a:r>
            <a:r>
              <a:rPr lang="en-US" sz="16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1600" i="1" dirty="0" err="1" smtClean="0">
                <a:solidFill>
                  <a:srgbClr val="C00000"/>
                </a:solidFill>
              </a:rPr>
              <a:t>C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327" y="2385562"/>
            <a:ext cx="911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KA</a:t>
            </a:r>
            <a:r>
              <a:rPr lang="en-US" sz="1600" dirty="0" smtClean="0">
                <a:solidFill>
                  <a:srgbClr val="C00000"/>
                </a:solidFill>
              </a:rPr>
              <a:t> = 0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62208" y="2057969"/>
            <a:ext cx="117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TB</a:t>
            </a:r>
            <a:r>
              <a:rPr lang="en-US" sz="1600" dirty="0" smtClean="0">
                <a:solidFill>
                  <a:srgbClr val="C00000"/>
                </a:solidFill>
              </a:rPr>
              <a:t> = </a:t>
            </a:r>
            <a:r>
              <a:rPr lang="en-US" sz="1600" i="1" dirty="0" err="1" smtClean="0">
                <a:solidFill>
                  <a:srgbClr val="C00000"/>
                </a:solidFill>
              </a:rPr>
              <a:t>A'</a:t>
            </a:r>
            <a:r>
              <a:rPr lang="en-US" sz="16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1600" i="1" dirty="0" err="1" smtClean="0">
                <a:solidFill>
                  <a:srgbClr val="C00000"/>
                </a:solidFill>
              </a:rPr>
              <a:t>C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2935" y="2057969"/>
            <a:ext cx="127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C00000"/>
                </a:solidFill>
              </a:rPr>
              <a:t>DC</a:t>
            </a:r>
            <a:r>
              <a:rPr lang="en-US" sz="1600" dirty="0" smtClean="0">
                <a:solidFill>
                  <a:srgbClr val="C00000"/>
                </a:solidFill>
              </a:rPr>
              <a:t> = </a:t>
            </a:r>
            <a:r>
              <a:rPr lang="en-US" sz="1600" i="1" dirty="0" err="1" smtClean="0">
                <a:solidFill>
                  <a:srgbClr val="C00000"/>
                </a:solidFill>
              </a:rPr>
              <a:t>A</a:t>
            </a:r>
            <a:r>
              <a:rPr lang="en-US" sz="16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en-US" sz="1600" i="1" dirty="0" err="1" smtClean="0">
                <a:solidFill>
                  <a:srgbClr val="C00000"/>
                </a:solidFill>
              </a:rPr>
              <a:t>C</a:t>
            </a:r>
            <a:r>
              <a:rPr lang="en-US" sz="1600" i="1" dirty="0" smtClean="0">
                <a:solidFill>
                  <a:srgbClr val="C00000"/>
                </a:solidFill>
              </a:rPr>
              <a:t>'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0941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(0)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10941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7909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(0)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7909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(0)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3426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(0)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73426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(0)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49518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(1)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49518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(1)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0755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0156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(1)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87723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87722" y="6133179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(1)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79509" y="5763847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(1)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379509" y="6120110"/>
            <a:ext cx="46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6600"/>
                </a:solidFill>
              </a:rPr>
              <a:t>(1)</a:t>
            </a:r>
            <a:endParaRPr lang="en-US" dirty="0">
              <a:solidFill>
                <a:srgbClr val="0066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075350" y="3607878"/>
            <a:ext cx="744014" cy="133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 rot="465611">
            <a:off x="9307137" y="3274354"/>
            <a:ext cx="533262" cy="493051"/>
          </a:xfrm>
          <a:custGeom>
            <a:avLst/>
            <a:gdLst>
              <a:gd name="connsiteX0" fmla="*/ 0 w 533262"/>
              <a:gd name="connsiteY0" fmla="*/ 180878 h 493051"/>
              <a:gd name="connsiteX1" fmla="*/ 83128 w 533262"/>
              <a:gd name="connsiteY1" fmla="*/ 35406 h 493051"/>
              <a:gd name="connsiteX2" fmla="*/ 342900 w 533262"/>
              <a:gd name="connsiteY2" fmla="*/ 14624 h 493051"/>
              <a:gd name="connsiteX3" fmla="*/ 529937 w 533262"/>
              <a:gd name="connsiteY3" fmla="*/ 222442 h 493051"/>
              <a:gd name="connsiteX4" fmla="*/ 446810 w 533262"/>
              <a:gd name="connsiteY4" fmla="*/ 440651 h 493051"/>
              <a:gd name="connsiteX5" fmla="*/ 249382 w 533262"/>
              <a:gd name="connsiteY5" fmla="*/ 492606 h 493051"/>
              <a:gd name="connsiteX6" fmla="*/ 83128 w 533262"/>
              <a:gd name="connsiteY6" fmla="*/ 461433 h 49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262" h="493051">
                <a:moveTo>
                  <a:pt x="0" y="180878"/>
                </a:moveTo>
                <a:cubicBezTo>
                  <a:pt x="12989" y="121996"/>
                  <a:pt x="25978" y="63115"/>
                  <a:pt x="83128" y="35406"/>
                </a:cubicBezTo>
                <a:cubicBezTo>
                  <a:pt x="140278" y="7697"/>
                  <a:pt x="268432" y="-16549"/>
                  <a:pt x="342900" y="14624"/>
                </a:cubicBezTo>
                <a:cubicBezTo>
                  <a:pt x="417368" y="45797"/>
                  <a:pt x="512619" y="151437"/>
                  <a:pt x="529937" y="222442"/>
                </a:cubicBezTo>
                <a:cubicBezTo>
                  <a:pt x="547255" y="293447"/>
                  <a:pt x="493569" y="395624"/>
                  <a:pt x="446810" y="440651"/>
                </a:cubicBezTo>
                <a:cubicBezTo>
                  <a:pt x="400051" y="485678"/>
                  <a:pt x="309996" y="489142"/>
                  <a:pt x="249382" y="492606"/>
                </a:cubicBezTo>
                <a:cubicBezTo>
                  <a:pt x="188768" y="496070"/>
                  <a:pt x="135948" y="478751"/>
                  <a:pt x="83128" y="461433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7" t="88510" r="764"/>
          <a:stretch/>
        </p:blipFill>
        <p:spPr>
          <a:xfrm>
            <a:off x="6017109" y="4413194"/>
            <a:ext cx="5936674" cy="44952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427028" y="4847566"/>
            <a:ext cx="89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No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5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0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AY2020</a:t>
            </a:r>
            <a:r>
              <a:rPr lang="en-US" dirty="0" smtClean="0"/>
              <a:t>/21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7" y="1174172"/>
            <a:ext cx="5755835" cy="4732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5" y="3390615"/>
            <a:ext cx="2016900" cy="168983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30933"/>
              </p:ext>
            </p:extLst>
          </p:nvPr>
        </p:nvGraphicFramePr>
        <p:xfrm>
          <a:off x="6217733" y="1027592"/>
          <a:ext cx="5775146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242">
                  <a:extLst>
                    <a:ext uri="{9D8B030D-6E8A-4147-A177-3AD203B41FA5}">
                      <a16:colId xmlns:a16="http://schemas.microsoft.com/office/drawing/2014/main" val="22072488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63049085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83898821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483206811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4006907145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97106469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126850069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276116763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1235149433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3732561737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949980736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663631531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823309961"/>
                    </a:ext>
                  </a:extLst>
                </a:gridCol>
              </a:tblGrid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30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80428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751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0362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289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6669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4263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701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6575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43739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1236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61402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5439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7622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9410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3404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6361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82852" y="2356274"/>
            <a:ext cx="9040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JA = </a:t>
            </a:r>
            <a:r>
              <a:rPr lang="en-US" sz="1400" dirty="0" err="1" smtClean="0">
                <a:solidFill>
                  <a:srgbClr val="0000FF"/>
                </a:solidFill>
              </a:rPr>
              <a:t>A</a:t>
            </a:r>
            <a:r>
              <a:rPr lang="en-US" sz="1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1400" dirty="0" err="1" smtClean="0">
                <a:solidFill>
                  <a:srgbClr val="0000FF"/>
                </a:solidFill>
              </a:rPr>
              <a:t>x</a:t>
            </a:r>
            <a:endParaRPr lang="en-US" sz="14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0000FF"/>
                </a:solidFill>
              </a:rPr>
              <a:t>KA = B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JB</a:t>
            </a:r>
            <a:r>
              <a:rPr lang="en-US" sz="1400" dirty="0" smtClean="0">
                <a:solidFill>
                  <a:srgbClr val="C00000"/>
                </a:solidFill>
              </a:rPr>
              <a:t> = x’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C00000"/>
                </a:solidFill>
              </a:rPr>
              <a:t>KB = C’</a:t>
            </a:r>
          </a:p>
          <a:p>
            <a:r>
              <a:rPr lang="en-US" sz="1400" dirty="0" err="1" smtClean="0">
                <a:solidFill>
                  <a:srgbClr val="006600"/>
                </a:solidFill>
              </a:rPr>
              <a:t>JC</a:t>
            </a:r>
            <a:r>
              <a:rPr lang="en-US" sz="1400" dirty="0" smtClean="0">
                <a:solidFill>
                  <a:srgbClr val="006600"/>
                </a:solidFill>
              </a:rPr>
              <a:t> = x’</a:t>
            </a:r>
          </a:p>
          <a:p>
            <a:r>
              <a:rPr lang="en-US" sz="1400" dirty="0" smtClean="0">
                <a:solidFill>
                  <a:srgbClr val="006600"/>
                </a:solidFill>
              </a:rPr>
              <a:t>KC = 1</a:t>
            </a:r>
            <a:endParaRPr lang="en-US" sz="1400" dirty="0">
              <a:solidFill>
                <a:srgbClr val="0066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14675" y="2263897"/>
            <a:ext cx="480579" cy="2557987"/>
            <a:chOff x="3114675" y="2263897"/>
            <a:chExt cx="480579" cy="2557987"/>
          </a:xfrm>
        </p:grpSpPr>
        <p:sp>
          <p:nvSpPr>
            <p:cNvPr id="2" name="TextBox 1"/>
            <p:cNvSpPr txBox="1"/>
            <p:nvPr/>
          </p:nvSpPr>
          <p:spPr>
            <a:xfrm>
              <a:off x="3114675" y="2263897"/>
              <a:ext cx="4390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0000FF"/>
                  </a:solidFill>
                </a:rPr>
                <a:t>A</a:t>
              </a:r>
              <a:r>
                <a:rPr lang="en-US" sz="1200" dirty="0" err="1" smtClean="0">
                  <a:solidFill>
                    <a:srgbClr val="0000FF"/>
                  </a:solidFill>
                  <a:sym typeface="Symbol" panose="05050102010706020507" pitchFamily="18" charset="2"/>
                </a:rPr>
                <a:t></a:t>
              </a:r>
              <a:r>
                <a:rPr lang="en-US" sz="1200" dirty="0" err="1" smtClean="0">
                  <a:solidFill>
                    <a:srgbClr val="0000FF"/>
                  </a:solidFill>
                </a:rPr>
                <a:t>x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14835" y="2821247"/>
              <a:ext cx="380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</a:rPr>
                <a:t>B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87056" y="3125716"/>
              <a:ext cx="380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</a:rPr>
                <a:t>x’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2655" y="3683066"/>
              <a:ext cx="3448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</a:rPr>
                <a:t>C’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7055" y="3987535"/>
              <a:ext cx="380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6600"/>
                  </a:solidFill>
                </a:rPr>
                <a:t>x’</a:t>
              </a:r>
              <a:endParaRPr lang="en-US" sz="1200" dirty="0">
                <a:solidFill>
                  <a:srgbClr val="0066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2655" y="4544885"/>
              <a:ext cx="309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6600"/>
                  </a:solidFill>
                </a:rPr>
                <a:t>1</a:t>
              </a:r>
              <a:endParaRPr lang="en-US" sz="1200" dirty="0">
                <a:solidFill>
                  <a:srgbClr val="0066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58057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33269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46567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78152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835077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92002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48927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02642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612904" y="1307483"/>
            <a:ext cx="317477" cy="490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500" b="1" dirty="0" smtClean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>
              <a:spcAft>
                <a:spcPts val="550"/>
              </a:spcAft>
            </a:pPr>
            <a:r>
              <a:rPr lang="en-US" sz="1500" b="1" dirty="0" smtClean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1500" b="1" dirty="0">
              <a:solidFill>
                <a:srgbClr val="0066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34143" y="3687004"/>
            <a:ext cx="328956" cy="951671"/>
            <a:chOff x="1034143" y="3687004"/>
            <a:chExt cx="328956" cy="951671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1034143" y="3781425"/>
              <a:ext cx="327932" cy="8572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0481" y="3687004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34143" y="3035627"/>
            <a:ext cx="454841" cy="412423"/>
            <a:chOff x="1034143" y="3035627"/>
            <a:chExt cx="454841" cy="412423"/>
          </a:xfrm>
        </p:grpSpPr>
        <p:sp>
          <p:nvSpPr>
            <p:cNvPr id="14" name="Freeform 13"/>
            <p:cNvSpPr/>
            <p:nvPr/>
          </p:nvSpPr>
          <p:spPr>
            <a:xfrm>
              <a:off x="1224238" y="3178745"/>
              <a:ext cx="264746" cy="269305"/>
            </a:xfrm>
            <a:custGeom>
              <a:avLst/>
              <a:gdLst>
                <a:gd name="connsiteX0" fmla="*/ 99737 w 264746"/>
                <a:gd name="connsiteY0" fmla="*/ 269305 h 269305"/>
                <a:gd name="connsiteX1" fmla="*/ 4487 w 264746"/>
                <a:gd name="connsiteY1" fmla="*/ 183580 h 269305"/>
                <a:gd name="connsiteX2" fmla="*/ 33062 w 264746"/>
                <a:gd name="connsiteY2" fmla="*/ 40705 h 269305"/>
                <a:gd name="connsiteX3" fmla="*/ 185462 w 264746"/>
                <a:gd name="connsiteY3" fmla="*/ 2605 h 269305"/>
                <a:gd name="connsiteX4" fmla="*/ 261662 w 264746"/>
                <a:gd name="connsiteY4" fmla="*/ 97855 h 269305"/>
                <a:gd name="connsiteX5" fmla="*/ 242612 w 264746"/>
                <a:gd name="connsiteY5" fmla="*/ 221680 h 26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746" h="269305">
                  <a:moveTo>
                    <a:pt x="99737" y="269305"/>
                  </a:moveTo>
                  <a:cubicBezTo>
                    <a:pt x="57668" y="245492"/>
                    <a:pt x="15599" y="221680"/>
                    <a:pt x="4487" y="183580"/>
                  </a:cubicBezTo>
                  <a:cubicBezTo>
                    <a:pt x="-6625" y="145480"/>
                    <a:pt x="2900" y="70867"/>
                    <a:pt x="33062" y="40705"/>
                  </a:cubicBezTo>
                  <a:cubicBezTo>
                    <a:pt x="63224" y="10543"/>
                    <a:pt x="147362" y="-6920"/>
                    <a:pt x="185462" y="2605"/>
                  </a:cubicBezTo>
                  <a:cubicBezTo>
                    <a:pt x="223562" y="12130"/>
                    <a:pt x="252137" y="61343"/>
                    <a:pt x="261662" y="97855"/>
                  </a:cubicBezTo>
                  <a:cubicBezTo>
                    <a:pt x="271187" y="134367"/>
                    <a:pt x="256899" y="178023"/>
                    <a:pt x="242612" y="22168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4143" y="3035627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041393" y="4303404"/>
            <a:ext cx="273393" cy="379980"/>
            <a:chOff x="2041393" y="4303404"/>
            <a:chExt cx="273393" cy="37998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2041393" y="4371975"/>
              <a:ext cx="92208" cy="31140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52168" y="4303404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623574" y="3683067"/>
            <a:ext cx="531927" cy="311714"/>
            <a:chOff x="1623574" y="3683067"/>
            <a:chExt cx="531927" cy="311714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1623574" y="3683067"/>
              <a:ext cx="417819" cy="31171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892883" y="3687003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41640" y="4298605"/>
            <a:ext cx="294162" cy="400168"/>
            <a:chOff x="1741640" y="4298605"/>
            <a:chExt cx="294162" cy="400168"/>
          </a:xfrm>
        </p:grpSpPr>
        <p:cxnSp>
          <p:nvCxnSpPr>
            <p:cNvPr id="54" name="Straight Arrow Connector 53"/>
            <p:cNvCxnSpPr/>
            <p:nvPr/>
          </p:nvCxnSpPr>
          <p:spPr>
            <a:xfrm flipV="1">
              <a:off x="1892883" y="4298605"/>
              <a:ext cx="142919" cy="38477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741640" y="4390996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08284" y="3781425"/>
            <a:ext cx="262618" cy="1009739"/>
            <a:chOff x="1508284" y="3781425"/>
            <a:chExt cx="262618" cy="1009739"/>
          </a:xfrm>
        </p:grpSpPr>
        <p:cxnSp>
          <p:nvCxnSpPr>
            <p:cNvPr id="56" name="Straight Arrow Connector 55"/>
            <p:cNvCxnSpPr/>
            <p:nvPr/>
          </p:nvCxnSpPr>
          <p:spPr>
            <a:xfrm flipH="1" flipV="1">
              <a:off x="1508284" y="3781425"/>
              <a:ext cx="233356" cy="91734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08284" y="4483387"/>
              <a:ext cx="262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213460" y="4796277"/>
            <a:ext cx="500329" cy="307777"/>
            <a:chOff x="1213460" y="4796277"/>
            <a:chExt cx="500329" cy="307777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1213460" y="4838375"/>
              <a:ext cx="500329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236114" y="4796277"/>
              <a:ext cx="44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0,1</a:t>
              </a:r>
              <a:endParaRPr 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10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AY2020</a:t>
            </a:r>
            <a:r>
              <a:rPr lang="en-US" dirty="0" smtClean="0"/>
              <a:t>/21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29608"/>
              </p:ext>
            </p:extLst>
          </p:nvPr>
        </p:nvGraphicFramePr>
        <p:xfrm>
          <a:off x="6217733" y="1027592"/>
          <a:ext cx="5775146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242">
                  <a:extLst>
                    <a:ext uri="{9D8B030D-6E8A-4147-A177-3AD203B41FA5}">
                      <a16:colId xmlns:a16="http://schemas.microsoft.com/office/drawing/2014/main" val="22072488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63049085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83898821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483206811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4006907145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97106469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1268500692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276116763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1235149433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3732561737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949980736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663631531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823309961"/>
                    </a:ext>
                  </a:extLst>
                </a:gridCol>
              </a:tblGrid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KB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KC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C+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30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80428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751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0362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289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6669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4263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701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6575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43739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01236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61402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5439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7622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9410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3404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66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400" b="1" dirty="0">
                        <a:solidFill>
                          <a:srgbClr val="0066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963619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54825" y="3035627"/>
            <a:ext cx="2016900" cy="2068427"/>
            <a:chOff x="354825" y="3035627"/>
            <a:chExt cx="2016900" cy="20684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25" y="3390615"/>
              <a:ext cx="2016900" cy="16898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34143" y="3687004"/>
              <a:ext cx="328956" cy="951671"/>
              <a:chOff x="1034143" y="3687004"/>
              <a:chExt cx="328956" cy="95167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034143" y="3781425"/>
                <a:ext cx="327932" cy="85725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00481" y="3687004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34143" y="3035627"/>
              <a:ext cx="454841" cy="412423"/>
              <a:chOff x="1034143" y="3035627"/>
              <a:chExt cx="454841" cy="412423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224238" y="3178745"/>
                <a:ext cx="264746" cy="269305"/>
              </a:xfrm>
              <a:custGeom>
                <a:avLst/>
                <a:gdLst>
                  <a:gd name="connsiteX0" fmla="*/ 99737 w 264746"/>
                  <a:gd name="connsiteY0" fmla="*/ 269305 h 269305"/>
                  <a:gd name="connsiteX1" fmla="*/ 4487 w 264746"/>
                  <a:gd name="connsiteY1" fmla="*/ 183580 h 269305"/>
                  <a:gd name="connsiteX2" fmla="*/ 33062 w 264746"/>
                  <a:gd name="connsiteY2" fmla="*/ 40705 h 269305"/>
                  <a:gd name="connsiteX3" fmla="*/ 185462 w 264746"/>
                  <a:gd name="connsiteY3" fmla="*/ 2605 h 269305"/>
                  <a:gd name="connsiteX4" fmla="*/ 261662 w 264746"/>
                  <a:gd name="connsiteY4" fmla="*/ 97855 h 269305"/>
                  <a:gd name="connsiteX5" fmla="*/ 242612 w 264746"/>
                  <a:gd name="connsiteY5" fmla="*/ 221680 h 2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746" h="269305">
                    <a:moveTo>
                      <a:pt x="99737" y="269305"/>
                    </a:moveTo>
                    <a:cubicBezTo>
                      <a:pt x="57668" y="245492"/>
                      <a:pt x="15599" y="221680"/>
                      <a:pt x="4487" y="183580"/>
                    </a:cubicBezTo>
                    <a:cubicBezTo>
                      <a:pt x="-6625" y="145480"/>
                      <a:pt x="2900" y="70867"/>
                      <a:pt x="33062" y="40705"/>
                    </a:cubicBezTo>
                    <a:cubicBezTo>
                      <a:pt x="63224" y="10543"/>
                      <a:pt x="147362" y="-6920"/>
                      <a:pt x="185462" y="2605"/>
                    </a:cubicBezTo>
                    <a:cubicBezTo>
                      <a:pt x="223562" y="12130"/>
                      <a:pt x="252137" y="61343"/>
                      <a:pt x="261662" y="97855"/>
                    </a:cubicBezTo>
                    <a:cubicBezTo>
                      <a:pt x="271187" y="134367"/>
                      <a:pt x="256899" y="178023"/>
                      <a:pt x="242612" y="22168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4143" y="3035627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041393" y="4303404"/>
              <a:ext cx="273393" cy="379980"/>
              <a:chOff x="2041393" y="4303404"/>
              <a:chExt cx="273393" cy="37998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2041393" y="4371975"/>
                <a:ext cx="92208" cy="31140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052168" y="4303404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623574" y="3683067"/>
              <a:ext cx="531927" cy="311714"/>
              <a:chOff x="1623574" y="3683067"/>
              <a:chExt cx="531927" cy="311714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1623574" y="3683067"/>
                <a:ext cx="417819" cy="31171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892883" y="3687003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741640" y="4298605"/>
              <a:ext cx="294162" cy="400168"/>
              <a:chOff x="1741640" y="4298605"/>
              <a:chExt cx="294162" cy="40016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V="1">
                <a:off x="1892883" y="4298605"/>
                <a:ext cx="142919" cy="38477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741640" y="4390996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508284" y="3781425"/>
              <a:ext cx="262618" cy="1009739"/>
              <a:chOff x="1508284" y="3781425"/>
              <a:chExt cx="262618" cy="1009739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1508284" y="3781425"/>
                <a:ext cx="233356" cy="91734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508284" y="4483387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213460" y="4796277"/>
              <a:ext cx="500329" cy="307777"/>
              <a:chOff x="1213460" y="4796277"/>
              <a:chExt cx="500329" cy="307777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1213460" y="4838375"/>
                <a:ext cx="500329" cy="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1236114" y="4796277"/>
                <a:ext cx="449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8" name="TextBox 47"/>
          <p:cNvSpPr txBox="1"/>
          <p:nvPr/>
        </p:nvSpPr>
        <p:spPr>
          <a:xfrm>
            <a:off x="2665376" y="3618392"/>
            <a:ext cx="9040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JA = </a:t>
            </a:r>
            <a:r>
              <a:rPr lang="en-US" sz="1400" dirty="0" err="1" smtClean="0">
                <a:solidFill>
                  <a:srgbClr val="0000FF"/>
                </a:solidFill>
              </a:rPr>
              <a:t>A</a:t>
            </a:r>
            <a:r>
              <a:rPr lang="en-US" sz="1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sz="1400" dirty="0" err="1" smtClean="0">
                <a:solidFill>
                  <a:srgbClr val="0000FF"/>
                </a:solidFill>
              </a:rPr>
              <a:t>x</a:t>
            </a:r>
            <a:endParaRPr lang="en-US" sz="1400" dirty="0" smtClean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0000FF"/>
                </a:solidFill>
              </a:rPr>
              <a:t>KA = B</a:t>
            </a:r>
          </a:p>
          <a:p>
            <a:r>
              <a:rPr lang="en-US" sz="1400" dirty="0" err="1" smtClean="0">
                <a:solidFill>
                  <a:srgbClr val="C00000"/>
                </a:solidFill>
              </a:rPr>
              <a:t>JB</a:t>
            </a:r>
            <a:r>
              <a:rPr lang="en-US" sz="1400" dirty="0" smtClean="0">
                <a:solidFill>
                  <a:srgbClr val="C00000"/>
                </a:solidFill>
              </a:rPr>
              <a:t> = x’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rgbClr val="C00000"/>
                </a:solidFill>
              </a:rPr>
              <a:t>KB = C’</a:t>
            </a:r>
          </a:p>
          <a:p>
            <a:r>
              <a:rPr lang="en-US" sz="1400" dirty="0" err="1" smtClean="0">
                <a:solidFill>
                  <a:srgbClr val="006600"/>
                </a:solidFill>
              </a:rPr>
              <a:t>JC</a:t>
            </a:r>
            <a:r>
              <a:rPr lang="en-US" sz="1400" dirty="0" smtClean="0">
                <a:solidFill>
                  <a:srgbClr val="006600"/>
                </a:solidFill>
              </a:rPr>
              <a:t> = x’</a:t>
            </a:r>
          </a:p>
          <a:p>
            <a:r>
              <a:rPr lang="en-US" sz="1400" dirty="0" smtClean="0">
                <a:solidFill>
                  <a:srgbClr val="006600"/>
                </a:solidFill>
              </a:rPr>
              <a:t>KC = 1</a:t>
            </a:r>
            <a:endParaRPr lang="en-US" sz="14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599" y="347472"/>
            <a:ext cx="6337465" cy="99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AY2020</a:t>
            </a:r>
            <a:r>
              <a:rPr lang="en-US" dirty="0" smtClean="0"/>
              <a:t>/21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Q12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86021"/>
              </p:ext>
            </p:extLst>
          </p:nvPr>
        </p:nvGraphicFramePr>
        <p:xfrm>
          <a:off x="2935646" y="2881759"/>
          <a:ext cx="2221210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4242">
                  <a:extLst>
                    <a:ext uri="{9D8B030D-6E8A-4147-A177-3AD203B41FA5}">
                      <a16:colId xmlns:a16="http://schemas.microsoft.com/office/drawing/2014/main" val="22072488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630490854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483206811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4006907145"/>
                    </a:ext>
                  </a:extLst>
                </a:gridCol>
                <a:gridCol w="444242">
                  <a:extLst>
                    <a:ext uri="{9D8B030D-6E8A-4147-A177-3AD203B41FA5}">
                      <a16:colId xmlns:a16="http://schemas.microsoft.com/office/drawing/2014/main" val="2971064692"/>
                    </a:ext>
                  </a:extLst>
                </a:gridCol>
              </a:tblGrid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r>
                        <a:rPr lang="en-US" sz="18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sz="18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</a:t>
                      </a:r>
                      <a:r>
                        <a:rPr lang="en-US" sz="180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  <a:endParaRPr lang="en-US" sz="1800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730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280428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52751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0362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92897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6669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84263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7014"/>
                  </a:ext>
                </a:extLst>
              </a:tr>
              <a:tr h="246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800" b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6575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54825" y="3035627"/>
            <a:ext cx="2016900" cy="2068427"/>
            <a:chOff x="354825" y="3035627"/>
            <a:chExt cx="2016900" cy="206842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25" y="3390615"/>
              <a:ext cx="2016900" cy="16898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34143" y="3687004"/>
              <a:ext cx="328956" cy="951671"/>
              <a:chOff x="1034143" y="3687004"/>
              <a:chExt cx="328956" cy="95167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1034143" y="3781425"/>
                <a:ext cx="327932" cy="85725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100481" y="3687004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034143" y="3035627"/>
              <a:ext cx="454841" cy="412423"/>
              <a:chOff x="1034143" y="3035627"/>
              <a:chExt cx="454841" cy="412423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224238" y="3178745"/>
                <a:ext cx="264746" cy="269305"/>
              </a:xfrm>
              <a:custGeom>
                <a:avLst/>
                <a:gdLst>
                  <a:gd name="connsiteX0" fmla="*/ 99737 w 264746"/>
                  <a:gd name="connsiteY0" fmla="*/ 269305 h 269305"/>
                  <a:gd name="connsiteX1" fmla="*/ 4487 w 264746"/>
                  <a:gd name="connsiteY1" fmla="*/ 183580 h 269305"/>
                  <a:gd name="connsiteX2" fmla="*/ 33062 w 264746"/>
                  <a:gd name="connsiteY2" fmla="*/ 40705 h 269305"/>
                  <a:gd name="connsiteX3" fmla="*/ 185462 w 264746"/>
                  <a:gd name="connsiteY3" fmla="*/ 2605 h 269305"/>
                  <a:gd name="connsiteX4" fmla="*/ 261662 w 264746"/>
                  <a:gd name="connsiteY4" fmla="*/ 97855 h 269305"/>
                  <a:gd name="connsiteX5" fmla="*/ 242612 w 264746"/>
                  <a:gd name="connsiteY5" fmla="*/ 221680 h 2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746" h="269305">
                    <a:moveTo>
                      <a:pt x="99737" y="269305"/>
                    </a:moveTo>
                    <a:cubicBezTo>
                      <a:pt x="57668" y="245492"/>
                      <a:pt x="15599" y="221680"/>
                      <a:pt x="4487" y="183580"/>
                    </a:cubicBezTo>
                    <a:cubicBezTo>
                      <a:pt x="-6625" y="145480"/>
                      <a:pt x="2900" y="70867"/>
                      <a:pt x="33062" y="40705"/>
                    </a:cubicBezTo>
                    <a:cubicBezTo>
                      <a:pt x="63224" y="10543"/>
                      <a:pt x="147362" y="-6920"/>
                      <a:pt x="185462" y="2605"/>
                    </a:cubicBezTo>
                    <a:cubicBezTo>
                      <a:pt x="223562" y="12130"/>
                      <a:pt x="252137" y="61343"/>
                      <a:pt x="261662" y="97855"/>
                    </a:cubicBezTo>
                    <a:cubicBezTo>
                      <a:pt x="271187" y="134367"/>
                      <a:pt x="256899" y="178023"/>
                      <a:pt x="242612" y="22168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4143" y="3035627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041393" y="4303404"/>
              <a:ext cx="273393" cy="379980"/>
              <a:chOff x="2041393" y="4303404"/>
              <a:chExt cx="273393" cy="379980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2041393" y="4371975"/>
                <a:ext cx="92208" cy="31140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052168" y="4303404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623574" y="3683067"/>
              <a:ext cx="531927" cy="311714"/>
              <a:chOff x="1623574" y="3683067"/>
              <a:chExt cx="531927" cy="311714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1623574" y="3683067"/>
                <a:ext cx="417819" cy="311714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892883" y="3687003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741640" y="4298605"/>
              <a:ext cx="294162" cy="400168"/>
              <a:chOff x="1741640" y="4298605"/>
              <a:chExt cx="294162" cy="40016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V="1">
                <a:off x="1892883" y="4298605"/>
                <a:ext cx="142919" cy="38477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741640" y="4390996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508284" y="3781425"/>
              <a:ext cx="262618" cy="1009739"/>
              <a:chOff x="1508284" y="3781425"/>
              <a:chExt cx="262618" cy="1009739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1508284" y="3781425"/>
                <a:ext cx="233356" cy="91734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1508284" y="4483387"/>
                <a:ext cx="262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213460" y="4796277"/>
              <a:ext cx="500329" cy="307777"/>
              <a:chOff x="1213460" y="4796277"/>
              <a:chExt cx="500329" cy="307777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V="1">
                <a:off x="1213460" y="4838375"/>
                <a:ext cx="500329" cy="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1236114" y="4796277"/>
                <a:ext cx="449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0,1</a:t>
                </a:r>
                <a:endParaRPr lang="en-US" sz="1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2" y="1235587"/>
            <a:ext cx="9464923" cy="150814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54825" y="3698175"/>
            <a:ext cx="679318" cy="609571"/>
            <a:chOff x="354825" y="3698175"/>
            <a:chExt cx="679318" cy="609571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354825" y="3698175"/>
              <a:ext cx="679318" cy="609571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54825" y="3698175"/>
              <a:ext cx="679318" cy="609571"/>
            </a:xfrm>
            <a:prstGeom prst="line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371290" y="2655351"/>
            <a:ext cx="3571904" cy="723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Note that Q</a:t>
            </a:r>
            <a:r>
              <a:rPr lang="en-US" baseline="30000" dirty="0" smtClean="0"/>
              <a:t>+</a:t>
            </a:r>
            <a:r>
              <a:rPr lang="en-US" dirty="0" smtClean="0"/>
              <a:t> = D for D flip-flops.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So F</a:t>
            </a:r>
            <a:r>
              <a:rPr lang="en-US" baseline="30000" dirty="0" smtClean="0"/>
              <a:t>+</a:t>
            </a:r>
            <a:r>
              <a:rPr lang="en-US" dirty="0" smtClean="0"/>
              <a:t> = DF and G</a:t>
            </a:r>
            <a:r>
              <a:rPr lang="en-US" baseline="30000" dirty="0" smtClean="0"/>
              <a:t>+</a:t>
            </a:r>
            <a:r>
              <a:rPr lang="en-US" dirty="0" smtClean="0"/>
              <a:t> = DG.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5528965" y="3601808"/>
            <a:ext cx="2364918" cy="1710967"/>
            <a:chOff x="27930" y="571500"/>
            <a:chExt cx="1626933" cy="1309911"/>
          </a:xfrm>
        </p:grpSpPr>
        <p:grpSp>
          <p:nvGrpSpPr>
            <p:cNvPr id="41" name="Group 40"/>
            <p:cNvGrpSpPr/>
            <p:nvPr/>
          </p:nvGrpSpPr>
          <p:grpSpPr>
            <a:xfrm>
              <a:off x="27930" y="571500"/>
              <a:ext cx="1626933" cy="1309911"/>
              <a:chOff x="27930" y="571500"/>
              <a:chExt cx="1626933" cy="1309911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36805" y="591796"/>
                <a:ext cx="1618058" cy="1289615"/>
                <a:chOff x="42172" y="659310"/>
                <a:chExt cx="1854005" cy="1477960"/>
              </a:xfrm>
            </p:grpSpPr>
            <p:grpSp>
              <p:nvGrpSpPr>
                <p:cNvPr id="69" name="Group 68"/>
                <p:cNvGrpSpPr/>
                <p:nvPr/>
              </p:nvGrpSpPr>
              <p:grpSpPr>
                <a:xfrm>
                  <a:off x="403860" y="1082842"/>
                  <a:ext cx="1492317" cy="703447"/>
                  <a:chOff x="0" y="0"/>
                  <a:chExt cx="1492317" cy="703447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0" y="0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0" y="352927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42172" y="659310"/>
                  <a:ext cx="1815670" cy="1477960"/>
                  <a:chOff x="42172" y="659310"/>
                  <a:chExt cx="1815670" cy="1477960"/>
                </a:xfrm>
              </p:grpSpPr>
              <p:sp>
                <p:nvSpPr>
                  <p:cNvPr id="71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487" y="1906941"/>
                    <a:ext cx="276848" cy="2303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400" i="1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x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72" y="1484514"/>
                    <a:ext cx="226828" cy="3056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F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5839" y="659310"/>
                    <a:ext cx="290829" cy="2435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G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Left Brace 73"/>
                  <p:cNvSpPr/>
                  <p:nvPr/>
                </p:nvSpPr>
                <p:spPr>
                  <a:xfrm>
                    <a:off x="242048" y="1454754"/>
                    <a:ext cx="139953" cy="331500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Left Brace 74"/>
                  <p:cNvSpPr/>
                  <p:nvPr/>
                </p:nvSpPr>
                <p:spPr>
                  <a:xfrm rot="16200000" flipH="1">
                    <a:off x="1462200" y="617528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Left Brace 75"/>
                  <p:cNvSpPr/>
                  <p:nvPr/>
                </p:nvSpPr>
                <p:spPr>
                  <a:xfrm rot="16200000" flipV="1">
                    <a:off x="1094647" y="1542881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8" name="Text Box 2"/>
              <p:cNvSpPr txBox="1">
                <a:spLocks noChangeArrowheads="1"/>
              </p:cNvSpPr>
              <p:nvPr/>
            </p:nvSpPr>
            <p:spPr bwMode="auto">
              <a:xfrm>
                <a:off x="27930" y="571500"/>
                <a:ext cx="391184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DF</a:t>
                </a:r>
                <a:endParaRPr lang="en-US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59228" y="975179"/>
              <a:ext cx="1295400" cy="578485"/>
              <a:chOff x="0" y="615950"/>
              <a:chExt cx="1295400" cy="578485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5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20" name="Group 119"/>
          <p:cNvGrpSpPr/>
          <p:nvPr/>
        </p:nvGrpSpPr>
        <p:grpSpPr>
          <a:xfrm>
            <a:off x="8366541" y="3601808"/>
            <a:ext cx="2364918" cy="1710967"/>
            <a:chOff x="27930" y="571500"/>
            <a:chExt cx="1626933" cy="1309911"/>
          </a:xfrm>
        </p:grpSpPr>
        <p:grpSp>
          <p:nvGrpSpPr>
            <p:cNvPr id="121" name="Group 120"/>
            <p:cNvGrpSpPr/>
            <p:nvPr/>
          </p:nvGrpSpPr>
          <p:grpSpPr>
            <a:xfrm>
              <a:off x="27930" y="571500"/>
              <a:ext cx="1626933" cy="1309911"/>
              <a:chOff x="27930" y="571500"/>
              <a:chExt cx="1626933" cy="1309911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36805" y="591796"/>
                <a:ext cx="1618058" cy="1289615"/>
                <a:chOff x="42172" y="659310"/>
                <a:chExt cx="1854005" cy="1477960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403860" y="1082842"/>
                  <a:ext cx="1492317" cy="703447"/>
                  <a:chOff x="0" y="0"/>
                  <a:chExt cx="1492317" cy="703447"/>
                </a:xfrm>
              </p:grpSpPr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0" y="0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0" y="352927"/>
                    <a:ext cx="1492317" cy="350520"/>
                    <a:chOff x="0" y="0"/>
                    <a:chExt cx="1492317" cy="350520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0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72979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745958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1118937" y="0"/>
                      <a:ext cx="373380" cy="3505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42172" y="659310"/>
                  <a:ext cx="1815670" cy="1477960"/>
                  <a:chOff x="42172" y="659310"/>
                  <a:chExt cx="1815670" cy="1477960"/>
                </a:xfrm>
              </p:grpSpPr>
              <p:sp>
                <p:nvSpPr>
                  <p:cNvPr id="13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90487" y="1906941"/>
                    <a:ext cx="276848" cy="2303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400" i="1" dirty="0" smtClean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x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72" y="1484514"/>
                    <a:ext cx="226828" cy="3056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F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75839" y="659310"/>
                    <a:ext cx="290829" cy="24356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i="1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G</a:t>
                    </a:r>
                    <a:endPara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" name="Left Brace 139"/>
                  <p:cNvSpPr/>
                  <p:nvPr/>
                </p:nvSpPr>
                <p:spPr>
                  <a:xfrm>
                    <a:off x="242048" y="1454754"/>
                    <a:ext cx="139953" cy="331500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1" name="Left Brace 140"/>
                  <p:cNvSpPr/>
                  <p:nvPr/>
                </p:nvSpPr>
                <p:spPr>
                  <a:xfrm rot="16200000" flipH="1">
                    <a:off x="1462200" y="617528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2" name="Left Brace 141"/>
                  <p:cNvSpPr/>
                  <p:nvPr/>
                </p:nvSpPr>
                <p:spPr>
                  <a:xfrm rot="16200000" flipV="1">
                    <a:off x="1094647" y="1542881"/>
                    <a:ext cx="107688" cy="683596"/>
                  </a:xfrm>
                  <a:prstGeom prst="leftBrace">
                    <a:avLst>
                      <a:gd name="adj1" fmla="val 24345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4" name="Text Box 2"/>
              <p:cNvSpPr txBox="1">
                <a:spLocks noChangeArrowheads="1"/>
              </p:cNvSpPr>
              <p:nvPr/>
            </p:nvSpPr>
            <p:spPr bwMode="auto">
              <a:xfrm>
                <a:off x="27930" y="571500"/>
                <a:ext cx="391184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i="1" dirty="0" smtClean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DG</a:t>
                </a:r>
                <a:endParaRPr lang="en-US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59228" y="975179"/>
              <a:ext cx="1295400" cy="578485"/>
              <a:chOff x="0" y="615950"/>
              <a:chExt cx="1295400" cy="57848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12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1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4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3" name="TextBox 12"/>
          <p:cNvSpPr txBox="1"/>
          <p:nvPr/>
        </p:nvSpPr>
        <p:spPr>
          <a:xfrm>
            <a:off x="5654551" y="5451725"/>
            <a:ext cx="211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DF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SG" i="1" dirty="0" err="1">
                <a:solidFill>
                  <a:srgbClr val="C00000"/>
                </a:solidFill>
              </a:rPr>
              <a:t>F’</a:t>
            </a:r>
            <a:r>
              <a:rPr lang="en-SG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i="1" dirty="0" err="1">
                <a:solidFill>
                  <a:srgbClr val="C00000"/>
                </a:solidFill>
              </a:rPr>
              <a:t>x</a:t>
            </a:r>
            <a:r>
              <a:rPr lang="en-SG" i="1" dirty="0">
                <a:solidFill>
                  <a:srgbClr val="C00000"/>
                </a:solidFill>
              </a:rPr>
              <a:t>’ </a:t>
            </a:r>
            <a:r>
              <a:rPr lang="en-SG" dirty="0">
                <a:solidFill>
                  <a:srgbClr val="C00000"/>
                </a:solidFill>
              </a:rPr>
              <a:t>+ </a:t>
            </a:r>
            <a:r>
              <a:rPr lang="en-SG" i="1" dirty="0" err="1">
                <a:solidFill>
                  <a:srgbClr val="C00000"/>
                </a:solidFill>
              </a:rPr>
              <a:t>F</a:t>
            </a:r>
            <a:r>
              <a:rPr lang="en-SG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i="1" dirty="0" err="1">
                <a:solidFill>
                  <a:srgbClr val="C00000"/>
                </a:solidFill>
              </a:rPr>
              <a:t>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808162" y="5451725"/>
            <a:ext cx="14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C00000"/>
                </a:solidFill>
              </a:rPr>
              <a:t>DG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SG" i="1" dirty="0" err="1">
                <a:solidFill>
                  <a:srgbClr val="C00000"/>
                </a:solidFill>
              </a:rPr>
              <a:t>G</a:t>
            </a:r>
            <a:r>
              <a:rPr lang="en-SG" i="1" dirty="0" err="1" smtClean="0">
                <a:solidFill>
                  <a:srgbClr val="C00000"/>
                </a:solidFill>
              </a:rPr>
              <a:t>’</a:t>
            </a:r>
            <a:r>
              <a:rPr lang="en-SG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i="1" dirty="0" err="1">
                <a:solidFill>
                  <a:srgbClr val="C00000"/>
                </a:solidFill>
              </a:rPr>
              <a:t>x</a:t>
            </a:r>
            <a:r>
              <a:rPr lang="en-SG" i="1" dirty="0" smtClean="0">
                <a:solidFill>
                  <a:srgbClr val="C00000"/>
                </a:solidFill>
              </a:rPr>
              <a:t>’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9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5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(2/3)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981200" y="1371601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Active-high input </a:t>
            </a: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latch</a:t>
            </a:r>
            <a:r>
              <a:rPr lang="en-US" dirty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3124201" y="2209801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6553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Document" r:id="rId4" imgW="3559680" imgH="1743120" progId="Word.Document.8">
                    <p:embed/>
                  </p:oleObj>
                </mc:Choice>
                <mc:Fallback>
                  <p:oleObj name="Document" r:id="rId4" imgW="3559680" imgH="1743120" progId="Word.Document.8">
                    <p:embed/>
                    <p:pic>
                      <p:nvPicPr>
                        <p:cNvPr id="77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5410200" y="2286001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2895600" y="2209801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5562600" y="2286001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2743200" y="2209801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5715000" y="2286001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2590800" y="2209801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5867400" y="2286001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2438400" y="2209801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2286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6019800" y="2286001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2566988" y="4730714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 dirty="0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 dirty="0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 dirty="0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1905000" y="4114801"/>
            <a:ext cx="31686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  <p:sp>
        <p:nvSpPr>
          <p:cNvPr id="2" name="Rectangle 168">
            <a:extLst>
              <a:ext uri="{FF2B5EF4-FFF2-40B4-BE49-F238E27FC236}">
                <a16:creationId xmlns:a16="http://schemas.microsoft.com/office/drawing/2014/main" id="{BE56884A-5F44-E854-A5A6-EF7ECBC10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224" y="4114801"/>
            <a:ext cx="4917576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Characteristic table: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F4463817-3FBF-A44C-6437-1C5F3EB98D3F}"/>
              </a:ext>
            </a:extLst>
          </p:cNvPr>
          <p:cNvGrpSpPr>
            <a:grpSpLocks/>
          </p:cNvGrpSpPr>
          <p:nvPr/>
        </p:nvGrpSpPr>
        <p:grpSpPr bwMode="auto">
          <a:xfrm>
            <a:off x="5695284" y="4683275"/>
            <a:ext cx="3505200" cy="1674813"/>
            <a:chOff x="3312" y="2208"/>
            <a:chExt cx="2208" cy="1055"/>
          </a:xfrm>
        </p:grpSpPr>
        <p:graphicFrame>
          <p:nvGraphicFramePr>
            <p:cNvPr id="4" name="Object 16">
              <a:extLst>
                <a:ext uri="{FF2B5EF4-FFF2-40B4-BE49-F238E27FC236}">
                  <a16:creationId xmlns:a16="http://schemas.microsoft.com/office/drawing/2014/main" id="{4F85AE41-C970-60FC-7708-4FDACE3C2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Document" r:id="rId6" imgW="3177360" imgH="1528920" progId="Word.Document.8">
                    <p:embed/>
                  </p:oleObj>
                </mc:Choice>
                <mc:Fallback>
                  <p:oleObj name="Document" r:id="rId6" imgW="3177360" imgH="1528920" progId="Word.Document.8">
                    <p:embed/>
                    <p:pic>
                      <p:nvPicPr>
                        <p:cNvPr id="2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17">
              <a:extLst>
                <a:ext uri="{FF2B5EF4-FFF2-40B4-BE49-F238E27FC236}">
                  <a16:creationId xmlns:a16="http://schemas.microsoft.com/office/drawing/2014/main" id="{FA260763-8AB0-0D24-48A1-33F404818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18">
              <a:extLst>
                <a:ext uri="{FF2B5EF4-FFF2-40B4-BE49-F238E27FC236}">
                  <a16:creationId xmlns:a16="http://schemas.microsoft.com/office/drawing/2014/main" id="{CBD6B7EF-D352-26C6-8F7F-D738C3F383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00838" y="704821"/>
            <a:ext cx="4772705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Key: </a:t>
            </a:r>
            <a:r>
              <a:rPr lang="en-US" sz="2800" dirty="0"/>
              <a:t>When tracing a </a:t>
            </a:r>
            <a:r>
              <a:rPr lang="en-US" sz="2800" dirty="0" err="1"/>
              <a:t>lach</a:t>
            </a:r>
            <a:r>
              <a:rPr lang="en-US" sz="2800" dirty="0"/>
              <a:t>/flip-flop, do it 3 rounds.</a:t>
            </a:r>
          </a:p>
        </p:txBody>
      </p:sp>
      <p:sp>
        <p:nvSpPr>
          <p:cNvPr id="133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134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35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2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81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What we have seen is </a:t>
            </a:r>
            <a:r>
              <a:rPr lang="en-US" sz="1800" dirty="0">
                <a:solidFill>
                  <a:srgbClr val="0000CC"/>
                </a:solidFill>
              </a:rPr>
              <a:t>active-high input </a:t>
            </a:r>
            <a:r>
              <a:rPr lang="en-US" sz="1800" i="1" dirty="0"/>
              <a:t>S-R</a:t>
            </a:r>
            <a:r>
              <a:rPr lang="en-US" sz="1800" dirty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There are </a:t>
            </a:r>
            <a:r>
              <a:rPr lang="en-US" sz="1800" dirty="0">
                <a:solidFill>
                  <a:srgbClr val="0000CC"/>
                </a:solidFill>
              </a:rPr>
              <a:t>active-low input</a:t>
            </a:r>
            <a:r>
              <a:rPr lang="en-US" sz="1800" dirty="0"/>
              <a:t> </a:t>
            </a:r>
            <a:r>
              <a:rPr lang="en-US" sz="1800" i="1" dirty="0"/>
              <a:t>S-R</a:t>
            </a:r>
            <a:r>
              <a:rPr lang="en-US" sz="1800" dirty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2895601" y="2438401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1981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6019801" y="2438401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8382000" y="3810001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  <p:sp>
        <p:nvSpPr>
          <p:cNvPr id="72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73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Active-High vs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grpSp>
        <p:nvGrpSpPr>
          <p:cNvPr id="2" name="Group 80">
            <a:extLst>
              <a:ext uri="{FF2B5EF4-FFF2-40B4-BE49-F238E27FC236}">
                <a16:creationId xmlns:a16="http://schemas.microsoft.com/office/drawing/2014/main" id="{E7A062A1-E608-E8F0-E470-A338E8F3BC28}"/>
              </a:ext>
            </a:extLst>
          </p:cNvPr>
          <p:cNvGrpSpPr>
            <a:grpSpLocks/>
          </p:cNvGrpSpPr>
          <p:nvPr/>
        </p:nvGrpSpPr>
        <p:grpSpPr bwMode="auto">
          <a:xfrm>
            <a:off x="2691980" y="2060576"/>
            <a:ext cx="2403475" cy="1368425"/>
            <a:chOff x="1266" y="1192"/>
            <a:chExt cx="1514" cy="862"/>
          </a:xfrm>
        </p:grpSpPr>
        <p:grpSp>
          <p:nvGrpSpPr>
            <p:cNvPr id="3" name="Group 81">
              <a:extLst>
                <a:ext uri="{FF2B5EF4-FFF2-40B4-BE49-F238E27FC236}">
                  <a16:creationId xmlns:a16="http://schemas.microsoft.com/office/drawing/2014/main" id="{97B2A53B-15C9-5D59-94EC-DEF972E25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32" name="Group 82">
                <a:extLst>
                  <a:ext uri="{FF2B5EF4-FFF2-40B4-BE49-F238E27FC236}">
                    <a16:creationId xmlns:a16="http://schemas.microsoft.com/office/drawing/2014/main" id="{A8C92BA1-736B-08BA-A860-B5799330C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34" name="Freeform 83">
                  <a:extLst>
                    <a:ext uri="{FF2B5EF4-FFF2-40B4-BE49-F238E27FC236}">
                      <a16:creationId xmlns:a16="http://schemas.microsoft.com/office/drawing/2014/main" id="{C077F143-EE26-57B8-7E32-599A2DB14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84">
                  <a:extLst>
                    <a:ext uri="{FF2B5EF4-FFF2-40B4-BE49-F238E27FC236}">
                      <a16:creationId xmlns:a16="http://schemas.microsoft.com/office/drawing/2014/main" id="{76A33CBA-3AC0-18F6-E2BC-DDAE88BA4E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85">
                  <a:extLst>
                    <a:ext uri="{FF2B5EF4-FFF2-40B4-BE49-F238E27FC236}">
                      <a16:creationId xmlns:a16="http://schemas.microsoft.com/office/drawing/2014/main" id="{5FD1F8E4-0481-B86B-7941-7379D40A1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86">
                  <a:extLst>
                    <a:ext uri="{FF2B5EF4-FFF2-40B4-BE49-F238E27FC236}">
                      <a16:creationId xmlns:a16="http://schemas.microsoft.com/office/drawing/2014/main" id="{8B8D9E07-388A-4871-465C-1B1F1B423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87">
                  <a:extLst>
                    <a:ext uri="{FF2B5EF4-FFF2-40B4-BE49-F238E27FC236}">
                      <a16:creationId xmlns:a16="http://schemas.microsoft.com/office/drawing/2014/main" id="{CDCC71AF-36B0-132A-0F08-6A4F2CCC7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" name="Oval 88">
                <a:extLst>
                  <a:ext uri="{FF2B5EF4-FFF2-40B4-BE49-F238E27FC236}">
                    <a16:creationId xmlns:a16="http://schemas.microsoft.com/office/drawing/2014/main" id="{F4BC4C32-B6D4-16D8-B4A1-2B33A2BBC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Line 89">
              <a:extLst>
                <a:ext uri="{FF2B5EF4-FFF2-40B4-BE49-F238E27FC236}">
                  <a16:creationId xmlns:a16="http://schemas.microsoft.com/office/drawing/2014/main" id="{74D6934B-FD58-5905-F6AC-A0454AC7F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90">
              <a:extLst>
                <a:ext uri="{FF2B5EF4-FFF2-40B4-BE49-F238E27FC236}">
                  <a16:creationId xmlns:a16="http://schemas.microsoft.com/office/drawing/2014/main" id="{5A8BE3C5-9FD7-15CB-C2DF-623A3DA0E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91">
              <a:extLst>
                <a:ext uri="{FF2B5EF4-FFF2-40B4-BE49-F238E27FC236}">
                  <a16:creationId xmlns:a16="http://schemas.microsoft.com/office/drawing/2014/main" id="{85F413C7-38EA-C90E-AFC0-1ACA08709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2">
              <a:extLst>
                <a:ext uri="{FF2B5EF4-FFF2-40B4-BE49-F238E27FC236}">
                  <a16:creationId xmlns:a16="http://schemas.microsoft.com/office/drawing/2014/main" id="{C91661FA-37D7-6651-615B-876FED953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3">
              <a:extLst>
                <a:ext uri="{FF2B5EF4-FFF2-40B4-BE49-F238E27FC236}">
                  <a16:creationId xmlns:a16="http://schemas.microsoft.com/office/drawing/2014/main" id="{86F88A60-E4D3-A1E0-7789-B35D5435A3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4">
              <a:extLst>
                <a:ext uri="{FF2B5EF4-FFF2-40B4-BE49-F238E27FC236}">
                  <a16:creationId xmlns:a16="http://schemas.microsoft.com/office/drawing/2014/main" id="{E4F2AFAB-B21C-8856-F228-133CA18426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5">
              <a:extLst>
                <a:ext uri="{FF2B5EF4-FFF2-40B4-BE49-F238E27FC236}">
                  <a16:creationId xmlns:a16="http://schemas.microsoft.com/office/drawing/2014/main" id="{75D6ED8D-9D90-12A1-B6FD-40B5EAF8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6">
              <a:extLst>
                <a:ext uri="{FF2B5EF4-FFF2-40B4-BE49-F238E27FC236}">
                  <a16:creationId xmlns:a16="http://schemas.microsoft.com/office/drawing/2014/main" id="{F24C796A-95F0-FA75-9645-CB9268B78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7">
              <a:extLst>
                <a:ext uri="{FF2B5EF4-FFF2-40B4-BE49-F238E27FC236}">
                  <a16:creationId xmlns:a16="http://schemas.microsoft.com/office/drawing/2014/main" id="{43C26B07-FBCB-FC0C-DAC8-F7369AE1A8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8">
              <a:extLst>
                <a:ext uri="{FF2B5EF4-FFF2-40B4-BE49-F238E27FC236}">
                  <a16:creationId xmlns:a16="http://schemas.microsoft.com/office/drawing/2014/main" id="{0E42DEFC-8290-7D34-C2F2-D605380DF2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99">
              <a:extLst>
                <a:ext uri="{FF2B5EF4-FFF2-40B4-BE49-F238E27FC236}">
                  <a16:creationId xmlns:a16="http://schemas.microsoft.com/office/drawing/2014/main" id="{6F116303-6703-48CF-E86D-93352D11B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25" name="Group 100">
                <a:extLst>
                  <a:ext uri="{FF2B5EF4-FFF2-40B4-BE49-F238E27FC236}">
                    <a16:creationId xmlns:a16="http://schemas.microsoft.com/office/drawing/2014/main" id="{0ED3CC1B-FAAC-DA2C-6C80-D8F7F3BA6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27" name="Freeform 101">
                  <a:extLst>
                    <a:ext uri="{FF2B5EF4-FFF2-40B4-BE49-F238E27FC236}">
                      <a16:creationId xmlns:a16="http://schemas.microsoft.com/office/drawing/2014/main" id="{3859716B-7B4F-78CD-427A-EB7F2284CB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102">
                  <a:extLst>
                    <a:ext uri="{FF2B5EF4-FFF2-40B4-BE49-F238E27FC236}">
                      <a16:creationId xmlns:a16="http://schemas.microsoft.com/office/drawing/2014/main" id="{5E2BB079-4ACA-E96B-6210-C26BA8518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103">
                  <a:extLst>
                    <a:ext uri="{FF2B5EF4-FFF2-40B4-BE49-F238E27FC236}">
                      <a16:creationId xmlns:a16="http://schemas.microsoft.com/office/drawing/2014/main" id="{BCE79B3C-74B3-9731-7826-E64ACD4707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04">
                  <a:extLst>
                    <a:ext uri="{FF2B5EF4-FFF2-40B4-BE49-F238E27FC236}">
                      <a16:creationId xmlns:a16="http://schemas.microsoft.com/office/drawing/2014/main" id="{8E0D9F56-51E3-B719-059E-3BA3406D3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05">
                  <a:extLst>
                    <a:ext uri="{FF2B5EF4-FFF2-40B4-BE49-F238E27FC236}">
                      <a16:creationId xmlns:a16="http://schemas.microsoft.com/office/drawing/2014/main" id="{F181DEFA-7A5D-96CE-8303-4B87F6887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" name="Oval 106">
                <a:extLst>
                  <a:ext uri="{FF2B5EF4-FFF2-40B4-BE49-F238E27FC236}">
                    <a16:creationId xmlns:a16="http://schemas.microsoft.com/office/drawing/2014/main" id="{73633B26-3D98-3901-8181-6498F2AC3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107">
              <a:extLst>
                <a:ext uri="{FF2B5EF4-FFF2-40B4-BE49-F238E27FC236}">
                  <a16:creationId xmlns:a16="http://schemas.microsoft.com/office/drawing/2014/main" id="{CF66A6B1-1169-99BB-B79E-B592DEA93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8">
              <a:extLst>
                <a:ext uri="{FF2B5EF4-FFF2-40B4-BE49-F238E27FC236}">
                  <a16:creationId xmlns:a16="http://schemas.microsoft.com/office/drawing/2014/main" id="{CB22862F-AD38-BC01-C85C-532946CC80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09">
              <a:extLst>
                <a:ext uri="{FF2B5EF4-FFF2-40B4-BE49-F238E27FC236}">
                  <a16:creationId xmlns:a16="http://schemas.microsoft.com/office/drawing/2014/main" id="{45A20B08-F5A3-107E-DB0A-7C1C741CA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10">
              <a:extLst>
                <a:ext uri="{FF2B5EF4-FFF2-40B4-BE49-F238E27FC236}">
                  <a16:creationId xmlns:a16="http://schemas.microsoft.com/office/drawing/2014/main" id="{9FE7EB70-5397-7B31-F4F4-CA833370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11">
              <a:extLst>
                <a:ext uri="{FF2B5EF4-FFF2-40B4-BE49-F238E27FC236}">
                  <a16:creationId xmlns:a16="http://schemas.microsoft.com/office/drawing/2014/main" id="{F470BCAE-96BA-DE2D-73FE-1264E04C8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22" name="Text Box 112">
              <a:extLst>
                <a:ext uri="{FF2B5EF4-FFF2-40B4-BE49-F238E27FC236}">
                  <a16:creationId xmlns:a16="http://schemas.microsoft.com/office/drawing/2014/main" id="{7054FBDC-98F5-2941-08D6-558894C8A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23" name="Text Box 113">
              <a:extLst>
                <a:ext uri="{FF2B5EF4-FFF2-40B4-BE49-F238E27FC236}">
                  <a16:creationId xmlns:a16="http://schemas.microsoft.com/office/drawing/2014/main" id="{842AB1C8-6B0C-6A4F-44E7-AC89EE320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24" name="Text Box 114">
              <a:extLst>
                <a:ext uri="{FF2B5EF4-FFF2-40B4-BE49-F238E27FC236}">
                  <a16:creationId xmlns:a16="http://schemas.microsoft.com/office/drawing/2014/main" id="{4A04AC2E-66E3-70E9-D802-0EDA93FDE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Q'</a:t>
              </a:r>
              <a:endParaRPr lang="en-GB" dirty="0"/>
            </a:p>
          </p:txBody>
        </p:sp>
      </p:grpSp>
      <p:cxnSp>
        <p:nvCxnSpPr>
          <p:cNvPr id="14351" name="Straight Connector 14350">
            <a:extLst>
              <a:ext uri="{FF2B5EF4-FFF2-40B4-BE49-F238E27FC236}">
                <a16:creationId xmlns:a16="http://schemas.microsoft.com/office/drawing/2014/main" id="{A1A6F0D0-C1B3-AB01-5584-9AB486CBEE2B}"/>
              </a:ext>
            </a:extLst>
          </p:cNvPr>
          <p:cNvCxnSpPr/>
          <p:nvPr/>
        </p:nvCxnSpPr>
        <p:spPr>
          <a:xfrm>
            <a:off x="5925879" y="1679945"/>
            <a:ext cx="0" cy="4136065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2" name="TextBox 14351">
            <a:extLst>
              <a:ext uri="{FF2B5EF4-FFF2-40B4-BE49-F238E27FC236}">
                <a16:creationId xmlns:a16="http://schemas.microsoft.com/office/drawing/2014/main" id="{8005C21C-A272-ECA0-A5E8-39B18DA16A4D}"/>
              </a:ext>
            </a:extLst>
          </p:cNvPr>
          <p:cNvSpPr txBox="1"/>
          <p:nvPr/>
        </p:nvSpPr>
        <p:spPr>
          <a:xfrm>
            <a:off x="2399381" y="1391558"/>
            <a:ext cx="298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(Active-high) S-R latch</a:t>
            </a:r>
          </a:p>
        </p:txBody>
      </p:sp>
      <p:sp>
        <p:nvSpPr>
          <p:cNvPr id="14355" name="TextBox 14354">
            <a:extLst>
              <a:ext uri="{FF2B5EF4-FFF2-40B4-BE49-F238E27FC236}">
                <a16:creationId xmlns:a16="http://schemas.microsoft.com/office/drawing/2014/main" id="{B3080C81-8B1A-3030-7DB8-5EF25CB18B06}"/>
              </a:ext>
            </a:extLst>
          </p:cNvPr>
          <p:cNvSpPr txBox="1"/>
          <p:nvPr/>
        </p:nvSpPr>
        <p:spPr>
          <a:xfrm>
            <a:off x="6693272" y="1391558"/>
            <a:ext cx="2750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/>
              <a:t>Active-low S-R latch</a:t>
            </a:r>
          </a:p>
        </p:txBody>
      </p:sp>
      <p:graphicFrame>
        <p:nvGraphicFramePr>
          <p:cNvPr id="14356" name="Table 14356">
            <a:extLst>
              <a:ext uri="{FF2B5EF4-FFF2-40B4-BE49-F238E27FC236}">
                <a16:creationId xmlns:a16="http://schemas.microsoft.com/office/drawing/2014/main" id="{71CF08F5-F874-712F-0721-6CD4A8AD8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979160"/>
              </p:ext>
            </p:extLst>
          </p:nvPr>
        </p:nvGraphicFramePr>
        <p:xfrm>
          <a:off x="1828804" y="3832375"/>
          <a:ext cx="3809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93">
                  <a:extLst>
                    <a:ext uri="{9D8B030D-6E8A-4147-A177-3AD203B41FA5}">
                      <a16:colId xmlns:a16="http://schemas.microsoft.com/office/drawing/2014/main" val="2669845196"/>
                    </a:ext>
                  </a:extLst>
                </a:gridCol>
                <a:gridCol w="612093">
                  <a:extLst>
                    <a:ext uri="{9D8B030D-6E8A-4147-A177-3AD203B41FA5}">
                      <a16:colId xmlns:a16="http://schemas.microsoft.com/office/drawing/2014/main" val="3545423187"/>
                    </a:ext>
                  </a:extLst>
                </a:gridCol>
                <a:gridCol w="1005338">
                  <a:extLst>
                    <a:ext uri="{9D8B030D-6E8A-4147-A177-3AD203B41FA5}">
                      <a16:colId xmlns:a16="http://schemas.microsoft.com/office/drawing/2014/main" val="2945803195"/>
                    </a:ext>
                  </a:extLst>
                </a:gridCol>
                <a:gridCol w="1579814">
                  <a:extLst>
                    <a:ext uri="{9D8B030D-6E8A-4147-A177-3AD203B41FA5}">
                      <a16:colId xmlns:a16="http://schemas.microsoft.com/office/drawing/2014/main" val="100018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Q</a:t>
                      </a:r>
                      <a:r>
                        <a:rPr lang="en-SG" dirty="0"/>
                        <a:t>(</a:t>
                      </a:r>
                      <a:r>
                        <a:rPr lang="en-SG" i="1" dirty="0"/>
                        <a:t>t</a:t>
                      </a:r>
                      <a:r>
                        <a:rPr lang="en-SG" dirty="0"/>
                        <a:t>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Q</a:t>
                      </a:r>
                      <a:r>
                        <a:rPr lang="en-SG" dirty="0"/>
                        <a:t>(</a:t>
                      </a:r>
                      <a:r>
                        <a:rPr lang="en-SG" i="1" dirty="0"/>
                        <a:t>t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57783"/>
                  </a:ext>
                </a:extLst>
              </a:tr>
            </a:tbl>
          </a:graphicData>
        </a:graphic>
      </p:graphicFrame>
      <p:graphicFrame>
        <p:nvGraphicFramePr>
          <p:cNvPr id="14362" name="Table 14356">
            <a:extLst>
              <a:ext uri="{FF2B5EF4-FFF2-40B4-BE49-F238E27FC236}">
                <a16:creationId xmlns:a16="http://schemas.microsoft.com/office/drawing/2014/main" id="{60D7BB9D-7D98-9BCA-AFBD-7D09BEF2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68151"/>
              </p:ext>
            </p:extLst>
          </p:nvPr>
        </p:nvGraphicFramePr>
        <p:xfrm>
          <a:off x="6363349" y="3813654"/>
          <a:ext cx="38093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93">
                  <a:extLst>
                    <a:ext uri="{9D8B030D-6E8A-4147-A177-3AD203B41FA5}">
                      <a16:colId xmlns:a16="http://schemas.microsoft.com/office/drawing/2014/main" val="2669845196"/>
                    </a:ext>
                  </a:extLst>
                </a:gridCol>
                <a:gridCol w="612093">
                  <a:extLst>
                    <a:ext uri="{9D8B030D-6E8A-4147-A177-3AD203B41FA5}">
                      <a16:colId xmlns:a16="http://schemas.microsoft.com/office/drawing/2014/main" val="3545423187"/>
                    </a:ext>
                  </a:extLst>
                </a:gridCol>
                <a:gridCol w="1005338">
                  <a:extLst>
                    <a:ext uri="{9D8B030D-6E8A-4147-A177-3AD203B41FA5}">
                      <a16:colId xmlns:a16="http://schemas.microsoft.com/office/drawing/2014/main" val="2945803195"/>
                    </a:ext>
                  </a:extLst>
                </a:gridCol>
                <a:gridCol w="1579814">
                  <a:extLst>
                    <a:ext uri="{9D8B030D-6E8A-4147-A177-3AD203B41FA5}">
                      <a16:colId xmlns:a16="http://schemas.microsoft.com/office/drawing/2014/main" val="100018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Q</a:t>
                      </a:r>
                      <a:r>
                        <a:rPr lang="en-SG" dirty="0"/>
                        <a:t>(</a:t>
                      </a:r>
                      <a:r>
                        <a:rPr lang="en-SG" i="1" dirty="0"/>
                        <a:t>t</a:t>
                      </a:r>
                      <a:r>
                        <a:rPr lang="en-SG" dirty="0"/>
                        <a:t>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Q</a:t>
                      </a:r>
                      <a:r>
                        <a:rPr lang="en-SG" dirty="0"/>
                        <a:t>(</a:t>
                      </a:r>
                      <a:r>
                        <a:rPr lang="en-SG" i="1" dirty="0"/>
                        <a:t>t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57783"/>
                  </a:ext>
                </a:extLst>
              </a:tr>
            </a:tbl>
          </a:graphicData>
        </a:graphic>
      </p:graphicFrame>
      <p:grpSp>
        <p:nvGrpSpPr>
          <p:cNvPr id="81" name="Group 99">
            <a:extLst>
              <a:ext uri="{FF2B5EF4-FFF2-40B4-BE49-F238E27FC236}">
                <a16:creationId xmlns:a16="http://schemas.microsoft.com/office/drawing/2014/main" id="{DCE135C2-B45E-445E-A137-0231350ABC93}"/>
              </a:ext>
            </a:extLst>
          </p:cNvPr>
          <p:cNvGrpSpPr>
            <a:grpSpLocks/>
          </p:cNvGrpSpPr>
          <p:nvPr/>
        </p:nvGrpSpPr>
        <p:grpSpPr bwMode="auto">
          <a:xfrm>
            <a:off x="7007380" y="2000691"/>
            <a:ext cx="2403475" cy="1368425"/>
            <a:chOff x="2016" y="2544"/>
            <a:chExt cx="1514" cy="862"/>
          </a:xfrm>
        </p:grpSpPr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24CC4CD2-E8C8-4EBE-84CD-5E1F2836F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4">
              <a:extLst>
                <a:ext uri="{FF2B5EF4-FFF2-40B4-BE49-F238E27FC236}">
                  <a16:creationId xmlns:a16="http://schemas.microsoft.com/office/drawing/2014/main" id="{33A77286-00C1-452E-AD2D-BDCBC33EA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5">
              <a:extLst>
                <a:ext uri="{FF2B5EF4-FFF2-40B4-BE49-F238E27FC236}">
                  <a16:creationId xmlns:a16="http://schemas.microsoft.com/office/drawing/2014/main" id="{268856C4-A55C-4AED-B042-8E79DA6C1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>
              <a:extLst>
                <a:ext uri="{FF2B5EF4-FFF2-40B4-BE49-F238E27FC236}">
                  <a16:creationId xmlns:a16="http://schemas.microsoft.com/office/drawing/2014/main" id="{46BD7202-13F0-47E9-816F-E29D1393A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DE5619A6-232E-44A7-8434-EED984EABC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2E216B7-ADC6-4981-B080-457E3A684A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9">
              <a:extLst>
                <a:ext uri="{FF2B5EF4-FFF2-40B4-BE49-F238E27FC236}">
                  <a16:creationId xmlns:a16="http://schemas.microsoft.com/office/drawing/2014/main" id="{68E840BF-EEDF-4273-97A7-8E5BAD4EB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0">
              <a:extLst>
                <a:ext uri="{FF2B5EF4-FFF2-40B4-BE49-F238E27FC236}">
                  <a16:creationId xmlns:a16="http://schemas.microsoft.com/office/drawing/2014/main" id="{AB0A9BBD-B34A-44B4-90F7-E28BFAEF8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id="{70601955-0B1F-4A88-9C5A-EEBF359F11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1CA6C8AC-EF90-4C25-BA34-865EA52505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F2EC1FB9-8E04-49B8-BE74-CDB582624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232550BB-B34B-45C9-958B-22EBF4276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33">
              <a:extLst>
                <a:ext uri="{FF2B5EF4-FFF2-40B4-BE49-F238E27FC236}">
                  <a16:creationId xmlns:a16="http://schemas.microsoft.com/office/drawing/2014/main" id="{05032ABC-0CBE-4EF6-88CA-9A1E1694C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34">
              <a:extLst>
                <a:ext uri="{FF2B5EF4-FFF2-40B4-BE49-F238E27FC236}">
                  <a16:creationId xmlns:a16="http://schemas.microsoft.com/office/drawing/2014/main" id="{72D149B6-FF60-45E0-83E1-CA5C9AA8F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C94ABBBB-98CE-4CD7-925A-26C2292C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50502350-198B-4835-A95E-112FD06ED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C45F9805-972B-4755-BAAD-0CA810A78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BD27C9B5-C502-4240-A665-8C5C8EB34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00" name="Group 93">
              <a:extLst>
                <a:ext uri="{FF2B5EF4-FFF2-40B4-BE49-F238E27FC236}">
                  <a16:creationId xmlns:a16="http://schemas.microsoft.com/office/drawing/2014/main" id="{FA0D11C7-B332-4346-8317-97FD7B41E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04" name="Oval 94">
                <a:extLst>
                  <a:ext uri="{FF2B5EF4-FFF2-40B4-BE49-F238E27FC236}">
                    <a16:creationId xmlns:a16="http://schemas.microsoft.com/office/drawing/2014/main" id="{FB5F7185-B47A-44B4-B46E-22DE39EC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95">
                <a:extLst>
                  <a:ext uri="{FF2B5EF4-FFF2-40B4-BE49-F238E27FC236}">
                    <a16:creationId xmlns:a16="http://schemas.microsoft.com/office/drawing/2014/main" id="{AB4D0A6C-D0AD-46ED-B1E8-921A876B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96">
              <a:extLst>
                <a:ext uri="{FF2B5EF4-FFF2-40B4-BE49-F238E27FC236}">
                  <a16:creationId xmlns:a16="http://schemas.microsoft.com/office/drawing/2014/main" id="{CE2FCF75-42EC-4669-9050-25E300CC2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02" name="Oval 97">
                <a:extLst>
                  <a:ext uri="{FF2B5EF4-FFF2-40B4-BE49-F238E27FC236}">
                    <a16:creationId xmlns:a16="http://schemas.microsoft.com/office/drawing/2014/main" id="{FF2BE4C4-DA36-4B2E-8AE6-7E8632808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98">
                <a:extLst>
                  <a:ext uri="{FF2B5EF4-FFF2-40B4-BE49-F238E27FC236}">
                    <a16:creationId xmlns:a16="http://schemas.microsoft.com/office/drawing/2014/main" id="{DBA3073D-44DE-403A-BF98-AE52B980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7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514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1981200" y="1260476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2971800" y="2073316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7315200" y="2225715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1905000" y="3622991"/>
            <a:ext cx="8229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  <p:sp>
        <p:nvSpPr>
          <p:cNvPr id="2" name="Rectangle 168">
            <a:extLst>
              <a:ext uri="{FF2B5EF4-FFF2-40B4-BE49-F238E27FC236}">
                <a16:creationId xmlns:a16="http://schemas.microsoft.com/office/drawing/2014/main" id="{D93A31F8-1DC0-F19C-4CAB-976ECB9D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64" y="4032291"/>
            <a:ext cx="3335686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Characteristic table:</a:t>
            </a:r>
          </a:p>
        </p:txBody>
      </p:sp>
      <p:graphicFrame>
        <p:nvGraphicFramePr>
          <p:cNvPr id="8" name="Table 14356">
            <a:extLst>
              <a:ext uri="{FF2B5EF4-FFF2-40B4-BE49-F238E27FC236}">
                <a16:creationId xmlns:a16="http://schemas.microsoft.com/office/drawing/2014/main" id="{4BF92DF1-4570-86E5-E1B0-23C2EFCD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59768"/>
              </p:ext>
            </p:extLst>
          </p:nvPr>
        </p:nvGraphicFramePr>
        <p:xfrm>
          <a:off x="6277770" y="4183378"/>
          <a:ext cx="38093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56">
                  <a:extLst>
                    <a:ext uri="{9D8B030D-6E8A-4147-A177-3AD203B41FA5}">
                      <a16:colId xmlns:a16="http://schemas.microsoft.com/office/drawing/2014/main" val="2523366105"/>
                    </a:ext>
                  </a:extLst>
                </a:gridCol>
                <a:gridCol w="527356">
                  <a:extLst>
                    <a:ext uri="{9D8B030D-6E8A-4147-A177-3AD203B41FA5}">
                      <a16:colId xmlns:a16="http://schemas.microsoft.com/office/drawing/2014/main" val="2669845196"/>
                    </a:ext>
                  </a:extLst>
                </a:gridCol>
                <a:gridCol w="527356">
                  <a:extLst>
                    <a:ext uri="{9D8B030D-6E8A-4147-A177-3AD203B41FA5}">
                      <a16:colId xmlns:a16="http://schemas.microsoft.com/office/drawing/2014/main" val="3545423187"/>
                    </a:ext>
                  </a:extLst>
                </a:gridCol>
                <a:gridCol w="866161">
                  <a:extLst>
                    <a:ext uri="{9D8B030D-6E8A-4147-A177-3AD203B41FA5}">
                      <a16:colId xmlns:a16="http://schemas.microsoft.com/office/drawing/2014/main" val="2945803195"/>
                    </a:ext>
                  </a:extLst>
                </a:gridCol>
                <a:gridCol w="1361108">
                  <a:extLst>
                    <a:ext uri="{9D8B030D-6E8A-4147-A177-3AD203B41FA5}">
                      <a16:colId xmlns:a16="http://schemas.microsoft.com/office/drawing/2014/main" val="1000182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Q</a:t>
                      </a:r>
                      <a:r>
                        <a:rPr lang="en-SG" sz="1600" dirty="0"/>
                        <a:t>(</a:t>
                      </a:r>
                      <a:r>
                        <a:rPr lang="en-SG" sz="1600" i="1" dirty="0"/>
                        <a:t>t</a:t>
                      </a:r>
                      <a:r>
                        <a:rPr lang="en-SG" sz="1600" dirty="0"/>
                        <a:t>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Q</a:t>
                      </a:r>
                      <a:r>
                        <a:rPr lang="en-SG" sz="1600" dirty="0"/>
                        <a:t>(</a:t>
                      </a:r>
                      <a:r>
                        <a:rPr lang="en-SG" sz="1600" i="1" dirty="0"/>
                        <a:t>t</a:t>
                      </a:r>
                      <a:r>
                        <a:rPr lang="en-SG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86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5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i="1" dirty="0"/>
                        <a:t>Q</a:t>
                      </a:r>
                      <a:r>
                        <a:rPr lang="en-SG" sz="1600" dirty="0"/>
                        <a:t>(</a:t>
                      </a:r>
                      <a:r>
                        <a:rPr lang="en-SG" sz="1600" i="1" dirty="0"/>
                        <a:t>t</a:t>
                      </a:r>
                      <a:r>
                        <a:rPr lang="en-SG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55059"/>
                  </a:ext>
                </a:extLst>
              </a:tr>
            </a:tbl>
          </a:graphicData>
        </a:graphic>
      </p:graphicFrame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</a:t>
            </a:r>
            <a:r>
              <a:rPr lang="en-SG" dirty="0" smtClean="0"/>
              <a:t>10</a:t>
            </a:r>
            <a:endParaRPr lang="en-US" dirty="0"/>
          </a:p>
        </p:txBody>
      </p:sp>
      <p:sp>
        <p:nvSpPr>
          <p:cNvPr id="70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4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28367</TotalTime>
  <Words>4675</Words>
  <Application>Microsoft Office PowerPoint</Application>
  <PresentationFormat>Widescreen</PresentationFormat>
  <Paragraphs>2059</Paragraphs>
  <Slides>57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Nimbus Roman No9 L</vt:lpstr>
      <vt:lpstr>SimSun</vt:lpstr>
      <vt:lpstr>Arial</vt:lpstr>
      <vt:lpstr>Calibri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Contents</vt:lpstr>
      <vt:lpstr>1. Introduction</vt:lpstr>
      <vt:lpstr>PowerPoint Presentation</vt:lpstr>
      <vt:lpstr>summary</vt:lpstr>
      <vt:lpstr>3.1 S-R Latch (2/3)</vt:lpstr>
      <vt:lpstr>3.1 Active-Low S-R Latch</vt:lpstr>
      <vt:lpstr>3.1 Active-High vs Active-Low S-R Latch</vt:lpstr>
      <vt:lpstr>3.1 Gated S-R Latch</vt:lpstr>
      <vt:lpstr>3.2 Gated D Latch (1/2)</vt:lpstr>
      <vt:lpstr>summary</vt:lpstr>
      <vt:lpstr>4. Flip-flops (1/2)</vt:lpstr>
      <vt:lpstr>4.1 S-R Flip-flop</vt:lpstr>
      <vt:lpstr>4.2 D Flip-flop (1/2)</vt:lpstr>
      <vt:lpstr>4.3 J-K Flip-flop (2/2)</vt:lpstr>
      <vt:lpstr>4.4 T Flip-flop</vt:lpstr>
      <vt:lpstr>5. Asynchronous Inputs (1/2)</vt:lpstr>
      <vt:lpstr>5. Asynchronous Inputs (2/2)</vt:lpstr>
      <vt:lpstr>COMMON Questions</vt:lpstr>
      <vt:lpstr>PowerPoint Presentation</vt:lpstr>
      <vt:lpstr>PowerPoint Presentation</vt:lpstr>
      <vt:lpstr>PowerPoint Presentation</vt:lpstr>
      <vt:lpstr>PowerPoint Presentation</vt:lpstr>
      <vt:lpstr>summary</vt:lpstr>
      <vt:lpstr>6.1 Flip-flop Characteristic Tables</vt:lpstr>
      <vt:lpstr>6.2 Analysis: Example #2 (1/3)</vt:lpstr>
      <vt:lpstr>6.2 Analysis: Example #2 (2/3)</vt:lpstr>
      <vt:lpstr>6.2 Analysis: Example #2 (3/3)</vt:lpstr>
      <vt:lpstr>summary</vt:lpstr>
      <vt:lpstr>6.3 Flip-flop Excitation Tables (1/2)</vt:lpstr>
      <vt:lpstr>6.4 Design: Example #1 (1/5)</vt:lpstr>
      <vt:lpstr>6.4 Design: Example #1 (2/5)</vt:lpstr>
      <vt:lpstr>6.4 Design: Example #1 (3/5)</vt:lpstr>
      <vt:lpstr>6.4 Design: Example #1 (4/5)</vt:lpstr>
      <vt:lpstr>6.4 Design: Example #1 (5/5)</vt:lpstr>
      <vt:lpstr>6.4 Design: Example #3 (1/4)</vt:lpstr>
      <vt:lpstr>6.4 Design: Example #3 (2/4)</vt:lpstr>
      <vt:lpstr>6.4 Design: Example #3 (3/4)</vt:lpstr>
      <vt:lpstr>6.4 Design: Example #3 (4/4)</vt:lpstr>
      <vt:lpstr>Self-Correcting Circuits (1/4)</vt:lpstr>
      <vt:lpstr>Self-Correcting Circuits (2/4)</vt:lpstr>
      <vt:lpstr>Self-Correcting Circuits (3/4)</vt:lpstr>
      <vt:lpstr>Self-Correcting Circuits (4/4)</vt:lpstr>
      <vt:lpstr>PowerPoint Presentation</vt:lpstr>
      <vt:lpstr>QnA Topic 8</vt:lpstr>
      <vt:lpstr>7.3 Memory Cell</vt:lpstr>
      <vt:lpstr>7.4 Memory Arrays (3/4)</vt:lpstr>
      <vt:lpstr>7.4 Memory Arrays (4/4)</vt:lpstr>
      <vt:lpstr>Past YEARs’ QUESTIONS</vt:lpstr>
      <vt:lpstr>AY2015/16 Sem1 Q7</vt:lpstr>
      <vt:lpstr>AY2015/16 Sem1 Q7</vt:lpstr>
      <vt:lpstr>AY2015/16 Sem1 Q7</vt:lpstr>
      <vt:lpstr>AY2015/16 Sem1 Q7</vt:lpstr>
      <vt:lpstr>AY2020/21 Sem2 Q12</vt:lpstr>
      <vt:lpstr>AY2020/21 Sem2 Q12</vt:lpstr>
      <vt:lpstr>AY2020/21 Sem2 Q12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1752</cp:revision>
  <cp:lastPrinted>2024-10-28T06:07:47Z</cp:lastPrinted>
  <dcterms:created xsi:type="dcterms:W3CDTF">1998-09-05T15:03:32Z</dcterms:created>
  <dcterms:modified xsi:type="dcterms:W3CDTF">2025-03-27T09:12:49Z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