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5087" r:id="rId4"/>
  </p:sldMasterIdLst>
  <p:notesMasterIdLst>
    <p:notesMasterId r:id="rId74"/>
  </p:notesMasterIdLst>
  <p:handoutMasterIdLst>
    <p:handoutMasterId r:id="rId75"/>
  </p:handoutMasterIdLst>
  <p:sldIdLst>
    <p:sldId id="256" r:id="rId5"/>
    <p:sldId id="811" r:id="rId6"/>
    <p:sldId id="311" r:id="rId7"/>
    <p:sldId id="794" r:id="rId8"/>
    <p:sldId id="771" r:id="rId9"/>
    <p:sldId id="772" r:id="rId10"/>
    <p:sldId id="774" r:id="rId11"/>
    <p:sldId id="795" r:id="rId12"/>
    <p:sldId id="775" r:id="rId13"/>
    <p:sldId id="776" r:id="rId14"/>
    <p:sldId id="797" r:id="rId15"/>
    <p:sldId id="796"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74" r:id="rId30"/>
    <p:sldId id="575" r:id="rId31"/>
    <p:sldId id="576" r:id="rId32"/>
    <p:sldId id="577" r:id="rId33"/>
    <p:sldId id="578" r:id="rId34"/>
    <p:sldId id="579" r:id="rId35"/>
    <p:sldId id="580" r:id="rId36"/>
    <p:sldId id="581" r:id="rId37"/>
    <p:sldId id="538" r:id="rId38"/>
    <p:sldId id="603" r:id="rId39"/>
    <p:sldId id="604" r:id="rId40"/>
    <p:sldId id="607" r:id="rId41"/>
    <p:sldId id="777" r:id="rId42"/>
    <p:sldId id="791" r:id="rId43"/>
    <p:sldId id="618" r:id="rId44"/>
    <p:sldId id="619" r:id="rId45"/>
    <p:sldId id="788" r:id="rId46"/>
    <p:sldId id="623" r:id="rId47"/>
    <p:sldId id="624" r:id="rId48"/>
    <p:sldId id="625" r:id="rId49"/>
    <p:sldId id="773" r:id="rId50"/>
    <p:sldId id="780" r:id="rId51"/>
    <p:sldId id="778" r:id="rId52"/>
    <p:sldId id="779" r:id="rId53"/>
    <p:sldId id="789" r:id="rId54"/>
    <p:sldId id="790" r:id="rId55"/>
    <p:sldId id="336" r:id="rId56"/>
    <p:sldId id="799" r:id="rId57"/>
    <p:sldId id="807" r:id="rId58"/>
    <p:sldId id="806" r:id="rId59"/>
    <p:sldId id="800" r:id="rId60"/>
    <p:sldId id="801" r:id="rId61"/>
    <p:sldId id="802" r:id="rId62"/>
    <p:sldId id="803" r:id="rId63"/>
    <p:sldId id="804" r:id="rId64"/>
    <p:sldId id="805" r:id="rId65"/>
    <p:sldId id="798" r:id="rId66"/>
    <p:sldId id="781" r:id="rId67"/>
    <p:sldId id="792" r:id="rId68"/>
    <p:sldId id="793" r:id="rId69"/>
    <p:sldId id="808" r:id="rId70"/>
    <p:sldId id="809" r:id="rId71"/>
    <p:sldId id="810" r:id="rId72"/>
    <p:sldId id="361" r:id="rId73"/>
  </p:sldIdLst>
  <p:sldSz cx="12192000" cy="6858000"/>
  <p:notesSz cx="6858000" cy="9872663"/>
  <p:embeddedFontLst>
    <p:embeddedFont>
      <p:font typeface="Comic Sans MS" panose="030F0702030302020204" pitchFamily="66" charset="0"/>
      <p:regular r:id="rId76"/>
      <p:bold r:id="rId77"/>
      <p:italic r:id="rId78"/>
      <p:boldItalic r:id="rId79"/>
    </p:embeddedFont>
    <p:embeddedFont>
      <p:font typeface="Lucida Console" panose="020B0609040504020204" pitchFamily="49" charset="0"/>
      <p:regular r:id="rId80"/>
    </p:embeddedFont>
    <p:embeddedFont>
      <p:font typeface="Verdana" panose="020B0604030504040204" pitchFamily="34" charset="0"/>
      <p:regular r:id="rId81"/>
      <p:bold r:id="rId82"/>
      <p:italic r:id="rId83"/>
      <p:boldItalic r:id="rId84"/>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CC"/>
    <a:srgbClr val="0000FF"/>
    <a:srgbClr val="006600"/>
    <a:srgbClr val="FFFFCC"/>
    <a:srgbClr val="CCECFF"/>
    <a:srgbClr val="E2FFC5"/>
    <a:srgbClr val="666699"/>
    <a:srgbClr val="FF66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769E7-CD04-CE41-A96B-B8CA83BBBF48}" v="1" dt="2022-11-08T21:36:00.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1090" autoAdjust="0"/>
  </p:normalViewPr>
  <p:slideViewPr>
    <p:cSldViewPr snapToGrid="0">
      <p:cViewPr varScale="1">
        <p:scale>
          <a:sx n="88" d="100"/>
          <a:sy n="88" d="100"/>
        </p:scale>
        <p:origin x="114" y="1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3111"/>
        <p:guide pos="2161"/>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9.fntdata"/><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83" Type="http://schemas.openxmlformats.org/officeDocument/2006/relationships/font" Target="fonts/font8.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fnt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font" Target="fonts/font7.fntdata"/><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u NATARAJAN" userId="b568c39d-4608-44ca-adc0-616f90d36460" providerId="ADAL" clId="{A8DE3FE0-B713-4ED2-A7C9-8D21EBD0A641}"/>
    <pc:docChg chg="modSld">
      <pc:chgData name="Prabhu NATARAJAN" userId="b568c39d-4608-44ca-adc0-616f90d36460" providerId="ADAL" clId="{A8DE3FE0-B713-4ED2-A7C9-8D21EBD0A641}" dt="2022-11-07T02:06:35.763" v="24" actId="20577"/>
      <pc:docMkLst>
        <pc:docMk/>
      </pc:docMkLst>
      <pc:sldChg chg="modSp">
        <pc:chgData name="Prabhu NATARAJAN" userId="b568c39d-4608-44ca-adc0-616f90d36460" providerId="ADAL" clId="{A8DE3FE0-B713-4ED2-A7C9-8D21EBD0A641}" dt="2022-11-07T02:06:14.547" v="10" actId="20577"/>
        <pc:sldMkLst>
          <pc:docMk/>
          <pc:sldMk cId="0" sldId="256"/>
        </pc:sldMkLst>
        <pc:spChg chg="mod">
          <ac:chgData name="Prabhu NATARAJAN" userId="b568c39d-4608-44ca-adc0-616f90d36460" providerId="ADAL" clId="{A8DE3FE0-B713-4ED2-A7C9-8D21EBD0A641}" dt="2022-11-07T02:04:19.242" v="1" actId="20577"/>
          <ac:spMkLst>
            <pc:docMk/>
            <pc:sldMk cId="0" sldId="256"/>
            <ac:spMk id="8" creationId="{00000000-0000-0000-0000-000000000000}"/>
          </ac:spMkLst>
        </pc:spChg>
        <pc:spChg chg="mod">
          <ac:chgData name="Prabhu NATARAJAN" userId="b568c39d-4608-44ca-adc0-616f90d36460" providerId="ADAL" clId="{A8DE3FE0-B713-4ED2-A7C9-8D21EBD0A641}" dt="2022-11-07T02:06:14.547" v="10" actId="20577"/>
          <ac:spMkLst>
            <pc:docMk/>
            <pc:sldMk cId="0" sldId="256"/>
            <ac:spMk id="11" creationId="{00000000-0000-0000-0000-000000000000}"/>
          </ac:spMkLst>
        </pc:spChg>
      </pc:sldChg>
      <pc:sldChg chg="modSp">
        <pc:chgData name="Prabhu NATARAJAN" userId="b568c39d-4608-44ca-adc0-616f90d36460" providerId="ADAL" clId="{A8DE3FE0-B713-4ED2-A7C9-8D21EBD0A641}" dt="2022-11-07T02:06:35.763" v="24" actId="20577"/>
        <pc:sldMkLst>
          <pc:docMk/>
          <pc:sldMk cId="3972507484" sldId="311"/>
        </pc:sldMkLst>
        <pc:spChg chg="mod">
          <ac:chgData name="Prabhu NATARAJAN" userId="b568c39d-4608-44ca-adc0-616f90d36460" providerId="ADAL" clId="{A8DE3FE0-B713-4ED2-A7C9-8D21EBD0A641}" dt="2022-11-07T02:06:35.763" v="24" actId="20577"/>
          <ac:spMkLst>
            <pc:docMk/>
            <pc:sldMk cId="3972507484" sldId="311"/>
            <ac:spMk id="3" creationId="{AD9AB76F-B050-4E93-AD8A-B57B379DBBC8}"/>
          </ac:spMkLst>
        </pc:spChg>
      </pc:sldChg>
    </pc:docChg>
  </pc:docChgLst>
  <pc:docChgLst>
    <pc:chgData name="Prabhu NATARAJAN" userId="b568c39d-4608-44ca-adc0-616f90d36460" providerId="ADAL" clId="{8CA769E7-CD04-CE41-A96B-B8CA83BBBF48}"/>
    <pc:docChg chg="modSld">
      <pc:chgData name="Prabhu NATARAJAN" userId="b568c39d-4608-44ca-adc0-616f90d36460" providerId="ADAL" clId="{8CA769E7-CD04-CE41-A96B-B8CA83BBBF48}" dt="2022-11-08T21:36:00.489" v="2" actId="20577"/>
      <pc:docMkLst>
        <pc:docMk/>
      </pc:docMkLst>
      <pc:sldChg chg="modSp mod">
        <pc:chgData name="Prabhu NATARAJAN" userId="b568c39d-4608-44ca-adc0-616f90d36460" providerId="ADAL" clId="{8CA769E7-CD04-CE41-A96B-B8CA83BBBF48}" dt="2022-11-07T23:52:27.656" v="1" actId="1076"/>
        <pc:sldMkLst>
          <pc:docMk/>
          <pc:sldMk cId="1525253878" sldId="770"/>
        </pc:sldMkLst>
        <pc:picChg chg="mod modCrop">
          <ac:chgData name="Prabhu NATARAJAN" userId="b568c39d-4608-44ca-adc0-616f90d36460" providerId="ADAL" clId="{8CA769E7-CD04-CE41-A96B-B8CA83BBBF48}" dt="2022-11-07T23:52:27.656" v="1" actId="1076"/>
          <ac:picMkLst>
            <pc:docMk/>
            <pc:sldMk cId="1525253878" sldId="770"/>
            <ac:picMk id="6" creationId="{2C04FB22-0DA4-4456-9AC0-3B061798F8B4}"/>
          </ac:picMkLst>
        </pc:picChg>
      </pc:sldChg>
      <pc:sldChg chg="modSp modAnim">
        <pc:chgData name="Prabhu NATARAJAN" userId="b568c39d-4608-44ca-adc0-616f90d36460" providerId="ADAL" clId="{8CA769E7-CD04-CE41-A96B-B8CA83BBBF48}" dt="2022-11-08T21:36:00.489" v="2" actId="20577"/>
        <pc:sldMkLst>
          <pc:docMk/>
          <pc:sldMk cId="2648282983" sldId="787"/>
        </pc:sldMkLst>
        <pc:spChg chg="mod">
          <ac:chgData name="Prabhu NATARAJAN" userId="b568c39d-4608-44ca-adc0-616f90d36460" providerId="ADAL" clId="{8CA769E7-CD04-CE41-A96B-B8CA83BBBF48}" dt="2022-11-08T21:36:00.489" v="2" actId="20577"/>
          <ac:spMkLst>
            <pc:docMk/>
            <pc:sldMk cId="2648282983" sldId="787"/>
            <ac:spMk id="3" creationId="{39EF68F9-D9F4-4CDB-9054-1C6CBF2E184B}"/>
          </ac:spMkLst>
        </pc:spChg>
      </pc:sldChg>
    </pc:docChg>
  </pc:docChgLst>
  <pc:docChgLst>
    <pc:chgData name="Prabhu NATARAJAN" userId="b568c39d-4608-44ca-adc0-616f90d36460" providerId="ADAL" clId="{CD7CD436-B8F0-4164-B893-4B7C6635A898}"/>
    <pc:docChg chg="modSld">
      <pc:chgData name="Prabhu NATARAJAN" userId="b568c39d-4608-44ca-adc0-616f90d36460" providerId="ADAL" clId="{CD7CD436-B8F0-4164-B893-4B7C6635A898}" dt="2022-11-08T09:49:01.689" v="2"/>
      <pc:docMkLst>
        <pc:docMk/>
      </pc:docMkLst>
      <pc:sldChg chg="addSp">
        <pc:chgData name="Prabhu NATARAJAN" userId="b568c39d-4608-44ca-adc0-616f90d36460" providerId="ADAL" clId="{CD7CD436-B8F0-4164-B893-4B7C6635A898}" dt="2022-11-08T09:49:01.689" v="2"/>
        <pc:sldMkLst>
          <pc:docMk/>
          <pc:sldMk cId="1525253878" sldId="770"/>
        </pc:sldMkLst>
        <pc:inkChg chg="add">
          <ac:chgData name="Prabhu NATARAJAN" userId="b568c39d-4608-44ca-adc0-616f90d36460" providerId="ADAL" clId="{CD7CD436-B8F0-4164-B893-4B7C6635A898}" dt="2022-11-08T09:49:01.689" v="2"/>
          <ac:inkMkLst>
            <pc:docMk/>
            <pc:sldMk cId="1525253878" sldId="770"/>
            <ac:inkMk id="7" creationId="{683E290D-0C8D-5020-5DFE-E13BC9ECB1AA}"/>
          </ac:inkMkLst>
        </pc:inkChg>
      </pc:sldChg>
      <pc:sldChg chg="addSp">
        <pc:chgData name="Prabhu NATARAJAN" userId="b568c39d-4608-44ca-adc0-616f90d36460" providerId="ADAL" clId="{CD7CD436-B8F0-4164-B893-4B7C6635A898}" dt="2022-11-08T09:49:01.689" v="2"/>
        <pc:sldMkLst>
          <pc:docMk/>
          <pc:sldMk cId="951809711" sldId="771"/>
        </pc:sldMkLst>
        <pc:inkChg chg="add">
          <ac:chgData name="Prabhu NATARAJAN" userId="b568c39d-4608-44ca-adc0-616f90d36460" providerId="ADAL" clId="{CD7CD436-B8F0-4164-B893-4B7C6635A898}" dt="2022-11-08T09:49:01.689" v="2"/>
          <ac:inkMkLst>
            <pc:docMk/>
            <pc:sldMk cId="951809711" sldId="771"/>
            <ac:inkMk id="6" creationId="{379601D3-36F5-AB72-49E1-E560394F3393}"/>
          </ac:inkMkLst>
        </pc:inkChg>
      </pc:sldChg>
      <pc:sldChg chg="addSp">
        <pc:chgData name="Prabhu NATARAJAN" userId="b568c39d-4608-44ca-adc0-616f90d36460" providerId="ADAL" clId="{CD7CD436-B8F0-4164-B893-4B7C6635A898}" dt="2022-11-08T09:49:01.689" v="2"/>
        <pc:sldMkLst>
          <pc:docMk/>
          <pc:sldMk cId="358704930" sldId="772"/>
        </pc:sldMkLst>
        <pc:inkChg chg="add">
          <ac:chgData name="Prabhu NATARAJAN" userId="b568c39d-4608-44ca-adc0-616f90d36460" providerId="ADAL" clId="{CD7CD436-B8F0-4164-B893-4B7C6635A898}" dt="2022-11-08T09:49:01.689" v="2"/>
          <ac:inkMkLst>
            <pc:docMk/>
            <pc:sldMk cId="358704930" sldId="772"/>
            <ac:inkMk id="7" creationId="{D7B1184F-4AFB-9151-52A4-1715BA341740}"/>
          </ac:inkMkLst>
        </pc:inkChg>
      </pc:sldChg>
      <pc:sldChg chg="addSp">
        <pc:chgData name="Prabhu NATARAJAN" userId="b568c39d-4608-44ca-adc0-616f90d36460" providerId="ADAL" clId="{CD7CD436-B8F0-4164-B893-4B7C6635A898}" dt="2022-11-08T09:49:01.689" v="2"/>
        <pc:sldMkLst>
          <pc:docMk/>
          <pc:sldMk cId="2519082952" sldId="773"/>
        </pc:sldMkLst>
        <pc:inkChg chg="add">
          <ac:chgData name="Prabhu NATARAJAN" userId="b568c39d-4608-44ca-adc0-616f90d36460" providerId="ADAL" clId="{CD7CD436-B8F0-4164-B893-4B7C6635A898}" dt="2022-11-08T09:49:01.689" v="2"/>
          <ac:inkMkLst>
            <pc:docMk/>
            <pc:sldMk cId="2519082952" sldId="773"/>
            <ac:inkMk id="6" creationId="{6C0BD27E-85BC-BDB5-1F3E-02D14E8EA8D3}"/>
          </ac:inkMkLst>
        </pc:inkChg>
      </pc:sldChg>
      <pc:sldChg chg="addSp">
        <pc:chgData name="Prabhu NATARAJAN" userId="b568c39d-4608-44ca-adc0-616f90d36460" providerId="ADAL" clId="{CD7CD436-B8F0-4164-B893-4B7C6635A898}" dt="2022-11-08T09:49:01.689" v="2"/>
        <pc:sldMkLst>
          <pc:docMk/>
          <pc:sldMk cId="1824599721" sldId="774"/>
        </pc:sldMkLst>
        <pc:inkChg chg="add">
          <ac:chgData name="Prabhu NATARAJAN" userId="b568c39d-4608-44ca-adc0-616f90d36460" providerId="ADAL" clId="{CD7CD436-B8F0-4164-B893-4B7C6635A898}" dt="2022-11-08T09:49:01.689" v="2"/>
          <ac:inkMkLst>
            <pc:docMk/>
            <pc:sldMk cId="1824599721" sldId="774"/>
            <ac:inkMk id="6" creationId="{7543DB31-C669-B1E2-8D20-95B5B4A6F09E}"/>
          </ac:inkMkLst>
        </pc:inkChg>
      </pc:sldChg>
      <pc:sldChg chg="addSp">
        <pc:chgData name="Prabhu NATARAJAN" userId="b568c39d-4608-44ca-adc0-616f90d36460" providerId="ADAL" clId="{CD7CD436-B8F0-4164-B893-4B7C6635A898}" dt="2022-11-08T09:49:01.689" v="2"/>
        <pc:sldMkLst>
          <pc:docMk/>
          <pc:sldMk cId="3507416369" sldId="775"/>
        </pc:sldMkLst>
        <pc:inkChg chg="add">
          <ac:chgData name="Prabhu NATARAJAN" userId="b568c39d-4608-44ca-adc0-616f90d36460" providerId="ADAL" clId="{CD7CD436-B8F0-4164-B893-4B7C6635A898}" dt="2022-11-08T09:49:01.689" v="2"/>
          <ac:inkMkLst>
            <pc:docMk/>
            <pc:sldMk cId="3507416369" sldId="775"/>
            <ac:inkMk id="6" creationId="{54B7819A-7A8E-9645-AC5C-BAE8AD6B5B20}"/>
          </ac:inkMkLst>
        </pc:inkChg>
      </pc:sldChg>
      <pc:sldChg chg="addSp">
        <pc:chgData name="Prabhu NATARAJAN" userId="b568c39d-4608-44ca-adc0-616f90d36460" providerId="ADAL" clId="{CD7CD436-B8F0-4164-B893-4B7C6635A898}" dt="2022-11-08T09:49:01.689" v="2"/>
        <pc:sldMkLst>
          <pc:docMk/>
          <pc:sldMk cId="1529775617" sldId="776"/>
        </pc:sldMkLst>
        <pc:inkChg chg="add">
          <ac:chgData name="Prabhu NATARAJAN" userId="b568c39d-4608-44ca-adc0-616f90d36460" providerId="ADAL" clId="{CD7CD436-B8F0-4164-B893-4B7C6635A898}" dt="2022-11-08T09:49:01.689" v="2"/>
          <ac:inkMkLst>
            <pc:docMk/>
            <pc:sldMk cId="1529775617" sldId="776"/>
            <ac:inkMk id="3" creationId="{013B527D-957D-8868-5075-F3BA08B70451}"/>
          </ac:inkMkLst>
        </pc:inkChg>
      </pc:sldChg>
      <pc:sldChg chg="addSp">
        <pc:chgData name="Prabhu NATARAJAN" userId="b568c39d-4608-44ca-adc0-616f90d36460" providerId="ADAL" clId="{CD7CD436-B8F0-4164-B893-4B7C6635A898}" dt="2022-11-08T09:49:01.689" v="2"/>
        <pc:sldMkLst>
          <pc:docMk/>
          <pc:sldMk cId="2620186485" sldId="777"/>
        </pc:sldMkLst>
        <pc:inkChg chg="add">
          <ac:chgData name="Prabhu NATARAJAN" userId="b568c39d-4608-44ca-adc0-616f90d36460" providerId="ADAL" clId="{CD7CD436-B8F0-4164-B893-4B7C6635A898}" dt="2022-11-08T09:49:01.689" v="2"/>
          <ac:inkMkLst>
            <pc:docMk/>
            <pc:sldMk cId="2620186485" sldId="777"/>
            <ac:inkMk id="6" creationId="{3E29D69E-4E82-304D-8E86-7FFBEEBFA25E}"/>
          </ac:inkMkLst>
        </pc:inkChg>
      </pc:sldChg>
      <pc:sldChg chg="mod modShow">
        <pc:chgData name="Prabhu NATARAJAN" userId="b568c39d-4608-44ca-adc0-616f90d36460" providerId="ADAL" clId="{CD7CD436-B8F0-4164-B893-4B7C6635A898}" dt="2022-11-08T08:01:21.792" v="1" actId="729"/>
        <pc:sldMkLst>
          <pc:docMk/>
          <pc:sldMk cId="1935191252" sldId="778"/>
        </pc:sldMkLst>
      </pc:sldChg>
      <pc:sldChg chg="addSp">
        <pc:chgData name="Prabhu NATARAJAN" userId="b568c39d-4608-44ca-adc0-616f90d36460" providerId="ADAL" clId="{CD7CD436-B8F0-4164-B893-4B7C6635A898}" dt="2022-11-08T09:49:01.689" v="2"/>
        <pc:sldMkLst>
          <pc:docMk/>
          <pc:sldMk cId="1419066920" sldId="779"/>
        </pc:sldMkLst>
        <pc:inkChg chg="add">
          <ac:chgData name="Prabhu NATARAJAN" userId="b568c39d-4608-44ca-adc0-616f90d36460" providerId="ADAL" clId="{CD7CD436-B8F0-4164-B893-4B7C6635A898}" dt="2022-11-08T09:49:01.689" v="2"/>
          <ac:inkMkLst>
            <pc:docMk/>
            <pc:sldMk cId="1419066920" sldId="779"/>
            <ac:inkMk id="7" creationId="{E9703683-6187-9C31-DBE9-903715258E13}"/>
          </ac:inkMkLst>
        </pc:inkChg>
      </pc:sldChg>
      <pc:sldChg chg="mod modShow">
        <pc:chgData name="Prabhu NATARAJAN" userId="b568c39d-4608-44ca-adc0-616f90d36460" providerId="ADAL" clId="{CD7CD436-B8F0-4164-B893-4B7C6635A898}" dt="2022-11-08T08:01:15.250" v="0" actId="729"/>
        <pc:sldMkLst>
          <pc:docMk/>
          <pc:sldMk cId="3442227947" sldId="780"/>
        </pc:sldMkLst>
      </pc:sldChg>
      <pc:sldChg chg="addSp">
        <pc:chgData name="Prabhu NATARAJAN" userId="b568c39d-4608-44ca-adc0-616f90d36460" providerId="ADAL" clId="{CD7CD436-B8F0-4164-B893-4B7C6635A898}" dt="2022-11-08T09:49:01.689" v="2"/>
        <pc:sldMkLst>
          <pc:docMk/>
          <pc:sldMk cId="3648755942" sldId="781"/>
        </pc:sldMkLst>
        <pc:inkChg chg="add">
          <ac:chgData name="Prabhu NATARAJAN" userId="b568c39d-4608-44ca-adc0-616f90d36460" providerId="ADAL" clId="{CD7CD436-B8F0-4164-B893-4B7C6635A898}" dt="2022-11-08T09:49:01.689" v="2"/>
          <ac:inkMkLst>
            <pc:docMk/>
            <pc:sldMk cId="3648755942" sldId="781"/>
            <ac:inkMk id="6" creationId="{92EF473E-8691-408C-1C86-4243B01726F4}"/>
          </ac:inkMkLst>
        </pc:inkChg>
      </pc:sldChg>
      <pc:sldChg chg="addSp">
        <pc:chgData name="Prabhu NATARAJAN" userId="b568c39d-4608-44ca-adc0-616f90d36460" providerId="ADAL" clId="{CD7CD436-B8F0-4164-B893-4B7C6635A898}" dt="2022-11-08T09:49:01.689" v="2"/>
        <pc:sldMkLst>
          <pc:docMk/>
          <pc:sldMk cId="2501714774" sldId="782"/>
        </pc:sldMkLst>
        <pc:inkChg chg="add">
          <ac:chgData name="Prabhu NATARAJAN" userId="b568c39d-4608-44ca-adc0-616f90d36460" providerId="ADAL" clId="{CD7CD436-B8F0-4164-B893-4B7C6635A898}" dt="2022-11-08T09:49:01.689" v="2"/>
          <ac:inkMkLst>
            <pc:docMk/>
            <pc:sldMk cId="2501714774" sldId="782"/>
            <ac:inkMk id="5" creationId="{C61CD634-8B45-496B-FF10-3978513F66DE}"/>
          </ac:inkMkLst>
        </pc:inkChg>
      </pc:sldChg>
      <pc:sldChg chg="addSp">
        <pc:chgData name="Prabhu NATARAJAN" userId="b568c39d-4608-44ca-adc0-616f90d36460" providerId="ADAL" clId="{CD7CD436-B8F0-4164-B893-4B7C6635A898}" dt="2022-11-08T09:49:01.689" v="2"/>
        <pc:sldMkLst>
          <pc:docMk/>
          <pc:sldMk cId="1231233180" sldId="783"/>
        </pc:sldMkLst>
        <pc:inkChg chg="add">
          <ac:chgData name="Prabhu NATARAJAN" userId="b568c39d-4608-44ca-adc0-616f90d36460" providerId="ADAL" clId="{CD7CD436-B8F0-4164-B893-4B7C6635A898}" dt="2022-11-08T09:49:01.689" v="2"/>
          <ac:inkMkLst>
            <pc:docMk/>
            <pc:sldMk cId="1231233180" sldId="783"/>
            <ac:inkMk id="6" creationId="{9B21980B-3226-9011-496B-B9325EA20505}"/>
          </ac:inkMkLst>
        </pc:inkChg>
      </pc:sldChg>
      <pc:sldChg chg="addSp">
        <pc:chgData name="Prabhu NATARAJAN" userId="b568c39d-4608-44ca-adc0-616f90d36460" providerId="ADAL" clId="{CD7CD436-B8F0-4164-B893-4B7C6635A898}" dt="2022-11-08T09:49:01.689" v="2"/>
        <pc:sldMkLst>
          <pc:docMk/>
          <pc:sldMk cId="2404264789" sldId="784"/>
        </pc:sldMkLst>
        <pc:inkChg chg="add">
          <ac:chgData name="Prabhu NATARAJAN" userId="b568c39d-4608-44ca-adc0-616f90d36460" providerId="ADAL" clId="{CD7CD436-B8F0-4164-B893-4B7C6635A898}" dt="2022-11-08T09:49:01.689" v="2"/>
          <ac:inkMkLst>
            <pc:docMk/>
            <pc:sldMk cId="2404264789" sldId="784"/>
            <ac:inkMk id="6" creationId="{57461D45-B59D-25AC-D2B2-47B84D433255}"/>
          </ac:inkMkLst>
        </pc:inkChg>
      </pc:sldChg>
      <pc:sldChg chg="addSp">
        <pc:chgData name="Prabhu NATARAJAN" userId="b568c39d-4608-44ca-adc0-616f90d36460" providerId="ADAL" clId="{CD7CD436-B8F0-4164-B893-4B7C6635A898}" dt="2022-11-08T09:49:01.689" v="2"/>
        <pc:sldMkLst>
          <pc:docMk/>
          <pc:sldMk cId="3388097950" sldId="785"/>
        </pc:sldMkLst>
        <pc:inkChg chg="add">
          <ac:chgData name="Prabhu NATARAJAN" userId="b568c39d-4608-44ca-adc0-616f90d36460" providerId="ADAL" clId="{CD7CD436-B8F0-4164-B893-4B7C6635A898}" dt="2022-11-08T09:49:01.689" v="2"/>
          <ac:inkMkLst>
            <pc:docMk/>
            <pc:sldMk cId="3388097950" sldId="785"/>
            <ac:inkMk id="6" creationId="{A74CC595-DF0E-3790-ED2F-4854F51ED672}"/>
          </ac:inkMkLst>
        </pc:inkChg>
      </pc:sldChg>
      <pc:sldChg chg="addSp">
        <pc:chgData name="Prabhu NATARAJAN" userId="b568c39d-4608-44ca-adc0-616f90d36460" providerId="ADAL" clId="{CD7CD436-B8F0-4164-B893-4B7C6635A898}" dt="2022-11-08T09:49:01.689" v="2"/>
        <pc:sldMkLst>
          <pc:docMk/>
          <pc:sldMk cId="4069463512" sldId="786"/>
        </pc:sldMkLst>
        <pc:inkChg chg="add">
          <ac:chgData name="Prabhu NATARAJAN" userId="b568c39d-4608-44ca-adc0-616f90d36460" providerId="ADAL" clId="{CD7CD436-B8F0-4164-B893-4B7C6635A898}" dt="2022-11-08T09:49:01.689" v="2"/>
          <ac:inkMkLst>
            <pc:docMk/>
            <pc:sldMk cId="4069463512" sldId="786"/>
            <ac:inkMk id="6" creationId="{8B6D8BF7-8231-3A3D-E7AB-7FC4AD751D94}"/>
          </ac:inkMkLst>
        </pc:inkChg>
      </pc:sldChg>
      <pc:sldChg chg="addSp">
        <pc:chgData name="Prabhu NATARAJAN" userId="b568c39d-4608-44ca-adc0-616f90d36460" providerId="ADAL" clId="{CD7CD436-B8F0-4164-B893-4B7C6635A898}" dt="2022-11-08T09:49:01.689" v="2"/>
        <pc:sldMkLst>
          <pc:docMk/>
          <pc:sldMk cId="2648282983" sldId="787"/>
        </pc:sldMkLst>
        <pc:inkChg chg="add">
          <ac:chgData name="Prabhu NATARAJAN" userId="b568c39d-4608-44ca-adc0-616f90d36460" providerId="ADAL" clId="{CD7CD436-B8F0-4164-B893-4B7C6635A898}" dt="2022-11-08T09:49:01.689" v="2"/>
          <ac:inkMkLst>
            <pc:docMk/>
            <pc:sldMk cId="2648282983" sldId="787"/>
            <ac:inkMk id="6" creationId="{48AC4C73-13B4-80ED-1741-98852C19261A}"/>
          </ac:inkMkLst>
        </pc:inkChg>
      </pc:sldChg>
      <pc:sldChg chg="addSp">
        <pc:chgData name="Prabhu NATARAJAN" userId="b568c39d-4608-44ca-adc0-616f90d36460" providerId="ADAL" clId="{CD7CD436-B8F0-4164-B893-4B7C6635A898}" dt="2022-11-08T09:49:01.689" v="2"/>
        <pc:sldMkLst>
          <pc:docMk/>
          <pc:sldMk cId="3469488392" sldId="788"/>
        </pc:sldMkLst>
        <pc:inkChg chg="add">
          <ac:chgData name="Prabhu NATARAJAN" userId="b568c39d-4608-44ca-adc0-616f90d36460" providerId="ADAL" clId="{CD7CD436-B8F0-4164-B893-4B7C6635A898}" dt="2022-11-08T09:49:01.689" v="2"/>
          <ac:inkMkLst>
            <pc:docMk/>
            <pc:sldMk cId="3469488392" sldId="788"/>
            <ac:inkMk id="3" creationId="{62A12254-DC21-C35A-A53A-79558F3BA425}"/>
          </ac:inkMkLst>
        </pc:inkChg>
      </pc:sldChg>
      <pc:sldChg chg="addSp">
        <pc:chgData name="Prabhu NATARAJAN" userId="b568c39d-4608-44ca-adc0-616f90d36460" providerId="ADAL" clId="{CD7CD436-B8F0-4164-B893-4B7C6635A898}" dt="2022-11-08T09:49:01.689" v="2"/>
        <pc:sldMkLst>
          <pc:docMk/>
          <pc:sldMk cId="2304366073" sldId="789"/>
        </pc:sldMkLst>
        <pc:inkChg chg="add">
          <ac:chgData name="Prabhu NATARAJAN" userId="b568c39d-4608-44ca-adc0-616f90d36460" providerId="ADAL" clId="{CD7CD436-B8F0-4164-B893-4B7C6635A898}" dt="2022-11-08T09:49:01.689" v="2"/>
          <ac:inkMkLst>
            <pc:docMk/>
            <pc:sldMk cId="2304366073" sldId="789"/>
            <ac:inkMk id="6" creationId="{5CD2468F-A3DD-E119-D7FF-47FE3089AC88}"/>
          </ac:inkMkLst>
        </pc:inkChg>
      </pc:sldChg>
      <pc:sldChg chg="addSp">
        <pc:chgData name="Prabhu NATARAJAN" userId="b568c39d-4608-44ca-adc0-616f90d36460" providerId="ADAL" clId="{CD7CD436-B8F0-4164-B893-4B7C6635A898}" dt="2022-11-08T09:49:01.689" v="2"/>
        <pc:sldMkLst>
          <pc:docMk/>
          <pc:sldMk cId="2211502664" sldId="790"/>
        </pc:sldMkLst>
        <pc:inkChg chg="add">
          <ac:chgData name="Prabhu NATARAJAN" userId="b568c39d-4608-44ca-adc0-616f90d36460" providerId="ADAL" clId="{CD7CD436-B8F0-4164-B893-4B7C6635A898}" dt="2022-11-08T09:49:01.689" v="2"/>
          <ac:inkMkLst>
            <pc:docMk/>
            <pc:sldMk cId="2211502664" sldId="790"/>
            <ac:inkMk id="7" creationId="{BA9A9917-FA49-03DF-0941-80D986E78986}"/>
          </ac:inkMkLst>
        </pc:inkChg>
      </pc:sldChg>
      <pc:sldChg chg="addSp">
        <pc:chgData name="Prabhu NATARAJAN" userId="b568c39d-4608-44ca-adc0-616f90d36460" providerId="ADAL" clId="{CD7CD436-B8F0-4164-B893-4B7C6635A898}" dt="2022-11-08T09:49:01.689" v="2"/>
        <pc:sldMkLst>
          <pc:docMk/>
          <pc:sldMk cId="2836959167" sldId="791"/>
        </pc:sldMkLst>
        <pc:inkChg chg="add">
          <ac:chgData name="Prabhu NATARAJAN" userId="b568c39d-4608-44ca-adc0-616f90d36460" providerId="ADAL" clId="{CD7CD436-B8F0-4164-B893-4B7C6635A898}" dt="2022-11-08T09:49:01.689" v="2"/>
          <ac:inkMkLst>
            <pc:docMk/>
            <pc:sldMk cId="2836959167" sldId="791"/>
            <ac:inkMk id="3" creationId="{677C1963-141B-CDD3-93C3-3ACF5563E8BF}"/>
          </ac:inkMkLst>
        </pc:inkChg>
      </pc:sldChg>
    </pc:docChg>
  </pc:docChgLst>
  <pc:docChgLst>
    <pc:chgData name="Prabhu NATARAJAN" userId="b568c39d-4608-44ca-adc0-616f90d36460" providerId="ADAL" clId="{7A1C68B3-E530-4B74-B6C0-6595C3B8457B}"/>
    <pc:docChg chg="undo custSel addSld delSld modSld">
      <pc:chgData name="Prabhu NATARAJAN" userId="b568c39d-4608-44ca-adc0-616f90d36460" providerId="ADAL" clId="{7A1C68B3-E530-4B74-B6C0-6595C3B8457B}" dt="2022-11-07T07:32:10.520" v="616" actId="1076"/>
      <pc:docMkLst>
        <pc:docMk/>
      </pc:docMkLst>
      <pc:sldChg chg="del">
        <pc:chgData name="Prabhu NATARAJAN" userId="b568c39d-4608-44ca-adc0-616f90d36460" providerId="ADAL" clId="{7A1C68B3-E530-4B74-B6C0-6595C3B8457B}" dt="2022-11-07T07:01:13.438" v="399" actId="2696"/>
        <pc:sldMkLst>
          <pc:docMk/>
          <pc:sldMk cId="579906018" sldId="337"/>
        </pc:sldMkLst>
      </pc:sldChg>
      <pc:sldChg chg="del">
        <pc:chgData name="Prabhu NATARAJAN" userId="b568c39d-4608-44ca-adc0-616f90d36460" providerId="ADAL" clId="{7A1C68B3-E530-4B74-B6C0-6595C3B8457B}" dt="2022-11-07T07:00:41.682" v="378" actId="2696"/>
        <pc:sldMkLst>
          <pc:docMk/>
          <pc:sldMk cId="3296746546" sldId="367"/>
        </pc:sldMkLst>
      </pc:sldChg>
      <pc:sldChg chg="del">
        <pc:chgData name="Prabhu NATARAJAN" userId="b568c39d-4608-44ca-adc0-616f90d36460" providerId="ADAL" clId="{7A1C68B3-E530-4B74-B6C0-6595C3B8457B}" dt="2022-11-07T07:03:50.372" v="418" actId="2696"/>
        <pc:sldMkLst>
          <pc:docMk/>
          <pc:sldMk cId="4272915773" sldId="372"/>
        </pc:sldMkLst>
      </pc:sldChg>
      <pc:sldChg chg="del">
        <pc:chgData name="Prabhu NATARAJAN" userId="b568c39d-4608-44ca-adc0-616f90d36460" providerId="ADAL" clId="{7A1C68B3-E530-4B74-B6C0-6595C3B8457B}" dt="2022-11-07T07:00:56.601" v="386" actId="2696"/>
        <pc:sldMkLst>
          <pc:docMk/>
          <pc:sldMk cId="1010803985" sldId="373"/>
        </pc:sldMkLst>
      </pc:sldChg>
      <pc:sldChg chg="del">
        <pc:chgData name="Prabhu NATARAJAN" userId="b568c39d-4608-44ca-adc0-616f90d36460" providerId="ADAL" clId="{7A1C68B3-E530-4B74-B6C0-6595C3B8457B}" dt="2022-11-07T07:00:56.632" v="387" actId="2696"/>
        <pc:sldMkLst>
          <pc:docMk/>
          <pc:sldMk cId="386809163" sldId="374"/>
        </pc:sldMkLst>
      </pc:sldChg>
      <pc:sldChg chg="del">
        <pc:chgData name="Prabhu NATARAJAN" userId="b568c39d-4608-44ca-adc0-616f90d36460" providerId="ADAL" clId="{7A1C68B3-E530-4B74-B6C0-6595C3B8457B}" dt="2022-11-07T07:00:56.663" v="388" actId="2696"/>
        <pc:sldMkLst>
          <pc:docMk/>
          <pc:sldMk cId="3242677168" sldId="375"/>
        </pc:sldMkLst>
      </pc:sldChg>
      <pc:sldChg chg="del">
        <pc:chgData name="Prabhu NATARAJAN" userId="b568c39d-4608-44ca-adc0-616f90d36460" providerId="ADAL" clId="{7A1C68B3-E530-4B74-B6C0-6595C3B8457B}" dt="2022-11-07T07:00:56.694" v="389" actId="2696"/>
        <pc:sldMkLst>
          <pc:docMk/>
          <pc:sldMk cId="775610974" sldId="376"/>
        </pc:sldMkLst>
      </pc:sldChg>
      <pc:sldChg chg="del">
        <pc:chgData name="Prabhu NATARAJAN" userId="b568c39d-4608-44ca-adc0-616f90d36460" providerId="ADAL" clId="{7A1C68B3-E530-4B74-B6C0-6595C3B8457B}" dt="2022-11-07T07:00:56.882" v="393" actId="2696"/>
        <pc:sldMkLst>
          <pc:docMk/>
          <pc:sldMk cId="4197085337" sldId="377"/>
        </pc:sldMkLst>
      </pc:sldChg>
      <pc:sldChg chg="del">
        <pc:chgData name="Prabhu NATARAJAN" userId="b568c39d-4608-44ca-adc0-616f90d36460" providerId="ADAL" clId="{7A1C68B3-E530-4B74-B6C0-6595C3B8457B}" dt="2022-11-07T07:01:01.631" v="398" actId="2696"/>
        <pc:sldMkLst>
          <pc:docMk/>
          <pc:sldMk cId="3878690618" sldId="378"/>
        </pc:sldMkLst>
      </pc:sldChg>
      <pc:sldChg chg="del">
        <pc:chgData name="Prabhu NATARAJAN" userId="b568c39d-4608-44ca-adc0-616f90d36460" providerId="ADAL" clId="{7A1C68B3-E530-4B74-B6C0-6595C3B8457B}" dt="2022-11-07T07:00:41.729" v="379" actId="2696"/>
        <pc:sldMkLst>
          <pc:docMk/>
          <pc:sldMk cId="1603146005" sldId="379"/>
        </pc:sldMkLst>
      </pc:sldChg>
      <pc:sldChg chg="del">
        <pc:chgData name="Prabhu NATARAJAN" userId="b568c39d-4608-44ca-adc0-616f90d36460" providerId="ADAL" clId="{7A1C68B3-E530-4B74-B6C0-6595C3B8457B}" dt="2022-11-07T07:00:41.760" v="380" actId="2696"/>
        <pc:sldMkLst>
          <pc:docMk/>
          <pc:sldMk cId="1228222531" sldId="380"/>
        </pc:sldMkLst>
      </pc:sldChg>
      <pc:sldChg chg="del">
        <pc:chgData name="Prabhu NATARAJAN" userId="b568c39d-4608-44ca-adc0-616f90d36460" providerId="ADAL" clId="{7A1C68B3-E530-4B74-B6C0-6595C3B8457B}" dt="2022-11-07T07:00:41.776" v="381" actId="2696"/>
        <pc:sldMkLst>
          <pc:docMk/>
          <pc:sldMk cId="767635130" sldId="381"/>
        </pc:sldMkLst>
      </pc:sldChg>
      <pc:sldChg chg="del">
        <pc:chgData name="Prabhu NATARAJAN" userId="b568c39d-4608-44ca-adc0-616f90d36460" providerId="ADAL" clId="{7A1C68B3-E530-4B74-B6C0-6595C3B8457B}" dt="2022-11-07T07:00:41.792" v="382" actId="2696"/>
        <pc:sldMkLst>
          <pc:docMk/>
          <pc:sldMk cId="3835867504" sldId="382"/>
        </pc:sldMkLst>
      </pc:sldChg>
      <pc:sldChg chg="del">
        <pc:chgData name="Prabhu NATARAJAN" userId="b568c39d-4608-44ca-adc0-616f90d36460" providerId="ADAL" clId="{7A1C68B3-E530-4B74-B6C0-6595C3B8457B}" dt="2022-11-07T07:00:41.823" v="383" actId="2696"/>
        <pc:sldMkLst>
          <pc:docMk/>
          <pc:sldMk cId="3852746576" sldId="383"/>
        </pc:sldMkLst>
      </pc:sldChg>
      <pc:sldChg chg="del">
        <pc:chgData name="Prabhu NATARAJAN" userId="b568c39d-4608-44ca-adc0-616f90d36460" providerId="ADAL" clId="{7A1C68B3-E530-4B74-B6C0-6595C3B8457B}" dt="2022-11-07T07:00:41.838" v="384" actId="2696"/>
        <pc:sldMkLst>
          <pc:docMk/>
          <pc:sldMk cId="1658067112" sldId="384"/>
        </pc:sldMkLst>
      </pc:sldChg>
      <pc:sldChg chg="del">
        <pc:chgData name="Prabhu NATARAJAN" userId="b568c39d-4608-44ca-adc0-616f90d36460" providerId="ADAL" clId="{7A1C68B3-E530-4B74-B6C0-6595C3B8457B}" dt="2022-11-07T07:00:41.854" v="385" actId="2696"/>
        <pc:sldMkLst>
          <pc:docMk/>
          <pc:sldMk cId="1008912815" sldId="385"/>
        </pc:sldMkLst>
      </pc:sldChg>
      <pc:sldChg chg="del">
        <pc:chgData name="Prabhu NATARAJAN" userId="b568c39d-4608-44ca-adc0-616f90d36460" providerId="ADAL" clId="{7A1C68B3-E530-4B74-B6C0-6595C3B8457B}" dt="2022-11-07T07:03:50.356" v="416" actId="2696"/>
        <pc:sldMkLst>
          <pc:docMk/>
          <pc:sldMk cId="162380311" sldId="387"/>
        </pc:sldMkLst>
      </pc:sldChg>
      <pc:sldChg chg="del">
        <pc:chgData name="Prabhu NATARAJAN" userId="b568c39d-4608-44ca-adc0-616f90d36460" providerId="ADAL" clId="{7A1C68B3-E530-4B74-B6C0-6595C3B8457B}" dt="2022-11-07T07:03:50.310" v="412" actId="2696"/>
        <pc:sldMkLst>
          <pc:docMk/>
          <pc:sldMk cId="3622002639" sldId="388"/>
        </pc:sldMkLst>
      </pc:sldChg>
      <pc:sldChg chg="del">
        <pc:chgData name="Prabhu NATARAJAN" userId="b568c39d-4608-44ca-adc0-616f90d36460" providerId="ADAL" clId="{7A1C68B3-E530-4B74-B6C0-6595C3B8457B}" dt="2022-11-07T07:03:50.325" v="414" actId="2696"/>
        <pc:sldMkLst>
          <pc:docMk/>
          <pc:sldMk cId="620865445" sldId="389"/>
        </pc:sldMkLst>
      </pc:sldChg>
      <pc:sldChg chg="del">
        <pc:chgData name="Prabhu NATARAJAN" userId="b568c39d-4608-44ca-adc0-616f90d36460" providerId="ADAL" clId="{7A1C68B3-E530-4B74-B6C0-6595C3B8457B}" dt="2022-11-07T07:03:50.356" v="417" actId="2696"/>
        <pc:sldMkLst>
          <pc:docMk/>
          <pc:sldMk cId="3131188275" sldId="390"/>
        </pc:sldMkLst>
      </pc:sldChg>
      <pc:sldChg chg="del">
        <pc:chgData name="Prabhu NATARAJAN" userId="b568c39d-4608-44ca-adc0-616f90d36460" providerId="ADAL" clId="{7A1C68B3-E530-4B74-B6C0-6595C3B8457B}" dt="2022-11-07T07:03:50.341" v="415" actId="2696"/>
        <pc:sldMkLst>
          <pc:docMk/>
          <pc:sldMk cId="4084534848" sldId="391"/>
        </pc:sldMkLst>
      </pc:sldChg>
      <pc:sldChg chg="del">
        <pc:chgData name="Prabhu NATARAJAN" userId="b568c39d-4608-44ca-adc0-616f90d36460" providerId="ADAL" clId="{7A1C68B3-E530-4B74-B6C0-6595C3B8457B}" dt="2022-11-07T07:03:50.325" v="413" actId="2696"/>
        <pc:sldMkLst>
          <pc:docMk/>
          <pc:sldMk cId="3869472687" sldId="392"/>
        </pc:sldMkLst>
      </pc:sldChg>
      <pc:sldChg chg="del">
        <pc:chgData name="Prabhu NATARAJAN" userId="b568c39d-4608-44ca-adc0-616f90d36460" providerId="ADAL" clId="{7A1C68B3-E530-4B74-B6C0-6595C3B8457B}" dt="2022-11-07T07:00:56.835" v="392" actId="2696"/>
        <pc:sldMkLst>
          <pc:docMk/>
          <pc:sldMk cId="139027715" sldId="763"/>
        </pc:sldMkLst>
      </pc:sldChg>
      <pc:sldChg chg="del">
        <pc:chgData name="Prabhu NATARAJAN" userId="b568c39d-4608-44ca-adc0-616f90d36460" providerId="ADAL" clId="{7A1C68B3-E530-4B74-B6C0-6595C3B8457B}" dt="2022-11-07T07:00:56.804" v="391" actId="2696"/>
        <pc:sldMkLst>
          <pc:docMk/>
          <pc:sldMk cId="1904084201" sldId="764"/>
        </pc:sldMkLst>
      </pc:sldChg>
      <pc:sldChg chg="del">
        <pc:chgData name="Prabhu NATARAJAN" userId="b568c39d-4608-44ca-adc0-616f90d36460" providerId="ADAL" clId="{7A1C68B3-E530-4B74-B6C0-6595C3B8457B}" dt="2022-11-07T07:00:56.929" v="394" actId="2696"/>
        <pc:sldMkLst>
          <pc:docMk/>
          <pc:sldMk cId="4269265373" sldId="765"/>
        </pc:sldMkLst>
      </pc:sldChg>
      <pc:sldChg chg="del">
        <pc:chgData name="Prabhu NATARAJAN" userId="b568c39d-4608-44ca-adc0-616f90d36460" providerId="ADAL" clId="{7A1C68B3-E530-4B74-B6C0-6595C3B8457B}" dt="2022-11-07T07:01:01.615" v="396" actId="2696"/>
        <pc:sldMkLst>
          <pc:docMk/>
          <pc:sldMk cId="3609778259" sldId="766"/>
        </pc:sldMkLst>
      </pc:sldChg>
      <pc:sldChg chg="del">
        <pc:chgData name="Prabhu NATARAJAN" userId="b568c39d-4608-44ca-adc0-616f90d36460" providerId="ADAL" clId="{7A1C68B3-E530-4B74-B6C0-6595C3B8457B}" dt="2022-11-07T07:00:56.757" v="390" actId="2696"/>
        <pc:sldMkLst>
          <pc:docMk/>
          <pc:sldMk cId="252733840" sldId="767"/>
        </pc:sldMkLst>
      </pc:sldChg>
      <pc:sldChg chg="del">
        <pc:chgData name="Prabhu NATARAJAN" userId="b568c39d-4608-44ca-adc0-616f90d36460" providerId="ADAL" clId="{7A1C68B3-E530-4B74-B6C0-6595C3B8457B}" dt="2022-11-07T07:01:01.553" v="395" actId="2696"/>
        <pc:sldMkLst>
          <pc:docMk/>
          <pc:sldMk cId="3654630785" sldId="768"/>
        </pc:sldMkLst>
      </pc:sldChg>
      <pc:sldChg chg="del">
        <pc:chgData name="Prabhu NATARAJAN" userId="b568c39d-4608-44ca-adc0-616f90d36460" providerId="ADAL" clId="{7A1C68B3-E530-4B74-B6C0-6595C3B8457B}" dt="2022-11-07T07:01:01.615" v="397" actId="2696"/>
        <pc:sldMkLst>
          <pc:docMk/>
          <pc:sldMk cId="3568711793" sldId="769"/>
        </pc:sldMkLst>
      </pc:sldChg>
      <pc:sldChg chg="addSp modSp add">
        <pc:chgData name="Prabhu NATARAJAN" userId="b568c39d-4608-44ca-adc0-616f90d36460" providerId="ADAL" clId="{7A1C68B3-E530-4B74-B6C0-6595C3B8457B}" dt="2022-11-07T02:15:56.383" v="30" actId="1076"/>
        <pc:sldMkLst>
          <pc:docMk/>
          <pc:sldMk cId="1525253878" sldId="770"/>
        </pc:sldMkLst>
        <pc:spChg chg="mod">
          <ac:chgData name="Prabhu NATARAJAN" userId="b568c39d-4608-44ca-adc0-616f90d36460" providerId="ADAL" clId="{7A1C68B3-E530-4B74-B6C0-6595C3B8457B}" dt="2022-11-07T02:15:46.256" v="27" actId="20577"/>
          <ac:spMkLst>
            <pc:docMk/>
            <pc:sldMk cId="1525253878" sldId="770"/>
            <ac:spMk id="2" creationId="{135D32A7-25FC-478D-BDA8-97DDBA9148C9}"/>
          </ac:spMkLst>
        </pc:spChg>
        <pc:picChg chg="add mod">
          <ac:chgData name="Prabhu NATARAJAN" userId="b568c39d-4608-44ca-adc0-616f90d36460" providerId="ADAL" clId="{7A1C68B3-E530-4B74-B6C0-6595C3B8457B}" dt="2022-11-07T02:15:56.383" v="30" actId="1076"/>
          <ac:picMkLst>
            <pc:docMk/>
            <pc:sldMk cId="1525253878" sldId="770"/>
            <ac:picMk id="6" creationId="{2C04FB22-0DA4-4456-9AC0-3B061798F8B4}"/>
          </ac:picMkLst>
        </pc:picChg>
      </pc:sldChg>
      <pc:sldChg chg="addSp delSp modSp add">
        <pc:chgData name="Prabhu NATARAJAN" userId="b568c39d-4608-44ca-adc0-616f90d36460" providerId="ADAL" clId="{7A1C68B3-E530-4B74-B6C0-6595C3B8457B}" dt="2022-11-07T06:57:46.486" v="377" actId="6549"/>
        <pc:sldMkLst>
          <pc:docMk/>
          <pc:sldMk cId="951809711" sldId="771"/>
        </pc:sldMkLst>
        <pc:spChg chg="mod">
          <ac:chgData name="Prabhu NATARAJAN" userId="b568c39d-4608-44ca-adc0-616f90d36460" providerId="ADAL" clId="{7A1C68B3-E530-4B74-B6C0-6595C3B8457B}" dt="2022-11-07T02:21:40.279" v="60" actId="20577"/>
          <ac:spMkLst>
            <pc:docMk/>
            <pc:sldMk cId="951809711" sldId="771"/>
            <ac:spMk id="2" creationId="{135D32A7-25FC-478D-BDA8-97DDBA9148C9}"/>
          </ac:spMkLst>
        </pc:spChg>
        <pc:spChg chg="mod">
          <ac:chgData name="Prabhu NATARAJAN" userId="b568c39d-4608-44ca-adc0-616f90d36460" providerId="ADAL" clId="{7A1C68B3-E530-4B74-B6C0-6595C3B8457B}" dt="2022-11-07T06:57:46.486" v="377" actId="6549"/>
          <ac:spMkLst>
            <pc:docMk/>
            <pc:sldMk cId="951809711" sldId="771"/>
            <ac:spMk id="3" creationId="{6C3B7DE3-83DB-47FD-91CD-9349006D7340}"/>
          </ac:spMkLst>
        </pc:spChg>
        <pc:picChg chg="del">
          <ac:chgData name="Prabhu NATARAJAN" userId="b568c39d-4608-44ca-adc0-616f90d36460" providerId="ADAL" clId="{7A1C68B3-E530-4B74-B6C0-6595C3B8457B}" dt="2022-11-07T02:21:42.524" v="61" actId="478"/>
          <ac:picMkLst>
            <pc:docMk/>
            <pc:sldMk cId="951809711" sldId="771"/>
            <ac:picMk id="6" creationId="{2C04FB22-0DA4-4456-9AC0-3B061798F8B4}"/>
          </ac:picMkLst>
        </pc:picChg>
        <pc:picChg chg="add mod">
          <ac:chgData name="Prabhu NATARAJAN" userId="b568c39d-4608-44ca-adc0-616f90d36460" providerId="ADAL" clId="{7A1C68B3-E530-4B74-B6C0-6595C3B8457B}" dt="2022-11-07T02:21:48.017" v="63" actId="1076"/>
          <ac:picMkLst>
            <pc:docMk/>
            <pc:sldMk cId="951809711" sldId="771"/>
            <ac:picMk id="7" creationId="{0DF3E392-600A-4118-BDD8-C67FB38D137E}"/>
          </ac:picMkLst>
        </pc:picChg>
      </pc:sldChg>
      <pc:sldChg chg="addSp modSp add">
        <pc:chgData name="Prabhu NATARAJAN" userId="b568c39d-4608-44ca-adc0-616f90d36460" providerId="ADAL" clId="{7A1C68B3-E530-4B74-B6C0-6595C3B8457B}" dt="2022-11-07T03:46:46.327" v="262" actId="20577"/>
        <pc:sldMkLst>
          <pc:docMk/>
          <pc:sldMk cId="358704930" sldId="772"/>
        </pc:sldMkLst>
        <pc:spChg chg="mod">
          <ac:chgData name="Prabhu NATARAJAN" userId="b568c39d-4608-44ca-adc0-616f90d36460" providerId="ADAL" clId="{7A1C68B3-E530-4B74-B6C0-6595C3B8457B}" dt="2022-11-07T03:45:05.660" v="222" actId="20577"/>
          <ac:spMkLst>
            <pc:docMk/>
            <pc:sldMk cId="358704930" sldId="772"/>
            <ac:spMk id="2" creationId="{D27344C7-D04C-4068-BC04-C7D6D50C7707}"/>
          </ac:spMkLst>
        </pc:spChg>
        <pc:spChg chg="mod">
          <ac:chgData name="Prabhu NATARAJAN" userId="b568c39d-4608-44ca-adc0-616f90d36460" providerId="ADAL" clId="{7A1C68B3-E530-4B74-B6C0-6595C3B8457B}" dt="2022-11-07T03:46:46.327" v="262" actId="20577"/>
          <ac:spMkLst>
            <pc:docMk/>
            <pc:sldMk cId="358704930" sldId="772"/>
            <ac:spMk id="3" creationId="{8ACE09B5-D065-4A3C-AE78-840A8EC9C772}"/>
          </ac:spMkLst>
        </pc:spChg>
        <pc:picChg chg="add mod">
          <ac:chgData name="Prabhu NATARAJAN" userId="b568c39d-4608-44ca-adc0-616f90d36460" providerId="ADAL" clId="{7A1C68B3-E530-4B74-B6C0-6595C3B8457B}" dt="2022-11-07T03:41:10.124" v="209" actId="1076"/>
          <ac:picMkLst>
            <pc:docMk/>
            <pc:sldMk cId="358704930" sldId="772"/>
            <ac:picMk id="6" creationId="{48F03D75-8FEC-4ABE-8B03-2DA517B81FA8}"/>
          </ac:picMkLst>
        </pc:picChg>
      </pc:sldChg>
      <pc:sldChg chg="modSp add">
        <pc:chgData name="Prabhu NATARAJAN" userId="b568c39d-4608-44ca-adc0-616f90d36460" providerId="ADAL" clId="{7A1C68B3-E530-4B74-B6C0-6595C3B8457B}" dt="2022-11-07T03:35:44.069" v="185"/>
        <pc:sldMkLst>
          <pc:docMk/>
          <pc:sldMk cId="2519082952" sldId="773"/>
        </pc:sldMkLst>
        <pc:spChg chg="mod">
          <ac:chgData name="Prabhu NATARAJAN" userId="b568c39d-4608-44ca-adc0-616f90d36460" providerId="ADAL" clId="{7A1C68B3-E530-4B74-B6C0-6595C3B8457B}" dt="2022-11-07T03:35:34.572" v="184" actId="6549"/>
          <ac:spMkLst>
            <pc:docMk/>
            <pc:sldMk cId="2519082952" sldId="773"/>
            <ac:spMk id="2" creationId="{D27344C7-D04C-4068-BC04-C7D6D50C7707}"/>
          </ac:spMkLst>
        </pc:spChg>
        <pc:spChg chg="mod">
          <ac:chgData name="Prabhu NATARAJAN" userId="b568c39d-4608-44ca-adc0-616f90d36460" providerId="ADAL" clId="{7A1C68B3-E530-4B74-B6C0-6595C3B8457B}" dt="2022-11-07T03:35:44.069" v="185"/>
          <ac:spMkLst>
            <pc:docMk/>
            <pc:sldMk cId="2519082952" sldId="773"/>
            <ac:spMk id="3" creationId="{8ACE09B5-D065-4A3C-AE78-840A8EC9C772}"/>
          </ac:spMkLst>
        </pc:spChg>
      </pc:sldChg>
      <pc:sldChg chg="addSp delSp modSp add">
        <pc:chgData name="Prabhu NATARAJAN" userId="b568c39d-4608-44ca-adc0-616f90d36460" providerId="ADAL" clId="{7A1C68B3-E530-4B74-B6C0-6595C3B8457B}" dt="2022-11-07T03:46:40.682" v="254" actId="20577"/>
        <pc:sldMkLst>
          <pc:docMk/>
          <pc:sldMk cId="1824599721" sldId="774"/>
        </pc:sldMkLst>
        <pc:spChg chg="mod">
          <ac:chgData name="Prabhu NATARAJAN" userId="b568c39d-4608-44ca-adc0-616f90d36460" providerId="ADAL" clId="{7A1C68B3-E530-4B74-B6C0-6595C3B8457B}" dt="2022-11-07T03:45:12.006" v="229" actId="20577"/>
          <ac:spMkLst>
            <pc:docMk/>
            <pc:sldMk cId="1824599721" sldId="774"/>
            <ac:spMk id="2" creationId="{D27344C7-D04C-4068-BC04-C7D6D50C7707}"/>
          </ac:spMkLst>
        </pc:spChg>
        <pc:spChg chg="mod">
          <ac:chgData name="Prabhu NATARAJAN" userId="b568c39d-4608-44ca-adc0-616f90d36460" providerId="ADAL" clId="{7A1C68B3-E530-4B74-B6C0-6595C3B8457B}" dt="2022-11-07T03:46:40.682" v="254" actId="20577"/>
          <ac:spMkLst>
            <pc:docMk/>
            <pc:sldMk cId="1824599721" sldId="774"/>
            <ac:spMk id="3" creationId="{8ACE09B5-D065-4A3C-AE78-840A8EC9C772}"/>
          </ac:spMkLst>
        </pc:spChg>
        <pc:picChg chg="del">
          <ac:chgData name="Prabhu NATARAJAN" userId="b568c39d-4608-44ca-adc0-616f90d36460" providerId="ADAL" clId="{7A1C68B3-E530-4B74-B6C0-6595C3B8457B}" dt="2022-11-07T03:41:15.679" v="211" actId="478"/>
          <ac:picMkLst>
            <pc:docMk/>
            <pc:sldMk cId="1824599721" sldId="774"/>
            <ac:picMk id="6" creationId="{48F03D75-8FEC-4ABE-8B03-2DA517B81FA8}"/>
          </ac:picMkLst>
        </pc:picChg>
        <pc:picChg chg="add mod">
          <ac:chgData name="Prabhu NATARAJAN" userId="b568c39d-4608-44ca-adc0-616f90d36460" providerId="ADAL" clId="{7A1C68B3-E530-4B74-B6C0-6595C3B8457B}" dt="2022-11-07T03:41:43.403" v="215" actId="1076"/>
          <ac:picMkLst>
            <pc:docMk/>
            <pc:sldMk cId="1824599721" sldId="774"/>
            <ac:picMk id="7" creationId="{12141D87-5D14-4808-B9F9-1ADE076ED01B}"/>
          </ac:picMkLst>
        </pc:picChg>
        <pc:picChg chg="add del mod">
          <ac:chgData name="Prabhu NATARAJAN" userId="b568c39d-4608-44ca-adc0-616f90d36460" providerId="ADAL" clId="{7A1C68B3-E530-4B74-B6C0-6595C3B8457B}" dt="2022-11-07T03:46:02.223" v="233"/>
          <ac:picMkLst>
            <pc:docMk/>
            <pc:sldMk cId="1824599721" sldId="774"/>
            <ac:picMk id="8" creationId="{96B86BB7-8C45-4F1C-8C94-D1F918572B82}"/>
          </ac:picMkLst>
        </pc:picChg>
      </pc:sldChg>
      <pc:sldChg chg="addSp delSp modSp add">
        <pc:chgData name="Prabhu NATARAJAN" userId="b568c39d-4608-44ca-adc0-616f90d36460" providerId="ADAL" clId="{7A1C68B3-E530-4B74-B6C0-6595C3B8457B}" dt="2022-11-07T06:10:59.155" v="356" actId="20577"/>
        <pc:sldMkLst>
          <pc:docMk/>
          <pc:sldMk cId="3507416369" sldId="775"/>
        </pc:sldMkLst>
        <pc:spChg chg="mod">
          <ac:chgData name="Prabhu NATARAJAN" userId="b568c39d-4608-44ca-adc0-616f90d36460" providerId="ADAL" clId="{7A1C68B3-E530-4B74-B6C0-6595C3B8457B}" dt="2022-11-07T06:10:59.155" v="356" actId="20577"/>
          <ac:spMkLst>
            <pc:docMk/>
            <pc:sldMk cId="3507416369" sldId="775"/>
            <ac:spMk id="3" creationId="{8ACE09B5-D065-4A3C-AE78-840A8EC9C772}"/>
          </ac:spMkLst>
        </pc:spChg>
        <pc:picChg chg="del">
          <ac:chgData name="Prabhu NATARAJAN" userId="b568c39d-4608-44ca-adc0-616f90d36460" providerId="ADAL" clId="{7A1C68B3-E530-4B74-B6C0-6595C3B8457B}" dt="2022-11-07T03:46:07.516" v="235" actId="478"/>
          <ac:picMkLst>
            <pc:docMk/>
            <pc:sldMk cId="3507416369" sldId="775"/>
            <ac:picMk id="7" creationId="{12141D87-5D14-4808-B9F9-1ADE076ED01B}"/>
          </ac:picMkLst>
        </pc:picChg>
        <pc:picChg chg="add mod">
          <ac:chgData name="Prabhu NATARAJAN" userId="b568c39d-4608-44ca-adc0-616f90d36460" providerId="ADAL" clId="{7A1C68B3-E530-4B74-B6C0-6595C3B8457B}" dt="2022-11-07T03:46:14.597" v="239" actId="1076"/>
          <ac:picMkLst>
            <pc:docMk/>
            <pc:sldMk cId="3507416369" sldId="775"/>
            <ac:picMk id="8" creationId="{EED8CCFE-A7ED-46DA-9AC5-CAD7C484DD85}"/>
          </ac:picMkLst>
        </pc:picChg>
      </pc:sldChg>
      <pc:sldChg chg="addSp delSp modSp add">
        <pc:chgData name="Prabhu NATARAJAN" userId="b568c39d-4608-44ca-adc0-616f90d36460" providerId="ADAL" clId="{7A1C68B3-E530-4B74-B6C0-6595C3B8457B}" dt="2022-11-07T06:18:07.961" v="376" actId="1076"/>
        <pc:sldMkLst>
          <pc:docMk/>
          <pc:sldMk cId="1529775617" sldId="776"/>
        </pc:sldMkLst>
        <pc:spChg chg="del">
          <ac:chgData name="Prabhu NATARAJAN" userId="b568c39d-4608-44ca-adc0-616f90d36460" providerId="ADAL" clId="{7A1C68B3-E530-4B74-B6C0-6595C3B8457B}" dt="2022-11-07T03:47:22.068" v="264" actId="478"/>
          <ac:spMkLst>
            <pc:docMk/>
            <pc:sldMk cId="1529775617" sldId="776"/>
            <ac:spMk id="3" creationId="{8ACE09B5-D065-4A3C-AE78-840A8EC9C772}"/>
          </ac:spMkLst>
        </pc:spChg>
        <pc:spChg chg="add mod ord">
          <ac:chgData name="Prabhu NATARAJAN" userId="b568c39d-4608-44ca-adc0-616f90d36460" providerId="ADAL" clId="{7A1C68B3-E530-4B74-B6C0-6595C3B8457B}" dt="2022-11-07T03:47:34.219" v="265" actId="167"/>
          <ac:spMkLst>
            <pc:docMk/>
            <pc:sldMk cId="1529775617" sldId="776"/>
            <ac:spMk id="7" creationId="{3DDF936D-1629-4C51-A8D5-C4581F068F30}"/>
          </ac:spMkLst>
        </pc:spChg>
        <pc:picChg chg="del">
          <ac:chgData name="Prabhu NATARAJAN" userId="b568c39d-4608-44ca-adc0-616f90d36460" providerId="ADAL" clId="{7A1C68B3-E530-4B74-B6C0-6595C3B8457B}" dt="2022-11-07T03:47:35.677" v="266" actId="478"/>
          <ac:picMkLst>
            <pc:docMk/>
            <pc:sldMk cId="1529775617" sldId="776"/>
            <ac:picMk id="8" creationId="{EED8CCFE-A7ED-46DA-9AC5-CAD7C484DD85}"/>
          </ac:picMkLst>
        </pc:picChg>
        <pc:picChg chg="add mod modCrop">
          <ac:chgData name="Prabhu NATARAJAN" userId="b568c39d-4608-44ca-adc0-616f90d36460" providerId="ADAL" clId="{7A1C68B3-E530-4B74-B6C0-6595C3B8457B}" dt="2022-11-07T06:18:07.961" v="376" actId="1076"/>
          <ac:picMkLst>
            <pc:docMk/>
            <pc:sldMk cId="1529775617" sldId="776"/>
            <ac:picMk id="9" creationId="{A6AB2BD7-BA18-44C9-AF55-59386562F20B}"/>
          </ac:picMkLst>
        </pc:picChg>
      </pc:sldChg>
      <pc:sldChg chg="addSp delSp modSp add">
        <pc:chgData name="Prabhu NATARAJAN" userId="b568c39d-4608-44ca-adc0-616f90d36460" providerId="ADAL" clId="{7A1C68B3-E530-4B74-B6C0-6595C3B8457B}" dt="2022-11-07T07:27:12.570" v="597" actId="1076"/>
        <pc:sldMkLst>
          <pc:docMk/>
          <pc:sldMk cId="2620186485" sldId="777"/>
        </pc:sldMkLst>
        <pc:spChg chg="mod">
          <ac:chgData name="Prabhu NATARAJAN" userId="b568c39d-4608-44ca-adc0-616f90d36460" providerId="ADAL" clId="{7A1C68B3-E530-4B74-B6C0-6595C3B8457B}" dt="2022-11-07T05:49:55.301" v="305" actId="6549"/>
          <ac:spMkLst>
            <pc:docMk/>
            <pc:sldMk cId="2620186485" sldId="777"/>
            <ac:spMk id="2" creationId="{D27344C7-D04C-4068-BC04-C7D6D50C7707}"/>
          </ac:spMkLst>
        </pc:spChg>
        <pc:spChg chg="del">
          <ac:chgData name="Prabhu NATARAJAN" userId="b568c39d-4608-44ca-adc0-616f90d36460" providerId="ADAL" clId="{7A1C68B3-E530-4B74-B6C0-6595C3B8457B}" dt="2022-11-07T07:26:34.506" v="587"/>
          <ac:spMkLst>
            <pc:docMk/>
            <pc:sldMk cId="2620186485" sldId="777"/>
            <ac:spMk id="7" creationId="{3DDF936D-1629-4C51-A8D5-C4581F068F30}"/>
          </ac:spMkLst>
        </pc:spChg>
        <pc:picChg chg="add mod">
          <ac:chgData name="Prabhu NATARAJAN" userId="b568c39d-4608-44ca-adc0-616f90d36460" providerId="ADAL" clId="{7A1C68B3-E530-4B74-B6C0-6595C3B8457B}" dt="2022-11-07T07:27:12.570" v="597" actId="1076"/>
          <ac:picMkLst>
            <pc:docMk/>
            <pc:sldMk cId="2620186485" sldId="777"/>
            <ac:picMk id="3" creationId="{C21387D2-0507-4FCE-957D-CF8892AEE749}"/>
          </ac:picMkLst>
        </pc:picChg>
        <pc:picChg chg="add mod">
          <ac:chgData name="Prabhu NATARAJAN" userId="b568c39d-4608-44ca-adc0-616f90d36460" providerId="ADAL" clId="{7A1C68B3-E530-4B74-B6C0-6595C3B8457B}" dt="2022-11-07T07:26:57.434" v="593" actId="1076"/>
          <ac:picMkLst>
            <pc:docMk/>
            <pc:sldMk cId="2620186485" sldId="777"/>
            <ac:picMk id="8" creationId="{E859522C-9428-4F56-AA55-728E1D56E7C4}"/>
          </ac:picMkLst>
        </pc:picChg>
        <pc:picChg chg="del">
          <ac:chgData name="Prabhu NATARAJAN" userId="b568c39d-4608-44ca-adc0-616f90d36460" providerId="ADAL" clId="{7A1C68B3-E530-4B74-B6C0-6595C3B8457B}" dt="2022-11-07T05:49:57.724" v="306" actId="478"/>
          <ac:picMkLst>
            <pc:docMk/>
            <pc:sldMk cId="2620186485" sldId="777"/>
            <ac:picMk id="9" creationId="{A6AB2BD7-BA18-44C9-AF55-59386562F20B}"/>
          </ac:picMkLst>
        </pc:picChg>
      </pc:sldChg>
      <pc:sldChg chg="addSp modSp add">
        <pc:chgData name="Prabhu NATARAJAN" userId="b568c39d-4608-44ca-adc0-616f90d36460" providerId="ADAL" clId="{7A1C68B3-E530-4B74-B6C0-6595C3B8457B}" dt="2022-11-07T06:09:49.409" v="336" actId="1076"/>
        <pc:sldMkLst>
          <pc:docMk/>
          <pc:sldMk cId="1935191252" sldId="778"/>
        </pc:sldMkLst>
        <pc:spChg chg="mod">
          <ac:chgData name="Prabhu NATARAJAN" userId="b568c39d-4608-44ca-adc0-616f90d36460" providerId="ADAL" clId="{7A1C68B3-E530-4B74-B6C0-6595C3B8457B}" dt="2022-11-07T06:08:30.391" v="331" actId="20577"/>
          <ac:spMkLst>
            <pc:docMk/>
            <pc:sldMk cId="1935191252" sldId="778"/>
            <ac:spMk id="2" creationId="{D27344C7-D04C-4068-BC04-C7D6D50C7707}"/>
          </ac:spMkLst>
        </pc:spChg>
        <pc:spChg chg="mod">
          <ac:chgData name="Prabhu NATARAJAN" userId="b568c39d-4608-44ca-adc0-616f90d36460" providerId="ADAL" clId="{7A1C68B3-E530-4B74-B6C0-6595C3B8457B}" dt="2022-11-07T06:08:16.846" v="320"/>
          <ac:spMkLst>
            <pc:docMk/>
            <pc:sldMk cId="1935191252" sldId="778"/>
            <ac:spMk id="3" creationId="{8ACE09B5-D065-4A3C-AE78-840A8EC9C772}"/>
          </ac:spMkLst>
        </pc:spChg>
        <pc:picChg chg="add mod">
          <ac:chgData name="Prabhu NATARAJAN" userId="b568c39d-4608-44ca-adc0-616f90d36460" providerId="ADAL" clId="{7A1C68B3-E530-4B74-B6C0-6595C3B8457B}" dt="2022-11-07T06:09:49.409" v="336" actId="1076"/>
          <ac:picMkLst>
            <pc:docMk/>
            <pc:sldMk cId="1935191252" sldId="778"/>
            <ac:picMk id="6" creationId="{A746C48F-FB3C-434F-9D3C-9D1331AD8B8E}"/>
          </ac:picMkLst>
        </pc:picChg>
      </pc:sldChg>
      <pc:sldChg chg="addSp modSp add">
        <pc:chgData name="Prabhu NATARAJAN" userId="b568c39d-4608-44ca-adc0-616f90d36460" providerId="ADAL" clId="{7A1C68B3-E530-4B74-B6C0-6595C3B8457B}" dt="2022-11-07T07:20:05.402" v="569" actId="1076"/>
        <pc:sldMkLst>
          <pc:docMk/>
          <pc:sldMk cId="1419066920" sldId="779"/>
        </pc:sldMkLst>
        <pc:spChg chg="mod">
          <ac:chgData name="Prabhu NATARAJAN" userId="b568c39d-4608-44ca-adc0-616f90d36460" providerId="ADAL" clId="{7A1C68B3-E530-4B74-B6C0-6595C3B8457B}" dt="2022-11-07T07:19:41.661" v="565"/>
          <ac:spMkLst>
            <pc:docMk/>
            <pc:sldMk cId="1419066920" sldId="779"/>
            <ac:spMk id="2" creationId="{F7962587-97F6-4C85-9787-CC389BADA957}"/>
          </ac:spMkLst>
        </pc:spChg>
        <pc:picChg chg="add mod">
          <ac:chgData name="Prabhu NATARAJAN" userId="b568c39d-4608-44ca-adc0-616f90d36460" providerId="ADAL" clId="{7A1C68B3-E530-4B74-B6C0-6595C3B8457B}" dt="2022-11-07T07:20:05.402" v="569" actId="1076"/>
          <ac:picMkLst>
            <pc:docMk/>
            <pc:sldMk cId="1419066920" sldId="779"/>
            <ac:picMk id="6" creationId="{BD8AE4E2-B40F-499D-BA9C-2F1CE6EC44A7}"/>
          </ac:picMkLst>
        </pc:picChg>
      </pc:sldChg>
      <pc:sldChg chg="modSp add">
        <pc:chgData name="Prabhu NATARAJAN" userId="b568c39d-4608-44ca-adc0-616f90d36460" providerId="ADAL" clId="{7A1C68B3-E530-4B74-B6C0-6595C3B8457B}" dt="2022-11-07T06:12:57.564" v="374" actId="6549"/>
        <pc:sldMkLst>
          <pc:docMk/>
          <pc:sldMk cId="3442227947" sldId="780"/>
        </pc:sldMkLst>
        <pc:spChg chg="mod">
          <ac:chgData name="Prabhu NATARAJAN" userId="b568c39d-4608-44ca-adc0-616f90d36460" providerId="ADAL" clId="{7A1C68B3-E530-4B74-B6C0-6595C3B8457B}" dt="2022-11-07T06:12:47.297" v="372" actId="6549"/>
          <ac:spMkLst>
            <pc:docMk/>
            <pc:sldMk cId="3442227947" sldId="780"/>
            <ac:spMk id="2" creationId="{D27344C7-D04C-4068-BC04-C7D6D50C7707}"/>
          </ac:spMkLst>
        </pc:spChg>
        <pc:spChg chg="mod">
          <ac:chgData name="Prabhu NATARAJAN" userId="b568c39d-4608-44ca-adc0-616f90d36460" providerId="ADAL" clId="{7A1C68B3-E530-4B74-B6C0-6595C3B8457B}" dt="2022-11-07T06:12:57.564" v="374" actId="6549"/>
          <ac:spMkLst>
            <pc:docMk/>
            <pc:sldMk cId="3442227947" sldId="780"/>
            <ac:spMk id="3" creationId="{8ACE09B5-D065-4A3C-AE78-840A8EC9C772}"/>
          </ac:spMkLst>
        </pc:spChg>
      </pc:sldChg>
      <pc:sldChg chg="addSp modSp add">
        <pc:chgData name="Prabhu NATARAJAN" userId="b568c39d-4608-44ca-adc0-616f90d36460" providerId="ADAL" clId="{7A1C68B3-E530-4B74-B6C0-6595C3B8457B}" dt="2022-11-07T07:02:10.851" v="405" actId="14100"/>
        <pc:sldMkLst>
          <pc:docMk/>
          <pc:sldMk cId="3648755942" sldId="781"/>
        </pc:sldMkLst>
        <pc:spChg chg="mod">
          <ac:chgData name="Prabhu NATARAJAN" userId="b568c39d-4608-44ca-adc0-616f90d36460" providerId="ADAL" clId="{7A1C68B3-E530-4B74-B6C0-6595C3B8457B}" dt="2022-11-07T07:01:22.012" v="403" actId="20577"/>
          <ac:spMkLst>
            <pc:docMk/>
            <pc:sldMk cId="3648755942" sldId="781"/>
            <ac:spMk id="2" creationId="{BD4259F7-9AF6-4E97-A613-0C267403708D}"/>
          </ac:spMkLst>
        </pc:spChg>
        <pc:picChg chg="add mod">
          <ac:chgData name="Prabhu NATARAJAN" userId="b568c39d-4608-44ca-adc0-616f90d36460" providerId="ADAL" clId="{7A1C68B3-E530-4B74-B6C0-6595C3B8457B}" dt="2022-11-07T07:02:10.851" v="405" actId="14100"/>
          <ac:picMkLst>
            <pc:docMk/>
            <pc:sldMk cId="3648755942" sldId="781"/>
            <ac:picMk id="5" creationId="{2475D6E4-A3CB-4297-89D0-89AD839FC837}"/>
          </ac:picMkLst>
        </pc:picChg>
      </pc:sldChg>
      <pc:sldChg chg="addSp delSp add">
        <pc:chgData name="Prabhu NATARAJAN" userId="b568c39d-4608-44ca-adc0-616f90d36460" providerId="ADAL" clId="{7A1C68B3-E530-4B74-B6C0-6595C3B8457B}" dt="2022-11-07T07:02:28.669" v="408"/>
        <pc:sldMkLst>
          <pc:docMk/>
          <pc:sldMk cId="2501714774" sldId="782"/>
        </pc:sldMkLst>
        <pc:picChg chg="del">
          <ac:chgData name="Prabhu NATARAJAN" userId="b568c39d-4608-44ca-adc0-616f90d36460" providerId="ADAL" clId="{7A1C68B3-E530-4B74-B6C0-6595C3B8457B}" dt="2022-11-07T07:02:27.883" v="407" actId="478"/>
          <ac:picMkLst>
            <pc:docMk/>
            <pc:sldMk cId="2501714774" sldId="782"/>
            <ac:picMk id="5" creationId="{2475D6E4-A3CB-4297-89D0-89AD839FC837}"/>
          </ac:picMkLst>
        </pc:picChg>
        <pc:picChg chg="add">
          <ac:chgData name="Prabhu NATARAJAN" userId="b568c39d-4608-44ca-adc0-616f90d36460" providerId="ADAL" clId="{7A1C68B3-E530-4B74-B6C0-6595C3B8457B}" dt="2022-11-07T07:02:28.669" v="408"/>
          <ac:picMkLst>
            <pc:docMk/>
            <pc:sldMk cId="2501714774" sldId="782"/>
            <ac:picMk id="6" creationId="{8CA6F3B4-2DE3-42DE-98B2-5B0526D2679D}"/>
          </ac:picMkLst>
        </pc:picChg>
      </pc:sldChg>
      <pc:sldChg chg="addSp delSp add">
        <pc:chgData name="Prabhu NATARAJAN" userId="b568c39d-4608-44ca-adc0-616f90d36460" providerId="ADAL" clId="{7A1C68B3-E530-4B74-B6C0-6595C3B8457B}" dt="2022-11-07T07:02:53.493" v="411"/>
        <pc:sldMkLst>
          <pc:docMk/>
          <pc:sldMk cId="1231233180" sldId="783"/>
        </pc:sldMkLst>
        <pc:picChg chg="add">
          <ac:chgData name="Prabhu NATARAJAN" userId="b568c39d-4608-44ca-adc0-616f90d36460" providerId="ADAL" clId="{7A1C68B3-E530-4B74-B6C0-6595C3B8457B}" dt="2022-11-07T07:02:53.493" v="411"/>
          <ac:picMkLst>
            <pc:docMk/>
            <pc:sldMk cId="1231233180" sldId="783"/>
            <ac:picMk id="5" creationId="{AC4C7C3B-BDA4-4B6D-A8FB-CC2F75D3C055}"/>
          </ac:picMkLst>
        </pc:picChg>
        <pc:picChg chg="del">
          <ac:chgData name="Prabhu NATARAJAN" userId="b568c39d-4608-44ca-adc0-616f90d36460" providerId="ADAL" clId="{7A1C68B3-E530-4B74-B6C0-6595C3B8457B}" dt="2022-11-07T07:02:41.497" v="410" actId="478"/>
          <ac:picMkLst>
            <pc:docMk/>
            <pc:sldMk cId="1231233180" sldId="783"/>
            <ac:picMk id="6" creationId="{8CA6F3B4-2DE3-42DE-98B2-5B0526D2679D}"/>
          </ac:picMkLst>
        </pc:picChg>
      </pc:sldChg>
      <pc:sldChg chg="modSp add">
        <pc:chgData name="Prabhu NATARAJAN" userId="b568c39d-4608-44ca-adc0-616f90d36460" providerId="ADAL" clId="{7A1C68B3-E530-4B74-B6C0-6595C3B8457B}" dt="2022-11-07T07:05:14.323" v="458"/>
        <pc:sldMkLst>
          <pc:docMk/>
          <pc:sldMk cId="2404264789" sldId="784"/>
        </pc:sldMkLst>
        <pc:spChg chg="mod">
          <ac:chgData name="Prabhu NATARAJAN" userId="b568c39d-4608-44ca-adc0-616f90d36460" providerId="ADAL" clId="{7A1C68B3-E530-4B74-B6C0-6595C3B8457B}" dt="2022-11-07T07:04:33.094" v="454" actId="20577"/>
          <ac:spMkLst>
            <pc:docMk/>
            <pc:sldMk cId="2404264789" sldId="784"/>
            <ac:spMk id="2" creationId="{DDE01369-D37F-45D9-ACFE-92C8E1C12273}"/>
          </ac:spMkLst>
        </pc:spChg>
        <pc:spChg chg="mod">
          <ac:chgData name="Prabhu NATARAJAN" userId="b568c39d-4608-44ca-adc0-616f90d36460" providerId="ADAL" clId="{7A1C68B3-E530-4B74-B6C0-6595C3B8457B}" dt="2022-11-07T07:05:14.323" v="458"/>
          <ac:spMkLst>
            <pc:docMk/>
            <pc:sldMk cId="2404264789" sldId="784"/>
            <ac:spMk id="3" creationId="{39EF68F9-D9F4-4CDB-9054-1C6CBF2E184B}"/>
          </ac:spMkLst>
        </pc:spChg>
      </pc:sldChg>
      <pc:sldChg chg="modSp add del">
        <pc:chgData name="Prabhu NATARAJAN" userId="b568c39d-4608-44ca-adc0-616f90d36460" providerId="ADAL" clId="{7A1C68B3-E530-4B74-B6C0-6595C3B8457B}" dt="2022-11-07T07:04:13.972" v="437"/>
        <pc:sldMkLst>
          <pc:docMk/>
          <pc:sldMk cId="2810884240" sldId="784"/>
        </pc:sldMkLst>
        <pc:spChg chg="mod">
          <ac:chgData name="Prabhu NATARAJAN" userId="b568c39d-4608-44ca-adc0-616f90d36460" providerId="ADAL" clId="{7A1C68B3-E530-4B74-B6C0-6595C3B8457B}" dt="2022-11-07T07:04:12.644" v="436" actId="20577"/>
          <ac:spMkLst>
            <pc:docMk/>
            <pc:sldMk cId="2810884240" sldId="784"/>
            <ac:spMk id="2" creationId="{C118A63B-15F4-423E-923F-8B2182C3AB27}"/>
          </ac:spMkLst>
        </pc:spChg>
      </pc:sldChg>
      <pc:sldChg chg="add del">
        <pc:chgData name="Prabhu NATARAJAN" userId="b568c39d-4608-44ca-adc0-616f90d36460" providerId="ADAL" clId="{7A1C68B3-E530-4B74-B6C0-6595C3B8457B}" dt="2022-11-07T07:04:11.910" v="435"/>
        <pc:sldMkLst>
          <pc:docMk/>
          <pc:sldMk cId="3326526493" sldId="785"/>
        </pc:sldMkLst>
      </pc:sldChg>
      <pc:sldChg chg="modSp add">
        <pc:chgData name="Prabhu NATARAJAN" userId="b568c39d-4608-44ca-adc0-616f90d36460" providerId="ADAL" clId="{7A1C68B3-E530-4B74-B6C0-6595C3B8457B}" dt="2022-11-07T07:06:29.235" v="492"/>
        <pc:sldMkLst>
          <pc:docMk/>
          <pc:sldMk cId="3388097950" sldId="785"/>
        </pc:sldMkLst>
        <pc:spChg chg="mod">
          <ac:chgData name="Prabhu NATARAJAN" userId="b568c39d-4608-44ca-adc0-616f90d36460" providerId="ADAL" clId="{7A1C68B3-E530-4B74-B6C0-6595C3B8457B}" dt="2022-11-07T07:05:51.353" v="487" actId="20577"/>
          <ac:spMkLst>
            <pc:docMk/>
            <pc:sldMk cId="3388097950" sldId="785"/>
            <ac:spMk id="2" creationId="{DDE01369-D37F-45D9-ACFE-92C8E1C12273}"/>
          </ac:spMkLst>
        </pc:spChg>
        <pc:spChg chg="mod">
          <ac:chgData name="Prabhu NATARAJAN" userId="b568c39d-4608-44ca-adc0-616f90d36460" providerId="ADAL" clId="{7A1C68B3-E530-4B74-B6C0-6595C3B8457B}" dt="2022-11-07T07:06:29.235" v="492"/>
          <ac:spMkLst>
            <pc:docMk/>
            <pc:sldMk cId="3388097950" sldId="785"/>
            <ac:spMk id="3" creationId="{39EF68F9-D9F4-4CDB-9054-1C6CBF2E184B}"/>
          </ac:spMkLst>
        </pc:spChg>
      </pc:sldChg>
      <pc:sldChg chg="modSp add">
        <pc:chgData name="Prabhu NATARAJAN" userId="b568c39d-4608-44ca-adc0-616f90d36460" providerId="ADAL" clId="{7A1C68B3-E530-4B74-B6C0-6595C3B8457B}" dt="2022-11-07T07:07:27.013" v="508"/>
        <pc:sldMkLst>
          <pc:docMk/>
          <pc:sldMk cId="4069463512" sldId="786"/>
        </pc:sldMkLst>
        <pc:spChg chg="mod">
          <ac:chgData name="Prabhu NATARAJAN" userId="b568c39d-4608-44ca-adc0-616f90d36460" providerId="ADAL" clId="{7A1C68B3-E530-4B74-B6C0-6595C3B8457B}" dt="2022-11-07T07:07:12.682" v="505" actId="20577"/>
          <ac:spMkLst>
            <pc:docMk/>
            <pc:sldMk cId="4069463512" sldId="786"/>
            <ac:spMk id="2" creationId="{DDE01369-D37F-45D9-ACFE-92C8E1C12273}"/>
          </ac:spMkLst>
        </pc:spChg>
        <pc:spChg chg="mod">
          <ac:chgData name="Prabhu NATARAJAN" userId="b568c39d-4608-44ca-adc0-616f90d36460" providerId="ADAL" clId="{7A1C68B3-E530-4B74-B6C0-6595C3B8457B}" dt="2022-11-07T07:07:27.013" v="508"/>
          <ac:spMkLst>
            <pc:docMk/>
            <pc:sldMk cId="4069463512" sldId="786"/>
            <ac:spMk id="3" creationId="{39EF68F9-D9F4-4CDB-9054-1C6CBF2E184B}"/>
          </ac:spMkLst>
        </pc:spChg>
      </pc:sldChg>
      <pc:sldChg chg="modSp add modAnim">
        <pc:chgData name="Prabhu NATARAJAN" userId="b568c39d-4608-44ca-adc0-616f90d36460" providerId="ADAL" clId="{7A1C68B3-E530-4B74-B6C0-6595C3B8457B}" dt="2022-11-07T07:18:16.360" v="532"/>
        <pc:sldMkLst>
          <pc:docMk/>
          <pc:sldMk cId="2648282983" sldId="787"/>
        </pc:sldMkLst>
        <pc:spChg chg="mod">
          <ac:chgData name="Prabhu NATARAJAN" userId="b568c39d-4608-44ca-adc0-616f90d36460" providerId="ADAL" clId="{7A1C68B3-E530-4B74-B6C0-6595C3B8457B}" dt="2022-11-07T07:09:18.861" v="515" actId="20577"/>
          <ac:spMkLst>
            <pc:docMk/>
            <pc:sldMk cId="2648282983" sldId="787"/>
            <ac:spMk id="2" creationId="{DDE01369-D37F-45D9-ACFE-92C8E1C12273}"/>
          </ac:spMkLst>
        </pc:spChg>
        <pc:spChg chg="mod">
          <ac:chgData name="Prabhu NATARAJAN" userId="b568c39d-4608-44ca-adc0-616f90d36460" providerId="ADAL" clId="{7A1C68B3-E530-4B74-B6C0-6595C3B8457B}" dt="2022-11-07T07:18:11.912" v="531" actId="20577"/>
          <ac:spMkLst>
            <pc:docMk/>
            <pc:sldMk cId="2648282983" sldId="787"/>
            <ac:spMk id="3" creationId="{39EF68F9-D9F4-4CDB-9054-1C6CBF2E184B}"/>
          </ac:spMkLst>
        </pc:spChg>
      </pc:sldChg>
      <pc:sldChg chg="addSp delSp modSp add">
        <pc:chgData name="Prabhu NATARAJAN" userId="b568c39d-4608-44ca-adc0-616f90d36460" providerId="ADAL" clId="{7A1C68B3-E530-4B74-B6C0-6595C3B8457B}" dt="2022-11-07T07:32:10.520" v="616" actId="1076"/>
        <pc:sldMkLst>
          <pc:docMk/>
          <pc:sldMk cId="3469488392" sldId="788"/>
        </pc:sldMkLst>
        <pc:spChg chg="mod">
          <ac:chgData name="Prabhu NATARAJAN" userId="b568c39d-4608-44ca-adc0-616f90d36460" providerId="ADAL" clId="{7A1C68B3-E530-4B74-B6C0-6595C3B8457B}" dt="2022-11-07T07:19:02.356" v="546" actId="6549"/>
          <ac:spMkLst>
            <pc:docMk/>
            <pc:sldMk cId="3469488392" sldId="788"/>
            <ac:spMk id="2" creationId="{D27344C7-D04C-4068-BC04-C7D6D50C7707}"/>
          </ac:spMkLst>
        </pc:spChg>
        <pc:picChg chg="add del mod">
          <ac:chgData name="Prabhu NATARAJAN" userId="b568c39d-4608-44ca-adc0-616f90d36460" providerId="ADAL" clId="{7A1C68B3-E530-4B74-B6C0-6595C3B8457B}" dt="2022-11-07T07:25:31.380" v="584"/>
          <ac:picMkLst>
            <pc:docMk/>
            <pc:sldMk cId="3469488392" sldId="788"/>
            <ac:picMk id="3" creationId="{17E0095E-45A5-44D0-9121-069F52043ABF}"/>
          </ac:picMkLst>
        </pc:picChg>
        <pc:picChg chg="add mod">
          <ac:chgData name="Prabhu NATARAJAN" userId="b568c39d-4608-44ca-adc0-616f90d36460" providerId="ADAL" clId="{7A1C68B3-E530-4B74-B6C0-6595C3B8457B}" dt="2022-11-07T07:32:10.520" v="616" actId="1076"/>
          <ac:picMkLst>
            <pc:docMk/>
            <pc:sldMk cId="3469488392" sldId="788"/>
            <ac:picMk id="6" creationId="{2D9B8F83-7793-4148-8606-58D4F95B3A18}"/>
          </ac:picMkLst>
        </pc:picChg>
      </pc:sldChg>
      <pc:sldChg chg="addSp delSp modSp add">
        <pc:chgData name="Prabhu NATARAJAN" userId="b568c39d-4608-44ca-adc0-616f90d36460" providerId="ADAL" clId="{7A1C68B3-E530-4B74-B6C0-6595C3B8457B}" dt="2022-11-07T07:20:24.795" v="574" actId="1076"/>
        <pc:sldMkLst>
          <pc:docMk/>
          <pc:sldMk cId="2304366073" sldId="789"/>
        </pc:sldMkLst>
        <pc:picChg chg="del">
          <ac:chgData name="Prabhu NATARAJAN" userId="b568c39d-4608-44ca-adc0-616f90d36460" providerId="ADAL" clId="{7A1C68B3-E530-4B74-B6C0-6595C3B8457B}" dt="2022-11-07T07:20:10.728" v="571" actId="478"/>
          <ac:picMkLst>
            <pc:docMk/>
            <pc:sldMk cId="2304366073" sldId="789"/>
            <ac:picMk id="6" creationId="{BD8AE4E2-B40F-499D-BA9C-2F1CE6EC44A7}"/>
          </ac:picMkLst>
        </pc:picChg>
        <pc:picChg chg="add mod">
          <ac:chgData name="Prabhu NATARAJAN" userId="b568c39d-4608-44ca-adc0-616f90d36460" providerId="ADAL" clId="{7A1C68B3-E530-4B74-B6C0-6595C3B8457B}" dt="2022-11-07T07:20:24.795" v="574" actId="1076"/>
          <ac:picMkLst>
            <pc:docMk/>
            <pc:sldMk cId="2304366073" sldId="789"/>
            <ac:picMk id="7" creationId="{F409C604-46B8-4CB0-996E-A1B508C1F89E}"/>
          </ac:picMkLst>
        </pc:picChg>
      </pc:sldChg>
      <pc:sldChg chg="addSp delSp modSp add">
        <pc:chgData name="Prabhu NATARAJAN" userId="b568c39d-4608-44ca-adc0-616f90d36460" providerId="ADAL" clId="{7A1C68B3-E530-4B74-B6C0-6595C3B8457B}" dt="2022-11-07T07:20:42.566" v="578" actId="1076"/>
        <pc:sldMkLst>
          <pc:docMk/>
          <pc:sldMk cId="2211502664" sldId="790"/>
        </pc:sldMkLst>
        <pc:picChg chg="add mod">
          <ac:chgData name="Prabhu NATARAJAN" userId="b568c39d-4608-44ca-adc0-616f90d36460" providerId="ADAL" clId="{7A1C68B3-E530-4B74-B6C0-6595C3B8457B}" dt="2022-11-07T07:20:42.566" v="578" actId="1076"/>
          <ac:picMkLst>
            <pc:docMk/>
            <pc:sldMk cId="2211502664" sldId="790"/>
            <ac:picMk id="6" creationId="{0D466CBE-CC4D-4313-95F9-D401E2781D7A}"/>
          </ac:picMkLst>
        </pc:picChg>
        <pc:picChg chg="del">
          <ac:chgData name="Prabhu NATARAJAN" userId="b568c39d-4608-44ca-adc0-616f90d36460" providerId="ADAL" clId="{7A1C68B3-E530-4B74-B6C0-6595C3B8457B}" dt="2022-11-07T07:20:29.672" v="576" actId="478"/>
          <ac:picMkLst>
            <pc:docMk/>
            <pc:sldMk cId="2211502664" sldId="790"/>
            <ac:picMk id="7" creationId="{F409C604-46B8-4CB0-996E-A1B508C1F89E}"/>
          </ac:picMkLst>
        </pc:picChg>
      </pc:sldChg>
      <pc:sldChg chg="add del">
        <pc:chgData name="Prabhu NATARAJAN" userId="b568c39d-4608-44ca-adc0-616f90d36460" providerId="ADAL" clId="{7A1C68B3-E530-4B74-B6C0-6595C3B8457B}" dt="2022-11-07T07:25:09.535" v="580"/>
        <pc:sldMkLst>
          <pc:docMk/>
          <pc:sldMk cId="2363857675" sldId="791"/>
        </pc:sldMkLst>
      </pc:sldChg>
      <pc:sldChg chg="addSp delSp modSp add">
        <pc:chgData name="Prabhu NATARAJAN" userId="b568c39d-4608-44ca-adc0-616f90d36460" providerId="ADAL" clId="{7A1C68B3-E530-4B74-B6C0-6595C3B8457B}" dt="2022-11-07T07:31:24.656" v="612" actId="478"/>
        <pc:sldMkLst>
          <pc:docMk/>
          <pc:sldMk cId="2836959167" sldId="791"/>
        </pc:sldMkLst>
        <pc:spChg chg="mod">
          <ac:chgData name="Prabhu NATARAJAN" userId="b568c39d-4608-44ca-adc0-616f90d36460" providerId="ADAL" clId="{7A1C68B3-E530-4B74-B6C0-6595C3B8457B}" dt="2022-11-07T07:30:31.491" v="607" actId="20577"/>
          <ac:spMkLst>
            <pc:docMk/>
            <pc:sldMk cId="2836959167" sldId="791"/>
            <ac:spMk id="2" creationId="{D27344C7-D04C-4068-BC04-C7D6D50C7707}"/>
          </ac:spMkLst>
        </pc:spChg>
        <pc:spChg chg="add mod">
          <ac:chgData name="Prabhu NATARAJAN" userId="b568c39d-4608-44ca-adc0-616f90d36460" providerId="ADAL" clId="{7A1C68B3-E530-4B74-B6C0-6595C3B8457B}" dt="2022-11-07T07:27:43.180" v="600" actId="478"/>
          <ac:spMkLst>
            <pc:docMk/>
            <pc:sldMk cId="2836959167" sldId="791"/>
            <ac:spMk id="7" creationId="{54686D17-8515-4997-8A99-A37AC2455B77}"/>
          </ac:spMkLst>
        </pc:spChg>
        <pc:picChg chg="del">
          <ac:chgData name="Prabhu NATARAJAN" userId="b568c39d-4608-44ca-adc0-616f90d36460" providerId="ADAL" clId="{7A1C68B3-E530-4B74-B6C0-6595C3B8457B}" dt="2022-11-07T07:27:43.180" v="600" actId="478"/>
          <ac:picMkLst>
            <pc:docMk/>
            <pc:sldMk cId="2836959167" sldId="791"/>
            <ac:picMk id="3" creationId="{C21387D2-0507-4FCE-957D-CF8892AEE749}"/>
          </ac:picMkLst>
        </pc:picChg>
        <pc:picChg chg="del">
          <ac:chgData name="Prabhu NATARAJAN" userId="b568c39d-4608-44ca-adc0-616f90d36460" providerId="ADAL" clId="{7A1C68B3-E530-4B74-B6C0-6595C3B8457B}" dt="2022-11-07T07:27:41.124" v="599" actId="478"/>
          <ac:picMkLst>
            <pc:docMk/>
            <pc:sldMk cId="2836959167" sldId="791"/>
            <ac:picMk id="8" creationId="{E859522C-9428-4F56-AA55-728E1D56E7C4}"/>
          </ac:picMkLst>
        </pc:picChg>
        <pc:picChg chg="add mod">
          <ac:chgData name="Prabhu NATARAJAN" userId="b568c39d-4608-44ca-adc0-616f90d36460" providerId="ADAL" clId="{7A1C68B3-E530-4B74-B6C0-6595C3B8457B}" dt="2022-11-07T07:30:27.222" v="605" actId="1076"/>
          <ac:picMkLst>
            <pc:docMk/>
            <pc:sldMk cId="2836959167" sldId="791"/>
            <ac:picMk id="9" creationId="{397DE8D9-2E48-4E9A-9A6C-E2FA19411017}"/>
          </ac:picMkLst>
        </pc:picChg>
        <pc:picChg chg="add del mod">
          <ac:chgData name="Prabhu NATARAJAN" userId="b568c39d-4608-44ca-adc0-616f90d36460" providerId="ADAL" clId="{7A1C68B3-E530-4B74-B6C0-6595C3B8457B}" dt="2022-11-07T07:31:24.656" v="612" actId="478"/>
          <ac:picMkLst>
            <pc:docMk/>
            <pc:sldMk cId="2836959167" sldId="791"/>
            <ac:picMk id="10" creationId="{4EF1BC6D-0173-4994-A977-4AC42EF34F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885277" y="1"/>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885277"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15819" y="4687660"/>
            <a:ext cx="5026369" cy="4444513"/>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885277" y="9378477"/>
            <a:ext cx="2972725" cy="494186"/>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885276" y="1"/>
            <a:ext cx="2971092" cy="494186"/>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4/14/2025</a:t>
            </a:fld>
            <a:endParaRPr lang="en-US" dirty="0"/>
          </a:p>
        </p:txBody>
      </p:sp>
      <p:sp>
        <p:nvSpPr>
          <p:cNvPr id="9" name="Slide Image Placeholder 8"/>
          <p:cNvSpPr>
            <a:spLocks noGrp="1" noRot="1" noChangeAspect="1"/>
          </p:cNvSpPr>
          <p:nvPr>
            <p:ph type="sldImg" idx="2"/>
          </p:nvPr>
        </p:nvSpPr>
        <p:spPr>
          <a:xfrm>
            <a:off x="136525" y="739775"/>
            <a:ext cx="6584950" cy="37036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1" y="1"/>
            <a:ext cx="2971092" cy="494186"/>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58506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8949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43938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10218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33381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69619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17337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831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30565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827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4</a:t>
            </a:fld>
            <a:endParaRPr lang="en-GB" dirty="0"/>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2334364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47156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66132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60718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49378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91735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43535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42977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802570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41168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3438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5</a:t>
            </a:fld>
            <a:endParaRPr lang="en-GB" dirty="0"/>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1112954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55905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8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99879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35186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30897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05807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46844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43386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6654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3124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6</a:t>
            </a:fld>
            <a:endParaRPr lang="en-GB" dirty="0"/>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3077258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27308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2713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44181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95008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680799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40883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122225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84811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24645-C102-5213-7003-C5EFC6FAA4AD}"/>
            </a:ext>
          </a:extLst>
        </p:cNvPr>
        <p:cNvGrpSpPr/>
        <p:nvPr/>
      </p:nvGrpSpPr>
      <p:grpSpPr>
        <a:xfrm>
          <a:off x="0" y="0"/>
          <a:ext cx="0" cy="0"/>
          <a:chOff x="0" y="0"/>
          <a:chExt cx="0" cy="0"/>
        </a:xfrm>
      </p:grpSpPr>
      <p:sp>
        <p:nvSpPr>
          <p:cNvPr id="111618" name="Rectangle 2">
            <a:extLst>
              <a:ext uri="{FF2B5EF4-FFF2-40B4-BE49-F238E27FC236}">
                <a16:creationId xmlns:a16="http://schemas.microsoft.com/office/drawing/2014/main" id="{AB04D57B-D437-DCAB-D150-75020E0D56E1}"/>
              </a:ext>
            </a:extLst>
          </p:cNvPr>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a:extLst>
              <a:ext uri="{FF2B5EF4-FFF2-40B4-BE49-F238E27FC236}">
                <a16:creationId xmlns:a16="http://schemas.microsoft.com/office/drawing/2014/main" id="{E6D116CE-8BF7-DBBB-8667-861028A8E842}"/>
              </a:ext>
            </a:extLst>
          </p:cNvPr>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a:extLst>
              <a:ext uri="{FF2B5EF4-FFF2-40B4-BE49-F238E27FC236}">
                <a16:creationId xmlns:a16="http://schemas.microsoft.com/office/drawing/2014/main" id="{B461475C-5C46-5972-5F6F-90F556B4460D}"/>
              </a:ext>
            </a:extLst>
          </p:cNvPr>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816011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72725" cy="49418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38113" y="739775"/>
            <a:ext cx="6583362" cy="3703638"/>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7221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7</a:t>
            </a:fld>
            <a:endParaRPr lang="en-GB" dirty="0"/>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241119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8</a:t>
            </a:fld>
            <a:endParaRPr lang="en-GB" dirty="0"/>
          </a:p>
        </p:txBody>
      </p:sp>
      <p:sp>
        <p:nvSpPr>
          <p:cNvPr id="5" name="Header Placeholder 4"/>
          <p:cNvSpPr>
            <a:spLocks noGrp="1"/>
          </p:cNvSpPr>
          <p:nvPr>
            <p:ph type="hdr" sz="quarter"/>
          </p:nvPr>
        </p:nvSpPr>
        <p:spPr/>
        <p:txBody>
          <a:bodyPr/>
          <a:lstStyle/>
          <a:p>
            <a:pPr>
              <a:defRPr/>
            </a:pPr>
            <a:r>
              <a:rPr lang="en-US"/>
              <a:t>CS2100 Computer Organisation</a:t>
            </a:r>
            <a:endParaRPr lang="en-US" dirty="0"/>
          </a:p>
        </p:txBody>
      </p:sp>
    </p:spTree>
    <p:extLst>
      <p:ext uri="{BB962C8B-B14F-4D97-AF65-F5344CB8AC3E}">
        <p14:creationId xmlns:p14="http://schemas.microsoft.com/office/powerpoint/2010/main" val="362486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9272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9599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2"/>
            <a:ext cx="3038786" cy="465341"/>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406400" y="696913"/>
            <a:ext cx="61976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4409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fr-FR"/>
              <a:t>CS2100: Recitation-12</a:t>
            </a:r>
            <a:endParaRPr lang="en-US" dirty="0"/>
          </a:p>
        </p:txBody>
      </p:sp>
      <p:sp>
        <p:nvSpPr>
          <p:cNvPr id="6" name="Slide Number Placeholder 5"/>
          <p:cNvSpPr>
            <a:spLocks noGrp="1"/>
          </p:cNvSpPr>
          <p:nvPr>
            <p:ph type="sldNum" sz="quarter" idx="12"/>
          </p:nvPr>
        </p:nvSpPr>
        <p:spPr>
          <a:xfrm>
            <a:off x="10671277" y="18288"/>
            <a:ext cx="911123"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p>
            <a:pPr algn="l">
              <a:defRPr/>
            </a:pPr>
            <a:r>
              <a:rPr lang="fr-FR"/>
              <a:t>CS2100: Recitation-12</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p>
            <a:pPr algn="l">
              <a:defRPr/>
            </a:pPr>
            <a:r>
              <a:rPr lang="fr-FR"/>
              <a:t>CS2100: Recitation-12</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fr-FR"/>
              <a:t>CS2100: Recitation-12</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p>
            <a:pPr algn="l">
              <a:defRPr/>
            </a:pPr>
            <a:r>
              <a:rPr lang="fr-FR"/>
              <a:t>CS2100: Recitation-12</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6" name="Footer Placeholder 5"/>
          <p:cNvSpPr>
            <a:spLocks noGrp="1"/>
          </p:cNvSpPr>
          <p:nvPr>
            <p:ph type="ftr" sz="quarter" idx="11"/>
          </p:nvPr>
        </p:nvSpPr>
        <p:spPr/>
        <p:txBody>
          <a:bodyPr/>
          <a:lstStyle/>
          <a:p>
            <a:pPr algn="l">
              <a:defRPr/>
            </a:pPr>
            <a:r>
              <a:rPr lang="fr-FR"/>
              <a:t>CS2100: Recitation-12</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8" name="Footer Placeholder 7"/>
          <p:cNvSpPr>
            <a:spLocks noGrp="1"/>
          </p:cNvSpPr>
          <p:nvPr>
            <p:ph type="ftr" sz="quarter" idx="11"/>
          </p:nvPr>
        </p:nvSpPr>
        <p:spPr/>
        <p:txBody>
          <a:bodyPr/>
          <a:lstStyle/>
          <a:p>
            <a:pPr algn="l">
              <a:defRPr/>
            </a:pPr>
            <a:r>
              <a:rPr lang="fr-FR"/>
              <a:t>CS2100: Recitation-12</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lgn="l">
              <a:defRPr/>
            </a:pPr>
            <a:r>
              <a:rPr lang="fr-FR"/>
              <a:t>CS2100: Recitation-12</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3" name="Footer Placeholder 2"/>
          <p:cNvSpPr>
            <a:spLocks noGrp="1"/>
          </p:cNvSpPr>
          <p:nvPr>
            <p:ph type="ftr" sz="quarter" idx="11"/>
          </p:nvPr>
        </p:nvSpPr>
        <p:spPr/>
        <p:txBody>
          <a:bodyPr/>
          <a:lstStyle>
            <a:lvl1pPr>
              <a:defRPr/>
            </a:lvl1pPr>
          </a:lstStyle>
          <a:p>
            <a:pPr algn="l">
              <a:defRPr/>
            </a:pPr>
            <a:r>
              <a:rPr lang="fr-FR"/>
              <a:t>CS2100: Recitation-12</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pPr algn="l">
              <a:defRPr/>
            </a:pPr>
            <a:r>
              <a:rPr lang="fr-FR"/>
              <a:t>CS2100: Recitation-12</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endParaRPr lang="en-US" dirty="0"/>
          </a:p>
        </p:txBody>
      </p:sp>
      <p:sp>
        <p:nvSpPr>
          <p:cNvPr id="6" name="Footer Placeholder 5"/>
          <p:cNvSpPr>
            <a:spLocks noGrp="1"/>
          </p:cNvSpPr>
          <p:nvPr>
            <p:ph type="ftr" sz="quarter" idx="11"/>
          </p:nvPr>
        </p:nvSpPr>
        <p:spPr/>
        <p:txBody>
          <a:bodyPr/>
          <a:lstStyle/>
          <a:p>
            <a:pPr algn="l">
              <a:defRPr/>
            </a:pPr>
            <a:r>
              <a:rPr lang="fr-FR"/>
              <a:t>CS2100: Recitation-12</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fr-FR"/>
              <a:t>CS2100: Recitation-12</a:t>
            </a:r>
            <a:endParaRPr lang="en-US" dirty="0"/>
          </a:p>
        </p:txBody>
      </p:sp>
      <p:sp>
        <p:nvSpPr>
          <p:cNvPr id="6" name="Slide Number Placeholder 5"/>
          <p:cNvSpPr>
            <a:spLocks noGrp="1"/>
          </p:cNvSpPr>
          <p:nvPr>
            <p:ph type="sldNum" sz="quarter" idx="4"/>
          </p:nvPr>
        </p:nvSpPr>
        <p:spPr>
          <a:xfrm>
            <a:off x="10631947" y="18288"/>
            <a:ext cx="950452"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54034" y="2816537"/>
            <a:ext cx="2683932" cy="646331"/>
          </a:xfrm>
          <a:prstGeom prst="rect">
            <a:avLst/>
          </a:prstGeom>
          <a:noFill/>
        </p:spPr>
        <p:txBody>
          <a:bodyPr wrap="square" rtlCol="0">
            <a:spAutoFit/>
          </a:bodyPr>
          <a:lstStyle/>
          <a:p>
            <a:pPr algn="ctr"/>
            <a:r>
              <a:rPr lang="en-US" sz="3600" dirty="0">
                <a:solidFill>
                  <a:srgbClr val="C00000"/>
                </a:solidFill>
                <a:latin typeface="Calibri" panose="020F0502020204030204" pitchFamily="34" charset="0"/>
              </a:rPr>
              <a:t>Recitation-12</a:t>
            </a:r>
          </a:p>
        </p:txBody>
      </p:sp>
      <p:sp>
        <p:nvSpPr>
          <p:cNvPr id="11" name="[TextBox 7]"/>
          <p:cNvSpPr txBox="1"/>
          <p:nvPr/>
        </p:nvSpPr>
        <p:spPr>
          <a:xfrm>
            <a:off x="2529840" y="3462868"/>
            <a:ext cx="7254240" cy="1508105"/>
          </a:xfrm>
          <a:prstGeom prst="rect">
            <a:avLst/>
          </a:prstGeom>
          <a:noFill/>
        </p:spPr>
        <p:txBody>
          <a:bodyPr wrap="square" rtlCol="0">
            <a:spAutoFit/>
          </a:bodyPr>
          <a:lstStyle/>
          <a:p>
            <a:pPr algn="ctr"/>
            <a:r>
              <a:rPr lang="en-US" sz="4000" dirty="0">
                <a:solidFill>
                  <a:srgbClr val="C00000"/>
                </a:solidFill>
                <a:latin typeface="Calibri" panose="020F0502020204030204" pitchFamily="34" charset="0"/>
              </a:rPr>
              <a:t>Cache</a:t>
            </a:r>
            <a:endParaRPr lang="en-SG" sz="4000" dirty="0">
              <a:solidFill>
                <a:srgbClr val="C00000"/>
              </a:solidFill>
              <a:latin typeface="Calibri" panose="020F0502020204030204" pitchFamily="34" charset="0"/>
            </a:endParaRPr>
          </a:p>
          <a:p>
            <a:pPr algn="ctr"/>
            <a:r>
              <a:rPr lang="en-SG" sz="2800" dirty="0">
                <a:solidFill>
                  <a:srgbClr val="C00000"/>
                </a:solidFill>
                <a:latin typeface="Calibri" panose="020F0502020204030204" pitchFamily="34" charset="0"/>
              </a:rPr>
              <a:t>14 April 2025</a:t>
            </a:r>
          </a:p>
          <a:p>
            <a:pPr algn="ctr"/>
            <a:r>
              <a:rPr lang="en-SG" sz="2400" dirty="0">
                <a:solidFill>
                  <a:srgbClr val="C00000"/>
                </a:solidFill>
                <a:latin typeface="Calibri" panose="020F0502020204030204" pitchFamily="34" charset="0"/>
              </a:rPr>
              <a:t>Aaron Tan</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42" y="4984152"/>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958" y="491740"/>
            <a:ext cx="5648858" cy="928216"/>
          </a:xfrm>
          <a:prstGeom prst="rect">
            <a:avLst/>
          </a:prstGeom>
        </p:spPr>
      </p:pic>
      <p:sp>
        <p:nvSpPr>
          <p:cNvPr id="13314" name="Rectangle 2"/>
          <p:cNvSpPr>
            <a:spLocks noGrp="1" noChangeArrowheads="1"/>
          </p:cNvSpPr>
          <p:nvPr>
            <p:ph type="ctrTitle"/>
          </p:nvPr>
        </p:nvSpPr>
        <p:spPr>
          <a:xfrm>
            <a:off x="5037667" y="564501"/>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Basics</a:t>
            </a:r>
          </a:p>
        </p:txBody>
      </p:sp>
      <p:sp>
        <p:nvSpPr>
          <p:cNvPr id="6" name="Rectangle 5">
            <a:extLst>
              <a:ext uri="{FF2B5EF4-FFF2-40B4-BE49-F238E27FC236}">
                <a16:creationId xmlns:a16="http://schemas.microsoft.com/office/drawing/2014/main" id="{D783DD60-3E65-4FAA-ACCF-422B667A056B}"/>
              </a:ext>
            </a:extLst>
          </p:cNvPr>
          <p:cNvSpPr>
            <a:spLocks noChangeArrowheads="1"/>
          </p:cNvSpPr>
          <p:nvPr/>
        </p:nvSpPr>
        <p:spPr bwMode="auto">
          <a:xfrm>
            <a:off x="4759776" y="1828800"/>
            <a:ext cx="1524000" cy="304800"/>
          </a:xfrm>
          <a:prstGeom prst="rect">
            <a:avLst/>
          </a:prstGeom>
          <a:solidFill>
            <a:srgbClr val="CCCCFF"/>
          </a:solidFill>
          <a:ln w="9525" algn="ctr">
            <a:solidFill>
              <a:schemeClr val="tx1"/>
            </a:solidFill>
            <a:miter lim="800000"/>
            <a:headEnd/>
            <a:tailEnd/>
          </a:ln>
          <a:effectLst/>
        </p:spPr>
        <p:txBody>
          <a:bodyPr wrap="none" anchor="ctr">
            <a:noAutofit/>
          </a:bodyPr>
          <a:lstStyle/>
          <a:p>
            <a:endParaRPr lang="en-US"/>
          </a:p>
        </p:txBody>
      </p:sp>
      <p:sp>
        <p:nvSpPr>
          <p:cNvPr id="7" name="Rectangle 6">
            <a:extLst>
              <a:ext uri="{FF2B5EF4-FFF2-40B4-BE49-F238E27FC236}">
                <a16:creationId xmlns:a16="http://schemas.microsoft.com/office/drawing/2014/main" id="{6317337A-CC82-4773-879E-E7FF29A105BB}"/>
              </a:ext>
            </a:extLst>
          </p:cNvPr>
          <p:cNvSpPr>
            <a:spLocks noChangeArrowheads="1"/>
          </p:cNvSpPr>
          <p:nvPr/>
        </p:nvSpPr>
        <p:spPr bwMode="auto">
          <a:xfrm>
            <a:off x="4759776" y="2133600"/>
            <a:ext cx="1524000" cy="304800"/>
          </a:xfrm>
          <a:prstGeom prst="rect">
            <a:avLst/>
          </a:prstGeom>
          <a:solidFill>
            <a:srgbClr val="CCCCFF"/>
          </a:solidFill>
          <a:ln w="9525" algn="ctr">
            <a:solidFill>
              <a:schemeClr val="tx1"/>
            </a:solidFill>
            <a:miter lim="800000"/>
            <a:headEnd/>
            <a:tailEnd/>
          </a:ln>
          <a:effectLst/>
        </p:spPr>
        <p:txBody>
          <a:bodyPr wrap="none" anchor="ctr">
            <a:noAutofit/>
          </a:bodyPr>
          <a:lstStyle/>
          <a:p>
            <a:endParaRPr lang="en-US"/>
          </a:p>
        </p:txBody>
      </p:sp>
      <p:sp>
        <p:nvSpPr>
          <p:cNvPr id="8" name="Rectangle 7">
            <a:extLst>
              <a:ext uri="{FF2B5EF4-FFF2-40B4-BE49-F238E27FC236}">
                <a16:creationId xmlns:a16="http://schemas.microsoft.com/office/drawing/2014/main" id="{1D1EE9AC-9E4B-4693-8AAF-65BE342B1A37}"/>
              </a:ext>
            </a:extLst>
          </p:cNvPr>
          <p:cNvSpPr>
            <a:spLocks noChangeArrowheads="1"/>
          </p:cNvSpPr>
          <p:nvPr/>
        </p:nvSpPr>
        <p:spPr bwMode="auto">
          <a:xfrm>
            <a:off x="4759776" y="2438400"/>
            <a:ext cx="1524000" cy="304800"/>
          </a:xfrm>
          <a:prstGeom prst="rect">
            <a:avLst/>
          </a:prstGeom>
          <a:solidFill>
            <a:srgbClr val="CCCCFF"/>
          </a:solidFill>
          <a:ln w="9525" algn="ctr">
            <a:solidFill>
              <a:schemeClr val="tx1"/>
            </a:solidFill>
            <a:miter lim="800000"/>
            <a:headEnd/>
            <a:tailEnd/>
          </a:ln>
          <a:effectLst/>
        </p:spPr>
        <p:txBody>
          <a:bodyPr wrap="none" anchor="ctr">
            <a:noAutofit/>
          </a:bodyPr>
          <a:lstStyle/>
          <a:p>
            <a:endParaRPr lang="en-US"/>
          </a:p>
        </p:txBody>
      </p:sp>
      <p:sp>
        <p:nvSpPr>
          <p:cNvPr id="10" name="Rectangle 8">
            <a:extLst>
              <a:ext uri="{FF2B5EF4-FFF2-40B4-BE49-F238E27FC236}">
                <a16:creationId xmlns:a16="http://schemas.microsoft.com/office/drawing/2014/main" id="{91780571-1801-40CF-BB88-09BF3289DACE}"/>
              </a:ext>
            </a:extLst>
          </p:cNvPr>
          <p:cNvSpPr>
            <a:spLocks noChangeArrowheads="1"/>
          </p:cNvSpPr>
          <p:nvPr/>
        </p:nvSpPr>
        <p:spPr bwMode="auto">
          <a:xfrm>
            <a:off x="4759776" y="2743200"/>
            <a:ext cx="1524000" cy="304800"/>
          </a:xfrm>
          <a:prstGeom prst="rect">
            <a:avLst/>
          </a:prstGeom>
          <a:solidFill>
            <a:srgbClr val="CCCCFF"/>
          </a:solidFill>
          <a:ln w="9525" algn="ctr">
            <a:solidFill>
              <a:schemeClr val="tx1"/>
            </a:solidFill>
            <a:miter lim="800000"/>
            <a:headEnd/>
            <a:tailEnd/>
          </a:ln>
          <a:effectLst/>
        </p:spPr>
        <p:txBody>
          <a:bodyPr wrap="none" anchor="ctr">
            <a:noAutofit/>
          </a:bodyPr>
          <a:lstStyle/>
          <a:p>
            <a:endParaRPr lang="en-US"/>
          </a:p>
        </p:txBody>
      </p:sp>
      <p:sp>
        <p:nvSpPr>
          <p:cNvPr id="11" name="Text Box 9">
            <a:extLst>
              <a:ext uri="{FF2B5EF4-FFF2-40B4-BE49-F238E27FC236}">
                <a16:creationId xmlns:a16="http://schemas.microsoft.com/office/drawing/2014/main" id="{0B43EE60-E7DC-466C-97C4-7B65351A4910}"/>
              </a:ext>
            </a:extLst>
          </p:cNvPr>
          <p:cNvSpPr txBox="1">
            <a:spLocks noChangeArrowheads="1"/>
          </p:cNvSpPr>
          <p:nvPr/>
        </p:nvSpPr>
        <p:spPr bwMode="auto">
          <a:xfrm>
            <a:off x="1903425" y="1814175"/>
            <a:ext cx="1112921" cy="461665"/>
          </a:xfrm>
          <a:prstGeom prst="rect">
            <a:avLst/>
          </a:prstGeom>
          <a:noFill/>
          <a:ln w="9525" algn="ctr">
            <a:noFill/>
            <a:miter lim="800000"/>
            <a:headEnd/>
            <a:tailEnd/>
          </a:ln>
          <a:effectLst/>
        </p:spPr>
        <p:txBody>
          <a:bodyPr wrap="square">
            <a:spAutoFit/>
          </a:bodyPr>
          <a:lstStyle/>
          <a:p>
            <a:r>
              <a:rPr lang="en-US" sz="2400" dirty="0"/>
              <a:t>Cache</a:t>
            </a:r>
          </a:p>
        </p:txBody>
      </p:sp>
      <p:sp>
        <p:nvSpPr>
          <p:cNvPr id="12" name="Text Box 10">
            <a:extLst>
              <a:ext uri="{FF2B5EF4-FFF2-40B4-BE49-F238E27FC236}">
                <a16:creationId xmlns:a16="http://schemas.microsoft.com/office/drawing/2014/main" id="{29BEEB6C-089E-470A-8575-1931E2F88023}"/>
              </a:ext>
            </a:extLst>
          </p:cNvPr>
          <p:cNvSpPr txBox="1">
            <a:spLocks noChangeArrowheads="1"/>
          </p:cNvSpPr>
          <p:nvPr/>
        </p:nvSpPr>
        <p:spPr bwMode="auto">
          <a:xfrm>
            <a:off x="6283776" y="1793875"/>
            <a:ext cx="431800" cy="336550"/>
          </a:xfrm>
          <a:prstGeom prst="rect">
            <a:avLst/>
          </a:prstGeom>
          <a:noFill/>
          <a:ln w="9525" algn="ctr">
            <a:noFill/>
            <a:miter lim="800000"/>
            <a:headEnd/>
            <a:tailEnd/>
          </a:ln>
          <a:effectLst/>
        </p:spPr>
        <p:txBody>
          <a:bodyPr wrap="none">
            <a:noAutofit/>
          </a:bodyPr>
          <a:lstStyle/>
          <a:p>
            <a:r>
              <a:rPr lang="en-US" sz="2000" dirty="0"/>
              <a:t>00</a:t>
            </a:r>
          </a:p>
        </p:txBody>
      </p:sp>
      <p:sp>
        <p:nvSpPr>
          <p:cNvPr id="13" name="Text Box 11">
            <a:extLst>
              <a:ext uri="{FF2B5EF4-FFF2-40B4-BE49-F238E27FC236}">
                <a16:creationId xmlns:a16="http://schemas.microsoft.com/office/drawing/2014/main" id="{03A1438B-6FE3-401A-ABE1-0E17A82CDC56}"/>
              </a:ext>
            </a:extLst>
          </p:cNvPr>
          <p:cNvSpPr txBox="1">
            <a:spLocks noChangeArrowheads="1"/>
          </p:cNvSpPr>
          <p:nvPr/>
        </p:nvSpPr>
        <p:spPr bwMode="auto">
          <a:xfrm>
            <a:off x="6283776" y="2098675"/>
            <a:ext cx="400050" cy="336550"/>
          </a:xfrm>
          <a:prstGeom prst="rect">
            <a:avLst/>
          </a:prstGeom>
          <a:noFill/>
          <a:ln w="9525" algn="ctr">
            <a:noFill/>
            <a:miter lim="800000"/>
            <a:headEnd/>
            <a:tailEnd/>
          </a:ln>
          <a:effectLst/>
        </p:spPr>
        <p:txBody>
          <a:bodyPr wrap="none">
            <a:noAutofit/>
          </a:bodyPr>
          <a:lstStyle/>
          <a:p>
            <a:r>
              <a:rPr lang="en-US" sz="2000"/>
              <a:t>01</a:t>
            </a:r>
          </a:p>
        </p:txBody>
      </p:sp>
      <p:sp>
        <p:nvSpPr>
          <p:cNvPr id="14" name="Text Box 12">
            <a:extLst>
              <a:ext uri="{FF2B5EF4-FFF2-40B4-BE49-F238E27FC236}">
                <a16:creationId xmlns:a16="http://schemas.microsoft.com/office/drawing/2014/main" id="{9584DD25-DAA4-4C1A-AD59-3A31DBC2B42B}"/>
              </a:ext>
            </a:extLst>
          </p:cNvPr>
          <p:cNvSpPr txBox="1">
            <a:spLocks noChangeArrowheads="1"/>
          </p:cNvSpPr>
          <p:nvPr/>
        </p:nvSpPr>
        <p:spPr bwMode="auto">
          <a:xfrm>
            <a:off x="6283776" y="2403475"/>
            <a:ext cx="400050" cy="336550"/>
          </a:xfrm>
          <a:prstGeom prst="rect">
            <a:avLst/>
          </a:prstGeom>
          <a:noFill/>
          <a:ln w="9525" algn="ctr">
            <a:noFill/>
            <a:miter lim="800000"/>
            <a:headEnd/>
            <a:tailEnd/>
          </a:ln>
          <a:effectLst/>
        </p:spPr>
        <p:txBody>
          <a:bodyPr wrap="none">
            <a:noAutofit/>
          </a:bodyPr>
          <a:lstStyle/>
          <a:p>
            <a:r>
              <a:rPr lang="en-US" sz="2000" dirty="0"/>
              <a:t>10</a:t>
            </a:r>
          </a:p>
        </p:txBody>
      </p:sp>
      <p:sp>
        <p:nvSpPr>
          <p:cNvPr id="15" name="Text Box 13">
            <a:extLst>
              <a:ext uri="{FF2B5EF4-FFF2-40B4-BE49-F238E27FC236}">
                <a16:creationId xmlns:a16="http://schemas.microsoft.com/office/drawing/2014/main" id="{D5F54506-E8A9-4B40-A5FB-9986B1E183E9}"/>
              </a:ext>
            </a:extLst>
          </p:cNvPr>
          <p:cNvSpPr txBox="1">
            <a:spLocks noChangeArrowheads="1"/>
          </p:cNvSpPr>
          <p:nvPr/>
        </p:nvSpPr>
        <p:spPr bwMode="auto">
          <a:xfrm>
            <a:off x="6283776" y="2708275"/>
            <a:ext cx="368300" cy="336550"/>
          </a:xfrm>
          <a:prstGeom prst="rect">
            <a:avLst/>
          </a:prstGeom>
          <a:noFill/>
          <a:ln w="9525" algn="ctr">
            <a:noFill/>
            <a:miter lim="800000"/>
            <a:headEnd/>
            <a:tailEnd/>
          </a:ln>
          <a:effectLst/>
        </p:spPr>
        <p:txBody>
          <a:bodyPr wrap="none">
            <a:noAutofit/>
          </a:bodyPr>
          <a:lstStyle/>
          <a:p>
            <a:r>
              <a:rPr lang="en-US" sz="2000"/>
              <a:t>11</a:t>
            </a:r>
          </a:p>
        </p:txBody>
      </p:sp>
      <p:sp>
        <p:nvSpPr>
          <p:cNvPr id="16" name="Text Box 14">
            <a:extLst>
              <a:ext uri="{FF2B5EF4-FFF2-40B4-BE49-F238E27FC236}">
                <a16:creationId xmlns:a16="http://schemas.microsoft.com/office/drawing/2014/main" id="{89812C83-733B-447E-958F-3D3FDA837827}"/>
              </a:ext>
            </a:extLst>
          </p:cNvPr>
          <p:cNvSpPr txBox="1">
            <a:spLocks noChangeArrowheads="1"/>
          </p:cNvSpPr>
          <p:nvPr/>
        </p:nvSpPr>
        <p:spPr bwMode="auto">
          <a:xfrm>
            <a:off x="6131376" y="1524000"/>
            <a:ext cx="812800" cy="336550"/>
          </a:xfrm>
          <a:prstGeom prst="rect">
            <a:avLst/>
          </a:prstGeom>
          <a:noFill/>
          <a:ln w="9525" algn="ctr">
            <a:noFill/>
            <a:miter lim="800000"/>
            <a:headEnd/>
            <a:tailEnd/>
          </a:ln>
          <a:effectLst/>
        </p:spPr>
        <p:txBody>
          <a:bodyPr wrap="none">
            <a:noAutofit/>
          </a:bodyPr>
          <a:lstStyle/>
          <a:p>
            <a:r>
              <a:rPr lang="en-US" sz="1800" b="1" dirty="0"/>
              <a:t> Index</a:t>
            </a:r>
          </a:p>
        </p:txBody>
      </p:sp>
      <p:sp>
        <p:nvSpPr>
          <p:cNvPr id="17" name="Text Box 15">
            <a:extLst>
              <a:ext uri="{FF2B5EF4-FFF2-40B4-BE49-F238E27FC236}">
                <a16:creationId xmlns:a16="http://schemas.microsoft.com/office/drawing/2014/main" id="{55ADF763-E0D0-444B-87D2-E82D05D7A472}"/>
              </a:ext>
            </a:extLst>
          </p:cNvPr>
          <p:cNvSpPr txBox="1">
            <a:spLocks noChangeArrowheads="1"/>
          </p:cNvSpPr>
          <p:nvPr/>
        </p:nvSpPr>
        <p:spPr bwMode="auto">
          <a:xfrm>
            <a:off x="5140776" y="1524000"/>
            <a:ext cx="635000" cy="336550"/>
          </a:xfrm>
          <a:prstGeom prst="rect">
            <a:avLst/>
          </a:prstGeom>
          <a:noFill/>
          <a:ln w="9525" algn="ctr">
            <a:noFill/>
            <a:miter lim="800000"/>
            <a:headEnd/>
            <a:tailEnd/>
          </a:ln>
          <a:effectLst/>
        </p:spPr>
        <p:txBody>
          <a:bodyPr wrap="none">
            <a:noAutofit/>
          </a:bodyPr>
          <a:lstStyle/>
          <a:p>
            <a:r>
              <a:rPr lang="en-US" sz="1800" b="1" dirty="0"/>
              <a:t>Data</a:t>
            </a:r>
          </a:p>
        </p:txBody>
      </p:sp>
      <p:grpSp>
        <p:nvGrpSpPr>
          <p:cNvPr id="18" name="Group 17">
            <a:extLst>
              <a:ext uri="{FF2B5EF4-FFF2-40B4-BE49-F238E27FC236}">
                <a16:creationId xmlns:a16="http://schemas.microsoft.com/office/drawing/2014/main" id="{DB8F7950-87E5-4E98-A853-64AF1FDF3293}"/>
              </a:ext>
            </a:extLst>
          </p:cNvPr>
          <p:cNvGrpSpPr/>
          <p:nvPr/>
        </p:nvGrpSpPr>
        <p:grpSpPr>
          <a:xfrm>
            <a:off x="3769176" y="1524000"/>
            <a:ext cx="762000" cy="1524000"/>
            <a:chOff x="3276600" y="1406525"/>
            <a:chExt cx="762000" cy="1524000"/>
          </a:xfrm>
        </p:grpSpPr>
        <p:sp>
          <p:nvSpPr>
            <p:cNvPr id="19" name="Rectangle 17">
              <a:extLst>
                <a:ext uri="{FF2B5EF4-FFF2-40B4-BE49-F238E27FC236}">
                  <a16:creationId xmlns:a16="http://schemas.microsoft.com/office/drawing/2014/main" id="{F8617806-A0D6-4710-B019-8692A8EB9D49}"/>
                </a:ext>
              </a:extLst>
            </p:cNvPr>
            <p:cNvSpPr>
              <a:spLocks noChangeArrowheads="1"/>
            </p:cNvSpPr>
            <p:nvPr/>
          </p:nvSpPr>
          <p:spPr bwMode="auto">
            <a:xfrm>
              <a:off x="3276600" y="1711325"/>
              <a:ext cx="762000" cy="304800"/>
            </a:xfrm>
            <a:prstGeom prst="rect">
              <a:avLst/>
            </a:prstGeom>
            <a:solidFill>
              <a:schemeClr val="tx2">
                <a:lumMod val="20000"/>
                <a:lumOff val="80000"/>
              </a:schemeClr>
            </a:solidFill>
            <a:ln w="9525" algn="ctr">
              <a:solidFill>
                <a:schemeClr val="tx1"/>
              </a:solidFill>
              <a:miter lim="800000"/>
              <a:headEnd/>
              <a:tailEnd/>
            </a:ln>
            <a:effectLst/>
          </p:spPr>
          <p:txBody>
            <a:bodyPr anchor="ctr">
              <a:noAutofit/>
            </a:bodyPr>
            <a:lstStyle/>
            <a:p>
              <a:endParaRPr lang="en-US" sz="1800"/>
            </a:p>
          </p:txBody>
        </p:sp>
        <p:sp>
          <p:nvSpPr>
            <p:cNvPr id="20" name="Rectangle 18">
              <a:extLst>
                <a:ext uri="{FF2B5EF4-FFF2-40B4-BE49-F238E27FC236}">
                  <a16:creationId xmlns:a16="http://schemas.microsoft.com/office/drawing/2014/main" id="{AF811E0E-DF0B-4E07-80A3-0200EB8DAF8E}"/>
                </a:ext>
              </a:extLst>
            </p:cNvPr>
            <p:cNvSpPr>
              <a:spLocks noChangeArrowheads="1"/>
            </p:cNvSpPr>
            <p:nvPr/>
          </p:nvSpPr>
          <p:spPr bwMode="auto">
            <a:xfrm>
              <a:off x="3276600" y="2016125"/>
              <a:ext cx="762000" cy="304800"/>
            </a:xfrm>
            <a:prstGeom prst="rect">
              <a:avLst/>
            </a:prstGeom>
            <a:solidFill>
              <a:schemeClr val="tx2">
                <a:lumMod val="20000"/>
                <a:lumOff val="80000"/>
              </a:schemeClr>
            </a:solidFill>
            <a:ln w="9525" algn="ctr">
              <a:solidFill>
                <a:schemeClr val="tx1"/>
              </a:solidFill>
              <a:miter lim="800000"/>
              <a:headEnd/>
              <a:tailEnd/>
            </a:ln>
            <a:effectLst/>
          </p:spPr>
          <p:txBody>
            <a:bodyPr anchor="ctr">
              <a:noAutofit/>
            </a:bodyPr>
            <a:lstStyle/>
            <a:p>
              <a:endParaRPr lang="en-US" sz="1800"/>
            </a:p>
          </p:txBody>
        </p:sp>
        <p:sp>
          <p:nvSpPr>
            <p:cNvPr id="21" name="Rectangle 19">
              <a:extLst>
                <a:ext uri="{FF2B5EF4-FFF2-40B4-BE49-F238E27FC236}">
                  <a16:creationId xmlns:a16="http://schemas.microsoft.com/office/drawing/2014/main" id="{7C430720-9ACB-402F-B3F8-299BC8D268B9}"/>
                </a:ext>
              </a:extLst>
            </p:cNvPr>
            <p:cNvSpPr>
              <a:spLocks noChangeArrowheads="1"/>
            </p:cNvSpPr>
            <p:nvPr/>
          </p:nvSpPr>
          <p:spPr bwMode="auto">
            <a:xfrm>
              <a:off x="3276600" y="2320925"/>
              <a:ext cx="762000" cy="304800"/>
            </a:xfrm>
            <a:prstGeom prst="rect">
              <a:avLst/>
            </a:prstGeom>
            <a:solidFill>
              <a:schemeClr val="tx2">
                <a:lumMod val="20000"/>
                <a:lumOff val="80000"/>
              </a:schemeClr>
            </a:solidFill>
            <a:ln w="9525" algn="ctr">
              <a:solidFill>
                <a:schemeClr val="tx1"/>
              </a:solidFill>
              <a:miter lim="800000"/>
              <a:headEnd/>
              <a:tailEnd/>
            </a:ln>
            <a:effectLst/>
          </p:spPr>
          <p:txBody>
            <a:bodyPr anchor="ctr">
              <a:noAutofit/>
            </a:bodyPr>
            <a:lstStyle/>
            <a:p>
              <a:endParaRPr lang="en-US" sz="1800"/>
            </a:p>
          </p:txBody>
        </p:sp>
        <p:sp>
          <p:nvSpPr>
            <p:cNvPr id="22" name="Rectangle 20">
              <a:extLst>
                <a:ext uri="{FF2B5EF4-FFF2-40B4-BE49-F238E27FC236}">
                  <a16:creationId xmlns:a16="http://schemas.microsoft.com/office/drawing/2014/main" id="{CDE4BEC2-B39E-4A8A-A115-A5B5BA8C69C0}"/>
                </a:ext>
              </a:extLst>
            </p:cNvPr>
            <p:cNvSpPr>
              <a:spLocks noChangeArrowheads="1"/>
            </p:cNvSpPr>
            <p:nvPr/>
          </p:nvSpPr>
          <p:spPr bwMode="auto">
            <a:xfrm>
              <a:off x="3276600" y="2625725"/>
              <a:ext cx="762000" cy="304800"/>
            </a:xfrm>
            <a:prstGeom prst="rect">
              <a:avLst/>
            </a:prstGeom>
            <a:solidFill>
              <a:schemeClr val="tx2">
                <a:lumMod val="20000"/>
                <a:lumOff val="80000"/>
              </a:schemeClr>
            </a:solidFill>
            <a:ln w="9525" algn="ctr">
              <a:solidFill>
                <a:schemeClr val="tx1"/>
              </a:solidFill>
              <a:miter lim="800000"/>
              <a:headEnd/>
              <a:tailEnd/>
            </a:ln>
            <a:effectLst/>
          </p:spPr>
          <p:txBody>
            <a:bodyPr anchor="ctr">
              <a:noAutofit/>
            </a:bodyPr>
            <a:lstStyle/>
            <a:p>
              <a:endParaRPr lang="en-US" sz="1800"/>
            </a:p>
          </p:txBody>
        </p:sp>
        <p:sp>
          <p:nvSpPr>
            <p:cNvPr id="23" name="Text Box 25">
              <a:extLst>
                <a:ext uri="{FF2B5EF4-FFF2-40B4-BE49-F238E27FC236}">
                  <a16:creationId xmlns:a16="http://schemas.microsoft.com/office/drawing/2014/main" id="{3467E35D-F034-47B9-8B6C-33407617F71F}"/>
                </a:ext>
              </a:extLst>
            </p:cNvPr>
            <p:cNvSpPr txBox="1">
              <a:spLocks noChangeArrowheads="1"/>
            </p:cNvSpPr>
            <p:nvPr/>
          </p:nvSpPr>
          <p:spPr bwMode="auto">
            <a:xfrm>
              <a:off x="3421418" y="1406525"/>
              <a:ext cx="550152" cy="338554"/>
            </a:xfrm>
            <a:prstGeom prst="rect">
              <a:avLst/>
            </a:prstGeom>
            <a:noFill/>
            <a:ln w="9525" algn="ctr">
              <a:noFill/>
              <a:miter lim="800000"/>
              <a:headEnd/>
              <a:tailEnd/>
            </a:ln>
            <a:effectLst/>
          </p:spPr>
          <p:txBody>
            <a:bodyPr wrap="none">
              <a:noAutofit/>
            </a:bodyPr>
            <a:lstStyle/>
            <a:p>
              <a:r>
                <a:rPr lang="en-US" sz="1800" b="1" dirty="0">
                  <a:solidFill>
                    <a:srgbClr val="660066"/>
                  </a:solidFill>
                </a:rPr>
                <a:t>Tag</a:t>
              </a:r>
            </a:p>
          </p:txBody>
        </p:sp>
      </p:grpSp>
      <p:grpSp>
        <p:nvGrpSpPr>
          <p:cNvPr id="24" name="Group 23">
            <a:extLst>
              <a:ext uri="{FF2B5EF4-FFF2-40B4-BE49-F238E27FC236}">
                <a16:creationId xmlns:a16="http://schemas.microsoft.com/office/drawing/2014/main" id="{50D9F771-48B9-46E9-9BE9-923D4BAEB98E}"/>
              </a:ext>
            </a:extLst>
          </p:cNvPr>
          <p:cNvGrpSpPr/>
          <p:nvPr/>
        </p:nvGrpSpPr>
        <p:grpSpPr>
          <a:xfrm>
            <a:off x="3175000" y="1524000"/>
            <a:ext cx="670376" cy="1524000"/>
            <a:chOff x="2682424" y="1406525"/>
            <a:chExt cx="670376" cy="1524000"/>
          </a:xfrm>
        </p:grpSpPr>
        <p:sp>
          <p:nvSpPr>
            <p:cNvPr id="25" name="Rectangle 21">
              <a:extLst>
                <a:ext uri="{FF2B5EF4-FFF2-40B4-BE49-F238E27FC236}">
                  <a16:creationId xmlns:a16="http://schemas.microsoft.com/office/drawing/2014/main" id="{E6F08E8B-777E-4B81-A9D7-284369D5657F}"/>
                </a:ext>
              </a:extLst>
            </p:cNvPr>
            <p:cNvSpPr>
              <a:spLocks noChangeArrowheads="1"/>
            </p:cNvSpPr>
            <p:nvPr/>
          </p:nvSpPr>
          <p:spPr bwMode="auto">
            <a:xfrm>
              <a:off x="2819400" y="1711325"/>
              <a:ext cx="457200" cy="304800"/>
            </a:xfrm>
            <a:prstGeom prst="rect">
              <a:avLst/>
            </a:prstGeom>
            <a:solidFill>
              <a:schemeClr val="bg1">
                <a:lumMod val="95000"/>
              </a:schemeClr>
            </a:solidFill>
            <a:ln w="9525" algn="ctr">
              <a:solidFill>
                <a:schemeClr val="tx1"/>
              </a:solidFill>
              <a:miter lim="800000"/>
              <a:headEnd/>
              <a:tailEnd/>
            </a:ln>
            <a:effectLst/>
          </p:spPr>
          <p:txBody>
            <a:bodyPr wrap="none" anchor="ctr">
              <a:noAutofit/>
            </a:bodyPr>
            <a:lstStyle/>
            <a:p>
              <a:endParaRPr lang="en-US" sz="1800"/>
            </a:p>
          </p:txBody>
        </p:sp>
        <p:sp>
          <p:nvSpPr>
            <p:cNvPr id="26" name="Rectangle 22">
              <a:extLst>
                <a:ext uri="{FF2B5EF4-FFF2-40B4-BE49-F238E27FC236}">
                  <a16:creationId xmlns:a16="http://schemas.microsoft.com/office/drawing/2014/main" id="{9B892751-C0C9-4953-BD7D-6EAC23D98FB2}"/>
                </a:ext>
              </a:extLst>
            </p:cNvPr>
            <p:cNvSpPr>
              <a:spLocks noChangeArrowheads="1"/>
            </p:cNvSpPr>
            <p:nvPr/>
          </p:nvSpPr>
          <p:spPr bwMode="auto">
            <a:xfrm>
              <a:off x="2819400" y="2016125"/>
              <a:ext cx="457200" cy="304800"/>
            </a:xfrm>
            <a:prstGeom prst="rect">
              <a:avLst/>
            </a:prstGeom>
            <a:solidFill>
              <a:schemeClr val="bg1">
                <a:lumMod val="95000"/>
              </a:schemeClr>
            </a:solidFill>
            <a:ln w="9525" algn="ctr">
              <a:solidFill>
                <a:schemeClr val="tx1"/>
              </a:solidFill>
              <a:miter lim="800000"/>
              <a:headEnd/>
              <a:tailEnd/>
            </a:ln>
            <a:effectLst/>
          </p:spPr>
          <p:txBody>
            <a:bodyPr wrap="none" anchor="ctr">
              <a:noAutofit/>
            </a:bodyPr>
            <a:lstStyle/>
            <a:p>
              <a:endParaRPr lang="en-US" sz="1800"/>
            </a:p>
          </p:txBody>
        </p:sp>
        <p:sp>
          <p:nvSpPr>
            <p:cNvPr id="27" name="Rectangle 23">
              <a:extLst>
                <a:ext uri="{FF2B5EF4-FFF2-40B4-BE49-F238E27FC236}">
                  <a16:creationId xmlns:a16="http://schemas.microsoft.com/office/drawing/2014/main" id="{95A77A99-1881-402B-B8AC-26B1F5018433}"/>
                </a:ext>
              </a:extLst>
            </p:cNvPr>
            <p:cNvSpPr>
              <a:spLocks noChangeArrowheads="1"/>
            </p:cNvSpPr>
            <p:nvPr/>
          </p:nvSpPr>
          <p:spPr bwMode="auto">
            <a:xfrm>
              <a:off x="2819400" y="2320925"/>
              <a:ext cx="457200" cy="304800"/>
            </a:xfrm>
            <a:prstGeom prst="rect">
              <a:avLst/>
            </a:prstGeom>
            <a:solidFill>
              <a:schemeClr val="bg1">
                <a:lumMod val="95000"/>
              </a:schemeClr>
            </a:solidFill>
            <a:ln w="9525" algn="ctr">
              <a:solidFill>
                <a:schemeClr val="tx1"/>
              </a:solidFill>
              <a:miter lim="800000"/>
              <a:headEnd/>
              <a:tailEnd/>
            </a:ln>
            <a:effectLst/>
          </p:spPr>
          <p:txBody>
            <a:bodyPr wrap="none" anchor="ctr">
              <a:noAutofit/>
            </a:bodyPr>
            <a:lstStyle/>
            <a:p>
              <a:endParaRPr lang="en-US" sz="1800"/>
            </a:p>
          </p:txBody>
        </p:sp>
        <p:sp>
          <p:nvSpPr>
            <p:cNvPr id="28" name="Rectangle 24">
              <a:extLst>
                <a:ext uri="{FF2B5EF4-FFF2-40B4-BE49-F238E27FC236}">
                  <a16:creationId xmlns:a16="http://schemas.microsoft.com/office/drawing/2014/main" id="{9779607D-9D12-42F3-BD82-8D5BF01E7166}"/>
                </a:ext>
              </a:extLst>
            </p:cNvPr>
            <p:cNvSpPr>
              <a:spLocks noChangeArrowheads="1"/>
            </p:cNvSpPr>
            <p:nvPr/>
          </p:nvSpPr>
          <p:spPr bwMode="auto">
            <a:xfrm>
              <a:off x="2819400" y="2625725"/>
              <a:ext cx="457200" cy="304800"/>
            </a:xfrm>
            <a:prstGeom prst="rect">
              <a:avLst/>
            </a:prstGeom>
            <a:solidFill>
              <a:schemeClr val="bg1">
                <a:lumMod val="95000"/>
              </a:schemeClr>
            </a:solidFill>
            <a:ln w="9525" algn="ctr">
              <a:solidFill>
                <a:schemeClr val="tx1"/>
              </a:solidFill>
              <a:miter lim="800000"/>
              <a:headEnd/>
              <a:tailEnd/>
            </a:ln>
            <a:effectLst/>
          </p:spPr>
          <p:txBody>
            <a:bodyPr wrap="none" anchor="ctr">
              <a:noAutofit/>
            </a:bodyPr>
            <a:lstStyle/>
            <a:p>
              <a:endParaRPr lang="en-US" sz="1800"/>
            </a:p>
          </p:txBody>
        </p:sp>
        <p:sp>
          <p:nvSpPr>
            <p:cNvPr id="29" name="Text Box 26">
              <a:extLst>
                <a:ext uri="{FF2B5EF4-FFF2-40B4-BE49-F238E27FC236}">
                  <a16:creationId xmlns:a16="http://schemas.microsoft.com/office/drawing/2014/main" id="{B3566EDF-D5A7-4619-9641-E0C1A4DEC3AE}"/>
                </a:ext>
              </a:extLst>
            </p:cNvPr>
            <p:cNvSpPr txBox="1">
              <a:spLocks noChangeArrowheads="1"/>
            </p:cNvSpPr>
            <p:nvPr/>
          </p:nvSpPr>
          <p:spPr bwMode="auto">
            <a:xfrm>
              <a:off x="2682424" y="1406525"/>
              <a:ext cx="670376" cy="338554"/>
            </a:xfrm>
            <a:prstGeom prst="rect">
              <a:avLst/>
            </a:prstGeom>
            <a:noFill/>
            <a:ln w="9525" algn="ctr">
              <a:noFill/>
              <a:miter lim="800000"/>
              <a:headEnd/>
              <a:tailEnd/>
            </a:ln>
            <a:effectLst/>
          </p:spPr>
          <p:txBody>
            <a:bodyPr wrap="none">
              <a:noAutofit/>
            </a:bodyPr>
            <a:lstStyle/>
            <a:p>
              <a:r>
                <a:rPr lang="en-US" sz="1800" b="1" dirty="0">
                  <a:solidFill>
                    <a:srgbClr val="006600"/>
                  </a:solidFill>
                </a:rPr>
                <a:t>Valid</a:t>
              </a:r>
            </a:p>
          </p:txBody>
        </p:sp>
      </p:grpSp>
      <p:sp>
        <p:nvSpPr>
          <p:cNvPr id="30" name="Text Box 27">
            <a:extLst>
              <a:ext uri="{FF2B5EF4-FFF2-40B4-BE49-F238E27FC236}">
                <a16:creationId xmlns:a16="http://schemas.microsoft.com/office/drawing/2014/main" id="{7B671639-CA32-44CC-8E28-AF55FB48EEFD}"/>
              </a:ext>
            </a:extLst>
          </p:cNvPr>
          <p:cNvSpPr txBox="1">
            <a:spLocks noChangeArrowheads="1"/>
          </p:cNvSpPr>
          <p:nvPr/>
        </p:nvSpPr>
        <p:spPr bwMode="auto">
          <a:xfrm>
            <a:off x="1257046" y="3208267"/>
            <a:ext cx="7988350" cy="1938992"/>
          </a:xfrm>
          <a:prstGeom prst="rect">
            <a:avLst/>
          </a:prstGeom>
          <a:solidFill>
            <a:srgbClr val="FFFFCC"/>
          </a:solidFill>
          <a:ln w="9525" algn="ctr">
            <a:solidFill>
              <a:schemeClr val="accent5">
                <a:lumMod val="20000"/>
                <a:lumOff val="80000"/>
              </a:schemeClr>
            </a:solidFill>
            <a:miter lim="800000"/>
            <a:headEnd/>
            <a:tailEnd/>
          </a:ln>
          <a:effectLst/>
        </p:spPr>
        <p:txBody>
          <a:bodyPr wrap="square">
            <a:spAutoFit/>
          </a:bodyPr>
          <a:lstStyle/>
          <a:p>
            <a:pPr algn="l"/>
            <a:r>
              <a:rPr lang="en-US" sz="2400" dirty="0">
                <a:latin typeface="+mn-lt"/>
              </a:rPr>
              <a:t>Along with a data block (line), cache also contains the following administrative information (overheads):</a:t>
            </a:r>
          </a:p>
          <a:p>
            <a:pPr marL="722313" indent="-342900" algn="l">
              <a:buFontTx/>
              <a:buAutoNum type="arabicPeriod"/>
            </a:pPr>
            <a:r>
              <a:rPr lang="en-US" sz="2400" b="1" dirty="0">
                <a:solidFill>
                  <a:srgbClr val="660066"/>
                </a:solidFill>
                <a:latin typeface="+mn-lt"/>
              </a:rPr>
              <a:t>Tag</a:t>
            </a:r>
            <a:r>
              <a:rPr lang="en-US" sz="2400" dirty="0">
                <a:solidFill>
                  <a:srgbClr val="660066"/>
                </a:solidFill>
                <a:latin typeface="+mn-lt"/>
              </a:rPr>
              <a:t> </a:t>
            </a:r>
            <a:r>
              <a:rPr lang="en-US" sz="2400" dirty="0">
                <a:latin typeface="+mn-lt"/>
              </a:rPr>
              <a:t>of the memory block</a:t>
            </a:r>
          </a:p>
          <a:p>
            <a:pPr marL="722313" indent="-342900" algn="l">
              <a:buFontTx/>
              <a:buAutoNum type="arabicPeriod"/>
            </a:pPr>
            <a:r>
              <a:rPr lang="en-US" sz="2400" b="1" dirty="0">
                <a:solidFill>
                  <a:srgbClr val="006600"/>
                </a:solidFill>
                <a:latin typeface="+mn-lt"/>
              </a:rPr>
              <a:t>Valid bit </a:t>
            </a:r>
            <a:r>
              <a:rPr lang="en-US" sz="2400" dirty="0">
                <a:latin typeface="+mn-lt"/>
              </a:rPr>
              <a:t>indicating whether the cache line contains valid data</a:t>
            </a:r>
            <a:endParaRPr lang="en-US" dirty="0">
              <a:latin typeface="+mn-lt"/>
            </a:endParaRPr>
          </a:p>
        </p:txBody>
      </p:sp>
      <p:sp>
        <p:nvSpPr>
          <p:cNvPr id="31" name="Rectangle 29">
            <a:extLst>
              <a:ext uri="{FF2B5EF4-FFF2-40B4-BE49-F238E27FC236}">
                <a16:creationId xmlns:a16="http://schemas.microsoft.com/office/drawing/2014/main" id="{C8A0AA08-46FD-4E83-A8EF-BE3FF3E85DB9}"/>
              </a:ext>
            </a:extLst>
          </p:cNvPr>
          <p:cNvSpPr>
            <a:spLocks noChangeArrowheads="1"/>
          </p:cNvSpPr>
          <p:nvPr/>
        </p:nvSpPr>
        <p:spPr bwMode="auto">
          <a:xfrm>
            <a:off x="2165121" y="5121612"/>
            <a:ext cx="6172200" cy="1261884"/>
          </a:xfrm>
          <a:prstGeom prst="rect">
            <a:avLst/>
          </a:prstGeom>
          <a:solidFill>
            <a:schemeClr val="accent6">
              <a:lumMod val="20000"/>
              <a:lumOff val="80000"/>
            </a:schemeClr>
          </a:solidFill>
          <a:ln w="9525" algn="ctr">
            <a:solidFill>
              <a:schemeClr val="tx1"/>
            </a:solidFill>
            <a:miter lim="800000"/>
            <a:headEnd/>
            <a:tailEnd/>
          </a:ln>
          <a:effectLst/>
        </p:spPr>
        <p:txBody>
          <a:bodyPr wrap="square" anchor="ctr">
            <a:spAutoFit/>
          </a:bodyPr>
          <a:lstStyle/>
          <a:p>
            <a:pPr algn="ctr"/>
            <a:r>
              <a:rPr lang="en-US" sz="2800" b="1" dirty="0">
                <a:solidFill>
                  <a:srgbClr val="C00000"/>
                </a:solidFill>
                <a:latin typeface="+mn-lt"/>
              </a:rPr>
              <a:t>When is there a cache hit? </a:t>
            </a:r>
          </a:p>
          <a:p>
            <a:pPr algn="ctr"/>
            <a:r>
              <a:rPr lang="en-US" sz="2400" dirty="0"/>
              <a:t>( Valid[index] = TRUE ) </a:t>
            </a:r>
            <a:r>
              <a:rPr lang="en-US" sz="2400" b="1" dirty="0">
                <a:latin typeface="+mn-lt"/>
              </a:rPr>
              <a:t>AND</a:t>
            </a:r>
            <a:r>
              <a:rPr lang="en-US" dirty="0"/>
              <a:t> </a:t>
            </a:r>
            <a:br>
              <a:rPr lang="en-US" dirty="0"/>
            </a:br>
            <a:r>
              <a:rPr lang="en-US" sz="2400" dirty="0"/>
              <a:t>( Tag[ index ] = Tag[ memory address ] ) </a:t>
            </a:r>
            <a:endParaRPr lang="en-US" sz="2400" dirty="0">
              <a:latin typeface="+mn-lt"/>
            </a:endParaRPr>
          </a:p>
        </p:txBody>
      </p:sp>
      <p:sp>
        <p:nvSpPr>
          <p:cNvPr id="33"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34"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35"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10</a:t>
            </a:fld>
            <a:endParaRPr dirty="0"/>
          </a:p>
        </p:txBody>
      </p:sp>
    </p:spTree>
    <p:extLst>
      <p:ext uri="{BB962C8B-B14F-4D97-AF65-F5344CB8AC3E}">
        <p14:creationId xmlns:p14="http://schemas.microsoft.com/office/powerpoint/2010/main" val="1529775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Example</a:t>
            </a:r>
          </a:p>
        </p:txBody>
      </p:sp>
      <p:sp>
        <p:nvSpPr>
          <p:cNvPr id="32" name="Rectangle 31">
            <a:extLst>
              <a:ext uri="{FF2B5EF4-FFF2-40B4-BE49-F238E27FC236}">
                <a16:creationId xmlns:a16="http://schemas.microsoft.com/office/drawing/2014/main" id="{CCBEBA44-C0A5-4CC6-9093-DFEA87FDEFFF}"/>
              </a:ext>
            </a:extLst>
          </p:cNvPr>
          <p:cNvSpPr/>
          <p:nvPr/>
        </p:nvSpPr>
        <p:spPr>
          <a:xfrm>
            <a:off x="1219200" y="1862328"/>
            <a:ext cx="1524000" cy="2209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a:t>
            </a:r>
          </a:p>
          <a:p>
            <a:pPr algn="ctr"/>
            <a:r>
              <a:rPr lang="en-US" sz="2400" dirty="0"/>
              <a:t>4GB</a:t>
            </a:r>
          </a:p>
          <a:p>
            <a:pPr algn="ctr"/>
            <a:endParaRPr lang="en-US" dirty="0"/>
          </a:p>
          <a:p>
            <a:pPr algn="ctr"/>
            <a:endParaRPr lang="en-US" dirty="0"/>
          </a:p>
          <a:p>
            <a:pPr algn="ctr"/>
            <a:endParaRPr lang="en-US" dirty="0"/>
          </a:p>
        </p:txBody>
      </p:sp>
      <p:grpSp>
        <p:nvGrpSpPr>
          <p:cNvPr id="33" name="Group 32">
            <a:extLst>
              <a:ext uri="{FF2B5EF4-FFF2-40B4-BE49-F238E27FC236}">
                <a16:creationId xmlns:a16="http://schemas.microsoft.com/office/drawing/2014/main" id="{F2073248-8228-433A-8162-10DDFEA18DF4}"/>
              </a:ext>
            </a:extLst>
          </p:cNvPr>
          <p:cNvGrpSpPr/>
          <p:nvPr/>
        </p:nvGrpSpPr>
        <p:grpSpPr>
          <a:xfrm>
            <a:off x="4038600" y="1709928"/>
            <a:ext cx="5105400" cy="1034018"/>
            <a:chOff x="984479" y="2242582"/>
            <a:chExt cx="5105400" cy="1034018"/>
          </a:xfrm>
        </p:grpSpPr>
        <p:sp>
          <p:nvSpPr>
            <p:cNvPr id="34" name="Text Box 74">
              <a:extLst>
                <a:ext uri="{FF2B5EF4-FFF2-40B4-BE49-F238E27FC236}">
                  <a16:creationId xmlns:a16="http://schemas.microsoft.com/office/drawing/2014/main" id="{C78DFC37-22C6-4AAD-B626-A5FC86CDE857}"/>
                </a:ext>
              </a:extLst>
            </p:cNvPr>
            <p:cNvSpPr txBox="1">
              <a:spLocks noChangeArrowheads="1"/>
            </p:cNvSpPr>
            <p:nvPr/>
          </p:nvSpPr>
          <p:spPr bwMode="auto">
            <a:xfrm>
              <a:off x="2563286" y="2242582"/>
              <a:ext cx="2048382" cy="369332"/>
            </a:xfrm>
            <a:prstGeom prst="rect">
              <a:avLst/>
            </a:prstGeom>
            <a:noFill/>
            <a:ln w="9525" algn="ctr">
              <a:noFill/>
              <a:miter lim="800000"/>
              <a:headEnd/>
              <a:tailEnd/>
            </a:ln>
          </p:spPr>
          <p:txBody>
            <a:bodyPr wrap="none">
              <a:spAutoFit/>
            </a:bodyPr>
            <a:lstStyle/>
            <a:p>
              <a:pPr algn="ctr"/>
              <a:r>
                <a:rPr lang="en-US" b="1" dirty="0">
                  <a:latin typeface="+mn-lt"/>
                </a:rPr>
                <a:t>Memory Address</a:t>
              </a:r>
            </a:p>
          </p:txBody>
        </p:sp>
        <p:sp>
          <p:nvSpPr>
            <p:cNvPr id="35" name="Text Box 78">
              <a:extLst>
                <a:ext uri="{FF2B5EF4-FFF2-40B4-BE49-F238E27FC236}">
                  <a16:creationId xmlns:a16="http://schemas.microsoft.com/office/drawing/2014/main" id="{BB6A9F6E-2AB4-4118-8530-B580F04A93E6}"/>
                </a:ext>
              </a:extLst>
            </p:cNvPr>
            <p:cNvSpPr txBox="1">
              <a:spLocks noChangeArrowheads="1"/>
            </p:cNvSpPr>
            <p:nvPr/>
          </p:nvSpPr>
          <p:spPr bwMode="auto">
            <a:xfrm>
              <a:off x="984479" y="2547382"/>
              <a:ext cx="412293" cy="338554"/>
            </a:xfrm>
            <a:prstGeom prst="rect">
              <a:avLst/>
            </a:prstGeom>
            <a:noFill/>
            <a:ln w="9525" algn="ctr">
              <a:noFill/>
              <a:miter lim="800000"/>
              <a:headEnd/>
              <a:tailEnd/>
            </a:ln>
          </p:spPr>
          <p:txBody>
            <a:bodyPr wrap="none">
              <a:spAutoFit/>
            </a:bodyPr>
            <a:lstStyle/>
            <a:p>
              <a:pPr algn="ctr"/>
              <a:r>
                <a:rPr lang="en-US" sz="1600" dirty="0">
                  <a:latin typeface="+mn-lt"/>
                </a:rPr>
                <a:t>31</a:t>
              </a:r>
            </a:p>
          </p:txBody>
        </p:sp>
        <p:sp>
          <p:nvSpPr>
            <p:cNvPr id="36" name="Text Box 79">
              <a:extLst>
                <a:ext uri="{FF2B5EF4-FFF2-40B4-BE49-F238E27FC236}">
                  <a16:creationId xmlns:a16="http://schemas.microsoft.com/office/drawing/2014/main" id="{E6AD9885-7833-477B-804C-AEFAD1178FDB}"/>
                </a:ext>
              </a:extLst>
            </p:cNvPr>
            <p:cNvSpPr txBox="1">
              <a:spLocks noChangeArrowheads="1"/>
            </p:cNvSpPr>
            <p:nvPr/>
          </p:nvSpPr>
          <p:spPr bwMode="auto">
            <a:xfrm>
              <a:off x="5781904" y="2547382"/>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37" name="Text Box 80">
              <a:extLst>
                <a:ext uri="{FF2B5EF4-FFF2-40B4-BE49-F238E27FC236}">
                  <a16:creationId xmlns:a16="http://schemas.microsoft.com/office/drawing/2014/main" id="{B8AB8584-59BD-4806-8EC0-3ED18C36D037}"/>
                </a:ext>
              </a:extLst>
            </p:cNvPr>
            <p:cNvSpPr txBox="1">
              <a:spLocks noChangeArrowheads="1"/>
            </p:cNvSpPr>
            <p:nvPr/>
          </p:nvSpPr>
          <p:spPr bwMode="auto">
            <a:xfrm>
              <a:off x="4337279" y="2547382"/>
              <a:ext cx="522288" cy="336550"/>
            </a:xfrm>
            <a:prstGeom prst="rect">
              <a:avLst/>
            </a:prstGeom>
            <a:noFill/>
            <a:ln w="9525" algn="ctr">
              <a:noFill/>
              <a:miter lim="800000"/>
              <a:headEnd/>
              <a:tailEnd/>
            </a:ln>
          </p:spPr>
          <p:txBody>
            <a:bodyPr wrap="none">
              <a:spAutoFit/>
            </a:bodyPr>
            <a:lstStyle/>
            <a:p>
              <a:pPr algn="ctr"/>
              <a:r>
                <a:rPr lang="en-US" sz="1600" dirty="0">
                  <a:latin typeface="+mn-lt"/>
                </a:rPr>
                <a:t>N-1</a:t>
              </a:r>
            </a:p>
          </p:txBody>
        </p:sp>
        <p:sp>
          <p:nvSpPr>
            <p:cNvPr id="38" name="Text Box 81">
              <a:extLst>
                <a:ext uri="{FF2B5EF4-FFF2-40B4-BE49-F238E27FC236}">
                  <a16:creationId xmlns:a16="http://schemas.microsoft.com/office/drawing/2014/main" id="{D8F931AB-A101-4D46-9E1F-BA697BE0B062}"/>
                </a:ext>
              </a:extLst>
            </p:cNvPr>
            <p:cNvSpPr txBox="1">
              <a:spLocks noChangeArrowheads="1"/>
            </p:cNvSpPr>
            <p:nvPr/>
          </p:nvSpPr>
          <p:spPr bwMode="auto">
            <a:xfrm>
              <a:off x="4081337" y="2547382"/>
              <a:ext cx="332142" cy="338554"/>
            </a:xfrm>
            <a:prstGeom prst="rect">
              <a:avLst/>
            </a:prstGeom>
            <a:noFill/>
            <a:ln w="9525" algn="ctr">
              <a:noFill/>
              <a:miter lim="800000"/>
              <a:headEnd/>
              <a:tailEnd/>
            </a:ln>
          </p:spPr>
          <p:txBody>
            <a:bodyPr wrap="none">
              <a:spAutoFit/>
            </a:bodyPr>
            <a:lstStyle/>
            <a:p>
              <a:pPr algn="ctr"/>
              <a:r>
                <a:rPr lang="en-US" sz="1600" dirty="0">
                  <a:latin typeface="+mn-lt"/>
                </a:rPr>
                <a:t>N</a:t>
              </a:r>
            </a:p>
          </p:txBody>
        </p:sp>
        <p:sp>
          <p:nvSpPr>
            <p:cNvPr id="39" name="Rectangle 38">
              <a:extLst>
                <a:ext uri="{FF2B5EF4-FFF2-40B4-BE49-F238E27FC236}">
                  <a16:creationId xmlns:a16="http://schemas.microsoft.com/office/drawing/2014/main" id="{46E83BE3-5618-44D9-98C8-5BEC6817D334}"/>
                </a:ext>
              </a:extLst>
            </p:cNvPr>
            <p:cNvSpPr/>
            <p:nvPr/>
          </p:nvSpPr>
          <p:spPr>
            <a:xfrm>
              <a:off x="1066800" y="2819400"/>
              <a:ext cx="3352800"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D6D85A1-98D9-4C02-ABD3-8482F5DBFB87}"/>
                </a:ext>
              </a:extLst>
            </p:cNvPr>
            <p:cNvSpPr/>
            <p:nvPr/>
          </p:nvSpPr>
          <p:spPr>
            <a:xfrm>
              <a:off x="4419600" y="28194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8">
              <a:extLst>
                <a:ext uri="{FF2B5EF4-FFF2-40B4-BE49-F238E27FC236}">
                  <a16:creationId xmlns:a16="http://schemas.microsoft.com/office/drawing/2014/main" id="{60E4D494-E359-48F6-87F2-D6E8FAB86A0B}"/>
                </a:ext>
              </a:extLst>
            </p:cNvPr>
            <p:cNvGrpSpPr/>
            <p:nvPr/>
          </p:nvGrpSpPr>
          <p:grpSpPr>
            <a:xfrm>
              <a:off x="1066800" y="2852470"/>
              <a:ext cx="3352800" cy="369332"/>
              <a:chOff x="1219200" y="2014270"/>
              <a:chExt cx="3352800" cy="369332"/>
            </a:xfrm>
          </p:grpSpPr>
          <p:sp>
            <p:nvSpPr>
              <p:cNvPr id="45" name="Text Box 75">
                <a:extLst>
                  <a:ext uri="{FF2B5EF4-FFF2-40B4-BE49-F238E27FC236}">
                    <a16:creationId xmlns:a16="http://schemas.microsoft.com/office/drawing/2014/main" id="{F8796A7A-46A1-47D2-A263-56C194FC9F49}"/>
                  </a:ext>
                </a:extLst>
              </p:cNvPr>
              <p:cNvSpPr txBox="1">
                <a:spLocks noChangeArrowheads="1"/>
              </p:cNvSpPr>
              <p:nvPr/>
            </p:nvSpPr>
            <p:spPr bwMode="auto">
              <a:xfrm>
                <a:off x="1910834" y="2014270"/>
                <a:ext cx="1749197" cy="369332"/>
              </a:xfrm>
              <a:prstGeom prst="rect">
                <a:avLst/>
              </a:prstGeom>
              <a:noFill/>
              <a:ln w="9525" algn="ctr">
                <a:noFill/>
                <a:miter lim="800000"/>
                <a:headEnd/>
                <a:tailEnd/>
              </a:ln>
            </p:spPr>
            <p:txBody>
              <a:bodyPr wrap="none">
                <a:spAutoFit/>
              </a:bodyPr>
              <a:lstStyle/>
              <a:p>
                <a:pPr algn="ctr"/>
                <a:r>
                  <a:rPr lang="en-US" sz="1800" b="1" dirty="0">
                    <a:solidFill>
                      <a:srgbClr val="C00000"/>
                    </a:solidFill>
                    <a:latin typeface="+mn-lt"/>
                  </a:rPr>
                  <a:t>Block Number</a:t>
                </a:r>
              </a:p>
            </p:txBody>
          </p:sp>
          <p:sp>
            <p:nvSpPr>
              <p:cNvPr id="46" name="Line 76">
                <a:extLst>
                  <a:ext uri="{FF2B5EF4-FFF2-40B4-BE49-F238E27FC236}">
                    <a16:creationId xmlns:a16="http://schemas.microsoft.com/office/drawing/2014/main" id="{40607BB1-6E13-4157-9954-6188364DD329}"/>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47" name="Line 77">
                <a:extLst>
                  <a:ext uri="{FF2B5EF4-FFF2-40B4-BE49-F238E27FC236}">
                    <a16:creationId xmlns:a16="http://schemas.microsoft.com/office/drawing/2014/main" id="{DCDCBEAB-49E6-4A5C-98D7-71632ECDF2CF}"/>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latin typeface="+mn-lt"/>
                </a:endParaRPr>
              </a:p>
            </p:txBody>
          </p:sp>
        </p:grpSp>
        <p:grpSp>
          <p:nvGrpSpPr>
            <p:cNvPr id="42" name="Group 32">
              <a:extLst>
                <a:ext uri="{FF2B5EF4-FFF2-40B4-BE49-F238E27FC236}">
                  <a16:creationId xmlns:a16="http://schemas.microsoft.com/office/drawing/2014/main" id="{86D64BDE-384A-47A2-8B40-9EC0C836C1F2}"/>
                </a:ext>
              </a:extLst>
            </p:cNvPr>
            <p:cNvGrpSpPr/>
            <p:nvPr/>
          </p:nvGrpSpPr>
          <p:grpSpPr>
            <a:xfrm>
              <a:off x="4428226" y="2871156"/>
              <a:ext cx="1591574" cy="369332"/>
              <a:chOff x="1600200" y="1988392"/>
              <a:chExt cx="2590800" cy="369332"/>
            </a:xfrm>
          </p:grpSpPr>
          <p:sp>
            <p:nvSpPr>
              <p:cNvPr id="43" name="Line 77">
                <a:extLst>
                  <a:ext uri="{FF2B5EF4-FFF2-40B4-BE49-F238E27FC236}">
                    <a16:creationId xmlns:a16="http://schemas.microsoft.com/office/drawing/2014/main" id="{9877D362-D0D7-4027-8251-35B5B4EAF24B}"/>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latin typeface="+mn-lt"/>
                </a:endParaRPr>
              </a:p>
            </p:txBody>
          </p:sp>
          <p:sp>
            <p:nvSpPr>
              <p:cNvPr id="44" name="Text Box 75">
                <a:extLst>
                  <a:ext uri="{FF2B5EF4-FFF2-40B4-BE49-F238E27FC236}">
                    <a16:creationId xmlns:a16="http://schemas.microsoft.com/office/drawing/2014/main" id="{C8BE502D-C27D-4E8D-80BE-2A4D06601F38}"/>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sz="1800" b="1" dirty="0">
                    <a:solidFill>
                      <a:srgbClr val="006600"/>
                    </a:solidFill>
                    <a:latin typeface="+mn-lt"/>
                  </a:rPr>
                  <a:t>Offset</a:t>
                </a:r>
              </a:p>
            </p:txBody>
          </p:sp>
        </p:grpSp>
      </p:grpSp>
      <p:sp>
        <p:nvSpPr>
          <p:cNvPr id="48" name="Rectangle 47">
            <a:extLst>
              <a:ext uri="{FF2B5EF4-FFF2-40B4-BE49-F238E27FC236}">
                <a16:creationId xmlns:a16="http://schemas.microsoft.com/office/drawing/2014/main" id="{BA2E9E4E-CCB9-49B6-A46D-D7C6CA2B663E}"/>
              </a:ext>
            </a:extLst>
          </p:cNvPr>
          <p:cNvSpPr/>
          <p:nvPr/>
        </p:nvSpPr>
        <p:spPr>
          <a:xfrm>
            <a:off x="1219200" y="3386328"/>
            <a:ext cx="1524000" cy="685800"/>
          </a:xfrm>
          <a:prstGeom prst="rect">
            <a:avLst/>
          </a:prstGeom>
          <a:solidFill>
            <a:schemeClr val="tx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 Block </a:t>
            </a:r>
          </a:p>
          <a:p>
            <a:pPr algn="ctr"/>
            <a:r>
              <a:rPr lang="en-US" sz="1800" dirty="0">
                <a:solidFill>
                  <a:schemeClr val="tx1"/>
                </a:solidFill>
              </a:rPr>
              <a:t>= 16 bytes</a:t>
            </a:r>
          </a:p>
        </p:txBody>
      </p:sp>
      <p:sp>
        <p:nvSpPr>
          <p:cNvPr id="49" name="Rectangle 48">
            <a:extLst>
              <a:ext uri="{FF2B5EF4-FFF2-40B4-BE49-F238E27FC236}">
                <a16:creationId xmlns:a16="http://schemas.microsoft.com/office/drawing/2014/main" id="{EE717486-AEE0-44C9-BAF8-248164965D7E}"/>
              </a:ext>
            </a:extLst>
          </p:cNvPr>
          <p:cNvSpPr/>
          <p:nvPr/>
        </p:nvSpPr>
        <p:spPr>
          <a:xfrm>
            <a:off x="1219200" y="4655530"/>
            <a:ext cx="1524000" cy="1600200"/>
          </a:xfrm>
          <a:prstGeom prst="rect">
            <a:avLst/>
          </a:prstGeom>
          <a:solidFill>
            <a:srgbClr val="0066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r>
              <a:rPr lang="en-US" sz="2400" dirty="0"/>
              <a:t>Cache</a:t>
            </a:r>
          </a:p>
          <a:p>
            <a:pPr algn="ctr"/>
            <a:r>
              <a:rPr lang="en-US" sz="2400" dirty="0"/>
              <a:t>16KB</a:t>
            </a:r>
          </a:p>
          <a:p>
            <a:pPr algn="ctr"/>
            <a:endParaRPr lang="en-US" dirty="0"/>
          </a:p>
          <a:p>
            <a:pPr algn="ctr"/>
            <a:endParaRPr lang="en-US" dirty="0"/>
          </a:p>
          <a:p>
            <a:pPr algn="ctr"/>
            <a:endParaRPr lang="en-US" dirty="0"/>
          </a:p>
        </p:txBody>
      </p:sp>
      <p:sp>
        <p:nvSpPr>
          <p:cNvPr id="50" name="Rectangle 49">
            <a:extLst>
              <a:ext uri="{FF2B5EF4-FFF2-40B4-BE49-F238E27FC236}">
                <a16:creationId xmlns:a16="http://schemas.microsoft.com/office/drawing/2014/main" id="{3379F996-033E-4B57-B567-1A75DE429B07}"/>
              </a:ext>
            </a:extLst>
          </p:cNvPr>
          <p:cNvSpPr/>
          <p:nvPr/>
        </p:nvSpPr>
        <p:spPr>
          <a:xfrm>
            <a:off x="1219200" y="5569930"/>
            <a:ext cx="1524000" cy="685800"/>
          </a:xfrm>
          <a:prstGeom prst="rect">
            <a:avLst/>
          </a:prstGeom>
          <a:solidFill>
            <a:srgbClr val="E2FFC5">
              <a:alpha val="15000"/>
            </a:srgb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1 Block </a:t>
            </a:r>
          </a:p>
          <a:p>
            <a:pPr algn="ctr"/>
            <a:r>
              <a:rPr lang="en-US" sz="1800" dirty="0">
                <a:solidFill>
                  <a:schemeClr val="tx1"/>
                </a:solidFill>
              </a:rPr>
              <a:t>= 16 bytes</a:t>
            </a:r>
          </a:p>
        </p:txBody>
      </p:sp>
      <p:grpSp>
        <p:nvGrpSpPr>
          <p:cNvPr id="51" name="Group 50">
            <a:extLst>
              <a:ext uri="{FF2B5EF4-FFF2-40B4-BE49-F238E27FC236}">
                <a16:creationId xmlns:a16="http://schemas.microsoft.com/office/drawing/2014/main" id="{1A29F8BA-9961-49B1-A82B-CEC6F14A185C}"/>
              </a:ext>
            </a:extLst>
          </p:cNvPr>
          <p:cNvGrpSpPr/>
          <p:nvPr/>
        </p:nvGrpSpPr>
        <p:grpSpPr>
          <a:xfrm>
            <a:off x="4038600" y="4267224"/>
            <a:ext cx="5038496" cy="793750"/>
            <a:chOff x="3124200" y="3702050"/>
            <a:chExt cx="5038496" cy="793750"/>
          </a:xfrm>
        </p:grpSpPr>
        <p:sp>
          <p:nvSpPr>
            <p:cNvPr id="52" name="Text Box 38">
              <a:extLst>
                <a:ext uri="{FF2B5EF4-FFF2-40B4-BE49-F238E27FC236}">
                  <a16:creationId xmlns:a16="http://schemas.microsoft.com/office/drawing/2014/main" id="{9B517C26-FE62-4DD1-BE7C-D575E99D7EEB}"/>
                </a:ext>
              </a:extLst>
            </p:cNvPr>
            <p:cNvSpPr txBox="1">
              <a:spLocks noChangeArrowheads="1"/>
            </p:cNvSpPr>
            <p:nvPr/>
          </p:nvSpPr>
          <p:spPr bwMode="auto">
            <a:xfrm>
              <a:off x="4762500" y="3702050"/>
              <a:ext cx="800100" cy="336550"/>
            </a:xfrm>
            <a:prstGeom prst="rect">
              <a:avLst/>
            </a:prstGeom>
            <a:noFill/>
            <a:ln w="9525" algn="ctr">
              <a:noFill/>
              <a:miter lim="800000"/>
              <a:headEnd/>
              <a:tailEnd/>
            </a:ln>
          </p:spPr>
          <p:txBody>
            <a:bodyPr wrap="none">
              <a:spAutoFit/>
            </a:bodyPr>
            <a:lstStyle/>
            <a:p>
              <a:pPr algn="ctr"/>
              <a:r>
                <a:rPr lang="en-US" sz="1600">
                  <a:latin typeface="+mn-lt"/>
                </a:rPr>
                <a:t>N+M-1</a:t>
              </a:r>
            </a:p>
          </p:txBody>
        </p:sp>
        <p:sp>
          <p:nvSpPr>
            <p:cNvPr id="53" name="Text Box 78">
              <a:extLst>
                <a:ext uri="{FF2B5EF4-FFF2-40B4-BE49-F238E27FC236}">
                  <a16:creationId xmlns:a16="http://schemas.microsoft.com/office/drawing/2014/main" id="{3E960AAF-53AA-4CF2-9D7C-4C9B2BEDD894}"/>
                </a:ext>
              </a:extLst>
            </p:cNvPr>
            <p:cNvSpPr txBox="1">
              <a:spLocks noChangeArrowheads="1"/>
            </p:cNvSpPr>
            <p:nvPr/>
          </p:nvSpPr>
          <p:spPr bwMode="auto">
            <a:xfrm>
              <a:off x="3124200" y="3733800"/>
              <a:ext cx="412293" cy="338554"/>
            </a:xfrm>
            <a:prstGeom prst="rect">
              <a:avLst/>
            </a:prstGeom>
            <a:noFill/>
            <a:ln w="9525" algn="ctr">
              <a:noFill/>
              <a:miter lim="800000"/>
              <a:headEnd/>
              <a:tailEnd/>
            </a:ln>
          </p:spPr>
          <p:txBody>
            <a:bodyPr wrap="none">
              <a:spAutoFit/>
            </a:bodyPr>
            <a:lstStyle/>
            <a:p>
              <a:pPr algn="ctr"/>
              <a:r>
                <a:rPr lang="en-US" sz="1600" dirty="0">
                  <a:latin typeface="+mn-lt"/>
                </a:rPr>
                <a:t>31</a:t>
              </a:r>
            </a:p>
          </p:txBody>
        </p:sp>
        <p:sp>
          <p:nvSpPr>
            <p:cNvPr id="54" name="Text Box 79">
              <a:extLst>
                <a:ext uri="{FF2B5EF4-FFF2-40B4-BE49-F238E27FC236}">
                  <a16:creationId xmlns:a16="http://schemas.microsoft.com/office/drawing/2014/main" id="{D4547B51-DCC9-464F-8EC5-E9934C9DD3DE}"/>
                </a:ext>
              </a:extLst>
            </p:cNvPr>
            <p:cNvSpPr txBox="1">
              <a:spLocks noChangeArrowheads="1"/>
            </p:cNvSpPr>
            <p:nvPr/>
          </p:nvSpPr>
          <p:spPr bwMode="auto">
            <a:xfrm>
              <a:off x="7854721" y="37338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55" name="Text Box 80">
              <a:extLst>
                <a:ext uri="{FF2B5EF4-FFF2-40B4-BE49-F238E27FC236}">
                  <a16:creationId xmlns:a16="http://schemas.microsoft.com/office/drawing/2014/main" id="{D149672A-E716-41D2-A17D-952097B0A3E9}"/>
                </a:ext>
              </a:extLst>
            </p:cNvPr>
            <p:cNvSpPr txBox="1">
              <a:spLocks noChangeArrowheads="1"/>
            </p:cNvSpPr>
            <p:nvPr/>
          </p:nvSpPr>
          <p:spPr bwMode="auto">
            <a:xfrm>
              <a:off x="6553200" y="3733800"/>
              <a:ext cx="522288" cy="336550"/>
            </a:xfrm>
            <a:prstGeom prst="rect">
              <a:avLst/>
            </a:prstGeom>
            <a:noFill/>
            <a:ln w="9525" algn="ctr">
              <a:noFill/>
              <a:miter lim="800000"/>
              <a:headEnd/>
              <a:tailEnd/>
            </a:ln>
          </p:spPr>
          <p:txBody>
            <a:bodyPr wrap="none">
              <a:spAutoFit/>
            </a:bodyPr>
            <a:lstStyle/>
            <a:p>
              <a:pPr algn="ctr"/>
              <a:r>
                <a:rPr lang="en-US" sz="1600" dirty="0">
                  <a:latin typeface="+mn-lt"/>
                </a:rPr>
                <a:t>N-1</a:t>
              </a:r>
            </a:p>
          </p:txBody>
        </p:sp>
        <p:sp>
          <p:nvSpPr>
            <p:cNvPr id="56" name="Text Box 81">
              <a:extLst>
                <a:ext uri="{FF2B5EF4-FFF2-40B4-BE49-F238E27FC236}">
                  <a16:creationId xmlns:a16="http://schemas.microsoft.com/office/drawing/2014/main" id="{5FB09468-E8EE-4797-86B8-AB4D883FDFA4}"/>
                </a:ext>
              </a:extLst>
            </p:cNvPr>
            <p:cNvSpPr txBox="1">
              <a:spLocks noChangeArrowheads="1"/>
            </p:cNvSpPr>
            <p:nvPr/>
          </p:nvSpPr>
          <p:spPr bwMode="auto">
            <a:xfrm>
              <a:off x="6221058" y="3733800"/>
              <a:ext cx="332142" cy="338554"/>
            </a:xfrm>
            <a:prstGeom prst="rect">
              <a:avLst/>
            </a:prstGeom>
            <a:noFill/>
            <a:ln w="9525" algn="ctr">
              <a:noFill/>
              <a:miter lim="800000"/>
              <a:headEnd/>
              <a:tailEnd/>
            </a:ln>
          </p:spPr>
          <p:txBody>
            <a:bodyPr wrap="none">
              <a:spAutoFit/>
            </a:bodyPr>
            <a:lstStyle/>
            <a:p>
              <a:pPr algn="ctr"/>
              <a:r>
                <a:rPr lang="en-US" sz="1600" dirty="0">
                  <a:latin typeface="+mn-lt"/>
                </a:rPr>
                <a:t>N</a:t>
              </a:r>
            </a:p>
          </p:txBody>
        </p:sp>
        <p:sp>
          <p:nvSpPr>
            <p:cNvPr id="57" name="Rectangle 56">
              <a:extLst>
                <a:ext uri="{FF2B5EF4-FFF2-40B4-BE49-F238E27FC236}">
                  <a16:creationId xmlns:a16="http://schemas.microsoft.com/office/drawing/2014/main" id="{A9BCA7E6-E85B-4ACA-9CBB-AB1A378BED06}"/>
                </a:ext>
              </a:extLst>
            </p:cNvPr>
            <p:cNvSpPr/>
            <p:nvPr/>
          </p:nvSpPr>
          <p:spPr>
            <a:xfrm>
              <a:off x="3206521" y="4038600"/>
              <a:ext cx="1594079"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6EA377D-9648-424D-8C6B-8A78C92285AF}"/>
                </a:ext>
              </a:extLst>
            </p:cNvPr>
            <p:cNvSpPr/>
            <p:nvPr/>
          </p:nvSpPr>
          <p:spPr>
            <a:xfrm>
              <a:off x="6559321" y="40386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28">
              <a:extLst>
                <a:ext uri="{FF2B5EF4-FFF2-40B4-BE49-F238E27FC236}">
                  <a16:creationId xmlns:a16="http://schemas.microsoft.com/office/drawing/2014/main" id="{E4239A4F-77EE-4D21-8603-B923CB6F699A}"/>
                </a:ext>
              </a:extLst>
            </p:cNvPr>
            <p:cNvGrpSpPr/>
            <p:nvPr/>
          </p:nvGrpSpPr>
          <p:grpSpPr>
            <a:xfrm>
              <a:off x="3200401" y="4083050"/>
              <a:ext cx="1600199" cy="369332"/>
              <a:chOff x="1219200" y="2014270"/>
              <a:chExt cx="3352800" cy="369332"/>
            </a:xfrm>
          </p:grpSpPr>
          <p:sp>
            <p:nvSpPr>
              <p:cNvPr id="68" name="Text Box 75">
                <a:extLst>
                  <a:ext uri="{FF2B5EF4-FFF2-40B4-BE49-F238E27FC236}">
                    <a16:creationId xmlns:a16="http://schemas.microsoft.com/office/drawing/2014/main" id="{9094658B-CAC1-427F-B67C-B1A6EA5976F5}"/>
                  </a:ext>
                </a:extLst>
              </p:cNvPr>
              <p:cNvSpPr txBox="1">
                <a:spLocks noChangeArrowheads="1"/>
              </p:cNvSpPr>
              <p:nvPr/>
            </p:nvSpPr>
            <p:spPr bwMode="auto">
              <a:xfrm>
                <a:off x="2330051" y="2014270"/>
                <a:ext cx="910765" cy="369332"/>
              </a:xfrm>
              <a:prstGeom prst="rect">
                <a:avLst/>
              </a:prstGeom>
              <a:noFill/>
              <a:ln w="9525" algn="ctr">
                <a:noFill/>
                <a:miter lim="800000"/>
                <a:headEnd/>
                <a:tailEnd/>
              </a:ln>
            </p:spPr>
            <p:txBody>
              <a:bodyPr wrap="none">
                <a:spAutoFit/>
              </a:bodyPr>
              <a:lstStyle/>
              <a:p>
                <a:pPr algn="ctr"/>
                <a:r>
                  <a:rPr lang="en-US" sz="1800" b="1" dirty="0">
                    <a:solidFill>
                      <a:srgbClr val="C00000"/>
                    </a:solidFill>
                    <a:latin typeface="+mn-lt"/>
                  </a:rPr>
                  <a:t>Tag</a:t>
                </a:r>
              </a:p>
            </p:txBody>
          </p:sp>
          <p:sp>
            <p:nvSpPr>
              <p:cNvPr id="69" name="Line 76">
                <a:extLst>
                  <a:ext uri="{FF2B5EF4-FFF2-40B4-BE49-F238E27FC236}">
                    <a16:creationId xmlns:a16="http://schemas.microsoft.com/office/drawing/2014/main" id="{000E5707-0976-44C3-A9A7-BA713D46D7FD}"/>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70" name="Line 77">
                <a:extLst>
                  <a:ext uri="{FF2B5EF4-FFF2-40B4-BE49-F238E27FC236}">
                    <a16:creationId xmlns:a16="http://schemas.microsoft.com/office/drawing/2014/main" id="{DF6B8243-1D7C-4DB4-9975-31684743F587}"/>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latin typeface="+mn-lt"/>
                </a:endParaRPr>
              </a:p>
            </p:txBody>
          </p:sp>
        </p:grpSp>
        <p:grpSp>
          <p:nvGrpSpPr>
            <p:cNvPr id="60" name="Group 32">
              <a:extLst>
                <a:ext uri="{FF2B5EF4-FFF2-40B4-BE49-F238E27FC236}">
                  <a16:creationId xmlns:a16="http://schemas.microsoft.com/office/drawing/2014/main" id="{92EEF2F4-D6E7-4447-8439-3F41558ECF4B}"/>
                </a:ext>
              </a:extLst>
            </p:cNvPr>
            <p:cNvGrpSpPr/>
            <p:nvPr/>
          </p:nvGrpSpPr>
          <p:grpSpPr>
            <a:xfrm>
              <a:off x="6567947" y="4090356"/>
              <a:ext cx="1591574" cy="369332"/>
              <a:chOff x="1600200" y="1988392"/>
              <a:chExt cx="2590800" cy="369332"/>
            </a:xfrm>
          </p:grpSpPr>
          <p:sp>
            <p:nvSpPr>
              <p:cNvPr id="66" name="Line 77">
                <a:extLst>
                  <a:ext uri="{FF2B5EF4-FFF2-40B4-BE49-F238E27FC236}">
                    <a16:creationId xmlns:a16="http://schemas.microsoft.com/office/drawing/2014/main" id="{23829228-6DA8-4D6D-8D84-91819A10506E}"/>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latin typeface="+mn-lt"/>
                </a:endParaRPr>
              </a:p>
            </p:txBody>
          </p:sp>
          <p:sp>
            <p:nvSpPr>
              <p:cNvPr id="67" name="Text Box 75">
                <a:extLst>
                  <a:ext uri="{FF2B5EF4-FFF2-40B4-BE49-F238E27FC236}">
                    <a16:creationId xmlns:a16="http://schemas.microsoft.com/office/drawing/2014/main" id="{937A894D-C2A2-42C1-A9C9-0745CC48C17D}"/>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sz="1800" b="1" dirty="0">
                    <a:solidFill>
                      <a:srgbClr val="006600"/>
                    </a:solidFill>
                    <a:latin typeface="+mn-lt"/>
                  </a:rPr>
                  <a:t>Offset</a:t>
                </a:r>
              </a:p>
            </p:txBody>
          </p:sp>
        </p:grpSp>
        <p:sp>
          <p:nvSpPr>
            <p:cNvPr id="61" name="Rectangle 60">
              <a:extLst>
                <a:ext uri="{FF2B5EF4-FFF2-40B4-BE49-F238E27FC236}">
                  <a16:creationId xmlns:a16="http://schemas.microsoft.com/office/drawing/2014/main" id="{EAD02E88-C4CC-4091-81F9-26DF4C368000}"/>
                </a:ext>
              </a:extLst>
            </p:cNvPr>
            <p:cNvSpPr/>
            <p:nvPr/>
          </p:nvSpPr>
          <p:spPr>
            <a:xfrm>
              <a:off x="4806721" y="4038600"/>
              <a:ext cx="1746479" cy="4572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28">
              <a:extLst>
                <a:ext uri="{FF2B5EF4-FFF2-40B4-BE49-F238E27FC236}">
                  <a16:creationId xmlns:a16="http://schemas.microsoft.com/office/drawing/2014/main" id="{226C54AD-A75B-4F11-B066-0C321F3A8836}"/>
                </a:ext>
              </a:extLst>
            </p:cNvPr>
            <p:cNvGrpSpPr/>
            <p:nvPr/>
          </p:nvGrpSpPr>
          <p:grpSpPr>
            <a:xfrm>
              <a:off x="4800600" y="4083050"/>
              <a:ext cx="1746479" cy="369332"/>
              <a:chOff x="898660" y="2014270"/>
              <a:chExt cx="3673340" cy="369332"/>
            </a:xfrm>
          </p:grpSpPr>
          <p:sp>
            <p:nvSpPr>
              <p:cNvPr id="63" name="Text Box 75">
                <a:extLst>
                  <a:ext uri="{FF2B5EF4-FFF2-40B4-BE49-F238E27FC236}">
                    <a16:creationId xmlns:a16="http://schemas.microsoft.com/office/drawing/2014/main" id="{96E66CD9-1C60-41E8-BDDB-F303D1DB7FA2}"/>
                  </a:ext>
                </a:extLst>
              </p:cNvPr>
              <p:cNvSpPr txBox="1">
                <a:spLocks noChangeArrowheads="1"/>
              </p:cNvSpPr>
              <p:nvPr/>
            </p:nvSpPr>
            <p:spPr bwMode="auto">
              <a:xfrm>
                <a:off x="1957377" y="2014270"/>
                <a:ext cx="1656117" cy="369332"/>
              </a:xfrm>
              <a:prstGeom prst="rect">
                <a:avLst/>
              </a:prstGeom>
              <a:noFill/>
              <a:ln w="9525" algn="ctr">
                <a:noFill/>
                <a:miter lim="800000"/>
                <a:headEnd/>
                <a:tailEnd/>
              </a:ln>
            </p:spPr>
            <p:txBody>
              <a:bodyPr wrap="none">
                <a:spAutoFit/>
              </a:bodyPr>
              <a:lstStyle/>
              <a:p>
                <a:pPr algn="ctr"/>
                <a:r>
                  <a:rPr lang="en-US" sz="1800" b="1" dirty="0">
                    <a:solidFill>
                      <a:schemeClr val="accent6">
                        <a:lumMod val="50000"/>
                      </a:schemeClr>
                    </a:solidFill>
                    <a:latin typeface="+mn-lt"/>
                  </a:rPr>
                  <a:t>Index</a:t>
                </a:r>
              </a:p>
            </p:txBody>
          </p:sp>
          <p:sp>
            <p:nvSpPr>
              <p:cNvPr id="64" name="Line 76">
                <a:extLst>
                  <a:ext uri="{FF2B5EF4-FFF2-40B4-BE49-F238E27FC236}">
                    <a16:creationId xmlns:a16="http://schemas.microsoft.com/office/drawing/2014/main" id="{5BB726D4-F779-4D27-A0E3-2FC690BE85D4}"/>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65" name="Line 77">
                <a:extLst>
                  <a:ext uri="{FF2B5EF4-FFF2-40B4-BE49-F238E27FC236}">
                    <a16:creationId xmlns:a16="http://schemas.microsoft.com/office/drawing/2014/main" id="{4F3F522D-AAEC-4E5E-8163-3C8228312571}"/>
                  </a:ext>
                </a:extLst>
              </p:cNvPr>
              <p:cNvSpPr>
                <a:spLocks noChangeShapeType="1"/>
              </p:cNvSpPr>
              <p:nvPr/>
            </p:nvSpPr>
            <p:spPr bwMode="auto">
              <a:xfrm flipH="1" flipV="1">
                <a:off x="898660" y="2198420"/>
                <a:ext cx="1082539" cy="1138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grpSp>
      </p:grpSp>
      <p:sp>
        <p:nvSpPr>
          <p:cNvPr id="71" name="Text Box 16">
            <a:extLst>
              <a:ext uri="{FF2B5EF4-FFF2-40B4-BE49-F238E27FC236}">
                <a16:creationId xmlns:a16="http://schemas.microsoft.com/office/drawing/2014/main" id="{3AE26034-1A9C-4032-8241-ECAEF616011E}"/>
              </a:ext>
            </a:extLst>
          </p:cNvPr>
          <p:cNvSpPr txBox="1">
            <a:spLocks noChangeArrowheads="1"/>
          </p:cNvSpPr>
          <p:nvPr/>
        </p:nvSpPr>
        <p:spPr bwMode="auto">
          <a:xfrm>
            <a:off x="4343400" y="2852928"/>
            <a:ext cx="4495800" cy="1015663"/>
          </a:xfrm>
          <a:prstGeom prst="rect">
            <a:avLst/>
          </a:prstGeom>
          <a:noFill/>
          <a:ln w="9525" algn="ctr">
            <a:noFill/>
            <a:miter lim="800000"/>
            <a:headEnd/>
            <a:tailEnd/>
          </a:ln>
        </p:spPr>
        <p:txBody>
          <a:bodyPr wrap="square">
            <a:spAutoFit/>
          </a:bodyPr>
          <a:lstStyle/>
          <a:p>
            <a:r>
              <a:rPr lang="en-US" sz="2000" b="1" dirty="0">
                <a:latin typeface="+mn-lt"/>
              </a:rPr>
              <a:t>Offset, </a:t>
            </a:r>
            <a:r>
              <a:rPr lang="en-US" sz="2000" b="1" dirty="0">
                <a:solidFill>
                  <a:srgbClr val="006600"/>
                </a:solidFill>
                <a:latin typeface="+mn-lt"/>
              </a:rPr>
              <a:t>N</a:t>
            </a:r>
            <a:r>
              <a:rPr lang="en-US" sz="2000" dirty="0">
                <a:latin typeface="+mn-lt"/>
              </a:rPr>
              <a:t> = </a:t>
            </a:r>
            <a:r>
              <a:rPr lang="en-US" sz="2000" b="1" dirty="0">
                <a:latin typeface="+mn-lt"/>
              </a:rPr>
              <a:t>4 bits</a:t>
            </a:r>
          </a:p>
          <a:p>
            <a:r>
              <a:rPr lang="en-US" sz="2000" b="1" dirty="0">
                <a:solidFill>
                  <a:srgbClr val="C00000"/>
                </a:solidFill>
                <a:latin typeface="+mn-lt"/>
              </a:rPr>
              <a:t>Block Number </a:t>
            </a:r>
            <a:r>
              <a:rPr lang="en-US" sz="2000" dirty="0">
                <a:latin typeface="+mn-lt"/>
              </a:rPr>
              <a:t>= 32 – 4 = </a:t>
            </a:r>
            <a:r>
              <a:rPr lang="en-US" sz="2000" b="1" dirty="0">
                <a:latin typeface="+mn-lt"/>
              </a:rPr>
              <a:t>28 bits</a:t>
            </a:r>
          </a:p>
          <a:p>
            <a:r>
              <a:rPr lang="en-US" sz="2000" dirty="0">
                <a:latin typeface="+mn-lt"/>
              </a:rPr>
              <a:t>Check: Number of Blocks = </a:t>
            </a:r>
            <a:r>
              <a:rPr lang="en-US" sz="2000" b="1" dirty="0">
                <a:latin typeface="+mn-lt"/>
              </a:rPr>
              <a:t>2</a:t>
            </a:r>
            <a:r>
              <a:rPr lang="en-US" sz="2000" b="1" baseline="30000" dirty="0">
                <a:latin typeface="+mn-lt"/>
              </a:rPr>
              <a:t>28</a:t>
            </a:r>
            <a:r>
              <a:rPr lang="en-US" sz="2000" b="1" dirty="0">
                <a:latin typeface="+mn-lt"/>
              </a:rPr>
              <a:t> </a:t>
            </a:r>
            <a:r>
              <a:rPr lang="en-US" sz="2000" dirty="0">
                <a:latin typeface="+mn-lt"/>
              </a:rPr>
              <a:t> </a:t>
            </a:r>
          </a:p>
        </p:txBody>
      </p:sp>
      <p:sp>
        <p:nvSpPr>
          <p:cNvPr id="72" name="Text Box 16">
            <a:extLst>
              <a:ext uri="{FF2B5EF4-FFF2-40B4-BE49-F238E27FC236}">
                <a16:creationId xmlns:a16="http://schemas.microsoft.com/office/drawing/2014/main" id="{0B81F3AA-C9C4-413E-9F83-7EA68B144404}"/>
              </a:ext>
            </a:extLst>
          </p:cNvPr>
          <p:cNvSpPr txBox="1">
            <a:spLocks noChangeArrowheads="1"/>
          </p:cNvSpPr>
          <p:nvPr/>
        </p:nvSpPr>
        <p:spPr bwMode="auto">
          <a:xfrm>
            <a:off x="4343400" y="5213374"/>
            <a:ext cx="4876800" cy="1323439"/>
          </a:xfrm>
          <a:prstGeom prst="rect">
            <a:avLst/>
          </a:prstGeom>
          <a:noFill/>
          <a:ln w="9525" algn="ctr">
            <a:noFill/>
            <a:miter lim="800000"/>
            <a:headEnd/>
            <a:tailEnd/>
          </a:ln>
        </p:spPr>
        <p:txBody>
          <a:bodyPr wrap="square">
            <a:spAutoFit/>
          </a:bodyPr>
          <a:lstStyle/>
          <a:p>
            <a:r>
              <a:rPr lang="en-US" sz="2000" b="1" dirty="0">
                <a:latin typeface="+mn-lt"/>
              </a:rPr>
              <a:t>Number of Cache Blocks </a:t>
            </a:r>
          </a:p>
          <a:p>
            <a:r>
              <a:rPr lang="en-US" sz="2000" dirty="0">
                <a:latin typeface="+mn-lt"/>
              </a:rPr>
              <a:t>= 16KB / 16bytes = 1024 =</a:t>
            </a:r>
            <a:r>
              <a:rPr lang="en-US" sz="2000" b="1" dirty="0">
                <a:latin typeface="+mn-lt"/>
              </a:rPr>
              <a:t> 2</a:t>
            </a:r>
            <a:r>
              <a:rPr lang="en-US" sz="2000" b="1" baseline="30000" dirty="0">
                <a:latin typeface="+mn-lt"/>
              </a:rPr>
              <a:t>10</a:t>
            </a:r>
            <a:endParaRPr lang="en-US" sz="2000" baseline="30000" dirty="0">
              <a:latin typeface="+mn-lt"/>
            </a:endParaRPr>
          </a:p>
          <a:p>
            <a:r>
              <a:rPr lang="en-US" sz="2000" b="1" dirty="0">
                <a:latin typeface="+mn-lt"/>
              </a:rPr>
              <a:t>Cache Index,</a:t>
            </a:r>
            <a:r>
              <a:rPr lang="en-US" sz="2000" b="1" dirty="0">
                <a:solidFill>
                  <a:srgbClr val="663300"/>
                </a:solidFill>
                <a:latin typeface="+mn-lt"/>
              </a:rPr>
              <a:t> M </a:t>
            </a:r>
            <a:r>
              <a:rPr lang="en-US" sz="2000" dirty="0">
                <a:latin typeface="+mn-lt"/>
              </a:rPr>
              <a:t>= </a:t>
            </a:r>
            <a:r>
              <a:rPr lang="en-US" sz="2000" b="1" dirty="0">
                <a:latin typeface="+mn-lt"/>
              </a:rPr>
              <a:t>10bits</a:t>
            </a:r>
          </a:p>
          <a:p>
            <a:r>
              <a:rPr lang="en-US" sz="2000" b="1" dirty="0">
                <a:solidFill>
                  <a:srgbClr val="C00000"/>
                </a:solidFill>
                <a:latin typeface="+mn-lt"/>
              </a:rPr>
              <a:t>Cache Tag </a:t>
            </a:r>
            <a:r>
              <a:rPr lang="en-US" sz="2000" dirty="0">
                <a:latin typeface="+mn-lt"/>
              </a:rPr>
              <a:t>= 32 – 10 – 4 = </a:t>
            </a:r>
            <a:r>
              <a:rPr lang="en-US" sz="2000" b="1" dirty="0">
                <a:latin typeface="+mn-lt"/>
              </a:rPr>
              <a:t>18 bits</a:t>
            </a:r>
          </a:p>
        </p:txBody>
      </p:sp>
      <p:sp>
        <p:nvSpPr>
          <p:cNvPr id="7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7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7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11</a:t>
            </a:fld>
            <a:endParaRPr dirty="0"/>
          </a:p>
        </p:txBody>
      </p:sp>
    </p:spTree>
    <p:extLst>
      <p:ext uri="{BB962C8B-B14F-4D97-AF65-F5344CB8AC3E}">
        <p14:creationId xmlns:p14="http://schemas.microsoft.com/office/powerpoint/2010/main" val="186266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Example</a:t>
            </a:r>
          </a:p>
        </p:txBody>
      </p:sp>
      <p:pic>
        <p:nvPicPr>
          <p:cNvPr id="9" name="Picture 8">
            <a:extLst>
              <a:ext uri="{FF2B5EF4-FFF2-40B4-BE49-F238E27FC236}">
                <a16:creationId xmlns:a16="http://schemas.microsoft.com/office/drawing/2014/main" id="{A6AB2BD7-BA18-44C9-AF55-59386562F20B}"/>
              </a:ext>
            </a:extLst>
          </p:cNvPr>
          <p:cNvPicPr>
            <a:picLocks noChangeAspect="1"/>
          </p:cNvPicPr>
          <p:nvPr/>
        </p:nvPicPr>
        <p:blipFill rotWithShape="1">
          <a:blip r:embed="rId2"/>
          <a:srcRect t="221"/>
          <a:stretch/>
        </p:blipFill>
        <p:spPr>
          <a:xfrm>
            <a:off x="432046" y="1524000"/>
            <a:ext cx="7896698" cy="5029940"/>
          </a:xfrm>
          <a:prstGeom prst="rect">
            <a:avLst/>
          </a:prstGeom>
        </p:spPr>
      </p:pic>
      <p:sp>
        <p:nvSpPr>
          <p:cNvPr id="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12</a:t>
            </a:fld>
            <a:endParaRPr dirty="0"/>
          </a:p>
        </p:txBody>
      </p:sp>
    </p:spTree>
    <p:extLst>
      <p:ext uri="{BB962C8B-B14F-4D97-AF65-F5344CB8AC3E}">
        <p14:creationId xmlns:p14="http://schemas.microsoft.com/office/powerpoint/2010/main" val="5478606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Setup</a:t>
            </a:r>
          </a:p>
        </p:txBody>
      </p:sp>
      <p:sp>
        <p:nvSpPr>
          <p:cNvPr id="209" name="Content Placeholder 9">
            <a:extLst>
              <a:ext uri="{FF2B5EF4-FFF2-40B4-BE49-F238E27FC236}">
                <a16:creationId xmlns:a16="http://schemas.microsoft.com/office/drawing/2014/main" id="{413789F2-30E8-4222-BDC3-97D9AD1B04F9}"/>
              </a:ext>
            </a:extLst>
          </p:cNvPr>
          <p:cNvSpPr>
            <a:spLocks noGrp="1"/>
          </p:cNvSpPr>
          <p:nvPr>
            <p:ph idx="1"/>
          </p:nvPr>
        </p:nvSpPr>
        <p:spPr>
          <a:xfrm>
            <a:off x="1981200" y="1331188"/>
            <a:ext cx="8229600" cy="1793012"/>
          </a:xfrm>
        </p:spPr>
        <p:txBody>
          <a:bodyPr>
            <a:normAutofit/>
          </a:bodyPr>
          <a:lstStyle/>
          <a:p>
            <a:pPr marL="265113" indent="-265113">
              <a:spcBef>
                <a:spcPts val="600"/>
              </a:spcBef>
              <a:buSzPct val="100000"/>
              <a:buFont typeface="Wingdings" panose="05000000000000000000" pitchFamily="2" charset="2"/>
              <a:buChar char="§"/>
            </a:pPr>
            <a:r>
              <a:rPr lang="en-SG" sz="2800" dirty="0"/>
              <a:t>Given a direct mapped 16KB cache:</a:t>
            </a:r>
          </a:p>
          <a:p>
            <a:pPr marL="625475" lvl="1" indent="-265113">
              <a:spcBef>
                <a:spcPts val="600"/>
              </a:spcBef>
              <a:buSzPct val="100000"/>
              <a:buFont typeface="Wingdings" panose="05000000000000000000" pitchFamily="2" charset="2"/>
              <a:buChar char="§"/>
            </a:pPr>
            <a:r>
              <a:rPr lang="en-SG" sz="2400" dirty="0"/>
              <a:t>16-byte blocks x 1024 cache blocks</a:t>
            </a:r>
            <a:endParaRPr lang="en-US" sz="2400" dirty="0"/>
          </a:p>
          <a:p>
            <a:pPr marL="265113" indent="-265113">
              <a:spcBef>
                <a:spcPts val="1200"/>
              </a:spcBef>
              <a:buSzPct val="100000"/>
              <a:buFont typeface="Wingdings" panose="05000000000000000000" pitchFamily="2" charset="2"/>
              <a:buChar char="§"/>
            </a:pPr>
            <a:r>
              <a:rPr lang="en-US" sz="2800" dirty="0"/>
              <a:t>Trace the following memory accesses:</a:t>
            </a:r>
            <a:endParaRPr lang="en-SG" sz="2800" dirty="0"/>
          </a:p>
          <a:p>
            <a:endParaRPr lang="en-SG" dirty="0"/>
          </a:p>
        </p:txBody>
      </p:sp>
      <p:sp>
        <p:nvSpPr>
          <p:cNvPr id="210" name="Text Box 38">
            <a:extLst>
              <a:ext uri="{FF2B5EF4-FFF2-40B4-BE49-F238E27FC236}">
                <a16:creationId xmlns:a16="http://schemas.microsoft.com/office/drawing/2014/main" id="{A9A39E9B-EFC2-4AF3-8ACB-B7F612828168}"/>
              </a:ext>
            </a:extLst>
          </p:cNvPr>
          <p:cNvSpPr txBox="1">
            <a:spLocks noChangeArrowheads="1"/>
          </p:cNvSpPr>
          <p:nvPr/>
        </p:nvSpPr>
        <p:spPr bwMode="auto">
          <a:xfrm>
            <a:off x="6019801" y="3448110"/>
            <a:ext cx="412293" cy="338554"/>
          </a:xfrm>
          <a:prstGeom prst="rect">
            <a:avLst/>
          </a:prstGeom>
          <a:noFill/>
          <a:ln w="9525" algn="ctr">
            <a:noFill/>
            <a:miter lim="800000"/>
            <a:headEnd/>
            <a:tailEnd/>
          </a:ln>
        </p:spPr>
        <p:txBody>
          <a:bodyPr wrap="none">
            <a:spAutoFit/>
          </a:bodyPr>
          <a:lstStyle/>
          <a:p>
            <a:pPr algn="ctr"/>
            <a:r>
              <a:rPr lang="en-US" sz="1600" dirty="0">
                <a:latin typeface="+mn-lt"/>
              </a:rPr>
              <a:t>13</a:t>
            </a:r>
          </a:p>
        </p:txBody>
      </p:sp>
      <p:sp>
        <p:nvSpPr>
          <p:cNvPr id="211" name="Text Box 78">
            <a:extLst>
              <a:ext uri="{FF2B5EF4-FFF2-40B4-BE49-F238E27FC236}">
                <a16:creationId xmlns:a16="http://schemas.microsoft.com/office/drawing/2014/main" id="{6BBBE8E1-84F1-49B6-A061-7665D834D383}"/>
              </a:ext>
            </a:extLst>
          </p:cNvPr>
          <p:cNvSpPr txBox="1">
            <a:spLocks noChangeArrowheads="1"/>
          </p:cNvSpPr>
          <p:nvPr/>
        </p:nvSpPr>
        <p:spPr bwMode="auto">
          <a:xfrm>
            <a:off x="2743201" y="3448110"/>
            <a:ext cx="412293" cy="338554"/>
          </a:xfrm>
          <a:prstGeom prst="rect">
            <a:avLst/>
          </a:prstGeom>
          <a:noFill/>
          <a:ln w="9525" algn="ctr">
            <a:noFill/>
            <a:miter lim="800000"/>
            <a:headEnd/>
            <a:tailEnd/>
          </a:ln>
        </p:spPr>
        <p:txBody>
          <a:bodyPr wrap="none">
            <a:spAutoFit/>
          </a:bodyPr>
          <a:lstStyle/>
          <a:p>
            <a:pPr algn="ctr"/>
            <a:r>
              <a:rPr lang="en-US" sz="1600" dirty="0">
                <a:latin typeface="+mn-lt"/>
              </a:rPr>
              <a:t>31</a:t>
            </a:r>
          </a:p>
        </p:txBody>
      </p:sp>
      <p:sp>
        <p:nvSpPr>
          <p:cNvPr id="212" name="Text Box 79">
            <a:extLst>
              <a:ext uri="{FF2B5EF4-FFF2-40B4-BE49-F238E27FC236}">
                <a16:creationId xmlns:a16="http://schemas.microsoft.com/office/drawing/2014/main" id="{D1FCF3A2-13C6-4317-B34D-D4BE260107D0}"/>
              </a:ext>
            </a:extLst>
          </p:cNvPr>
          <p:cNvSpPr txBox="1">
            <a:spLocks noChangeArrowheads="1"/>
          </p:cNvSpPr>
          <p:nvPr/>
        </p:nvSpPr>
        <p:spPr bwMode="auto">
          <a:xfrm>
            <a:off x="8683626" y="344811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3" name="Text Box 80">
            <a:extLst>
              <a:ext uri="{FF2B5EF4-FFF2-40B4-BE49-F238E27FC236}">
                <a16:creationId xmlns:a16="http://schemas.microsoft.com/office/drawing/2014/main" id="{2CB3C400-4782-4A46-9690-029CA0BE8312}"/>
              </a:ext>
            </a:extLst>
          </p:cNvPr>
          <p:cNvSpPr txBox="1">
            <a:spLocks noChangeArrowheads="1"/>
          </p:cNvSpPr>
          <p:nvPr/>
        </p:nvSpPr>
        <p:spPr bwMode="auto">
          <a:xfrm>
            <a:off x="8077201" y="3448110"/>
            <a:ext cx="298479" cy="338554"/>
          </a:xfrm>
          <a:prstGeom prst="rect">
            <a:avLst/>
          </a:prstGeom>
          <a:noFill/>
          <a:ln w="9525" algn="ctr">
            <a:noFill/>
            <a:miter lim="800000"/>
            <a:headEnd/>
            <a:tailEnd/>
          </a:ln>
        </p:spPr>
        <p:txBody>
          <a:bodyPr wrap="none">
            <a:spAutoFit/>
          </a:bodyPr>
          <a:lstStyle/>
          <a:p>
            <a:pPr algn="ctr"/>
            <a:r>
              <a:rPr lang="en-US" sz="1600" dirty="0">
                <a:latin typeface="+mn-lt"/>
              </a:rPr>
              <a:t>3</a:t>
            </a:r>
          </a:p>
        </p:txBody>
      </p:sp>
      <p:sp>
        <p:nvSpPr>
          <p:cNvPr id="214" name="Text Box 81">
            <a:extLst>
              <a:ext uri="{FF2B5EF4-FFF2-40B4-BE49-F238E27FC236}">
                <a16:creationId xmlns:a16="http://schemas.microsoft.com/office/drawing/2014/main" id="{7868560B-0A6E-4A85-856E-45C65981ABA6}"/>
              </a:ext>
            </a:extLst>
          </p:cNvPr>
          <p:cNvSpPr txBox="1">
            <a:spLocks noChangeArrowheads="1"/>
          </p:cNvSpPr>
          <p:nvPr/>
        </p:nvSpPr>
        <p:spPr bwMode="auto">
          <a:xfrm>
            <a:off x="7772401" y="3448110"/>
            <a:ext cx="298479" cy="338554"/>
          </a:xfrm>
          <a:prstGeom prst="rect">
            <a:avLst/>
          </a:prstGeom>
          <a:noFill/>
          <a:ln w="9525" algn="ctr">
            <a:noFill/>
            <a:miter lim="800000"/>
            <a:headEnd/>
            <a:tailEnd/>
          </a:ln>
        </p:spPr>
        <p:txBody>
          <a:bodyPr wrap="none">
            <a:spAutoFit/>
          </a:bodyPr>
          <a:lstStyle/>
          <a:p>
            <a:pPr algn="ctr"/>
            <a:r>
              <a:rPr lang="en-US" sz="1600" dirty="0">
                <a:latin typeface="+mn-lt"/>
              </a:rPr>
              <a:t>4</a:t>
            </a:r>
          </a:p>
        </p:txBody>
      </p:sp>
      <p:sp>
        <p:nvSpPr>
          <p:cNvPr id="215" name="Rectangle 214">
            <a:extLst>
              <a:ext uri="{FF2B5EF4-FFF2-40B4-BE49-F238E27FC236}">
                <a16:creationId xmlns:a16="http://schemas.microsoft.com/office/drawing/2014/main" id="{0E3F5DDE-4449-43B0-BEA1-F9D2FB85E4B4}"/>
              </a:ext>
            </a:extLst>
          </p:cNvPr>
          <p:cNvSpPr/>
          <p:nvPr/>
        </p:nvSpPr>
        <p:spPr>
          <a:xfrm>
            <a:off x="2743201" y="3733800"/>
            <a:ext cx="3352801" cy="36189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C00000"/>
                </a:solidFill>
              </a:rPr>
              <a:t>000000000000000000</a:t>
            </a:r>
          </a:p>
        </p:txBody>
      </p:sp>
      <p:sp>
        <p:nvSpPr>
          <p:cNvPr id="216" name="Rectangle 215">
            <a:extLst>
              <a:ext uri="{FF2B5EF4-FFF2-40B4-BE49-F238E27FC236}">
                <a16:creationId xmlns:a16="http://schemas.microsoft.com/office/drawing/2014/main" id="{A1F62170-1D26-41E7-AAEA-411BBC38BA2A}"/>
              </a:ext>
            </a:extLst>
          </p:cNvPr>
          <p:cNvSpPr/>
          <p:nvPr/>
        </p:nvSpPr>
        <p:spPr>
          <a:xfrm>
            <a:off x="8077200" y="3733800"/>
            <a:ext cx="911224" cy="36189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006600"/>
                </a:solidFill>
              </a:rPr>
              <a:t>0100</a:t>
            </a:r>
          </a:p>
        </p:txBody>
      </p:sp>
      <p:sp>
        <p:nvSpPr>
          <p:cNvPr id="217" name="Text Box 75">
            <a:extLst>
              <a:ext uri="{FF2B5EF4-FFF2-40B4-BE49-F238E27FC236}">
                <a16:creationId xmlns:a16="http://schemas.microsoft.com/office/drawing/2014/main" id="{213490AC-64D3-43A2-BB3D-B896BD19436A}"/>
              </a:ext>
            </a:extLst>
          </p:cNvPr>
          <p:cNvSpPr txBox="1">
            <a:spLocks noChangeArrowheads="1"/>
          </p:cNvSpPr>
          <p:nvPr/>
        </p:nvSpPr>
        <p:spPr bwMode="auto">
          <a:xfrm>
            <a:off x="3810000" y="3110181"/>
            <a:ext cx="869493" cy="461665"/>
          </a:xfrm>
          <a:prstGeom prst="rect">
            <a:avLst/>
          </a:prstGeom>
          <a:noFill/>
          <a:ln w="9525" algn="ctr">
            <a:noFill/>
            <a:miter lim="800000"/>
            <a:headEnd/>
            <a:tailEnd/>
          </a:ln>
        </p:spPr>
        <p:txBody>
          <a:bodyPr wrap="square">
            <a:spAutoFit/>
          </a:bodyPr>
          <a:lstStyle/>
          <a:p>
            <a:pPr algn="ctr"/>
            <a:r>
              <a:rPr lang="en-US" sz="2400" b="1" dirty="0">
                <a:solidFill>
                  <a:srgbClr val="C00000"/>
                </a:solidFill>
                <a:latin typeface="+mn-lt"/>
              </a:rPr>
              <a:t>Tag</a:t>
            </a:r>
          </a:p>
        </p:txBody>
      </p:sp>
      <p:sp>
        <p:nvSpPr>
          <p:cNvPr id="218" name="Text Box 75">
            <a:extLst>
              <a:ext uri="{FF2B5EF4-FFF2-40B4-BE49-F238E27FC236}">
                <a16:creationId xmlns:a16="http://schemas.microsoft.com/office/drawing/2014/main" id="{E0D310C6-9659-460A-BC7C-3C10138E7AA4}"/>
              </a:ext>
            </a:extLst>
          </p:cNvPr>
          <p:cNvSpPr txBox="1">
            <a:spLocks noChangeArrowheads="1"/>
          </p:cNvSpPr>
          <p:nvPr/>
        </p:nvSpPr>
        <p:spPr bwMode="auto">
          <a:xfrm>
            <a:off x="8001000" y="3110181"/>
            <a:ext cx="1066800" cy="461665"/>
          </a:xfrm>
          <a:prstGeom prst="rect">
            <a:avLst/>
          </a:prstGeom>
          <a:noFill/>
          <a:ln w="9525" algn="ctr">
            <a:noFill/>
            <a:miter lim="800000"/>
            <a:headEnd/>
            <a:tailEnd/>
          </a:ln>
        </p:spPr>
        <p:txBody>
          <a:bodyPr wrap="square">
            <a:spAutoFit/>
          </a:bodyPr>
          <a:lstStyle/>
          <a:p>
            <a:pPr algn="ctr"/>
            <a:r>
              <a:rPr lang="en-US" sz="2400" b="1" dirty="0">
                <a:solidFill>
                  <a:srgbClr val="006600"/>
                </a:solidFill>
                <a:latin typeface="+mn-lt"/>
              </a:rPr>
              <a:t>Offset</a:t>
            </a:r>
          </a:p>
        </p:txBody>
      </p:sp>
      <p:sp>
        <p:nvSpPr>
          <p:cNvPr id="219" name="Rectangle 218">
            <a:extLst>
              <a:ext uri="{FF2B5EF4-FFF2-40B4-BE49-F238E27FC236}">
                <a16:creationId xmlns:a16="http://schemas.microsoft.com/office/drawing/2014/main" id="{9A3659B0-D959-4043-866A-934E649458CC}"/>
              </a:ext>
            </a:extLst>
          </p:cNvPr>
          <p:cNvSpPr/>
          <p:nvPr/>
        </p:nvSpPr>
        <p:spPr>
          <a:xfrm>
            <a:off x="6096000" y="3733800"/>
            <a:ext cx="1981200" cy="36189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chemeClr val="accent6">
                    <a:lumMod val="50000"/>
                  </a:schemeClr>
                </a:solidFill>
              </a:rPr>
              <a:t>0000000001</a:t>
            </a:r>
          </a:p>
        </p:txBody>
      </p:sp>
      <p:sp>
        <p:nvSpPr>
          <p:cNvPr id="220" name="Text Box 75">
            <a:extLst>
              <a:ext uri="{FF2B5EF4-FFF2-40B4-BE49-F238E27FC236}">
                <a16:creationId xmlns:a16="http://schemas.microsoft.com/office/drawing/2014/main" id="{796940E1-D608-4BC3-B7B4-A0F3E05CDAAF}"/>
              </a:ext>
            </a:extLst>
          </p:cNvPr>
          <p:cNvSpPr txBox="1">
            <a:spLocks noChangeArrowheads="1"/>
          </p:cNvSpPr>
          <p:nvPr/>
        </p:nvSpPr>
        <p:spPr bwMode="auto">
          <a:xfrm>
            <a:off x="6461035" y="3110181"/>
            <a:ext cx="997177" cy="461665"/>
          </a:xfrm>
          <a:prstGeom prst="rect">
            <a:avLst/>
          </a:prstGeom>
          <a:noFill/>
          <a:ln w="9525" algn="ctr">
            <a:noFill/>
            <a:miter lim="800000"/>
            <a:headEnd/>
            <a:tailEnd/>
          </a:ln>
        </p:spPr>
        <p:txBody>
          <a:bodyPr wrap="square">
            <a:spAutoFit/>
          </a:bodyPr>
          <a:lstStyle/>
          <a:p>
            <a:pPr algn="ctr"/>
            <a:r>
              <a:rPr lang="en-US" sz="2400" b="1" dirty="0">
                <a:solidFill>
                  <a:schemeClr val="accent6">
                    <a:lumMod val="50000"/>
                  </a:schemeClr>
                </a:solidFill>
                <a:latin typeface="+mn-lt"/>
              </a:rPr>
              <a:t>Index</a:t>
            </a:r>
          </a:p>
        </p:txBody>
      </p:sp>
      <p:sp>
        <p:nvSpPr>
          <p:cNvPr id="221" name="Text Box 38">
            <a:extLst>
              <a:ext uri="{FF2B5EF4-FFF2-40B4-BE49-F238E27FC236}">
                <a16:creationId xmlns:a16="http://schemas.microsoft.com/office/drawing/2014/main" id="{6ED37C6C-1987-4BBB-8B35-DE473244B77A}"/>
              </a:ext>
            </a:extLst>
          </p:cNvPr>
          <p:cNvSpPr txBox="1">
            <a:spLocks noChangeArrowheads="1"/>
          </p:cNvSpPr>
          <p:nvPr/>
        </p:nvSpPr>
        <p:spPr bwMode="auto">
          <a:xfrm>
            <a:off x="5715001" y="3448110"/>
            <a:ext cx="412293" cy="338554"/>
          </a:xfrm>
          <a:prstGeom prst="rect">
            <a:avLst/>
          </a:prstGeom>
          <a:noFill/>
          <a:ln w="9525" algn="ctr">
            <a:noFill/>
            <a:miter lim="800000"/>
            <a:headEnd/>
            <a:tailEnd/>
          </a:ln>
        </p:spPr>
        <p:txBody>
          <a:bodyPr wrap="none">
            <a:spAutoFit/>
          </a:bodyPr>
          <a:lstStyle/>
          <a:p>
            <a:pPr algn="ctr"/>
            <a:r>
              <a:rPr lang="en-US" sz="1600" dirty="0">
                <a:latin typeface="+mn-lt"/>
              </a:rPr>
              <a:t>14</a:t>
            </a:r>
          </a:p>
        </p:txBody>
      </p:sp>
      <p:sp>
        <p:nvSpPr>
          <p:cNvPr id="222" name="Rectangle 221">
            <a:extLst>
              <a:ext uri="{FF2B5EF4-FFF2-40B4-BE49-F238E27FC236}">
                <a16:creationId xmlns:a16="http://schemas.microsoft.com/office/drawing/2014/main" id="{48D16C8E-9C05-44AB-82E1-18784AE3EC61}"/>
              </a:ext>
            </a:extLst>
          </p:cNvPr>
          <p:cNvSpPr/>
          <p:nvPr/>
        </p:nvSpPr>
        <p:spPr>
          <a:xfrm>
            <a:off x="2743201" y="4191000"/>
            <a:ext cx="3352801" cy="36189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C00000"/>
                </a:solidFill>
              </a:rPr>
              <a:t>000000000000000000</a:t>
            </a:r>
          </a:p>
        </p:txBody>
      </p:sp>
      <p:sp>
        <p:nvSpPr>
          <p:cNvPr id="223" name="Rectangle 222">
            <a:extLst>
              <a:ext uri="{FF2B5EF4-FFF2-40B4-BE49-F238E27FC236}">
                <a16:creationId xmlns:a16="http://schemas.microsoft.com/office/drawing/2014/main" id="{3CA02A0E-5FE5-4333-8927-15E4E01560B9}"/>
              </a:ext>
            </a:extLst>
          </p:cNvPr>
          <p:cNvSpPr/>
          <p:nvPr/>
        </p:nvSpPr>
        <p:spPr>
          <a:xfrm>
            <a:off x="8077200" y="4191000"/>
            <a:ext cx="911224" cy="36189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006600"/>
                </a:solidFill>
              </a:rPr>
              <a:t>1100</a:t>
            </a:r>
          </a:p>
        </p:txBody>
      </p:sp>
      <p:sp>
        <p:nvSpPr>
          <p:cNvPr id="224" name="Rectangle 223">
            <a:extLst>
              <a:ext uri="{FF2B5EF4-FFF2-40B4-BE49-F238E27FC236}">
                <a16:creationId xmlns:a16="http://schemas.microsoft.com/office/drawing/2014/main" id="{48F4EF5D-3221-4322-89A7-908B6282486A}"/>
              </a:ext>
            </a:extLst>
          </p:cNvPr>
          <p:cNvSpPr/>
          <p:nvPr/>
        </p:nvSpPr>
        <p:spPr>
          <a:xfrm>
            <a:off x="6096000" y="4191000"/>
            <a:ext cx="1981200" cy="36189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chemeClr val="accent6">
                    <a:lumMod val="50000"/>
                  </a:schemeClr>
                </a:solidFill>
              </a:rPr>
              <a:t>0000000001</a:t>
            </a:r>
          </a:p>
        </p:txBody>
      </p:sp>
      <p:sp>
        <p:nvSpPr>
          <p:cNvPr id="225" name="Rectangle 224">
            <a:extLst>
              <a:ext uri="{FF2B5EF4-FFF2-40B4-BE49-F238E27FC236}">
                <a16:creationId xmlns:a16="http://schemas.microsoft.com/office/drawing/2014/main" id="{1F54F7F3-A0AD-4CFC-85FE-7C4745B9C447}"/>
              </a:ext>
            </a:extLst>
          </p:cNvPr>
          <p:cNvSpPr/>
          <p:nvPr/>
        </p:nvSpPr>
        <p:spPr>
          <a:xfrm>
            <a:off x="2746377" y="4648200"/>
            <a:ext cx="3352801" cy="36189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C00000"/>
                </a:solidFill>
              </a:rPr>
              <a:t>000000000000000000</a:t>
            </a:r>
          </a:p>
        </p:txBody>
      </p:sp>
      <p:sp>
        <p:nvSpPr>
          <p:cNvPr id="226" name="Rectangle 225">
            <a:extLst>
              <a:ext uri="{FF2B5EF4-FFF2-40B4-BE49-F238E27FC236}">
                <a16:creationId xmlns:a16="http://schemas.microsoft.com/office/drawing/2014/main" id="{2C69348F-7B76-4E85-B632-10CDCFB9904F}"/>
              </a:ext>
            </a:extLst>
          </p:cNvPr>
          <p:cNvSpPr/>
          <p:nvPr/>
        </p:nvSpPr>
        <p:spPr>
          <a:xfrm>
            <a:off x="8080376" y="4648200"/>
            <a:ext cx="911224" cy="36189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006600"/>
                </a:solidFill>
              </a:rPr>
              <a:t>0100</a:t>
            </a:r>
          </a:p>
        </p:txBody>
      </p:sp>
      <p:sp>
        <p:nvSpPr>
          <p:cNvPr id="227" name="Rectangle 226">
            <a:extLst>
              <a:ext uri="{FF2B5EF4-FFF2-40B4-BE49-F238E27FC236}">
                <a16:creationId xmlns:a16="http://schemas.microsoft.com/office/drawing/2014/main" id="{73F21A51-A5B2-47F2-89FB-227246B335A3}"/>
              </a:ext>
            </a:extLst>
          </p:cNvPr>
          <p:cNvSpPr/>
          <p:nvPr/>
        </p:nvSpPr>
        <p:spPr>
          <a:xfrm>
            <a:off x="6099176" y="4648200"/>
            <a:ext cx="1981200" cy="36189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chemeClr val="accent6">
                    <a:lumMod val="50000"/>
                  </a:schemeClr>
                </a:solidFill>
              </a:rPr>
              <a:t>0000000011</a:t>
            </a:r>
          </a:p>
        </p:txBody>
      </p:sp>
      <p:sp>
        <p:nvSpPr>
          <p:cNvPr id="228" name="Rectangle 227">
            <a:extLst>
              <a:ext uri="{FF2B5EF4-FFF2-40B4-BE49-F238E27FC236}">
                <a16:creationId xmlns:a16="http://schemas.microsoft.com/office/drawing/2014/main" id="{B09EC153-2664-48C3-944C-F331060041C9}"/>
              </a:ext>
            </a:extLst>
          </p:cNvPr>
          <p:cNvSpPr/>
          <p:nvPr/>
        </p:nvSpPr>
        <p:spPr>
          <a:xfrm>
            <a:off x="2743201" y="5105400"/>
            <a:ext cx="3352801" cy="36189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C00000"/>
                </a:solidFill>
              </a:rPr>
              <a:t>000000000000000010</a:t>
            </a:r>
          </a:p>
        </p:txBody>
      </p:sp>
      <p:sp>
        <p:nvSpPr>
          <p:cNvPr id="229" name="Rectangle 228">
            <a:extLst>
              <a:ext uri="{FF2B5EF4-FFF2-40B4-BE49-F238E27FC236}">
                <a16:creationId xmlns:a16="http://schemas.microsoft.com/office/drawing/2014/main" id="{027A0C9F-005B-4B20-BACF-7A6C934ECBBF}"/>
              </a:ext>
            </a:extLst>
          </p:cNvPr>
          <p:cNvSpPr/>
          <p:nvPr/>
        </p:nvSpPr>
        <p:spPr>
          <a:xfrm>
            <a:off x="8077200" y="5105400"/>
            <a:ext cx="911224" cy="36189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006600"/>
                </a:solidFill>
              </a:rPr>
              <a:t>1000</a:t>
            </a:r>
          </a:p>
        </p:txBody>
      </p:sp>
      <p:sp>
        <p:nvSpPr>
          <p:cNvPr id="230" name="Rectangle 229">
            <a:extLst>
              <a:ext uri="{FF2B5EF4-FFF2-40B4-BE49-F238E27FC236}">
                <a16:creationId xmlns:a16="http://schemas.microsoft.com/office/drawing/2014/main" id="{A7265C42-5DCB-4602-A6B1-25F19C1E65B3}"/>
              </a:ext>
            </a:extLst>
          </p:cNvPr>
          <p:cNvSpPr/>
          <p:nvPr/>
        </p:nvSpPr>
        <p:spPr>
          <a:xfrm>
            <a:off x="6096000" y="5105400"/>
            <a:ext cx="1981200" cy="36189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chemeClr val="accent6">
                    <a:lumMod val="50000"/>
                  </a:schemeClr>
                </a:solidFill>
              </a:rPr>
              <a:t>0000000001</a:t>
            </a:r>
          </a:p>
        </p:txBody>
      </p:sp>
      <p:sp>
        <p:nvSpPr>
          <p:cNvPr id="231" name="Rectangle 230">
            <a:extLst>
              <a:ext uri="{FF2B5EF4-FFF2-40B4-BE49-F238E27FC236}">
                <a16:creationId xmlns:a16="http://schemas.microsoft.com/office/drawing/2014/main" id="{443C7C78-A6EE-4E2D-AA64-70E32B6C49CE}"/>
              </a:ext>
            </a:extLst>
          </p:cNvPr>
          <p:cNvSpPr/>
          <p:nvPr/>
        </p:nvSpPr>
        <p:spPr>
          <a:xfrm>
            <a:off x="2743201" y="5562600"/>
            <a:ext cx="3352801" cy="36189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C00000"/>
                </a:solidFill>
              </a:rPr>
              <a:t>000000000000000000</a:t>
            </a:r>
          </a:p>
        </p:txBody>
      </p:sp>
      <p:sp>
        <p:nvSpPr>
          <p:cNvPr id="232" name="Rectangle 231">
            <a:extLst>
              <a:ext uri="{FF2B5EF4-FFF2-40B4-BE49-F238E27FC236}">
                <a16:creationId xmlns:a16="http://schemas.microsoft.com/office/drawing/2014/main" id="{5CC194CD-5435-4BDC-938D-5EC38399A20C}"/>
              </a:ext>
            </a:extLst>
          </p:cNvPr>
          <p:cNvSpPr/>
          <p:nvPr/>
        </p:nvSpPr>
        <p:spPr>
          <a:xfrm>
            <a:off x="8077200" y="5562600"/>
            <a:ext cx="911224" cy="36189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rgbClr val="006600"/>
                </a:solidFill>
              </a:rPr>
              <a:t>0000</a:t>
            </a:r>
          </a:p>
        </p:txBody>
      </p:sp>
      <p:sp>
        <p:nvSpPr>
          <p:cNvPr id="233" name="Rectangle 232">
            <a:extLst>
              <a:ext uri="{FF2B5EF4-FFF2-40B4-BE49-F238E27FC236}">
                <a16:creationId xmlns:a16="http://schemas.microsoft.com/office/drawing/2014/main" id="{2A7C2F2A-08C2-4919-BF8B-29B336684A0B}"/>
              </a:ext>
            </a:extLst>
          </p:cNvPr>
          <p:cNvSpPr/>
          <p:nvPr/>
        </p:nvSpPr>
        <p:spPr>
          <a:xfrm>
            <a:off x="6096000" y="5562600"/>
            <a:ext cx="1981200" cy="36189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400" dirty="0">
                <a:solidFill>
                  <a:schemeClr val="accent6">
                    <a:lumMod val="50000"/>
                  </a:schemeClr>
                </a:solidFill>
              </a:rPr>
              <a:t>0000000001</a:t>
            </a:r>
          </a:p>
        </p:txBody>
      </p:sp>
      <p:sp>
        <p:nvSpPr>
          <p:cNvPr id="34" name="Title 1">
            <a:extLst>
              <a:ext uri="{FF2B5EF4-FFF2-40B4-BE49-F238E27FC236}">
                <a16:creationId xmlns:a16="http://schemas.microsoft.com/office/drawing/2014/main" id="{823A9741-C933-408C-899E-ACF9B1613572}"/>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3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36"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37"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13</a:t>
            </a:fld>
            <a:endParaRPr dirty="0"/>
          </a:p>
        </p:txBody>
      </p:sp>
    </p:spTree>
    <p:extLst>
      <p:ext uri="{BB962C8B-B14F-4D97-AF65-F5344CB8AC3E}">
        <p14:creationId xmlns:p14="http://schemas.microsoft.com/office/powerpoint/2010/main" val="454279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Initial State</a:t>
            </a:r>
          </a:p>
        </p:txBody>
      </p:sp>
      <p:sp>
        <p:nvSpPr>
          <p:cNvPr id="209" name="Content Placeholder 9">
            <a:extLst>
              <a:ext uri="{FF2B5EF4-FFF2-40B4-BE49-F238E27FC236}">
                <a16:creationId xmlns:a16="http://schemas.microsoft.com/office/drawing/2014/main" id="{413789F2-30E8-4222-BDC3-97D9AD1B04F9}"/>
              </a:ext>
            </a:extLst>
          </p:cNvPr>
          <p:cNvSpPr>
            <a:spLocks noGrp="1"/>
          </p:cNvSpPr>
          <p:nvPr>
            <p:ph idx="1"/>
          </p:nvPr>
        </p:nvSpPr>
        <p:spPr>
          <a:xfrm>
            <a:off x="1981200" y="1331189"/>
            <a:ext cx="8229600" cy="957231"/>
          </a:xfrm>
        </p:spPr>
        <p:txBody>
          <a:bodyPr>
            <a:normAutofit lnSpcReduction="10000"/>
          </a:bodyPr>
          <a:lstStyle/>
          <a:p>
            <a:pPr marL="265113" indent="-265113">
              <a:spcBef>
                <a:spcPts val="600"/>
              </a:spcBef>
              <a:buSzPct val="100000"/>
              <a:buFont typeface="Wingdings" panose="05000000000000000000" pitchFamily="2" charset="2"/>
              <a:buChar char="§"/>
            </a:pPr>
            <a:r>
              <a:rPr lang="en-SG" sz="2800" dirty="0" err="1"/>
              <a:t>Intially</a:t>
            </a:r>
            <a:r>
              <a:rPr lang="en-SG" sz="2800" dirty="0"/>
              <a:t> cache is empty</a:t>
            </a:r>
          </a:p>
          <a:p>
            <a:pPr marL="360362" lvl="1" indent="0">
              <a:spcBef>
                <a:spcPts val="600"/>
              </a:spcBef>
              <a:buSzPct val="100000"/>
              <a:buNone/>
            </a:pPr>
            <a:r>
              <a:rPr lang="en-SG" sz="2400" dirty="0">
                <a:sym typeface="Wingdings" pitchFamily="2" charset="2"/>
              </a:rPr>
              <a:t> All </a:t>
            </a:r>
            <a:r>
              <a:rPr lang="en-SG" sz="2400" b="1" i="1" dirty="0">
                <a:sym typeface="Wingdings" pitchFamily="2" charset="2"/>
              </a:rPr>
              <a:t>v</a:t>
            </a:r>
            <a:r>
              <a:rPr lang="en-SG" sz="2400" b="1" i="1" dirty="0"/>
              <a:t>alid </a:t>
            </a:r>
            <a:r>
              <a:rPr lang="en-SG" sz="2400" dirty="0"/>
              <a:t>bits are zeroes (false)</a:t>
            </a:r>
            <a:endParaRPr lang="en-SG" sz="2800" dirty="0"/>
          </a:p>
          <a:p>
            <a:endParaRPr lang="en-SG" dirty="0"/>
          </a:p>
        </p:txBody>
      </p:sp>
      <p:sp>
        <p:nvSpPr>
          <p:cNvPr id="31" name="Oval 30">
            <a:extLst>
              <a:ext uri="{FF2B5EF4-FFF2-40B4-BE49-F238E27FC236}">
                <a16:creationId xmlns:a16="http://schemas.microsoft.com/office/drawing/2014/main" id="{EA77796C-1C67-4AD9-BA3B-3D18827524AD}"/>
              </a:ext>
            </a:extLst>
          </p:cNvPr>
          <p:cNvSpPr/>
          <p:nvPr/>
        </p:nvSpPr>
        <p:spPr>
          <a:xfrm>
            <a:off x="2361406" y="3140075"/>
            <a:ext cx="381000" cy="3048000"/>
          </a:xfrm>
          <a:prstGeom prst="ellipse">
            <a:avLst/>
          </a:prstGeom>
          <a:solidFill>
            <a:schemeClr val="accent1">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2">
            <a:extLst>
              <a:ext uri="{FF2B5EF4-FFF2-40B4-BE49-F238E27FC236}">
                <a16:creationId xmlns:a16="http://schemas.microsoft.com/office/drawing/2014/main" id="{7CCF5512-76FC-4E7D-B5FD-E12370C26B5A}"/>
              </a:ext>
            </a:extLst>
          </p:cNvPr>
          <p:cNvGrpSpPr/>
          <p:nvPr/>
        </p:nvGrpSpPr>
        <p:grpSpPr>
          <a:xfrm>
            <a:off x="1676400" y="2482850"/>
            <a:ext cx="8686800" cy="3568700"/>
            <a:chOff x="152400" y="2482850"/>
            <a:chExt cx="8686800" cy="3568700"/>
          </a:xfrm>
        </p:grpSpPr>
        <p:grpSp>
          <p:nvGrpSpPr>
            <p:cNvPr id="2" name="Group 1">
              <a:extLst>
                <a:ext uri="{FF2B5EF4-FFF2-40B4-BE49-F238E27FC236}">
                  <a16:creationId xmlns:a16="http://schemas.microsoft.com/office/drawing/2014/main" id="{AEDBB554-7B8A-4796-B3C7-6AEA4DB50313}"/>
                </a:ext>
              </a:extLst>
            </p:cNvPr>
            <p:cNvGrpSpPr/>
            <p:nvPr/>
          </p:nvGrpSpPr>
          <p:grpSpPr>
            <a:xfrm>
              <a:off x="304800" y="2482850"/>
              <a:ext cx="8534400" cy="3568700"/>
              <a:chOff x="304800" y="2482850"/>
              <a:chExt cx="8534400" cy="3568700"/>
            </a:xfrm>
          </p:grpSpPr>
          <p:sp>
            <p:nvSpPr>
              <p:cNvPr id="32" name="Rectangle 12">
                <a:extLst>
                  <a:ext uri="{FF2B5EF4-FFF2-40B4-BE49-F238E27FC236}">
                    <a16:creationId xmlns:a16="http://schemas.microsoft.com/office/drawing/2014/main" id="{314A30EC-6A8B-482D-9997-56AB37280B2F}"/>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3" name="Rectangle 13">
                <a:extLst>
                  <a:ext uri="{FF2B5EF4-FFF2-40B4-BE49-F238E27FC236}">
                    <a16:creationId xmlns:a16="http://schemas.microsoft.com/office/drawing/2014/main" id="{691F5BD8-D060-4A1E-86A5-C615B668A704}"/>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34" name="Rectangle 14">
                <a:extLst>
                  <a:ext uri="{FF2B5EF4-FFF2-40B4-BE49-F238E27FC236}">
                    <a16:creationId xmlns:a16="http://schemas.microsoft.com/office/drawing/2014/main" id="{62E567CE-A5BC-48DB-8D68-01FF7AFC440A}"/>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5" name="Rectangle 15">
                <a:extLst>
                  <a:ext uri="{FF2B5EF4-FFF2-40B4-BE49-F238E27FC236}">
                    <a16:creationId xmlns:a16="http://schemas.microsoft.com/office/drawing/2014/main" id="{72243EFE-DB98-4138-A334-E6E11899D0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6" name="Rectangle 16">
                <a:extLst>
                  <a:ext uri="{FF2B5EF4-FFF2-40B4-BE49-F238E27FC236}">
                    <a16:creationId xmlns:a16="http://schemas.microsoft.com/office/drawing/2014/main" id="{3A352E08-21CF-4A8F-82A4-082B218EE7F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7" name="Rectangle 17">
                <a:extLst>
                  <a:ext uri="{FF2B5EF4-FFF2-40B4-BE49-F238E27FC236}">
                    <a16:creationId xmlns:a16="http://schemas.microsoft.com/office/drawing/2014/main" id="{10F8AB95-943C-4939-9E01-E106A860DCB4}"/>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8" name="Rectangle 18">
                <a:extLst>
                  <a:ext uri="{FF2B5EF4-FFF2-40B4-BE49-F238E27FC236}">
                    <a16:creationId xmlns:a16="http://schemas.microsoft.com/office/drawing/2014/main" id="{13A00A34-900D-4E7E-84E9-A4E6E8253F58}"/>
                  </a:ext>
                </a:extLst>
              </p:cNvPr>
              <p:cNvSpPr>
                <a:spLocks noChangeArrowheads="1"/>
              </p:cNvSpPr>
              <p:nvPr/>
            </p:nvSpPr>
            <p:spPr bwMode="auto">
              <a:xfrm>
                <a:off x="1143000" y="35814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9" name="Rectangle 19">
                <a:extLst>
                  <a:ext uri="{FF2B5EF4-FFF2-40B4-BE49-F238E27FC236}">
                    <a16:creationId xmlns:a16="http://schemas.microsoft.com/office/drawing/2014/main" id="{6D509C70-E615-44F7-9146-22A80C223841}"/>
                  </a:ext>
                </a:extLst>
              </p:cNvPr>
              <p:cNvSpPr>
                <a:spLocks noChangeArrowheads="1"/>
              </p:cNvSpPr>
              <p:nvPr/>
            </p:nvSpPr>
            <p:spPr bwMode="auto">
              <a:xfrm>
                <a:off x="914400" y="35814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0" name="Rectangle 20">
                <a:extLst>
                  <a:ext uri="{FF2B5EF4-FFF2-40B4-BE49-F238E27FC236}">
                    <a16:creationId xmlns:a16="http://schemas.microsoft.com/office/drawing/2014/main" id="{398925AB-EFB5-49ED-8C55-925FB0AF239A}"/>
                  </a:ext>
                </a:extLst>
              </p:cNvPr>
              <p:cNvSpPr>
                <a:spLocks noChangeArrowheads="1"/>
              </p:cNvSpPr>
              <p:nvPr/>
            </p:nvSpPr>
            <p:spPr bwMode="auto">
              <a:xfrm>
                <a:off x="21336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1" name="Rectangle 21">
                <a:extLst>
                  <a:ext uri="{FF2B5EF4-FFF2-40B4-BE49-F238E27FC236}">
                    <a16:creationId xmlns:a16="http://schemas.microsoft.com/office/drawing/2014/main" id="{2467EB23-0FA3-45FC-BF16-53FD39827889}"/>
                  </a:ext>
                </a:extLst>
              </p:cNvPr>
              <p:cNvSpPr>
                <a:spLocks noChangeArrowheads="1"/>
              </p:cNvSpPr>
              <p:nvPr/>
            </p:nvSpPr>
            <p:spPr bwMode="auto">
              <a:xfrm>
                <a:off x="38100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2" name="Rectangle 22">
                <a:extLst>
                  <a:ext uri="{FF2B5EF4-FFF2-40B4-BE49-F238E27FC236}">
                    <a16:creationId xmlns:a16="http://schemas.microsoft.com/office/drawing/2014/main" id="{31CBBA31-E50C-423C-B200-20E9C585174E}"/>
                  </a:ext>
                </a:extLst>
              </p:cNvPr>
              <p:cNvSpPr>
                <a:spLocks noChangeArrowheads="1"/>
              </p:cNvSpPr>
              <p:nvPr/>
            </p:nvSpPr>
            <p:spPr bwMode="auto">
              <a:xfrm>
                <a:off x="54864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3" name="Rectangle 23">
                <a:extLst>
                  <a:ext uri="{FF2B5EF4-FFF2-40B4-BE49-F238E27FC236}">
                    <a16:creationId xmlns:a16="http://schemas.microsoft.com/office/drawing/2014/main" id="{A4D33BBA-9B45-403E-ABFC-3804370A97CA}"/>
                  </a:ext>
                </a:extLst>
              </p:cNvPr>
              <p:cNvSpPr>
                <a:spLocks noChangeArrowheads="1"/>
              </p:cNvSpPr>
              <p:nvPr/>
            </p:nvSpPr>
            <p:spPr bwMode="auto">
              <a:xfrm>
                <a:off x="71628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4" name="Rectangle 24">
                <a:extLst>
                  <a:ext uri="{FF2B5EF4-FFF2-40B4-BE49-F238E27FC236}">
                    <a16:creationId xmlns:a16="http://schemas.microsoft.com/office/drawing/2014/main" id="{968E6045-6007-4759-AE02-59D0D444BA3D}"/>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5" name="Rectangle 25">
                <a:extLst>
                  <a:ext uri="{FF2B5EF4-FFF2-40B4-BE49-F238E27FC236}">
                    <a16:creationId xmlns:a16="http://schemas.microsoft.com/office/drawing/2014/main" id="{CB2C2468-04D2-423B-A967-243E82ED462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6" name="Rectangle 26">
                <a:extLst>
                  <a:ext uri="{FF2B5EF4-FFF2-40B4-BE49-F238E27FC236}">
                    <a16:creationId xmlns:a16="http://schemas.microsoft.com/office/drawing/2014/main" id="{5505CA83-A6AA-4DD9-9FDE-1CFE1EDAB707}"/>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7" name="Rectangle 27">
                <a:extLst>
                  <a:ext uri="{FF2B5EF4-FFF2-40B4-BE49-F238E27FC236}">
                    <a16:creationId xmlns:a16="http://schemas.microsoft.com/office/drawing/2014/main" id="{5B97E62B-8742-4658-8B41-E2718E2FD115}"/>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8" name="Rectangle 28">
                <a:extLst>
                  <a:ext uri="{FF2B5EF4-FFF2-40B4-BE49-F238E27FC236}">
                    <a16:creationId xmlns:a16="http://schemas.microsoft.com/office/drawing/2014/main" id="{94A7E16B-E330-4646-85B4-4B5E9AFDAEAA}"/>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9" name="Rectangle 29">
                <a:extLst>
                  <a:ext uri="{FF2B5EF4-FFF2-40B4-BE49-F238E27FC236}">
                    <a16:creationId xmlns:a16="http://schemas.microsoft.com/office/drawing/2014/main" id="{EAC42DC6-239C-401F-9059-F34D94B538AC}"/>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0" name="Rectangle 30">
                <a:extLst>
                  <a:ext uri="{FF2B5EF4-FFF2-40B4-BE49-F238E27FC236}">
                    <a16:creationId xmlns:a16="http://schemas.microsoft.com/office/drawing/2014/main" id="{EF2D191B-11BC-4979-A36A-A785E9E60CAB}"/>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1" name="Rectangle 31">
                <a:extLst>
                  <a:ext uri="{FF2B5EF4-FFF2-40B4-BE49-F238E27FC236}">
                    <a16:creationId xmlns:a16="http://schemas.microsoft.com/office/drawing/2014/main" id="{AA420F10-CEFD-4B65-8E4F-0B414CD038BC}"/>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2" name="Rectangle 32">
                <a:extLst>
                  <a:ext uri="{FF2B5EF4-FFF2-40B4-BE49-F238E27FC236}">
                    <a16:creationId xmlns:a16="http://schemas.microsoft.com/office/drawing/2014/main" id="{93AE53FD-1967-4FD6-8E6D-8DE344184A27}"/>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3" name="Rectangle 33">
                <a:extLst>
                  <a:ext uri="{FF2B5EF4-FFF2-40B4-BE49-F238E27FC236}">
                    <a16:creationId xmlns:a16="http://schemas.microsoft.com/office/drawing/2014/main" id="{5DB95634-57B3-4D6A-8E92-84202EB6782B}"/>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4" name="Rectangle 34">
                <a:extLst>
                  <a:ext uri="{FF2B5EF4-FFF2-40B4-BE49-F238E27FC236}">
                    <a16:creationId xmlns:a16="http://schemas.microsoft.com/office/drawing/2014/main" id="{7A01E370-2568-4EE5-A833-F13E679DBF2A}"/>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5" name="Rectangle 35">
                <a:extLst>
                  <a:ext uri="{FF2B5EF4-FFF2-40B4-BE49-F238E27FC236}">
                    <a16:creationId xmlns:a16="http://schemas.microsoft.com/office/drawing/2014/main" id="{FBCD979E-A432-4146-8BDF-E6DA5F7BEDE7}"/>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6" name="Rectangle 36">
                <a:extLst>
                  <a:ext uri="{FF2B5EF4-FFF2-40B4-BE49-F238E27FC236}">
                    <a16:creationId xmlns:a16="http://schemas.microsoft.com/office/drawing/2014/main" id="{F6466652-20C4-49EC-B61A-2B7068CC19DB}"/>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7" name="Rectangle 37">
                <a:extLst>
                  <a:ext uri="{FF2B5EF4-FFF2-40B4-BE49-F238E27FC236}">
                    <a16:creationId xmlns:a16="http://schemas.microsoft.com/office/drawing/2014/main" id="{4125D2ED-B590-4E04-BF8A-EB7E47DB5588}"/>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8" name="Rectangle 38">
                <a:extLst>
                  <a:ext uri="{FF2B5EF4-FFF2-40B4-BE49-F238E27FC236}">
                    <a16:creationId xmlns:a16="http://schemas.microsoft.com/office/drawing/2014/main" id="{B5526375-317C-4E21-9AFE-3A4C3CC1B41D}"/>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9" name="Rectangle 39">
                <a:extLst>
                  <a:ext uri="{FF2B5EF4-FFF2-40B4-BE49-F238E27FC236}">
                    <a16:creationId xmlns:a16="http://schemas.microsoft.com/office/drawing/2014/main" id="{E254CB7B-55C5-45EF-B8FC-54F2FC5C0D0E}"/>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0" name="Rectangle 40">
                <a:extLst>
                  <a:ext uri="{FF2B5EF4-FFF2-40B4-BE49-F238E27FC236}">
                    <a16:creationId xmlns:a16="http://schemas.microsoft.com/office/drawing/2014/main" id="{3C8F271A-0146-493D-91C3-1805A9891DAC}"/>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1" name="Rectangle 41">
                <a:extLst>
                  <a:ext uri="{FF2B5EF4-FFF2-40B4-BE49-F238E27FC236}">
                    <a16:creationId xmlns:a16="http://schemas.microsoft.com/office/drawing/2014/main" id="{C83B910F-971C-44E9-9FAE-B17BE6620673}"/>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2" name="Rectangle 42">
                <a:extLst>
                  <a:ext uri="{FF2B5EF4-FFF2-40B4-BE49-F238E27FC236}">
                    <a16:creationId xmlns:a16="http://schemas.microsoft.com/office/drawing/2014/main" id="{6866AAB7-A2C9-4061-8B1D-F99DF9B3AB3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3" name="Rectangle 43">
                <a:extLst>
                  <a:ext uri="{FF2B5EF4-FFF2-40B4-BE49-F238E27FC236}">
                    <a16:creationId xmlns:a16="http://schemas.microsoft.com/office/drawing/2014/main" id="{3807AA78-2FE8-4CCE-83B2-48FB294ACFF4}"/>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64" name="Rectangle 44">
                <a:extLst>
                  <a:ext uri="{FF2B5EF4-FFF2-40B4-BE49-F238E27FC236}">
                    <a16:creationId xmlns:a16="http://schemas.microsoft.com/office/drawing/2014/main" id="{56D8FADA-3A73-4477-9EFE-95C441C59B1B}"/>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5" name="Rectangle 45">
                <a:extLst>
                  <a:ext uri="{FF2B5EF4-FFF2-40B4-BE49-F238E27FC236}">
                    <a16:creationId xmlns:a16="http://schemas.microsoft.com/office/drawing/2014/main" id="{E72C7ED3-AF5D-4708-A53C-00832F521D0D}"/>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6" name="Rectangle 46">
                <a:extLst>
                  <a:ext uri="{FF2B5EF4-FFF2-40B4-BE49-F238E27FC236}">
                    <a16:creationId xmlns:a16="http://schemas.microsoft.com/office/drawing/2014/main" id="{4F522246-3C38-4468-80B6-459D2329B1C7}"/>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7" name="Rectangle 47">
                <a:extLst>
                  <a:ext uri="{FF2B5EF4-FFF2-40B4-BE49-F238E27FC236}">
                    <a16:creationId xmlns:a16="http://schemas.microsoft.com/office/drawing/2014/main" id="{D43C2F6F-35BF-4355-91EB-01ABF7E6618F}"/>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8" name="Rectangle 48">
                <a:extLst>
                  <a:ext uri="{FF2B5EF4-FFF2-40B4-BE49-F238E27FC236}">
                    <a16:creationId xmlns:a16="http://schemas.microsoft.com/office/drawing/2014/main" id="{FB416675-B08A-4194-97E0-4EDE7BEF9886}"/>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9" name="Rectangle 49">
                <a:extLst>
                  <a:ext uri="{FF2B5EF4-FFF2-40B4-BE49-F238E27FC236}">
                    <a16:creationId xmlns:a16="http://schemas.microsoft.com/office/drawing/2014/main" id="{9E0FB55D-12E0-4EA6-BE6C-535DF416B128}"/>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0" name="Rectangle 50">
                <a:extLst>
                  <a:ext uri="{FF2B5EF4-FFF2-40B4-BE49-F238E27FC236}">
                    <a16:creationId xmlns:a16="http://schemas.microsoft.com/office/drawing/2014/main" id="{523B57CA-AF87-4EDB-9F8D-EEACD36D6D9E}"/>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1" name="Rectangle 51">
                <a:extLst>
                  <a:ext uri="{FF2B5EF4-FFF2-40B4-BE49-F238E27FC236}">
                    <a16:creationId xmlns:a16="http://schemas.microsoft.com/office/drawing/2014/main" id="{ACC793C6-2595-477E-855D-BE86835218E2}"/>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2" name="Rectangle 52">
                <a:extLst>
                  <a:ext uri="{FF2B5EF4-FFF2-40B4-BE49-F238E27FC236}">
                    <a16:creationId xmlns:a16="http://schemas.microsoft.com/office/drawing/2014/main" id="{DFB54C04-81A9-4D8B-9A8A-FC35A0894FC8}"/>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3" name="Rectangle 53">
                <a:extLst>
                  <a:ext uri="{FF2B5EF4-FFF2-40B4-BE49-F238E27FC236}">
                    <a16:creationId xmlns:a16="http://schemas.microsoft.com/office/drawing/2014/main" id="{2A780A0A-6E02-4370-9E85-2D68066DF54E}"/>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4" name="Rectangle 54">
                <a:extLst>
                  <a:ext uri="{FF2B5EF4-FFF2-40B4-BE49-F238E27FC236}">
                    <a16:creationId xmlns:a16="http://schemas.microsoft.com/office/drawing/2014/main" id="{9632E1B5-9344-4045-9E5E-741757F1054C}"/>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dirty="0">
                  <a:latin typeface="+mn-lt"/>
                </a:endParaRPr>
              </a:p>
            </p:txBody>
          </p:sp>
          <p:sp>
            <p:nvSpPr>
              <p:cNvPr id="75" name="Rectangle 55">
                <a:extLst>
                  <a:ext uri="{FF2B5EF4-FFF2-40B4-BE49-F238E27FC236}">
                    <a16:creationId xmlns:a16="http://schemas.microsoft.com/office/drawing/2014/main" id="{D429DC56-E0D9-4C5A-A266-4064CEC355A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6" name="Rectangle 56">
                <a:extLst>
                  <a:ext uri="{FF2B5EF4-FFF2-40B4-BE49-F238E27FC236}">
                    <a16:creationId xmlns:a16="http://schemas.microsoft.com/office/drawing/2014/main" id="{F22B144B-60EA-4CC5-8AE0-DAC332F9DEB9}"/>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7" name="Rectangle 57">
                <a:extLst>
                  <a:ext uri="{FF2B5EF4-FFF2-40B4-BE49-F238E27FC236}">
                    <a16:creationId xmlns:a16="http://schemas.microsoft.com/office/drawing/2014/main" id="{E123BF79-C4A3-4E56-BFF8-D9E657D00474}"/>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8" name="Rectangle 58">
                <a:extLst>
                  <a:ext uri="{FF2B5EF4-FFF2-40B4-BE49-F238E27FC236}">
                    <a16:creationId xmlns:a16="http://schemas.microsoft.com/office/drawing/2014/main" id="{969083ED-04AB-4270-ADD7-2CE16F4DDC94}"/>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9" name="Rectangle 59">
                <a:extLst>
                  <a:ext uri="{FF2B5EF4-FFF2-40B4-BE49-F238E27FC236}">
                    <a16:creationId xmlns:a16="http://schemas.microsoft.com/office/drawing/2014/main" id="{F5E40440-D8B6-4575-B636-BB20361A19A9}"/>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0" name="Text Box 60">
                <a:extLst>
                  <a:ext uri="{FF2B5EF4-FFF2-40B4-BE49-F238E27FC236}">
                    <a16:creationId xmlns:a16="http://schemas.microsoft.com/office/drawing/2014/main" id="{B8EE2D79-75E8-40EC-8C76-114C3F459C6C}"/>
                  </a:ext>
                </a:extLst>
              </p:cNvPr>
              <p:cNvSpPr txBox="1">
                <a:spLocks noChangeArrowheads="1"/>
              </p:cNvSpPr>
              <p:nvPr/>
            </p:nvSpPr>
            <p:spPr bwMode="auto">
              <a:xfrm>
                <a:off x="2286000" y="4960203"/>
                <a:ext cx="5029200" cy="646331"/>
              </a:xfrm>
              <a:prstGeom prst="rect">
                <a:avLst/>
              </a:prstGeom>
              <a:noFill/>
              <a:ln w="25400">
                <a:noFill/>
                <a:miter lim="800000"/>
                <a:headEnd/>
                <a:tailEnd/>
              </a:ln>
            </p:spPr>
            <p:txBody>
              <a:bodyPr wrap="square">
                <a:spAutoFit/>
              </a:bodyPr>
              <a:lstStyle/>
              <a:p>
                <a:pPr eaLnBrk="0" hangingPunct="0"/>
                <a:r>
                  <a:rPr lang="en-US" b="1" dirty="0">
                    <a:latin typeface="+mn-lt"/>
                  </a:rPr>
                  <a:t>...    </a:t>
                </a:r>
                <a:r>
                  <a:rPr lang="en-US" b="1" dirty="0"/>
                  <a:t>...    ...    …   …   …   …   …</a:t>
                </a:r>
                <a:endParaRPr lang="en-US" dirty="0"/>
              </a:p>
              <a:p>
                <a:pPr eaLnBrk="0" hangingPunct="0"/>
                <a:endParaRPr lang="en-US" dirty="0"/>
              </a:p>
            </p:txBody>
          </p:sp>
          <p:sp>
            <p:nvSpPr>
              <p:cNvPr id="81" name="Text Box 61">
                <a:extLst>
                  <a:ext uri="{FF2B5EF4-FFF2-40B4-BE49-F238E27FC236}">
                    <a16:creationId xmlns:a16="http://schemas.microsoft.com/office/drawing/2014/main" id="{4801544A-0F39-43EE-8574-1719E9789731}"/>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82" name="Text Box 62">
                <a:extLst>
                  <a:ext uri="{FF2B5EF4-FFF2-40B4-BE49-F238E27FC236}">
                    <a16:creationId xmlns:a16="http://schemas.microsoft.com/office/drawing/2014/main" id="{F10F09A2-12DA-4DAA-936E-41E1BBAB4F6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83" name="Text Box 63">
                <a:extLst>
                  <a:ext uri="{FF2B5EF4-FFF2-40B4-BE49-F238E27FC236}">
                    <a16:creationId xmlns:a16="http://schemas.microsoft.com/office/drawing/2014/main" id="{6682B343-E676-4142-8F1F-3C87F7239350}"/>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84" name="Text Box 64">
                <a:extLst>
                  <a:ext uri="{FF2B5EF4-FFF2-40B4-BE49-F238E27FC236}">
                    <a16:creationId xmlns:a16="http://schemas.microsoft.com/office/drawing/2014/main" id="{949429C3-2F7E-4794-94C8-1CDA345FCCE2}"/>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85" name="Text Box 65">
                <a:extLst>
                  <a:ext uri="{FF2B5EF4-FFF2-40B4-BE49-F238E27FC236}">
                    <a16:creationId xmlns:a16="http://schemas.microsoft.com/office/drawing/2014/main" id="{89E69151-0CD2-41ED-A184-6D89BF34F4EE}"/>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86" name="Text Box 66">
                <a:extLst>
                  <a:ext uri="{FF2B5EF4-FFF2-40B4-BE49-F238E27FC236}">
                    <a16:creationId xmlns:a16="http://schemas.microsoft.com/office/drawing/2014/main" id="{D0579B2F-9DC9-43FC-8F31-36363321C0FE}"/>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87" name="Text Box 67">
                <a:extLst>
                  <a:ext uri="{FF2B5EF4-FFF2-40B4-BE49-F238E27FC236}">
                    <a16:creationId xmlns:a16="http://schemas.microsoft.com/office/drawing/2014/main" id="{9DAD71E2-0EA6-40A7-88A7-2C4DDC31532B}"/>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88" name="Text Box 68">
                <a:extLst>
                  <a:ext uri="{FF2B5EF4-FFF2-40B4-BE49-F238E27FC236}">
                    <a16:creationId xmlns:a16="http://schemas.microsoft.com/office/drawing/2014/main" id="{7B2CCFCB-9B24-4DCA-9D39-D081BC90D915}"/>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89" name="Text Box 70">
                <a:extLst>
                  <a:ext uri="{FF2B5EF4-FFF2-40B4-BE49-F238E27FC236}">
                    <a16:creationId xmlns:a16="http://schemas.microsoft.com/office/drawing/2014/main" id="{E0D2F534-325C-4B6C-9FB2-A06771034999}"/>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90" name="Text Box 71">
                <a:extLst>
                  <a:ext uri="{FF2B5EF4-FFF2-40B4-BE49-F238E27FC236}">
                    <a16:creationId xmlns:a16="http://schemas.microsoft.com/office/drawing/2014/main" id="{480FB423-DC24-44C9-9DDD-E2972CF69636}"/>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91" name="Group 90">
                <a:extLst>
                  <a:ext uri="{FF2B5EF4-FFF2-40B4-BE49-F238E27FC236}">
                    <a16:creationId xmlns:a16="http://schemas.microsoft.com/office/drawing/2014/main" id="{F399E9A1-D16E-4529-AE7B-0AF91D93D03A}"/>
                  </a:ext>
                </a:extLst>
              </p:cNvPr>
              <p:cNvGrpSpPr/>
              <p:nvPr/>
            </p:nvGrpSpPr>
            <p:grpSpPr>
              <a:xfrm>
                <a:off x="2133600" y="2482850"/>
                <a:ext cx="6629400" cy="336550"/>
                <a:chOff x="2209800" y="2438400"/>
                <a:chExt cx="6629400" cy="336550"/>
              </a:xfrm>
            </p:grpSpPr>
            <p:sp>
              <p:nvSpPr>
                <p:cNvPr id="92" name="Text Box 72">
                  <a:extLst>
                    <a:ext uri="{FF2B5EF4-FFF2-40B4-BE49-F238E27FC236}">
                      <a16:creationId xmlns:a16="http://schemas.microsoft.com/office/drawing/2014/main" id="{347E2DF6-91A7-450E-83B7-E40B12D50CAF}"/>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93" name="Line 73">
                  <a:extLst>
                    <a:ext uri="{FF2B5EF4-FFF2-40B4-BE49-F238E27FC236}">
                      <a16:creationId xmlns:a16="http://schemas.microsoft.com/office/drawing/2014/main" id="{58D577B7-AD50-4793-83ED-B4D47D443E07}"/>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94" name="Line 74">
                  <a:extLst>
                    <a:ext uri="{FF2B5EF4-FFF2-40B4-BE49-F238E27FC236}">
                      <a16:creationId xmlns:a16="http://schemas.microsoft.com/office/drawing/2014/main" id="{0A7A1729-F42D-430E-B07F-88B80388FA47}"/>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95" name="Text Box 75">
                <a:extLst>
                  <a:ext uri="{FF2B5EF4-FFF2-40B4-BE49-F238E27FC236}">
                    <a16:creationId xmlns:a16="http://schemas.microsoft.com/office/drawing/2014/main" id="{1D8D7B6B-D3ED-4E80-877E-C2575C026537}"/>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96" name="Text Box 76">
                <a:extLst>
                  <a:ext uri="{FF2B5EF4-FFF2-40B4-BE49-F238E27FC236}">
                    <a16:creationId xmlns:a16="http://schemas.microsoft.com/office/drawing/2014/main" id="{B50BBA3B-3CAE-4D7F-81F8-2DEBA1266A6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97" name="Text Box 77">
                <a:extLst>
                  <a:ext uri="{FF2B5EF4-FFF2-40B4-BE49-F238E27FC236}">
                    <a16:creationId xmlns:a16="http://schemas.microsoft.com/office/drawing/2014/main" id="{98782DF5-57EF-49CE-A723-76448A7EEE85}"/>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98" name="Text Box 78">
                <a:extLst>
                  <a:ext uri="{FF2B5EF4-FFF2-40B4-BE49-F238E27FC236}">
                    <a16:creationId xmlns:a16="http://schemas.microsoft.com/office/drawing/2014/main" id="{62D2B8DE-3B3D-47AC-92ED-47E66052EE90}"/>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99" name="Text Box 79">
                <a:extLst>
                  <a:ext uri="{FF2B5EF4-FFF2-40B4-BE49-F238E27FC236}">
                    <a16:creationId xmlns:a16="http://schemas.microsoft.com/office/drawing/2014/main" id="{7CE78175-8570-4D42-A89E-8F75666038B7}"/>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00" name="Text Box 80">
                <a:extLst>
                  <a:ext uri="{FF2B5EF4-FFF2-40B4-BE49-F238E27FC236}">
                    <a16:creationId xmlns:a16="http://schemas.microsoft.com/office/drawing/2014/main" id="{843259C1-D6AB-4F34-8DD4-E90D365757A7}"/>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01" name="Text Box 81">
                <a:extLst>
                  <a:ext uri="{FF2B5EF4-FFF2-40B4-BE49-F238E27FC236}">
                    <a16:creationId xmlns:a16="http://schemas.microsoft.com/office/drawing/2014/main" id="{1C55DA9D-89CF-4579-AC3E-949410C86879}"/>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02" name="Text Box 82">
                <a:extLst>
                  <a:ext uri="{FF2B5EF4-FFF2-40B4-BE49-F238E27FC236}">
                    <a16:creationId xmlns:a16="http://schemas.microsoft.com/office/drawing/2014/main" id="{0D2B0972-045C-4C64-B839-92BFF3B4690D}"/>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03" name="Text Box 69">
              <a:extLst>
                <a:ext uri="{FF2B5EF4-FFF2-40B4-BE49-F238E27FC236}">
                  <a16:creationId xmlns:a16="http://schemas.microsoft.com/office/drawing/2014/main" id="{74ADD46F-A14D-4A0F-B5D4-01BC481B35AD}"/>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107" name="Title 1">
            <a:extLst>
              <a:ext uri="{FF2B5EF4-FFF2-40B4-BE49-F238E27FC236}">
                <a16:creationId xmlns:a16="http://schemas.microsoft.com/office/drawing/2014/main" id="{7C08AD61-40AF-4A42-85FC-CEEFD9BFACE7}"/>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0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0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14</a:t>
            </a:fld>
            <a:endParaRPr dirty="0"/>
          </a:p>
        </p:txBody>
      </p:sp>
    </p:spTree>
    <p:extLst>
      <p:ext uri="{BB962C8B-B14F-4D97-AF65-F5344CB8AC3E}">
        <p14:creationId xmlns:p14="http://schemas.microsoft.com/office/powerpoint/2010/main" val="3456428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A201C9F-0B6A-4C1E-934A-7F53D4EB990F}"/>
              </a:ext>
            </a:extLst>
          </p:cNvPr>
          <p:cNvGrpSpPr/>
          <p:nvPr/>
        </p:nvGrpSpPr>
        <p:grpSpPr>
          <a:xfrm>
            <a:off x="1676400" y="2482850"/>
            <a:ext cx="8686800" cy="3568700"/>
            <a:chOff x="152400" y="2482850"/>
            <a:chExt cx="8686800" cy="3568700"/>
          </a:xfrm>
        </p:grpSpPr>
        <p:grpSp>
          <p:nvGrpSpPr>
            <p:cNvPr id="2" name="Group 1">
              <a:extLst>
                <a:ext uri="{FF2B5EF4-FFF2-40B4-BE49-F238E27FC236}">
                  <a16:creationId xmlns:a16="http://schemas.microsoft.com/office/drawing/2014/main" id="{AEDBB554-7B8A-4796-B3C7-6AEA4DB50313}"/>
                </a:ext>
              </a:extLst>
            </p:cNvPr>
            <p:cNvGrpSpPr/>
            <p:nvPr/>
          </p:nvGrpSpPr>
          <p:grpSpPr>
            <a:xfrm>
              <a:off x="304800" y="2482850"/>
              <a:ext cx="8534400" cy="3568700"/>
              <a:chOff x="304800" y="2482850"/>
              <a:chExt cx="8534400" cy="3568700"/>
            </a:xfrm>
          </p:grpSpPr>
          <p:sp>
            <p:nvSpPr>
              <p:cNvPr id="32" name="Rectangle 12">
                <a:extLst>
                  <a:ext uri="{FF2B5EF4-FFF2-40B4-BE49-F238E27FC236}">
                    <a16:creationId xmlns:a16="http://schemas.microsoft.com/office/drawing/2014/main" id="{314A30EC-6A8B-482D-9997-56AB37280B2F}"/>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3" name="Rectangle 13">
                <a:extLst>
                  <a:ext uri="{FF2B5EF4-FFF2-40B4-BE49-F238E27FC236}">
                    <a16:creationId xmlns:a16="http://schemas.microsoft.com/office/drawing/2014/main" id="{691F5BD8-D060-4A1E-86A5-C615B668A704}"/>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34" name="Rectangle 14">
                <a:extLst>
                  <a:ext uri="{FF2B5EF4-FFF2-40B4-BE49-F238E27FC236}">
                    <a16:creationId xmlns:a16="http://schemas.microsoft.com/office/drawing/2014/main" id="{62E567CE-A5BC-48DB-8D68-01FF7AFC440A}"/>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5" name="Rectangle 15">
                <a:extLst>
                  <a:ext uri="{FF2B5EF4-FFF2-40B4-BE49-F238E27FC236}">
                    <a16:creationId xmlns:a16="http://schemas.microsoft.com/office/drawing/2014/main" id="{72243EFE-DB98-4138-A334-E6E11899D0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6" name="Rectangle 16">
                <a:extLst>
                  <a:ext uri="{FF2B5EF4-FFF2-40B4-BE49-F238E27FC236}">
                    <a16:creationId xmlns:a16="http://schemas.microsoft.com/office/drawing/2014/main" id="{3A352E08-21CF-4A8F-82A4-082B218EE7F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7" name="Rectangle 17">
                <a:extLst>
                  <a:ext uri="{FF2B5EF4-FFF2-40B4-BE49-F238E27FC236}">
                    <a16:creationId xmlns:a16="http://schemas.microsoft.com/office/drawing/2014/main" id="{10F8AB95-943C-4939-9E01-E106A860DCB4}"/>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8" name="Rectangle 18">
                <a:extLst>
                  <a:ext uri="{FF2B5EF4-FFF2-40B4-BE49-F238E27FC236}">
                    <a16:creationId xmlns:a16="http://schemas.microsoft.com/office/drawing/2014/main" id="{13A00A34-900D-4E7E-84E9-A4E6E8253F58}"/>
                  </a:ext>
                </a:extLst>
              </p:cNvPr>
              <p:cNvSpPr>
                <a:spLocks noChangeArrowheads="1"/>
              </p:cNvSpPr>
              <p:nvPr/>
            </p:nvSpPr>
            <p:spPr bwMode="auto">
              <a:xfrm>
                <a:off x="1143000" y="35814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9" name="Rectangle 19">
                <a:extLst>
                  <a:ext uri="{FF2B5EF4-FFF2-40B4-BE49-F238E27FC236}">
                    <a16:creationId xmlns:a16="http://schemas.microsoft.com/office/drawing/2014/main" id="{6D509C70-E615-44F7-9146-22A80C223841}"/>
                  </a:ext>
                </a:extLst>
              </p:cNvPr>
              <p:cNvSpPr>
                <a:spLocks noChangeArrowheads="1"/>
              </p:cNvSpPr>
              <p:nvPr/>
            </p:nvSpPr>
            <p:spPr bwMode="auto">
              <a:xfrm>
                <a:off x="914400" y="35814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0" name="Rectangle 20">
                <a:extLst>
                  <a:ext uri="{FF2B5EF4-FFF2-40B4-BE49-F238E27FC236}">
                    <a16:creationId xmlns:a16="http://schemas.microsoft.com/office/drawing/2014/main" id="{398925AB-EFB5-49ED-8C55-925FB0AF239A}"/>
                  </a:ext>
                </a:extLst>
              </p:cNvPr>
              <p:cNvSpPr>
                <a:spLocks noChangeArrowheads="1"/>
              </p:cNvSpPr>
              <p:nvPr/>
            </p:nvSpPr>
            <p:spPr bwMode="auto">
              <a:xfrm>
                <a:off x="21336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1" name="Rectangle 21">
                <a:extLst>
                  <a:ext uri="{FF2B5EF4-FFF2-40B4-BE49-F238E27FC236}">
                    <a16:creationId xmlns:a16="http://schemas.microsoft.com/office/drawing/2014/main" id="{2467EB23-0FA3-45FC-BF16-53FD39827889}"/>
                  </a:ext>
                </a:extLst>
              </p:cNvPr>
              <p:cNvSpPr>
                <a:spLocks noChangeArrowheads="1"/>
              </p:cNvSpPr>
              <p:nvPr/>
            </p:nvSpPr>
            <p:spPr bwMode="auto">
              <a:xfrm>
                <a:off x="38100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2" name="Rectangle 22">
                <a:extLst>
                  <a:ext uri="{FF2B5EF4-FFF2-40B4-BE49-F238E27FC236}">
                    <a16:creationId xmlns:a16="http://schemas.microsoft.com/office/drawing/2014/main" id="{31CBBA31-E50C-423C-B200-20E9C585174E}"/>
                  </a:ext>
                </a:extLst>
              </p:cNvPr>
              <p:cNvSpPr>
                <a:spLocks noChangeArrowheads="1"/>
              </p:cNvSpPr>
              <p:nvPr/>
            </p:nvSpPr>
            <p:spPr bwMode="auto">
              <a:xfrm>
                <a:off x="54864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3" name="Rectangle 23">
                <a:extLst>
                  <a:ext uri="{FF2B5EF4-FFF2-40B4-BE49-F238E27FC236}">
                    <a16:creationId xmlns:a16="http://schemas.microsoft.com/office/drawing/2014/main" id="{A4D33BBA-9B45-403E-ABFC-3804370A97CA}"/>
                  </a:ext>
                </a:extLst>
              </p:cNvPr>
              <p:cNvSpPr>
                <a:spLocks noChangeArrowheads="1"/>
              </p:cNvSpPr>
              <p:nvPr/>
            </p:nvSpPr>
            <p:spPr bwMode="auto">
              <a:xfrm>
                <a:off x="71628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4" name="Rectangle 24">
                <a:extLst>
                  <a:ext uri="{FF2B5EF4-FFF2-40B4-BE49-F238E27FC236}">
                    <a16:creationId xmlns:a16="http://schemas.microsoft.com/office/drawing/2014/main" id="{968E6045-6007-4759-AE02-59D0D444BA3D}"/>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5" name="Rectangle 25">
                <a:extLst>
                  <a:ext uri="{FF2B5EF4-FFF2-40B4-BE49-F238E27FC236}">
                    <a16:creationId xmlns:a16="http://schemas.microsoft.com/office/drawing/2014/main" id="{CB2C2468-04D2-423B-A967-243E82ED462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6" name="Rectangle 26">
                <a:extLst>
                  <a:ext uri="{FF2B5EF4-FFF2-40B4-BE49-F238E27FC236}">
                    <a16:creationId xmlns:a16="http://schemas.microsoft.com/office/drawing/2014/main" id="{5505CA83-A6AA-4DD9-9FDE-1CFE1EDAB707}"/>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7" name="Rectangle 27">
                <a:extLst>
                  <a:ext uri="{FF2B5EF4-FFF2-40B4-BE49-F238E27FC236}">
                    <a16:creationId xmlns:a16="http://schemas.microsoft.com/office/drawing/2014/main" id="{5B97E62B-8742-4658-8B41-E2718E2FD115}"/>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8" name="Rectangle 28">
                <a:extLst>
                  <a:ext uri="{FF2B5EF4-FFF2-40B4-BE49-F238E27FC236}">
                    <a16:creationId xmlns:a16="http://schemas.microsoft.com/office/drawing/2014/main" id="{94A7E16B-E330-4646-85B4-4B5E9AFDAEAA}"/>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9" name="Rectangle 29">
                <a:extLst>
                  <a:ext uri="{FF2B5EF4-FFF2-40B4-BE49-F238E27FC236}">
                    <a16:creationId xmlns:a16="http://schemas.microsoft.com/office/drawing/2014/main" id="{EAC42DC6-239C-401F-9059-F34D94B538AC}"/>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0" name="Rectangle 30">
                <a:extLst>
                  <a:ext uri="{FF2B5EF4-FFF2-40B4-BE49-F238E27FC236}">
                    <a16:creationId xmlns:a16="http://schemas.microsoft.com/office/drawing/2014/main" id="{EF2D191B-11BC-4979-A36A-A785E9E60CAB}"/>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1" name="Rectangle 31">
                <a:extLst>
                  <a:ext uri="{FF2B5EF4-FFF2-40B4-BE49-F238E27FC236}">
                    <a16:creationId xmlns:a16="http://schemas.microsoft.com/office/drawing/2014/main" id="{AA420F10-CEFD-4B65-8E4F-0B414CD038BC}"/>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2" name="Rectangle 32">
                <a:extLst>
                  <a:ext uri="{FF2B5EF4-FFF2-40B4-BE49-F238E27FC236}">
                    <a16:creationId xmlns:a16="http://schemas.microsoft.com/office/drawing/2014/main" id="{93AE53FD-1967-4FD6-8E6D-8DE344184A27}"/>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3" name="Rectangle 33">
                <a:extLst>
                  <a:ext uri="{FF2B5EF4-FFF2-40B4-BE49-F238E27FC236}">
                    <a16:creationId xmlns:a16="http://schemas.microsoft.com/office/drawing/2014/main" id="{5DB95634-57B3-4D6A-8E92-84202EB6782B}"/>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4" name="Rectangle 34">
                <a:extLst>
                  <a:ext uri="{FF2B5EF4-FFF2-40B4-BE49-F238E27FC236}">
                    <a16:creationId xmlns:a16="http://schemas.microsoft.com/office/drawing/2014/main" id="{7A01E370-2568-4EE5-A833-F13E679DBF2A}"/>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5" name="Rectangle 35">
                <a:extLst>
                  <a:ext uri="{FF2B5EF4-FFF2-40B4-BE49-F238E27FC236}">
                    <a16:creationId xmlns:a16="http://schemas.microsoft.com/office/drawing/2014/main" id="{FBCD979E-A432-4146-8BDF-E6DA5F7BEDE7}"/>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6" name="Rectangle 36">
                <a:extLst>
                  <a:ext uri="{FF2B5EF4-FFF2-40B4-BE49-F238E27FC236}">
                    <a16:creationId xmlns:a16="http://schemas.microsoft.com/office/drawing/2014/main" id="{F6466652-20C4-49EC-B61A-2B7068CC19DB}"/>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7" name="Rectangle 37">
                <a:extLst>
                  <a:ext uri="{FF2B5EF4-FFF2-40B4-BE49-F238E27FC236}">
                    <a16:creationId xmlns:a16="http://schemas.microsoft.com/office/drawing/2014/main" id="{4125D2ED-B590-4E04-BF8A-EB7E47DB5588}"/>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8" name="Rectangle 38">
                <a:extLst>
                  <a:ext uri="{FF2B5EF4-FFF2-40B4-BE49-F238E27FC236}">
                    <a16:creationId xmlns:a16="http://schemas.microsoft.com/office/drawing/2014/main" id="{B5526375-317C-4E21-9AFE-3A4C3CC1B41D}"/>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9" name="Rectangle 39">
                <a:extLst>
                  <a:ext uri="{FF2B5EF4-FFF2-40B4-BE49-F238E27FC236}">
                    <a16:creationId xmlns:a16="http://schemas.microsoft.com/office/drawing/2014/main" id="{E254CB7B-55C5-45EF-B8FC-54F2FC5C0D0E}"/>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0" name="Rectangle 40">
                <a:extLst>
                  <a:ext uri="{FF2B5EF4-FFF2-40B4-BE49-F238E27FC236}">
                    <a16:creationId xmlns:a16="http://schemas.microsoft.com/office/drawing/2014/main" id="{3C8F271A-0146-493D-91C3-1805A9891DAC}"/>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1" name="Rectangle 41">
                <a:extLst>
                  <a:ext uri="{FF2B5EF4-FFF2-40B4-BE49-F238E27FC236}">
                    <a16:creationId xmlns:a16="http://schemas.microsoft.com/office/drawing/2014/main" id="{C83B910F-971C-44E9-9FAE-B17BE6620673}"/>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2" name="Rectangle 42">
                <a:extLst>
                  <a:ext uri="{FF2B5EF4-FFF2-40B4-BE49-F238E27FC236}">
                    <a16:creationId xmlns:a16="http://schemas.microsoft.com/office/drawing/2014/main" id="{6866AAB7-A2C9-4061-8B1D-F99DF9B3AB3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3" name="Rectangle 43">
                <a:extLst>
                  <a:ext uri="{FF2B5EF4-FFF2-40B4-BE49-F238E27FC236}">
                    <a16:creationId xmlns:a16="http://schemas.microsoft.com/office/drawing/2014/main" id="{3807AA78-2FE8-4CCE-83B2-48FB294ACFF4}"/>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64" name="Rectangle 44">
                <a:extLst>
                  <a:ext uri="{FF2B5EF4-FFF2-40B4-BE49-F238E27FC236}">
                    <a16:creationId xmlns:a16="http://schemas.microsoft.com/office/drawing/2014/main" id="{56D8FADA-3A73-4477-9EFE-95C441C59B1B}"/>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5" name="Rectangle 45">
                <a:extLst>
                  <a:ext uri="{FF2B5EF4-FFF2-40B4-BE49-F238E27FC236}">
                    <a16:creationId xmlns:a16="http://schemas.microsoft.com/office/drawing/2014/main" id="{E72C7ED3-AF5D-4708-A53C-00832F521D0D}"/>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6" name="Rectangle 46">
                <a:extLst>
                  <a:ext uri="{FF2B5EF4-FFF2-40B4-BE49-F238E27FC236}">
                    <a16:creationId xmlns:a16="http://schemas.microsoft.com/office/drawing/2014/main" id="{4F522246-3C38-4468-80B6-459D2329B1C7}"/>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7" name="Rectangle 47">
                <a:extLst>
                  <a:ext uri="{FF2B5EF4-FFF2-40B4-BE49-F238E27FC236}">
                    <a16:creationId xmlns:a16="http://schemas.microsoft.com/office/drawing/2014/main" id="{D43C2F6F-35BF-4355-91EB-01ABF7E6618F}"/>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8" name="Rectangle 48">
                <a:extLst>
                  <a:ext uri="{FF2B5EF4-FFF2-40B4-BE49-F238E27FC236}">
                    <a16:creationId xmlns:a16="http://schemas.microsoft.com/office/drawing/2014/main" id="{FB416675-B08A-4194-97E0-4EDE7BEF9886}"/>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9" name="Rectangle 49">
                <a:extLst>
                  <a:ext uri="{FF2B5EF4-FFF2-40B4-BE49-F238E27FC236}">
                    <a16:creationId xmlns:a16="http://schemas.microsoft.com/office/drawing/2014/main" id="{9E0FB55D-12E0-4EA6-BE6C-535DF416B128}"/>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0" name="Rectangle 50">
                <a:extLst>
                  <a:ext uri="{FF2B5EF4-FFF2-40B4-BE49-F238E27FC236}">
                    <a16:creationId xmlns:a16="http://schemas.microsoft.com/office/drawing/2014/main" id="{523B57CA-AF87-4EDB-9F8D-EEACD36D6D9E}"/>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1" name="Rectangle 51">
                <a:extLst>
                  <a:ext uri="{FF2B5EF4-FFF2-40B4-BE49-F238E27FC236}">
                    <a16:creationId xmlns:a16="http://schemas.microsoft.com/office/drawing/2014/main" id="{ACC793C6-2595-477E-855D-BE86835218E2}"/>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2" name="Rectangle 52">
                <a:extLst>
                  <a:ext uri="{FF2B5EF4-FFF2-40B4-BE49-F238E27FC236}">
                    <a16:creationId xmlns:a16="http://schemas.microsoft.com/office/drawing/2014/main" id="{DFB54C04-81A9-4D8B-9A8A-FC35A0894FC8}"/>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3" name="Rectangle 53">
                <a:extLst>
                  <a:ext uri="{FF2B5EF4-FFF2-40B4-BE49-F238E27FC236}">
                    <a16:creationId xmlns:a16="http://schemas.microsoft.com/office/drawing/2014/main" id="{2A780A0A-6E02-4370-9E85-2D68066DF54E}"/>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4" name="Rectangle 54">
                <a:extLst>
                  <a:ext uri="{FF2B5EF4-FFF2-40B4-BE49-F238E27FC236}">
                    <a16:creationId xmlns:a16="http://schemas.microsoft.com/office/drawing/2014/main" id="{9632E1B5-9344-4045-9E5E-741757F1054C}"/>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dirty="0">
                  <a:latin typeface="+mn-lt"/>
                </a:endParaRPr>
              </a:p>
            </p:txBody>
          </p:sp>
          <p:sp>
            <p:nvSpPr>
              <p:cNvPr id="75" name="Rectangle 55">
                <a:extLst>
                  <a:ext uri="{FF2B5EF4-FFF2-40B4-BE49-F238E27FC236}">
                    <a16:creationId xmlns:a16="http://schemas.microsoft.com/office/drawing/2014/main" id="{D429DC56-E0D9-4C5A-A266-4064CEC355A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6" name="Rectangle 56">
                <a:extLst>
                  <a:ext uri="{FF2B5EF4-FFF2-40B4-BE49-F238E27FC236}">
                    <a16:creationId xmlns:a16="http://schemas.microsoft.com/office/drawing/2014/main" id="{F22B144B-60EA-4CC5-8AE0-DAC332F9DEB9}"/>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7" name="Rectangle 57">
                <a:extLst>
                  <a:ext uri="{FF2B5EF4-FFF2-40B4-BE49-F238E27FC236}">
                    <a16:creationId xmlns:a16="http://schemas.microsoft.com/office/drawing/2014/main" id="{E123BF79-C4A3-4E56-BFF8-D9E657D00474}"/>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8" name="Rectangle 58">
                <a:extLst>
                  <a:ext uri="{FF2B5EF4-FFF2-40B4-BE49-F238E27FC236}">
                    <a16:creationId xmlns:a16="http://schemas.microsoft.com/office/drawing/2014/main" id="{969083ED-04AB-4270-ADD7-2CE16F4DDC94}"/>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9" name="Rectangle 59">
                <a:extLst>
                  <a:ext uri="{FF2B5EF4-FFF2-40B4-BE49-F238E27FC236}">
                    <a16:creationId xmlns:a16="http://schemas.microsoft.com/office/drawing/2014/main" id="{F5E40440-D8B6-4575-B636-BB20361A19A9}"/>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0" name="Text Box 60">
                <a:extLst>
                  <a:ext uri="{FF2B5EF4-FFF2-40B4-BE49-F238E27FC236}">
                    <a16:creationId xmlns:a16="http://schemas.microsoft.com/office/drawing/2014/main" id="{B8EE2D79-75E8-40EC-8C76-114C3F459C6C}"/>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81" name="Text Box 61">
                <a:extLst>
                  <a:ext uri="{FF2B5EF4-FFF2-40B4-BE49-F238E27FC236}">
                    <a16:creationId xmlns:a16="http://schemas.microsoft.com/office/drawing/2014/main" id="{4801544A-0F39-43EE-8574-1719E9789731}"/>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82" name="Text Box 62">
                <a:extLst>
                  <a:ext uri="{FF2B5EF4-FFF2-40B4-BE49-F238E27FC236}">
                    <a16:creationId xmlns:a16="http://schemas.microsoft.com/office/drawing/2014/main" id="{F10F09A2-12DA-4DAA-936E-41E1BBAB4F6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83" name="Text Box 63">
                <a:extLst>
                  <a:ext uri="{FF2B5EF4-FFF2-40B4-BE49-F238E27FC236}">
                    <a16:creationId xmlns:a16="http://schemas.microsoft.com/office/drawing/2014/main" id="{6682B343-E676-4142-8F1F-3C87F7239350}"/>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84" name="Text Box 64">
                <a:extLst>
                  <a:ext uri="{FF2B5EF4-FFF2-40B4-BE49-F238E27FC236}">
                    <a16:creationId xmlns:a16="http://schemas.microsoft.com/office/drawing/2014/main" id="{949429C3-2F7E-4794-94C8-1CDA345FCCE2}"/>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85" name="Text Box 65">
                <a:extLst>
                  <a:ext uri="{FF2B5EF4-FFF2-40B4-BE49-F238E27FC236}">
                    <a16:creationId xmlns:a16="http://schemas.microsoft.com/office/drawing/2014/main" id="{89E69151-0CD2-41ED-A184-6D89BF34F4EE}"/>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86" name="Text Box 66">
                <a:extLst>
                  <a:ext uri="{FF2B5EF4-FFF2-40B4-BE49-F238E27FC236}">
                    <a16:creationId xmlns:a16="http://schemas.microsoft.com/office/drawing/2014/main" id="{D0579B2F-9DC9-43FC-8F31-36363321C0FE}"/>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87" name="Text Box 67">
                <a:extLst>
                  <a:ext uri="{FF2B5EF4-FFF2-40B4-BE49-F238E27FC236}">
                    <a16:creationId xmlns:a16="http://schemas.microsoft.com/office/drawing/2014/main" id="{9DAD71E2-0EA6-40A7-88A7-2C4DDC31532B}"/>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88" name="Text Box 68">
                <a:extLst>
                  <a:ext uri="{FF2B5EF4-FFF2-40B4-BE49-F238E27FC236}">
                    <a16:creationId xmlns:a16="http://schemas.microsoft.com/office/drawing/2014/main" id="{7B2CCFCB-9B24-4DCA-9D39-D081BC90D915}"/>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89" name="Text Box 70">
                <a:extLst>
                  <a:ext uri="{FF2B5EF4-FFF2-40B4-BE49-F238E27FC236}">
                    <a16:creationId xmlns:a16="http://schemas.microsoft.com/office/drawing/2014/main" id="{E0D2F534-325C-4B6C-9FB2-A06771034999}"/>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90" name="Text Box 71">
                <a:extLst>
                  <a:ext uri="{FF2B5EF4-FFF2-40B4-BE49-F238E27FC236}">
                    <a16:creationId xmlns:a16="http://schemas.microsoft.com/office/drawing/2014/main" id="{480FB423-DC24-44C9-9DDD-E2972CF69636}"/>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91" name="Group 90">
                <a:extLst>
                  <a:ext uri="{FF2B5EF4-FFF2-40B4-BE49-F238E27FC236}">
                    <a16:creationId xmlns:a16="http://schemas.microsoft.com/office/drawing/2014/main" id="{F399E9A1-D16E-4529-AE7B-0AF91D93D03A}"/>
                  </a:ext>
                </a:extLst>
              </p:cNvPr>
              <p:cNvGrpSpPr/>
              <p:nvPr/>
            </p:nvGrpSpPr>
            <p:grpSpPr>
              <a:xfrm>
                <a:off x="2133600" y="2482850"/>
                <a:ext cx="6629400" cy="336550"/>
                <a:chOff x="2209800" y="2438400"/>
                <a:chExt cx="6629400" cy="336550"/>
              </a:xfrm>
            </p:grpSpPr>
            <p:sp>
              <p:nvSpPr>
                <p:cNvPr id="92" name="Text Box 72">
                  <a:extLst>
                    <a:ext uri="{FF2B5EF4-FFF2-40B4-BE49-F238E27FC236}">
                      <a16:creationId xmlns:a16="http://schemas.microsoft.com/office/drawing/2014/main" id="{347E2DF6-91A7-450E-83B7-E40B12D50CAF}"/>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93" name="Line 73">
                  <a:extLst>
                    <a:ext uri="{FF2B5EF4-FFF2-40B4-BE49-F238E27FC236}">
                      <a16:creationId xmlns:a16="http://schemas.microsoft.com/office/drawing/2014/main" id="{58D577B7-AD50-4793-83ED-B4D47D443E07}"/>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94" name="Line 74">
                  <a:extLst>
                    <a:ext uri="{FF2B5EF4-FFF2-40B4-BE49-F238E27FC236}">
                      <a16:creationId xmlns:a16="http://schemas.microsoft.com/office/drawing/2014/main" id="{0A7A1729-F42D-430E-B07F-88B80388FA47}"/>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95" name="Text Box 75">
                <a:extLst>
                  <a:ext uri="{FF2B5EF4-FFF2-40B4-BE49-F238E27FC236}">
                    <a16:creationId xmlns:a16="http://schemas.microsoft.com/office/drawing/2014/main" id="{1D8D7B6B-D3ED-4E80-877E-C2575C026537}"/>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96" name="Text Box 76">
                <a:extLst>
                  <a:ext uri="{FF2B5EF4-FFF2-40B4-BE49-F238E27FC236}">
                    <a16:creationId xmlns:a16="http://schemas.microsoft.com/office/drawing/2014/main" id="{B50BBA3B-3CAE-4D7F-81F8-2DEBA1266A6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97" name="Text Box 77">
                <a:extLst>
                  <a:ext uri="{FF2B5EF4-FFF2-40B4-BE49-F238E27FC236}">
                    <a16:creationId xmlns:a16="http://schemas.microsoft.com/office/drawing/2014/main" id="{98782DF5-57EF-49CE-A723-76448A7EEE85}"/>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98" name="Text Box 78">
                <a:extLst>
                  <a:ext uri="{FF2B5EF4-FFF2-40B4-BE49-F238E27FC236}">
                    <a16:creationId xmlns:a16="http://schemas.microsoft.com/office/drawing/2014/main" id="{62D2B8DE-3B3D-47AC-92ED-47E66052EE90}"/>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99" name="Text Box 79">
                <a:extLst>
                  <a:ext uri="{FF2B5EF4-FFF2-40B4-BE49-F238E27FC236}">
                    <a16:creationId xmlns:a16="http://schemas.microsoft.com/office/drawing/2014/main" id="{7CE78175-8570-4D42-A89E-8F75666038B7}"/>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00" name="Text Box 80">
                <a:extLst>
                  <a:ext uri="{FF2B5EF4-FFF2-40B4-BE49-F238E27FC236}">
                    <a16:creationId xmlns:a16="http://schemas.microsoft.com/office/drawing/2014/main" id="{843259C1-D6AB-4F34-8DD4-E90D365757A7}"/>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01" name="Text Box 81">
                <a:extLst>
                  <a:ext uri="{FF2B5EF4-FFF2-40B4-BE49-F238E27FC236}">
                    <a16:creationId xmlns:a16="http://schemas.microsoft.com/office/drawing/2014/main" id="{1C55DA9D-89CF-4579-AC3E-949410C86879}"/>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02" name="Text Box 82">
                <a:extLst>
                  <a:ext uri="{FF2B5EF4-FFF2-40B4-BE49-F238E27FC236}">
                    <a16:creationId xmlns:a16="http://schemas.microsoft.com/office/drawing/2014/main" id="{0D2B0972-045C-4C64-B839-92BFF3B4690D}"/>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03" name="Text Box 69">
              <a:extLst>
                <a:ext uri="{FF2B5EF4-FFF2-40B4-BE49-F238E27FC236}">
                  <a16:creationId xmlns:a16="http://schemas.microsoft.com/office/drawing/2014/main" id="{9268C180-7805-47B6-97D7-757D8F1B9316}"/>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#1-1</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229600" cy="958849"/>
          </a:xfrm>
        </p:spPr>
        <p:txBody>
          <a:bodyPr>
            <a:normAutofit/>
          </a:bodyPr>
          <a:lstStyle/>
          <a:p>
            <a:pPr marL="265113" indent="-265113">
              <a:spcBef>
                <a:spcPts val="600"/>
              </a:spcBef>
              <a:buSzPct val="100000"/>
              <a:buFont typeface="Wingdings" panose="05000000000000000000" pitchFamily="2" charset="2"/>
              <a:buChar char="§"/>
            </a:pPr>
            <a:r>
              <a:rPr lang="en-SG" dirty="0"/>
              <a:t>Load from</a:t>
            </a:r>
          </a:p>
          <a:p>
            <a:pPr>
              <a:spcBef>
                <a:spcPts val="600"/>
              </a:spcBef>
              <a:buNone/>
            </a:pPr>
            <a:r>
              <a:rPr lang="en-US" b="1" dirty="0"/>
              <a:t>Step 1</a:t>
            </a:r>
            <a:r>
              <a:rPr lang="en-US" dirty="0"/>
              <a:t>. </a:t>
            </a:r>
            <a:r>
              <a:rPr lang="en-US" sz="2200" dirty="0"/>
              <a:t>Check Cache Block at index </a:t>
            </a:r>
            <a:r>
              <a:rPr lang="en-US" sz="2200" b="1" dirty="0"/>
              <a:t>1</a:t>
            </a:r>
            <a:endParaRPr lang="en-SG" sz="2200" b="1" dirty="0"/>
          </a:p>
          <a:p>
            <a:endParaRPr lang="en-SG" dirty="0"/>
          </a:p>
        </p:txBody>
      </p:sp>
      <p:sp>
        <p:nvSpPr>
          <p:cNvPr id="116" name="Oval 115">
            <a:extLst>
              <a:ext uri="{FF2B5EF4-FFF2-40B4-BE49-F238E27FC236}">
                <a16:creationId xmlns:a16="http://schemas.microsoft.com/office/drawing/2014/main" id="{575C97EF-ADFD-486A-A59A-B43D3E9EDBEF}"/>
              </a:ext>
            </a:extLst>
          </p:cNvPr>
          <p:cNvSpPr/>
          <p:nvPr/>
        </p:nvSpPr>
        <p:spPr>
          <a:xfrm>
            <a:off x="2046273" y="3596273"/>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106" name="Left Arrow 86">
            <a:extLst>
              <a:ext uri="{FF2B5EF4-FFF2-40B4-BE49-F238E27FC236}">
                <a16:creationId xmlns:a16="http://schemas.microsoft.com/office/drawing/2014/main" id="{E43DA762-75F9-4529-B400-F16CFFA7AFF7}"/>
              </a:ext>
            </a:extLst>
          </p:cNvPr>
          <p:cNvSpPr/>
          <p:nvPr/>
        </p:nvSpPr>
        <p:spPr>
          <a:xfrm rot="5400000">
            <a:off x="7353300" y="1743076"/>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15</a:t>
            </a:fld>
            <a:endParaRPr dirty="0"/>
          </a:p>
        </p:txBody>
      </p:sp>
    </p:spTree>
    <p:extLst>
      <p:ext uri="{BB962C8B-B14F-4D97-AF65-F5344CB8AC3E}">
        <p14:creationId xmlns:p14="http://schemas.microsoft.com/office/powerpoint/2010/main" val="3773378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dissolve">
                                      <p:cBhvr>
                                        <p:cTn id="1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#1-2</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6"/>
            <a:ext cx="8462211" cy="1019174"/>
          </a:xfrm>
        </p:spPr>
        <p:txBody>
          <a:bodyPr>
            <a:normAutofit/>
          </a:bodyPr>
          <a:lstStyle/>
          <a:p>
            <a:pPr marL="265113" indent="-265113">
              <a:spcBef>
                <a:spcPts val="600"/>
              </a:spcBef>
              <a:buSzPct val="100000"/>
              <a:buFont typeface="Wingdings" panose="05000000000000000000" pitchFamily="2" charset="2"/>
              <a:buChar char="§"/>
            </a:pPr>
            <a:r>
              <a:rPr lang="en-SG" dirty="0"/>
              <a:t>Load from</a:t>
            </a:r>
          </a:p>
          <a:p>
            <a:pPr>
              <a:spcBef>
                <a:spcPts val="600"/>
              </a:spcBef>
              <a:buNone/>
            </a:pPr>
            <a:r>
              <a:rPr lang="en-US" b="1" dirty="0"/>
              <a:t>Step 2</a:t>
            </a:r>
            <a:r>
              <a:rPr lang="en-US" dirty="0"/>
              <a:t>.</a:t>
            </a:r>
            <a:r>
              <a:rPr lang="en-US" sz="2600" dirty="0"/>
              <a:t> </a:t>
            </a:r>
            <a:r>
              <a:rPr lang="en-US" sz="2200" dirty="0"/>
              <a:t>Data in block 1 is </a:t>
            </a:r>
            <a:r>
              <a:rPr lang="en-US" sz="2200" b="1" dirty="0"/>
              <a:t>invalid </a:t>
            </a:r>
            <a:r>
              <a:rPr lang="en-US" sz="2200" b="1" dirty="0">
                <a:solidFill>
                  <a:srgbClr val="660066"/>
                </a:solidFill>
              </a:rPr>
              <a:t>[Cold/Compulsory Miss]</a:t>
            </a:r>
            <a:endParaRPr lang="en-SG" sz="2200" b="1" dirty="0">
              <a:solidFill>
                <a:srgbClr val="660066"/>
              </a:solidFill>
            </a:endParaRPr>
          </a:p>
        </p:txBody>
      </p:sp>
      <p:sp>
        <p:nvSpPr>
          <p:cNvPr id="116" name="Oval 115">
            <a:extLst>
              <a:ext uri="{FF2B5EF4-FFF2-40B4-BE49-F238E27FC236}">
                <a16:creationId xmlns:a16="http://schemas.microsoft.com/office/drawing/2014/main" id="{575C97EF-ADFD-486A-A59A-B43D3E9EDBEF}"/>
              </a:ext>
            </a:extLst>
          </p:cNvPr>
          <p:cNvSpPr/>
          <p:nvPr/>
        </p:nvSpPr>
        <p:spPr>
          <a:xfrm>
            <a:off x="2400300" y="3581400"/>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3" name="Group 2">
            <a:extLst>
              <a:ext uri="{FF2B5EF4-FFF2-40B4-BE49-F238E27FC236}">
                <a16:creationId xmlns:a16="http://schemas.microsoft.com/office/drawing/2014/main" id="{8C4C9F81-DEC6-4746-840F-695D00E6B206}"/>
              </a:ext>
            </a:extLst>
          </p:cNvPr>
          <p:cNvGrpSpPr/>
          <p:nvPr/>
        </p:nvGrpSpPr>
        <p:grpSpPr>
          <a:xfrm>
            <a:off x="1676400" y="2482850"/>
            <a:ext cx="8686800" cy="3568700"/>
            <a:chOff x="152400" y="2482850"/>
            <a:chExt cx="8686800" cy="3568700"/>
          </a:xfrm>
        </p:grpSpPr>
        <p:grpSp>
          <p:nvGrpSpPr>
            <p:cNvPr id="2" name="Group 1">
              <a:extLst>
                <a:ext uri="{FF2B5EF4-FFF2-40B4-BE49-F238E27FC236}">
                  <a16:creationId xmlns:a16="http://schemas.microsoft.com/office/drawing/2014/main" id="{AEDBB554-7B8A-4796-B3C7-6AEA4DB50313}"/>
                </a:ext>
              </a:extLst>
            </p:cNvPr>
            <p:cNvGrpSpPr/>
            <p:nvPr/>
          </p:nvGrpSpPr>
          <p:grpSpPr>
            <a:xfrm>
              <a:off x="304800" y="2482850"/>
              <a:ext cx="8534400" cy="3568700"/>
              <a:chOff x="304800" y="2482850"/>
              <a:chExt cx="8534400" cy="3568700"/>
            </a:xfrm>
          </p:grpSpPr>
          <p:sp>
            <p:nvSpPr>
              <p:cNvPr id="32" name="Rectangle 12">
                <a:extLst>
                  <a:ext uri="{FF2B5EF4-FFF2-40B4-BE49-F238E27FC236}">
                    <a16:creationId xmlns:a16="http://schemas.microsoft.com/office/drawing/2014/main" id="{314A30EC-6A8B-482D-9997-56AB37280B2F}"/>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3" name="Rectangle 13">
                <a:extLst>
                  <a:ext uri="{FF2B5EF4-FFF2-40B4-BE49-F238E27FC236}">
                    <a16:creationId xmlns:a16="http://schemas.microsoft.com/office/drawing/2014/main" id="{691F5BD8-D060-4A1E-86A5-C615B668A704}"/>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34" name="Rectangle 14">
                <a:extLst>
                  <a:ext uri="{FF2B5EF4-FFF2-40B4-BE49-F238E27FC236}">
                    <a16:creationId xmlns:a16="http://schemas.microsoft.com/office/drawing/2014/main" id="{62E567CE-A5BC-48DB-8D68-01FF7AFC440A}"/>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5" name="Rectangle 15">
                <a:extLst>
                  <a:ext uri="{FF2B5EF4-FFF2-40B4-BE49-F238E27FC236}">
                    <a16:creationId xmlns:a16="http://schemas.microsoft.com/office/drawing/2014/main" id="{72243EFE-DB98-4138-A334-E6E11899D0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6" name="Rectangle 16">
                <a:extLst>
                  <a:ext uri="{FF2B5EF4-FFF2-40B4-BE49-F238E27FC236}">
                    <a16:creationId xmlns:a16="http://schemas.microsoft.com/office/drawing/2014/main" id="{3A352E08-21CF-4A8F-82A4-082B218EE7F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7" name="Rectangle 17">
                <a:extLst>
                  <a:ext uri="{FF2B5EF4-FFF2-40B4-BE49-F238E27FC236}">
                    <a16:creationId xmlns:a16="http://schemas.microsoft.com/office/drawing/2014/main" id="{10F8AB95-943C-4939-9E01-E106A860DCB4}"/>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8" name="Rectangle 18">
                <a:extLst>
                  <a:ext uri="{FF2B5EF4-FFF2-40B4-BE49-F238E27FC236}">
                    <a16:creationId xmlns:a16="http://schemas.microsoft.com/office/drawing/2014/main" id="{13A00A34-900D-4E7E-84E9-A4E6E8253F58}"/>
                  </a:ext>
                </a:extLst>
              </p:cNvPr>
              <p:cNvSpPr>
                <a:spLocks noChangeArrowheads="1"/>
              </p:cNvSpPr>
              <p:nvPr/>
            </p:nvSpPr>
            <p:spPr bwMode="auto">
              <a:xfrm>
                <a:off x="1143000" y="35814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39" name="Rectangle 19">
                <a:extLst>
                  <a:ext uri="{FF2B5EF4-FFF2-40B4-BE49-F238E27FC236}">
                    <a16:creationId xmlns:a16="http://schemas.microsoft.com/office/drawing/2014/main" id="{6D509C70-E615-44F7-9146-22A80C223841}"/>
                  </a:ext>
                </a:extLst>
              </p:cNvPr>
              <p:cNvSpPr>
                <a:spLocks noChangeArrowheads="1"/>
              </p:cNvSpPr>
              <p:nvPr/>
            </p:nvSpPr>
            <p:spPr bwMode="auto">
              <a:xfrm>
                <a:off x="914400" y="35814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0" name="Rectangle 20">
                <a:extLst>
                  <a:ext uri="{FF2B5EF4-FFF2-40B4-BE49-F238E27FC236}">
                    <a16:creationId xmlns:a16="http://schemas.microsoft.com/office/drawing/2014/main" id="{398925AB-EFB5-49ED-8C55-925FB0AF239A}"/>
                  </a:ext>
                </a:extLst>
              </p:cNvPr>
              <p:cNvSpPr>
                <a:spLocks noChangeArrowheads="1"/>
              </p:cNvSpPr>
              <p:nvPr/>
            </p:nvSpPr>
            <p:spPr bwMode="auto">
              <a:xfrm>
                <a:off x="21336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1" name="Rectangle 21">
                <a:extLst>
                  <a:ext uri="{FF2B5EF4-FFF2-40B4-BE49-F238E27FC236}">
                    <a16:creationId xmlns:a16="http://schemas.microsoft.com/office/drawing/2014/main" id="{2467EB23-0FA3-45FC-BF16-53FD39827889}"/>
                  </a:ext>
                </a:extLst>
              </p:cNvPr>
              <p:cNvSpPr>
                <a:spLocks noChangeArrowheads="1"/>
              </p:cNvSpPr>
              <p:nvPr/>
            </p:nvSpPr>
            <p:spPr bwMode="auto">
              <a:xfrm>
                <a:off x="38100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2" name="Rectangle 22">
                <a:extLst>
                  <a:ext uri="{FF2B5EF4-FFF2-40B4-BE49-F238E27FC236}">
                    <a16:creationId xmlns:a16="http://schemas.microsoft.com/office/drawing/2014/main" id="{31CBBA31-E50C-423C-B200-20E9C585174E}"/>
                  </a:ext>
                </a:extLst>
              </p:cNvPr>
              <p:cNvSpPr>
                <a:spLocks noChangeArrowheads="1"/>
              </p:cNvSpPr>
              <p:nvPr/>
            </p:nvSpPr>
            <p:spPr bwMode="auto">
              <a:xfrm>
                <a:off x="54864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3" name="Rectangle 23">
                <a:extLst>
                  <a:ext uri="{FF2B5EF4-FFF2-40B4-BE49-F238E27FC236}">
                    <a16:creationId xmlns:a16="http://schemas.microsoft.com/office/drawing/2014/main" id="{A4D33BBA-9B45-403E-ABFC-3804370A97CA}"/>
                  </a:ext>
                </a:extLst>
              </p:cNvPr>
              <p:cNvSpPr>
                <a:spLocks noChangeArrowheads="1"/>
              </p:cNvSpPr>
              <p:nvPr/>
            </p:nvSpPr>
            <p:spPr bwMode="auto">
              <a:xfrm>
                <a:off x="7162800" y="35814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4" name="Rectangle 24">
                <a:extLst>
                  <a:ext uri="{FF2B5EF4-FFF2-40B4-BE49-F238E27FC236}">
                    <a16:creationId xmlns:a16="http://schemas.microsoft.com/office/drawing/2014/main" id="{968E6045-6007-4759-AE02-59D0D444BA3D}"/>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5" name="Rectangle 25">
                <a:extLst>
                  <a:ext uri="{FF2B5EF4-FFF2-40B4-BE49-F238E27FC236}">
                    <a16:creationId xmlns:a16="http://schemas.microsoft.com/office/drawing/2014/main" id="{CB2C2468-04D2-423B-A967-243E82ED462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46" name="Rectangle 26">
                <a:extLst>
                  <a:ext uri="{FF2B5EF4-FFF2-40B4-BE49-F238E27FC236}">
                    <a16:creationId xmlns:a16="http://schemas.microsoft.com/office/drawing/2014/main" id="{5505CA83-A6AA-4DD9-9FDE-1CFE1EDAB707}"/>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7" name="Rectangle 27">
                <a:extLst>
                  <a:ext uri="{FF2B5EF4-FFF2-40B4-BE49-F238E27FC236}">
                    <a16:creationId xmlns:a16="http://schemas.microsoft.com/office/drawing/2014/main" id="{5B97E62B-8742-4658-8B41-E2718E2FD115}"/>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8" name="Rectangle 28">
                <a:extLst>
                  <a:ext uri="{FF2B5EF4-FFF2-40B4-BE49-F238E27FC236}">
                    <a16:creationId xmlns:a16="http://schemas.microsoft.com/office/drawing/2014/main" id="{94A7E16B-E330-4646-85B4-4B5E9AFDAEAA}"/>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49" name="Rectangle 29">
                <a:extLst>
                  <a:ext uri="{FF2B5EF4-FFF2-40B4-BE49-F238E27FC236}">
                    <a16:creationId xmlns:a16="http://schemas.microsoft.com/office/drawing/2014/main" id="{EAC42DC6-239C-401F-9059-F34D94B538AC}"/>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0" name="Rectangle 30">
                <a:extLst>
                  <a:ext uri="{FF2B5EF4-FFF2-40B4-BE49-F238E27FC236}">
                    <a16:creationId xmlns:a16="http://schemas.microsoft.com/office/drawing/2014/main" id="{EF2D191B-11BC-4979-A36A-A785E9E60CAB}"/>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1" name="Rectangle 31">
                <a:extLst>
                  <a:ext uri="{FF2B5EF4-FFF2-40B4-BE49-F238E27FC236}">
                    <a16:creationId xmlns:a16="http://schemas.microsoft.com/office/drawing/2014/main" id="{AA420F10-CEFD-4B65-8E4F-0B414CD038BC}"/>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2" name="Rectangle 32">
                <a:extLst>
                  <a:ext uri="{FF2B5EF4-FFF2-40B4-BE49-F238E27FC236}">
                    <a16:creationId xmlns:a16="http://schemas.microsoft.com/office/drawing/2014/main" id="{93AE53FD-1967-4FD6-8E6D-8DE344184A27}"/>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3" name="Rectangle 33">
                <a:extLst>
                  <a:ext uri="{FF2B5EF4-FFF2-40B4-BE49-F238E27FC236}">
                    <a16:creationId xmlns:a16="http://schemas.microsoft.com/office/drawing/2014/main" id="{5DB95634-57B3-4D6A-8E92-84202EB6782B}"/>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4" name="Rectangle 34">
                <a:extLst>
                  <a:ext uri="{FF2B5EF4-FFF2-40B4-BE49-F238E27FC236}">
                    <a16:creationId xmlns:a16="http://schemas.microsoft.com/office/drawing/2014/main" id="{7A01E370-2568-4EE5-A833-F13E679DBF2A}"/>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5" name="Rectangle 35">
                <a:extLst>
                  <a:ext uri="{FF2B5EF4-FFF2-40B4-BE49-F238E27FC236}">
                    <a16:creationId xmlns:a16="http://schemas.microsoft.com/office/drawing/2014/main" id="{FBCD979E-A432-4146-8BDF-E6DA5F7BEDE7}"/>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6" name="Rectangle 36">
                <a:extLst>
                  <a:ext uri="{FF2B5EF4-FFF2-40B4-BE49-F238E27FC236}">
                    <a16:creationId xmlns:a16="http://schemas.microsoft.com/office/drawing/2014/main" id="{F6466652-20C4-49EC-B61A-2B7068CC19DB}"/>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7" name="Rectangle 37">
                <a:extLst>
                  <a:ext uri="{FF2B5EF4-FFF2-40B4-BE49-F238E27FC236}">
                    <a16:creationId xmlns:a16="http://schemas.microsoft.com/office/drawing/2014/main" id="{4125D2ED-B590-4E04-BF8A-EB7E47DB5588}"/>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58" name="Rectangle 38">
                <a:extLst>
                  <a:ext uri="{FF2B5EF4-FFF2-40B4-BE49-F238E27FC236}">
                    <a16:creationId xmlns:a16="http://schemas.microsoft.com/office/drawing/2014/main" id="{B5526375-317C-4E21-9AFE-3A4C3CC1B41D}"/>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59" name="Rectangle 39">
                <a:extLst>
                  <a:ext uri="{FF2B5EF4-FFF2-40B4-BE49-F238E27FC236}">
                    <a16:creationId xmlns:a16="http://schemas.microsoft.com/office/drawing/2014/main" id="{E254CB7B-55C5-45EF-B8FC-54F2FC5C0D0E}"/>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0" name="Rectangle 40">
                <a:extLst>
                  <a:ext uri="{FF2B5EF4-FFF2-40B4-BE49-F238E27FC236}">
                    <a16:creationId xmlns:a16="http://schemas.microsoft.com/office/drawing/2014/main" id="{3C8F271A-0146-493D-91C3-1805A9891DAC}"/>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1" name="Rectangle 41">
                <a:extLst>
                  <a:ext uri="{FF2B5EF4-FFF2-40B4-BE49-F238E27FC236}">
                    <a16:creationId xmlns:a16="http://schemas.microsoft.com/office/drawing/2014/main" id="{C83B910F-971C-44E9-9FAE-B17BE6620673}"/>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2" name="Rectangle 42">
                <a:extLst>
                  <a:ext uri="{FF2B5EF4-FFF2-40B4-BE49-F238E27FC236}">
                    <a16:creationId xmlns:a16="http://schemas.microsoft.com/office/drawing/2014/main" id="{6866AAB7-A2C9-4061-8B1D-F99DF9B3AB3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3" name="Rectangle 43">
                <a:extLst>
                  <a:ext uri="{FF2B5EF4-FFF2-40B4-BE49-F238E27FC236}">
                    <a16:creationId xmlns:a16="http://schemas.microsoft.com/office/drawing/2014/main" id="{3807AA78-2FE8-4CCE-83B2-48FB294ACFF4}"/>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64" name="Rectangle 44">
                <a:extLst>
                  <a:ext uri="{FF2B5EF4-FFF2-40B4-BE49-F238E27FC236}">
                    <a16:creationId xmlns:a16="http://schemas.microsoft.com/office/drawing/2014/main" id="{56D8FADA-3A73-4477-9EFE-95C441C59B1B}"/>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5" name="Rectangle 45">
                <a:extLst>
                  <a:ext uri="{FF2B5EF4-FFF2-40B4-BE49-F238E27FC236}">
                    <a16:creationId xmlns:a16="http://schemas.microsoft.com/office/drawing/2014/main" id="{E72C7ED3-AF5D-4708-A53C-00832F521D0D}"/>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6" name="Rectangle 46">
                <a:extLst>
                  <a:ext uri="{FF2B5EF4-FFF2-40B4-BE49-F238E27FC236}">
                    <a16:creationId xmlns:a16="http://schemas.microsoft.com/office/drawing/2014/main" id="{4F522246-3C38-4468-80B6-459D2329B1C7}"/>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7" name="Rectangle 47">
                <a:extLst>
                  <a:ext uri="{FF2B5EF4-FFF2-40B4-BE49-F238E27FC236}">
                    <a16:creationId xmlns:a16="http://schemas.microsoft.com/office/drawing/2014/main" id="{D43C2F6F-35BF-4355-91EB-01ABF7E6618F}"/>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8" name="Rectangle 48">
                <a:extLst>
                  <a:ext uri="{FF2B5EF4-FFF2-40B4-BE49-F238E27FC236}">
                    <a16:creationId xmlns:a16="http://schemas.microsoft.com/office/drawing/2014/main" id="{FB416675-B08A-4194-97E0-4EDE7BEF9886}"/>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69" name="Rectangle 49">
                <a:extLst>
                  <a:ext uri="{FF2B5EF4-FFF2-40B4-BE49-F238E27FC236}">
                    <a16:creationId xmlns:a16="http://schemas.microsoft.com/office/drawing/2014/main" id="{9E0FB55D-12E0-4EA6-BE6C-535DF416B128}"/>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0" name="Rectangle 50">
                <a:extLst>
                  <a:ext uri="{FF2B5EF4-FFF2-40B4-BE49-F238E27FC236}">
                    <a16:creationId xmlns:a16="http://schemas.microsoft.com/office/drawing/2014/main" id="{523B57CA-AF87-4EDB-9F8D-EEACD36D6D9E}"/>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1" name="Rectangle 51">
                <a:extLst>
                  <a:ext uri="{FF2B5EF4-FFF2-40B4-BE49-F238E27FC236}">
                    <a16:creationId xmlns:a16="http://schemas.microsoft.com/office/drawing/2014/main" id="{ACC793C6-2595-477E-855D-BE86835218E2}"/>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2" name="Rectangle 52">
                <a:extLst>
                  <a:ext uri="{FF2B5EF4-FFF2-40B4-BE49-F238E27FC236}">
                    <a16:creationId xmlns:a16="http://schemas.microsoft.com/office/drawing/2014/main" id="{DFB54C04-81A9-4D8B-9A8A-FC35A0894FC8}"/>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3" name="Rectangle 53">
                <a:extLst>
                  <a:ext uri="{FF2B5EF4-FFF2-40B4-BE49-F238E27FC236}">
                    <a16:creationId xmlns:a16="http://schemas.microsoft.com/office/drawing/2014/main" id="{2A780A0A-6E02-4370-9E85-2D68066DF54E}"/>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4" name="Rectangle 54">
                <a:extLst>
                  <a:ext uri="{FF2B5EF4-FFF2-40B4-BE49-F238E27FC236}">
                    <a16:creationId xmlns:a16="http://schemas.microsoft.com/office/drawing/2014/main" id="{9632E1B5-9344-4045-9E5E-741757F1054C}"/>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dirty="0">
                  <a:latin typeface="+mn-lt"/>
                </a:endParaRPr>
              </a:p>
            </p:txBody>
          </p:sp>
          <p:sp>
            <p:nvSpPr>
              <p:cNvPr id="75" name="Rectangle 55">
                <a:extLst>
                  <a:ext uri="{FF2B5EF4-FFF2-40B4-BE49-F238E27FC236}">
                    <a16:creationId xmlns:a16="http://schemas.microsoft.com/office/drawing/2014/main" id="{D429DC56-E0D9-4C5A-A266-4064CEC355A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76" name="Rectangle 56">
                <a:extLst>
                  <a:ext uri="{FF2B5EF4-FFF2-40B4-BE49-F238E27FC236}">
                    <a16:creationId xmlns:a16="http://schemas.microsoft.com/office/drawing/2014/main" id="{F22B144B-60EA-4CC5-8AE0-DAC332F9DEB9}"/>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7" name="Rectangle 57">
                <a:extLst>
                  <a:ext uri="{FF2B5EF4-FFF2-40B4-BE49-F238E27FC236}">
                    <a16:creationId xmlns:a16="http://schemas.microsoft.com/office/drawing/2014/main" id="{E123BF79-C4A3-4E56-BFF8-D9E657D00474}"/>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8" name="Rectangle 58">
                <a:extLst>
                  <a:ext uri="{FF2B5EF4-FFF2-40B4-BE49-F238E27FC236}">
                    <a16:creationId xmlns:a16="http://schemas.microsoft.com/office/drawing/2014/main" id="{969083ED-04AB-4270-ADD7-2CE16F4DDC94}"/>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79" name="Rectangle 59">
                <a:extLst>
                  <a:ext uri="{FF2B5EF4-FFF2-40B4-BE49-F238E27FC236}">
                    <a16:creationId xmlns:a16="http://schemas.microsoft.com/office/drawing/2014/main" id="{F5E40440-D8B6-4575-B636-BB20361A19A9}"/>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0" name="Text Box 60">
                <a:extLst>
                  <a:ext uri="{FF2B5EF4-FFF2-40B4-BE49-F238E27FC236}">
                    <a16:creationId xmlns:a16="http://schemas.microsoft.com/office/drawing/2014/main" id="{B8EE2D79-75E8-40EC-8C76-114C3F459C6C}"/>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81" name="Text Box 61">
                <a:extLst>
                  <a:ext uri="{FF2B5EF4-FFF2-40B4-BE49-F238E27FC236}">
                    <a16:creationId xmlns:a16="http://schemas.microsoft.com/office/drawing/2014/main" id="{4801544A-0F39-43EE-8574-1719E9789731}"/>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82" name="Text Box 62">
                <a:extLst>
                  <a:ext uri="{FF2B5EF4-FFF2-40B4-BE49-F238E27FC236}">
                    <a16:creationId xmlns:a16="http://schemas.microsoft.com/office/drawing/2014/main" id="{F10F09A2-12DA-4DAA-936E-41E1BBAB4F6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83" name="Text Box 63">
                <a:extLst>
                  <a:ext uri="{FF2B5EF4-FFF2-40B4-BE49-F238E27FC236}">
                    <a16:creationId xmlns:a16="http://schemas.microsoft.com/office/drawing/2014/main" id="{6682B343-E676-4142-8F1F-3C87F7239350}"/>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84" name="Text Box 64">
                <a:extLst>
                  <a:ext uri="{FF2B5EF4-FFF2-40B4-BE49-F238E27FC236}">
                    <a16:creationId xmlns:a16="http://schemas.microsoft.com/office/drawing/2014/main" id="{949429C3-2F7E-4794-94C8-1CDA345FCCE2}"/>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85" name="Text Box 65">
                <a:extLst>
                  <a:ext uri="{FF2B5EF4-FFF2-40B4-BE49-F238E27FC236}">
                    <a16:creationId xmlns:a16="http://schemas.microsoft.com/office/drawing/2014/main" id="{89E69151-0CD2-41ED-A184-6D89BF34F4EE}"/>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86" name="Text Box 66">
                <a:extLst>
                  <a:ext uri="{FF2B5EF4-FFF2-40B4-BE49-F238E27FC236}">
                    <a16:creationId xmlns:a16="http://schemas.microsoft.com/office/drawing/2014/main" id="{D0579B2F-9DC9-43FC-8F31-36363321C0FE}"/>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87" name="Text Box 67">
                <a:extLst>
                  <a:ext uri="{FF2B5EF4-FFF2-40B4-BE49-F238E27FC236}">
                    <a16:creationId xmlns:a16="http://schemas.microsoft.com/office/drawing/2014/main" id="{9DAD71E2-0EA6-40A7-88A7-2C4DDC31532B}"/>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88" name="Text Box 68">
                <a:extLst>
                  <a:ext uri="{FF2B5EF4-FFF2-40B4-BE49-F238E27FC236}">
                    <a16:creationId xmlns:a16="http://schemas.microsoft.com/office/drawing/2014/main" id="{7B2CCFCB-9B24-4DCA-9D39-D081BC90D915}"/>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89" name="Text Box 70">
                <a:extLst>
                  <a:ext uri="{FF2B5EF4-FFF2-40B4-BE49-F238E27FC236}">
                    <a16:creationId xmlns:a16="http://schemas.microsoft.com/office/drawing/2014/main" id="{E0D2F534-325C-4B6C-9FB2-A06771034999}"/>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90" name="Text Box 71">
                <a:extLst>
                  <a:ext uri="{FF2B5EF4-FFF2-40B4-BE49-F238E27FC236}">
                    <a16:creationId xmlns:a16="http://schemas.microsoft.com/office/drawing/2014/main" id="{480FB423-DC24-44C9-9DDD-E2972CF69636}"/>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91" name="Group 90">
                <a:extLst>
                  <a:ext uri="{FF2B5EF4-FFF2-40B4-BE49-F238E27FC236}">
                    <a16:creationId xmlns:a16="http://schemas.microsoft.com/office/drawing/2014/main" id="{F399E9A1-D16E-4529-AE7B-0AF91D93D03A}"/>
                  </a:ext>
                </a:extLst>
              </p:cNvPr>
              <p:cNvGrpSpPr/>
              <p:nvPr/>
            </p:nvGrpSpPr>
            <p:grpSpPr>
              <a:xfrm>
                <a:off x="2133600" y="2482850"/>
                <a:ext cx="6629400" cy="336550"/>
                <a:chOff x="2209800" y="2438400"/>
                <a:chExt cx="6629400" cy="336550"/>
              </a:xfrm>
            </p:grpSpPr>
            <p:sp>
              <p:nvSpPr>
                <p:cNvPr id="92" name="Text Box 72">
                  <a:extLst>
                    <a:ext uri="{FF2B5EF4-FFF2-40B4-BE49-F238E27FC236}">
                      <a16:creationId xmlns:a16="http://schemas.microsoft.com/office/drawing/2014/main" id="{347E2DF6-91A7-450E-83B7-E40B12D50CAF}"/>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93" name="Line 73">
                  <a:extLst>
                    <a:ext uri="{FF2B5EF4-FFF2-40B4-BE49-F238E27FC236}">
                      <a16:creationId xmlns:a16="http://schemas.microsoft.com/office/drawing/2014/main" id="{58D577B7-AD50-4793-83ED-B4D47D443E07}"/>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94" name="Line 74">
                  <a:extLst>
                    <a:ext uri="{FF2B5EF4-FFF2-40B4-BE49-F238E27FC236}">
                      <a16:creationId xmlns:a16="http://schemas.microsoft.com/office/drawing/2014/main" id="{0A7A1729-F42D-430E-B07F-88B80388FA47}"/>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95" name="Text Box 75">
                <a:extLst>
                  <a:ext uri="{FF2B5EF4-FFF2-40B4-BE49-F238E27FC236}">
                    <a16:creationId xmlns:a16="http://schemas.microsoft.com/office/drawing/2014/main" id="{1D8D7B6B-D3ED-4E80-877E-C2575C026537}"/>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96" name="Text Box 76">
                <a:extLst>
                  <a:ext uri="{FF2B5EF4-FFF2-40B4-BE49-F238E27FC236}">
                    <a16:creationId xmlns:a16="http://schemas.microsoft.com/office/drawing/2014/main" id="{B50BBA3B-3CAE-4D7F-81F8-2DEBA1266A6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97" name="Text Box 77">
                <a:extLst>
                  <a:ext uri="{FF2B5EF4-FFF2-40B4-BE49-F238E27FC236}">
                    <a16:creationId xmlns:a16="http://schemas.microsoft.com/office/drawing/2014/main" id="{98782DF5-57EF-49CE-A723-76448A7EEE85}"/>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98" name="Text Box 78">
                <a:extLst>
                  <a:ext uri="{FF2B5EF4-FFF2-40B4-BE49-F238E27FC236}">
                    <a16:creationId xmlns:a16="http://schemas.microsoft.com/office/drawing/2014/main" id="{62D2B8DE-3B3D-47AC-92ED-47E66052EE90}"/>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99" name="Text Box 79">
                <a:extLst>
                  <a:ext uri="{FF2B5EF4-FFF2-40B4-BE49-F238E27FC236}">
                    <a16:creationId xmlns:a16="http://schemas.microsoft.com/office/drawing/2014/main" id="{7CE78175-8570-4D42-A89E-8F75666038B7}"/>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00" name="Text Box 80">
                <a:extLst>
                  <a:ext uri="{FF2B5EF4-FFF2-40B4-BE49-F238E27FC236}">
                    <a16:creationId xmlns:a16="http://schemas.microsoft.com/office/drawing/2014/main" id="{843259C1-D6AB-4F34-8DD4-E90D365757A7}"/>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01" name="Text Box 81">
                <a:extLst>
                  <a:ext uri="{FF2B5EF4-FFF2-40B4-BE49-F238E27FC236}">
                    <a16:creationId xmlns:a16="http://schemas.microsoft.com/office/drawing/2014/main" id="{1C55DA9D-89CF-4579-AC3E-949410C86879}"/>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02" name="Text Box 82">
                <a:extLst>
                  <a:ext uri="{FF2B5EF4-FFF2-40B4-BE49-F238E27FC236}">
                    <a16:creationId xmlns:a16="http://schemas.microsoft.com/office/drawing/2014/main" id="{0D2B0972-045C-4C64-B839-92BFF3B4690D}"/>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03" name="Text Box 69">
              <a:extLst>
                <a:ext uri="{FF2B5EF4-FFF2-40B4-BE49-F238E27FC236}">
                  <a16:creationId xmlns:a16="http://schemas.microsoft.com/office/drawing/2014/main" id="{F4DC9BA4-7B26-4586-8378-58E6CDED5B0A}"/>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115" name="Title 1">
            <a:extLst>
              <a:ext uri="{FF2B5EF4-FFF2-40B4-BE49-F238E27FC236}">
                <a16:creationId xmlns:a16="http://schemas.microsoft.com/office/drawing/2014/main" id="{5AC5241D-1924-4F1D-9152-50B79F92D611}"/>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16</a:t>
            </a:fld>
            <a:endParaRPr dirty="0"/>
          </a:p>
        </p:txBody>
      </p:sp>
    </p:spTree>
    <p:extLst>
      <p:ext uri="{BB962C8B-B14F-4D97-AF65-F5344CB8AC3E}">
        <p14:creationId xmlns:p14="http://schemas.microsoft.com/office/powerpoint/2010/main" val="2062530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#1-3</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229600"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3</a:t>
            </a:r>
            <a:r>
              <a:rPr lang="en-US" dirty="0"/>
              <a:t>.</a:t>
            </a:r>
            <a:r>
              <a:rPr lang="en-US" sz="2200" dirty="0"/>
              <a:t> Load 16 bytes from memory; Set </a:t>
            </a:r>
            <a:r>
              <a:rPr lang="en-US" sz="2200" b="1" dirty="0"/>
              <a:t>Tag</a:t>
            </a:r>
            <a:r>
              <a:rPr lang="en-US" sz="2200" dirty="0"/>
              <a:t> and </a:t>
            </a:r>
            <a:r>
              <a:rPr lang="en-US" sz="2200" b="1" dirty="0"/>
              <a:t>Valid</a:t>
            </a:r>
            <a:r>
              <a:rPr lang="en-US" sz="2200" dirty="0"/>
              <a:t> bit</a:t>
            </a:r>
            <a:endParaRPr lang="en-SG" sz="2200" b="1" dirty="0">
              <a:solidFill>
                <a:srgbClr val="660066"/>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6" name="Group 5">
            <a:extLst>
              <a:ext uri="{FF2B5EF4-FFF2-40B4-BE49-F238E27FC236}">
                <a16:creationId xmlns:a16="http://schemas.microsoft.com/office/drawing/2014/main" id="{D2383B59-1D6A-4CC1-BED9-EBBB7AFD2B0F}"/>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85" name="Text Box 69">
              <a:extLst>
                <a:ext uri="{FF2B5EF4-FFF2-40B4-BE49-F238E27FC236}">
                  <a16:creationId xmlns:a16="http://schemas.microsoft.com/office/drawing/2014/main" id="{5DBBACA2-5C46-4D73-9B8F-D90F66C36B15}"/>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cxnSp>
        <p:nvCxnSpPr>
          <p:cNvPr id="5" name="Straight Arrow Connector 4">
            <a:extLst>
              <a:ext uri="{FF2B5EF4-FFF2-40B4-BE49-F238E27FC236}">
                <a16:creationId xmlns:a16="http://schemas.microsoft.com/office/drawing/2014/main" id="{C48C82E4-CBF3-4892-BC89-1B8041337782}"/>
              </a:ext>
            </a:extLst>
          </p:cNvPr>
          <p:cNvCxnSpPr/>
          <p:nvPr/>
        </p:nvCxnSpPr>
        <p:spPr>
          <a:xfrm flipH="1">
            <a:off x="3352800" y="1857376"/>
            <a:ext cx="1720516" cy="1848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itle 1">
            <a:extLst>
              <a:ext uri="{FF2B5EF4-FFF2-40B4-BE49-F238E27FC236}">
                <a16:creationId xmlns:a16="http://schemas.microsoft.com/office/drawing/2014/main" id="{4B617D54-B09E-4831-911F-E6A4AD46BC3D}"/>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3"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4"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5"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17</a:t>
            </a:fld>
            <a:endParaRPr dirty="0"/>
          </a:p>
        </p:txBody>
      </p:sp>
    </p:spTree>
    <p:extLst>
      <p:ext uri="{BB962C8B-B14F-4D97-AF65-F5344CB8AC3E}">
        <p14:creationId xmlns:p14="http://schemas.microsoft.com/office/powerpoint/2010/main" val="2314494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#1-4</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229600"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4</a:t>
            </a:r>
            <a:r>
              <a:rPr lang="en-US" dirty="0"/>
              <a:t>.</a:t>
            </a:r>
            <a:r>
              <a:rPr lang="en-US" sz="2200" dirty="0"/>
              <a:t> Return </a:t>
            </a:r>
            <a:r>
              <a:rPr lang="en-US" sz="2200" b="1" dirty="0"/>
              <a:t>Word1</a:t>
            </a:r>
            <a:r>
              <a:rPr lang="en-US" sz="2200" dirty="0"/>
              <a:t> (byte offset = 4) to Register</a:t>
            </a:r>
            <a:endParaRPr lang="en-SG" sz="2200" b="1" dirty="0">
              <a:solidFill>
                <a:srgbClr val="660066"/>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7" name="Left Arrow 86">
            <a:extLst>
              <a:ext uri="{FF2B5EF4-FFF2-40B4-BE49-F238E27FC236}">
                <a16:creationId xmlns:a16="http://schemas.microsoft.com/office/drawing/2014/main" id="{5AC761F4-F559-4D90-B686-FC74BA216C07}"/>
              </a:ext>
            </a:extLst>
          </p:cNvPr>
          <p:cNvSpPr/>
          <p:nvPr/>
        </p:nvSpPr>
        <p:spPr>
          <a:xfrm rot="5400000">
            <a:off x="8561141"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E937AA5-84E7-4573-BD16-157B0C979505}"/>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9" name="Text Box 69">
              <a:extLst>
                <a:ext uri="{FF2B5EF4-FFF2-40B4-BE49-F238E27FC236}">
                  <a16:creationId xmlns:a16="http://schemas.microsoft.com/office/drawing/2014/main" id="{D95DBEB1-17F0-48B4-83E3-14D152F19232}"/>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88" name="Oval 87">
            <a:extLst>
              <a:ext uri="{FF2B5EF4-FFF2-40B4-BE49-F238E27FC236}">
                <a16:creationId xmlns:a16="http://schemas.microsoft.com/office/drawing/2014/main" id="{6B9D5B31-6C8F-478C-9B79-1B416481D2E2}"/>
              </a:ext>
            </a:extLst>
          </p:cNvPr>
          <p:cNvSpPr/>
          <p:nvPr/>
        </p:nvSpPr>
        <p:spPr>
          <a:xfrm>
            <a:off x="5334000" y="3492499"/>
            <a:ext cx="16764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itle 1">
            <a:extLst>
              <a:ext uri="{FF2B5EF4-FFF2-40B4-BE49-F238E27FC236}">
                <a16:creationId xmlns:a16="http://schemas.microsoft.com/office/drawing/2014/main" id="{B161042E-EA59-4087-849C-519F9EC73CDC}"/>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18</a:t>
            </a:fld>
            <a:endParaRPr dirty="0"/>
          </a:p>
        </p:txBody>
      </p:sp>
    </p:spTree>
    <p:extLst>
      <p:ext uri="{BB962C8B-B14F-4D97-AF65-F5344CB8AC3E}">
        <p14:creationId xmlns:p14="http://schemas.microsoft.com/office/powerpoint/2010/main" val="3451420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#2-1</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229600"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1</a:t>
            </a:r>
            <a:r>
              <a:rPr lang="en-US" dirty="0"/>
              <a:t>.</a:t>
            </a:r>
            <a:r>
              <a:rPr lang="en-US" sz="2200" dirty="0"/>
              <a:t> Check Cache Block at index </a:t>
            </a:r>
            <a:r>
              <a:rPr lang="en-US" sz="2200" b="1" dirty="0"/>
              <a:t>1</a:t>
            </a:r>
            <a:endParaRPr lang="en-SG" sz="2200" b="1" dirty="0">
              <a:solidFill>
                <a:srgbClr val="660066"/>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7" name="Left Arrow 86">
            <a:extLst>
              <a:ext uri="{FF2B5EF4-FFF2-40B4-BE49-F238E27FC236}">
                <a16:creationId xmlns:a16="http://schemas.microsoft.com/office/drawing/2014/main" id="{5AC761F4-F559-4D90-B686-FC74BA216C07}"/>
              </a:ext>
            </a:extLst>
          </p:cNvPr>
          <p:cNvSpPr/>
          <p:nvPr/>
        </p:nvSpPr>
        <p:spPr>
          <a:xfrm rot="5400000">
            <a:off x="7310583"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Oval 88">
            <a:extLst>
              <a:ext uri="{FF2B5EF4-FFF2-40B4-BE49-F238E27FC236}">
                <a16:creationId xmlns:a16="http://schemas.microsoft.com/office/drawing/2014/main" id="{75F8C994-760E-4E0B-8FF4-B916B6E69768}"/>
              </a:ext>
            </a:extLst>
          </p:cNvPr>
          <p:cNvSpPr/>
          <p:nvPr/>
        </p:nvSpPr>
        <p:spPr>
          <a:xfrm>
            <a:off x="2046273" y="3596273"/>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9D904D62-25A3-4476-B7A8-69FAD1146BC8}"/>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90" name="Text Box 69">
              <a:extLst>
                <a:ext uri="{FF2B5EF4-FFF2-40B4-BE49-F238E27FC236}">
                  <a16:creationId xmlns:a16="http://schemas.microsoft.com/office/drawing/2014/main" id="{A0A9D19B-33FD-490B-A601-7F1AC838D7F7}"/>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94" name="Title 1">
            <a:extLst>
              <a:ext uri="{FF2B5EF4-FFF2-40B4-BE49-F238E27FC236}">
                <a16:creationId xmlns:a16="http://schemas.microsoft.com/office/drawing/2014/main" id="{717DB932-52A1-4353-9F18-73A6C5319804}"/>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6"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7"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19</a:t>
            </a:fld>
            <a:endParaRPr dirty="0"/>
          </a:p>
        </p:txBody>
      </p:sp>
    </p:spTree>
    <p:extLst>
      <p:ext uri="{BB962C8B-B14F-4D97-AF65-F5344CB8AC3E}">
        <p14:creationId xmlns:p14="http://schemas.microsoft.com/office/powerpoint/2010/main" val="2392876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dissolve">
                                      <p:cBhvr>
                                        <p:cTn id="1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963EEF-228A-78FD-A0F0-1AF307F99B97}"/>
              </a:ext>
            </a:extLst>
          </p:cNvPr>
          <p:cNvSpPr>
            <a:spLocks noGrp="1"/>
          </p:cNvSpPr>
          <p:nvPr>
            <p:ph type="ftr" sz="quarter" idx="11"/>
          </p:nvPr>
        </p:nvSpPr>
        <p:spPr/>
        <p:txBody>
          <a:bodyPr/>
          <a:lstStyle/>
          <a:p>
            <a:pPr algn="l">
              <a:defRPr/>
            </a:pPr>
            <a:r>
              <a:rPr lang="fr-FR"/>
              <a:t>CS2100: Recitation-12</a:t>
            </a:r>
            <a:endParaRPr lang="en-US" dirty="0"/>
          </a:p>
        </p:txBody>
      </p:sp>
      <p:sp>
        <p:nvSpPr>
          <p:cNvPr id="3" name="Slide Number Placeholder 2">
            <a:extLst>
              <a:ext uri="{FF2B5EF4-FFF2-40B4-BE49-F238E27FC236}">
                <a16:creationId xmlns:a16="http://schemas.microsoft.com/office/drawing/2014/main" id="{CD576C23-A33B-AF0B-6095-19C3A4D1ECA2}"/>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a:t>
            </a:fld>
            <a:endParaRPr lang="en-US" dirty="0"/>
          </a:p>
        </p:txBody>
      </p:sp>
      <p:pic>
        <p:nvPicPr>
          <p:cNvPr id="7" name="Picture 6" descr="A gate with a hole in the middle&#10;&#10;AI-generated content may be incorrect.">
            <a:extLst>
              <a:ext uri="{FF2B5EF4-FFF2-40B4-BE49-F238E27FC236}">
                <a16:creationId xmlns:a16="http://schemas.microsoft.com/office/drawing/2014/main" id="{29AD282C-0AA5-A82A-7A82-326501F00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86" y="777961"/>
            <a:ext cx="4597769" cy="5740825"/>
          </a:xfrm>
          <a:prstGeom prst="rect">
            <a:avLst/>
          </a:prstGeom>
        </p:spPr>
      </p:pic>
    </p:spTree>
    <p:extLst>
      <p:ext uri="{BB962C8B-B14F-4D97-AF65-F5344CB8AC3E}">
        <p14:creationId xmlns:p14="http://schemas.microsoft.com/office/powerpoint/2010/main" val="32954374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#2-2</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229600"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2</a:t>
            </a:r>
            <a:r>
              <a:rPr lang="en-US" dirty="0"/>
              <a:t>.</a:t>
            </a:r>
            <a:r>
              <a:rPr lang="en-US" sz="2200" dirty="0"/>
              <a:t> [Cache Block is Valid] AND [Tags match] </a:t>
            </a:r>
            <a:r>
              <a:rPr lang="en-US" dirty="0">
                <a:sym typeface="Wingdings" pitchFamily="2" charset="2"/>
              </a:rPr>
              <a:t></a:t>
            </a:r>
            <a:r>
              <a:rPr lang="en-US" sz="2200" dirty="0">
                <a:sym typeface="Wingdings" panose="05000000000000000000" pitchFamily="2" charset="2"/>
              </a:rPr>
              <a:t> Cache hit!</a:t>
            </a:r>
            <a:endParaRPr lang="en-SG" sz="2200" b="1" dirty="0">
              <a:solidFill>
                <a:srgbClr val="660066"/>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7" name="Left Arrow 86">
            <a:extLst>
              <a:ext uri="{FF2B5EF4-FFF2-40B4-BE49-F238E27FC236}">
                <a16:creationId xmlns:a16="http://schemas.microsoft.com/office/drawing/2014/main" id="{5AC761F4-F559-4D90-B686-FC74BA216C07}"/>
              </a:ext>
            </a:extLst>
          </p:cNvPr>
          <p:cNvSpPr/>
          <p:nvPr/>
        </p:nvSpPr>
        <p:spPr>
          <a:xfrm rot="5400000">
            <a:off x="5219700"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9DC0C6E1-9EE9-490E-B5D9-1EEB41146E4A}"/>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90" name="Text Box 69">
              <a:extLst>
                <a:ext uri="{FF2B5EF4-FFF2-40B4-BE49-F238E27FC236}">
                  <a16:creationId xmlns:a16="http://schemas.microsoft.com/office/drawing/2014/main" id="{0425BD20-481B-47DA-B9B7-6F8AEF12CB04}"/>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88" name="Oval 87">
            <a:extLst>
              <a:ext uri="{FF2B5EF4-FFF2-40B4-BE49-F238E27FC236}">
                <a16:creationId xmlns:a16="http://schemas.microsoft.com/office/drawing/2014/main" id="{91F72066-3889-40F2-BEDA-230D024CD8E5}"/>
              </a:ext>
            </a:extLst>
          </p:cNvPr>
          <p:cNvSpPr/>
          <p:nvPr/>
        </p:nvSpPr>
        <p:spPr>
          <a:xfrm>
            <a:off x="2667000" y="3505200"/>
            <a:ext cx="9906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4" name="Title 1">
            <a:extLst>
              <a:ext uri="{FF2B5EF4-FFF2-40B4-BE49-F238E27FC236}">
                <a16:creationId xmlns:a16="http://schemas.microsoft.com/office/drawing/2014/main" id="{FB4B67D4-26F1-4DAD-95E3-14A634FB9E87}"/>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6"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7"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20</a:t>
            </a:fld>
            <a:endParaRPr dirty="0"/>
          </a:p>
        </p:txBody>
      </p:sp>
    </p:spTree>
    <p:extLst>
      <p:ext uri="{BB962C8B-B14F-4D97-AF65-F5344CB8AC3E}">
        <p14:creationId xmlns:p14="http://schemas.microsoft.com/office/powerpoint/2010/main" val="2201076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#2-3</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3</a:t>
            </a:r>
            <a:r>
              <a:rPr lang="en-US" dirty="0"/>
              <a:t>. </a:t>
            </a:r>
            <a:r>
              <a:rPr lang="en-US" sz="2000" dirty="0">
                <a:sym typeface="Wingdings" panose="05000000000000000000" pitchFamily="2" charset="2"/>
              </a:rPr>
              <a:t>Return </a:t>
            </a:r>
            <a:r>
              <a:rPr lang="en-US" sz="2000" b="1" dirty="0">
                <a:sym typeface="Wingdings" panose="05000000000000000000" pitchFamily="2" charset="2"/>
              </a:rPr>
              <a:t>Word3</a:t>
            </a:r>
            <a:r>
              <a:rPr lang="en-US" sz="2000" dirty="0">
                <a:sym typeface="Wingdings" panose="05000000000000000000" pitchFamily="2" charset="2"/>
              </a:rPr>
              <a:t> (byte offset = 12) to Register </a:t>
            </a:r>
            <a:r>
              <a:rPr lang="en-US" sz="2000" b="1" dirty="0">
                <a:solidFill>
                  <a:srgbClr val="7030A0"/>
                </a:solidFill>
                <a:sym typeface="Wingdings" panose="05000000000000000000" pitchFamily="2" charset="2"/>
              </a:rPr>
              <a:t>[Spatial Locality]</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7" name="Left Arrow 86">
            <a:extLst>
              <a:ext uri="{FF2B5EF4-FFF2-40B4-BE49-F238E27FC236}">
                <a16:creationId xmlns:a16="http://schemas.microsoft.com/office/drawing/2014/main" id="{5AC761F4-F559-4D90-B686-FC74BA216C07}"/>
              </a:ext>
            </a:extLst>
          </p:cNvPr>
          <p:cNvSpPr/>
          <p:nvPr/>
        </p:nvSpPr>
        <p:spPr>
          <a:xfrm rot="5400000">
            <a:off x="8561141" y="1777445"/>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 name="Group 5">
            <a:extLst>
              <a:ext uri="{FF2B5EF4-FFF2-40B4-BE49-F238E27FC236}">
                <a16:creationId xmlns:a16="http://schemas.microsoft.com/office/drawing/2014/main" id="{CE53AFB0-2B52-4DDD-AB02-3AF596ED58C4}"/>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92" name="Text Box 69">
              <a:extLst>
                <a:ext uri="{FF2B5EF4-FFF2-40B4-BE49-F238E27FC236}">
                  <a16:creationId xmlns:a16="http://schemas.microsoft.com/office/drawing/2014/main" id="{D76C94BB-656C-4C3E-8B59-C6D7C0C012C7}"/>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91" name="Oval 90">
            <a:extLst>
              <a:ext uri="{FF2B5EF4-FFF2-40B4-BE49-F238E27FC236}">
                <a16:creationId xmlns:a16="http://schemas.microsoft.com/office/drawing/2014/main" id="{5C4EF0F0-E1F0-4E4C-BCAA-E8DE4526005B}"/>
              </a:ext>
            </a:extLst>
          </p:cNvPr>
          <p:cNvSpPr/>
          <p:nvPr/>
        </p:nvSpPr>
        <p:spPr>
          <a:xfrm>
            <a:off x="8686800" y="3492499"/>
            <a:ext cx="16764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00"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1"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21</a:t>
            </a:fld>
            <a:endParaRPr dirty="0"/>
          </a:p>
        </p:txBody>
      </p:sp>
    </p:spTree>
    <p:extLst>
      <p:ext uri="{BB962C8B-B14F-4D97-AF65-F5344CB8AC3E}">
        <p14:creationId xmlns:p14="http://schemas.microsoft.com/office/powerpoint/2010/main" val="4932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dissolve">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#3-1</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1</a:t>
            </a:r>
            <a:r>
              <a:rPr lang="en-US" dirty="0"/>
              <a:t>. </a:t>
            </a:r>
            <a:r>
              <a:rPr lang="en-US" sz="2200" dirty="0">
                <a:sym typeface="Wingdings" panose="05000000000000000000" pitchFamily="2" charset="2"/>
              </a:rPr>
              <a:t>Check Cache Block at index </a:t>
            </a:r>
            <a:r>
              <a:rPr lang="en-US" sz="2200" b="1" dirty="0">
                <a:sym typeface="Wingdings" panose="05000000000000000000" pitchFamily="2" charset="2"/>
              </a:rPr>
              <a:t>3</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0000000011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7" name="Left Arrow 86">
            <a:extLst>
              <a:ext uri="{FF2B5EF4-FFF2-40B4-BE49-F238E27FC236}">
                <a16:creationId xmlns:a16="http://schemas.microsoft.com/office/drawing/2014/main" id="{5AC761F4-F559-4D90-B686-FC74BA216C07}"/>
              </a:ext>
            </a:extLst>
          </p:cNvPr>
          <p:cNvSpPr/>
          <p:nvPr/>
        </p:nvSpPr>
        <p:spPr>
          <a:xfrm rot="5400000">
            <a:off x="7258297" y="1777445"/>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Oval 87">
            <a:extLst>
              <a:ext uri="{FF2B5EF4-FFF2-40B4-BE49-F238E27FC236}">
                <a16:creationId xmlns:a16="http://schemas.microsoft.com/office/drawing/2014/main" id="{69F231E5-3874-47BE-B264-3B33A0E11405}"/>
              </a:ext>
            </a:extLst>
          </p:cNvPr>
          <p:cNvSpPr/>
          <p:nvPr/>
        </p:nvSpPr>
        <p:spPr>
          <a:xfrm>
            <a:off x="2058987" y="4188996"/>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099C7C81-CC2F-487D-8902-9F77AFC4D557}"/>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9" name="Text Box 69">
              <a:extLst>
                <a:ext uri="{FF2B5EF4-FFF2-40B4-BE49-F238E27FC236}">
                  <a16:creationId xmlns:a16="http://schemas.microsoft.com/office/drawing/2014/main" id="{424E3DDC-5AB9-4F23-9B0E-A30E318DF30F}"/>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93" name="Title 1">
            <a:extLst>
              <a:ext uri="{FF2B5EF4-FFF2-40B4-BE49-F238E27FC236}">
                <a16:creationId xmlns:a16="http://schemas.microsoft.com/office/drawing/2014/main" id="{B73D403C-4619-4F9C-BEB7-5E2B7A465A96}"/>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22</a:t>
            </a:fld>
            <a:endParaRPr dirty="0"/>
          </a:p>
        </p:txBody>
      </p:sp>
    </p:spTree>
    <p:extLst>
      <p:ext uri="{BB962C8B-B14F-4D97-AF65-F5344CB8AC3E}">
        <p14:creationId xmlns:p14="http://schemas.microsoft.com/office/powerpoint/2010/main" val="38809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#3-2</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2</a:t>
            </a:r>
            <a:r>
              <a:rPr lang="en-US" dirty="0"/>
              <a:t>. </a:t>
            </a:r>
            <a:r>
              <a:rPr lang="en-US" sz="2200" dirty="0">
                <a:sym typeface="Wingdings" panose="05000000000000000000" pitchFamily="2" charset="2"/>
              </a:rPr>
              <a:t>Data in block 3 is </a:t>
            </a:r>
            <a:r>
              <a:rPr lang="en-US" sz="2200" b="1" dirty="0">
                <a:sym typeface="Wingdings" panose="05000000000000000000" pitchFamily="2" charset="2"/>
              </a:rPr>
              <a:t>invalid </a:t>
            </a:r>
            <a:r>
              <a:rPr lang="en-US" sz="2200" b="1" dirty="0">
                <a:solidFill>
                  <a:srgbClr val="7030A0"/>
                </a:solidFill>
                <a:sym typeface="Wingdings" panose="05000000000000000000" pitchFamily="2" charset="2"/>
              </a:rPr>
              <a:t>[Cold/Compulsory Miss]</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0000000011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sp>
        <p:nvSpPr>
          <p:cNvPr id="88" name="Oval 87">
            <a:extLst>
              <a:ext uri="{FF2B5EF4-FFF2-40B4-BE49-F238E27FC236}">
                <a16:creationId xmlns:a16="http://schemas.microsoft.com/office/drawing/2014/main" id="{69F231E5-3874-47BE-B264-3B33A0E11405}"/>
              </a:ext>
            </a:extLst>
          </p:cNvPr>
          <p:cNvSpPr/>
          <p:nvPr/>
        </p:nvSpPr>
        <p:spPr>
          <a:xfrm>
            <a:off x="2400300" y="4191000"/>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4C8BDF2C-2697-4E46-A879-45397BE34B01}"/>
              </a:ext>
            </a:extLst>
          </p:cNvPr>
          <p:cNvGrpSpPr/>
          <p:nvPr/>
        </p:nvGrpSpPr>
        <p:grpSpPr>
          <a:xfrm>
            <a:off x="1676400" y="2482850"/>
            <a:ext cx="8686800" cy="3568700"/>
            <a:chOff x="152400" y="2482850"/>
            <a:chExt cx="8686800" cy="3568700"/>
          </a:xfrm>
        </p:grpSpPr>
        <p:grpSp>
          <p:nvGrpSpPr>
            <p:cNvPr id="3" name="Group 2">
              <a:extLst>
                <a:ext uri="{FF2B5EF4-FFF2-40B4-BE49-F238E27FC236}">
                  <a16:creationId xmlns:a16="http://schemas.microsoft.com/office/drawing/2014/main" id="{600056CB-C885-4CBC-908B-A047CEBCDC9C}"/>
                </a:ext>
              </a:extLst>
            </p:cNvPr>
            <p:cNvGrpSpPr/>
            <p:nvPr/>
          </p:nvGrpSpPr>
          <p:grpSpPr>
            <a:xfrm>
              <a:off x="304800" y="2482850"/>
              <a:ext cx="8534400" cy="3568700"/>
              <a:chOff x="304800" y="2482850"/>
              <a:chExt cx="8534400" cy="3568700"/>
            </a:xfrm>
          </p:grpSpPr>
          <p:sp>
            <p:nvSpPr>
              <p:cNvPr id="103" name="Rectangle 12">
                <a:extLst>
                  <a:ext uri="{FF2B5EF4-FFF2-40B4-BE49-F238E27FC236}">
                    <a16:creationId xmlns:a16="http://schemas.microsoft.com/office/drawing/2014/main" id="{B145FEA4-161C-49EA-BACC-9636FB107E3B}"/>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4" name="Rectangle 13">
                <a:extLst>
                  <a:ext uri="{FF2B5EF4-FFF2-40B4-BE49-F238E27FC236}">
                    <a16:creationId xmlns:a16="http://schemas.microsoft.com/office/drawing/2014/main" id="{D6F061BB-EE02-45F2-A957-68D8C1CA1431}"/>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6" name="Rectangle 14">
                <a:extLst>
                  <a:ext uri="{FF2B5EF4-FFF2-40B4-BE49-F238E27FC236}">
                    <a16:creationId xmlns:a16="http://schemas.microsoft.com/office/drawing/2014/main" id="{D1D3AF2A-7812-4C43-B517-4DE029E7D126}"/>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4" name="Rectangle 15">
                <a:extLst>
                  <a:ext uri="{FF2B5EF4-FFF2-40B4-BE49-F238E27FC236}">
                    <a16:creationId xmlns:a16="http://schemas.microsoft.com/office/drawing/2014/main" id="{71D3ECE2-E3BF-41AD-BC36-7D062585112F}"/>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5" name="Rectangle 16">
                <a:extLst>
                  <a:ext uri="{FF2B5EF4-FFF2-40B4-BE49-F238E27FC236}">
                    <a16:creationId xmlns:a16="http://schemas.microsoft.com/office/drawing/2014/main" id="{CE36E9FA-B430-45A9-B429-341031B1D017}"/>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7" name="Rectangle 17">
                <a:extLst>
                  <a:ext uri="{FF2B5EF4-FFF2-40B4-BE49-F238E27FC236}">
                    <a16:creationId xmlns:a16="http://schemas.microsoft.com/office/drawing/2014/main" id="{8D044D16-8DF1-4891-9FA3-484244C4D21C}"/>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8" name="Rectangle 18">
                <a:extLst>
                  <a:ext uri="{FF2B5EF4-FFF2-40B4-BE49-F238E27FC236}">
                    <a16:creationId xmlns:a16="http://schemas.microsoft.com/office/drawing/2014/main" id="{FABF1531-0AB0-4D14-A667-CADA95FDDFA2}"/>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19" name="Rectangle 19">
                <a:extLst>
                  <a:ext uri="{FF2B5EF4-FFF2-40B4-BE49-F238E27FC236}">
                    <a16:creationId xmlns:a16="http://schemas.microsoft.com/office/drawing/2014/main" id="{6007E558-4FC7-4606-93E1-D00395918321}"/>
                  </a:ext>
                </a:extLst>
              </p:cNvPr>
              <p:cNvSpPr>
                <a:spLocks noChangeArrowheads="1"/>
              </p:cNvSpPr>
              <p:nvPr/>
            </p:nvSpPr>
            <p:spPr bwMode="auto">
              <a:xfrm>
                <a:off x="914400" y="35814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20" name="Rectangle 20">
                <a:extLst>
                  <a:ext uri="{FF2B5EF4-FFF2-40B4-BE49-F238E27FC236}">
                    <a16:creationId xmlns:a16="http://schemas.microsoft.com/office/drawing/2014/main" id="{712F6FF7-47CD-42B9-BC74-FC05D403A93B}"/>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121" name="Rectangle 21">
                <a:extLst>
                  <a:ext uri="{FF2B5EF4-FFF2-40B4-BE49-F238E27FC236}">
                    <a16:creationId xmlns:a16="http://schemas.microsoft.com/office/drawing/2014/main" id="{9335F7A1-B98C-4E48-8473-A68477FCDEBC}"/>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122" name="Rectangle 22">
                <a:extLst>
                  <a:ext uri="{FF2B5EF4-FFF2-40B4-BE49-F238E27FC236}">
                    <a16:creationId xmlns:a16="http://schemas.microsoft.com/office/drawing/2014/main" id="{37B53A77-4B6C-4328-896D-6BDE9BB54E3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123" name="Rectangle 23">
                <a:extLst>
                  <a:ext uri="{FF2B5EF4-FFF2-40B4-BE49-F238E27FC236}">
                    <a16:creationId xmlns:a16="http://schemas.microsoft.com/office/drawing/2014/main" id="{51D39A61-2614-44C5-810B-36E7C9E67CED}"/>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24" name="Rectangle 24">
                <a:extLst>
                  <a:ext uri="{FF2B5EF4-FFF2-40B4-BE49-F238E27FC236}">
                    <a16:creationId xmlns:a16="http://schemas.microsoft.com/office/drawing/2014/main" id="{1E5FF318-2EF8-4DDA-8409-D6327A77A368}"/>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5" name="Rectangle 25">
                <a:extLst>
                  <a:ext uri="{FF2B5EF4-FFF2-40B4-BE49-F238E27FC236}">
                    <a16:creationId xmlns:a16="http://schemas.microsoft.com/office/drawing/2014/main" id="{A13CDAA0-16EC-417C-B4F8-FA58B2F70CFA}"/>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26" name="Rectangle 26">
                <a:extLst>
                  <a:ext uri="{FF2B5EF4-FFF2-40B4-BE49-F238E27FC236}">
                    <a16:creationId xmlns:a16="http://schemas.microsoft.com/office/drawing/2014/main" id="{F403507A-0E1E-489A-89D1-B038EDDF7632}"/>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7" name="Rectangle 27">
                <a:extLst>
                  <a:ext uri="{FF2B5EF4-FFF2-40B4-BE49-F238E27FC236}">
                    <a16:creationId xmlns:a16="http://schemas.microsoft.com/office/drawing/2014/main" id="{D5540AE2-0137-4708-99DC-9AA253963DD7}"/>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8" name="Rectangle 28">
                <a:extLst>
                  <a:ext uri="{FF2B5EF4-FFF2-40B4-BE49-F238E27FC236}">
                    <a16:creationId xmlns:a16="http://schemas.microsoft.com/office/drawing/2014/main" id="{7B6FE451-15AE-4A94-A507-ED474958EB54}"/>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29" name="Rectangle 29">
                <a:extLst>
                  <a:ext uri="{FF2B5EF4-FFF2-40B4-BE49-F238E27FC236}">
                    <a16:creationId xmlns:a16="http://schemas.microsoft.com/office/drawing/2014/main" id="{B2B2652B-CC40-49B0-8C6B-9BB6D6C71894}"/>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0" name="Rectangle 30">
                <a:extLst>
                  <a:ext uri="{FF2B5EF4-FFF2-40B4-BE49-F238E27FC236}">
                    <a16:creationId xmlns:a16="http://schemas.microsoft.com/office/drawing/2014/main" id="{B52E327D-81D7-48FC-A580-08D91A927FA0}"/>
                  </a:ext>
                </a:extLst>
              </p:cNvPr>
              <p:cNvSpPr>
                <a:spLocks noChangeArrowheads="1"/>
              </p:cNvSpPr>
              <p:nvPr/>
            </p:nvSpPr>
            <p:spPr bwMode="auto">
              <a:xfrm>
                <a:off x="1143000" y="4191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1" name="Rectangle 31">
                <a:extLst>
                  <a:ext uri="{FF2B5EF4-FFF2-40B4-BE49-F238E27FC236}">
                    <a16:creationId xmlns:a16="http://schemas.microsoft.com/office/drawing/2014/main" id="{96DD3725-6D89-41A5-8BE9-9C3EADF6EBD3}"/>
                  </a:ext>
                </a:extLst>
              </p:cNvPr>
              <p:cNvSpPr>
                <a:spLocks noChangeArrowheads="1"/>
              </p:cNvSpPr>
              <p:nvPr/>
            </p:nvSpPr>
            <p:spPr bwMode="auto">
              <a:xfrm>
                <a:off x="914400" y="4191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2" name="Rectangle 32">
                <a:extLst>
                  <a:ext uri="{FF2B5EF4-FFF2-40B4-BE49-F238E27FC236}">
                    <a16:creationId xmlns:a16="http://schemas.microsoft.com/office/drawing/2014/main" id="{E7F6A94F-E689-4858-8C8C-8A22203A10E8}"/>
                  </a:ext>
                </a:extLst>
              </p:cNvPr>
              <p:cNvSpPr>
                <a:spLocks noChangeArrowheads="1"/>
              </p:cNvSpPr>
              <p:nvPr/>
            </p:nvSpPr>
            <p:spPr bwMode="auto">
              <a:xfrm>
                <a:off x="21336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3" name="Rectangle 33">
                <a:extLst>
                  <a:ext uri="{FF2B5EF4-FFF2-40B4-BE49-F238E27FC236}">
                    <a16:creationId xmlns:a16="http://schemas.microsoft.com/office/drawing/2014/main" id="{0E5BD2EE-35F8-4F78-B2D8-02FEE1A961F5}"/>
                  </a:ext>
                </a:extLst>
              </p:cNvPr>
              <p:cNvSpPr>
                <a:spLocks noChangeArrowheads="1"/>
              </p:cNvSpPr>
              <p:nvPr/>
            </p:nvSpPr>
            <p:spPr bwMode="auto">
              <a:xfrm>
                <a:off x="38100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4" name="Rectangle 34">
                <a:extLst>
                  <a:ext uri="{FF2B5EF4-FFF2-40B4-BE49-F238E27FC236}">
                    <a16:creationId xmlns:a16="http://schemas.microsoft.com/office/drawing/2014/main" id="{B0634A88-DE4E-4D51-9F07-BA2B57F55B77}"/>
                  </a:ext>
                </a:extLst>
              </p:cNvPr>
              <p:cNvSpPr>
                <a:spLocks noChangeArrowheads="1"/>
              </p:cNvSpPr>
              <p:nvPr/>
            </p:nvSpPr>
            <p:spPr bwMode="auto">
              <a:xfrm>
                <a:off x="54864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5" name="Rectangle 35">
                <a:extLst>
                  <a:ext uri="{FF2B5EF4-FFF2-40B4-BE49-F238E27FC236}">
                    <a16:creationId xmlns:a16="http://schemas.microsoft.com/office/drawing/2014/main" id="{7731F9E3-4DE2-4E7E-BA51-4B001765A149}"/>
                  </a:ext>
                </a:extLst>
              </p:cNvPr>
              <p:cNvSpPr>
                <a:spLocks noChangeArrowheads="1"/>
              </p:cNvSpPr>
              <p:nvPr/>
            </p:nvSpPr>
            <p:spPr bwMode="auto">
              <a:xfrm>
                <a:off x="7162800" y="4191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6" name="Rectangle 36">
                <a:extLst>
                  <a:ext uri="{FF2B5EF4-FFF2-40B4-BE49-F238E27FC236}">
                    <a16:creationId xmlns:a16="http://schemas.microsoft.com/office/drawing/2014/main" id="{5E75CF91-ED93-403F-9EBA-EF54D4975DB6}"/>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7" name="Rectangle 37">
                <a:extLst>
                  <a:ext uri="{FF2B5EF4-FFF2-40B4-BE49-F238E27FC236}">
                    <a16:creationId xmlns:a16="http://schemas.microsoft.com/office/drawing/2014/main" id="{3A3CC617-E19E-45B4-ACDC-3E35C5681CF4}"/>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38" name="Rectangle 38">
                <a:extLst>
                  <a:ext uri="{FF2B5EF4-FFF2-40B4-BE49-F238E27FC236}">
                    <a16:creationId xmlns:a16="http://schemas.microsoft.com/office/drawing/2014/main" id="{EE2D5E62-D865-4B75-9403-19E8D7AF4898}"/>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39" name="Rectangle 39">
                <a:extLst>
                  <a:ext uri="{FF2B5EF4-FFF2-40B4-BE49-F238E27FC236}">
                    <a16:creationId xmlns:a16="http://schemas.microsoft.com/office/drawing/2014/main" id="{22FC60D9-C2B6-4983-9C13-0252D297097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0" name="Rectangle 40">
                <a:extLst>
                  <a:ext uri="{FF2B5EF4-FFF2-40B4-BE49-F238E27FC236}">
                    <a16:creationId xmlns:a16="http://schemas.microsoft.com/office/drawing/2014/main" id="{A2012475-EEC6-48A7-9BCB-9CF63DA4DC82}"/>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1" name="Rectangle 41">
                <a:extLst>
                  <a:ext uri="{FF2B5EF4-FFF2-40B4-BE49-F238E27FC236}">
                    <a16:creationId xmlns:a16="http://schemas.microsoft.com/office/drawing/2014/main" id="{17AB8261-BC7E-4D5F-B129-66B8C69C0A97}"/>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2" name="Rectangle 42">
                <a:extLst>
                  <a:ext uri="{FF2B5EF4-FFF2-40B4-BE49-F238E27FC236}">
                    <a16:creationId xmlns:a16="http://schemas.microsoft.com/office/drawing/2014/main" id="{06F0B933-53D2-472A-A09F-0C0A257D7F78}"/>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3" name="Rectangle 43">
                <a:extLst>
                  <a:ext uri="{FF2B5EF4-FFF2-40B4-BE49-F238E27FC236}">
                    <a16:creationId xmlns:a16="http://schemas.microsoft.com/office/drawing/2014/main" id="{E152B7F9-71A1-47AD-BAC1-3E596A7424E7}"/>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44" name="Rectangle 44">
                <a:extLst>
                  <a:ext uri="{FF2B5EF4-FFF2-40B4-BE49-F238E27FC236}">
                    <a16:creationId xmlns:a16="http://schemas.microsoft.com/office/drawing/2014/main" id="{A02F1FCD-094E-41D2-8334-3FD5941D7F3E}"/>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5" name="Rectangle 45">
                <a:extLst>
                  <a:ext uri="{FF2B5EF4-FFF2-40B4-BE49-F238E27FC236}">
                    <a16:creationId xmlns:a16="http://schemas.microsoft.com/office/drawing/2014/main" id="{1354137D-A3A0-454C-A452-584839D8DBBB}"/>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6" name="Rectangle 46">
                <a:extLst>
                  <a:ext uri="{FF2B5EF4-FFF2-40B4-BE49-F238E27FC236}">
                    <a16:creationId xmlns:a16="http://schemas.microsoft.com/office/drawing/2014/main" id="{D75AB377-8CE9-49A4-9263-6EF13802CB95}"/>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7" name="Rectangle 47">
                <a:extLst>
                  <a:ext uri="{FF2B5EF4-FFF2-40B4-BE49-F238E27FC236}">
                    <a16:creationId xmlns:a16="http://schemas.microsoft.com/office/drawing/2014/main" id="{BEEF1CEA-7ACD-4475-9BFB-D33554F5911B}"/>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8" name="Rectangle 48">
                <a:extLst>
                  <a:ext uri="{FF2B5EF4-FFF2-40B4-BE49-F238E27FC236}">
                    <a16:creationId xmlns:a16="http://schemas.microsoft.com/office/drawing/2014/main" id="{A83D5556-A35F-4365-A545-B770A26A3EBA}"/>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49" name="Rectangle 49">
                <a:extLst>
                  <a:ext uri="{FF2B5EF4-FFF2-40B4-BE49-F238E27FC236}">
                    <a16:creationId xmlns:a16="http://schemas.microsoft.com/office/drawing/2014/main" id="{915EC05A-0D56-4901-B378-94D01B250070}"/>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0" name="Rectangle 50">
                <a:extLst>
                  <a:ext uri="{FF2B5EF4-FFF2-40B4-BE49-F238E27FC236}">
                    <a16:creationId xmlns:a16="http://schemas.microsoft.com/office/drawing/2014/main" id="{B9C9490C-E22B-40EC-94BE-94A349AA23DC}"/>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1" name="Rectangle 51">
                <a:extLst>
                  <a:ext uri="{FF2B5EF4-FFF2-40B4-BE49-F238E27FC236}">
                    <a16:creationId xmlns:a16="http://schemas.microsoft.com/office/drawing/2014/main" id="{8AF5D80A-08C7-4E73-A088-1AC8753AD9E5}"/>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2" name="Rectangle 52">
                <a:extLst>
                  <a:ext uri="{FF2B5EF4-FFF2-40B4-BE49-F238E27FC236}">
                    <a16:creationId xmlns:a16="http://schemas.microsoft.com/office/drawing/2014/main" id="{42E9DFB2-4F32-4C37-9CB5-8BB1FF6ED75B}"/>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3" name="Rectangle 53">
                <a:extLst>
                  <a:ext uri="{FF2B5EF4-FFF2-40B4-BE49-F238E27FC236}">
                    <a16:creationId xmlns:a16="http://schemas.microsoft.com/office/drawing/2014/main" id="{D8A8461E-C4C0-4C0A-A682-B0935A6F7D11}"/>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4" name="Rectangle 54">
                <a:extLst>
                  <a:ext uri="{FF2B5EF4-FFF2-40B4-BE49-F238E27FC236}">
                    <a16:creationId xmlns:a16="http://schemas.microsoft.com/office/drawing/2014/main" id="{B5470C8D-CBE8-4986-B5B7-D33EB43F4A15}"/>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5" name="Rectangle 55">
                <a:extLst>
                  <a:ext uri="{FF2B5EF4-FFF2-40B4-BE49-F238E27FC236}">
                    <a16:creationId xmlns:a16="http://schemas.microsoft.com/office/drawing/2014/main" id="{179C9D65-ED8D-4270-96DB-0166B37CC617}"/>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56" name="Rectangle 56">
                <a:extLst>
                  <a:ext uri="{FF2B5EF4-FFF2-40B4-BE49-F238E27FC236}">
                    <a16:creationId xmlns:a16="http://schemas.microsoft.com/office/drawing/2014/main" id="{8FA3F269-F6F9-4D8C-BD50-834B9C1C2D7F}"/>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7" name="Rectangle 57">
                <a:extLst>
                  <a:ext uri="{FF2B5EF4-FFF2-40B4-BE49-F238E27FC236}">
                    <a16:creationId xmlns:a16="http://schemas.microsoft.com/office/drawing/2014/main" id="{B2736331-EA8C-4D2B-911F-2C47F8E08F2C}"/>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8" name="Rectangle 58">
                <a:extLst>
                  <a:ext uri="{FF2B5EF4-FFF2-40B4-BE49-F238E27FC236}">
                    <a16:creationId xmlns:a16="http://schemas.microsoft.com/office/drawing/2014/main" id="{475E4477-D818-4539-8C43-16264999F347}"/>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59" name="Rectangle 59">
                <a:extLst>
                  <a:ext uri="{FF2B5EF4-FFF2-40B4-BE49-F238E27FC236}">
                    <a16:creationId xmlns:a16="http://schemas.microsoft.com/office/drawing/2014/main" id="{EB6C6119-1E77-419C-842F-D757461A5E5B}"/>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60" name="Text Box 60">
                <a:extLst>
                  <a:ext uri="{FF2B5EF4-FFF2-40B4-BE49-F238E27FC236}">
                    <a16:creationId xmlns:a16="http://schemas.microsoft.com/office/drawing/2014/main" id="{E179067C-A457-4C72-A7A6-678A56BD5569}"/>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161" name="Text Box 61">
                <a:extLst>
                  <a:ext uri="{FF2B5EF4-FFF2-40B4-BE49-F238E27FC236}">
                    <a16:creationId xmlns:a16="http://schemas.microsoft.com/office/drawing/2014/main" id="{F763934D-8464-44E6-95BB-5DDCFBB26C43}"/>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62" name="Text Box 62">
                <a:extLst>
                  <a:ext uri="{FF2B5EF4-FFF2-40B4-BE49-F238E27FC236}">
                    <a16:creationId xmlns:a16="http://schemas.microsoft.com/office/drawing/2014/main" id="{05FF7976-56BD-4E07-8B19-D92729B10FA7}"/>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163" name="Text Box 63">
                <a:extLst>
                  <a:ext uri="{FF2B5EF4-FFF2-40B4-BE49-F238E27FC236}">
                    <a16:creationId xmlns:a16="http://schemas.microsoft.com/office/drawing/2014/main" id="{02B3F9D3-4E0C-4870-82B0-814473BAF5F6}"/>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164" name="Text Box 64">
                <a:extLst>
                  <a:ext uri="{FF2B5EF4-FFF2-40B4-BE49-F238E27FC236}">
                    <a16:creationId xmlns:a16="http://schemas.microsoft.com/office/drawing/2014/main" id="{AAE54627-1E3C-4D28-AB1B-627CD71AF10C}"/>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165" name="Text Box 65">
                <a:extLst>
                  <a:ext uri="{FF2B5EF4-FFF2-40B4-BE49-F238E27FC236}">
                    <a16:creationId xmlns:a16="http://schemas.microsoft.com/office/drawing/2014/main" id="{1692934C-576B-4EF6-967D-07BAA00B65A9}"/>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166" name="Text Box 66">
                <a:extLst>
                  <a:ext uri="{FF2B5EF4-FFF2-40B4-BE49-F238E27FC236}">
                    <a16:creationId xmlns:a16="http://schemas.microsoft.com/office/drawing/2014/main" id="{04CC81B6-FBEE-4BA7-B273-C04E325089B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167" name="Text Box 67">
                <a:extLst>
                  <a:ext uri="{FF2B5EF4-FFF2-40B4-BE49-F238E27FC236}">
                    <a16:creationId xmlns:a16="http://schemas.microsoft.com/office/drawing/2014/main" id="{2F255B41-C836-4883-B5D0-19B1FFEBA71A}"/>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168" name="Text Box 68">
                <a:extLst>
                  <a:ext uri="{FF2B5EF4-FFF2-40B4-BE49-F238E27FC236}">
                    <a16:creationId xmlns:a16="http://schemas.microsoft.com/office/drawing/2014/main" id="{3CC72AEA-E6AA-49CD-BD53-8ECEF01CE13A}"/>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169" name="Text Box 70">
                <a:extLst>
                  <a:ext uri="{FF2B5EF4-FFF2-40B4-BE49-F238E27FC236}">
                    <a16:creationId xmlns:a16="http://schemas.microsoft.com/office/drawing/2014/main" id="{CC294C67-ADC5-4981-AB79-4E42E2F4DA06}"/>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170" name="Text Box 71">
                <a:extLst>
                  <a:ext uri="{FF2B5EF4-FFF2-40B4-BE49-F238E27FC236}">
                    <a16:creationId xmlns:a16="http://schemas.microsoft.com/office/drawing/2014/main" id="{D8BB064E-21F1-496B-BBCD-F3EC1EC6712A}"/>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171" name="Group 170">
                <a:extLst>
                  <a:ext uri="{FF2B5EF4-FFF2-40B4-BE49-F238E27FC236}">
                    <a16:creationId xmlns:a16="http://schemas.microsoft.com/office/drawing/2014/main" id="{3A232E08-38B7-453E-9029-80D2FC9ADBC1}"/>
                  </a:ext>
                </a:extLst>
              </p:cNvPr>
              <p:cNvGrpSpPr/>
              <p:nvPr/>
            </p:nvGrpSpPr>
            <p:grpSpPr>
              <a:xfrm>
                <a:off x="2133600" y="2482850"/>
                <a:ext cx="6629400" cy="336550"/>
                <a:chOff x="2209800" y="2438400"/>
                <a:chExt cx="6629400" cy="336550"/>
              </a:xfrm>
            </p:grpSpPr>
            <p:sp>
              <p:nvSpPr>
                <p:cNvPr id="172" name="Text Box 72">
                  <a:extLst>
                    <a:ext uri="{FF2B5EF4-FFF2-40B4-BE49-F238E27FC236}">
                      <a16:creationId xmlns:a16="http://schemas.microsoft.com/office/drawing/2014/main" id="{4FBB43BF-77A0-4C7E-97B9-E81A3F513575}"/>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173" name="Line 73">
                  <a:extLst>
                    <a:ext uri="{FF2B5EF4-FFF2-40B4-BE49-F238E27FC236}">
                      <a16:creationId xmlns:a16="http://schemas.microsoft.com/office/drawing/2014/main" id="{FCEC574D-2840-4272-8295-4AFF43A51E01}"/>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174" name="Line 74">
                  <a:extLst>
                    <a:ext uri="{FF2B5EF4-FFF2-40B4-BE49-F238E27FC236}">
                      <a16:creationId xmlns:a16="http://schemas.microsoft.com/office/drawing/2014/main" id="{642500F6-AB56-445B-86D1-5A2D13E45799}"/>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175" name="Text Box 75">
                <a:extLst>
                  <a:ext uri="{FF2B5EF4-FFF2-40B4-BE49-F238E27FC236}">
                    <a16:creationId xmlns:a16="http://schemas.microsoft.com/office/drawing/2014/main" id="{A57F1217-E125-40D2-9C64-0624C19AB668}"/>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176" name="Text Box 76">
                <a:extLst>
                  <a:ext uri="{FF2B5EF4-FFF2-40B4-BE49-F238E27FC236}">
                    <a16:creationId xmlns:a16="http://schemas.microsoft.com/office/drawing/2014/main" id="{AFF67471-2366-4D26-B9FF-2AD96183BB97}"/>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177" name="Text Box 77">
                <a:extLst>
                  <a:ext uri="{FF2B5EF4-FFF2-40B4-BE49-F238E27FC236}">
                    <a16:creationId xmlns:a16="http://schemas.microsoft.com/office/drawing/2014/main" id="{A385F1F8-BC56-4A10-A6BB-F0634E191AB2}"/>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178" name="Text Box 78">
                <a:extLst>
                  <a:ext uri="{FF2B5EF4-FFF2-40B4-BE49-F238E27FC236}">
                    <a16:creationId xmlns:a16="http://schemas.microsoft.com/office/drawing/2014/main" id="{45589EB9-883C-4B88-9B41-641DA71F91FC}"/>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179" name="Text Box 79">
                <a:extLst>
                  <a:ext uri="{FF2B5EF4-FFF2-40B4-BE49-F238E27FC236}">
                    <a16:creationId xmlns:a16="http://schemas.microsoft.com/office/drawing/2014/main" id="{F5A18A55-8132-4A57-BF25-F1AD8886F408}"/>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180" name="Text Box 80">
                <a:extLst>
                  <a:ext uri="{FF2B5EF4-FFF2-40B4-BE49-F238E27FC236}">
                    <a16:creationId xmlns:a16="http://schemas.microsoft.com/office/drawing/2014/main" id="{D8B0617E-403B-435C-9D5C-251D506658A4}"/>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181" name="Text Box 81">
                <a:extLst>
                  <a:ext uri="{FF2B5EF4-FFF2-40B4-BE49-F238E27FC236}">
                    <a16:creationId xmlns:a16="http://schemas.microsoft.com/office/drawing/2014/main" id="{5AEA3639-604E-4BC6-8CBB-1BFD18FD7817}"/>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182" name="Text Box 82">
                <a:extLst>
                  <a:ext uri="{FF2B5EF4-FFF2-40B4-BE49-F238E27FC236}">
                    <a16:creationId xmlns:a16="http://schemas.microsoft.com/office/drawing/2014/main" id="{D91310A5-BB51-4036-BB85-C14078F6E3D8}"/>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9" name="Text Box 69">
              <a:extLst>
                <a:ext uri="{FF2B5EF4-FFF2-40B4-BE49-F238E27FC236}">
                  <a16:creationId xmlns:a16="http://schemas.microsoft.com/office/drawing/2014/main" id="{F7952EF0-1DDC-4890-8FBE-77FE7051E41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grpSp>
      <p:sp>
        <p:nvSpPr>
          <p:cNvPr id="93" name="Title 1">
            <a:extLst>
              <a:ext uri="{FF2B5EF4-FFF2-40B4-BE49-F238E27FC236}">
                <a16:creationId xmlns:a16="http://schemas.microsoft.com/office/drawing/2014/main" id="{C4D4F334-A7C9-4641-8E49-A09ACCA4E057}"/>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9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23</a:t>
            </a:fld>
            <a:endParaRPr dirty="0"/>
          </a:p>
        </p:txBody>
      </p:sp>
    </p:spTree>
    <p:extLst>
      <p:ext uri="{BB962C8B-B14F-4D97-AF65-F5344CB8AC3E}">
        <p14:creationId xmlns:p14="http://schemas.microsoft.com/office/powerpoint/2010/main" val="2579960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#3-3</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3</a:t>
            </a:r>
            <a:r>
              <a:rPr lang="en-US" dirty="0"/>
              <a:t>. </a:t>
            </a:r>
            <a:r>
              <a:rPr lang="en-US" sz="2200" dirty="0"/>
              <a:t>Load 16 bytes from memory; Set </a:t>
            </a:r>
            <a:r>
              <a:rPr lang="en-US" sz="2200" b="1" dirty="0"/>
              <a:t>Tag</a:t>
            </a:r>
            <a:r>
              <a:rPr lang="en-US" sz="2200" dirty="0"/>
              <a:t> and </a:t>
            </a:r>
            <a:r>
              <a:rPr lang="en-US" sz="2200" b="1" dirty="0"/>
              <a:t>Valid</a:t>
            </a:r>
            <a:r>
              <a:rPr lang="en-US" sz="2200" dirty="0"/>
              <a:t> bit</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0000000011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cxnSp>
        <p:nvCxnSpPr>
          <p:cNvPr id="240" name="Straight Arrow Connector 239">
            <a:extLst>
              <a:ext uri="{FF2B5EF4-FFF2-40B4-BE49-F238E27FC236}">
                <a16:creationId xmlns:a16="http://schemas.microsoft.com/office/drawing/2014/main" id="{BD171D6E-292B-4B7D-906A-92AA522ACBAE}"/>
              </a:ext>
            </a:extLst>
          </p:cNvPr>
          <p:cNvCxnSpPr>
            <a:cxnSpLocks/>
          </p:cNvCxnSpPr>
          <p:nvPr/>
        </p:nvCxnSpPr>
        <p:spPr>
          <a:xfrm flipH="1">
            <a:off x="3352800" y="1857376"/>
            <a:ext cx="1720516" cy="24860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Title 1">
            <a:extLst>
              <a:ext uri="{FF2B5EF4-FFF2-40B4-BE49-F238E27FC236}">
                <a16:creationId xmlns:a16="http://schemas.microsoft.com/office/drawing/2014/main" id="{FDC9A6E0-B89A-4197-B4C8-DD2897D485E9}"/>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7"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24</a:t>
            </a:fld>
            <a:endParaRPr dirty="0"/>
          </a:p>
        </p:txBody>
      </p:sp>
    </p:spTree>
    <p:extLst>
      <p:ext uri="{BB962C8B-B14F-4D97-AF65-F5344CB8AC3E}">
        <p14:creationId xmlns:p14="http://schemas.microsoft.com/office/powerpoint/2010/main" val="291694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up)">
                                      <p:cBhvr>
                                        <p:cTn id="7"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#3-4</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4</a:t>
            </a:r>
            <a:r>
              <a:rPr lang="en-US" dirty="0"/>
              <a:t>. </a:t>
            </a:r>
            <a:r>
              <a:rPr lang="en-US" sz="2200" dirty="0"/>
              <a:t>Return </a:t>
            </a:r>
            <a:r>
              <a:rPr lang="en-US" sz="2200" b="1" dirty="0"/>
              <a:t>Word1</a:t>
            </a:r>
            <a:r>
              <a:rPr lang="en-US" sz="2200" dirty="0"/>
              <a:t> (byte offset = 4) to Register</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0100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0000000011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8" name="Left Arrow 86">
            <a:extLst>
              <a:ext uri="{FF2B5EF4-FFF2-40B4-BE49-F238E27FC236}">
                <a16:creationId xmlns:a16="http://schemas.microsoft.com/office/drawing/2014/main" id="{84B58F2A-4772-4603-A146-C18F00E8DD7B}"/>
              </a:ext>
            </a:extLst>
          </p:cNvPr>
          <p:cNvSpPr/>
          <p:nvPr/>
        </p:nvSpPr>
        <p:spPr>
          <a:xfrm rot="5400000">
            <a:off x="8561141"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Oval 102">
            <a:extLst>
              <a:ext uri="{FF2B5EF4-FFF2-40B4-BE49-F238E27FC236}">
                <a16:creationId xmlns:a16="http://schemas.microsoft.com/office/drawing/2014/main" id="{7DA4CE54-DA6F-48F1-BE12-7E9DD5B5D90B}"/>
              </a:ext>
            </a:extLst>
          </p:cNvPr>
          <p:cNvSpPr/>
          <p:nvPr/>
        </p:nvSpPr>
        <p:spPr>
          <a:xfrm>
            <a:off x="5334000" y="4130582"/>
            <a:ext cx="16764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itle 1">
            <a:extLst>
              <a:ext uri="{FF2B5EF4-FFF2-40B4-BE49-F238E27FC236}">
                <a16:creationId xmlns:a16="http://schemas.microsoft.com/office/drawing/2014/main" id="{90FD3B56-5311-4D22-A413-44ED879D2F68}"/>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25</a:t>
            </a:fld>
            <a:endParaRPr dirty="0"/>
          </a:p>
        </p:txBody>
      </p:sp>
    </p:spTree>
    <p:extLst>
      <p:ext uri="{BB962C8B-B14F-4D97-AF65-F5344CB8AC3E}">
        <p14:creationId xmlns:p14="http://schemas.microsoft.com/office/powerpoint/2010/main" val="2211441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dissolve">
                                      <p:cBhvr>
                                        <p:cTn id="1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#4-1</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1</a:t>
            </a:r>
            <a:r>
              <a:rPr lang="en-US" dirty="0"/>
              <a:t>. </a:t>
            </a:r>
            <a:r>
              <a:rPr lang="en-US" sz="2200" dirty="0"/>
              <a:t>Check Cache Block at index </a:t>
            </a:r>
            <a:r>
              <a:rPr lang="en-US" sz="2200" b="1" dirty="0"/>
              <a:t>1</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000000000000000010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8" name="Left Arrow 86">
            <a:extLst>
              <a:ext uri="{FF2B5EF4-FFF2-40B4-BE49-F238E27FC236}">
                <a16:creationId xmlns:a16="http://schemas.microsoft.com/office/drawing/2014/main" id="{84B58F2A-4772-4603-A146-C18F00E8DD7B}"/>
              </a:ext>
            </a:extLst>
          </p:cNvPr>
          <p:cNvSpPr/>
          <p:nvPr/>
        </p:nvSpPr>
        <p:spPr>
          <a:xfrm rot="5400000">
            <a:off x="7319211"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a:extLst>
              <a:ext uri="{FF2B5EF4-FFF2-40B4-BE49-F238E27FC236}">
                <a16:creationId xmlns:a16="http://schemas.microsoft.com/office/drawing/2014/main" id="{BE3D644D-BB07-4DE5-A715-0405404A80A5}"/>
              </a:ext>
            </a:extLst>
          </p:cNvPr>
          <p:cNvSpPr/>
          <p:nvPr/>
        </p:nvSpPr>
        <p:spPr>
          <a:xfrm>
            <a:off x="2046273" y="3596273"/>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itle 1">
            <a:extLst>
              <a:ext uri="{FF2B5EF4-FFF2-40B4-BE49-F238E27FC236}">
                <a16:creationId xmlns:a16="http://schemas.microsoft.com/office/drawing/2014/main" id="{6D25B9CA-4B78-4BE6-BC1E-544881147B80}"/>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26</a:t>
            </a:fld>
            <a:endParaRPr dirty="0"/>
          </a:p>
        </p:txBody>
      </p:sp>
    </p:spTree>
    <p:extLst>
      <p:ext uri="{BB962C8B-B14F-4D97-AF65-F5344CB8AC3E}">
        <p14:creationId xmlns:p14="http://schemas.microsoft.com/office/powerpoint/2010/main" val="2913674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dissolve">
                                      <p:cBhvr>
                                        <p:cTn id="1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#4-2</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2</a:t>
            </a:r>
            <a:r>
              <a:rPr lang="en-US" dirty="0"/>
              <a:t>. </a:t>
            </a:r>
            <a:r>
              <a:rPr lang="en-US" sz="2200" dirty="0"/>
              <a:t>Cache block is </a:t>
            </a:r>
            <a:r>
              <a:rPr lang="en-US" sz="2200" b="1" dirty="0"/>
              <a:t>Valid</a:t>
            </a:r>
            <a:r>
              <a:rPr lang="en-US" sz="2200" dirty="0"/>
              <a:t> but </a:t>
            </a:r>
            <a:r>
              <a:rPr lang="en-US" sz="2200" b="1" dirty="0"/>
              <a:t>Tags mismatch </a:t>
            </a:r>
            <a:r>
              <a:rPr lang="en-US" sz="2200" b="1" dirty="0">
                <a:solidFill>
                  <a:srgbClr val="7030A0"/>
                </a:solidFill>
              </a:rPr>
              <a:t>[Cold miss]</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000000000000000010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8" name="Left Arrow 86">
            <a:extLst>
              <a:ext uri="{FF2B5EF4-FFF2-40B4-BE49-F238E27FC236}">
                <a16:creationId xmlns:a16="http://schemas.microsoft.com/office/drawing/2014/main" id="{84B58F2A-4772-4603-A146-C18F00E8DD7B}"/>
              </a:ext>
            </a:extLst>
          </p:cNvPr>
          <p:cNvSpPr/>
          <p:nvPr/>
        </p:nvSpPr>
        <p:spPr>
          <a:xfrm rot="5400000">
            <a:off x="5212930" y="1765717"/>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Oval 102">
            <a:extLst>
              <a:ext uri="{FF2B5EF4-FFF2-40B4-BE49-F238E27FC236}">
                <a16:creationId xmlns:a16="http://schemas.microsoft.com/office/drawing/2014/main" id="{CF240557-A374-434F-8396-414B6DAA8345}"/>
              </a:ext>
            </a:extLst>
          </p:cNvPr>
          <p:cNvSpPr/>
          <p:nvPr/>
        </p:nvSpPr>
        <p:spPr>
          <a:xfrm>
            <a:off x="2667000" y="3505200"/>
            <a:ext cx="9906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itle 1">
            <a:extLst>
              <a:ext uri="{FF2B5EF4-FFF2-40B4-BE49-F238E27FC236}">
                <a16:creationId xmlns:a16="http://schemas.microsoft.com/office/drawing/2014/main" id="{D26C359C-E775-4869-9288-92E092A0660E}"/>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27</a:t>
            </a:fld>
            <a:endParaRPr dirty="0"/>
          </a:p>
        </p:txBody>
      </p:sp>
    </p:spTree>
    <p:extLst>
      <p:ext uri="{BB962C8B-B14F-4D97-AF65-F5344CB8AC3E}">
        <p14:creationId xmlns:p14="http://schemas.microsoft.com/office/powerpoint/2010/main" val="214430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dissolve">
                                      <p:cBhvr>
                                        <p:cTn id="1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#4-3</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3</a:t>
            </a:r>
            <a:r>
              <a:rPr lang="en-US" dirty="0"/>
              <a:t>. </a:t>
            </a:r>
            <a:r>
              <a:rPr lang="en-US" sz="2200" dirty="0"/>
              <a:t>Replace block </a:t>
            </a:r>
            <a:r>
              <a:rPr lang="en-US" sz="2200" b="1" dirty="0"/>
              <a:t>1</a:t>
            </a:r>
            <a:r>
              <a:rPr lang="en-US" sz="2200" dirty="0"/>
              <a:t> with new data; Set </a:t>
            </a:r>
            <a:r>
              <a:rPr lang="en-US" sz="2200" b="1" dirty="0"/>
              <a:t>Tag</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000000000000000010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2</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E</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F</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G</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H</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cxnSp>
        <p:nvCxnSpPr>
          <p:cNvPr id="104" name="Straight Arrow Connector 103">
            <a:extLst>
              <a:ext uri="{FF2B5EF4-FFF2-40B4-BE49-F238E27FC236}">
                <a16:creationId xmlns:a16="http://schemas.microsoft.com/office/drawing/2014/main" id="{2CA7868A-2B8E-4487-88AC-0819D5A03997}"/>
              </a:ext>
            </a:extLst>
          </p:cNvPr>
          <p:cNvCxnSpPr/>
          <p:nvPr/>
        </p:nvCxnSpPr>
        <p:spPr>
          <a:xfrm flipH="1">
            <a:off x="3352800" y="1857376"/>
            <a:ext cx="1720516" cy="1848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itle 1">
            <a:extLst>
              <a:ext uri="{FF2B5EF4-FFF2-40B4-BE49-F238E27FC236}">
                <a16:creationId xmlns:a16="http://schemas.microsoft.com/office/drawing/2014/main" id="{358B38C2-EA20-4E4D-941C-9BAF08D3DBE4}"/>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7"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8"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28</a:t>
            </a:fld>
            <a:endParaRPr dirty="0"/>
          </a:p>
        </p:txBody>
      </p:sp>
    </p:spTree>
    <p:extLst>
      <p:ext uri="{BB962C8B-B14F-4D97-AF65-F5344CB8AC3E}">
        <p14:creationId xmlns:p14="http://schemas.microsoft.com/office/powerpoint/2010/main" val="4220011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up)">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#4-4</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4</a:t>
            </a:r>
            <a:r>
              <a:rPr lang="en-US" dirty="0"/>
              <a:t>. </a:t>
            </a:r>
            <a:r>
              <a:rPr lang="en-US" sz="2200" dirty="0"/>
              <a:t>Return </a:t>
            </a:r>
            <a:r>
              <a:rPr lang="en-US" sz="2200" b="1" dirty="0"/>
              <a:t>Word2</a:t>
            </a:r>
            <a:r>
              <a:rPr lang="en-US" sz="2200" dirty="0"/>
              <a:t> (byte offset = 8) to Register</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000000000000000010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1000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2</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E</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F</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G</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H</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8" name="Oval 87">
            <a:extLst>
              <a:ext uri="{FF2B5EF4-FFF2-40B4-BE49-F238E27FC236}">
                <a16:creationId xmlns:a16="http://schemas.microsoft.com/office/drawing/2014/main" id="{3EB07F9C-46EC-450B-8A6F-F9051D8B9B00}"/>
              </a:ext>
            </a:extLst>
          </p:cNvPr>
          <p:cNvSpPr/>
          <p:nvPr/>
        </p:nvSpPr>
        <p:spPr>
          <a:xfrm>
            <a:off x="7017776" y="3512403"/>
            <a:ext cx="16764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Left Arrow 90">
            <a:extLst>
              <a:ext uri="{FF2B5EF4-FFF2-40B4-BE49-F238E27FC236}">
                <a16:creationId xmlns:a16="http://schemas.microsoft.com/office/drawing/2014/main" id="{FDCAA011-A612-4C32-AB88-713E9A98A8C2}"/>
              </a:ext>
            </a:extLst>
          </p:cNvPr>
          <p:cNvSpPr/>
          <p:nvPr/>
        </p:nvSpPr>
        <p:spPr>
          <a:xfrm rot="5400000">
            <a:off x="8521723" y="1781354"/>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itle 1">
            <a:extLst>
              <a:ext uri="{FF2B5EF4-FFF2-40B4-BE49-F238E27FC236}">
                <a16:creationId xmlns:a16="http://schemas.microsoft.com/office/drawing/2014/main" id="{B719955D-4BF1-463D-8DD3-C1DC483697F2}"/>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29</a:t>
            </a:fld>
            <a:endParaRPr dirty="0"/>
          </a:p>
        </p:txBody>
      </p:sp>
    </p:spTree>
    <p:extLst>
      <p:ext uri="{BB962C8B-B14F-4D97-AF65-F5344CB8AC3E}">
        <p14:creationId xmlns:p14="http://schemas.microsoft.com/office/powerpoint/2010/main" val="3289551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Contents</a:t>
            </a:r>
            <a:endParaRPr lang="en-US" dirty="0"/>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normAutofit/>
          </a:bodyPr>
          <a:lstStyle/>
          <a:p>
            <a:pPr marL="446088" indent="-446088"/>
            <a:r>
              <a:rPr lang="en-US" sz="4000" dirty="0"/>
              <a:t>Cache Revision</a:t>
            </a:r>
          </a:p>
          <a:p>
            <a:pPr marL="446088" indent="-446088"/>
            <a:r>
              <a:rPr lang="en-US" sz="4000" dirty="0"/>
              <a:t>Past year’s exam question</a:t>
            </a:r>
          </a:p>
          <a:p>
            <a:pPr marL="1206500" lvl="1" indent="-446088"/>
            <a:r>
              <a:rPr lang="en-US" sz="3200" dirty="0" err="1"/>
              <a:t>AY2021</a:t>
            </a:r>
            <a:r>
              <a:rPr lang="en-US" sz="3200" dirty="0"/>
              <a:t>/22 </a:t>
            </a:r>
            <a:r>
              <a:rPr lang="en-US" sz="3200" dirty="0" err="1"/>
              <a:t>Sem1</a:t>
            </a:r>
            <a:r>
              <a:rPr lang="en-US" sz="3200" dirty="0"/>
              <a:t> </a:t>
            </a:r>
            <a:r>
              <a:rPr lang="en-US" sz="3200" dirty="0" err="1"/>
              <a:t>Q16</a:t>
            </a:r>
            <a:endParaRPr lang="en-US" sz="3200" dirty="0"/>
          </a:p>
          <a:p>
            <a:pPr marL="446088" indent="-446088"/>
            <a:r>
              <a:rPr lang="en-US" sz="4000" dirty="0"/>
              <a:t>Cache Quiz</a:t>
            </a:r>
          </a:p>
          <a:p>
            <a:pPr marL="446088" indent="-446088"/>
            <a:r>
              <a:rPr lang="en-US" sz="4000" dirty="0"/>
              <a:t>Final Exam</a:t>
            </a:r>
          </a:p>
        </p:txBody>
      </p:sp>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a:t>
            </a:fld>
            <a:endParaRPr dirty="0"/>
          </a:p>
        </p:txBody>
      </p:sp>
    </p:spTree>
    <p:extLst>
      <p:ext uri="{BB962C8B-B14F-4D97-AF65-F5344CB8AC3E}">
        <p14:creationId xmlns:p14="http://schemas.microsoft.com/office/powerpoint/2010/main" val="397250748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#5-1</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1</a:t>
            </a:r>
            <a:r>
              <a:rPr lang="en-US" dirty="0"/>
              <a:t>. </a:t>
            </a:r>
            <a:r>
              <a:rPr lang="en-US" sz="2200" dirty="0"/>
              <a:t>Check Cache Block at index </a:t>
            </a:r>
            <a:r>
              <a:rPr lang="en-US" sz="2200" b="1" dirty="0"/>
              <a:t>1</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2</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E</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F</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G</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H</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03" name="Left Arrow 90">
            <a:extLst>
              <a:ext uri="{FF2B5EF4-FFF2-40B4-BE49-F238E27FC236}">
                <a16:creationId xmlns:a16="http://schemas.microsoft.com/office/drawing/2014/main" id="{FDCAA011-A612-4C32-AB88-713E9A98A8C2}"/>
              </a:ext>
            </a:extLst>
          </p:cNvPr>
          <p:cNvSpPr/>
          <p:nvPr/>
        </p:nvSpPr>
        <p:spPr>
          <a:xfrm rot="5400000">
            <a:off x="7358709" y="1781354"/>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Oval 103">
            <a:extLst>
              <a:ext uri="{FF2B5EF4-FFF2-40B4-BE49-F238E27FC236}">
                <a16:creationId xmlns:a16="http://schemas.microsoft.com/office/drawing/2014/main" id="{4CA94E8C-B284-46B9-A63E-18424EC2704E}"/>
              </a:ext>
            </a:extLst>
          </p:cNvPr>
          <p:cNvSpPr/>
          <p:nvPr/>
        </p:nvSpPr>
        <p:spPr>
          <a:xfrm>
            <a:off x="2046273" y="3596273"/>
            <a:ext cx="304800" cy="304800"/>
          </a:xfrm>
          <a:prstGeom prst="ellipse">
            <a:avLst/>
          </a:prstGeom>
          <a:solidFill>
            <a:srgbClr val="EFE9E1">
              <a:alpha val="32157"/>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Title 1">
            <a:extLst>
              <a:ext uri="{FF2B5EF4-FFF2-40B4-BE49-F238E27FC236}">
                <a16:creationId xmlns:a16="http://schemas.microsoft.com/office/drawing/2014/main" id="{1E790DF9-77E3-4C84-AA66-EA252983B7EE}"/>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30</a:t>
            </a:fld>
            <a:endParaRPr dirty="0"/>
          </a:p>
        </p:txBody>
      </p:sp>
    </p:spTree>
    <p:extLst>
      <p:ext uri="{BB962C8B-B14F-4D97-AF65-F5344CB8AC3E}">
        <p14:creationId xmlns:p14="http://schemas.microsoft.com/office/powerpoint/2010/main" val="2414497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dissolve">
                                      <p:cBhvr>
                                        <p:cTn id="1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#5-2</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2</a:t>
            </a:r>
            <a:r>
              <a:rPr lang="en-US" dirty="0"/>
              <a:t>. </a:t>
            </a:r>
            <a:r>
              <a:rPr lang="en-US" sz="2200" dirty="0"/>
              <a:t>Cache block is </a:t>
            </a:r>
            <a:r>
              <a:rPr lang="en-US" sz="2200" b="1" dirty="0"/>
              <a:t>Valid</a:t>
            </a:r>
            <a:r>
              <a:rPr lang="en-US" sz="2200" dirty="0"/>
              <a:t> but </a:t>
            </a:r>
            <a:r>
              <a:rPr lang="en-US" sz="2200" b="1" dirty="0"/>
              <a:t>Tags mismatch </a:t>
            </a:r>
            <a:r>
              <a:rPr lang="en-US" sz="2200" b="1" dirty="0">
                <a:solidFill>
                  <a:srgbClr val="7030A0"/>
                </a:solidFill>
              </a:rPr>
              <a:t>[Cold miss]</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2</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E</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F</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G</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H</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103" name="Left Arrow 90">
            <a:extLst>
              <a:ext uri="{FF2B5EF4-FFF2-40B4-BE49-F238E27FC236}">
                <a16:creationId xmlns:a16="http://schemas.microsoft.com/office/drawing/2014/main" id="{FDCAA011-A612-4C32-AB88-713E9A98A8C2}"/>
              </a:ext>
            </a:extLst>
          </p:cNvPr>
          <p:cNvSpPr/>
          <p:nvPr/>
        </p:nvSpPr>
        <p:spPr>
          <a:xfrm rot="5400000">
            <a:off x="5295901" y="1781354"/>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a:extLst>
              <a:ext uri="{FF2B5EF4-FFF2-40B4-BE49-F238E27FC236}">
                <a16:creationId xmlns:a16="http://schemas.microsoft.com/office/drawing/2014/main" id="{40C883D2-5550-427A-8C86-B45C3B56C2FA}"/>
              </a:ext>
            </a:extLst>
          </p:cNvPr>
          <p:cNvSpPr/>
          <p:nvPr/>
        </p:nvSpPr>
        <p:spPr>
          <a:xfrm>
            <a:off x="2667000" y="3505200"/>
            <a:ext cx="9906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Title 1">
            <a:extLst>
              <a:ext uri="{FF2B5EF4-FFF2-40B4-BE49-F238E27FC236}">
                <a16:creationId xmlns:a16="http://schemas.microsoft.com/office/drawing/2014/main" id="{73991AA4-A548-426F-BA07-C6BF0EF663D0}"/>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31</a:t>
            </a:fld>
            <a:endParaRPr dirty="0"/>
          </a:p>
        </p:txBody>
      </p:sp>
    </p:spTree>
    <p:extLst>
      <p:ext uri="{BB962C8B-B14F-4D97-AF65-F5344CB8AC3E}">
        <p14:creationId xmlns:p14="http://schemas.microsoft.com/office/powerpoint/2010/main" val="4248717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dissolve">
                                      <p:cBhvr>
                                        <p:cTn id="1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#5-3</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3</a:t>
            </a:r>
            <a:r>
              <a:rPr lang="en-US" dirty="0"/>
              <a:t>. </a:t>
            </a:r>
            <a:r>
              <a:rPr lang="en-US" sz="2200" dirty="0"/>
              <a:t>Replace block </a:t>
            </a:r>
            <a:r>
              <a:rPr lang="en-US" sz="2200" b="1" dirty="0"/>
              <a:t>1</a:t>
            </a:r>
            <a:r>
              <a:rPr lang="en-US" sz="2200" dirty="0"/>
              <a:t> with new data; Set </a:t>
            </a:r>
            <a:r>
              <a:rPr lang="en-US" sz="2200" b="1" dirty="0"/>
              <a:t>Tag</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2">
                <a:lumMod val="20000"/>
                <a:lumOff val="80000"/>
              </a:schemeClr>
            </a:solidFill>
            <a:ln w="25400">
              <a:solidFill>
                <a:schemeClr val="tx1"/>
              </a:solidFill>
              <a:miter lim="800000"/>
              <a:headEnd/>
              <a:tailEnd/>
            </a:ln>
          </p:spPr>
          <p:txBody>
            <a:bodyPr wrap="none" anchor="ctr"/>
            <a:lstStyle/>
            <a:p>
              <a:pPr algn="ctr" eaLnBrk="0" hangingPunct="0"/>
              <a:r>
                <a:rPr lang="en-US" sz="2000" b="1" dirty="0">
                  <a:solidFill>
                    <a:srgbClr val="C00000"/>
                  </a:solidFill>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cxnSp>
        <p:nvCxnSpPr>
          <p:cNvPr id="104" name="Straight Arrow Connector 103">
            <a:extLst>
              <a:ext uri="{FF2B5EF4-FFF2-40B4-BE49-F238E27FC236}">
                <a16:creationId xmlns:a16="http://schemas.microsoft.com/office/drawing/2014/main" id="{31F9FD43-221E-460D-B50A-921A9448A602}"/>
              </a:ext>
            </a:extLst>
          </p:cNvPr>
          <p:cNvCxnSpPr/>
          <p:nvPr/>
        </p:nvCxnSpPr>
        <p:spPr>
          <a:xfrm flipH="1">
            <a:off x="3352800" y="1857376"/>
            <a:ext cx="1720516" cy="18483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itle 1">
            <a:extLst>
              <a:ext uri="{FF2B5EF4-FFF2-40B4-BE49-F238E27FC236}">
                <a16:creationId xmlns:a16="http://schemas.microsoft.com/office/drawing/2014/main" id="{9FCB273C-6D29-47E6-9083-00FBC11BEF29}"/>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7"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8"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32</a:t>
            </a:fld>
            <a:endParaRPr dirty="0"/>
          </a:p>
        </p:txBody>
      </p:sp>
    </p:spTree>
    <p:extLst>
      <p:ext uri="{BB962C8B-B14F-4D97-AF65-F5344CB8AC3E}">
        <p14:creationId xmlns:p14="http://schemas.microsoft.com/office/powerpoint/2010/main" val="983213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up)">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Reading Data: </a:t>
            </a:r>
            <a:r>
              <a:rPr lang="en-GB" sz="3600" b="1" dirty="0">
                <a:solidFill>
                  <a:srgbClr val="0000FF"/>
                </a:solidFill>
              </a:rPr>
              <a:t>Load #5-4</a:t>
            </a:r>
          </a:p>
        </p:txBody>
      </p:sp>
      <p:sp>
        <p:nvSpPr>
          <p:cNvPr id="105" name="Content Placeholder 2">
            <a:extLst>
              <a:ext uri="{FF2B5EF4-FFF2-40B4-BE49-F238E27FC236}">
                <a16:creationId xmlns:a16="http://schemas.microsoft.com/office/drawing/2014/main" id="{F42D869D-777C-4A19-87AD-D73DCB7B3024}"/>
              </a:ext>
            </a:extLst>
          </p:cNvPr>
          <p:cNvSpPr>
            <a:spLocks noGrp="1"/>
          </p:cNvSpPr>
          <p:nvPr>
            <p:ph idx="1"/>
          </p:nvPr>
        </p:nvSpPr>
        <p:spPr>
          <a:xfrm>
            <a:off x="1824789" y="1463677"/>
            <a:ext cx="8538411" cy="958849"/>
          </a:xfrm>
        </p:spPr>
        <p:txBody>
          <a:bodyPr>
            <a:normAutofit/>
          </a:bodyPr>
          <a:lstStyle/>
          <a:p>
            <a:pPr marL="265113" indent="-265113">
              <a:buSzPct val="100000"/>
              <a:buFont typeface="Wingdings" panose="05000000000000000000" pitchFamily="2" charset="2"/>
              <a:buChar char="§"/>
            </a:pPr>
            <a:r>
              <a:rPr lang="en-SG" dirty="0"/>
              <a:t>Load from</a:t>
            </a:r>
            <a:endParaRPr lang="en-SG" sz="2200" dirty="0"/>
          </a:p>
          <a:p>
            <a:pPr>
              <a:buNone/>
            </a:pPr>
            <a:r>
              <a:rPr lang="en-US" b="1" dirty="0"/>
              <a:t>Step 4</a:t>
            </a:r>
            <a:r>
              <a:rPr lang="en-US" dirty="0"/>
              <a:t>. </a:t>
            </a:r>
            <a:r>
              <a:rPr lang="en-US" sz="2200" dirty="0"/>
              <a:t>Return </a:t>
            </a:r>
            <a:r>
              <a:rPr lang="en-US" sz="2200" b="1" dirty="0"/>
              <a:t>Word0</a:t>
            </a:r>
            <a:r>
              <a:rPr lang="en-US" sz="2200" dirty="0"/>
              <a:t> (byte offset = 0) to Register</a:t>
            </a:r>
            <a:endParaRPr lang="en-SG" sz="2200" b="1" dirty="0">
              <a:solidFill>
                <a:srgbClr val="7030A0"/>
              </a:solidFill>
            </a:endParaRPr>
          </a:p>
        </p:txBody>
      </p:sp>
      <p:grpSp>
        <p:nvGrpSpPr>
          <p:cNvPr id="107" name="Group 106">
            <a:extLst>
              <a:ext uri="{FF2B5EF4-FFF2-40B4-BE49-F238E27FC236}">
                <a16:creationId xmlns:a16="http://schemas.microsoft.com/office/drawing/2014/main" id="{F79D12AF-480C-4552-88AA-23103501BE5B}"/>
              </a:ext>
            </a:extLst>
          </p:cNvPr>
          <p:cNvGrpSpPr/>
          <p:nvPr/>
        </p:nvGrpSpPr>
        <p:grpSpPr>
          <a:xfrm>
            <a:off x="3886202" y="1095376"/>
            <a:ext cx="5257799" cy="762000"/>
            <a:chOff x="2362201" y="914400"/>
            <a:chExt cx="5257799" cy="762000"/>
          </a:xfrm>
        </p:grpSpPr>
        <p:sp>
          <p:nvSpPr>
            <p:cNvPr id="108" name="Rectangle 107">
              <a:extLst>
                <a:ext uri="{FF2B5EF4-FFF2-40B4-BE49-F238E27FC236}">
                  <a16:creationId xmlns:a16="http://schemas.microsoft.com/office/drawing/2014/main" id="{3ADEB99F-7526-4800-93FB-68071C373046}"/>
                </a:ext>
              </a:extLst>
            </p:cNvPr>
            <p:cNvSpPr/>
            <p:nvPr/>
          </p:nvSpPr>
          <p:spPr>
            <a:xfrm>
              <a:off x="2362201" y="1295400"/>
              <a:ext cx="2743199" cy="381000"/>
            </a:xfrm>
            <a:prstGeom prst="rect">
              <a:avLst/>
            </a:prstGeom>
            <a:solidFill>
              <a:schemeClr val="accent1">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C00000"/>
                  </a:solidFill>
                </a:rPr>
                <a:t>000000000000000000</a:t>
              </a:r>
            </a:p>
          </p:txBody>
        </p:sp>
        <p:sp>
          <p:nvSpPr>
            <p:cNvPr id="109" name="Rectangle 108">
              <a:extLst>
                <a:ext uri="{FF2B5EF4-FFF2-40B4-BE49-F238E27FC236}">
                  <a16:creationId xmlns:a16="http://schemas.microsoft.com/office/drawing/2014/main" id="{63F33081-71DE-4216-A404-17AFE49F1B46}"/>
                </a:ext>
              </a:extLst>
            </p:cNvPr>
            <p:cNvSpPr/>
            <p:nvPr/>
          </p:nvSpPr>
          <p:spPr>
            <a:xfrm>
              <a:off x="6705600" y="1295400"/>
              <a:ext cx="838200" cy="3810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rgbClr val="006600"/>
                  </a:solidFill>
                </a:rPr>
                <a:t>0000</a:t>
              </a:r>
            </a:p>
          </p:txBody>
        </p:sp>
        <p:sp>
          <p:nvSpPr>
            <p:cNvPr id="110" name="Text Box 75">
              <a:extLst>
                <a:ext uri="{FF2B5EF4-FFF2-40B4-BE49-F238E27FC236}">
                  <a16:creationId xmlns:a16="http://schemas.microsoft.com/office/drawing/2014/main" id="{1C436AB2-65A7-47B1-A984-D266382BA480}"/>
                </a:ext>
              </a:extLst>
            </p:cNvPr>
            <p:cNvSpPr txBox="1">
              <a:spLocks noChangeArrowheads="1"/>
            </p:cNvSpPr>
            <p:nvPr/>
          </p:nvSpPr>
          <p:spPr bwMode="auto">
            <a:xfrm>
              <a:off x="3429000" y="914400"/>
              <a:ext cx="726226"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mn-lt"/>
                </a:rPr>
                <a:t>Tag</a:t>
              </a:r>
            </a:p>
          </p:txBody>
        </p:sp>
        <p:sp>
          <p:nvSpPr>
            <p:cNvPr id="111" name="Text Box 75">
              <a:extLst>
                <a:ext uri="{FF2B5EF4-FFF2-40B4-BE49-F238E27FC236}">
                  <a16:creationId xmlns:a16="http://schemas.microsoft.com/office/drawing/2014/main" id="{B5D4DA04-2759-4E95-9345-23DD0EE45899}"/>
                </a:ext>
              </a:extLst>
            </p:cNvPr>
            <p:cNvSpPr txBox="1">
              <a:spLocks noChangeArrowheads="1"/>
            </p:cNvSpPr>
            <p:nvPr/>
          </p:nvSpPr>
          <p:spPr bwMode="auto">
            <a:xfrm>
              <a:off x="6553200" y="914400"/>
              <a:ext cx="1066800" cy="369332"/>
            </a:xfrm>
            <a:prstGeom prst="rect">
              <a:avLst/>
            </a:prstGeom>
            <a:noFill/>
            <a:ln w="9525" algn="ctr">
              <a:noFill/>
              <a:miter lim="800000"/>
              <a:headEnd/>
              <a:tailEnd/>
            </a:ln>
          </p:spPr>
          <p:txBody>
            <a:bodyPr wrap="square">
              <a:spAutoFit/>
            </a:bodyPr>
            <a:lstStyle/>
            <a:p>
              <a:pPr algn="ctr"/>
              <a:r>
                <a:rPr lang="en-US" b="1" dirty="0">
                  <a:solidFill>
                    <a:srgbClr val="006600"/>
                  </a:solidFill>
                  <a:latin typeface="+mn-lt"/>
                </a:rPr>
                <a:t>Offset</a:t>
              </a:r>
            </a:p>
          </p:txBody>
        </p:sp>
        <p:sp>
          <p:nvSpPr>
            <p:cNvPr id="112" name="Rectangle 111">
              <a:extLst>
                <a:ext uri="{FF2B5EF4-FFF2-40B4-BE49-F238E27FC236}">
                  <a16:creationId xmlns:a16="http://schemas.microsoft.com/office/drawing/2014/main" id="{0BAEB268-7595-4B11-BE85-B7EF92481650}"/>
                </a:ext>
              </a:extLst>
            </p:cNvPr>
            <p:cNvSpPr/>
            <p:nvPr/>
          </p:nvSpPr>
          <p:spPr>
            <a:xfrm>
              <a:off x="5105400" y="1295400"/>
              <a:ext cx="1600200" cy="3810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50000"/>
                </a:spcBef>
              </a:pPr>
              <a:r>
                <a:rPr lang="en-US" sz="2000" dirty="0">
                  <a:solidFill>
                    <a:schemeClr val="accent6">
                      <a:lumMod val="50000"/>
                    </a:schemeClr>
                  </a:solidFill>
                </a:rPr>
                <a:t>0000000001</a:t>
              </a:r>
            </a:p>
          </p:txBody>
        </p:sp>
        <p:sp>
          <p:nvSpPr>
            <p:cNvPr id="113" name="Text Box 75">
              <a:extLst>
                <a:ext uri="{FF2B5EF4-FFF2-40B4-BE49-F238E27FC236}">
                  <a16:creationId xmlns:a16="http://schemas.microsoft.com/office/drawing/2014/main" id="{226367A3-BC7A-4DF9-8D7F-4DF639AF9677}"/>
                </a:ext>
              </a:extLst>
            </p:cNvPr>
            <p:cNvSpPr txBox="1">
              <a:spLocks noChangeArrowheads="1"/>
            </p:cNvSpPr>
            <p:nvPr/>
          </p:nvSpPr>
          <p:spPr bwMode="auto">
            <a:xfrm>
              <a:off x="5410200" y="914400"/>
              <a:ext cx="997177" cy="369332"/>
            </a:xfrm>
            <a:prstGeom prst="rect">
              <a:avLst/>
            </a:prstGeom>
            <a:noFill/>
            <a:ln w="9525" algn="ctr">
              <a:noFill/>
              <a:miter lim="800000"/>
              <a:headEnd/>
              <a:tailEnd/>
            </a:ln>
          </p:spPr>
          <p:txBody>
            <a:bodyPr wrap="square">
              <a:spAutoFit/>
            </a:bodyPr>
            <a:lstStyle/>
            <a:p>
              <a:pPr algn="ctr"/>
              <a:r>
                <a:rPr lang="en-US" b="1" dirty="0">
                  <a:solidFill>
                    <a:schemeClr val="accent6">
                      <a:lumMod val="50000"/>
                    </a:schemeClr>
                  </a:solidFill>
                  <a:latin typeface="+mn-lt"/>
                </a:rPr>
                <a:t>Index</a:t>
              </a:r>
            </a:p>
          </p:txBody>
        </p:sp>
      </p:grpSp>
      <p:grpSp>
        <p:nvGrpSpPr>
          <p:cNvPr id="2" name="Group 1">
            <a:extLst>
              <a:ext uri="{FF2B5EF4-FFF2-40B4-BE49-F238E27FC236}">
                <a16:creationId xmlns:a16="http://schemas.microsoft.com/office/drawing/2014/main" id="{B86DC5FD-6836-4D25-A241-FF84C85197BF}"/>
              </a:ext>
            </a:extLst>
          </p:cNvPr>
          <p:cNvGrpSpPr/>
          <p:nvPr/>
        </p:nvGrpSpPr>
        <p:grpSpPr>
          <a:xfrm>
            <a:off x="1676400" y="2482850"/>
            <a:ext cx="8686800" cy="3568700"/>
            <a:chOff x="152400" y="2482850"/>
            <a:chExt cx="8686800" cy="3568700"/>
          </a:xfrm>
        </p:grpSpPr>
        <p:sp>
          <p:nvSpPr>
            <p:cNvPr id="87" name="Rectangle 12">
              <a:extLst>
                <a:ext uri="{FF2B5EF4-FFF2-40B4-BE49-F238E27FC236}">
                  <a16:creationId xmlns:a16="http://schemas.microsoft.com/office/drawing/2014/main" id="{7DB01CFC-F7DF-40C0-BA45-0DE3172D0707}"/>
                </a:ext>
              </a:extLst>
            </p:cNvPr>
            <p:cNvSpPr>
              <a:spLocks noChangeArrowheads="1"/>
            </p:cNvSpPr>
            <p:nvPr/>
          </p:nvSpPr>
          <p:spPr bwMode="auto">
            <a:xfrm>
              <a:off x="1143000" y="3276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89" name="Rectangle 13">
              <a:extLst>
                <a:ext uri="{FF2B5EF4-FFF2-40B4-BE49-F238E27FC236}">
                  <a16:creationId xmlns:a16="http://schemas.microsoft.com/office/drawing/2014/main" id="{B8DCEAE1-E087-4A49-83D9-048A33B628EF}"/>
                </a:ext>
              </a:extLst>
            </p:cNvPr>
            <p:cNvSpPr>
              <a:spLocks noChangeArrowheads="1"/>
            </p:cNvSpPr>
            <p:nvPr/>
          </p:nvSpPr>
          <p:spPr bwMode="auto">
            <a:xfrm>
              <a:off x="914400" y="3276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0" name="Rectangle 14">
              <a:extLst>
                <a:ext uri="{FF2B5EF4-FFF2-40B4-BE49-F238E27FC236}">
                  <a16:creationId xmlns:a16="http://schemas.microsoft.com/office/drawing/2014/main" id="{D98392BF-221B-4474-B08B-2CA1A1856359}"/>
                </a:ext>
              </a:extLst>
            </p:cNvPr>
            <p:cNvSpPr>
              <a:spLocks noChangeArrowheads="1"/>
            </p:cNvSpPr>
            <p:nvPr/>
          </p:nvSpPr>
          <p:spPr bwMode="auto">
            <a:xfrm>
              <a:off x="21336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1" name="Rectangle 15">
              <a:extLst>
                <a:ext uri="{FF2B5EF4-FFF2-40B4-BE49-F238E27FC236}">
                  <a16:creationId xmlns:a16="http://schemas.microsoft.com/office/drawing/2014/main" id="{77129509-8B2D-4DAA-AB46-389B3A66B625}"/>
                </a:ext>
              </a:extLst>
            </p:cNvPr>
            <p:cNvSpPr>
              <a:spLocks noChangeArrowheads="1"/>
            </p:cNvSpPr>
            <p:nvPr/>
          </p:nvSpPr>
          <p:spPr bwMode="auto">
            <a:xfrm>
              <a:off x="38100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2" name="Rectangle 16">
              <a:extLst>
                <a:ext uri="{FF2B5EF4-FFF2-40B4-BE49-F238E27FC236}">
                  <a16:creationId xmlns:a16="http://schemas.microsoft.com/office/drawing/2014/main" id="{79F8F813-9F73-4965-9083-136E98D0AE2A}"/>
                </a:ext>
              </a:extLst>
            </p:cNvPr>
            <p:cNvSpPr>
              <a:spLocks noChangeArrowheads="1"/>
            </p:cNvSpPr>
            <p:nvPr/>
          </p:nvSpPr>
          <p:spPr bwMode="auto">
            <a:xfrm>
              <a:off x="54864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3" name="Rectangle 17">
              <a:extLst>
                <a:ext uri="{FF2B5EF4-FFF2-40B4-BE49-F238E27FC236}">
                  <a16:creationId xmlns:a16="http://schemas.microsoft.com/office/drawing/2014/main" id="{06CCEF57-E287-472D-8F45-1ECA79220DC2}"/>
                </a:ext>
              </a:extLst>
            </p:cNvPr>
            <p:cNvSpPr>
              <a:spLocks noChangeArrowheads="1"/>
            </p:cNvSpPr>
            <p:nvPr/>
          </p:nvSpPr>
          <p:spPr bwMode="auto">
            <a:xfrm>
              <a:off x="7162800" y="3276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94" name="Rectangle 18">
              <a:extLst>
                <a:ext uri="{FF2B5EF4-FFF2-40B4-BE49-F238E27FC236}">
                  <a16:creationId xmlns:a16="http://schemas.microsoft.com/office/drawing/2014/main" id="{6826A830-F5B6-4A8F-A17C-EF62BBD345D5}"/>
                </a:ext>
              </a:extLst>
            </p:cNvPr>
            <p:cNvSpPr>
              <a:spLocks noChangeArrowheads="1"/>
            </p:cNvSpPr>
            <p:nvPr/>
          </p:nvSpPr>
          <p:spPr bwMode="auto">
            <a:xfrm>
              <a:off x="1143000" y="35814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95" name="Rectangle 19">
              <a:extLst>
                <a:ext uri="{FF2B5EF4-FFF2-40B4-BE49-F238E27FC236}">
                  <a16:creationId xmlns:a16="http://schemas.microsoft.com/office/drawing/2014/main" id="{D5859BA3-46BB-475D-9A80-91365302A7D8}"/>
                </a:ext>
              </a:extLst>
            </p:cNvPr>
            <p:cNvSpPr>
              <a:spLocks noChangeArrowheads="1"/>
            </p:cNvSpPr>
            <p:nvPr/>
          </p:nvSpPr>
          <p:spPr bwMode="auto">
            <a:xfrm>
              <a:off x="914400" y="3581400"/>
              <a:ext cx="228600" cy="304800"/>
            </a:xfrm>
            <a:prstGeom prst="rect">
              <a:avLst/>
            </a:prstGeom>
            <a:solidFill>
              <a:schemeClr val="bg1">
                <a:lumMod val="95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96" name="Rectangle 20">
              <a:extLst>
                <a:ext uri="{FF2B5EF4-FFF2-40B4-BE49-F238E27FC236}">
                  <a16:creationId xmlns:a16="http://schemas.microsoft.com/office/drawing/2014/main" id="{F4D5AFC3-B720-4994-8043-D446CCC1690C}"/>
                </a:ext>
              </a:extLst>
            </p:cNvPr>
            <p:cNvSpPr>
              <a:spLocks noChangeArrowheads="1"/>
            </p:cNvSpPr>
            <p:nvPr/>
          </p:nvSpPr>
          <p:spPr bwMode="auto">
            <a:xfrm>
              <a:off x="21336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A</a:t>
              </a:r>
            </a:p>
          </p:txBody>
        </p:sp>
        <p:sp>
          <p:nvSpPr>
            <p:cNvPr id="97" name="Rectangle 21">
              <a:extLst>
                <a:ext uri="{FF2B5EF4-FFF2-40B4-BE49-F238E27FC236}">
                  <a16:creationId xmlns:a16="http://schemas.microsoft.com/office/drawing/2014/main" id="{F3DB8786-6C20-491C-83A3-90B2A212C6FF}"/>
                </a:ext>
              </a:extLst>
            </p:cNvPr>
            <p:cNvSpPr>
              <a:spLocks noChangeArrowheads="1"/>
            </p:cNvSpPr>
            <p:nvPr/>
          </p:nvSpPr>
          <p:spPr bwMode="auto">
            <a:xfrm>
              <a:off x="38100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B</a:t>
              </a:r>
            </a:p>
          </p:txBody>
        </p:sp>
        <p:sp>
          <p:nvSpPr>
            <p:cNvPr id="98" name="Rectangle 22">
              <a:extLst>
                <a:ext uri="{FF2B5EF4-FFF2-40B4-BE49-F238E27FC236}">
                  <a16:creationId xmlns:a16="http://schemas.microsoft.com/office/drawing/2014/main" id="{FD926B1D-D091-42D2-B1C4-60D912CE7CA7}"/>
                </a:ext>
              </a:extLst>
            </p:cNvPr>
            <p:cNvSpPr>
              <a:spLocks noChangeArrowheads="1"/>
            </p:cNvSpPr>
            <p:nvPr/>
          </p:nvSpPr>
          <p:spPr bwMode="auto">
            <a:xfrm>
              <a:off x="54864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C</a:t>
              </a:r>
            </a:p>
          </p:txBody>
        </p:sp>
        <p:sp>
          <p:nvSpPr>
            <p:cNvPr id="99" name="Rectangle 23">
              <a:extLst>
                <a:ext uri="{FF2B5EF4-FFF2-40B4-BE49-F238E27FC236}">
                  <a16:creationId xmlns:a16="http://schemas.microsoft.com/office/drawing/2014/main" id="{51F3EF8B-5B63-4FC2-9ACB-59B4E98656D1}"/>
                </a:ext>
              </a:extLst>
            </p:cNvPr>
            <p:cNvSpPr>
              <a:spLocks noChangeArrowheads="1"/>
            </p:cNvSpPr>
            <p:nvPr/>
          </p:nvSpPr>
          <p:spPr bwMode="auto">
            <a:xfrm>
              <a:off x="7162800" y="35814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D</a:t>
              </a:r>
            </a:p>
          </p:txBody>
        </p:sp>
        <p:sp>
          <p:nvSpPr>
            <p:cNvPr id="100" name="Rectangle 24">
              <a:extLst>
                <a:ext uri="{FF2B5EF4-FFF2-40B4-BE49-F238E27FC236}">
                  <a16:creationId xmlns:a16="http://schemas.microsoft.com/office/drawing/2014/main" id="{84C5F924-7304-4F70-A8FA-F084A790D871}"/>
                </a:ext>
              </a:extLst>
            </p:cNvPr>
            <p:cNvSpPr>
              <a:spLocks noChangeArrowheads="1"/>
            </p:cNvSpPr>
            <p:nvPr/>
          </p:nvSpPr>
          <p:spPr bwMode="auto">
            <a:xfrm>
              <a:off x="1143000" y="3886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01" name="Rectangle 25">
              <a:extLst>
                <a:ext uri="{FF2B5EF4-FFF2-40B4-BE49-F238E27FC236}">
                  <a16:creationId xmlns:a16="http://schemas.microsoft.com/office/drawing/2014/main" id="{5E7AF4C3-54CB-4D5E-BA80-9B907F9AE528}"/>
                </a:ext>
              </a:extLst>
            </p:cNvPr>
            <p:cNvSpPr>
              <a:spLocks noChangeArrowheads="1"/>
            </p:cNvSpPr>
            <p:nvPr/>
          </p:nvSpPr>
          <p:spPr bwMode="auto">
            <a:xfrm>
              <a:off x="914400" y="3886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02" name="Rectangle 26">
              <a:extLst>
                <a:ext uri="{FF2B5EF4-FFF2-40B4-BE49-F238E27FC236}">
                  <a16:creationId xmlns:a16="http://schemas.microsoft.com/office/drawing/2014/main" id="{8631D9BE-7ED8-40D3-A9C3-4F8DB0D93AE6}"/>
                </a:ext>
              </a:extLst>
            </p:cNvPr>
            <p:cNvSpPr>
              <a:spLocks noChangeArrowheads="1"/>
            </p:cNvSpPr>
            <p:nvPr/>
          </p:nvSpPr>
          <p:spPr bwMode="auto">
            <a:xfrm>
              <a:off x="21336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16" name="Rectangle 27">
              <a:extLst>
                <a:ext uri="{FF2B5EF4-FFF2-40B4-BE49-F238E27FC236}">
                  <a16:creationId xmlns:a16="http://schemas.microsoft.com/office/drawing/2014/main" id="{7D84F504-64E4-4A2B-A295-B53F22EAA3FB}"/>
                </a:ext>
              </a:extLst>
            </p:cNvPr>
            <p:cNvSpPr>
              <a:spLocks noChangeArrowheads="1"/>
            </p:cNvSpPr>
            <p:nvPr/>
          </p:nvSpPr>
          <p:spPr bwMode="auto">
            <a:xfrm>
              <a:off x="38100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3" name="Rectangle 28">
              <a:extLst>
                <a:ext uri="{FF2B5EF4-FFF2-40B4-BE49-F238E27FC236}">
                  <a16:creationId xmlns:a16="http://schemas.microsoft.com/office/drawing/2014/main" id="{76E25282-9BA2-48C8-A434-1FA71DFE9246}"/>
                </a:ext>
              </a:extLst>
            </p:cNvPr>
            <p:cNvSpPr>
              <a:spLocks noChangeArrowheads="1"/>
            </p:cNvSpPr>
            <p:nvPr/>
          </p:nvSpPr>
          <p:spPr bwMode="auto">
            <a:xfrm>
              <a:off x="54864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4" name="Rectangle 29">
              <a:extLst>
                <a:ext uri="{FF2B5EF4-FFF2-40B4-BE49-F238E27FC236}">
                  <a16:creationId xmlns:a16="http://schemas.microsoft.com/office/drawing/2014/main" id="{D2F5727C-E9A6-4D41-963F-74E8C92F83EB}"/>
                </a:ext>
              </a:extLst>
            </p:cNvPr>
            <p:cNvSpPr>
              <a:spLocks noChangeArrowheads="1"/>
            </p:cNvSpPr>
            <p:nvPr/>
          </p:nvSpPr>
          <p:spPr bwMode="auto">
            <a:xfrm>
              <a:off x="7162800" y="3886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85" name="Rectangle 30">
              <a:extLst>
                <a:ext uri="{FF2B5EF4-FFF2-40B4-BE49-F238E27FC236}">
                  <a16:creationId xmlns:a16="http://schemas.microsoft.com/office/drawing/2014/main" id="{A1439D59-C4AE-4631-AFF9-BC42ED6D6775}"/>
                </a:ext>
              </a:extLst>
            </p:cNvPr>
            <p:cNvSpPr>
              <a:spLocks noChangeArrowheads="1"/>
            </p:cNvSpPr>
            <p:nvPr/>
          </p:nvSpPr>
          <p:spPr bwMode="auto">
            <a:xfrm>
              <a:off x="1143000" y="4191000"/>
              <a:ext cx="990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86" name="Rectangle 31">
              <a:extLst>
                <a:ext uri="{FF2B5EF4-FFF2-40B4-BE49-F238E27FC236}">
                  <a16:creationId xmlns:a16="http://schemas.microsoft.com/office/drawing/2014/main" id="{6C4CA497-4776-4915-A20D-D5941DAD55A6}"/>
                </a:ext>
              </a:extLst>
            </p:cNvPr>
            <p:cNvSpPr>
              <a:spLocks noChangeArrowheads="1"/>
            </p:cNvSpPr>
            <p:nvPr/>
          </p:nvSpPr>
          <p:spPr bwMode="auto">
            <a:xfrm>
              <a:off x="914400" y="4191000"/>
              <a:ext cx="2286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1</a:t>
              </a:r>
            </a:p>
          </p:txBody>
        </p:sp>
        <p:sp>
          <p:nvSpPr>
            <p:cNvPr id="187" name="Rectangle 32">
              <a:extLst>
                <a:ext uri="{FF2B5EF4-FFF2-40B4-BE49-F238E27FC236}">
                  <a16:creationId xmlns:a16="http://schemas.microsoft.com/office/drawing/2014/main" id="{3AA6AF80-9D87-4D18-A03D-2BBF808FF161}"/>
                </a:ext>
              </a:extLst>
            </p:cNvPr>
            <p:cNvSpPr>
              <a:spLocks noChangeArrowheads="1"/>
            </p:cNvSpPr>
            <p:nvPr/>
          </p:nvSpPr>
          <p:spPr bwMode="auto">
            <a:xfrm>
              <a:off x="21336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I</a:t>
              </a:r>
            </a:p>
          </p:txBody>
        </p:sp>
        <p:sp>
          <p:nvSpPr>
            <p:cNvPr id="188" name="Rectangle 33">
              <a:extLst>
                <a:ext uri="{FF2B5EF4-FFF2-40B4-BE49-F238E27FC236}">
                  <a16:creationId xmlns:a16="http://schemas.microsoft.com/office/drawing/2014/main" id="{C9D01ABB-5DE8-42F9-9891-41B4974F1F6B}"/>
                </a:ext>
              </a:extLst>
            </p:cNvPr>
            <p:cNvSpPr>
              <a:spLocks noChangeArrowheads="1"/>
            </p:cNvSpPr>
            <p:nvPr/>
          </p:nvSpPr>
          <p:spPr bwMode="auto">
            <a:xfrm>
              <a:off x="38100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J</a:t>
              </a:r>
            </a:p>
          </p:txBody>
        </p:sp>
        <p:sp>
          <p:nvSpPr>
            <p:cNvPr id="189" name="Rectangle 34">
              <a:extLst>
                <a:ext uri="{FF2B5EF4-FFF2-40B4-BE49-F238E27FC236}">
                  <a16:creationId xmlns:a16="http://schemas.microsoft.com/office/drawing/2014/main" id="{557E9914-E8E3-461D-8878-BCC990689CEE}"/>
                </a:ext>
              </a:extLst>
            </p:cNvPr>
            <p:cNvSpPr>
              <a:spLocks noChangeArrowheads="1"/>
            </p:cNvSpPr>
            <p:nvPr/>
          </p:nvSpPr>
          <p:spPr bwMode="auto">
            <a:xfrm>
              <a:off x="54864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K</a:t>
              </a:r>
            </a:p>
          </p:txBody>
        </p:sp>
        <p:sp>
          <p:nvSpPr>
            <p:cNvPr id="190" name="Rectangle 35">
              <a:extLst>
                <a:ext uri="{FF2B5EF4-FFF2-40B4-BE49-F238E27FC236}">
                  <a16:creationId xmlns:a16="http://schemas.microsoft.com/office/drawing/2014/main" id="{61D9F16C-2E50-4229-B060-386D9318C505}"/>
                </a:ext>
              </a:extLst>
            </p:cNvPr>
            <p:cNvSpPr>
              <a:spLocks noChangeArrowheads="1"/>
            </p:cNvSpPr>
            <p:nvPr/>
          </p:nvSpPr>
          <p:spPr bwMode="auto">
            <a:xfrm>
              <a:off x="7162800" y="4191000"/>
              <a:ext cx="1676400" cy="304800"/>
            </a:xfrm>
            <a:prstGeom prst="rect">
              <a:avLst/>
            </a:prstGeom>
            <a:solidFill>
              <a:schemeClr val="tx1">
                <a:lumMod val="10000"/>
                <a:lumOff val="90000"/>
              </a:schemeClr>
            </a:solidFill>
            <a:ln w="25400">
              <a:solidFill>
                <a:schemeClr val="tx1"/>
              </a:solidFill>
              <a:miter lim="800000"/>
              <a:headEnd/>
              <a:tailEnd/>
            </a:ln>
          </p:spPr>
          <p:txBody>
            <a:bodyPr wrap="none" anchor="ctr"/>
            <a:lstStyle/>
            <a:p>
              <a:pPr algn="ctr" eaLnBrk="0" hangingPunct="0"/>
              <a:r>
                <a:rPr lang="en-US" sz="2000" b="1" dirty="0">
                  <a:latin typeface="+mn-lt"/>
                </a:rPr>
                <a:t>L</a:t>
              </a:r>
            </a:p>
          </p:txBody>
        </p:sp>
        <p:sp>
          <p:nvSpPr>
            <p:cNvPr id="191" name="Rectangle 36">
              <a:extLst>
                <a:ext uri="{FF2B5EF4-FFF2-40B4-BE49-F238E27FC236}">
                  <a16:creationId xmlns:a16="http://schemas.microsoft.com/office/drawing/2014/main" id="{2C348551-E197-4342-8A89-DE96E9082F17}"/>
                </a:ext>
              </a:extLst>
            </p:cNvPr>
            <p:cNvSpPr>
              <a:spLocks noChangeArrowheads="1"/>
            </p:cNvSpPr>
            <p:nvPr/>
          </p:nvSpPr>
          <p:spPr bwMode="auto">
            <a:xfrm>
              <a:off x="1143000" y="44958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2" name="Rectangle 37">
              <a:extLst>
                <a:ext uri="{FF2B5EF4-FFF2-40B4-BE49-F238E27FC236}">
                  <a16:creationId xmlns:a16="http://schemas.microsoft.com/office/drawing/2014/main" id="{95DB980D-0C44-40ED-880B-BE8F61DC766F}"/>
                </a:ext>
              </a:extLst>
            </p:cNvPr>
            <p:cNvSpPr>
              <a:spLocks noChangeArrowheads="1"/>
            </p:cNvSpPr>
            <p:nvPr/>
          </p:nvSpPr>
          <p:spPr bwMode="auto">
            <a:xfrm>
              <a:off x="914400" y="44958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3" name="Rectangle 38">
              <a:extLst>
                <a:ext uri="{FF2B5EF4-FFF2-40B4-BE49-F238E27FC236}">
                  <a16:creationId xmlns:a16="http://schemas.microsoft.com/office/drawing/2014/main" id="{66465765-B49B-4CCD-BCA5-B270F7C565F6}"/>
                </a:ext>
              </a:extLst>
            </p:cNvPr>
            <p:cNvSpPr>
              <a:spLocks noChangeArrowheads="1"/>
            </p:cNvSpPr>
            <p:nvPr/>
          </p:nvSpPr>
          <p:spPr bwMode="auto">
            <a:xfrm>
              <a:off x="21336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4" name="Rectangle 39">
              <a:extLst>
                <a:ext uri="{FF2B5EF4-FFF2-40B4-BE49-F238E27FC236}">
                  <a16:creationId xmlns:a16="http://schemas.microsoft.com/office/drawing/2014/main" id="{A389D9B1-3153-40BD-B9CA-CBDDE1895509}"/>
                </a:ext>
              </a:extLst>
            </p:cNvPr>
            <p:cNvSpPr>
              <a:spLocks noChangeArrowheads="1"/>
            </p:cNvSpPr>
            <p:nvPr/>
          </p:nvSpPr>
          <p:spPr bwMode="auto">
            <a:xfrm>
              <a:off x="38100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5" name="Rectangle 40">
              <a:extLst>
                <a:ext uri="{FF2B5EF4-FFF2-40B4-BE49-F238E27FC236}">
                  <a16:creationId xmlns:a16="http://schemas.microsoft.com/office/drawing/2014/main" id="{D9E91D9A-A570-4B9A-9B1F-979B71E6FA2F}"/>
                </a:ext>
              </a:extLst>
            </p:cNvPr>
            <p:cNvSpPr>
              <a:spLocks noChangeArrowheads="1"/>
            </p:cNvSpPr>
            <p:nvPr/>
          </p:nvSpPr>
          <p:spPr bwMode="auto">
            <a:xfrm>
              <a:off x="54864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6" name="Rectangle 41">
              <a:extLst>
                <a:ext uri="{FF2B5EF4-FFF2-40B4-BE49-F238E27FC236}">
                  <a16:creationId xmlns:a16="http://schemas.microsoft.com/office/drawing/2014/main" id="{2E16522C-36D5-421A-AEDA-F925E3C81FD6}"/>
                </a:ext>
              </a:extLst>
            </p:cNvPr>
            <p:cNvSpPr>
              <a:spLocks noChangeArrowheads="1"/>
            </p:cNvSpPr>
            <p:nvPr/>
          </p:nvSpPr>
          <p:spPr bwMode="auto">
            <a:xfrm>
              <a:off x="7162800" y="44958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7" name="Rectangle 42">
              <a:extLst>
                <a:ext uri="{FF2B5EF4-FFF2-40B4-BE49-F238E27FC236}">
                  <a16:creationId xmlns:a16="http://schemas.microsoft.com/office/drawing/2014/main" id="{00D6C020-0238-4BF5-B873-53184CA5690F}"/>
                </a:ext>
              </a:extLst>
            </p:cNvPr>
            <p:cNvSpPr>
              <a:spLocks noChangeArrowheads="1"/>
            </p:cNvSpPr>
            <p:nvPr/>
          </p:nvSpPr>
          <p:spPr bwMode="auto">
            <a:xfrm>
              <a:off x="1143000" y="48006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198" name="Rectangle 43">
              <a:extLst>
                <a:ext uri="{FF2B5EF4-FFF2-40B4-BE49-F238E27FC236}">
                  <a16:creationId xmlns:a16="http://schemas.microsoft.com/office/drawing/2014/main" id="{3AE664DB-E5FD-43AA-8B98-CCEDF06A693E}"/>
                </a:ext>
              </a:extLst>
            </p:cNvPr>
            <p:cNvSpPr>
              <a:spLocks noChangeArrowheads="1"/>
            </p:cNvSpPr>
            <p:nvPr/>
          </p:nvSpPr>
          <p:spPr bwMode="auto">
            <a:xfrm>
              <a:off x="914400" y="48006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199" name="Rectangle 44">
              <a:extLst>
                <a:ext uri="{FF2B5EF4-FFF2-40B4-BE49-F238E27FC236}">
                  <a16:creationId xmlns:a16="http://schemas.microsoft.com/office/drawing/2014/main" id="{A35EE3E9-FC12-4B57-9531-CE8CEB342EAC}"/>
                </a:ext>
              </a:extLst>
            </p:cNvPr>
            <p:cNvSpPr>
              <a:spLocks noChangeArrowheads="1"/>
            </p:cNvSpPr>
            <p:nvPr/>
          </p:nvSpPr>
          <p:spPr bwMode="auto">
            <a:xfrm>
              <a:off x="21336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0" name="Rectangle 45">
              <a:extLst>
                <a:ext uri="{FF2B5EF4-FFF2-40B4-BE49-F238E27FC236}">
                  <a16:creationId xmlns:a16="http://schemas.microsoft.com/office/drawing/2014/main" id="{8753CFC0-80CD-4094-9CD2-607D8D415560}"/>
                </a:ext>
              </a:extLst>
            </p:cNvPr>
            <p:cNvSpPr>
              <a:spLocks noChangeArrowheads="1"/>
            </p:cNvSpPr>
            <p:nvPr/>
          </p:nvSpPr>
          <p:spPr bwMode="auto">
            <a:xfrm>
              <a:off x="38100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1" name="Rectangle 46">
              <a:extLst>
                <a:ext uri="{FF2B5EF4-FFF2-40B4-BE49-F238E27FC236}">
                  <a16:creationId xmlns:a16="http://schemas.microsoft.com/office/drawing/2014/main" id="{A3F5BD11-2CE3-4094-AEAB-AF4B3E84D510}"/>
                </a:ext>
              </a:extLst>
            </p:cNvPr>
            <p:cNvSpPr>
              <a:spLocks noChangeArrowheads="1"/>
            </p:cNvSpPr>
            <p:nvPr/>
          </p:nvSpPr>
          <p:spPr bwMode="auto">
            <a:xfrm>
              <a:off x="54864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2" name="Rectangle 47">
              <a:extLst>
                <a:ext uri="{FF2B5EF4-FFF2-40B4-BE49-F238E27FC236}">
                  <a16:creationId xmlns:a16="http://schemas.microsoft.com/office/drawing/2014/main" id="{6AF50520-90FF-4FFF-8694-3D5F3EE0D933}"/>
                </a:ext>
              </a:extLst>
            </p:cNvPr>
            <p:cNvSpPr>
              <a:spLocks noChangeArrowheads="1"/>
            </p:cNvSpPr>
            <p:nvPr/>
          </p:nvSpPr>
          <p:spPr bwMode="auto">
            <a:xfrm>
              <a:off x="7162800" y="48006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3" name="Rectangle 48">
              <a:extLst>
                <a:ext uri="{FF2B5EF4-FFF2-40B4-BE49-F238E27FC236}">
                  <a16:creationId xmlns:a16="http://schemas.microsoft.com/office/drawing/2014/main" id="{D8CE9BCA-3A63-4072-AC5C-E15BD30E2CE8}"/>
                </a:ext>
              </a:extLst>
            </p:cNvPr>
            <p:cNvSpPr>
              <a:spLocks noChangeArrowheads="1"/>
            </p:cNvSpPr>
            <p:nvPr/>
          </p:nvSpPr>
          <p:spPr bwMode="auto">
            <a:xfrm>
              <a:off x="1143000" y="54102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4" name="Rectangle 49">
              <a:extLst>
                <a:ext uri="{FF2B5EF4-FFF2-40B4-BE49-F238E27FC236}">
                  <a16:creationId xmlns:a16="http://schemas.microsoft.com/office/drawing/2014/main" id="{8104CD71-9563-46EC-B4D3-E66BD678B4BB}"/>
                </a:ext>
              </a:extLst>
            </p:cNvPr>
            <p:cNvSpPr>
              <a:spLocks noChangeArrowheads="1"/>
            </p:cNvSpPr>
            <p:nvPr/>
          </p:nvSpPr>
          <p:spPr bwMode="auto">
            <a:xfrm>
              <a:off x="914400" y="54102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05" name="Rectangle 50">
              <a:extLst>
                <a:ext uri="{FF2B5EF4-FFF2-40B4-BE49-F238E27FC236}">
                  <a16:creationId xmlns:a16="http://schemas.microsoft.com/office/drawing/2014/main" id="{B2E9B1D5-1A0C-43C7-8A49-2F820C29F4E4}"/>
                </a:ext>
              </a:extLst>
            </p:cNvPr>
            <p:cNvSpPr>
              <a:spLocks noChangeArrowheads="1"/>
            </p:cNvSpPr>
            <p:nvPr/>
          </p:nvSpPr>
          <p:spPr bwMode="auto">
            <a:xfrm>
              <a:off x="21336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6" name="Rectangle 51">
              <a:extLst>
                <a:ext uri="{FF2B5EF4-FFF2-40B4-BE49-F238E27FC236}">
                  <a16:creationId xmlns:a16="http://schemas.microsoft.com/office/drawing/2014/main" id="{ECA5EB9E-14EF-42D9-A455-C01DFCBB59DB}"/>
                </a:ext>
              </a:extLst>
            </p:cNvPr>
            <p:cNvSpPr>
              <a:spLocks noChangeArrowheads="1"/>
            </p:cNvSpPr>
            <p:nvPr/>
          </p:nvSpPr>
          <p:spPr bwMode="auto">
            <a:xfrm>
              <a:off x="38100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7" name="Rectangle 52">
              <a:extLst>
                <a:ext uri="{FF2B5EF4-FFF2-40B4-BE49-F238E27FC236}">
                  <a16:creationId xmlns:a16="http://schemas.microsoft.com/office/drawing/2014/main" id="{6120DE07-115C-422B-A2D2-58B30578D1B6}"/>
                </a:ext>
              </a:extLst>
            </p:cNvPr>
            <p:cNvSpPr>
              <a:spLocks noChangeArrowheads="1"/>
            </p:cNvSpPr>
            <p:nvPr/>
          </p:nvSpPr>
          <p:spPr bwMode="auto">
            <a:xfrm>
              <a:off x="54864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8" name="Rectangle 53">
              <a:extLst>
                <a:ext uri="{FF2B5EF4-FFF2-40B4-BE49-F238E27FC236}">
                  <a16:creationId xmlns:a16="http://schemas.microsoft.com/office/drawing/2014/main" id="{F648C58F-7E99-4B6D-8978-23AE7622D223}"/>
                </a:ext>
              </a:extLst>
            </p:cNvPr>
            <p:cNvSpPr>
              <a:spLocks noChangeArrowheads="1"/>
            </p:cNvSpPr>
            <p:nvPr/>
          </p:nvSpPr>
          <p:spPr bwMode="auto">
            <a:xfrm>
              <a:off x="7162800" y="54102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09" name="Rectangle 54">
              <a:extLst>
                <a:ext uri="{FF2B5EF4-FFF2-40B4-BE49-F238E27FC236}">
                  <a16:creationId xmlns:a16="http://schemas.microsoft.com/office/drawing/2014/main" id="{1D9AED89-1A8F-41A0-8B01-476BF6BF9DB6}"/>
                </a:ext>
              </a:extLst>
            </p:cNvPr>
            <p:cNvSpPr>
              <a:spLocks noChangeArrowheads="1"/>
            </p:cNvSpPr>
            <p:nvPr/>
          </p:nvSpPr>
          <p:spPr bwMode="auto">
            <a:xfrm>
              <a:off x="1143000" y="5715000"/>
              <a:ext cx="9906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0" name="Rectangle 55">
              <a:extLst>
                <a:ext uri="{FF2B5EF4-FFF2-40B4-BE49-F238E27FC236}">
                  <a16:creationId xmlns:a16="http://schemas.microsoft.com/office/drawing/2014/main" id="{CBD74B5F-2F5F-43E8-A0F5-BB9C83DD48C2}"/>
                </a:ext>
              </a:extLst>
            </p:cNvPr>
            <p:cNvSpPr>
              <a:spLocks noChangeArrowheads="1"/>
            </p:cNvSpPr>
            <p:nvPr/>
          </p:nvSpPr>
          <p:spPr bwMode="auto">
            <a:xfrm>
              <a:off x="914400" y="5715000"/>
              <a:ext cx="228600" cy="304800"/>
            </a:xfrm>
            <a:prstGeom prst="rect">
              <a:avLst/>
            </a:prstGeom>
            <a:noFill/>
            <a:ln w="25400">
              <a:solidFill>
                <a:schemeClr val="tx1"/>
              </a:solidFill>
              <a:miter lim="800000"/>
              <a:headEnd/>
              <a:tailEnd/>
            </a:ln>
          </p:spPr>
          <p:txBody>
            <a:bodyPr wrap="none" anchor="ctr"/>
            <a:lstStyle/>
            <a:p>
              <a:pPr algn="ctr" eaLnBrk="0" hangingPunct="0"/>
              <a:r>
                <a:rPr lang="en-US" sz="2000" b="1" dirty="0">
                  <a:latin typeface="+mn-lt"/>
                </a:rPr>
                <a:t>0</a:t>
              </a:r>
            </a:p>
          </p:txBody>
        </p:sp>
        <p:sp>
          <p:nvSpPr>
            <p:cNvPr id="211" name="Rectangle 56">
              <a:extLst>
                <a:ext uri="{FF2B5EF4-FFF2-40B4-BE49-F238E27FC236}">
                  <a16:creationId xmlns:a16="http://schemas.microsoft.com/office/drawing/2014/main" id="{CCA17176-0190-487E-A03B-DF92B8ACA051}"/>
                </a:ext>
              </a:extLst>
            </p:cNvPr>
            <p:cNvSpPr>
              <a:spLocks noChangeArrowheads="1"/>
            </p:cNvSpPr>
            <p:nvPr/>
          </p:nvSpPr>
          <p:spPr bwMode="auto">
            <a:xfrm>
              <a:off x="21336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2" name="Rectangle 57">
              <a:extLst>
                <a:ext uri="{FF2B5EF4-FFF2-40B4-BE49-F238E27FC236}">
                  <a16:creationId xmlns:a16="http://schemas.microsoft.com/office/drawing/2014/main" id="{9B8BA583-207C-4DEC-99E3-2FE1D1670FAD}"/>
                </a:ext>
              </a:extLst>
            </p:cNvPr>
            <p:cNvSpPr>
              <a:spLocks noChangeArrowheads="1"/>
            </p:cNvSpPr>
            <p:nvPr/>
          </p:nvSpPr>
          <p:spPr bwMode="auto">
            <a:xfrm>
              <a:off x="38100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3" name="Rectangle 58">
              <a:extLst>
                <a:ext uri="{FF2B5EF4-FFF2-40B4-BE49-F238E27FC236}">
                  <a16:creationId xmlns:a16="http://schemas.microsoft.com/office/drawing/2014/main" id="{2C7FC3A8-8131-4727-ADA9-6540131508D3}"/>
                </a:ext>
              </a:extLst>
            </p:cNvPr>
            <p:cNvSpPr>
              <a:spLocks noChangeArrowheads="1"/>
            </p:cNvSpPr>
            <p:nvPr/>
          </p:nvSpPr>
          <p:spPr bwMode="auto">
            <a:xfrm>
              <a:off x="54864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4" name="Rectangle 59">
              <a:extLst>
                <a:ext uri="{FF2B5EF4-FFF2-40B4-BE49-F238E27FC236}">
                  <a16:creationId xmlns:a16="http://schemas.microsoft.com/office/drawing/2014/main" id="{45D258B3-7A47-407D-8686-71E77CF5D61E}"/>
                </a:ext>
              </a:extLst>
            </p:cNvPr>
            <p:cNvSpPr>
              <a:spLocks noChangeArrowheads="1"/>
            </p:cNvSpPr>
            <p:nvPr/>
          </p:nvSpPr>
          <p:spPr bwMode="auto">
            <a:xfrm>
              <a:off x="7162800" y="5715000"/>
              <a:ext cx="1676400" cy="304800"/>
            </a:xfrm>
            <a:prstGeom prst="rect">
              <a:avLst/>
            </a:prstGeom>
            <a:noFill/>
            <a:ln w="25400">
              <a:solidFill>
                <a:schemeClr val="tx1"/>
              </a:solidFill>
              <a:miter lim="800000"/>
              <a:headEnd/>
              <a:tailEnd/>
            </a:ln>
          </p:spPr>
          <p:txBody>
            <a:bodyPr wrap="none" anchor="ctr"/>
            <a:lstStyle/>
            <a:p>
              <a:pPr algn="ctr" eaLnBrk="0" hangingPunct="0"/>
              <a:endParaRPr lang="en-US" sz="2000" b="1">
                <a:latin typeface="+mn-lt"/>
              </a:endParaRPr>
            </a:p>
          </p:txBody>
        </p:sp>
        <p:sp>
          <p:nvSpPr>
            <p:cNvPr id="215" name="Text Box 60">
              <a:extLst>
                <a:ext uri="{FF2B5EF4-FFF2-40B4-BE49-F238E27FC236}">
                  <a16:creationId xmlns:a16="http://schemas.microsoft.com/office/drawing/2014/main" id="{463426D0-C900-4342-B6B5-11D5BDE988EB}"/>
                </a:ext>
              </a:extLst>
            </p:cNvPr>
            <p:cNvSpPr txBox="1">
              <a:spLocks noChangeArrowheads="1"/>
            </p:cNvSpPr>
            <p:nvPr/>
          </p:nvSpPr>
          <p:spPr bwMode="auto">
            <a:xfrm>
              <a:off x="2286000" y="4960203"/>
              <a:ext cx="5029200" cy="738664"/>
            </a:xfrm>
            <a:prstGeom prst="rect">
              <a:avLst/>
            </a:prstGeom>
            <a:noFill/>
            <a:ln w="25400">
              <a:noFill/>
              <a:miter lim="800000"/>
              <a:headEnd/>
              <a:tailEnd/>
            </a:ln>
          </p:spPr>
          <p:txBody>
            <a:bodyPr wrap="square">
              <a:spAutoFit/>
            </a:bodyPr>
            <a:lstStyle/>
            <a:p>
              <a:pPr eaLnBrk="0" hangingPunct="0"/>
              <a:r>
                <a:rPr lang="en-US" sz="2400" b="1" dirty="0">
                  <a:latin typeface="+mn-lt"/>
                </a:rPr>
                <a:t>...    </a:t>
              </a:r>
              <a:r>
                <a:rPr lang="en-US" sz="2400" b="1" dirty="0"/>
                <a:t>...    ...    …   …   …   …   …</a:t>
              </a:r>
              <a:endParaRPr lang="en-US" sz="2400" dirty="0"/>
            </a:p>
            <a:p>
              <a:pPr eaLnBrk="0" hangingPunct="0"/>
              <a:endParaRPr lang="en-US" dirty="0"/>
            </a:p>
          </p:txBody>
        </p:sp>
        <p:sp>
          <p:nvSpPr>
            <p:cNvPr id="216" name="Text Box 61">
              <a:extLst>
                <a:ext uri="{FF2B5EF4-FFF2-40B4-BE49-F238E27FC236}">
                  <a16:creationId xmlns:a16="http://schemas.microsoft.com/office/drawing/2014/main" id="{D69291CC-D559-47A7-8E8C-9B02F8838447}"/>
                </a:ext>
              </a:extLst>
            </p:cNvPr>
            <p:cNvSpPr txBox="1">
              <a:spLocks noChangeArrowheads="1"/>
            </p:cNvSpPr>
            <p:nvPr/>
          </p:nvSpPr>
          <p:spPr bwMode="auto">
            <a:xfrm>
              <a:off x="533400" y="32766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217" name="Text Box 62">
              <a:extLst>
                <a:ext uri="{FF2B5EF4-FFF2-40B4-BE49-F238E27FC236}">
                  <a16:creationId xmlns:a16="http://schemas.microsoft.com/office/drawing/2014/main" id="{7EFBB39C-7FCC-46C6-905F-6C99A868729A}"/>
                </a:ext>
              </a:extLst>
            </p:cNvPr>
            <p:cNvSpPr txBox="1">
              <a:spLocks noChangeArrowheads="1"/>
            </p:cNvSpPr>
            <p:nvPr/>
          </p:nvSpPr>
          <p:spPr bwMode="auto">
            <a:xfrm>
              <a:off x="522273" y="3581400"/>
              <a:ext cx="298480" cy="338554"/>
            </a:xfrm>
            <a:prstGeom prst="rect">
              <a:avLst/>
            </a:prstGeom>
            <a:noFill/>
            <a:ln w="9525" algn="ctr">
              <a:noFill/>
              <a:miter lim="800000"/>
              <a:headEnd/>
              <a:tailEnd/>
            </a:ln>
          </p:spPr>
          <p:txBody>
            <a:bodyPr wrap="none">
              <a:spAutoFit/>
            </a:bodyPr>
            <a:lstStyle/>
            <a:p>
              <a:pPr algn="ctr"/>
              <a:r>
                <a:rPr lang="en-US" sz="1600">
                  <a:latin typeface="+mn-lt"/>
                </a:rPr>
                <a:t>1</a:t>
              </a:r>
            </a:p>
          </p:txBody>
        </p:sp>
        <p:sp>
          <p:nvSpPr>
            <p:cNvPr id="218" name="Text Box 63">
              <a:extLst>
                <a:ext uri="{FF2B5EF4-FFF2-40B4-BE49-F238E27FC236}">
                  <a16:creationId xmlns:a16="http://schemas.microsoft.com/office/drawing/2014/main" id="{8093C03A-5B82-4221-BD8A-D078F94981C9}"/>
                </a:ext>
              </a:extLst>
            </p:cNvPr>
            <p:cNvSpPr txBox="1">
              <a:spLocks noChangeArrowheads="1"/>
            </p:cNvSpPr>
            <p:nvPr/>
          </p:nvSpPr>
          <p:spPr bwMode="auto">
            <a:xfrm>
              <a:off x="533400" y="3886200"/>
              <a:ext cx="307975" cy="336550"/>
            </a:xfrm>
            <a:prstGeom prst="rect">
              <a:avLst/>
            </a:prstGeom>
            <a:noFill/>
            <a:ln w="9525" algn="ctr">
              <a:noFill/>
              <a:miter lim="800000"/>
              <a:headEnd/>
              <a:tailEnd/>
            </a:ln>
          </p:spPr>
          <p:txBody>
            <a:bodyPr wrap="none">
              <a:spAutoFit/>
            </a:bodyPr>
            <a:lstStyle/>
            <a:p>
              <a:pPr algn="ctr"/>
              <a:r>
                <a:rPr lang="en-US" sz="1600">
                  <a:latin typeface="+mn-lt"/>
                </a:rPr>
                <a:t>2</a:t>
              </a:r>
            </a:p>
          </p:txBody>
        </p:sp>
        <p:sp>
          <p:nvSpPr>
            <p:cNvPr id="219" name="Text Box 64">
              <a:extLst>
                <a:ext uri="{FF2B5EF4-FFF2-40B4-BE49-F238E27FC236}">
                  <a16:creationId xmlns:a16="http://schemas.microsoft.com/office/drawing/2014/main" id="{A2C29F96-2454-41DA-9B26-F787D5E64A31}"/>
                </a:ext>
              </a:extLst>
            </p:cNvPr>
            <p:cNvSpPr txBox="1">
              <a:spLocks noChangeArrowheads="1"/>
            </p:cNvSpPr>
            <p:nvPr/>
          </p:nvSpPr>
          <p:spPr bwMode="auto">
            <a:xfrm>
              <a:off x="533400" y="4191000"/>
              <a:ext cx="307975" cy="336550"/>
            </a:xfrm>
            <a:prstGeom prst="rect">
              <a:avLst/>
            </a:prstGeom>
            <a:noFill/>
            <a:ln w="9525" algn="ctr">
              <a:noFill/>
              <a:miter lim="800000"/>
              <a:headEnd/>
              <a:tailEnd/>
            </a:ln>
          </p:spPr>
          <p:txBody>
            <a:bodyPr wrap="none">
              <a:spAutoFit/>
            </a:bodyPr>
            <a:lstStyle/>
            <a:p>
              <a:pPr algn="ctr"/>
              <a:r>
                <a:rPr lang="en-US" sz="1600">
                  <a:latin typeface="+mn-lt"/>
                </a:rPr>
                <a:t>3</a:t>
              </a:r>
            </a:p>
          </p:txBody>
        </p:sp>
        <p:sp>
          <p:nvSpPr>
            <p:cNvPr id="220" name="Text Box 65">
              <a:extLst>
                <a:ext uri="{FF2B5EF4-FFF2-40B4-BE49-F238E27FC236}">
                  <a16:creationId xmlns:a16="http://schemas.microsoft.com/office/drawing/2014/main" id="{EF6654EC-787C-4848-9559-6E840F60176D}"/>
                </a:ext>
              </a:extLst>
            </p:cNvPr>
            <p:cNvSpPr txBox="1">
              <a:spLocks noChangeArrowheads="1"/>
            </p:cNvSpPr>
            <p:nvPr/>
          </p:nvSpPr>
          <p:spPr bwMode="auto">
            <a:xfrm>
              <a:off x="533400" y="4495800"/>
              <a:ext cx="307975" cy="336550"/>
            </a:xfrm>
            <a:prstGeom prst="rect">
              <a:avLst/>
            </a:prstGeom>
            <a:noFill/>
            <a:ln w="9525" algn="ctr">
              <a:noFill/>
              <a:miter lim="800000"/>
              <a:headEnd/>
              <a:tailEnd/>
            </a:ln>
          </p:spPr>
          <p:txBody>
            <a:bodyPr wrap="none">
              <a:spAutoFit/>
            </a:bodyPr>
            <a:lstStyle/>
            <a:p>
              <a:pPr algn="ctr"/>
              <a:r>
                <a:rPr lang="en-US" sz="1600">
                  <a:latin typeface="+mn-lt"/>
                </a:rPr>
                <a:t>4</a:t>
              </a:r>
            </a:p>
          </p:txBody>
        </p:sp>
        <p:sp>
          <p:nvSpPr>
            <p:cNvPr id="221" name="Text Box 66">
              <a:extLst>
                <a:ext uri="{FF2B5EF4-FFF2-40B4-BE49-F238E27FC236}">
                  <a16:creationId xmlns:a16="http://schemas.microsoft.com/office/drawing/2014/main" id="{7C8AE989-6C53-4280-813C-9F01AAA5EA13}"/>
                </a:ext>
              </a:extLst>
            </p:cNvPr>
            <p:cNvSpPr txBox="1">
              <a:spLocks noChangeArrowheads="1"/>
            </p:cNvSpPr>
            <p:nvPr/>
          </p:nvSpPr>
          <p:spPr bwMode="auto">
            <a:xfrm>
              <a:off x="533400" y="4800600"/>
              <a:ext cx="307975" cy="336550"/>
            </a:xfrm>
            <a:prstGeom prst="rect">
              <a:avLst/>
            </a:prstGeom>
            <a:noFill/>
            <a:ln w="9525" algn="ctr">
              <a:noFill/>
              <a:miter lim="800000"/>
              <a:headEnd/>
              <a:tailEnd/>
            </a:ln>
          </p:spPr>
          <p:txBody>
            <a:bodyPr wrap="none">
              <a:spAutoFit/>
            </a:bodyPr>
            <a:lstStyle/>
            <a:p>
              <a:pPr algn="ctr"/>
              <a:r>
                <a:rPr lang="en-US" sz="1600">
                  <a:latin typeface="+mn-lt"/>
                </a:rPr>
                <a:t>5</a:t>
              </a:r>
            </a:p>
          </p:txBody>
        </p:sp>
        <p:sp>
          <p:nvSpPr>
            <p:cNvPr id="222" name="Text Box 67">
              <a:extLst>
                <a:ext uri="{FF2B5EF4-FFF2-40B4-BE49-F238E27FC236}">
                  <a16:creationId xmlns:a16="http://schemas.microsoft.com/office/drawing/2014/main" id="{FB5E5C4D-ADD7-4B32-8EE1-89BDD7DD19D6}"/>
                </a:ext>
              </a:extLst>
            </p:cNvPr>
            <p:cNvSpPr txBox="1">
              <a:spLocks noChangeArrowheads="1"/>
            </p:cNvSpPr>
            <p:nvPr/>
          </p:nvSpPr>
          <p:spPr bwMode="auto">
            <a:xfrm>
              <a:off x="304800" y="5410200"/>
              <a:ext cx="647700" cy="336550"/>
            </a:xfrm>
            <a:prstGeom prst="rect">
              <a:avLst/>
            </a:prstGeom>
            <a:noFill/>
            <a:ln w="9525" algn="ctr">
              <a:noFill/>
              <a:miter lim="800000"/>
              <a:headEnd/>
              <a:tailEnd/>
            </a:ln>
          </p:spPr>
          <p:txBody>
            <a:bodyPr wrap="none">
              <a:spAutoFit/>
            </a:bodyPr>
            <a:lstStyle/>
            <a:p>
              <a:pPr algn="ctr"/>
              <a:r>
                <a:rPr lang="en-US" sz="1600">
                  <a:latin typeface="+mn-lt"/>
                </a:rPr>
                <a:t>1022</a:t>
              </a:r>
            </a:p>
          </p:txBody>
        </p:sp>
        <p:sp>
          <p:nvSpPr>
            <p:cNvPr id="223" name="Text Box 68">
              <a:extLst>
                <a:ext uri="{FF2B5EF4-FFF2-40B4-BE49-F238E27FC236}">
                  <a16:creationId xmlns:a16="http://schemas.microsoft.com/office/drawing/2014/main" id="{FDE10283-95DA-4E3D-A0BA-4688D4E7B5C9}"/>
                </a:ext>
              </a:extLst>
            </p:cNvPr>
            <p:cNvSpPr txBox="1">
              <a:spLocks noChangeArrowheads="1"/>
            </p:cNvSpPr>
            <p:nvPr/>
          </p:nvSpPr>
          <p:spPr bwMode="auto">
            <a:xfrm>
              <a:off x="304800" y="5715000"/>
              <a:ext cx="647700" cy="336550"/>
            </a:xfrm>
            <a:prstGeom prst="rect">
              <a:avLst/>
            </a:prstGeom>
            <a:noFill/>
            <a:ln w="9525" algn="ctr">
              <a:noFill/>
              <a:miter lim="800000"/>
              <a:headEnd/>
              <a:tailEnd/>
            </a:ln>
          </p:spPr>
          <p:txBody>
            <a:bodyPr wrap="none">
              <a:spAutoFit/>
            </a:bodyPr>
            <a:lstStyle/>
            <a:p>
              <a:pPr algn="ctr"/>
              <a:r>
                <a:rPr lang="en-US" sz="1600">
                  <a:latin typeface="+mn-lt"/>
                </a:rPr>
                <a:t>1023</a:t>
              </a:r>
            </a:p>
          </p:txBody>
        </p:sp>
        <p:sp>
          <p:nvSpPr>
            <p:cNvPr id="224" name="Text Box 69">
              <a:extLst>
                <a:ext uri="{FF2B5EF4-FFF2-40B4-BE49-F238E27FC236}">
                  <a16:creationId xmlns:a16="http://schemas.microsoft.com/office/drawing/2014/main" id="{D77255F9-0F93-4E80-AFBA-F6DB4E1DED60}"/>
                </a:ext>
              </a:extLst>
            </p:cNvPr>
            <p:cNvSpPr txBox="1">
              <a:spLocks noChangeArrowheads="1"/>
            </p:cNvSpPr>
            <p:nvPr/>
          </p:nvSpPr>
          <p:spPr bwMode="auto">
            <a:xfrm>
              <a:off x="152400" y="2971800"/>
              <a:ext cx="720069" cy="338554"/>
            </a:xfrm>
            <a:prstGeom prst="rect">
              <a:avLst/>
            </a:prstGeom>
            <a:noFill/>
            <a:ln w="9525" algn="ctr">
              <a:noFill/>
              <a:miter lim="800000"/>
              <a:headEnd/>
              <a:tailEnd/>
            </a:ln>
          </p:spPr>
          <p:txBody>
            <a:bodyPr wrap="none">
              <a:spAutoFit/>
            </a:bodyPr>
            <a:lstStyle/>
            <a:p>
              <a:pPr algn="ctr"/>
              <a:r>
                <a:rPr lang="en-US" sz="1600" b="1" dirty="0">
                  <a:latin typeface="+mn-lt"/>
                </a:rPr>
                <a:t>Index</a:t>
              </a:r>
            </a:p>
          </p:txBody>
        </p:sp>
        <p:sp>
          <p:nvSpPr>
            <p:cNvPr id="225" name="Text Box 70">
              <a:extLst>
                <a:ext uri="{FF2B5EF4-FFF2-40B4-BE49-F238E27FC236}">
                  <a16:creationId xmlns:a16="http://schemas.microsoft.com/office/drawing/2014/main" id="{6C6E4A95-18C8-4FEB-B693-F6C64577CE2C}"/>
                </a:ext>
              </a:extLst>
            </p:cNvPr>
            <p:cNvSpPr txBox="1">
              <a:spLocks noChangeArrowheads="1"/>
            </p:cNvSpPr>
            <p:nvPr/>
          </p:nvSpPr>
          <p:spPr bwMode="auto">
            <a:xfrm>
              <a:off x="756314" y="2971800"/>
              <a:ext cx="663836" cy="338554"/>
            </a:xfrm>
            <a:prstGeom prst="rect">
              <a:avLst/>
            </a:prstGeom>
            <a:noFill/>
            <a:ln w="9525" algn="ctr">
              <a:noFill/>
              <a:miter lim="800000"/>
              <a:headEnd/>
              <a:tailEnd/>
            </a:ln>
          </p:spPr>
          <p:txBody>
            <a:bodyPr wrap="none">
              <a:spAutoFit/>
            </a:bodyPr>
            <a:lstStyle/>
            <a:p>
              <a:pPr algn="ctr"/>
              <a:r>
                <a:rPr lang="en-US" sz="1600" b="1" dirty="0">
                  <a:latin typeface="+mn-lt"/>
                </a:rPr>
                <a:t>Valid</a:t>
              </a:r>
            </a:p>
          </p:txBody>
        </p:sp>
        <p:sp>
          <p:nvSpPr>
            <p:cNvPr id="226" name="Text Box 71">
              <a:extLst>
                <a:ext uri="{FF2B5EF4-FFF2-40B4-BE49-F238E27FC236}">
                  <a16:creationId xmlns:a16="http://schemas.microsoft.com/office/drawing/2014/main" id="{BD909583-44BB-40F6-B8BB-F1429E143459}"/>
                </a:ext>
              </a:extLst>
            </p:cNvPr>
            <p:cNvSpPr txBox="1">
              <a:spLocks noChangeArrowheads="1"/>
            </p:cNvSpPr>
            <p:nvPr/>
          </p:nvSpPr>
          <p:spPr bwMode="auto">
            <a:xfrm>
              <a:off x="1447800" y="2971800"/>
              <a:ext cx="534988" cy="336550"/>
            </a:xfrm>
            <a:prstGeom prst="rect">
              <a:avLst/>
            </a:prstGeom>
            <a:noFill/>
            <a:ln w="9525" algn="ctr">
              <a:noFill/>
              <a:miter lim="800000"/>
              <a:headEnd/>
              <a:tailEnd/>
            </a:ln>
          </p:spPr>
          <p:txBody>
            <a:bodyPr wrap="none">
              <a:spAutoFit/>
            </a:bodyPr>
            <a:lstStyle/>
            <a:p>
              <a:pPr algn="ctr"/>
              <a:r>
                <a:rPr lang="en-US" sz="1600" b="1" dirty="0">
                  <a:latin typeface="+mn-lt"/>
                </a:rPr>
                <a:t>Tag</a:t>
              </a:r>
            </a:p>
          </p:txBody>
        </p:sp>
        <p:grpSp>
          <p:nvGrpSpPr>
            <p:cNvPr id="227" name="Group 226">
              <a:extLst>
                <a:ext uri="{FF2B5EF4-FFF2-40B4-BE49-F238E27FC236}">
                  <a16:creationId xmlns:a16="http://schemas.microsoft.com/office/drawing/2014/main" id="{513585D0-E055-46A0-BE26-8F0860954C93}"/>
                </a:ext>
              </a:extLst>
            </p:cNvPr>
            <p:cNvGrpSpPr/>
            <p:nvPr/>
          </p:nvGrpSpPr>
          <p:grpSpPr>
            <a:xfrm>
              <a:off x="2133600" y="2482850"/>
              <a:ext cx="6629400" cy="336550"/>
              <a:chOff x="2209800" y="2438400"/>
              <a:chExt cx="6629400" cy="336550"/>
            </a:xfrm>
          </p:grpSpPr>
          <p:sp>
            <p:nvSpPr>
              <p:cNvPr id="228" name="Text Box 72">
                <a:extLst>
                  <a:ext uri="{FF2B5EF4-FFF2-40B4-BE49-F238E27FC236}">
                    <a16:creationId xmlns:a16="http://schemas.microsoft.com/office/drawing/2014/main" id="{21ED1C2E-D58A-438E-A914-789B605B544B}"/>
                  </a:ext>
                </a:extLst>
              </p:cNvPr>
              <p:cNvSpPr txBox="1">
                <a:spLocks noChangeArrowheads="1"/>
              </p:cNvSpPr>
              <p:nvPr/>
            </p:nvSpPr>
            <p:spPr bwMode="auto">
              <a:xfrm>
                <a:off x="4648200" y="2438400"/>
                <a:ext cx="635000" cy="336550"/>
              </a:xfrm>
              <a:prstGeom prst="rect">
                <a:avLst/>
              </a:prstGeom>
              <a:noFill/>
              <a:ln w="9525" algn="ctr">
                <a:noFill/>
                <a:miter lim="800000"/>
                <a:headEnd/>
                <a:tailEnd/>
              </a:ln>
            </p:spPr>
            <p:txBody>
              <a:bodyPr wrap="none">
                <a:spAutoFit/>
              </a:bodyPr>
              <a:lstStyle/>
              <a:p>
                <a:pPr algn="ctr"/>
                <a:r>
                  <a:rPr lang="en-US" sz="1600" b="1" dirty="0">
                    <a:latin typeface="+mn-lt"/>
                  </a:rPr>
                  <a:t>Data</a:t>
                </a:r>
              </a:p>
            </p:txBody>
          </p:sp>
          <p:sp>
            <p:nvSpPr>
              <p:cNvPr id="229" name="Line 73">
                <a:extLst>
                  <a:ext uri="{FF2B5EF4-FFF2-40B4-BE49-F238E27FC236}">
                    <a16:creationId xmlns:a16="http://schemas.microsoft.com/office/drawing/2014/main" id="{870432E5-0071-4339-ABD1-9A3ACF9F59A3}"/>
                  </a:ext>
                </a:extLst>
              </p:cNvPr>
              <p:cNvSpPr>
                <a:spLocks noChangeShapeType="1"/>
              </p:cNvSpPr>
              <p:nvPr/>
            </p:nvSpPr>
            <p:spPr bwMode="auto">
              <a:xfrm flipH="1">
                <a:off x="2209800" y="2590800"/>
                <a:ext cx="2438400" cy="0"/>
              </a:xfrm>
              <a:prstGeom prst="line">
                <a:avLst/>
              </a:prstGeom>
              <a:noFill/>
              <a:ln w="9525">
                <a:solidFill>
                  <a:schemeClr val="tx1"/>
                </a:solidFill>
                <a:round/>
                <a:headEnd/>
                <a:tailEnd type="triangle" w="med" len="med"/>
              </a:ln>
            </p:spPr>
            <p:txBody>
              <a:bodyPr>
                <a:spAutoFit/>
              </a:bodyPr>
              <a:lstStyle/>
              <a:p>
                <a:endParaRPr lang="en-US">
                  <a:latin typeface="+mn-lt"/>
                </a:endParaRPr>
              </a:p>
            </p:txBody>
          </p:sp>
          <p:sp>
            <p:nvSpPr>
              <p:cNvPr id="230" name="Line 74">
                <a:extLst>
                  <a:ext uri="{FF2B5EF4-FFF2-40B4-BE49-F238E27FC236}">
                    <a16:creationId xmlns:a16="http://schemas.microsoft.com/office/drawing/2014/main" id="{AD2A89F1-C959-485D-A27D-90B7488799D8}"/>
                  </a:ext>
                </a:extLst>
              </p:cNvPr>
              <p:cNvSpPr>
                <a:spLocks noChangeShapeType="1"/>
              </p:cNvSpPr>
              <p:nvPr/>
            </p:nvSpPr>
            <p:spPr bwMode="auto">
              <a:xfrm>
                <a:off x="5257800" y="2590800"/>
                <a:ext cx="3581400" cy="0"/>
              </a:xfrm>
              <a:prstGeom prst="line">
                <a:avLst/>
              </a:prstGeom>
              <a:noFill/>
              <a:ln w="9525">
                <a:solidFill>
                  <a:schemeClr val="tx1"/>
                </a:solidFill>
                <a:round/>
                <a:headEnd/>
                <a:tailEnd type="triangle" w="med" len="med"/>
              </a:ln>
            </p:spPr>
            <p:txBody>
              <a:bodyPr wrap="none">
                <a:spAutoFit/>
              </a:bodyPr>
              <a:lstStyle/>
              <a:p>
                <a:endParaRPr lang="en-US">
                  <a:latin typeface="+mn-lt"/>
                </a:endParaRPr>
              </a:p>
            </p:txBody>
          </p:sp>
        </p:grpSp>
        <p:sp>
          <p:nvSpPr>
            <p:cNvPr id="231" name="Text Box 75">
              <a:extLst>
                <a:ext uri="{FF2B5EF4-FFF2-40B4-BE49-F238E27FC236}">
                  <a16:creationId xmlns:a16="http://schemas.microsoft.com/office/drawing/2014/main" id="{6CA55884-7FC8-41F1-8BCF-9E970DC44E6A}"/>
                </a:ext>
              </a:extLst>
            </p:cNvPr>
            <p:cNvSpPr txBox="1">
              <a:spLocks noChangeArrowheads="1"/>
            </p:cNvSpPr>
            <p:nvPr/>
          </p:nvSpPr>
          <p:spPr bwMode="auto">
            <a:xfrm>
              <a:off x="25440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Word0</a:t>
              </a:r>
            </a:p>
          </p:txBody>
        </p:sp>
        <p:sp>
          <p:nvSpPr>
            <p:cNvPr id="232" name="Text Box 76">
              <a:extLst>
                <a:ext uri="{FF2B5EF4-FFF2-40B4-BE49-F238E27FC236}">
                  <a16:creationId xmlns:a16="http://schemas.microsoft.com/office/drawing/2014/main" id="{E1040994-3945-4413-8AAD-BA7762EF6A1F}"/>
                </a:ext>
              </a:extLst>
            </p:cNvPr>
            <p:cNvSpPr txBox="1">
              <a:spLocks noChangeArrowheads="1"/>
            </p:cNvSpPr>
            <p:nvPr/>
          </p:nvSpPr>
          <p:spPr bwMode="auto">
            <a:xfrm>
              <a:off x="4360862" y="2743200"/>
              <a:ext cx="811213" cy="336550"/>
            </a:xfrm>
            <a:prstGeom prst="rect">
              <a:avLst/>
            </a:prstGeom>
            <a:noFill/>
            <a:ln w="9525" algn="ctr">
              <a:noFill/>
              <a:miter lim="800000"/>
              <a:headEnd/>
              <a:tailEnd/>
            </a:ln>
          </p:spPr>
          <p:txBody>
            <a:bodyPr wrap="none">
              <a:spAutoFit/>
            </a:bodyPr>
            <a:lstStyle/>
            <a:p>
              <a:pPr algn="ctr"/>
              <a:r>
                <a:rPr lang="en-US" sz="1600" b="1" dirty="0">
                  <a:latin typeface="+mn-lt"/>
                </a:rPr>
                <a:t>Word1</a:t>
              </a:r>
            </a:p>
          </p:txBody>
        </p:sp>
        <p:sp>
          <p:nvSpPr>
            <p:cNvPr id="233" name="Text Box 77">
              <a:extLst>
                <a:ext uri="{FF2B5EF4-FFF2-40B4-BE49-F238E27FC236}">
                  <a16:creationId xmlns:a16="http://schemas.microsoft.com/office/drawing/2014/main" id="{DFB75E1E-68E3-4B7E-B028-B111AF99CC67}"/>
                </a:ext>
              </a:extLst>
            </p:cNvPr>
            <p:cNvSpPr txBox="1">
              <a:spLocks noChangeArrowheads="1"/>
            </p:cNvSpPr>
            <p:nvPr/>
          </p:nvSpPr>
          <p:spPr bwMode="auto">
            <a:xfrm>
              <a:off x="60492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Word2</a:t>
              </a:r>
            </a:p>
          </p:txBody>
        </p:sp>
        <p:sp>
          <p:nvSpPr>
            <p:cNvPr id="234" name="Text Box 78">
              <a:extLst>
                <a:ext uri="{FF2B5EF4-FFF2-40B4-BE49-F238E27FC236}">
                  <a16:creationId xmlns:a16="http://schemas.microsoft.com/office/drawing/2014/main" id="{B2BC71AA-A2D1-4DBC-B2C2-CF722F48DDD9}"/>
                </a:ext>
              </a:extLst>
            </p:cNvPr>
            <p:cNvSpPr txBox="1">
              <a:spLocks noChangeArrowheads="1"/>
            </p:cNvSpPr>
            <p:nvPr/>
          </p:nvSpPr>
          <p:spPr bwMode="auto">
            <a:xfrm>
              <a:off x="7649472" y="2743200"/>
              <a:ext cx="818942" cy="338554"/>
            </a:xfrm>
            <a:prstGeom prst="rect">
              <a:avLst/>
            </a:prstGeom>
            <a:noFill/>
            <a:ln w="9525" algn="ctr">
              <a:noFill/>
              <a:miter lim="800000"/>
              <a:headEnd/>
              <a:tailEnd/>
            </a:ln>
          </p:spPr>
          <p:txBody>
            <a:bodyPr wrap="none">
              <a:spAutoFit/>
            </a:bodyPr>
            <a:lstStyle/>
            <a:p>
              <a:pPr algn="ctr"/>
              <a:r>
                <a:rPr lang="en-US" sz="1600" b="1" dirty="0">
                  <a:latin typeface="+mn-lt"/>
                </a:rPr>
                <a:t>Word3</a:t>
              </a:r>
            </a:p>
          </p:txBody>
        </p:sp>
        <p:sp>
          <p:nvSpPr>
            <p:cNvPr id="235" name="Text Box 79">
              <a:extLst>
                <a:ext uri="{FF2B5EF4-FFF2-40B4-BE49-F238E27FC236}">
                  <a16:creationId xmlns:a16="http://schemas.microsoft.com/office/drawing/2014/main" id="{D8682EFC-9622-49BC-B6A4-B30395A03C5B}"/>
                </a:ext>
              </a:extLst>
            </p:cNvPr>
            <p:cNvSpPr txBox="1">
              <a:spLocks noChangeArrowheads="1"/>
            </p:cNvSpPr>
            <p:nvPr/>
          </p:nvSpPr>
          <p:spPr bwMode="auto">
            <a:xfrm>
              <a:off x="24085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0-3</a:t>
              </a:r>
            </a:p>
          </p:txBody>
        </p:sp>
        <p:sp>
          <p:nvSpPr>
            <p:cNvPr id="236" name="Text Box 80">
              <a:extLst>
                <a:ext uri="{FF2B5EF4-FFF2-40B4-BE49-F238E27FC236}">
                  <a16:creationId xmlns:a16="http://schemas.microsoft.com/office/drawing/2014/main" id="{7B38301C-3B9A-4FAC-A899-61CF2A9A06D6}"/>
                </a:ext>
              </a:extLst>
            </p:cNvPr>
            <p:cNvSpPr txBox="1">
              <a:spLocks noChangeArrowheads="1"/>
            </p:cNvSpPr>
            <p:nvPr/>
          </p:nvSpPr>
          <p:spPr bwMode="auto">
            <a:xfrm>
              <a:off x="4237348" y="2971800"/>
              <a:ext cx="1051891" cy="338554"/>
            </a:xfrm>
            <a:prstGeom prst="rect">
              <a:avLst/>
            </a:prstGeom>
            <a:noFill/>
            <a:ln w="9525" algn="ctr">
              <a:noFill/>
              <a:miter lim="800000"/>
              <a:headEnd/>
              <a:tailEnd/>
            </a:ln>
          </p:spPr>
          <p:txBody>
            <a:bodyPr wrap="none">
              <a:spAutoFit/>
            </a:bodyPr>
            <a:lstStyle/>
            <a:p>
              <a:pPr algn="ctr"/>
              <a:r>
                <a:rPr lang="en-US" sz="1600" dirty="0">
                  <a:latin typeface="+mn-lt"/>
                </a:rPr>
                <a:t>Bytes 4-7</a:t>
              </a:r>
            </a:p>
          </p:txBody>
        </p:sp>
        <p:sp>
          <p:nvSpPr>
            <p:cNvPr id="237" name="Text Box 81">
              <a:extLst>
                <a:ext uri="{FF2B5EF4-FFF2-40B4-BE49-F238E27FC236}">
                  <a16:creationId xmlns:a16="http://schemas.microsoft.com/office/drawing/2014/main" id="{B4B6B579-23AC-4607-A193-758CD3A881AA}"/>
                </a:ext>
              </a:extLst>
            </p:cNvPr>
            <p:cNvSpPr txBox="1">
              <a:spLocks noChangeArrowheads="1"/>
            </p:cNvSpPr>
            <p:nvPr/>
          </p:nvSpPr>
          <p:spPr bwMode="auto">
            <a:xfrm>
              <a:off x="5848597" y="2971800"/>
              <a:ext cx="1150444" cy="338554"/>
            </a:xfrm>
            <a:prstGeom prst="rect">
              <a:avLst/>
            </a:prstGeom>
            <a:noFill/>
            <a:ln w="9525" algn="ctr">
              <a:noFill/>
              <a:miter lim="800000"/>
              <a:headEnd/>
              <a:tailEnd/>
            </a:ln>
          </p:spPr>
          <p:txBody>
            <a:bodyPr wrap="none">
              <a:spAutoFit/>
            </a:bodyPr>
            <a:lstStyle/>
            <a:p>
              <a:pPr algn="ctr"/>
              <a:r>
                <a:rPr lang="en-US" sz="1600" dirty="0">
                  <a:latin typeface="+mn-lt"/>
                </a:rPr>
                <a:t>Bytes 8-11</a:t>
              </a:r>
            </a:p>
          </p:txBody>
        </p:sp>
        <p:sp>
          <p:nvSpPr>
            <p:cNvPr id="238" name="Text Box 82">
              <a:extLst>
                <a:ext uri="{FF2B5EF4-FFF2-40B4-BE49-F238E27FC236}">
                  <a16:creationId xmlns:a16="http://schemas.microsoft.com/office/drawing/2014/main" id="{347EA6BB-E77E-46E9-9C40-2EBB51466CD3}"/>
                </a:ext>
              </a:extLst>
            </p:cNvPr>
            <p:cNvSpPr txBox="1">
              <a:spLocks noChangeArrowheads="1"/>
            </p:cNvSpPr>
            <p:nvPr/>
          </p:nvSpPr>
          <p:spPr bwMode="auto">
            <a:xfrm>
              <a:off x="7446173" y="2971800"/>
              <a:ext cx="1279517" cy="338554"/>
            </a:xfrm>
            <a:prstGeom prst="rect">
              <a:avLst/>
            </a:prstGeom>
            <a:noFill/>
            <a:ln w="9525" algn="ctr">
              <a:noFill/>
              <a:miter lim="800000"/>
              <a:headEnd/>
              <a:tailEnd/>
            </a:ln>
          </p:spPr>
          <p:txBody>
            <a:bodyPr wrap="none">
              <a:spAutoFit/>
            </a:bodyPr>
            <a:lstStyle/>
            <a:p>
              <a:pPr algn="ctr"/>
              <a:r>
                <a:rPr lang="en-US" sz="1600" dirty="0">
                  <a:latin typeface="+mn-lt"/>
                </a:rPr>
                <a:t>Bytes 12-15</a:t>
              </a:r>
            </a:p>
          </p:txBody>
        </p:sp>
      </p:grpSp>
      <p:sp>
        <p:nvSpPr>
          <p:cNvPr id="88" name="Oval 87">
            <a:extLst>
              <a:ext uri="{FF2B5EF4-FFF2-40B4-BE49-F238E27FC236}">
                <a16:creationId xmlns:a16="http://schemas.microsoft.com/office/drawing/2014/main" id="{276A22EF-756E-4DF6-A5AD-CF3CB9B51016}"/>
              </a:ext>
            </a:extLst>
          </p:cNvPr>
          <p:cNvSpPr/>
          <p:nvPr/>
        </p:nvSpPr>
        <p:spPr>
          <a:xfrm>
            <a:off x="3641559" y="3522077"/>
            <a:ext cx="1676400" cy="457200"/>
          </a:xfrm>
          <a:prstGeom prst="ellipse">
            <a:avLst/>
          </a:prstGeom>
          <a:solidFill>
            <a:schemeClr val="accent1">
              <a:lumMod val="20000"/>
              <a:lumOff val="80000"/>
              <a:alpha val="5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Left Arrow 90">
            <a:extLst>
              <a:ext uri="{FF2B5EF4-FFF2-40B4-BE49-F238E27FC236}">
                <a16:creationId xmlns:a16="http://schemas.microsoft.com/office/drawing/2014/main" id="{57BBFA32-DA40-4FCC-B7E3-14CA27867864}"/>
              </a:ext>
            </a:extLst>
          </p:cNvPr>
          <p:cNvSpPr/>
          <p:nvPr/>
        </p:nvSpPr>
        <p:spPr>
          <a:xfrm rot="5400000">
            <a:off x="8521723" y="1781354"/>
            <a:ext cx="228600" cy="304800"/>
          </a:xfrm>
          <a:prstGeom prst="leftArrow">
            <a:avLst/>
          </a:prstGeom>
          <a:solidFill>
            <a:srgbClr val="FF0000"/>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Title 1">
            <a:extLst>
              <a:ext uri="{FF2B5EF4-FFF2-40B4-BE49-F238E27FC236}">
                <a16:creationId xmlns:a16="http://schemas.microsoft.com/office/drawing/2014/main" id="{F1BBF79E-CB70-48BF-BC87-ED97384799A0}"/>
              </a:ext>
            </a:extLst>
          </p:cNvPr>
          <p:cNvSpPr txBox="1">
            <a:spLocks/>
          </p:cNvSpPr>
          <p:nvPr/>
        </p:nvSpPr>
        <p:spPr>
          <a:xfrm>
            <a:off x="8532812" y="404118"/>
            <a:ext cx="3549620" cy="52939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US" sz="2800" dirty="0"/>
              <a:t>Direct Mapped Cache</a:t>
            </a:r>
          </a:p>
        </p:txBody>
      </p:sp>
      <p:sp>
        <p:nvSpPr>
          <p:cNvPr id="1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33</a:t>
            </a:fld>
            <a:endParaRPr dirty="0"/>
          </a:p>
        </p:txBody>
      </p:sp>
    </p:spTree>
    <p:extLst>
      <p:ext uri="{BB962C8B-B14F-4D97-AF65-F5344CB8AC3E}">
        <p14:creationId xmlns:p14="http://schemas.microsoft.com/office/powerpoint/2010/main" val="389612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dissolve">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3. Set Associative (SA) Cache</a:t>
            </a:r>
          </a:p>
        </p:txBody>
      </p:sp>
      <p:sp>
        <p:nvSpPr>
          <p:cNvPr id="320" name="Rectangle 3">
            <a:extLst>
              <a:ext uri="{FF2B5EF4-FFF2-40B4-BE49-F238E27FC236}">
                <a16:creationId xmlns:a16="http://schemas.microsoft.com/office/drawing/2014/main" id="{D95EADC0-68E5-4591-947E-2B81DAD62860}"/>
              </a:ext>
            </a:extLst>
          </p:cNvPr>
          <p:cNvSpPr>
            <a:spLocks noGrp="1" noChangeArrowheads="1"/>
          </p:cNvSpPr>
          <p:nvPr>
            <p:ph idx="1"/>
          </p:nvPr>
        </p:nvSpPr>
        <p:spPr>
          <a:xfrm>
            <a:off x="1981200" y="1346417"/>
            <a:ext cx="8229600" cy="4784508"/>
          </a:xfrm>
        </p:spPr>
        <p:txBody>
          <a:bodyPr/>
          <a:lstStyle/>
          <a:p>
            <a:pPr marL="266700" indent="-266700">
              <a:spcBef>
                <a:spcPts val="600"/>
              </a:spcBef>
              <a:buFont typeface="Wingdings" panose="05000000000000000000" pitchFamily="2" charset="2"/>
              <a:buChar char="§"/>
            </a:pPr>
            <a:r>
              <a:rPr lang="en-US" sz="2800" b="1" dirty="0">
                <a:solidFill>
                  <a:srgbClr val="660066"/>
                </a:solidFill>
              </a:rPr>
              <a:t>N-way Set Associative Cache</a:t>
            </a:r>
          </a:p>
          <a:p>
            <a:pPr marL="625475" lvl="1" indent="-266700">
              <a:spcBef>
                <a:spcPts val="600"/>
              </a:spcBef>
              <a:buFont typeface="Wingdings" panose="05000000000000000000" pitchFamily="2" charset="2"/>
              <a:buChar char="§"/>
            </a:pPr>
            <a:r>
              <a:rPr lang="en-US" sz="2400" dirty="0"/>
              <a:t>A memory block can be placed in a fixed number (</a:t>
            </a:r>
            <a:r>
              <a:rPr lang="en-US" sz="2400" b="1" dirty="0">
                <a:solidFill>
                  <a:srgbClr val="C00000"/>
                </a:solidFill>
                <a:latin typeface="Courier New" pitchFamily="49" charset="0"/>
              </a:rPr>
              <a:t>N</a:t>
            </a:r>
            <a:r>
              <a:rPr lang="en-US" sz="2400" dirty="0"/>
              <a:t>) of locations in the cache, where </a:t>
            </a:r>
            <a:r>
              <a:rPr lang="en-US" sz="2400" b="1" dirty="0">
                <a:solidFill>
                  <a:srgbClr val="C00000"/>
                </a:solidFill>
                <a:latin typeface="Courier New" pitchFamily="49" charset="0"/>
              </a:rPr>
              <a:t>N</a:t>
            </a:r>
            <a:r>
              <a:rPr lang="en-US" sz="2400" dirty="0">
                <a:latin typeface="Arial" panose="020B0604020202020204" pitchFamily="34" charset="0"/>
                <a:cs typeface="Arial" panose="020B0604020202020204" pitchFamily="34" charset="0"/>
              </a:rPr>
              <a:t> &gt; 1</a:t>
            </a:r>
          </a:p>
          <a:p>
            <a:pPr marL="266700" indent="-266700">
              <a:spcBef>
                <a:spcPts val="1800"/>
              </a:spcBef>
              <a:buFont typeface="Wingdings" panose="05000000000000000000" pitchFamily="2" charset="2"/>
              <a:buChar char="§"/>
            </a:pPr>
            <a:r>
              <a:rPr lang="en-US" sz="2800" b="1" dirty="0"/>
              <a:t>Key Idea:</a:t>
            </a:r>
          </a:p>
          <a:p>
            <a:pPr marL="625475" lvl="1" indent="-266700">
              <a:spcBef>
                <a:spcPts val="600"/>
              </a:spcBef>
              <a:buFont typeface="Wingdings" panose="05000000000000000000" pitchFamily="2" charset="2"/>
              <a:buChar char="§"/>
            </a:pPr>
            <a:r>
              <a:rPr lang="en-US" sz="2400" dirty="0"/>
              <a:t>Cache consists of a number of sets: </a:t>
            </a:r>
          </a:p>
          <a:p>
            <a:pPr marL="984250" lvl="2" indent="-266700">
              <a:spcBef>
                <a:spcPts val="600"/>
              </a:spcBef>
              <a:buFont typeface="Wingdings" panose="05000000000000000000" pitchFamily="2" charset="2"/>
              <a:buChar char="§"/>
            </a:pPr>
            <a:r>
              <a:rPr lang="en-US" sz="2000" dirty="0"/>
              <a:t>Each </a:t>
            </a:r>
            <a:r>
              <a:rPr lang="en-US" sz="2000" dirty="0">
                <a:solidFill>
                  <a:srgbClr val="C00000"/>
                </a:solidFill>
              </a:rPr>
              <a:t>set contains </a:t>
            </a:r>
            <a:r>
              <a:rPr lang="en-US" sz="2400" b="1" dirty="0">
                <a:solidFill>
                  <a:srgbClr val="C00000"/>
                </a:solidFill>
                <a:latin typeface="Courier New" pitchFamily="49" charset="0"/>
              </a:rPr>
              <a:t>N</a:t>
            </a:r>
            <a:r>
              <a:rPr lang="en-US" sz="2000" dirty="0">
                <a:solidFill>
                  <a:srgbClr val="C00000"/>
                </a:solidFill>
              </a:rPr>
              <a:t> cache blocks</a:t>
            </a:r>
          </a:p>
          <a:p>
            <a:pPr marL="625475" lvl="1" indent="-266700">
              <a:spcBef>
                <a:spcPts val="600"/>
              </a:spcBef>
              <a:buFont typeface="Wingdings" panose="05000000000000000000" pitchFamily="2" charset="2"/>
              <a:buChar char="§"/>
            </a:pPr>
            <a:r>
              <a:rPr lang="en-US" sz="2400" dirty="0"/>
              <a:t>Each memory block maps to a unique cache set</a:t>
            </a:r>
          </a:p>
          <a:p>
            <a:pPr marL="625475" lvl="1" indent="-266700">
              <a:spcBef>
                <a:spcPts val="600"/>
              </a:spcBef>
              <a:buFont typeface="Wingdings" panose="05000000000000000000" pitchFamily="2" charset="2"/>
              <a:buChar char="§"/>
            </a:pPr>
            <a:r>
              <a:rPr lang="en-US" sz="2400" dirty="0"/>
              <a:t>Within the set, a memory block can be placed in </a:t>
            </a:r>
            <a:r>
              <a:rPr lang="en-US" sz="2400" b="1" dirty="0">
                <a:solidFill>
                  <a:srgbClr val="C00000"/>
                </a:solidFill>
              </a:rPr>
              <a:t>any</a:t>
            </a:r>
            <a:r>
              <a:rPr lang="en-US" sz="2400" dirty="0"/>
              <a:t> of the </a:t>
            </a:r>
            <a:r>
              <a:rPr lang="en-US" sz="2400" b="1" dirty="0">
                <a:latin typeface="Courier New" panose="02070309020205020404" pitchFamily="49" charset="0"/>
                <a:cs typeface="Courier New" panose="02070309020205020404" pitchFamily="49" charset="0"/>
              </a:rPr>
              <a:t>N</a:t>
            </a:r>
            <a:r>
              <a:rPr lang="en-US" sz="2400" dirty="0"/>
              <a:t> cache blocks in the set</a:t>
            </a:r>
          </a:p>
        </p:txBody>
      </p: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34</a:t>
            </a:fld>
            <a:endParaRPr dirty="0"/>
          </a:p>
        </p:txBody>
      </p:sp>
    </p:spTree>
    <p:extLst>
      <p:ext uri="{BB962C8B-B14F-4D97-AF65-F5344CB8AC3E}">
        <p14:creationId xmlns:p14="http://schemas.microsoft.com/office/powerpoint/2010/main" val="123906377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3. Set Associative Cache: </a:t>
            </a:r>
            <a:r>
              <a:rPr lang="en-GB" sz="3600" b="1" dirty="0">
                <a:solidFill>
                  <a:srgbClr val="0000FF"/>
                </a:solidFill>
              </a:rPr>
              <a:t>Structure</a:t>
            </a:r>
          </a:p>
        </p:txBody>
      </p:sp>
      <p:sp>
        <p:nvSpPr>
          <p:cNvPr id="7" name="Content Placeholder 51">
            <a:extLst>
              <a:ext uri="{FF2B5EF4-FFF2-40B4-BE49-F238E27FC236}">
                <a16:creationId xmlns:a16="http://schemas.microsoft.com/office/drawing/2014/main" id="{FED4EF2A-0905-47EB-AF51-0055CAA7EAFB}"/>
              </a:ext>
            </a:extLst>
          </p:cNvPr>
          <p:cNvSpPr>
            <a:spLocks noGrp="1"/>
          </p:cNvSpPr>
          <p:nvPr>
            <p:ph idx="1"/>
          </p:nvPr>
        </p:nvSpPr>
        <p:spPr>
          <a:xfrm>
            <a:off x="2178944" y="3654715"/>
            <a:ext cx="9251056" cy="2769225"/>
          </a:xfrm>
        </p:spPr>
        <p:txBody>
          <a:bodyPr>
            <a:normAutofit fontScale="92500"/>
          </a:bodyPr>
          <a:lstStyle/>
          <a:p>
            <a:pPr marL="266700" indent="-266700">
              <a:buSzPct val="100000"/>
              <a:buFont typeface="Wingdings" panose="05000000000000000000" pitchFamily="2" charset="2"/>
              <a:buChar char="§"/>
            </a:pPr>
            <a:r>
              <a:rPr lang="en-US" sz="2800" dirty="0"/>
              <a:t>An example of 2-way set associative cache</a:t>
            </a:r>
          </a:p>
          <a:p>
            <a:pPr marL="625475" lvl="1" indent="-266700">
              <a:buSzPct val="100000"/>
              <a:buFont typeface="Wingdings" panose="05000000000000000000" pitchFamily="2" charset="2"/>
              <a:buChar char="§"/>
            </a:pPr>
            <a:r>
              <a:rPr lang="en-US" sz="2400" dirty="0"/>
              <a:t>Each set has two cache blocks</a:t>
            </a:r>
          </a:p>
          <a:p>
            <a:pPr marL="266700" indent="-266700">
              <a:buSzPct val="100000"/>
              <a:buFont typeface="Wingdings" panose="05000000000000000000" pitchFamily="2" charset="2"/>
              <a:buChar char="§"/>
            </a:pPr>
            <a:r>
              <a:rPr lang="en-US" sz="2800" dirty="0"/>
              <a:t>A memory block maps to a </a:t>
            </a:r>
            <a:r>
              <a:rPr lang="en-US" sz="2800" b="1" dirty="0"/>
              <a:t>unique set</a:t>
            </a:r>
            <a:endParaRPr lang="en-US" sz="2800" dirty="0"/>
          </a:p>
          <a:p>
            <a:pPr marL="625475" lvl="1" indent="-266700">
              <a:buSzPct val="100000"/>
              <a:buFont typeface="Wingdings" panose="05000000000000000000" pitchFamily="2" charset="2"/>
              <a:buChar char="§"/>
            </a:pPr>
            <a:r>
              <a:rPr lang="en-US" sz="2400" dirty="0"/>
              <a:t>In the set, the memory block can be placed in </a:t>
            </a:r>
            <a:r>
              <a:rPr lang="en-US" sz="2400" b="1" dirty="0"/>
              <a:t>either of the cache blocks</a:t>
            </a:r>
            <a:endParaRPr lang="en-US" sz="2400" dirty="0"/>
          </a:p>
          <a:p>
            <a:pPr lvl="1">
              <a:buNone/>
            </a:pPr>
            <a:r>
              <a:rPr lang="en-US" sz="2400" dirty="0">
                <a:sym typeface="Wingdings" pitchFamily="2" charset="2"/>
              </a:rPr>
              <a:t> Need to search both blocks in the set to look for the memory block</a:t>
            </a:r>
            <a:endParaRPr lang="en-US" sz="2400" dirty="0"/>
          </a:p>
        </p:txBody>
      </p:sp>
      <p:grpSp>
        <p:nvGrpSpPr>
          <p:cNvPr id="5" name="Group 4">
            <a:extLst>
              <a:ext uri="{FF2B5EF4-FFF2-40B4-BE49-F238E27FC236}">
                <a16:creationId xmlns:a16="http://schemas.microsoft.com/office/drawing/2014/main" id="{D00D471A-C044-40F2-BF46-5C35AA35ED92}"/>
              </a:ext>
            </a:extLst>
          </p:cNvPr>
          <p:cNvGrpSpPr/>
          <p:nvPr/>
        </p:nvGrpSpPr>
        <p:grpSpPr>
          <a:xfrm>
            <a:off x="2803967" y="1447801"/>
            <a:ext cx="6420752" cy="1957199"/>
            <a:chOff x="1279967" y="1447800"/>
            <a:chExt cx="6420752" cy="1957199"/>
          </a:xfrm>
        </p:grpSpPr>
        <p:sp>
          <p:nvSpPr>
            <p:cNvPr id="13" name="Text Box 9">
              <a:extLst>
                <a:ext uri="{FF2B5EF4-FFF2-40B4-BE49-F238E27FC236}">
                  <a16:creationId xmlns:a16="http://schemas.microsoft.com/office/drawing/2014/main" id="{B9B4652F-A47E-4B40-B2C3-553F3E2A7E88}"/>
                </a:ext>
              </a:extLst>
            </p:cNvPr>
            <p:cNvSpPr txBox="1">
              <a:spLocks noChangeArrowheads="1"/>
            </p:cNvSpPr>
            <p:nvPr/>
          </p:nvSpPr>
          <p:spPr bwMode="auto">
            <a:xfrm>
              <a:off x="2494027" y="2943334"/>
              <a:ext cx="4155946" cy="461665"/>
            </a:xfrm>
            <a:prstGeom prst="rect">
              <a:avLst/>
            </a:prstGeom>
            <a:noFill/>
            <a:ln w="9525" algn="ctr">
              <a:noFill/>
              <a:miter lim="800000"/>
              <a:headEnd/>
              <a:tailEnd/>
            </a:ln>
            <a:effectLst/>
          </p:spPr>
          <p:txBody>
            <a:bodyPr wrap="none">
              <a:spAutoFit/>
            </a:bodyPr>
            <a:lstStyle/>
            <a:p>
              <a:r>
                <a:rPr lang="en-US" sz="2400" dirty="0">
                  <a:solidFill>
                    <a:srgbClr val="0000FF"/>
                  </a:solidFill>
                </a:rPr>
                <a:t>2-way Set Associative Cache</a:t>
              </a:r>
            </a:p>
          </p:txBody>
        </p:sp>
        <p:grpSp>
          <p:nvGrpSpPr>
            <p:cNvPr id="4" name="Group 3">
              <a:extLst>
                <a:ext uri="{FF2B5EF4-FFF2-40B4-BE49-F238E27FC236}">
                  <a16:creationId xmlns:a16="http://schemas.microsoft.com/office/drawing/2014/main" id="{B4E1CB1F-6609-4270-B0C1-54B46F3A3688}"/>
                </a:ext>
              </a:extLst>
            </p:cNvPr>
            <p:cNvGrpSpPr/>
            <p:nvPr/>
          </p:nvGrpSpPr>
          <p:grpSpPr>
            <a:xfrm>
              <a:off x="1279967" y="1447800"/>
              <a:ext cx="6420752" cy="1524000"/>
              <a:chOff x="1279967" y="1447800"/>
              <a:chExt cx="6420752" cy="1524000"/>
            </a:xfrm>
          </p:grpSpPr>
          <p:sp>
            <p:nvSpPr>
              <p:cNvPr id="8" name="Rectangle 5">
                <a:extLst>
                  <a:ext uri="{FF2B5EF4-FFF2-40B4-BE49-F238E27FC236}">
                    <a16:creationId xmlns:a16="http://schemas.microsoft.com/office/drawing/2014/main" id="{A6FF0FC1-15FB-4147-B487-A181C59F41C5}"/>
                  </a:ext>
                </a:extLst>
              </p:cNvPr>
              <p:cNvSpPr>
                <a:spLocks noChangeArrowheads="1"/>
              </p:cNvSpPr>
              <p:nvPr/>
            </p:nvSpPr>
            <p:spPr bwMode="auto">
              <a:xfrm>
                <a:off x="5516319" y="1752600"/>
                <a:ext cx="1524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9" name="Rectangle 6">
                <a:extLst>
                  <a:ext uri="{FF2B5EF4-FFF2-40B4-BE49-F238E27FC236}">
                    <a16:creationId xmlns:a16="http://schemas.microsoft.com/office/drawing/2014/main" id="{F704857C-FFCA-453F-891E-BCE1DCD552B1}"/>
                  </a:ext>
                </a:extLst>
              </p:cNvPr>
              <p:cNvSpPr>
                <a:spLocks noChangeArrowheads="1"/>
              </p:cNvSpPr>
              <p:nvPr/>
            </p:nvSpPr>
            <p:spPr bwMode="auto">
              <a:xfrm>
                <a:off x="5516319" y="2057400"/>
                <a:ext cx="15240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10" name="Rectangle 7">
                <a:extLst>
                  <a:ext uri="{FF2B5EF4-FFF2-40B4-BE49-F238E27FC236}">
                    <a16:creationId xmlns:a16="http://schemas.microsoft.com/office/drawing/2014/main" id="{FEC8B82F-9B08-480B-ADA0-3B217E5808FC}"/>
                  </a:ext>
                </a:extLst>
              </p:cNvPr>
              <p:cNvSpPr>
                <a:spLocks noChangeArrowheads="1"/>
              </p:cNvSpPr>
              <p:nvPr/>
            </p:nvSpPr>
            <p:spPr bwMode="auto">
              <a:xfrm>
                <a:off x="5516319" y="2362200"/>
                <a:ext cx="1524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11" name="Rectangle 8">
                <a:extLst>
                  <a:ext uri="{FF2B5EF4-FFF2-40B4-BE49-F238E27FC236}">
                    <a16:creationId xmlns:a16="http://schemas.microsoft.com/office/drawing/2014/main" id="{D31DFC48-0726-4E72-9CDF-B7AB8C704060}"/>
                  </a:ext>
                </a:extLst>
              </p:cNvPr>
              <p:cNvSpPr>
                <a:spLocks noChangeArrowheads="1"/>
              </p:cNvSpPr>
              <p:nvPr/>
            </p:nvSpPr>
            <p:spPr bwMode="auto">
              <a:xfrm>
                <a:off x="5516319" y="2667000"/>
                <a:ext cx="15240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grpSp>
            <p:nvGrpSpPr>
              <p:cNvPr id="3" name="Group 2">
                <a:extLst>
                  <a:ext uri="{FF2B5EF4-FFF2-40B4-BE49-F238E27FC236}">
                    <a16:creationId xmlns:a16="http://schemas.microsoft.com/office/drawing/2014/main" id="{45B0FA67-7185-4167-826A-DAF2B25A8421}"/>
                  </a:ext>
                </a:extLst>
              </p:cNvPr>
              <p:cNvGrpSpPr/>
              <p:nvPr/>
            </p:nvGrpSpPr>
            <p:grpSpPr>
              <a:xfrm>
                <a:off x="7248533" y="1717675"/>
                <a:ext cx="431800" cy="1250950"/>
                <a:chOff x="7040319" y="1717675"/>
                <a:chExt cx="431800" cy="1250950"/>
              </a:xfrm>
            </p:grpSpPr>
            <p:sp>
              <p:nvSpPr>
                <p:cNvPr id="14" name="Text Box 10">
                  <a:extLst>
                    <a:ext uri="{FF2B5EF4-FFF2-40B4-BE49-F238E27FC236}">
                      <a16:creationId xmlns:a16="http://schemas.microsoft.com/office/drawing/2014/main" id="{C0471166-59D0-4DCA-92F2-19950ADA5312}"/>
                    </a:ext>
                  </a:extLst>
                </p:cNvPr>
                <p:cNvSpPr txBox="1">
                  <a:spLocks noChangeArrowheads="1"/>
                </p:cNvSpPr>
                <p:nvPr/>
              </p:nvSpPr>
              <p:spPr bwMode="auto">
                <a:xfrm>
                  <a:off x="7040319" y="1717675"/>
                  <a:ext cx="431800" cy="336550"/>
                </a:xfrm>
                <a:prstGeom prst="rect">
                  <a:avLst/>
                </a:prstGeom>
                <a:noFill/>
                <a:ln w="9525" algn="ctr">
                  <a:noFill/>
                  <a:miter lim="800000"/>
                  <a:headEnd/>
                  <a:tailEnd/>
                </a:ln>
                <a:effectLst/>
              </p:spPr>
              <p:txBody>
                <a:bodyPr wrap="none">
                  <a:noAutofit/>
                </a:bodyPr>
                <a:lstStyle/>
                <a:p>
                  <a:pPr algn="ctr"/>
                  <a:r>
                    <a:rPr lang="en-US" sz="2000" dirty="0"/>
                    <a:t>00</a:t>
                  </a:r>
                </a:p>
              </p:txBody>
            </p:sp>
            <p:sp>
              <p:nvSpPr>
                <p:cNvPr id="15" name="Text Box 11">
                  <a:extLst>
                    <a:ext uri="{FF2B5EF4-FFF2-40B4-BE49-F238E27FC236}">
                      <a16:creationId xmlns:a16="http://schemas.microsoft.com/office/drawing/2014/main" id="{884E0067-E009-46CF-AAB0-578099A38257}"/>
                    </a:ext>
                  </a:extLst>
                </p:cNvPr>
                <p:cNvSpPr txBox="1">
                  <a:spLocks noChangeArrowheads="1"/>
                </p:cNvSpPr>
                <p:nvPr/>
              </p:nvSpPr>
              <p:spPr bwMode="auto">
                <a:xfrm>
                  <a:off x="7056194" y="2022475"/>
                  <a:ext cx="400050" cy="336550"/>
                </a:xfrm>
                <a:prstGeom prst="rect">
                  <a:avLst/>
                </a:prstGeom>
                <a:noFill/>
                <a:ln w="9525" algn="ctr">
                  <a:noFill/>
                  <a:miter lim="800000"/>
                  <a:headEnd/>
                  <a:tailEnd/>
                </a:ln>
                <a:effectLst/>
              </p:spPr>
              <p:txBody>
                <a:bodyPr wrap="none">
                  <a:noAutofit/>
                </a:bodyPr>
                <a:lstStyle/>
                <a:p>
                  <a:pPr algn="ctr"/>
                  <a:r>
                    <a:rPr lang="en-US" sz="2000" dirty="0"/>
                    <a:t>01</a:t>
                  </a:r>
                </a:p>
              </p:txBody>
            </p:sp>
            <p:sp>
              <p:nvSpPr>
                <p:cNvPr id="16" name="Text Box 12">
                  <a:extLst>
                    <a:ext uri="{FF2B5EF4-FFF2-40B4-BE49-F238E27FC236}">
                      <a16:creationId xmlns:a16="http://schemas.microsoft.com/office/drawing/2014/main" id="{BDAC9F7D-AD19-4E3A-9E41-CB593BACE48B}"/>
                    </a:ext>
                  </a:extLst>
                </p:cNvPr>
                <p:cNvSpPr txBox="1">
                  <a:spLocks noChangeArrowheads="1"/>
                </p:cNvSpPr>
                <p:nvPr/>
              </p:nvSpPr>
              <p:spPr bwMode="auto">
                <a:xfrm>
                  <a:off x="7056194" y="2327275"/>
                  <a:ext cx="400050" cy="336550"/>
                </a:xfrm>
                <a:prstGeom prst="rect">
                  <a:avLst/>
                </a:prstGeom>
                <a:noFill/>
                <a:ln w="9525" algn="ctr">
                  <a:noFill/>
                  <a:miter lim="800000"/>
                  <a:headEnd/>
                  <a:tailEnd/>
                </a:ln>
                <a:effectLst/>
              </p:spPr>
              <p:txBody>
                <a:bodyPr wrap="none">
                  <a:noAutofit/>
                </a:bodyPr>
                <a:lstStyle/>
                <a:p>
                  <a:pPr algn="ctr"/>
                  <a:r>
                    <a:rPr lang="en-US" sz="2000" dirty="0"/>
                    <a:t>10</a:t>
                  </a:r>
                </a:p>
              </p:txBody>
            </p:sp>
            <p:sp>
              <p:nvSpPr>
                <p:cNvPr id="17" name="Text Box 13">
                  <a:extLst>
                    <a:ext uri="{FF2B5EF4-FFF2-40B4-BE49-F238E27FC236}">
                      <a16:creationId xmlns:a16="http://schemas.microsoft.com/office/drawing/2014/main" id="{BC975CE8-A6B8-45F3-BF5D-7EB4EA2AE80C}"/>
                    </a:ext>
                  </a:extLst>
                </p:cNvPr>
                <p:cNvSpPr txBox="1">
                  <a:spLocks noChangeArrowheads="1"/>
                </p:cNvSpPr>
                <p:nvPr/>
              </p:nvSpPr>
              <p:spPr bwMode="auto">
                <a:xfrm>
                  <a:off x="7072069" y="2632075"/>
                  <a:ext cx="368300" cy="336550"/>
                </a:xfrm>
                <a:prstGeom prst="rect">
                  <a:avLst/>
                </a:prstGeom>
                <a:noFill/>
                <a:ln w="9525" algn="ctr">
                  <a:noFill/>
                  <a:miter lim="800000"/>
                  <a:headEnd/>
                  <a:tailEnd/>
                </a:ln>
                <a:effectLst/>
              </p:spPr>
              <p:txBody>
                <a:bodyPr wrap="none">
                  <a:noAutofit/>
                </a:bodyPr>
                <a:lstStyle/>
                <a:p>
                  <a:pPr algn="ctr"/>
                  <a:r>
                    <a:rPr lang="en-US" sz="2000" dirty="0"/>
                    <a:t>11</a:t>
                  </a:r>
                </a:p>
              </p:txBody>
            </p:sp>
          </p:grpSp>
          <p:sp>
            <p:nvSpPr>
              <p:cNvPr id="18" name="Text Box 14">
                <a:extLst>
                  <a:ext uri="{FF2B5EF4-FFF2-40B4-BE49-F238E27FC236}">
                    <a16:creationId xmlns:a16="http://schemas.microsoft.com/office/drawing/2014/main" id="{FE1D7CCB-71F7-49E3-BB1E-248B0F5F0677}"/>
                  </a:ext>
                </a:extLst>
              </p:cNvPr>
              <p:cNvSpPr txBox="1">
                <a:spLocks noChangeArrowheads="1"/>
              </p:cNvSpPr>
              <p:nvPr/>
            </p:nvSpPr>
            <p:spPr bwMode="auto">
              <a:xfrm>
                <a:off x="6887919" y="1447800"/>
                <a:ext cx="812800" cy="336550"/>
              </a:xfrm>
              <a:prstGeom prst="rect">
                <a:avLst/>
              </a:prstGeom>
              <a:noFill/>
              <a:ln w="9525" algn="ctr">
                <a:noFill/>
                <a:miter lim="800000"/>
                <a:headEnd/>
                <a:tailEnd/>
              </a:ln>
              <a:effectLst/>
            </p:spPr>
            <p:txBody>
              <a:bodyPr wrap="none">
                <a:noAutofit/>
              </a:bodyPr>
              <a:lstStyle/>
              <a:p>
                <a:r>
                  <a:rPr lang="en-US" b="1" dirty="0"/>
                  <a:t> Set Index</a:t>
                </a:r>
              </a:p>
            </p:txBody>
          </p:sp>
          <p:sp>
            <p:nvSpPr>
              <p:cNvPr id="19" name="Text Box 15">
                <a:extLst>
                  <a:ext uri="{FF2B5EF4-FFF2-40B4-BE49-F238E27FC236}">
                    <a16:creationId xmlns:a16="http://schemas.microsoft.com/office/drawing/2014/main" id="{20ED4F4A-4ADB-404E-BC19-47B01539FFC3}"/>
                  </a:ext>
                </a:extLst>
              </p:cNvPr>
              <p:cNvSpPr txBox="1">
                <a:spLocks noChangeArrowheads="1"/>
              </p:cNvSpPr>
              <p:nvPr/>
            </p:nvSpPr>
            <p:spPr bwMode="auto">
              <a:xfrm>
                <a:off x="5897319" y="1447800"/>
                <a:ext cx="635000" cy="336550"/>
              </a:xfrm>
              <a:prstGeom prst="rect">
                <a:avLst/>
              </a:prstGeom>
              <a:noFill/>
              <a:ln w="9525" algn="ctr">
                <a:noFill/>
                <a:miter lim="800000"/>
                <a:headEnd/>
                <a:tailEnd/>
              </a:ln>
              <a:effectLst/>
            </p:spPr>
            <p:txBody>
              <a:bodyPr wrap="none">
                <a:noAutofit/>
              </a:bodyPr>
              <a:lstStyle/>
              <a:p>
                <a:r>
                  <a:rPr lang="en-US" b="1" dirty="0"/>
                  <a:t>Data</a:t>
                </a:r>
              </a:p>
            </p:txBody>
          </p:sp>
          <p:sp>
            <p:nvSpPr>
              <p:cNvPr id="20" name="Rectangle 17">
                <a:extLst>
                  <a:ext uri="{FF2B5EF4-FFF2-40B4-BE49-F238E27FC236}">
                    <a16:creationId xmlns:a16="http://schemas.microsoft.com/office/drawing/2014/main" id="{75EA0ACB-13DF-4D01-B523-C1D9EE38C79D}"/>
                  </a:ext>
                </a:extLst>
              </p:cNvPr>
              <p:cNvSpPr>
                <a:spLocks noChangeArrowheads="1"/>
              </p:cNvSpPr>
              <p:nvPr/>
            </p:nvSpPr>
            <p:spPr bwMode="auto">
              <a:xfrm>
                <a:off x="4769743" y="1752600"/>
                <a:ext cx="762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21" name="Rectangle 18">
                <a:extLst>
                  <a:ext uri="{FF2B5EF4-FFF2-40B4-BE49-F238E27FC236}">
                    <a16:creationId xmlns:a16="http://schemas.microsoft.com/office/drawing/2014/main" id="{F58EE6F1-CEBB-4103-80F4-4E6E2A1BB0C5}"/>
                  </a:ext>
                </a:extLst>
              </p:cNvPr>
              <p:cNvSpPr>
                <a:spLocks noChangeArrowheads="1"/>
              </p:cNvSpPr>
              <p:nvPr/>
            </p:nvSpPr>
            <p:spPr bwMode="auto">
              <a:xfrm>
                <a:off x="4769743" y="2057400"/>
                <a:ext cx="762000" cy="304800"/>
              </a:xfrm>
              <a:prstGeom prst="rect">
                <a:avLst/>
              </a:prstGeom>
              <a:solidFill>
                <a:schemeClr val="accent1">
                  <a:lumMod val="40000"/>
                  <a:lumOff val="60000"/>
                </a:schemeClr>
              </a:solidFill>
              <a:ln w="9525" algn="ctr">
                <a:solidFill>
                  <a:schemeClr val="tx1"/>
                </a:solidFill>
                <a:miter lim="800000"/>
                <a:headEnd/>
                <a:tailEnd/>
              </a:ln>
              <a:effectLst/>
            </p:spPr>
            <p:txBody>
              <a:bodyPr anchor="ctr">
                <a:noAutofit/>
              </a:bodyPr>
              <a:lstStyle/>
              <a:p>
                <a:endParaRPr lang="en-US"/>
              </a:p>
            </p:txBody>
          </p:sp>
          <p:sp>
            <p:nvSpPr>
              <p:cNvPr id="22" name="Rectangle 19">
                <a:extLst>
                  <a:ext uri="{FF2B5EF4-FFF2-40B4-BE49-F238E27FC236}">
                    <a16:creationId xmlns:a16="http://schemas.microsoft.com/office/drawing/2014/main" id="{6C412A98-6FE2-4A50-BB76-2EAE40DB855F}"/>
                  </a:ext>
                </a:extLst>
              </p:cNvPr>
              <p:cNvSpPr>
                <a:spLocks noChangeArrowheads="1"/>
              </p:cNvSpPr>
              <p:nvPr/>
            </p:nvSpPr>
            <p:spPr bwMode="auto">
              <a:xfrm>
                <a:off x="4769743" y="2362200"/>
                <a:ext cx="762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23" name="Rectangle 20">
                <a:extLst>
                  <a:ext uri="{FF2B5EF4-FFF2-40B4-BE49-F238E27FC236}">
                    <a16:creationId xmlns:a16="http://schemas.microsoft.com/office/drawing/2014/main" id="{0728134E-8132-4258-B72B-3E34B1DF5E56}"/>
                  </a:ext>
                </a:extLst>
              </p:cNvPr>
              <p:cNvSpPr>
                <a:spLocks noChangeArrowheads="1"/>
              </p:cNvSpPr>
              <p:nvPr/>
            </p:nvSpPr>
            <p:spPr bwMode="auto">
              <a:xfrm>
                <a:off x="4769743" y="2667000"/>
                <a:ext cx="762000" cy="304800"/>
              </a:xfrm>
              <a:prstGeom prst="rect">
                <a:avLst/>
              </a:prstGeom>
              <a:solidFill>
                <a:schemeClr val="accent1">
                  <a:lumMod val="40000"/>
                  <a:lumOff val="60000"/>
                </a:schemeClr>
              </a:solidFill>
              <a:ln w="9525" algn="ctr">
                <a:solidFill>
                  <a:schemeClr val="tx1"/>
                </a:solidFill>
                <a:miter lim="800000"/>
                <a:headEnd/>
                <a:tailEnd/>
              </a:ln>
              <a:effectLst/>
            </p:spPr>
            <p:txBody>
              <a:bodyPr anchor="ctr">
                <a:noAutofit/>
              </a:bodyPr>
              <a:lstStyle/>
              <a:p>
                <a:endParaRPr lang="en-US"/>
              </a:p>
            </p:txBody>
          </p:sp>
          <p:sp>
            <p:nvSpPr>
              <p:cNvPr id="24" name="Text Box 25">
                <a:extLst>
                  <a:ext uri="{FF2B5EF4-FFF2-40B4-BE49-F238E27FC236}">
                    <a16:creationId xmlns:a16="http://schemas.microsoft.com/office/drawing/2014/main" id="{5B080E2C-B74C-4FCD-A49D-84724F8DDD40}"/>
                  </a:ext>
                </a:extLst>
              </p:cNvPr>
              <p:cNvSpPr txBox="1">
                <a:spLocks noChangeArrowheads="1"/>
              </p:cNvSpPr>
              <p:nvPr/>
            </p:nvSpPr>
            <p:spPr bwMode="auto">
              <a:xfrm>
                <a:off x="4914561" y="1447800"/>
                <a:ext cx="550152" cy="338554"/>
              </a:xfrm>
              <a:prstGeom prst="rect">
                <a:avLst/>
              </a:prstGeom>
              <a:noFill/>
              <a:ln w="9525" algn="ctr">
                <a:noFill/>
                <a:miter lim="800000"/>
                <a:headEnd/>
                <a:tailEnd/>
              </a:ln>
              <a:effectLst/>
            </p:spPr>
            <p:txBody>
              <a:bodyPr wrap="none">
                <a:noAutofit/>
              </a:bodyPr>
              <a:lstStyle/>
              <a:p>
                <a:r>
                  <a:rPr lang="en-US" b="1" dirty="0">
                    <a:solidFill>
                      <a:srgbClr val="660066"/>
                    </a:solidFill>
                  </a:rPr>
                  <a:t>Tag</a:t>
                </a:r>
              </a:p>
            </p:txBody>
          </p:sp>
          <p:sp>
            <p:nvSpPr>
              <p:cNvPr id="25" name="Rectangle 21">
                <a:extLst>
                  <a:ext uri="{FF2B5EF4-FFF2-40B4-BE49-F238E27FC236}">
                    <a16:creationId xmlns:a16="http://schemas.microsoft.com/office/drawing/2014/main" id="{470100C3-B039-491C-B2DD-4F0D6FC0E36B}"/>
                  </a:ext>
                </a:extLst>
              </p:cNvPr>
              <p:cNvSpPr>
                <a:spLocks noChangeArrowheads="1"/>
              </p:cNvSpPr>
              <p:nvPr/>
            </p:nvSpPr>
            <p:spPr bwMode="auto">
              <a:xfrm>
                <a:off x="4312543" y="1752600"/>
                <a:ext cx="4572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26" name="Rectangle 22">
                <a:extLst>
                  <a:ext uri="{FF2B5EF4-FFF2-40B4-BE49-F238E27FC236}">
                    <a16:creationId xmlns:a16="http://schemas.microsoft.com/office/drawing/2014/main" id="{D90A3005-A37E-49C3-A89E-D4660F0F6F9A}"/>
                  </a:ext>
                </a:extLst>
              </p:cNvPr>
              <p:cNvSpPr>
                <a:spLocks noChangeArrowheads="1"/>
              </p:cNvSpPr>
              <p:nvPr/>
            </p:nvSpPr>
            <p:spPr bwMode="auto">
              <a:xfrm>
                <a:off x="4312543" y="2057400"/>
                <a:ext cx="4572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27" name="Rectangle 23">
                <a:extLst>
                  <a:ext uri="{FF2B5EF4-FFF2-40B4-BE49-F238E27FC236}">
                    <a16:creationId xmlns:a16="http://schemas.microsoft.com/office/drawing/2014/main" id="{50B5938A-2999-4175-8B93-F80E3D03E0A7}"/>
                  </a:ext>
                </a:extLst>
              </p:cNvPr>
              <p:cNvSpPr>
                <a:spLocks noChangeArrowheads="1"/>
              </p:cNvSpPr>
              <p:nvPr/>
            </p:nvSpPr>
            <p:spPr bwMode="auto">
              <a:xfrm>
                <a:off x="4312543" y="2362200"/>
                <a:ext cx="4572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28" name="Rectangle 24">
                <a:extLst>
                  <a:ext uri="{FF2B5EF4-FFF2-40B4-BE49-F238E27FC236}">
                    <a16:creationId xmlns:a16="http://schemas.microsoft.com/office/drawing/2014/main" id="{19EB324B-97CA-4286-9A7E-49981C826CBA}"/>
                  </a:ext>
                </a:extLst>
              </p:cNvPr>
              <p:cNvSpPr>
                <a:spLocks noChangeArrowheads="1"/>
              </p:cNvSpPr>
              <p:nvPr/>
            </p:nvSpPr>
            <p:spPr bwMode="auto">
              <a:xfrm>
                <a:off x="4312543" y="2667000"/>
                <a:ext cx="4572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29" name="Text Box 26">
                <a:extLst>
                  <a:ext uri="{FF2B5EF4-FFF2-40B4-BE49-F238E27FC236}">
                    <a16:creationId xmlns:a16="http://schemas.microsoft.com/office/drawing/2014/main" id="{7AC25837-F56B-4062-A225-8F4F43035B55}"/>
                  </a:ext>
                </a:extLst>
              </p:cNvPr>
              <p:cNvSpPr txBox="1">
                <a:spLocks noChangeArrowheads="1"/>
              </p:cNvSpPr>
              <p:nvPr/>
            </p:nvSpPr>
            <p:spPr bwMode="auto">
              <a:xfrm>
                <a:off x="4175567" y="1447800"/>
                <a:ext cx="670376" cy="338554"/>
              </a:xfrm>
              <a:prstGeom prst="rect">
                <a:avLst/>
              </a:prstGeom>
              <a:noFill/>
              <a:ln w="9525" algn="ctr">
                <a:noFill/>
                <a:miter lim="800000"/>
                <a:headEnd/>
                <a:tailEnd/>
              </a:ln>
              <a:effectLst/>
            </p:spPr>
            <p:txBody>
              <a:bodyPr wrap="none">
                <a:noAutofit/>
              </a:bodyPr>
              <a:lstStyle/>
              <a:p>
                <a:r>
                  <a:rPr lang="en-US" b="1" dirty="0">
                    <a:solidFill>
                      <a:srgbClr val="006600"/>
                    </a:solidFill>
                  </a:rPr>
                  <a:t>Valid</a:t>
                </a:r>
              </a:p>
            </p:txBody>
          </p:sp>
          <p:sp>
            <p:nvSpPr>
              <p:cNvPr id="30" name="Rectangle 5">
                <a:extLst>
                  <a:ext uri="{FF2B5EF4-FFF2-40B4-BE49-F238E27FC236}">
                    <a16:creationId xmlns:a16="http://schemas.microsoft.com/office/drawing/2014/main" id="{CDD2133E-3939-47BB-8200-95B17543685D}"/>
                  </a:ext>
                </a:extLst>
              </p:cNvPr>
              <p:cNvSpPr>
                <a:spLocks noChangeArrowheads="1"/>
              </p:cNvSpPr>
              <p:nvPr/>
            </p:nvSpPr>
            <p:spPr bwMode="auto">
              <a:xfrm>
                <a:off x="2620719" y="1752600"/>
                <a:ext cx="1524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31" name="Rectangle 6">
                <a:extLst>
                  <a:ext uri="{FF2B5EF4-FFF2-40B4-BE49-F238E27FC236}">
                    <a16:creationId xmlns:a16="http://schemas.microsoft.com/office/drawing/2014/main" id="{B374C5D4-3FD4-4B2E-A416-33B2DE5FB8D4}"/>
                  </a:ext>
                </a:extLst>
              </p:cNvPr>
              <p:cNvSpPr>
                <a:spLocks noChangeArrowheads="1"/>
              </p:cNvSpPr>
              <p:nvPr/>
            </p:nvSpPr>
            <p:spPr bwMode="auto">
              <a:xfrm>
                <a:off x="2620719" y="2057400"/>
                <a:ext cx="15240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32" name="Rectangle 7">
                <a:extLst>
                  <a:ext uri="{FF2B5EF4-FFF2-40B4-BE49-F238E27FC236}">
                    <a16:creationId xmlns:a16="http://schemas.microsoft.com/office/drawing/2014/main" id="{A3933860-A254-4D6A-A27D-354AAB3B24CA}"/>
                  </a:ext>
                </a:extLst>
              </p:cNvPr>
              <p:cNvSpPr>
                <a:spLocks noChangeArrowheads="1"/>
              </p:cNvSpPr>
              <p:nvPr/>
            </p:nvSpPr>
            <p:spPr bwMode="auto">
              <a:xfrm>
                <a:off x="2620719" y="2362200"/>
                <a:ext cx="1524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33" name="Rectangle 8">
                <a:extLst>
                  <a:ext uri="{FF2B5EF4-FFF2-40B4-BE49-F238E27FC236}">
                    <a16:creationId xmlns:a16="http://schemas.microsoft.com/office/drawing/2014/main" id="{150361D4-9E93-492D-B0C1-BC102F3FF88D}"/>
                  </a:ext>
                </a:extLst>
              </p:cNvPr>
              <p:cNvSpPr>
                <a:spLocks noChangeArrowheads="1"/>
              </p:cNvSpPr>
              <p:nvPr/>
            </p:nvSpPr>
            <p:spPr bwMode="auto">
              <a:xfrm>
                <a:off x="2620719" y="2667000"/>
                <a:ext cx="15240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34" name="Text Box 15">
                <a:extLst>
                  <a:ext uri="{FF2B5EF4-FFF2-40B4-BE49-F238E27FC236}">
                    <a16:creationId xmlns:a16="http://schemas.microsoft.com/office/drawing/2014/main" id="{EB215B4F-1398-4C4D-AFEA-90015706E38E}"/>
                  </a:ext>
                </a:extLst>
              </p:cNvPr>
              <p:cNvSpPr txBox="1">
                <a:spLocks noChangeArrowheads="1"/>
              </p:cNvSpPr>
              <p:nvPr/>
            </p:nvSpPr>
            <p:spPr bwMode="auto">
              <a:xfrm>
                <a:off x="3001719" y="1447800"/>
                <a:ext cx="635000" cy="336550"/>
              </a:xfrm>
              <a:prstGeom prst="rect">
                <a:avLst/>
              </a:prstGeom>
              <a:noFill/>
              <a:ln w="9525" algn="ctr">
                <a:noFill/>
                <a:miter lim="800000"/>
                <a:headEnd/>
                <a:tailEnd/>
              </a:ln>
              <a:effectLst/>
            </p:spPr>
            <p:txBody>
              <a:bodyPr wrap="none">
                <a:noAutofit/>
              </a:bodyPr>
              <a:lstStyle/>
              <a:p>
                <a:r>
                  <a:rPr lang="en-US" b="1" dirty="0"/>
                  <a:t>Data</a:t>
                </a:r>
              </a:p>
            </p:txBody>
          </p:sp>
          <p:sp>
            <p:nvSpPr>
              <p:cNvPr id="35" name="Rectangle 17">
                <a:extLst>
                  <a:ext uri="{FF2B5EF4-FFF2-40B4-BE49-F238E27FC236}">
                    <a16:creationId xmlns:a16="http://schemas.microsoft.com/office/drawing/2014/main" id="{F4E187AA-0483-4F58-9BB4-1B15C9F52CC9}"/>
                  </a:ext>
                </a:extLst>
              </p:cNvPr>
              <p:cNvSpPr>
                <a:spLocks noChangeArrowheads="1"/>
              </p:cNvSpPr>
              <p:nvPr/>
            </p:nvSpPr>
            <p:spPr bwMode="auto">
              <a:xfrm>
                <a:off x="1874143" y="1752600"/>
                <a:ext cx="762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36" name="Rectangle 18">
                <a:extLst>
                  <a:ext uri="{FF2B5EF4-FFF2-40B4-BE49-F238E27FC236}">
                    <a16:creationId xmlns:a16="http://schemas.microsoft.com/office/drawing/2014/main" id="{1FE17E2B-91BD-4C21-9EEA-2D5C934E0049}"/>
                  </a:ext>
                </a:extLst>
              </p:cNvPr>
              <p:cNvSpPr>
                <a:spLocks noChangeArrowheads="1"/>
              </p:cNvSpPr>
              <p:nvPr/>
            </p:nvSpPr>
            <p:spPr bwMode="auto">
              <a:xfrm>
                <a:off x="1874143" y="2057400"/>
                <a:ext cx="762000" cy="304800"/>
              </a:xfrm>
              <a:prstGeom prst="rect">
                <a:avLst/>
              </a:prstGeom>
              <a:solidFill>
                <a:schemeClr val="accent1">
                  <a:lumMod val="40000"/>
                  <a:lumOff val="60000"/>
                </a:schemeClr>
              </a:solidFill>
              <a:ln w="9525" algn="ctr">
                <a:solidFill>
                  <a:schemeClr val="tx1"/>
                </a:solidFill>
                <a:miter lim="800000"/>
                <a:headEnd/>
                <a:tailEnd/>
              </a:ln>
              <a:effectLst/>
            </p:spPr>
            <p:txBody>
              <a:bodyPr anchor="ctr">
                <a:noAutofit/>
              </a:bodyPr>
              <a:lstStyle/>
              <a:p>
                <a:endParaRPr lang="en-US"/>
              </a:p>
            </p:txBody>
          </p:sp>
          <p:sp>
            <p:nvSpPr>
              <p:cNvPr id="37" name="Rectangle 19">
                <a:extLst>
                  <a:ext uri="{FF2B5EF4-FFF2-40B4-BE49-F238E27FC236}">
                    <a16:creationId xmlns:a16="http://schemas.microsoft.com/office/drawing/2014/main" id="{66AA74A2-6807-4805-BE2C-B93E605C834C}"/>
                  </a:ext>
                </a:extLst>
              </p:cNvPr>
              <p:cNvSpPr>
                <a:spLocks noChangeArrowheads="1"/>
              </p:cNvSpPr>
              <p:nvPr/>
            </p:nvSpPr>
            <p:spPr bwMode="auto">
              <a:xfrm>
                <a:off x="1874143" y="2362200"/>
                <a:ext cx="7620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38" name="Rectangle 20">
                <a:extLst>
                  <a:ext uri="{FF2B5EF4-FFF2-40B4-BE49-F238E27FC236}">
                    <a16:creationId xmlns:a16="http://schemas.microsoft.com/office/drawing/2014/main" id="{0DB328C6-6328-4B2E-A26E-F8163ECD58B3}"/>
                  </a:ext>
                </a:extLst>
              </p:cNvPr>
              <p:cNvSpPr>
                <a:spLocks noChangeArrowheads="1"/>
              </p:cNvSpPr>
              <p:nvPr/>
            </p:nvSpPr>
            <p:spPr bwMode="auto">
              <a:xfrm>
                <a:off x="1874143" y="2667000"/>
                <a:ext cx="762000" cy="304800"/>
              </a:xfrm>
              <a:prstGeom prst="rect">
                <a:avLst/>
              </a:prstGeom>
              <a:solidFill>
                <a:schemeClr val="accent1">
                  <a:lumMod val="40000"/>
                  <a:lumOff val="60000"/>
                </a:schemeClr>
              </a:solidFill>
              <a:ln w="9525" algn="ctr">
                <a:solidFill>
                  <a:schemeClr val="tx1"/>
                </a:solidFill>
                <a:miter lim="800000"/>
                <a:headEnd/>
                <a:tailEnd/>
              </a:ln>
              <a:effectLst/>
            </p:spPr>
            <p:txBody>
              <a:bodyPr anchor="ctr">
                <a:noAutofit/>
              </a:bodyPr>
              <a:lstStyle/>
              <a:p>
                <a:endParaRPr lang="en-US"/>
              </a:p>
            </p:txBody>
          </p:sp>
          <p:sp>
            <p:nvSpPr>
              <p:cNvPr id="39" name="Text Box 25">
                <a:extLst>
                  <a:ext uri="{FF2B5EF4-FFF2-40B4-BE49-F238E27FC236}">
                    <a16:creationId xmlns:a16="http://schemas.microsoft.com/office/drawing/2014/main" id="{4F3F552C-1C02-48F8-B44C-3F6D67174931}"/>
                  </a:ext>
                </a:extLst>
              </p:cNvPr>
              <p:cNvSpPr txBox="1">
                <a:spLocks noChangeArrowheads="1"/>
              </p:cNvSpPr>
              <p:nvPr/>
            </p:nvSpPr>
            <p:spPr bwMode="auto">
              <a:xfrm>
                <a:off x="2018961" y="1447800"/>
                <a:ext cx="550152" cy="338554"/>
              </a:xfrm>
              <a:prstGeom prst="rect">
                <a:avLst/>
              </a:prstGeom>
              <a:noFill/>
              <a:ln w="9525" algn="ctr">
                <a:noFill/>
                <a:miter lim="800000"/>
                <a:headEnd/>
                <a:tailEnd/>
              </a:ln>
              <a:effectLst/>
            </p:spPr>
            <p:txBody>
              <a:bodyPr wrap="none">
                <a:noAutofit/>
              </a:bodyPr>
              <a:lstStyle/>
              <a:p>
                <a:r>
                  <a:rPr lang="en-US" b="1" dirty="0">
                    <a:solidFill>
                      <a:srgbClr val="660066"/>
                    </a:solidFill>
                  </a:rPr>
                  <a:t>Tag</a:t>
                </a:r>
              </a:p>
            </p:txBody>
          </p:sp>
          <p:sp>
            <p:nvSpPr>
              <p:cNvPr id="40" name="Rectangle 21">
                <a:extLst>
                  <a:ext uri="{FF2B5EF4-FFF2-40B4-BE49-F238E27FC236}">
                    <a16:creationId xmlns:a16="http://schemas.microsoft.com/office/drawing/2014/main" id="{54B66359-18F5-4FDB-B14B-FE55CE65D619}"/>
                  </a:ext>
                </a:extLst>
              </p:cNvPr>
              <p:cNvSpPr>
                <a:spLocks noChangeArrowheads="1"/>
              </p:cNvSpPr>
              <p:nvPr/>
            </p:nvSpPr>
            <p:spPr bwMode="auto">
              <a:xfrm>
                <a:off x="1416943" y="1752600"/>
                <a:ext cx="4572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41" name="Rectangle 22">
                <a:extLst>
                  <a:ext uri="{FF2B5EF4-FFF2-40B4-BE49-F238E27FC236}">
                    <a16:creationId xmlns:a16="http://schemas.microsoft.com/office/drawing/2014/main" id="{FD237126-1C2D-4F39-A2A9-EA913BB09156}"/>
                  </a:ext>
                </a:extLst>
              </p:cNvPr>
              <p:cNvSpPr>
                <a:spLocks noChangeArrowheads="1"/>
              </p:cNvSpPr>
              <p:nvPr/>
            </p:nvSpPr>
            <p:spPr bwMode="auto">
              <a:xfrm>
                <a:off x="1416943" y="2057400"/>
                <a:ext cx="4572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42" name="Rectangle 23">
                <a:extLst>
                  <a:ext uri="{FF2B5EF4-FFF2-40B4-BE49-F238E27FC236}">
                    <a16:creationId xmlns:a16="http://schemas.microsoft.com/office/drawing/2014/main" id="{63614306-8FEA-4359-9728-9F348CE26D55}"/>
                  </a:ext>
                </a:extLst>
              </p:cNvPr>
              <p:cNvSpPr>
                <a:spLocks noChangeArrowheads="1"/>
              </p:cNvSpPr>
              <p:nvPr/>
            </p:nvSpPr>
            <p:spPr bwMode="auto">
              <a:xfrm>
                <a:off x="1416943" y="2362200"/>
                <a:ext cx="457200" cy="304800"/>
              </a:xfrm>
              <a:prstGeom prst="rect">
                <a:avLst/>
              </a:prstGeom>
              <a:solidFill>
                <a:schemeClr val="accent5">
                  <a:lumMod val="60000"/>
                  <a:lumOff val="40000"/>
                </a:schemeClr>
              </a:solidFill>
              <a:ln w="9525" algn="ctr">
                <a:solidFill>
                  <a:schemeClr val="tx1"/>
                </a:solidFill>
                <a:miter lim="800000"/>
                <a:headEnd/>
                <a:tailEnd/>
              </a:ln>
              <a:effectLst/>
            </p:spPr>
            <p:txBody>
              <a:bodyPr wrap="none" anchor="ctr">
                <a:noAutofit/>
              </a:bodyPr>
              <a:lstStyle/>
              <a:p>
                <a:endParaRPr lang="en-US"/>
              </a:p>
            </p:txBody>
          </p:sp>
          <p:sp>
            <p:nvSpPr>
              <p:cNvPr id="43" name="Rectangle 24">
                <a:extLst>
                  <a:ext uri="{FF2B5EF4-FFF2-40B4-BE49-F238E27FC236}">
                    <a16:creationId xmlns:a16="http://schemas.microsoft.com/office/drawing/2014/main" id="{5B2DB5AC-1D38-400B-96BE-9C28FCC6450F}"/>
                  </a:ext>
                </a:extLst>
              </p:cNvPr>
              <p:cNvSpPr>
                <a:spLocks noChangeArrowheads="1"/>
              </p:cNvSpPr>
              <p:nvPr/>
            </p:nvSpPr>
            <p:spPr bwMode="auto">
              <a:xfrm>
                <a:off x="1416943" y="2667000"/>
                <a:ext cx="457200" cy="304800"/>
              </a:xfrm>
              <a:prstGeom prst="rect">
                <a:avLst/>
              </a:prstGeom>
              <a:solidFill>
                <a:schemeClr val="accent1">
                  <a:lumMod val="40000"/>
                  <a:lumOff val="60000"/>
                </a:schemeClr>
              </a:solidFill>
              <a:ln w="9525" algn="ctr">
                <a:solidFill>
                  <a:schemeClr val="tx1"/>
                </a:solidFill>
                <a:miter lim="800000"/>
                <a:headEnd/>
                <a:tailEnd/>
              </a:ln>
              <a:effectLst/>
            </p:spPr>
            <p:txBody>
              <a:bodyPr wrap="none" anchor="ctr">
                <a:noAutofit/>
              </a:bodyPr>
              <a:lstStyle/>
              <a:p>
                <a:endParaRPr lang="en-US"/>
              </a:p>
            </p:txBody>
          </p:sp>
          <p:sp>
            <p:nvSpPr>
              <p:cNvPr id="44" name="Text Box 26">
                <a:extLst>
                  <a:ext uri="{FF2B5EF4-FFF2-40B4-BE49-F238E27FC236}">
                    <a16:creationId xmlns:a16="http://schemas.microsoft.com/office/drawing/2014/main" id="{71C96E50-617D-42FD-8BD4-A0E946DEE36A}"/>
                  </a:ext>
                </a:extLst>
              </p:cNvPr>
              <p:cNvSpPr txBox="1">
                <a:spLocks noChangeArrowheads="1"/>
              </p:cNvSpPr>
              <p:nvPr/>
            </p:nvSpPr>
            <p:spPr bwMode="auto">
              <a:xfrm>
                <a:off x="1279967" y="1447800"/>
                <a:ext cx="670376" cy="338554"/>
              </a:xfrm>
              <a:prstGeom prst="rect">
                <a:avLst/>
              </a:prstGeom>
              <a:noFill/>
              <a:ln w="9525" algn="ctr">
                <a:noFill/>
                <a:miter lim="800000"/>
                <a:headEnd/>
                <a:tailEnd/>
              </a:ln>
              <a:effectLst/>
            </p:spPr>
            <p:txBody>
              <a:bodyPr wrap="none">
                <a:noAutofit/>
              </a:bodyPr>
              <a:lstStyle/>
              <a:p>
                <a:r>
                  <a:rPr lang="en-US" b="1" dirty="0">
                    <a:solidFill>
                      <a:srgbClr val="006600"/>
                    </a:solidFill>
                  </a:rPr>
                  <a:t>Valid</a:t>
                </a:r>
              </a:p>
            </p:txBody>
          </p:sp>
          <p:sp>
            <p:nvSpPr>
              <p:cNvPr id="45" name="Text Box 67">
                <a:extLst>
                  <a:ext uri="{FF2B5EF4-FFF2-40B4-BE49-F238E27FC236}">
                    <a16:creationId xmlns:a16="http://schemas.microsoft.com/office/drawing/2014/main" id="{D9E30795-A7EA-4595-ADF9-9E990A261CA1}"/>
                  </a:ext>
                </a:extLst>
              </p:cNvPr>
              <p:cNvSpPr txBox="1">
                <a:spLocks noChangeArrowheads="1"/>
              </p:cNvSpPr>
              <p:nvPr/>
            </p:nvSpPr>
            <p:spPr bwMode="auto">
              <a:xfrm>
                <a:off x="3880891" y="2286000"/>
                <a:ext cx="663964" cy="461665"/>
              </a:xfrm>
              <a:prstGeom prst="rect">
                <a:avLst/>
              </a:prstGeom>
              <a:solidFill>
                <a:schemeClr val="bg1">
                  <a:alpha val="10000"/>
                </a:schemeClr>
              </a:solidFill>
              <a:ln w="9525" algn="ctr">
                <a:noFill/>
                <a:miter lim="800000"/>
                <a:headEnd/>
                <a:tailEnd/>
              </a:ln>
            </p:spPr>
            <p:txBody>
              <a:bodyPr wrap="none">
                <a:spAutoFit/>
              </a:bodyPr>
              <a:lstStyle/>
              <a:p>
                <a:pPr algn="ctr"/>
                <a:r>
                  <a:rPr lang="en-US" sz="2400" b="1" dirty="0">
                    <a:solidFill>
                      <a:srgbClr val="C00000"/>
                    </a:solidFill>
                    <a:latin typeface="+mn-lt"/>
                  </a:rPr>
                  <a:t>Set</a:t>
                </a:r>
              </a:p>
            </p:txBody>
          </p:sp>
          <p:sp>
            <p:nvSpPr>
              <p:cNvPr id="46" name="Line 68">
                <a:extLst>
                  <a:ext uri="{FF2B5EF4-FFF2-40B4-BE49-F238E27FC236}">
                    <a16:creationId xmlns:a16="http://schemas.microsoft.com/office/drawing/2014/main" id="{24201764-62D8-4F3B-A2E4-E79FA3FFFA6E}"/>
                  </a:ext>
                </a:extLst>
              </p:cNvPr>
              <p:cNvSpPr>
                <a:spLocks noChangeShapeType="1"/>
              </p:cNvSpPr>
              <p:nvPr/>
            </p:nvSpPr>
            <p:spPr bwMode="auto">
              <a:xfrm>
                <a:off x="4525719" y="2519065"/>
                <a:ext cx="2514600" cy="0"/>
              </a:xfrm>
              <a:prstGeom prst="line">
                <a:avLst/>
              </a:prstGeom>
              <a:noFill/>
              <a:ln w="22225">
                <a:solidFill>
                  <a:srgbClr val="FF0000"/>
                </a:solidFill>
                <a:round/>
                <a:headEnd/>
                <a:tailEnd type="triangle" w="lg" len="med"/>
              </a:ln>
            </p:spPr>
            <p:txBody>
              <a:bodyPr wrap="none">
                <a:spAutoFit/>
              </a:bodyPr>
              <a:lstStyle/>
              <a:p>
                <a:endParaRPr lang="en-US" b="1">
                  <a:solidFill>
                    <a:srgbClr val="C00000"/>
                  </a:solidFill>
                  <a:latin typeface="+mn-lt"/>
                </a:endParaRPr>
              </a:p>
            </p:txBody>
          </p:sp>
          <p:sp>
            <p:nvSpPr>
              <p:cNvPr id="47" name="Line 69">
                <a:extLst>
                  <a:ext uri="{FF2B5EF4-FFF2-40B4-BE49-F238E27FC236}">
                    <a16:creationId xmlns:a16="http://schemas.microsoft.com/office/drawing/2014/main" id="{6D03B365-4FBD-4A35-99DD-6A4EAF169212}"/>
                  </a:ext>
                </a:extLst>
              </p:cNvPr>
              <p:cNvSpPr>
                <a:spLocks noChangeShapeType="1"/>
              </p:cNvSpPr>
              <p:nvPr/>
            </p:nvSpPr>
            <p:spPr bwMode="auto">
              <a:xfrm flipH="1">
                <a:off x="1432367" y="2519065"/>
                <a:ext cx="2514600" cy="0"/>
              </a:xfrm>
              <a:prstGeom prst="line">
                <a:avLst/>
              </a:prstGeom>
              <a:noFill/>
              <a:ln w="22225">
                <a:solidFill>
                  <a:srgbClr val="FF0000"/>
                </a:solidFill>
                <a:round/>
                <a:headEnd/>
                <a:tailEnd type="triangle" w="lg" len="med"/>
              </a:ln>
            </p:spPr>
            <p:txBody>
              <a:bodyPr wrap="none">
                <a:spAutoFit/>
              </a:bodyPr>
              <a:lstStyle/>
              <a:p>
                <a:endParaRPr lang="en-US" b="1" dirty="0">
                  <a:solidFill>
                    <a:srgbClr val="C00000"/>
                  </a:solidFill>
                  <a:latin typeface="+mn-lt"/>
                </a:endParaRPr>
              </a:p>
            </p:txBody>
          </p:sp>
        </p:grpSp>
      </p:grpSp>
      <p:sp>
        <p:nvSpPr>
          <p:cNvPr id="52"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53"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54"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35</a:t>
            </a:fld>
            <a:endParaRPr dirty="0"/>
          </a:p>
        </p:txBody>
      </p:sp>
    </p:spTree>
    <p:extLst>
      <p:ext uri="{BB962C8B-B14F-4D97-AF65-F5344CB8AC3E}">
        <p14:creationId xmlns:p14="http://schemas.microsoft.com/office/powerpoint/2010/main" val="13861226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3. Set Associative Cache: </a:t>
            </a:r>
            <a:r>
              <a:rPr lang="en-GB" sz="3600" b="1" dirty="0">
                <a:solidFill>
                  <a:srgbClr val="0000FF"/>
                </a:solidFill>
              </a:rPr>
              <a:t>Mapping</a:t>
            </a:r>
          </a:p>
        </p:txBody>
      </p:sp>
      <p:sp>
        <p:nvSpPr>
          <p:cNvPr id="49" name="Text Box 27">
            <a:extLst>
              <a:ext uri="{FF2B5EF4-FFF2-40B4-BE49-F238E27FC236}">
                <a16:creationId xmlns:a16="http://schemas.microsoft.com/office/drawing/2014/main" id="{EA68861C-56E0-4948-A4CB-4596A12B33DF}"/>
              </a:ext>
            </a:extLst>
          </p:cNvPr>
          <p:cNvSpPr txBox="1">
            <a:spLocks noChangeArrowheads="1"/>
          </p:cNvSpPr>
          <p:nvPr/>
        </p:nvSpPr>
        <p:spPr bwMode="auto">
          <a:xfrm>
            <a:off x="4308712" y="4839616"/>
            <a:ext cx="3392275" cy="1754326"/>
          </a:xfrm>
          <a:prstGeom prst="rect">
            <a:avLst/>
          </a:prstGeom>
          <a:noFill/>
          <a:ln w="9525" algn="ctr">
            <a:noFill/>
            <a:miter lim="800000"/>
            <a:headEnd/>
            <a:tailEnd/>
          </a:ln>
        </p:spPr>
        <p:txBody>
          <a:bodyPr wrap="none">
            <a:spAutoFit/>
          </a:bodyPr>
          <a:lstStyle/>
          <a:p>
            <a:pPr>
              <a:spcBef>
                <a:spcPct val="10000"/>
              </a:spcBef>
            </a:pPr>
            <a:r>
              <a:rPr lang="en-US" sz="2000" dirty="0">
                <a:solidFill>
                  <a:prstClr val="black"/>
                </a:solidFill>
                <a:latin typeface="Arial"/>
                <a:cs typeface="Arial" pitchFamily="34" charset="0"/>
              </a:rPr>
              <a:t>Cache Block size = 2</a:t>
            </a:r>
            <a:r>
              <a:rPr lang="en-US" sz="2000" baseline="30000" dirty="0">
                <a:solidFill>
                  <a:prstClr val="black"/>
                </a:solidFill>
                <a:latin typeface="Arial"/>
                <a:cs typeface="Arial" pitchFamily="34" charset="0"/>
              </a:rPr>
              <a:t>N</a:t>
            </a:r>
            <a:r>
              <a:rPr lang="en-US" sz="2000" dirty="0">
                <a:solidFill>
                  <a:prstClr val="black"/>
                </a:solidFill>
                <a:latin typeface="Arial"/>
                <a:cs typeface="Arial" pitchFamily="34" charset="0"/>
              </a:rPr>
              <a:t> bytes</a:t>
            </a:r>
          </a:p>
          <a:p>
            <a:pPr>
              <a:spcBef>
                <a:spcPct val="10000"/>
              </a:spcBef>
            </a:pPr>
            <a:r>
              <a:rPr lang="en-US" sz="2000" dirty="0">
                <a:solidFill>
                  <a:prstClr val="black"/>
                </a:solidFill>
                <a:latin typeface="Arial"/>
                <a:cs typeface="Arial" pitchFamily="34" charset="0"/>
              </a:rPr>
              <a:t>Number of cache sets = 2</a:t>
            </a:r>
            <a:r>
              <a:rPr lang="en-US" sz="2000" baseline="30000" dirty="0">
                <a:solidFill>
                  <a:prstClr val="black"/>
                </a:solidFill>
                <a:latin typeface="Arial"/>
                <a:cs typeface="Arial" pitchFamily="34" charset="0"/>
              </a:rPr>
              <a:t>M</a:t>
            </a:r>
          </a:p>
          <a:p>
            <a:pPr>
              <a:spcBef>
                <a:spcPct val="10000"/>
              </a:spcBef>
            </a:pPr>
            <a:r>
              <a:rPr lang="en-US" sz="2000" b="1" dirty="0">
                <a:solidFill>
                  <a:prstClr val="black"/>
                </a:solidFill>
                <a:latin typeface="Arial"/>
                <a:cs typeface="Arial" pitchFamily="34" charset="0"/>
              </a:rPr>
              <a:t>Offset</a:t>
            </a:r>
            <a:r>
              <a:rPr lang="en-US" sz="2000" dirty="0">
                <a:solidFill>
                  <a:prstClr val="black"/>
                </a:solidFill>
                <a:latin typeface="Arial"/>
                <a:cs typeface="Arial" pitchFamily="34" charset="0"/>
              </a:rPr>
              <a:t> = </a:t>
            </a:r>
            <a:r>
              <a:rPr lang="en-US" sz="2000" b="1" dirty="0">
                <a:solidFill>
                  <a:srgbClr val="006600"/>
                </a:solidFill>
                <a:latin typeface="Arial"/>
                <a:cs typeface="Arial" pitchFamily="34" charset="0"/>
              </a:rPr>
              <a:t>N bits</a:t>
            </a:r>
          </a:p>
          <a:p>
            <a:pPr>
              <a:spcBef>
                <a:spcPct val="10000"/>
              </a:spcBef>
            </a:pPr>
            <a:r>
              <a:rPr lang="en-US" sz="2000" b="1" dirty="0">
                <a:solidFill>
                  <a:prstClr val="black"/>
                </a:solidFill>
                <a:latin typeface="Arial"/>
                <a:cs typeface="Arial" pitchFamily="34" charset="0"/>
              </a:rPr>
              <a:t>Set Index</a:t>
            </a:r>
            <a:r>
              <a:rPr lang="en-US" sz="2000" dirty="0">
                <a:solidFill>
                  <a:prstClr val="black"/>
                </a:solidFill>
                <a:latin typeface="Arial"/>
                <a:cs typeface="Arial" pitchFamily="34" charset="0"/>
              </a:rPr>
              <a:t> = </a:t>
            </a:r>
            <a:r>
              <a:rPr lang="en-US" sz="2000" b="1" dirty="0">
                <a:solidFill>
                  <a:srgbClr val="D19049">
                    <a:lumMod val="50000"/>
                  </a:srgbClr>
                </a:solidFill>
                <a:latin typeface="Arial"/>
                <a:cs typeface="Arial" pitchFamily="34" charset="0"/>
              </a:rPr>
              <a:t>M bits</a:t>
            </a:r>
          </a:p>
          <a:p>
            <a:pPr>
              <a:spcBef>
                <a:spcPct val="10000"/>
              </a:spcBef>
            </a:pPr>
            <a:r>
              <a:rPr lang="en-US" sz="2000" b="1" dirty="0">
                <a:solidFill>
                  <a:prstClr val="black"/>
                </a:solidFill>
                <a:latin typeface="Arial"/>
                <a:cs typeface="Arial" pitchFamily="34" charset="0"/>
              </a:rPr>
              <a:t>Tag</a:t>
            </a:r>
            <a:r>
              <a:rPr lang="en-US" sz="2000" dirty="0">
                <a:solidFill>
                  <a:prstClr val="black"/>
                </a:solidFill>
                <a:latin typeface="Arial"/>
                <a:cs typeface="Arial" pitchFamily="34" charset="0"/>
              </a:rPr>
              <a:t> = </a:t>
            </a:r>
            <a:r>
              <a:rPr lang="en-US" sz="2000" b="1" dirty="0">
                <a:solidFill>
                  <a:srgbClr val="C00000"/>
                </a:solidFill>
                <a:latin typeface="Arial"/>
                <a:cs typeface="Arial" pitchFamily="34" charset="0"/>
              </a:rPr>
              <a:t>32 – (N + M) bits</a:t>
            </a:r>
            <a:endParaRPr lang="en-US" b="1" dirty="0">
              <a:solidFill>
                <a:srgbClr val="C00000"/>
              </a:solidFill>
              <a:latin typeface="Arial"/>
              <a:cs typeface="Arial" pitchFamily="34" charset="0"/>
            </a:endParaRPr>
          </a:p>
        </p:txBody>
      </p:sp>
      <p:sp>
        <p:nvSpPr>
          <p:cNvPr id="50" name="Text Box 16">
            <a:extLst>
              <a:ext uri="{FF2B5EF4-FFF2-40B4-BE49-F238E27FC236}">
                <a16:creationId xmlns:a16="http://schemas.microsoft.com/office/drawing/2014/main" id="{66CD2762-29D0-4286-9FD9-0AE184835ACD}"/>
              </a:ext>
            </a:extLst>
          </p:cNvPr>
          <p:cNvSpPr txBox="1">
            <a:spLocks noChangeArrowheads="1"/>
          </p:cNvSpPr>
          <p:nvPr/>
        </p:nvSpPr>
        <p:spPr bwMode="auto">
          <a:xfrm>
            <a:off x="3604549" y="2424885"/>
            <a:ext cx="4495800" cy="369332"/>
          </a:xfrm>
          <a:prstGeom prst="rect">
            <a:avLst/>
          </a:prstGeom>
          <a:noFill/>
          <a:ln w="9525" algn="ctr">
            <a:noFill/>
            <a:miter lim="800000"/>
            <a:headEnd/>
            <a:tailEnd/>
          </a:ln>
        </p:spPr>
        <p:txBody>
          <a:bodyPr wrap="square">
            <a:spAutoFit/>
          </a:bodyPr>
          <a:lstStyle/>
          <a:p>
            <a:pPr algn="ctr"/>
            <a:r>
              <a:rPr lang="en-US" dirty="0">
                <a:solidFill>
                  <a:prstClr val="black"/>
                </a:solidFill>
                <a:latin typeface="Arial"/>
                <a:cs typeface="Arial" pitchFamily="34" charset="0"/>
              </a:rPr>
              <a:t>Cache Block size = 2</a:t>
            </a:r>
            <a:r>
              <a:rPr lang="en-US" baseline="30000" dirty="0">
                <a:solidFill>
                  <a:prstClr val="black"/>
                </a:solidFill>
                <a:latin typeface="Arial"/>
                <a:cs typeface="Arial" pitchFamily="34" charset="0"/>
              </a:rPr>
              <a:t>N</a:t>
            </a:r>
            <a:r>
              <a:rPr lang="en-US" dirty="0">
                <a:solidFill>
                  <a:prstClr val="black"/>
                </a:solidFill>
                <a:latin typeface="Arial"/>
                <a:cs typeface="Arial" pitchFamily="34" charset="0"/>
              </a:rPr>
              <a:t> bytes</a:t>
            </a:r>
          </a:p>
        </p:txBody>
      </p:sp>
      <p:grpSp>
        <p:nvGrpSpPr>
          <p:cNvPr id="51" name="Group 43">
            <a:extLst>
              <a:ext uri="{FF2B5EF4-FFF2-40B4-BE49-F238E27FC236}">
                <a16:creationId xmlns:a16="http://schemas.microsoft.com/office/drawing/2014/main" id="{68BCD991-2894-48E7-A912-1DA638E102DB}"/>
              </a:ext>
            </a:extLst>
          </p:cNvPr>
          <p:cNvGrpSpPr/>
          <p:nvPr/>
        </p:nvGrpSpPr>
        <p:grpSpPr>
          <a:xfrm>
            <a:off x="3299749" y="1346417"/>
            <a:ext cx="5105400" cy="1034018"/>
            <a:chOff x="984479" y="2242582"/>
            <a:chExt cx="5105400" cy="1034018"/>
          </a:xfrm>
        </p:grpSpPr>
        <p:sp>
          <p:nvSpPr>
            <p:cNvPr id="52" name="Text Box 74">
              <a:extLst>
                <a:ext uri="{FF2B5EF4-FFF2-40B4-BE49-F238E27FC236}">
                  <a16:creationId xmlns:a16="http://schemas.microsoft.com/office/drawing/2014/main" id="{EE3D87D1-D98F-4D16-9027-9DC3E11C0D2A}"/>
                </a:ext>
              </a:extLst>
            </p:cNvPr>
            <p:cNvSpPr txBox="1">
              <a:spLocks noChangeArrowheads="1"/>
            </p:cNvSpPr>
            <p:nvPr/>
          </p:nvSpPr>
          <p:spPr bwMode="auto">
            <a:xfrm>
              <a:off x="2563286" y="2242582"/>
              <a:ext cx="2048382" cy="369332"/>
            </a:xfrm>
            <a:prstGeom prst="rect">
              <a:avLst/>
            </a:prstGeom>
            <a:noFill/>
            <a:ln w="9525" algn="ctr">
              <a:noFill/>
              <a:miter lim="800000"/>
              <a:headEnd/>
              <a:tailEnd/>
            </a:ln>
          </p:spPr>
          <p:txBody>
            <a:bodyPr wrap="none">
              <a:spAutoFit/>
            </a:bodyPr>
            <a:lstStyle/>
            <a:p>
              <a:pPr algn="ctr"/>
              <a:r>
                <a:rPr lang="en-US" b="1" dirty="0">
                  <a:solidFill>
                    <a:prstClr val="black"/>
                  </a:solidFill>
                  <a:latin typeface="Arial"/>
                  <a:cs typeface="Arial" pitchFamily="34" charset="0"/>
                </a:rPr>
                <a:t>Memory Address</a:t>
              </a:r>
            </a:p>
          </p:txBody>
        </p:sp>
        <p:sp>
          <p:nvSpPr>
            <p:cNvPr id="53" name="Text Box 78">
              <a:extLst>
                <a:ext uri="{FF2B5EF4-FFF2-40B4-BE49-F238E27FC236}">
                  <a16:creationId xmlns:a16="http://schemas.microsoft.com/office/drawing/2014/main" id="{77F3CF63-E656-43BD-9CDF-CE9C5B4C7D85}"/>
                </a:ext>
              </a:extLst>
            </p:cNvPr>
            <p:cNvSpPr txBox="1">
              <a:spLocks noChangeArrowheads="1"/>
            </p:cNvSpPr>
            <p:nvPr/>
          </p:nvSpPr>
          <p:spPr bwMode="auto">
            <a:xfrm>
              <a:off x="984479" y="2547382"/>
              <a:ext cx="412293"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31</a:t>
              </a:r>
            </a:p>
          </p:txBody>
        </p:sp>
        <p:sp>
          <p:nvSpPr>
            <p:cNvPr id="54" name="Text Box 79">
              <a:extLst>
                <a:ext uri="{FF2B5EF4-FFF2-40B4-BE49-F238E27FC236}">
                  <a16:creationId xmlns:a16="http://schemas.microsoft.com/office/drawing/2014/main" id="{F5164F9C-B3F8-467B-B76C-3FF69BF23DBE}"/>
                </a:ext>
              </a:extLst>
            </p:cNvPr>
            <p:cNvSpPr txBox="1">
              <a:spLocks noChangeArrowheads="1"/>
            </p:cNvSpPr>
            <p:nvPr/>
          </p:nvSpPr>
          <p:spPr bwMode="auto">
            <a:xfrm>
              <a:off x="5781904" y="2547382"/>
              <a:ext cx="307975"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0</a:t>
              </a:r>
            </a:p>
          </p:txBody>
        </p:sp>
        <p:sp>
          <p:nvSpPr>
            <p:cNvPr id="55" name="Text Box 80">
              <a:extLst>
                <a:ext uri="{FF2B5EF4-FFF2-40B4-BE49-F238E27FC236}">
                  <a16:creationId xmlns:a16="http://schemas.microsoft.com/office/drawing/2014/main" id="{1F80EBCB-F759-45EC-A651-C1830D414F39}"/>
                </a:ext>
              </a:extLst>
            </p:cNvPr>
            <p:cNvSpPr txBox="1">
              <a:spLocks noChangeArrowheads="1"/>
            </p:cNvSpPr>
            <p:nvPr/>
          </p:nvSpPr>
          <p:spPr bwMode="auto">
            <a:xfrm>
              <a:off x="4337279" y="2547382"/>
              <a:ext cx="522288"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N-1</a:t>
              </a:r>
            </a:p>
          </p:txBody>
        </p:sp>
        <p:sp>
          <p:nvSpPr>
            <p:cNvPr id="56" name="Text Box 81">
              <a:extLst>
                <a:ext uri="{FF2B5EF4-FFF2-40B4-BE49-F238E27FC236}">
                  <a16:creationId xmlns:a16="http://schemas.microsoft.com/office/drawing/2014/main" id="{72A28E32-B6E3-4DAC-81F3-B0C9192828CA}"/>
                </a:ext>
              </a:extLst>
            </p:cNvPr>
            <p:cNvSpPr txBox="1">
              <a:spLocks noChangeArrowheads="1"/>
            </p:cNvSpPr>
            <p:nvPr/>
          </p:nvSpPr>
          <p:spPr bwMode="auto">
            <a:xfrm>
              <a:off x="4081337" y="2547382"/>
              <a:ext cx="332142"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a:t>
              </a:r>
            </a:p>
          </p:txBody>
        </p:sp>
        <p:sp>
          <p:nvSpPr>
            <p:cNvPr id="57" name="Rectangle 56">
              <a:extLst>
                <a:ext uri="{FF2B5EF4-FFF2-40B4-BE49-F238E27FC236}">
                  <a16:creationId xmlns:a16="http://schemas.microsoft.com/office/drawing/2014/main" id="{D6936980-9CCA-4FDB-9577-F740A0236E40}"/>
                </a:ext>
              </a:extLst>
            </p:cNvPr>
            <p:cNvSpPr/>
            <p:nvPr/>
          </p:nvSpPr>
          <p:spPr>
            <a:xfrm>
              <a:off x="1066800" y="2819400"/>
              <a:ext cx="3352800"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a:extLst>
                <a:ext uri="{FF2B5EF4-FFF2-40B4-BE49-F238E27FC236}">
                  <a16:creationId xmlns:a16="http://schemas.microsoft.com/office/drawing/2014/main" id="{3BC34C20-B062-4FB2-89E3-828BBD2746B4}"/>
                </a:ext>
              </a:extLst>
            </p:cNvPr>
            <p:cNvSpPr/>
            <p:nvPr/>
          </p:nvSpPr>
          <p:spPr>
            <a:xfrm>
              <a:off x="4419600" y="28194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9" name="Group 28">
              <a:extLst>
                <a:ext uri="{FF2B5EF4-FFF2-40B4-BE49-F238E27FC236}">
                  <a16:creationId xmlns:a16="http://schemas.microsoft.com/office/drawing/2014/main" id="{8BDF82C0-FF6F-4033-A1F8-9D44FC0F7C4B}"/>
                </a:ext>
              </a:extLst>
            </p:cNvPr>
            <p:cNvGrpSpPr/>
            <p:nvPr/>
          </p:nvGrpSpPr>
          <p:grpSpPr>
            <a:xfrm>
              <a:off x="1066800" y="2852470"/>
              <a:ext cx="3352800" cy="369332"/>
              <a:chOff x="1219200" y="2014270"/>
              <a:chExt cx="3352800" cy="369332"/>
            </a:xfrm>
          </p:grpSpPr>
          <p:sp>
            <p:nvSpPr>
              <p:cNvPr id="63" name="Text Box 75">
                <a:extLst>
                  <a:ext uri="{FF2B5EF4-FFF2-40B4-BE49-F238E27FC236}">
                    <a16:creationId xmlns:a16="http://schemas.microsoft.com/office/drawing/2014/main" id="{1CF2D753-994C-4B47-B254-7C97FC776EED}"/>
                  </a:ext>
                </a:extLst>
              </p:cNvPr>
              <p:cNvSpPr txBox="1">
                <a:spLocks noChangeArrowheads="1"/>
              </p:cNvSpPr>
              <p:nvPr/>
            </p:nvSpPr>
            <p:spPr bwMode="auto">
              <a:xfrm>
                <a:off x="1910834" y="2014270"/>
                <a:ext cx="1749197" cy="369332"/>
              </a:xfrm>
              <a:prstGeom prst="rect">
                <a:avLst/>
              </a:prstGeom>
              <a:noFill/>
              <a:ln w="9525" algn="ctr">
                <a:noFill/>
                <a:miter lim="800000"/>
                <a:headEnd/>
                <a:tailEnd/>
              </a:ln>
            </p:spPr>
            <p:txBody>
              <a:bodyPr wrap="none">
                <a:spAutoFit/>
              </a:bodyPr>
              <a:lstStyle/>
              <a:p>
                <a:pPr algn="ctr"/>
                <a:r>
                  <a:rPr lang="en-US" b="1" dirty="0">
                    <a:solidFill>
                      <a:srgbClr val="C00000"/>
                    </a:solidFill>
                    <a:latin typeface="Arial"/>
                    <a:cs typeface="Arial" pitchFamily="34" charset="0"/>
                  </a:rPr>
                  <a:t>Block Number</a:t>
                </a:r>
              </a:p>
            </p:txBody>
          </p:sp>
          <p:sp>
            <p:nvSpPr>
              <p:cNvPr id="64" name="Line 76">
                <a:extLst>
                  <a:ext uri="{FF2B5EF4-FFF2-40B4-BE49-F238E27FC236}">
                    <a16:creationId xmlns:a16="http://schemas.microsoft.com/office/drawing/2014/main" id="{8974EB05-4443-41D4-804C-CA81D529B193}"/>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sp>
            <p:nvSpPr>
              <p:cNvPr id="65" name="Line 77">
                <a:extLst>
                  <a:ext uri="{FF2B5EF4-FFF2-40B4-BE49-F238E27FC236}">
                    <a16:creationId xmlns:a16="http://schemas.microsoft.com/office/drawing/2014/main" id="{815651C2-DF5E-4004-B3CE-15469DA0F306}"/>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solidFill>
                    <a:prstClr val="black"/>
                  </a:solidFill>
                  <a:latin typeface="Arial"/>
                  <a:cs typeface="Arial" pitchFamily="34" charset="0"/>
                </a:endParaRPr>
              </a:p>
            </p:txBody>
          </p:sp>
        </p:grpSp>
        <p:grpSp>
          <p:nvGrpSpPr>
            <p:cNvPr id="60" name="Group 32">
              <a:extLst>
                <a:ext uri="{FF2B5EF4-FFF2-40B4-BE49-F238E27FC236}">
                  <a16:creationId xmlns:a16="http://schemas.microsoft.com/office/drawing/2014/main" id="{803FE749-A3AD-4526-A4F2-E058F75E56E1}"/>
                </a:ext>
              </a:extLst>
            </p:cNvPr>
            <p:cNvGrpSpPr/>
            <p:nvPr/>
          </p:nvGrpSpPr>
          <p:grpSpPr>
            <a:xfrm>
              <a:off x="4428226" y="2871156"/>
              <a:ext cx="1591574" cy="369332"/>
              <a:chOff x="1600200" y="1988392"/>
              <a:chExt cx="2590800" cy="369332"/>
            </a:xfrm>
          </p:grpSpPr>
          <p:sp>
            <p:nvSpPr>
              <p:cNvPr id="61" name="Line 77">
                <a:extLst>
                  <a:ext uri="{FF2B5EF4-FFF2-40B4-BE49-F238E27FC236}">
                    <a16:creationId xmlns:a16="http://schemas.microsoft.com/office/drawing/2014/main" id="{EDEFF407-6F91-45CD-A082-6ABC5419CF95}"/>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solidFill>
                    <a:prstClr val="black"/>
                  </a:solidFill>
                  <a:latin typeface="Arial"/>
                  <a:cs typeface="Arial" pitchFamily="34" charset="0"/>
                </a:endParaRPr>
              </a:p>
            </p:txBody>
          </p:sp>
          <p:sp>
            <p:nvSpPr>
              <p:cNvPr id="62" name="Text Box 75">
                <a:extLst>
                  <a:ext uri="{FF2B5EF4-FFF2-40B4-BE49-F238E27FC236}">
                    <a16:creationId xmlns:a16="http://schemas.microsoft.com/office/drawing/2014/main" id="{CE5FFC6C-9D4D-4E1F-9556-315A9B1A8C18}"/>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Arial"/>
                    <a:cs typeface="Arial" pitchFamily="34" charset="0"/>
                  </a:rPr>
                  <a:t>Offset</a:t>
                </a:r>
              </a:p>
            </p:txBody>
          </p:sp>
        </p:grpSp>
      </p:grpSp>
      <p:grpSp>
        <p:nvGrpSpPr>
          <p:cNvPr id="66" name="Group 78">
            <a:extLst>
              <a:ext uri="{FF2B5EF4-FFF2-40B4-BE49-F238E27FC236}">
                <a16:creationId xmlns:a16="http://schemas.microsoft.com/office/drawing/2014/main" id="{BBF17240-F688-41F7-B9D2-F3F128E58084}"/>
              </a:ext>
            </a:extLst>
          </p:cNvPr>
          <p:cNvGrpSpPr/>
          <p:nvPr/>
        </p:nvGrpSpPr>
        <p:grpSpPr>
          <a:xfrm>
            <a:off x="3375949" y="3937217"/>
            <a:ext cx="5038496" cy="793750"/>
            <a:chOff x="3124200" y="3702050"/>
            <a:chExt cx="5038496" cy="793750"/>
          </a:xfrm>
        </p:grpSpPr>
        <p:sp>
          <p:nvSpPr>
            <p:cNvPr id="67" name="Text Box 38">
              <a:extLst>
                <a:ext uri="{FF2B5EF4-FFF2-40B4-BE49-F238E27FC236}">
                  <a16:creationId xmlns:a16="http://schemas.microsoft.com/office/drawing/2014/main" id="{3DB39705-4084-4DD9-976A-0F3E788FD718}"/>
                </a:ext>
              </a:extLst>
            </p:cNvPr>
            <p:cNvSpPr txBox="1">
              <a:spLocks noChangeArrowheads="1"/>
            </p:cNvSpPr>
            <p:nvPr/>
          </p:nvSpPr>
          <p:spPr bwMode="auto">
            <a:xfrm>
              <a:off x="4762500" y="3702050"/>
              <a:ext cx="800100" cy="336550"/>
            </a:xfrm>
            <a:prstGeom prst="rect">
              <a:avLst/>
            </a:prstGeom>
            <a:noFill/>
            <a:ln w="9525" algn="ctr">
              <a:noFill/>
              <a:miter lim="800000"/>
              <a:headEnd/>
              <a:tailEnd/>
            </a:ln>
          </p:spPr>
          <p:txBody>
            <a:bodyPr wrap="none">
              <a:spAutoFit/>
            </a:bodyPr>
            <a:lstStyle/>
            <a:p>
              <a:pPr algn="ctr"/>
              <a:r>
                <a:rPr lang="en-US" sz="1600">
                  <a:solidFill>
                    <a:prstClr val="black"/>
                  </a:solidFill>
                  <a:latin typeface="Arial"/>
                  <a:cs typeface="Arial" pitchFamily="34" charset="0"/>
                </a:rPr>
                <a:t>N+M-1</a:t>
              </a:r>
            </a:p>
          </p:txBody>
        </p:sp>
        <p:sp>
          <p:nvSpPr>
            <p:cNvPr id="68" name="Text Box 78">
              <a:extLst>
                <a:ext uri="{FF2B5EF4-FFF2-40B4-BE49-F238E27FC236}">
                  <a16:creationId xmlns:a16="http://schemas.microsoft.com/office/drawing/2014/main" id="{74D80F4E-0CD5-42E6-91F4-C515B8FA0E1F}"/>
                </a:ext>
              </a:extLst>
            </p:cNvPr>
            <p:cNvSpPr txBox="1">
              <a:spLocks noChangeArrowheads="1"/>
            </p:cNvSpPr>
            <p:nvPr/>
          </p:nvSpPr>
          <p:spPr bwMode="auto">
            <a:xfrm>
              <a:off x="3124200" y="3733800"/>
              <a:ext cx="412293"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31</a:t>
              </a:r>
            </a:p>
          </p:txBody>
        </p:sp>
        <p:sp>
          <p:nvSpPr>
            <p:cNvPr id="69" name="Text Box 79">
              <a:extLst>
                <a:ext uri="{FF2B5EF4-FFF2-40B4-BE49-F238E27FC236}">
                  <a16:creationId xmlns:a16="http://schemas.microsoft.com/office/drawing/2014/main" id="{07A60D5C-F7D3-4698-B30A-9F2C09A665CE}"/>
                </a:ext>
              </a:extLst>
            </p:cNvPr>
            <p:cNvSpPr txBox="1">
              <a:spLocks noChangeArrowheads="1"/>
            </p:cNvSpPr>
            <p:nvPr/>
          </p:nvSpPr>
          <p:spPr bwMode="auto">
            <a:xfrm>
              <a:off x="7854721" y="3733800"/>
              <a:ext cx="307975"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0</a:t>
              </a:r>
            </a:p>
          </p:txBody>
        </p:sp>
        <p:sp>
          <p:nvSpPr>
            <p:cNvPr id="70" name="Text Box 80">
              <a:extLst>
                <a:ext uri="{FF2B5EF4-FFF2-40B4-BE49-F238E27FC236}">
                  <a16:creationId xmlns:a16="http://schemas.microsoft.com/office/drawing/2014/main" id="{E6847297-DB66-4488-9E97-E9B5D5367864}"/>
                </a:ext>
              </a:extLst>
            </p:cNvPr>
            <p:cNvSpPr txBox="1">
              <a:spLocks noChangeArrowheads="1"/>
            </p:cNvSpPr>
            <p:nvPr/>
          </p:nvSpPr>
          <p:spPr bwMode="auto">
            <a:xfrm>
              <a:off x="6553200" y="3733800"/>
              <a:ext cx="522288"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N-1</a:t>
              </a:r>
            </a:p>
          </p:txBody>
        </p:sp>
        <p:sp>
          <p:nvSpPr>
            <p:cNvPr id="71" name="Text Box 81">
              <a:extLst>
                <a:ext uri="{FF2B5EF4-FFF2-40B4-BE49-F238E27FC236}">
                  <a16:creationId xmlns:a16="http://schemas.microsoft.com/office/drawing/2014/main" id="{61CDDE3C-0219-415C-80F8-0B5627F1894D}"/>
                </a:ext>
              </a:extLst>
            </p:cNvPr>
            <p:cNvSpPr txBox="1">
              <a:spLocks noChangeArrowheads="1"/>
            </p:cNvSpPr>
            <p:nvPr/>
          </p:nvSpPr>
          <p:spPr bwMode="auto">
            <a:xfrm>
              <a:off x="6221058" y="3733800"/>
              <a:ext cx="332142"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a:t>
              </a:r>
            </a:p>
          </p:txBody>
        </p:sp>
        <p:sp>
          <p:nvSpPr>
            <p:cNvPr id="72" name="Rectangle 71">
              <a:extLst>
                <a:ext uri="{FF2B5EF4-FFF2-40B4-BE49-F238E27FC236}">
                  <a16:creationId xmlns:a16="http://schemas.microsoft.com/office/drawing/2014/main" id="{3C5E5252-E2B3-4ADD-B97D-8D5A703D4A30}"/>
                </a:ext>
              </a:extLst>
            </p:cNvPr>
            <p:cNvSpPr/>
            <p:nvPr/>
          </p:nvSpPr>
          <p:spPr>
            <a:xfrm>
              <a:off x="3206521" y="4038600"/>
              <a:ext cx="1594079"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a:extLst>
                <a:ext uri="{FF2B5EF4-FFF2-40B4-BE49-F238E27FC236}">
                  <a16:creationId xmlns:a16="http://schemas.microsoft.com/office/drawing/2014/main" id="{D9CE5034-F994-4C00-8D05-94F2509387A0}"/>
                </a:ext>
              </a:extLst>
            </p:cNvPr>
            <p:cNvSpPr/>
            <p:nvPr/>
          </p:nvSpPr>
          <p:spPr>
            <a:xfrm>
              <a:off x="6559321" y="40386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4" name="Group 28">
              <a:extLst>
                <a:ext uri="{FF2B5EF4-FFF2-40B4-BE49-F238E27FC236}">
                  <a16:creationId xmlns:a16="http://schemas.microsoft.com/office/drawing/2014/main" id="{3A132D81-49FF-44E4-A234-8575C13146A8}"/>
                </a:ext>
              </a:extLst>
            </p:cNvPr>
            <p:cNvGrpSpPr/>
            <p:nvPr/>
          </p:nvGrpSpPr>
          <p:grpSpPr>
            <a:xfrm>
              <a:off x="3200400" y="4083050"/>
              <a:ext cx="1600200" cy="369332"/>
              <a:chOff x="1219198" y="2014270"/>
              <a:chExt cx="3352802" cy="369332"/>
            </a:xfrm>
          </p:grpSpPr>
          <p:sp>
            <p:nvSpPr>
              <p:cNvPr id="83" name="Text Box 75">
                <a:extLst>
                  <a:ext uri="{FF2B5EF4-FFF2-40B4-BE49-F238E27FC236}">
                    <a16:creationId xmlns:a16="http://schemas.microsoft.com/office/drawing/2014/main" id="{2031DA4E-F6AB-45E3-AF71-8E98179ED28F}"/>
                  </a:ext>
                </a:extLst>
              </p:cNvPr>
              <p:cNvSpPr txBox="1">
                <a:spLocks noChangeArrowheads="1"/>
              </p:cNvSpPr>
              <p:nvPr/>
            </p:nvSpPr>
            <p:spPr bwMode="auto">
              <a:xfrm>
                <a:off x="2196619" y="2014270"/>
                <a:ext cx="1277258"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Arial"/>
                    <a:cs typeface="Arial" pitchFamily="34" charset="0"/>
                  </a:rPr>
                  <a:t>Tag</a:t>
                </a:r>
              </a:p>
            </p:txBody>
          </p:sp>
          <p:sp>
            <p:nvSpPr>
              <p:cNvPr id="84" name="Line 76">
                <a:extLst>
                  <a:ext uri="{FF2B5EF4-FFF2-40B4-BE49-F238E27FC236}">
                    <a16:creationId xmlns:a16="http://schemas.microsoft.com/office/drawing/2014/main" id="{1491D9F9-42FC-4477-A859-8FB02703C90E}"/>
                  </a:ext>
                </a:extLst>
              </p:cNvPr>
              <p:cNvSpPr>
                <a:spLocks noChangeShapeType="1"/>
              </p:cNvSpPr>
              <p:nvPr/>
            </p:nvSpPr>
            <p:spPr bwMode="auto">
              <a:xfrm>
                <a:off x="3314219" y="2198420"/>
                <a:ext cx="1257781"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sp>
            <p:nvSpPr>
              <p:cNvPr id="85" name="Line 77">
                <a:extLst>
                  <a:ext uri="{FF2B5EF4-FFF2-40B4-BE49-F238E27FC236}">
                    <a16:creationId xmlns:a16="http://schemas.microsoft.com/office/drawing/2014/main" id="{7E9AB113-B2BC-49C6-997A-488FF4FCDF2C}"/>
                  </a:ext>
                </a:extLst>
              </p:cNvPr>
              <p:cNvSpPr>
                <a:spLocks noChangeShapeType="1"/>
              </p:cNvSpPr>
              <p:nvPr/>
            </p:nvSpPr>
            <p:spPr bwMode="auto">
              <a:xfrm flipH="1">
                <a:off x="1219198" y="2198420"/>
                <a:ext cx="1137076"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grpSp>
        <p:grpSp>
          <p:nvGrpSpPr>
            <p:cNvPr id="75" name="Group 32">
              <a:extLst>
                <a:ext uri="{FF2B5EF4-FFF2-40B4-BE49-F238E27FC236}">
                  <a16:creationId xmlns:a16="http://schemas.microsoft.com/office/drawing/2014/main" id="{3FD50EFB-BEFE-402E-B44C-2CE636A16596}"/>
                </a:ext>
              </a:extLst>
            </p:cNvPr>
            <p:cNvGrpSpPr/>
            <p:nvPr/>
          </p:nvGrpSpPr>
          <p:grpSpPr>
            <a:xfrm>
              <a:off x="6567947" y="4090356"/>
              <a:ext cx="1591574" cy="369332"/>
              <a:chOff x="1600200" y="1988392"/>
              <a:chExt cx="2590800" cy="369332"/>
            </a:xfrm>
          </p:grpSpPr>
          <p:sp>
            <p:nvSpPr>
              <p:cNvPr id="81" name="Line 77">
                <a:extLst>
                  <a:ext uri="{FF2B5EF4-FFF2-40B4-BE49-F238E27FC236}">
                    <a16:creationId xmlns:a16="http://schemas.microsoft.com/office/drawing/2014/main" id="{A1E055DB-DB1C-4A16-93B8-1DA435B90435}"/>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solidFill>
                    <a:prstClr val="black"/>
                  </a:solidFill>
                  <a:latin typeface="Arial"/>
                  <a:cs typeface="Arial" pitchFamily="34" charset="0"/>
                </a:endParaRPr>
              </a:p>
            </p:txBody>
          </p:sp>
          <p:sp>
            <p:nvSpPr>
              <p:cNvPr id="82" name="Text Box 75">
                <a:extLst>
                  <a:ext uri="{FF2B5EF4-FFF2-40B4-BE49-F238E27FC236}">
                    <a16:creationId xmlns:a16="http://schemas.microsoft.com/office/drawing/2014/main" id="{97A467FD-2B85-42BB-A790-A972FE53C41F}"/>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Arial"/>
                    <a:cs typeface="Arial" pitchFamily="34" charset="0"/>
                  </a:rPr>
                  <a:t>Offset</a:t>
                </a:r>
              </a:p>
            </p:txBody>
          </p:sp>
        </p:grpSp>
        <p:sp>
          <p:nvSpPr>
            <p:cNvPr id="76" name="Rectangle 75">
              <a:extLst>
                <a:ext uri="{FF2B5EF4-FFF2-40B4-BE49-F238E27FC236}">
                  <a16:creationId xmlns:a16="http://schemas.microsoft.com/office/drawing/2014/main" id="{EC3EBA41-51E4-4DC6-B685-B6A49DF10641}"/>
                </a:ext>
              </a:extLst>
            </p:cNvPr>
            <p:cNvSpPr/>
            <p:nvPr/>
          </p:nvSpPr>
          <p:spPr>
            <a:xfrm>
              <a:off x="4806721" y="4038600"/>
              <a:ext cx="1746479" cy="4572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7" name="Group 28">
              <a:extLst>
                <a:ext uri="{FF2B5EF4-FFF2-40B4-BE49-F238E27FC236}">
                  <a16:creationId xmlns:a16="http://schemas.microsoft.com/office/drawing/2014/main" id="{62AC1806-1A3B-4E5F-99B7-CE0142C42589}"/>
                </a:ext>
              </a:extLst>
            </p:cNvPr>
            <p:cNvGrpSpPr/>
            <p:nvPr/>
          </p:nvGrpSpPr>
          <p:grpSpPr>
            <a:xfrm>
              <a:off x="4800600" y="4083050"/>
              <a:ext cx="1761896" cy="369332"/>
              <a:chOff x="898660" y="2014270"/>
              <a:chExt cx="3705766" cy="369332"/>
            </a:xfrm>
          </p:grpSpPr>
          <p:sp>
            <p:nvSpPr>
              <p:cNvPr id="78" name="Text Box 75">
                <a:extLst>
                  <a:ext uri="{FF2B5EF4-FFF2-40B4-BE49-F238E27FC236}">
                    <a16:creationId xmlns:a16="http://schemas.microsoft.com/office/drawing/2014/main" id="{C96F50DD-ED95-4118-8BCB-34ADACF55C23}"/>
                  </a:ext>
                </a:extLst>
              </p:cNvPr>
              <p:cNvSpPr txBox="1">
                <a:spLocks noChangeArrowheads="1"/>
              </p:cNvSpPr>
              <p:nvPr/>
            </p:nvSpPr>
            <p:spPr bwMode="auto">
              <a:xfrm>
                <a:off x="1379471" y="2014270"/>
                <a:ext cx="2724593" cy="369332"/>
              </a:xfrm>
              <a:prstGeom prst="rect">
                <a:avLst/>
              </a:prstGeom>
              <a:noFill/>
              <a:ln w="9525" algn="ctr">
                <a:noFill/>
                <a:miter lim="800000"/>
                <a:headEnd/>
                <a:tailEnd/>
              </a:ln>
            </p:spPr>
            <p:txBody>
              <a:bodyPr wrap="square">
                <a:spAutoFit/>
              </a:bodyPr>
              <a:lstStyle/>
              <a:p>
                <a:pPr algn="ctr"/>
                <a:r>
                  <a:rPr lang="en-US" b="1" dirty="0">
                    <a:solidFill>
                      <a:srgbClr val="D19049">
                        <a:lumMod val="50000"/>
                      </a:srgbClr>
                    </a:solidFill>
                    <a:latin typeface="Arial"/>
                    <a:cs typeface="Arial" pitchFamily="34" charset="0"/>
                  </a:rPr>
                  <a:t>Set Index</a:t>
                </a:r>
              </a:p>
            </p:txBody>
          </p:sp>
          <p:sp>
            <p:nvSpPr>
              <p:cNvPr id="79" name="Line 76">
                <a:extLst>
                  <a:ext uri="{FF2B5EF4-FFF2-40B4-BE49-F238E27FC236}">
                    <a16:creationId xmlns:a16="http://schemas.microsoft.com/office/drawing/2014/main" id="{66D65E85-19E7-4FB8-AEC5-2822DB69BC83}"/>
                  </a:ext>
                </a:extLst>
              </p:cNvPr>
              <p:cNvSpPr>
                <a:spLocks noChangeShapeType="1"/>
              </p:cNvSpPr>
              <p:nvPr/>
            </p:nvSpPr>
            <p:spPr bwMode="auto">
              <a:xfrm>
                <a:off x="3943793" y="2198420"/>
                <a:ext cx="660633"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sp>
            <p:nvSpPr>
              <p:cNvPr id="80" name="Line 77">
                <a:extLst>
                  <a:ext uri="{FF2B5EF4-FFF2-40B4-BE49-F238E27FC236}">
                    <a16:creationId xmlns:a16="http://schemas.microsoft.com/office/drawing/2014/main" id="{B776B8F8-F792-4723-A0EB-B5AAA9E13193}"/>
                  </a:ext>
                </a:extLst>
              </p:cNvPr>
              <p:cNvSpPr>
                <a:spLocks noChangeShapeType="1"/>
              </p:cNvSpPr>
              <p:nvPr/>
            </p:nvSpPr>
            <p:spPr bwMode="auto">
              <a:xfrm flipH="1" flipV="1">
                <a:off x="898660" y="2198420"/>
                <a:ext cx="801351"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grpSp>
      </p:grpSp>
      <p:cxnSp>
        <p:nvCxnSpPr>
          <p:cNvPr id="86" name="Straight Connector 85">
            <a:extLst>
              <a:ext uri="{FF2B5EF4-FFF2-40B4-BE49-F238E27FC236}">
                <a16:creationId xmlns:a16="http://schemas.microsoft.com/office/drawing/2014/main" id="{B42B3AAA-13E6-4699-B51D-5BFACF8657A4}"/>
              </a:ext>
            </a:extLst>
          </p:cNvPr>
          <p:cNvCxnSpPr/>
          <p:nvPr/>
        </p:nvCxnSpPr>
        <p:spPr>
          <a:xfrm>
            <a:off x="2004349" y="3305531"/>
            <a:ext cx="8001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7" name="Text Box 39">
            <a:extLst>
              <a:ext uri="{FF2B5EF4-FFF2-40B4-BE49-F238E27FC236}">
                <a16:creationId xmlns:a16="http://schemas.microsoft.com/office/drawing/2014/main" id="{7B110F73-672C-4408-9F53-FF7F4462ABED}"/>
              </a:ext>
            </a:extLst>
          </p:cNvPr>
          <p:cNvSpPr txBox="1">
            <a:spLocks noChangeArrowheads="1"/>
          </p:cNvSpPr>
          <p:nvPr/>
        </p:nvSpPr>
        <p:spPr bwMode="auto">
          <a:xfrm>
            <a:off x="3071149" y="3000731"/>
            <a:ext cx="5703806" cy="707886"/>
          </a:xfrm>
          <a:prstGeom prst="rect">
            <a:avLst/>
          </a:prstGeom>
          <a:solidFill>
            <a:schemeClr val="accent2">
              <a:lumMod val="20000"/>
              <a:lumOff val="80000"/>
            </a:schemeClr>
          </a:solidFill>
          <a:ln w="9525" algn="ctr">
            <a:solidFill>
              <a:schemeClr val="tx1"/>
            </a:solidFill>
            <a:prstDash val="dash"/>
            <a:miter lim="800000"/>
            <a:headEnd/>
            <a:tailEnd/>
          </a:ln>
          <a:effectLst/>
        </p:spPr>
        <p:txBody>
          <a:bodyPr wrap="none">
            <a:spAutoFit/>
          </a:bodyPr>
          <a:lstStyle/>
          <a:p>
            <a:r>
              <a:rPr lang="en-US" sz="2000" b="1" dirty="0"/>
              <a:t>Cache Set Index </a:t>
            </a:r>
          </a:p>
          <a:p>
            <a:r>
              <a:rPr lang="en-US" sz="2000" dirty="0"/>
              <a:t>= (</a:t>
            </a:r>
            <a:r>
              <a:rPr lang="en-US" sz="2000" dirty="0" err="1"/>
              <a:t>BlockNumber</a:t>
            </a:r>
            <a:r>
              <a:rPr lang="en-US" sz="2000" dirty="0"/>
              <a:t>) modulo (</a:t>
            </a:r>
            <a:r>
              <a:rPr lang="en-US" sz="2000" dirty="0" err="1"/>
              <a:t>NumberOf</a:t>
            </a:r>
            <a:r>
              <a:rPr lang="en-US" sz="2000" dirty="0" err="1">
                <a:solidFill>
                  <a:srgbClr val="C00000"/>
                </a:solidFill>
              </a:rPr>
              <a:t>CacheSets</a:t>
            </a:r>
            <a:r>
              <a:rPr lang="en-US" sz="2000" dirty="0"/>
              <a:t>)</a:t>
            </a:r>
          </a:p>
        </p:txBody>
      </p:sp>
      <p:sp>
        <p:nvSpPr>
          <p:cNvPr id="88" name="Snip and Round Single Corner Rectangle 52">
            <a:extLst>
              <a:ext uri="{FF2B5EF4-FFF2-40B4-BE49-F238E27FC236}">
                <a16:creationId xmlns:a16="http://schemas.microsoft.com/office/drawing/2014/main" id="{881E1B71-9479-4670-A593-3DA1F3516AA9}"/>
              </a:ext>
            </a:extLst>
          </p:cNvPr>
          <p:cNvSpPr/>
          <p:nvPr/>
        </p:nvSpPr>
        <p:spPr>
          <a:xfrm>
            <a:off x="7742498" y="5206783"/>
            <a:ext cx="2763270" cy="1219200"/>
          </a:xfrm>
          <a:prstGeom prst="snipRound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Observation:</a:t>
            </a:r>
          </a:p>
          <a:p>
            <a:r>
              <a:rPr lang="en-US" dirty="0">
                <a:solidFill>
                  <a:schemeClr val="tx1"/>
                </a:solidFill>
              </a:rPr>
              <a:t>It is essentially unchanged from the direct-mapping formula</a:t>
            </a:r>
          </a:p>
        </p:txBody>
      </p:sp>
      <p:sp>
        <p:nvSpPr>
          <p:cNvPr id="8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0"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1"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36</a:t>
            </a:fld>
            <a:endParaRPr dirty="0"/>
          </a:p>
        </p:txBody>
      </p:sp>
    </p:spTree>
    <p:extLst>
      <p:ext uri="{BB962C8B-B14F-4D97-AF65-F5344CB8AC3E}">
        <p14:creationId xmlns:p14="http://schemas.microsoft.com/office/powerpoint/2010/main" val="3066158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dissolv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animBg="1"/>
      <p:bldP spid="8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3. Set Associative Cache: </a:t>
            </a:r>
            <a:r>
              <a:rPr lang="en-GB" sz="3600" b="1" dirty="0">
                <a:solidFill>
                  <a:srgbClr val="0000FF"/>
                </a:solidFill>
              </a:rPr>
              <a:t>Example</a:t>
            </a:r>
          </a:p>
        </p:txBody>
      </p:sp>
      <p:sp>
        <p:nvSpPr>
          <p:cNvPr id="45" name="Rectangle 44">
            <a:extLst>
              <a:ext uri="{FF2B5EF4-FFF2-40B4-BE49-F238E27FC236}">
                <a16:creationId xmlns:a16="http://schemas.microsoft.com/office/drawing/2014/main" id="{185F803B-E7BC-47F8-8BE7-455C478A55AE}"/>
              </a:ext>
            </a:extLst>
          </p:cNvPr>
          <p:cNvSpPr/>
          <p:nvPr/>
        </p:nvSpPr>
        <p:spPr>
          <a:xfrm>
            <a:off x="2577904" y="1451628"/>
            <a:ext cx="1371600" cy="2209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4GB</a:t>
            </a:r>
          </a:p>
          <a:p>
            <a:pPr algn="ctr"/>
            <a:endParaRPr lang="en-US" dirty="0"/>
          </a:p>
          <a:p>
            <a:pPr algn="ctr"/>
            <a:endParaRPr lang="en-US" dirty="0"/>
          </a:p>
          <a:p>
            <a:pPr algn="ctr"/>
            <a:endParaRPr lang="en-US" dirty="0"/>
          </a:p>
        </p:txBody>
      </p:sp>
      <p:grpSp>
        <p:nvGrpSpPr>
          <p:cNvPr id="46" name="Group 11">
            <a:extLst>
              <a:ext uri="{FF2B5EF4-FFF2-40B4-BE49-F238E27FC236}">
                <a16:creationId xmlns:a16="http://schemas.microsoft.com/office/drawing/2014/main" id="{D3C10558-A256-489A-A281-D85155CF9B0F}"/>
              </a:ext>
            </a:extLst>
          </p:cNvPr>
          <p:cNvGrpSpPr/>
          <p:nvPr/>
        </p:nvGrpSpPr>
        <p:grpSpPr>
          <a:xfrm>
            <a:off x="4702951" y="1215722"/>
            <a:ext cx="5105400" cy="991572"/>
            <a:chOff x="984479" y="2285028"/>
            <a:chExt cx="5105400" cy="991572"/>
          </a:xfrm>
        </p:grpSpPr>
        <p:sp>
          <p:nvSpPr>
            <p:cNvPr id="47" name="Text Box 74">
              <a:extLst>
                <a:ext uri="{FF2B5EF4-FFF2-40B4-BE49-F238E27FC236}">
                  <a16:creationId xmlns:a16="http://schemas.microsoft.com/office/drawing/2014/main" id="{7C9394BE-CA12-49F1-A90E-AB4329AFB50A}"/>
                </a:ext>
              </a:extLst>
            </p:cNvPr>
            <p:cNvSpPr txBox="1">
              <a:spLocks noChangeArrowheads="1"/>
            </p:cNvSpPr>
            <p:nvPr/>
          </p:nvSpPr>
          <p:spPr bwMode="auto">
            <a:xfrm>
              <a:off x="2667000" y="2285028"/>
              <a:ext cx="1840953" cy="338554"/>
            </a:xfrm>
            <a:prstGeom prst="rect">
              <a:avLst/>
            </a:prstGeom>
            <a:noFill/>
            <a:ln w="9525" algn="ctr">
              <a:noFill/>
              <a:miter lim="800000"/>
              <a:headEnd/>
              <a:tailEnd/>
            </a:ln>
          </p:spPr>
          <p:txBody>
            <a:bodyPr wrap="none">
              <a:spAutoFit/>
            </a:bodyPr>
            <a:lstStyle/>
            <a:p>
              <a:pPr algn="ctr"/>
              <a:r>
                <a:rPr lang="en-US" sz="1600" b="1" dirty="0">
                  <a:latin typeface="+mn-lt"/>
                </a:rPr>
                <a:t>Memory Address</a:t>
              </a:r>
            </a:p>
          </p:txBody>
        </p:sp>
        <p:sp>
          <p:nvSpPr>
            <p:cNvPr id="48" name="Text Box 78">
              <a:extLst>
                <a:ext uri="{FF2B5EF4-FFF2-40B4-BE49-F238E27FC236}">
                  <a16:creationId xmlns:a16="http://schemas.microsoft.com/office/drawing/2014/main" id="{69BDAAD8-12BB-4E30-A556-4C2BFDDA5987}"/>
                </a:ext>
              </a:extLst>
            </p:cNvPr>
            <p:cNvSpPr txBox="1">
              <a:spLocks noChangeArrowheads="1"/>
            </p:cNvSpPr>
            <p:nvPr/>
          </p:nvSpPr>
          <p:spPr bwMode="auto">
            <a:xfrm>
              <a:off x="984479" y="2547382"/>
              <a:ext cx="412293" cy="338554"/>
            </a:xfrm>
            <a:prstGeom prst="rect">
              <a:avLst/>
            </a:prstGeom>
            <a:noFill/>
            <a:ln w="9525" algn="ctr">
              <a:noFill/>
              <a:miter lim="800000"/>
              <a:headEnd/>
              <a:tailEnd/>
            </a:ln>
          </p:spPr>
          <p:txBody>
            <a:bodyPr wrap="none">
              <a:spAutoFit/>
            </a:bodyPr>
            <a:lstStyle/>
            <a:p>
              <a:pPr algn="ctr"/>
              <a:r>
                <a:rPr lang="en-US" sz="1600" dirty="0">
                  <a:latin typeface="+mn-lt"/>
                </a:rPr>
                <a:t>31</a:t>
              </a:r>
            </a:p>
          </p:txBody>
        </p:sp>
        <p:sp>
          <p:nvSpPr>
            <p:cNvPr id="89" name="Text Box 79">
              <a:extLst>
                <a:ext uri="{FF2B5EF4-FFF2-40B4-BE49-F238E27FC236}">
                  <a16:creationId xmlns:a16="http://schemas.microsoft.com/office/drawing/2014/main" id="{8156BE43-6DB6-4172-9C71-59C5D76E3A54}"/>
                </a:ext>
              </a:extLst>
            </p:cNvPr>
            <p:cNvSpPr txBox="1">
              <a:spLocks noChangeArrowheads="1"/>
            </p:cNvSpPr>
            <p:nvPr/>
          </p:nvSpPr>
          <p:spPr bwMode="auto">
            <a:xfrm>
              <a:off x="5781904" y="2547382"/>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90" name="Text Box 80">
              <a:extLst>
                <a:ext uri="{FF2B5EF4-FFF2-40B4-BE49-F238E27FC236}">
                  <a16:creationId xmlns:a16="http://schemas.microsoft.com/office/drawing/2014/main" id="{6C0924B6-EBDC-401F-9E78-43CF0C323BF6}"/>
                </a:ext>
              </a:extLst>
            </p:cNvPr>
            <p:cNvSpPr txBox="1">
              <a:spLocks noChangeArrowheads="1"/>
            </p:cNvSpPr>
            <p:nvPr/>
          </p:nvSpPr>
          <p:spPr bwMode="auto">
            <a:xfrm>
              <a:off x="4337279" y="2547382"/>
              <a:ext cx="522288" cy="336550"/>
            </a:xfrm>
            <a:prstGeom prst="rect">
              <a:avLst/>
            </a:prstGeom>
            <a:noFill/>
            <a:ln w="9525" algn="ctr">
              <a:noFill/>
              <a:miter lim="800000"/>
              <a:headEnd/>
              <a:tailEnd/>
            </a:ln>
          </p:spPr>
          <p:txBody>
            <a:bodyPr wrap="none">
              <a:spAutoFit/>
            </a:bodyPr>
            <a:lstStyle/>
            <a:p>
              <a:pPr algn="ctr"/>
              <a:r>
                <a:rPr lang="en-US" sz="1600" dirty="0">
                  <a:latin typeface="+mn-lt"/>
                </a:rPr>
                <a:t>N-1</a:t>
              </a:r>
            </a:p>
          </p:txBody>
        </p:sp>
        <p:sp>
          <p:nvSpPr>
            <p:cNvPr id="91" name="Text Box 81">
              <a:extLst>
                <a:ext uri="{FF2B5EF4-FFF2-40B4-BE49-F238E27FC236}">
                  <a16:creationId xmlns:a16="http://schemas.microsoft.com/office/drawing/2014/main" id="{8FD068D3-E02A-4351-8364-BA9968208BD3}"/>
                </a:ext>
              </a:extLst>
            </p:cNvPr>
            <p:cNvSpPr txBox="1">
              <a:spLocks noChangeArrowheads="1"/>
            </p:cNvSpPr>
            <p:nvPr/>
          </p:nvSpPr>
          <p:spPr bwMode="auto">
            <a:xfrm>
              <a:off x="4081337" y="2547382"/>
              <a:ext cx="332142" cy="338554"/>
            </a:xfrm>
            <a:prstGeom prst="rect">
              <a:avLst/>
            </a:prstGeom>
            <a:noFill/>
            <a:ln w="9525" algn="ctr">
              <a:noFill/>
              <a:miter lim="800000"/>
              <a:headEnd/>
              <a:tailEnd/>
            </a:ln>
          </p:spPr>
          <p:txBody>
            <a:bodyPr wrap="none">
              <a:spAutoFit/>
            </a:bodyPr>
            <a:lstStyle/>
            <a:p>
              <a:pPr algn="ctr"/>
              <a:r>
                <a:rPr lang="en-US" sz="1600" dirty="0">
                  <a:latin typeface="+mn-lt"/>
                </a:rPr>
                <a:t>N</a:t>
              </a:r>
            </a:p>
          </p:txBody>
        </p:sp>
        <p:sp>
          <p:nvSpPr>
            <p:cNvPr id="92" name="Rectangle 91">
              <a:extLst>
                <a:ext uri="{FF2B5EF4-FFF2-40B4-BE49-F238E27FC236}">
                  <a16:creationId xmlns:a16="http://schemas.microsoft.com/office/drawing/2014/main" id="{A7E60A7B-9845-4383-9F0A-08F368DC82AE}"/>
                </a:ext>
              </a:extLst>
            </p:cNvPr>
            <p:cNvSpPr/>
            <p:nvPr/>
          </p:nvSpPr>
          <p:spPr>
            <a:xfrm>
              <a:off x="1066800" y="2819400"/>
              <a:ext cx="3352800"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F12CDF6-AAF1-4215-91F7-872BD7A68284}"/>
                </a:ext>
              </a:extLst>
            </p:cNvPr>
            <p:cNvSpPr/>
            <p:nvPr/>
          </p:nvSpPr>
          <p:spPr>
            <a:xfrm>
              <a:off x="4419600" y="28194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28">
              <a:extLst>
                <a:ext uri="{FF2B5EF4-FFF2-40B4-BE49-F238E27FC236}">
                  <a16:creationId xmlns:a16="http://schemas.microsoft.com/office/drawing/2014/main" id="{E3AFA957-EDAF-40C8-B43C-EE0CEF051980}"/>
                </a:ext>
              </a:extLst>
            </p:cNvPr>
            <p:cNvGrpSpPr/>
            <p:nvPr/>
          </p:nvGrpSpPr>
          <p:grpSpPr>
            <a:xfrm>
              <a:off x="1066800" y="2852470"/>
              <a:ext cx="3352800" cy="369332"/>
              <a:chOff x="1219200" y="2014270"/>
              <a:chExt cx="3352800" cy="369332"/>
            </a:xfrm>
          </p:grpSpPr>
          <p:sp>
            <p:nvSpPr>
              <p:cNvPr id="98" name="Text Box 75">
                <a:extLst>
                  <a:ext uri="{FF2B5EF4-FFF2-40B4-BE49-F238E27FC236}">
                    <a16:creationId xmlns:a16="http://schemas.microsoft.com/office/drawing/2014/main" id="{ED5E9510-B305-4E5D-8F15-77F9B288A47D}"/>
                  </a:ext>
                </a:extLst>
              </p:cNvPr>
              <p:cNvSpPr txBox="1">
                <a:spLocks noChangeArrowheads="1"/>
              </p:cNvSpPr>
              <p:nvPr/>
            </p:nvSpPr>
            <p:spPr bwMode="auto">
              <a:xfrm>
                <a:off x="1910834" y="2014270"/>
                <a:ext cx="1749197" cy="369332"/>
              </a:xfrm>
              <a:prstGeom prst="rect">
                <a:avLst/>
              </a:prstGeom>
              <a:noFill/>
              <a:ln w="9525" algn="ctr">
                <a:noFill/>
                <a:miter lim="800000"/>
                <a:headEnd/>
                <a:tailEnd/>
              </a:ln>
            </p:spPr>
            <p:txBody>
              <a:bodyPr wrap="none">
                <a:spAutoFit/>
              </a:bodyPr>
              <a:lstStyle/>
              <a:p>
                <a:pPr algn="ctr"/>
                <a:r>
                  <a:rPr lang="en-US" b="1" dirty="0">
                    <a:solidFill>
                      <a:srgbClr val="C00000"/>
                    </a:solidFill>
                    <a:latin typeface="+mn-lt"/>
                  </a:rPr>
                  <a:t>Block Number</a:t>
                </a:r>
              </a:p>
            </p:txBody>
          </p:sp>
          <p:sp>
            <p:nvSpPr>
              <p:cNvPr id="99" name="Line 76">
                <a:extLst>
                  <a:ext uri="{FF2B5EF4-FFF2-40B4-BE49-F238E27FC236}">
                    <a16:creationId xmlns:a16="http://schemas.microsoft.com/office/drawing/2014/main" id="{10893E1D-5694-4BEA-A70F-5A8CF18F7ED2}"/>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100" name="Line 77">
                <a:extLst>
                  <a:ext uri="{FF2B5EF4-FFF2-40B4-BE49-F238E27FC236}">
                    <a16:creationId xmlns:a16="http://schemas.microsoft.com/office/drawing/2014/main" id="{85A7F653-9C59-401F-9032-39BF9033AA53}"/>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latin typeface="+mn-lt"/>
                </a:endParaRPr>
              </a:p>
            </p:txBody>
          </p:sp>
        </p:grpSp>
        <p:grpSp>
          <p:nvGrpSpPr>
            <p:cNvPr id="95" name="Group 32">
              <a:extLst>
                <a:ext uri="{FF2B5EF4-FFF2-40B4-BE49-F238E27FC236}">
                  <a16:creationId xmlns:a16="http://schemas.microsoft.com/office/drawing/2014/main" id="{9C7EB551-48C0-43EE-B497-73005936491C}"/>
                </a:ext>
              </a:extLst>
            </p:cNvPr>
            <p:cNvGrpSpPr/>
            <p:nvPr/>
          </p:nvGrpSpPr>
          <p:grpSpPr>
            <a:xfrm>
              <a:off x="4428226" y="2871156"/>
              <a:ext cx="1591574" cy="369332"/>
              <a:chOff x="1600200" y="1988392"/>
              <a:chExt cx="2590800" cy="369332"/>
            </a:xfrm>
          </p:grpSpPr>
          <p:sp>
            <p:nvSpPr>
              <p:cNvPr id="96" name="Line 77">
                <a:extLst>
                  <a:ext uri="{FF2B5EF4-FFF2-40B4-BE49-F238E27FC236}">
                    <a16:creationId xmlns:a16="http://schemas.microsoft.com/office/drawing/2014/main" id="{A9698E8A-4FA7-4A4B-8AFA-1FD3C4786D41}"/>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latin typeface="+mn-lt"/>
                </a:endParaRPr>
              </a:p>
            </p:txBody>
          </p:sp>
          <p:sp>
            <p:nvSpPr>
              <p:cNvPr id="97" name="Text Box 75">
                <a:extLst>
                  <a:ext uri="{FF2B5EF4-FFF2-40B4-BE49-F238E27FC236}">
                    <a16:creationId xmlns:a16="http://schemas.microsoft.com/office/drawing/2014/main" id="{4B985E4A-28A9-4384-BEB2-A8C5F225FD48}"/>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mn-lt"/>
                  </a:rPr>
                  <a:t>Offset</a:t>
                </a:r>
              </a:p>
            </p:txBody>
          </p:sp>
        </p:grpSp>
      </p:grpSp>
      <p:sp>
        <p:nvSpPr>
          <p:cNvPr id="101" name="Rectangle 100">
            <a:extLst>
              <a:ext uri="{FF2B5EF4-FFF2-40B4-BE49-F238E27FC236}">
                <a16:creationId xmlns:a16="http://schemas.microsoft.com/office/drawing/2014/main" id="{793DCAEB-C20A-44A6-A02A-D2575B8AEDBC}"/>
              </a:ext>
            </a:extLst>
          </p:cNvPr>
          <p:cNvSpPr/>
          <p:nvPr/>
        </p:nvSpPr>
        <p:spPr>
          <a:xfrm>
            <a:off x="2577904" y="2975628"/>
            <a:ext cx="1371600" cy="685800"/>
          </a:xfrm>
          <a:prstGeom prst="rect">
            <a:avLst/>
          </a:prstGeom>
          <a:solidFill>
            <a:schemeClr val="bg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Block </a:t>
            </a:r>
          </a:p>
          <a:p>
            <a:pPr algn="ctr"/>
            <a:r>
              <a:rPr lang="en-US" dirty="0">
                <a:solidFill>
                  <a:schemeClr val="tx1"/>
                </a:solidFill>
              </a:rPr>
              <a:t>= 4 bytes</a:t>
            </a:r>
          </a:p>
        </p:txBody>
      </p:sp>
      <p:sp>
        <p:nvSpPr>
          <p:cNvPr id="102" name="Rectangle 101">
            <a:extLst>
              <a:ext uri="{FF2B5EF4-FFF2-40B4-BE49-F238E27FC236}">
                <a16:creationId xmlns:a16="http://schemas.microsoft.com/office/drawing/2014/main" id="{42E746F3-CDDE-48EC-BDBF-69581AD27EF9}"/>
              </a:ext>
            </a:extLst>
          </p:cNvPr>
          <p:cNvSpPr/>
          <p:nvPr/>
        </p:nvSpPr>
        <p:spPr>
          <a:xfrm>
            <a:off x="2577904" y="4575828"/>
            <a:ext cx="304800" cy="1600200"/>
          </a:xfrm>
          <a:prstGeom prst="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endParaRPr lang="en-US" dirty="0"/>
          </a:p>
          <a:p>
            <a:pPr algn="ctr"/>
            <a:endParaRPr lang="en-US" dirty="0"/>
          </a:p>
          <a:p>
            <a:pPr algn="ctr"/>
            <a:endParaRPr lang="en-US" dirty="0"/>
          </a:p>
        </p:txBody>
      </p:sp>
      <p:grpSp>
        <p:nvGrpSpPr>
          <p:cNvPr id="103" name="Group 29">
            <a:extLst>
              <a:ext uri="{FF2B5EF4-FFF2-40B4-BE49-F238E27FC236}">
                <a16:creationId xmlns:a16="http://schemas.microsoft.com/office/drawing/2014/main" id="{D96907FC-8FC7-40BA-A650-3539DBD73037}"/>
              </a:ext>
            </a:extLst>
          </p:cNvPr>
          <p:cNvGrpSpPr/>
          <p:nvPr/>
        </p:nvGrpSpPr>
        <p:grpSpPr>
          <a:xfrm>
            <a:off x="4702951" y="3273122"/>
            <a:ext cx="5038496" cy="793750"/>
            <a:chOff x="3124200" y="3702050"/>
            <a:chExt cx="5038496" cy="793750"/>
          </a:xfrm>
        </p:grpSpPr>
        <p:sp>
          <p:nvSpPr>
            <p:cNvPr id="104" name="Text Box 38">
              <a:extLst>
                <a:ext uri="{FF2B5EF4-FFF2-40B4-BE49-F238E27FC236}">
                  <a16:creationId xmlns:a16="http://schemas.microsoft.com/office/drawing/2014/main" id="{00058297-5C07-4C27-AB9F-7EBBFAADC4A2}"/>
                </a:ext>
              </a:extLst>
            </p:cNvPr>
            <p:cNvSpPr txBox="1">
              <a:spLocks noChangeArrowheads="1"/>
            </p:cNvSpPr>
            <p:nvPr/>
          </p:nvSpPr>
          <p:spPr bwMode="auto">
            <a:xfrm>
              <a:off x="4762500" y="3702050"/>
              <a:ext cx="800100" cy="336550"/>
            </a:xfrm>
            <a:prstGeom prst="rect">
              <a:avLst/>
            </a:prstGeom>
            <a:noFill/>
            <a:ln w="9525" algn="ctr">
              <a:noFill/>
              <a:miter lim="800000"/>
              <a:headEnd/>
              <a:tailEnd/>
            </a:ln>
          </p:spPr>
          <p:txBody>
            <a:bodyPr wrap="none">
              <a:spAutoFit/>
            </a:bodyPr>
            <a:lstStyle/>
            <a:p>
              <a:pPr algn="ctr"/>
              <a:r>
                <a:rPr lang="en-US" sz="1600">
                  <a:latin typeface="+mn-lt"/>
                </a:rPr>
                <a:t>N+M-1</a:t>
              </a:r>
            </a:p>
          </p:txBody>
        </p:sp>
        <p:sp>
          <p:nvSpPr>
            <p:cNvPr id="105" name="Text Box 78">
              <a:extLst>
                <a:ext uri="{FF2B5EF4-FFF2-40B4-BE49-F238E27FC236}">
                  <a16:creationId xmlns:a16="http://schemas.microsoft.com/office/drawing/2014/main" id="{553AD784-0736-43AA-BA0D-10B3C82D8A1C}"/>
                </a:ext>
              </a:extLst>
            </p:cNvPr>
            <p:cNvSpPr txBox="1">
              <a:spLocks noChangeArrowheads="1"/>
            </p:cNvSpPr>
            <p:nvPr/>
          </p:nvSpPr>
          <p:spPr bwMode="auto">
            <a:xfrm>
              <a:off x="3124200" y="3733800"/>
              <a:ext cx="412293" cy="338554"/>
            </a:xfrm>
            <a:prstGeom prst="rect">
              <a:avLst/>
            </a:prstGeom>
            <a:noFill/>
            <a:ln w="9525" algn="ctr">
              <a:noFill/>
              <a:miter lim="800000"/>
              <a:headEnd/>
              <a:tailEnd/>
            </a:ln>
          </p:spPr>
          <p:txBody>
            <a:bodyPr wrap="none">
              <a:spAutoFit/>
            </a:bodyPr>
            <a:lstStyle/>
            <a:p>
              <a:pPr algn="ctr"/>
              <a:r>
                <a:rPr lang="en-US" sz="1600" dirty="0">
                  <a:latin typeface="+mn-lt"/>
                </a:rPr>
                <a:t>31</a:t>
              </a:r>
            </a:p>
          </p:txBody>
        </p:sp>
        <p:sp>
          <p:nvSpPr>
            <p:cNvPr id="106" name="Text Box 79">
              <a:extLst>
                <a:ext uri="{FF2B5EF4-FFF2-40B4-BE49-F238E27FC236}">
                  <a16:creationId xmlns:a16="http://schemas.microsoft.com/office/drawing/2014/main" id="{5C932C32-E8E3-4903-8976-5C8E724C962A}"/>
                </a:ext>
              </a:extLst>
            </p:cNvPr>
            <p:cNvSpPr txBox="1">
              <a:spLocks noChangeArrowheads="1"/>
            </p:cNvSpPr>
            <p:nvPr/>
          </p:nvSpPr>
          <p:spPr bwMode="auto">
            <a:xfrm>
              <a:off x="7854721" y="3733800"/>
              <a:ext cx="307975" cy="336550"/>
            </a:xfrm>
            <a:prstGeom prst="rect">
              <a:avLst/>
            </a:prstGeom>
            <a:noFill/>
            <a:ln w="9525" algn="ctr">
              <a:noFill/>
              <a:miter lim="800000"/>
              <a:headEnd/>
              <a:tailEnd/>
            </a:ln>
          </p:spPr>
          <p:txBody>
            <a:bodyPr wrap="none">
              <a:spAutoFit/>
            </a:bodyPr>
            <a:lstStyle/>
            <a:p>
              <a:pPr algn="ctr"/>
              <a:r>
                <a:rPr lang="en-US" sz="1600" dirty="0">
                  <a:latin typeface="+mn-lt"/>
                </a:rPr>
                <a:t>0</a:t>
              </a:r>
            </a:p>
          </p:txBody>
        </p:sp>
        <p:sp>
          <p:nvSpPr>
            <p:cNvPr id="107" name="Text Box 80">
              <a:extLst>
                <a:ext uri="{FF2B5EF4-FFF2-40B4-BE49-F238E27FC236}">
                  <a16:creationId xmlns:a16="http://schemas.microsoft.com/office/drawing/2014/main" id="{CF95E0AA-012B-4502-98E9-34C32F74FB19}"/>
                </a:ext>
              </a:extLst>
            </p:cNvPr>
            <p:cNvSpPr txBox="1">
              <a:spLocks noChangeArrowheads="1"/>
            </p:cNvSpPr>
            <p:nvPr/>
          </p:nvSpPr>
          <p:spPr bwMode="auto">
            <a:xfrm>
              <a:off x="6553200" y="3733800"/>
              <a:ext cx="522288" cy="336550"/>
            </a:xfrm>
            <a:prstGeom prst="rect">
              <a:avLst/>
            </a:prstGeom>
            <a:noFill/>
            <a:ln w="9525" algn="ctr">
              <a:noFill/>
              <a:miter lim="800000"/>
              <a:headEnd/>
              <a:tailEnd/>
            </a:ln>
          </p:spPr>
          <p:txBody>
            <a:bodyPr wrap="none">
              <a:spAutoFit/>
            </a:bodyPr>
            <a:lstStyle/>
            <a:p>
              <a:pPr algn="ctr"/>
              <a:r>
                <a:rPr lang="en-US" sz="1600" dirty="0">
                  <a:latin typeface="+mn-lt"/>
                </a:rPr>
                <a:t>N-1</a:t>
              </a:r>
            </a:p>
          </p:txBody>
        </p:sp>
        <p:sp>
          <p:nvSpPr>
            <p:cNvPr id="108" name="Text Box 81">
              <a:extLst>
                <a:ext uri="{FF2B5EF4-FFF2-40B4-BE49-F238E27FC236}">
                  <a16:creationId xmlns:a16="http://schemas.microsoft.com/office/drawing/2014/main" id="{AFD286A6-572D-42E9-9A4D-CA3FA415788B}"/>
                </a:ext>
              </a:extLst>
            </p:cNvPr>
            <p:cNvSpPr txBox="1">
              <a:spLocks noChangeArrowheads="1"/>
            </p:cNvSpPr>
            <p:nvPr/>
          </p:nvSpPr>
          <p:spPr bwMode="auto">
            <a:xfrm>
              <a:off x="6221058" y="3733800"/>
              <a:ext cx="332142" cy="338554"/>
            </a:xfrm>
            <a:prstGeom prst="rect">
              <a:avLst/>
            </a:prstGeom>
            <a:noFill/>
            <a:ln w="9525" algn="ctr">
              <a:noFill/>
              <a:miter lim="800000"/>
              <a:headEnd/>
              <a:tailEnd/>
            </a:ln>
          </p:spPr>
          <p:txBody>
            <a:bodyPr wrap="none">
              <a:spAutoFit/>
            </a:bodyPr>
            <a:lstStyle/>
            <a:p>
              <a:pPr algn="ctr"/>
              <a:r>
                <a:rPr lang="en-US" sz="1600" dirty="0">
                  <a:latin typeface="+mn-lt"/>
                </a:rPr>
                <a:t>N</a:t>
              </a:r>
            </a:p>
          </p:txBody>
        </p:sp>
        <p:sp>
          <p:nvSpPr>
            <p:cNvPr id="109" name="Rectangle 108">
              <a:extLst>
                <a:ext uri="{FF2B5EF4-FFF2-40B4-BE49-F238E27FC236}">
                  <a16:creationId xmlns:a16="http://schemas.microsoft.com/office/drawing/2014/main" id="{ACD91111-CCDE-40BB-85B7-F0B48B801F41}"/>
                </a:ext>
              </a:extLst>
            </p:cNvPr>
            <p:cNvSpPr/>
            <p:nvPr/>
          </p:nvSpPr>
          <p:spPr>
            <a:xfrm>
              <a:off x="3206521" y="4038600"/>
              <a:ext cx="1594079"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ACFAA82-CD13-4F63-8A6E-EA600385A4E7}"/>
                </a:ext>
              </a:extLst>
            </p:cNvPr>
            <p:cNvSpPr/>
            <p:nvPr/>
          </p:nvSpPr>
          <p:spPr>
            <a:xfrm>
              <a:off x="6559321" y="40386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28">
              <a:extLst>
                <a:ext uri="{FF2B5EF4-FFF2-40B4-BE49-F238E27FC236}">
                  <a16:creationId xmlns:a16="http://schemas.microsoft.com/office/drawing/2014/main" id="{9BD89D32-EC0F-4A94-AFF8-FABC34F1AC68}"/>
                </a:ext>
              </a:extLst>
            </p:cNvPr>
            <p:cNvGrpSpPr/>
            <p:nvPr/>
          </p:nvGrpSpPr>
          <p:grpSpPr>
            <a:xfrm>
              <a:off x="3200401" y="4083050"/>
              <a:ext cx="1600199" cy="369332"/>
              <a:chOff x="1219200" y="2014270"/>
              <a:chExt cx="3352800" cy="369332"/>
            </a:xfrm>
          </p:grpSpPr>
          <p:sp>
            <p:nvSpPr>
              <p:cNvPr id="120" name="Text Box 75">
                <a:extLst>
                  <a:ext uri="{FF2B5EF4-FFF2-40B4-BE49-F238E27FC236}">
                    <a16:creationId xmlns:a16="http://schemas.microsoft.com/office/drawing/2014/main" id="{37973030-3A71-4B44-A813-FC654F9FC0B4}"/>
                  </a:ext>
                </a:extLst>
              </p:cNvPr>
              <p:cNvSpPr txBox="1">
                <a:spLocks noChangeArrowheads="1"/>
              </p:cNvSpPr>
              <p:nvPr/>
            </p:nvSpPr>
            <p:spPr bwMode="auto">
              <a:xfrm>
                <a:off x="2179999" y="2014270"/>
                <a:ext cx="1210870" cy="369332"/>
              </a:xfrm>
              <a:prstGeom prst="rect">
                <a:avLst/>
              </a:prstGeom>
              <a:noFill/>
              <a:ln w="9525" algn="ctr">
                <a:noFill/>
                <a:miter lim="800000"/>
                <a:headEnd/>
                <a:tailEnd/>
              </a:ln>
            </p:spPr>
            <p:txBody>
              <a:bodyPr wrap="none">
                <a:spAutoFit/>
              </a:bodyPr>
              <a:lstStyle/>
              <a:p>
                <a:pPr algn="ctr"/>
                <a:r>
                  <a:rPr lang="en-US" b="1" dirty="0">
                    <a:solidFill>
                      <a:srgbClr val="C00000"/>
                    </a:solidFill>
                    <a:latin typeface="+mn-lt"/>
                  </a:rPr>
                  <a:t>Tag</a:t>
                </a:r>
              </a:p>
            </p:txBody>
          </p:sp>
          <p:sp>
            <p:nvSpPr>
              <p:cNvPr id="121" name="Line 76">
                <a:extLst>
                  <a:ext uri="{FF2B5EF4-FFF2-40B4-BE49-F238E27FC236}">
                    <a16:creationId xmlns:a16="http://schemas.microsoft.com/office/drawing/2014/main" id="{CE2C162F-0827-49BC-8468-8AE1924FF1AF}"/>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122" name="Line 77">
                <a:extLst>
                  <a:ext uri="{FF2B5EF4-FFF2-40B4-BE49-F238E27FC236}">
                    <a16:creationId xmlns:a16="http://schemas.microsoft.com/office/drawing/2014/main" id="{05B7FD26-3EEB-4B6E-8362-5D1633E6BB60}"/>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latin typeface="+mn-lt"/>
                </a:endParaRPr>
              </a:p>
            </p:txBody>
          </p:sp>
        </p:grpSp>
        <p:grpSp>
          <p:nvGrpSpPr>
            <p:cNvPr id="112" name="Group 32">
              <a:extLst>
                <a:ext uri="{FF2B5EF4-FFF2-40B4-BE49-F238E27FC236}">
                  <a16:creationId xmlns:a16="http://schemas.microsoft.com/office/drawing/2014/main" id="{4330FF50-B969-4BE3-83D0-B91B982FD268}"/>
                </a:ext>
              </a:extLst>
            </p:cNvPr>
            <p:cNvGrpSpPr/>
            <p:nvPr/>
          </p:nvGrpSpPr>
          <p:grpSpPr>
            <a:xfrm>
              <a:off x="6567947" y="4090356"/>
              <a:ext cx="1591574" cy="369332"/>
              <a:chOff x="1600200" y="1988392"/>
              <a:chExt cx="2590800" cy="369332"/>
            </a:xfrm>
          </p:grpSpPr>
          <p:sp>
            <p:nvSpPr>
              <p:cNvPr id="118" name="Line 77">
                <a:extLst>
                  <a:ext uri="{FF2B5EF4-FFF2-40B4-BE49-F238E27FC236}">
                    <a16:creationId xmlns:a16="http://schemas.microsoft.com/office/drawing/2014/main" id="{FACA0777-2ABE-42C1-9CAD-1DC9542AFB16}"/>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latin typeface="+mn-lt"/>
                </a:endParaRPr>
              </a:p>
            </p:txBody>
          </p:sp>
          <p:sp>
            <p:nvSpPr>
              <p:cNvPr id="119" name="Text Box 75">
                <a:extLst>
                  <a:ext uri="{FF2B5EF4-FFF2-40B4-BE49-F238E27FC236}">
                    <a16:creationId xmlns:a16="http://schemas.microsoft.com/office/drawing/2014/main" id="{80733C8D-B0AF-42C4-90EF-B07D7B8745C8}"/>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mn-lt"/>
                  </a:rPr>
                  <a:t>Offset</a:t>
                </a:r>
              </a:p>
            </p:txBody>
          </p:sp>
        </p:grpSp>
        <p:sp>
          <p:nvSpPr>
            <p:cNvPr id="113" name="Rectangle 112">
              <a:extLst>
                <a:ext uri="{FF2B5EF4-FFF2-40B4-BE49-F238E27FC236}">
                  <a16:creationId xmlns:a16="http://schemas.microsoft.com/office/drawing/2014/main" id="{A07B9874-E24E-4EA2-B34E-B2B419BFFA76}"/>
                </a:ext>
              </a:extLst>
            </p:cNvPr>
            <p:cNvSpPr/>
            <p:nvPr/>
          </p:nvSpPr>
          <p:spPr>
            <a:xfrm>
              <a:off x="4806721" y="4038600"/>
              <a:ext cx="1746479" cy="457200"/>
            </a:xfrm>
            <a:prstGeom prst="rect">
              <a:avLst/>
            </a:prstGeom>
            <a:solidFill>
              <a:schemeClr val="accent6">
                <a:lumMod val="40000"/>
                <a:lumOff val="6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28">
              <a:extLst>
                <a:ext uri="{FF2B5EF4-FFF2-40B4-BE49-F238E27FC236}">
                  <a16:creationId xmlns:a16="http://schemas.microsoft.com/office/drawing/2014/main" id="{B5C98829-D577-4A1A-966E-B70094614E4B}"/>
                </a:ext>
              </a:extLst>
            </p:cNvPr>
            <p:cNvGrpSpPr/>
            <p:nvPr/>
          </p:nvGrpSpPr>
          <p:grpSpPr>
            <a:xfrm>
              <a:off x="4800600" y="4083050"/>
              <a:ext cx="1752600" cy="369332"/>
              <a:chOff x="898660" y="2014270"/>
              <a:chExt cx="3686214" cy="369332"/>
            </a:xfrm>
          </p:grpSpPr>
          <p:sp>
            <p:nvSpPr>
              <p:cNvPr id="115" name="Text Box 75">
                <a:extLst>
                  <a:ext uri="{FF2B5EF4-FFF2-40B4-BE49-F238E27FC236}">
                    <a16:creationId xmlns:a16="http://schemas.microsoft.com/office/drawing/2014/main" id="{F6ECBF35-EF99-4490-8A6A-904FD12262E9}"/>
                  </a:ext>
                </a:extLst>
              </p:cNvPr>
              <p:cNvSpPr txBox="1">
                <a:spLocks noChangeArrowheads="1"/>
              </p:cNvSpPr>
              <p:nvPr/>
            </p:nvSpPr>
            <p:spPr bwMode="auto">
              <a:xfrm>
                <a:off x="1379471" y="2014270"/>
                <a:ext cx="2546211" cy="369332"/>
              </a:xfrm>
              <a:prstGeom prst="rect">
                <a:avLst/>
              </a:prstGeom>
              <a:noFill/>
              <a:ln w="9525" algn="ctr">
                <a:noFill/>
                <a:miter lim="800000"/>
                <a:headEnd/>
                <a:tailEnd/>
              </a:ln>
            </p:spPr>
            <p:txBody>
              <a:bodyPr wrap="none">
                <a:spAutoFit/>
              </a:bodyPr>
              <a:lstStyle/>
              <a:p>
                <a:pPr algn="ctr"/>
                <a:r>
                  <a:rPr lang="en-US" b="1" dirty="0">
                    <a:solidFill>
                      <a:schemeClr val="accent6">
                        <a:lumMod val="50000"/>
                      </a:schemeClr>
                    </a:solidFill>
                    <a:latin typeface="+mn-lt"/>
                  </a:rPr>
                  <a:t>Set Index</a:t>
                </a:r>
              </a:p>
            </p:txBody>
          </p:sp>
          <p:sp>
            <p:nvSpPr>
              <p:cNvPr id="116" name="Line 76">
                <a:extLst>
                  <a:ext uri="{FF2B5EF4-FFF2-40B4-BE49-F238E27FC236}">
                    <a16:creationId xmlns:a16="http://schemas.microsoft.com/office/drawing/2014/main" id="{2C2154A0-85E0-42BF-BB93-F917EF297C8B}"/>
                  </a:ext>
                </a:extLst>
              </p:cNvPr>
              <p:cNvSpPr>
                <a:spLocks noChangeShapeType="1"/>
              </p:cNvSpPr>
              <p:nvPr/>
            </p:nvSpPr>
            <p:spPr bwMode="auto">
              <a:xfrm>
                <a:off x="3943793" y="2198420"/>
                <a:ext cx="641081"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sp>
            <p:nvSpPr>
              <p:cNvPr id="117" name="Line 77">
                <a:extLst>
                  <a:ext uri="{FF2B5EF4-FFF2-40B4-BE49-F238E27FC236}">
                    <a16:creationId xmlns:a16="http://schemas.microsoft.com/office/drawing/2014/main" id="{14F170C3-681C-4F22-9C4A-C69823CE4424}"/>
                  </a:ext>
                </a:extLst>
              </p:cNvPr>
              <p:cNvSpPr>
                <a:spLocks noChangeShapeType="1"/>
              </p:cNvSpPr>
              <p:nvPr/>
            </p:nvSpPr>
            <p:spPr bwMode="auto">
              <a:xfrm flipH="1" flipV="1">
                <a:off x="898660" y="2198420"/>
                <a:ext cx="641081" cy="0"/>
              </a:xfrm>
              <a:prstGeom prst="line">
                <a:avLst/>
              </a:prstGeom>
              <a:noFill/>
              <a:ln w="12700">
                <a:solidFill>
                  <a:schemeClr val="tx1"/>
                </a:solidFill>
                <a:round/>
                <a:headEnd/>
                <a:tailEnd type="triangle" w="med" len="med"/>
              </a:ln>
            </p:spPr>
            <p:txBody>
              <a:bodyPr wrap="square">
                <a:spAutoFit/>
              </a:bodyPr>
              <a:lstStyle/>
              <a:p>
                <a:endParaRPr lang="en-US">
                  <a:latin typeface="+mn-lt"/>
                </a:endParaRPr>
              </a:p>
            </p:txBody>
          </p:sp>
        </p:grpSp>
      </p:grpSp>
      <p:sp>
        <p:nvSpPr>
          <p:cNvPr id="123" name="Text Box 16">
            <a:extLst>
              <a:ext uri="{FF2B5EF4-FFF2-40B4-BE49-F238E27FC236}">
                <a16:creationId xmlns:a16="http://schemas.microsoft.com/office/drawing/2014/main" id="{A0D621F4-C07A-4C52-8202-CFE5A9F508B5}"/>
              </a:ext>
            </a:extLst>
          </p:cNvPr>
          <p:cNvSpPr txBox="1">
            <a:spLocks noChangeArrowheads="1"/>
          </p:cNvSpPr>
          <p:nvPr/>
        </p:nvSpPr>
        <p:spPr bwMode="auto">
          <a:xfrm>
            <a:off x="5007751" y="2257460"/>
            <a:ext cx="4495800" cy="1015663"/>
          </a:xfrm>
          <a:prstGeom prst="rect">
            <a:avLst/>
          </a:prstGeom>
          <a:noFill/>
          <a:ln w="9525" algn="ctr">
            <a:noFill/>
            <a:miter lim="800000"/>
            <a:headEnd/>
            <a:tailEnd/>
          </a:ln>
        </p:spPr>
        <p:txBody>
          <a:bodyPr wrap="square">
            <a:spAutoFit/>
          </a:bodyPr>
          <a:lstStyle/>
          <a:p>
            <a:r>
              <a:rPr lang="en-US" sz="2000" b="1" dirty="0">
                <a:latin typeface="+mn-lt"/>
              </a:rPr>
              <a:t>Offset, </a:t>
            </a:r>
            <a:r>
              <a:rPr lang="en-US" sz="2000" b="1" dirty="0">
                <a:solidFill>
                  <a:srgbClr val="006600"/>
                </a:solidFill>
                <a:latin typeface="+mn-lt"/>
              </a:rPr>
              <a:t>N</a:t>
            </a:r>
            <a:r>
              <a:rPr lang="en-US" sz="2000" dirty="0">
                <a:latin typeface="+mn-lt"/>
              </a:rPr>
              <a:t> = </a:t>
            </a:r>
            <a:r>
              <a:rPr lang="en-US" sz="2000" b="1" dirty="0">
                <a:latin typeface="+mn-lt"/>
              </a:rPr>
              <a:t>2 bits</a:t>
            </a:r>
          </a:p>
          <a:p>
            <a:r>
              <a:rPr lang="en-US" sz="2000" b="1" dirty="0">
                <a:solidFill>
                  <a:srgbClr val="C00000"/>
                </a:solidFill>
                <a:latin typeface="+mn-lt"/>
              </a:rPr>
              <a:t>Block Number </a:t>
            </a:r>
            <a:r>
              <a:rPr lang="en-US" sz="2000" dirty="0">
                <a:latin typeface="+mn-lt"/>
              </a:rPr>
              <a:t>= 32 – 2 = </a:t>
            </a:r>
            <a:r>
              <a:rPr lang="en-US" sz="2000" b="1" dirty="0">
                <a:latin typeface="+mn-lt"/>
              </a:rPr>
              <a:t>30 bits</a:t>
            </a:r>
          </a:p>
          <a:p>
            <a:r>
              <a:rPr lang="en-US" sz="2000" dirty="0">
                <a:latin typeface="+mn-lt"/>
              </a:rPr>
              <a:t>Check: Number of Blocks = </a:t>
            </a:r>
            <a:r>
              <a:rPr lang="en-US" sz="2000" b="1" dirty="0">
                <a:latin typeface="+mn-lt"/>
              </a:rPr>
              <a:t>2</a:t>
            </a:r>
            <a:r>
              <a:rPr lang="en-US" sz="2000" b="1" baseline="30000" dirty="0">
                <a:latin typeface="+mn-lt"/>
              </a:rPr>
              <a:t>30</a:t>
            </a:r>
            <a:r>
              <a:rPr lang="en-US" sz="2000" b="1" dirty="0">
                <a:latin typeface="+mn-lt"/>
              </a:rPr>
              <a:t> </a:t>
            </a:r>
            <a:r>
              <a:rPr lang="en-US" sz="2000" dirty="0">
                <a:latin typeface="+mn-lt"/>
              </a:rPr>
              <a:t> </a:t>
            </a:r>
          </a:p>
        </p:txBody>
      </p:sp>
      <p:sp>
        <p:nvSpPr>
          <p:cNvPr id="124" name="Text Box 16">
            <a:extLst>
              <a:ext uri="{FF2B5EF4-FFF2-40B4-BE49-F238E27FC236}">
                <a16:creationId xmlns:a16="http://schemas.microsoft.com/office/drawing/2014/main" id="{97B1E122-5AA5-4871-BF40-D13D8D16A219}"/>
              </a:ext>
            </a:extLst>
          </p:cNvPr>
          <p:cNvSpPr txBox="1">
            <a:spLocks noChangeArrowheads="1"/>
          </p:cNvSpPr>
          <p:nvPr/>
        </p:nvSpPr>
        <p:spPr bwMode="auto">
          <a:xfrm>
            <a:off x="5083951" y="4111323"/>
            <a:ext cx="4724400" cy="2215991"/>
          </a:xfrm>
          <a:prstGeom prst="rect">
            <a:avLst/>
          </a:prstGeom>
          <a:noFill/>
          <a:ln w="9525" algn="ctr">
            <a:noFill/>
            <a:miter lim="800000"/>
            <a:headEnd/>
            <a:tailEnd/>
          </a:ln>
        </p:spPr>
        <p:txBody>
          <a:bodyPr wrap="square">
            <a:spAutoFit/>
          </a:bodyPr>
          <a:lstStyle/>
          <a:p>
            <a:r>
              <a:rPr lang="en-US" b="1" dirty="0">
                <a:latin typeface="+mn-lt"/>
              </a:rPr>
              <a:t>Number of Cache Blocks </a:t>
            </a:r>
          </a:p>
          <a:p>
            <a:r>
              <a:rPr lang="en-US" dirty="0">
                <a:latin typeface="+mn-lt"/>
              </a:rPr>
              <a:t>= 4KB / 4bytes = 1024 </a:t>
            </a:r>
            <a:r>
              <a:rPr lang="en-US" b="1" dirty="0">
                <a:latin typeface="+mn-lt"/>
              </a:rPr>
              <a:t>= 2</a:t>
            </a:r>
            <a:r>
              <a:rPr lang="en-US" b="1" baseline="30000" dirty="0">
                <a:latin typeface="+mn-lt"/>
              </a:rPr>
              <a:t>10</a:t>
            </a:r>
          </a:p>
          <a:p>
            <a:endParaRPr lang="en-US" baseline="30000" dirty="0">
              <a:latin typeface="+mn-lt"/>
            </a:endParaRPr>
          </a:p>
          <a:p>
            <a:r>
              <a:rPr lang="en-US" b="1" dirty="0">
                <a:latin typeface="+mn-lt"/>
              </a:rPr>
              <a:t>4-way associative, number of sets</a:t>
            </a:r>
          </a:p>
          <a:p>
            <a:r>
              <a:rPr lang="en-US" dirty="0">
                <a:latin typeface="+mn-lt"/>
                <a:sym typeface="Wingdings" pitchFamily="2" charset="2"/>
              </a:rPr>
              <a:t>= 1024 / 4 = 256 </a:t>
            </a:r>
            <a:r>
              <a:rPr lang="en-US" b="1" dirty="0">
                <a:latin typeface="+mn-lt"/>
                <a:sym typeface="Wingdings" pitchFamily="2" charset="2"/>
              </a:rPr>
              <a:t>= 2</a:t>
            </a:r>
            <a:r>
              <a:rPr lang="en-US" b="1" baseline="30000" dirty="0">
                <a:latin typeface="+mn-lt"/>
                <a:sym typeface="Wingdings" pitchFamily="2" charset="2"/>
              </a:rPr>
              <a:t>8</a:t>
            </a:r>
          </a:p>
          <a:p>
            <a:r>
              <a:rPr lang="en-US" b="1" dirty="0">
                <a:latin typeface="+mn-lt"/>
                <a:sym typeface="Wingdings" pitchFamily="2" charset="2"/>
              </a:rPr>
              <a:t>Set Index, </a:t>
            </a:r>
            <a:r>
              <a:rPr lang="en-US" b="1" dirty="0">
                <a:solidFill>
                  <a:schemeClr val="accent6">
                    <a:lumMod val="50000"/>
                  </a:schemeClr>
                </a:solidFill>
                <a:latin typeface="+mn-lt"/>
                <a:sym typeface="Wingdings" pitchFamily="2" charset="2"/>
              </a:rPr>
              <a:t>M</a:t>
            </a:r>
            <a:r>
              <a:rPr lang="en-US" b="1" dirty="0">
                <a:latin typeface="+mn-lt"/>
                <a:sym typeface="Wingdings" pitchFamily="2" charset="2"/>
              </a:rPr>
              <a:t> = 8 bits</a:t>
            </a:r>
          </a:p>
          <a:p>
            <a:endParaRPr lang="en-US" sz="1400" b="1" dirty="0">
              <a:latin typeface="+mn-lt"/>
            </a:endParaRPr>
          </a:p>
          <a:p>
            <a:r>
              <a:rPr lang="en-US" b="1" dirty="0">
                <a:solidFill>
                  <a:srgbClr val="C00000"/>
                </a:solidFill>
                <a:latin typeface="+mn-lt"/>
              </a:rPr>
              <a:t>Cache Tag </a:t>
            </a:r>
            <a:r>
              <a:rPr lang="en-US" dirty="0">
                <a:latin typeface="+mn-lt"/>
              </a:rPr>
              <a:t>= 32 – 8 – 2 = </a:t>
            </a:r>
            <a:r>
              <a:rPr lang="en-US" b="1" dirty="0">
                <a:latin typeface="+mn-lt"/>
              </a:rPr>
              <a:t>22 bits</a:t>
            </a:r>
          </a:p>
        </p:txBody>
      </p:sp>
      <p:sp>
        <p:nvSpPr>
          <p:cNvPr id="125" name="Rectangle 124">
            <a:extLst>
              <a:ext uri="{FF2B5EF4-FFF2-40B4-BE49-F238E27FC236}">
                <a16:creationId xmlns:a16="http://schemas.microsoft.com/office/drawing/2014/main" id="{596905FF-14AF-4E3E-8B74-7852A7B0271D}"/>
              </a:ext>
            </a:extLst>
          </p:cNvPr>
          <p:cNvSpPr/>
          <p:nvPr/>
        </p:nvSpPr>
        <p:spPr>
          <a:xfrm>
            <a:off x="2958904" y="4575828"/>
            <a:ext cx="304800" cy="1600200"/>
          </a:xfrm>
          <a:prstGeom prst="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endParaRPr lang="en-US" dirty="0"/>
          </a:p>
          <a:p>
            <a:pPr algn="ctr"/>
            <a:endParaRPr lang="en-US" dirty="0"/>
          </a:p>
          <a:p>
            <a:pPr algn="ctr"/>
            <a:endParaRPr lang="en-US" dirty="0"/>
          </a:p>
        </p:txBody>
      </p:sp>
      <p:sp>
        <p:nvSpPr>
          <p:cNvPr id="126" name="Rectangle 125">
            <a:extLst>
              <a:ext uri="{FF2B5EF4-FFF2-40B4-BE49-F238E27FC236}">
                <a16:creationId xmlns:a16="http://schemas.microsoft.com/office/drawing/2014/main" id="{8F1DC6AE-1199-462D-A157-0CD79FE3A784}"/>
              </a:ext>
            </a:extLst>
          </p:cNvPr>
          <p:cNvSpPr/>
          <p:nvPr/>
        </p:nvSpPr>
        <p:spPr>
          <a:xfrm>
            <a:off x="3339904" y="4575828"/>
            <a:ext cx="304800" cy="1600200"/>
          </a:xfrm>
          <a:prstGeom prst="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endParaRPr lang="en-US" dirty="0"/>
          </a:p>
          <a:p>
            <a:pPr algn="ctr"/>
            <a:endParaRPr lang="en-US" dirty="0"/>
          </a:p>
          <a:p>
            <a:pPr algn="ctr"/>
            <a:endParaRPr lang="en-US" dirty="0"/>
          </a:p>
        </p:txBody>
      </p:sp>
      <p:sp>
        <p:nvSpPr>
          <p:cNvPr id="127" name="Rectangle 126">
            <a:extLst>
              <a:ext uri="{FF2B5EF4-FFF2-40B4-BE49-F238E27FC236}">
                <a16:creationId xmlns:a16="http://schemas.microsoft.com/office/drawing/2014/main" id="{7E90BBBB-075D-41EF-B716-ED2917EAFD5A}"/>
              </a:ext>
            </a:extLst>
          </p:cNvPr>
          <p:cNvSpPr/>
          <p:nvPr/>
        </p:nvSpPr>
        <p:spPr>
          <a:xfrm>
            <a:off x="3720904" y="4575828"/>
            <a:ext cx="304800" cy="1600200"/>
          </a:xfrm>
          <a:prstGeom prst="rect">
            <a:avLst/>
          </a:prstGeom>
          <a:solidFill>
            <a:srgbClr val="92D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endParaRPr lang="en-US" dirty="0"/>
          </a:p>
          <a:p>
            <a:pPr algn="ctr"/>
            <a:endParaRPr lang="en-US" dirty="0"/>
          </a:p>
          <a:p>
            <a:pPr algn="ctr"/>
            <a:endParaRPr lang="en-US" dirty="0"/>
          </a:p>
        </p:txBody>
      </p:sp>
      <p:sp>
        <p:nvSpPr>
          <p:cNvPr id="128" name="Rectangle 127">
            <a:extLst>
              <a:ext uri="{FF2B5EF4-FFF2-40B4-BE49-F238E27FC236}">
                <a16:creationId xmlns:a16="http://schemas.microsoft.com/office/drawing/2014/main" id="{E558CFC3-37F0-4B84-BFCA-1A9C6A0A2010}"/>
              </a:ext>
            </a:extLst>
          </p:cNvPr>
          <p:cNvSpPr/>
          <p:nvPr/>
        </p:nvSpPr>
        <p:spPr>
          <a:xfrm>
            <a:off x="2654104" y="4652028"/>
            <a:ext cx="1295400" cy="4572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Cache</a:t>
            </a:r>
          </a:p>
          <a:p>
            <a:pPr algn="ctr"/>
            <a:r>
              <a:rPr lang="en-US" b="1" dirty="0">
                <a:solidFill>
                  <a:schemeClr val="tx1"/>
                </a:solidFill>
              </a:rPr>
              <a:t>4 KB</a:t>
            </a:r>
          </a:p>
        </p:txBody>
      </p:sp>
      <p:sp>
        <p:nvSpPr>
          <p:cNvPr id="53"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54"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55"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37</a:t>
            </a:fld>
            <a:endParaRPr dirty="0"/>
          </a:p>
        </p:txBody>
      </p:sp>
    </p:spTree>
    <p:extLst>
      <p:ext uri="{BB962C8B-B14F-4D97-AF65-F5344CB8AC3E}">
        <p14:creationId xmlns:p14="http://schemas.microsoft.com/office/powerpoint/2010/main" val="939019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dissolve">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dissolve">
                                      <p:cBhvr>
                                        <p:cTn id="1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21387D2-0507-4FCE-957D-CF8892AEE749}"/>
              </a:ext>
            </a:extLst>
          </p:cNvPr>
          <p:cNvPicPr>
            <a:picLocks noGrp="1" noChangeAspect="1"/>
          </p:cNvPicPr>
          <p:nvPr>
            <p:ph idx="1"/>
          </p:nvPr>
        </p:nvPicPr>
        <p:blipFill>
          <a:blip r:embed="rId2"/>
          <a:stretch>
            <a:fillRect/>
          </a:stretch>
        </p:blipFill>
        <p:spPr>
          <a:xfrm>
            <a:off x="6096000" y="2040891"/>
            <a:ext cx="5857312" cy="3530022"/>
          </a:xfrm>
          <a:prstGeom prst="rect">
            <a:avLst/>
          </a:prstGeom>
        </p:spPr>
      </p:pic>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vs 2-way Set Assoc Cache</a:t>
            </a:r>
          </a:p>
        </p:txBody>
      </p:sp>
      <p:pic>
        <p:nvPicPr>
          <p:cNvPr id="8" name="Picture 7">
            <a:extLst>
              <a:ext uri="{FF2B5EF4-FFF2-40B4-BE49-F238E27FC236}">
                <a16:creationId xmlns:a16="http://schemas.microsoft.com/office/drawing/2014/main" id="{E859522C-9428-4F56-AA55-728E1D56E7C4}"/>
              </a:ext>
            </a:extLst>
          </p:cNvPr>
          <p:cNvPicPr>
            <a:picLocks noChangeAspect="1"/>
          </p:cNvPicPr>
          <p:nvPr/>
        </p:nvPicPr>
        <p:blipFill>
          <a:blip r:embed="rId3"/>
          <a:stretch>
            <a:fillRect/>
          </a:stretch>
        </p:blipFill>
        <p:spPr>
          <a:xfrm>
            <a:off x="291004" y="2040891"/>
            <a:ext cx="5621460" cy="3530022"/>
          </a:xfrm>
          <a:prstGeom prst="rect">
            <a:avLst/>
          </a:prstGeom>
        </p:spPr>
      </p:pic>
      <p:cxnSp>
        <p:nvCxnSpPr>
          <p:cNvPr id="7" name="Straight Connector 6">
            <a:extLst>
              <a:ext uri="{FF2B5EF4-FFF2-40B4-BE49-F238E27FC236}">
                <a16:creationId xmlns:a16="http://schemas.microsoft.com/office/drawing/2014/main" id="{1E938785-720A-B579-B324-F8CEDECC8215}"/>
              </a:ext>
            </a:extLst>
          </p:cNvPr>
          <p:cNvCxnSpPr/>
          <p:nvPr/>
        </p:nvCxnSpPr>
        <p:spPr>
          <a:xfrm>
            <a:off x="6004232" y="1786270"/>
            <a:ext cx="0" cy="435934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38</a:t>
            </a:fld>
            <a:endParaRPr dirty="0"/>
          </a:p>
        </p:txBody>
      </p:sp>
    </p:spTree>
    <p:extLst>
      <p:ext uri="{BB962C8B-B14F-4D97-AF65-F5344CB8AC3E}">
        <p14:creationId xmlns:p14="http://schemas.microsoft.com/office/powerpoint/2010/main" val="262018648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4-way Set Associative Cache</a:t>
            </a:r>
          </a:p>
        </p:txBody>
      </p:sp>
      <p:pic>
        <p:nvPicPr>
          <p:cNvPr id="9" name="Picture 8">
            <a:extLst>
              <a:ext uri="{FF2B5EF4-FFF2-40B4-BE49-F238E27FC236}">
                <a16:creationId xmlns:a16="http://schemas.microsoft.com/office/drawing/2014/main" id="{397DE8D9-2E48-4E9A-9A6C-E2FA19411017}"/>
              </a:ext>
            </a:extLst>
          </p:cNvPr>
          <p:cNvPicPr>
            <a:picLocks noChangeAspect="1"/>
          </p:cNvPicPr>
          <p:nvPr/>
        </p:nvPicPr>
        <p:blipFill>
          <a:blip r:embed="rId2"/>
          <a:stretch>
            <a:fillRect/>
          </a:stretch>
        </p:blipFill>
        <p:spPr>
          <a:xfrm>
            <a:off x="139850" y="1524000"/>
            <a:ext cx="8680287" cy="5145170"/>
          </a:xfrm>
          <a:prstGeom prst="rect">
            <a:avLst/>
          </a:prstGeom>
        </p:spPr>
      </p:pic>
      <p:sp>
        <p:nvSpPr>
          <p:cNvPr id="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39</a:t>
            </a:fld>
            <a:endParaRPr dirty="0"/>
          </a:p>
        </p:txBody>
      </p:sp>
    </p:spTree>
    <p:extLst>
      <p:ext uri="{BB962C8B-B14F-4D97-AF65-F5344CB8AC3E}">
        <p14:creationId xmlns:p14="http://schemas.microsoft.com/office/powerpoint/2010/main" val="28369591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491346" y="1631418"/>
            <a:ext cx="5361710" cy="4313382"/>
            <a:chOff x="3491346" y="1631418"/>
            <a:chExt cx="5361710" cy="4313382"/>
          </a:xfrm>
        </p:grpSpPr>
        <p:grpSp>
          <p:nvGrpSpPr>
            <p:cNvPr id="8" name="Group 7"/>
            <p:cNvGrpSpPr/>
            <p:nvPr/>
          </p:nvGrpSpPr>
          <p:grpSpPr>
            <a:xfrm>
              <a:off x="3491346" y="1631418"/>
              <a:ext cx="5361710" cy="4313382"/>
              <a:chOff x="3491346" y="1631418"/>
              <a:chExt cx="5361710" cy="4313382"/>
            </a:xfrm>
          </p:grpSpPr>
          <p:sp>
            <p:nvSpPr>
              <p:cNvPr id="7" name="Isosceles Triangle 6"/>
              <p:cNvSpPr/>
              <p:nvPr/>
            </p:nvSpPr>
            <p:spPr>
              <a:xfrm>
                <a:off x="3491346" y="1631418"/>
                <a:ext cx="5361710" cy="4313382"/>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a:off x="4290291" y="1631420"/>
                <a:ext cx="3759200" cy="3028326"/>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p:cNvSpPr/>
              <p:nvPr/>
            </p:nvSpPr>
            <p:spPr>
              <a:xfrm>
                <a:off x="5068671" y="1631419"/>
                <a:ext cx="2200127" cy="1772181"/>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5638800" y="1631419"/>
                <a:ext cx="1059871" cy="876254"/>
              </a:xfrm>
              <a:prstGeom prst="triangl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752594" y="1999672"/>
              <a:ext cx="832279" cy="461665"/>
            </a:xfrm>
            <a:prstGeom prst="rect">
              <a:avLst/>
            </a:prstGeom>
            <a:noFill/>
          </p:spPr>
          <p:txBody>
            <a:bodyPr wrap="none" rtlCol="0">
              <a:spAutoFit/>
            </a:bodyPr>
            <a:lstStyle/>
            <a:p>
              <a:pPr algn="ctr"/>
              <a:r>
                <a:rPr lang="en-US" sz="1200">
                  <a:solidFill>
                    <a:schemeClr val="bg1"/>
                  </a:solidFill>
                </a:rPr>
                <a:t>CPU</a:t>
              </a:r>
            </a:p>
            <a:p>
              <a:pPr algn="ctr"/>
              <a:r>
                <a:rPr lang="en-US" sz="1200">
                  <a:solidFill>
                    <a:schemeClr val="bg1"/>
                  </a:solidFill>
                </a:rPr>
                <a:t>Registers</a:t>
              </a:r>
            </a:p>
          </p:txBody>
        </p:sp>
        <p:sp>
          <p:nvSpPr>
            <p:cNvPr id="14" name="TextBox 13"/>
            <p:cNvSpPr txBox="1"/>
            <p:nvPr/>
          </p:nvSpPr>
          <p:spPr>
            <a:xfrm>
              <a:off x="5685268" y="2830080"/>
              <a:ext cx="966932" cy="369332"/>
            </a:xfrm>
            <a:prstGeom prst="rect">
              <a:avLst/>
            </a:prstGeom>
            <a:noFill/>
          </p:spPr>
          <p:txBody>
            <a:bodyPr wrap="none" rtlCol="0">
              <a:spAutoFit/>
            </a:bodyPr>
            <a:lstStyle/>
            <a:p>
              <a:pPr algn="ctr"/>
              <a:r>
                <a:rPr lang="en-US" dirty="0">
                  <a:solidFill>
                    <a:schemeClr val="bg1"/>
                  </a:solidFill>
                </a:rPr>
                <a:t>Caches</a:t>
              </a:r>
            </a:p>
          </p:txBody>
        </p:sp>
        <p:sp>
          <p:nvSpPr>
            <p:cNvPr id="15" name="TextBox 14"/>
            <p:cNvSpPr txBox="1"/>
            <p:nvPr/>
          </p:nvSpPr>
          <p:spPr>
            <a:xfrm>
              <a:off x="5659619" y="3788109"/>
              <a:ext cx="1018227" cy="646331"/>
            </a:xfrm>
            <a:prstGeom prst="rect">
              <a:avLst/>
            </a:prstGeom>
            <a:noFill/>
          </p:spPr>
          <p:txBody>
            <a:bodyPr wrap="none" rtlCol="0">
              <a:spAutoFit/>
            </a:bodyPr>
            <a:lstStyle/>
            <a:p>
              <a:pPr algn="ctr"/>
              <a:r>
                <a:rPr lang="en-US" dirty="0">
                  <a:solidFill>
                    <a:schemeClr val="bg1"/>
                  </a:solidFill>
                </a:rPr>
                <a:t>Main</a:t>
              </a:r>
            </a:p>
            <a:p>
              <a:pPr algn="ctr"/>
              <a:r>
                <a:rPr lang="en-US" dirty="0">
                  <a:solidFill>
                    <a:schemeClr val="bg1"/>
                  </a:solidFill>
                </a:rPr>
                <a:t>Memory</a:t>
              </a:r>
            </a:p>
          </p:txBody>
        </p:sp>
        <p:sp>
          <p:nvSpPr>
            <p:cNvPr id="16" name="TextBox 15"/>
            <p:cNvSpPr txBox="1"/>
            <p:nvPr/>
          </p:nvSpPr>
          <p:spPr>
            <a:xfrm>
              <a:off x="5568894" y="4947637"/>
              <a:ext cx="1326005" cy="923330"/>
            </a:xfrm>
            <a:prstGeom prst="rect">
              <a:avLst/>
            </a:prstGeom>
            <a:noFill/>
          </p:spPr>
          <p:txBody>
            <a:bodyPr wrap="none" rtlCol="0">
              <a:spAutoFit/>
            </a:bodyPr>
            <a:lstStyle/>
            <a:p>
              <a:pPr algn="ctr"/>
              <a:r>
                <a:rPr lang="en-US" dirty="0"/>
                <a:t>Long-time</a:t>
              </a:r>
            </a:p>
            <a:p>
              <a:pPr algn="ctr"/>
              <a:r>
                <a:rPr lang="en-US" dirty="0"/>
                <a:t>Nonvolatile</a:t>
              </a:r>
            </a:p>
            <a:p>
              <a:pPr algn="ctr"/>
              <a:r>
                <a:rPr lang="en-US" dirty="0"/>
                <a:t>Storage</a:t>
              </a:r>
              <a:endParaRPr lang="en-US" sz="1200" dirty="0"/>
            </a:p>
          </p:txBody>
        </p:sp>
        <p:cxnSp>
          <p:nvCxnSpPr>
            <p:cNvPr id="17" name="Straight Arrow Connector 16"/>
            <p:cNvCxnSpPr/>
            <p:nvPr/>
          </p:nvCxnSpPr>
          <p:spPr>
            <a:xfrm>
              <a:off x="5523345" y="2886364"/>
              <a:ext cx="0" cy="226290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79491" y="2886363"/>
              <a:ext cx="0" cy="2262909"/>
            </a:xfrm>
            <a:prstGeom prst="straightConnector1">
              <a:avLst/>
            </a:prstGeom>
            <a:ln w="28575">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6621946" y="4030063"/>
              <a:ext cx="766557" cy="338554"/>
            </a:xfrm>
            <a:prstGeom prst="rect">
              <a:avLst/>
            </a:prstGeom>
            <a:solidFill>
              <a:schemeClr val="bg1"/>
            </a:solidFill>
          </p:spPr>
          <p:txBody>
            <a:bodyPr wrap="none" rtlCol="0">
              <a:spAutoFit/>
            </a:bodyPr>
            <a:lstStyle/>
            <a:p>
              <a:pPr algn="ctr"/>
              <a:r>
                <a:rPr lang="en-US" sz="1600" dirty="0"/>
                <a:t>Faster</a:t>
              </a:r>
            </a:p>
          </p:txBody>
        </p:sp>
        <p:sp>
          <p:nvSpPr>
            <p:cNvPr id="21" name="TextBox 20"/>
            <p:cNvSpPr txBox="1"/>
            <p:nvPr/>
          </p:nvSpPr>
          <p:spPr>
            <a:xfrm rot="16200000">
              <a:off x="4508719" y="3890508"/>
              <a:ext cx="1596912" cy="338554"/>
            </a:xfrm>
            <a:prstGeom prst="rect">
              <a:avLst/>
            </a:prstGeom>
            <a:solidFill>
              <a:schemeClr val="bg1"/>
            </a:solidFill>
          </p:spPr>
          <p:txBody>
            <a:bodyPr wrap="none" rtlCol="0">
              <a:spAutoFit/>
            </a:bodyPr>
            <a:lstStyle/>
            <a:p>
              <a:pPr algn="ctr"/>
              <a:r>
                <a:rPr lang="en-US" sz="1600" dirty="0"/>
                <a:t>Higher capacity</a:t>
              </a:r>
            </a:p>
          </p:txBody>
        </p:sp>
      </p:grpSp>
      <p:grpSp>
        <p:nvGrpSpPr>
          <p:cNvPr id="37" name="Group 36">
            <a:extLst>
              <a:ext uri="{FF2B5EF4-FFF2-40B4-BE49-F238E27FC236}">
                <a16:creationId xmlns:a16="http://schemas.microsoft.com/office/drawing/2014/main" id="{60EE32BA-553D-40D2-AB14-5B016EC7FA61}"/>
              </a:ext>
            </a:extLst>
          </p:cNvPr>
          <p:cNvGrpSpPr/>
          <p:nvPr/>
        </p:nvGrpSpPr>
        <p:grpSpPr>
          <a:xfrm>
            <a:off x="461818" y="3394891"/>
            <a:ext cx="4696725" cy="2649283"/>
            <a:chOff x="461818" y="3394891"/>
            <a:chExt cx="4696725" cy="2649283"/>
          </a:xfrm>
        </p:grpSpPr>
        <p:sp>
          <p:nvSpPr>
            <p:cNvPr id="41" name="Right Arrow 40"/>
            <p:cNvSpPr/>
            <p:nvPr/>
          </p:nvSpPr>
          <p:spPr>
            <a:xfrm rot="20405155">
              <a:off x="2952713" y="3394891"/>
              <a:ext cx="2205830" cy="333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3EB4D77-D35E-4E2C-81A5-329D5B99A7D3}"/>
                </a:ext>
              </a:extLst>
            </p:cNvPr>
            <p:cNvGrpSpPr/>
            <p:nvPr/>
          </p:nvGrpSpPr>
          <p:grpSpPr>
            <a:xfrm>
              <a:off x="461818" y="3788109"/>
              <a:ext cx="2499244" cy="2256065"/>
              <a:chOff x="461818" y="3788109"/>
              <a:chExt cx="2499244" cy="2256065"/>
            </a:xfrm>
          </p:grpSpPr>
          <p:grpSp>
            <p:nvGrpSpPr>
              <p:cNvPr id="2048" name="Group 2047"/>
              <p:cNvGrpSpPr/>
              <p:nvPr/>
            </p:nvGrpSpPr>
            <p:grpSpPr>
              <a:xfrm>
                <a:off x="461818" y="3788109"/>
                <a:ext cx="2466109" cy="2067746"/>
                <a:chOff x="461818" y="3788109"/>
                <a:chExt cx="2466109" cy="2067746"/>
              </a:xfrm>
            </p:grpSpPr>
            <p:sp>
              <p:nvSpPr>
                <p:cNvPr id="28" name="Rectangle 27"/>
                <p:cNvSpPr/>
                <p:nvPr/>
              </p:nvSpPr>
              <p:spPr>
                <a:xfrm>
                  <a:off x="461818" y="3788109"/>
                  <a:ext cx="2466109" cy="2067746"/>
                </a:xfrm>
                <a:prstGeom prst="rect">
                  <a:avLst/>
                </a:prstGeom>
                <a:solidFill>
                  <a:srgbClr val="E2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5401" y="3788109"/>
                  <a:ext cx="2319418" cy="2024719"/>
                  <a:chOff x="555401" y="3788109"/>
                  <a:chExt cx="2319418" cy="2024719"/>
                </a:xfrm>
              </p:grpSpPr>
              <p:pic>
                <p:nvPicPr>
                  <p:cNvPr id="2050"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728" y="3788109"/>
                    <a:ext cx="2309091" cy="17318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55401" y="5535829"/>
                    <a:ext cx="2319418" cy="276999"/>
                  </a:xfrm>
                  <a:prstGeom prst="rect">
                    <a:avLst/>
                  </a:prstGeom>
                  <a:noFill/>
                </p:spPr>
                <p:txBody>
                  <a:bodyPr wrap="none" rtlCol="0">
                    <a:spAutoFit/>
                  </a:bodyPr>
                  <a:lstStyle/>
                  <a:p>
                    <a:r>
                      <a:rPr lang="en-US" sz="1200">
                        <a:solidFill>
                          <a:srgbClr val="00B0F0"/>
                        </a:solidFill>
                      </a:rPr>
                      <a:t>Static Random Access Memory</a:t>
                    </a:r>
                  </a:p>
                </p:txBody>
              </p:sp>
            </p:grpSp>
          </p:grpSp>
          <p:sp>
            <p:nvSpPr>
              <p:cNvPr id="2056" name="TextBox 2055"/>
              <p:cNvSpPr txBox="1"/>
              <p:nvPr/>
            </p:nvSpPr>
            <p:spPr>
              <a:xfrm>
                <a:off x="1946041" y="5828730"/>
                <a:ext cx="1015021" cy="215444"/>
              </a:xfrm>
              <a:prstGeom prst="rect">
                <a:avLst/>
              </a:prstGeom>
              <a:noFill/>
            </p:spPr>
            <p:txBody>
              <a:bodyPr wrap="none" rtlCol="0">
                <a:spAutoFit/>
              </a:bodyPr>
              <a:lstStyle/>
              <a:p>
                <a:r>
                  <a:rPr lang="en-US" sz="800" dirty="0"/>
                  <a:t>Source: Wikipedia</a:t>
                </a:r>
              </a:p>
            </p:txBody>
          </p:sp>
        </p:grpSp>
      </p:grpSp>
      <p:grpSp>
        <p:nvGrpSpPr>
          <p:cNvPr id="35" name="Group 34">
            <a:extLst>
              <a:ext uri="{FF2B5EF4-FFF2-40B4-BE49-F238E27FC236}">
                <a16:creationId xmlns:a16="http://schemas.microsoft.com/office/drawing/2014/main" id="{1591E2E3-9521-4C76-957B-368F103DBEE5}"/>
              </a:ext>
            </a:extLst>
          </p:cNvPr>
          <p:cNvGrpSpPr/>
          <p:nvPr/>
        </p:nvGrpSpPr>
        <p:grpSpPr>
          <a:xfrm>
            <a:off x="650738" y="1381930"/>
            <a:ext cx="5101856" cy="2057474"/>
            <a:chOff x="650738" y="1381930"/>
            <a:chExt cx="5101856" cy="2057474"/>
          </a:xfrm>
        </p:grpSpPr>
        <p:sp>
          <p:nvSpPr>
            <p:cNvPr id="2054" name="Right Arrow 2053"/>
            <p:cNvSpPr/>
            <p:nvPr/>
          </p:nvSpPr>
          <p:spPr>
            <a:xfrm>
              <a:off x="3546764" y="1736436"/>
              <a:ext cx="2205830" cy="333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461579A2-1558-4021-A093-EC13F08C3E05}"/>
                </a:ext>
              </a:extLst>
            </p:cNvPr>
            <p:cNvGrpSpPr/>
            <p:nvPr/>
          </p:nvGrpSpPr>
          <p:grpSpPr>
            <a:xfrm>
              <a:off x="650738" y="1381930"/>
              <a:ext cx="2826980" cy="2057474"/>
              <a:chOff x="650738" y="1381930"/>
              <a:chExt cx="2826980" cy="2057474"/>
            </a:xfrm>
          </p:grpSpPr>
          <p:grpSp>
            <p:nvGrpSpPr>
              <p:cNvPr id="27" name="Group 26"/>
              <p:cNvGrpSpPr/>
              <p:nvPr/>
            </p:nvGrpSpPr>
            <p:grpSpPr>
              <a:xfrm>
                <a:off x="735713" y="1381930"/>
                <a:ext cx="2742005" cy="1826647"/>
                <a:chOff x="272473" y="1417782"/>
                <a:chExt cx="3112654" cy="2073563"/>
              </a:xfrm>
            </p:grpSpPr>
            <p:sp>
              <p:nvSpPr>
                <p:cNvPr id="26" name="Rectangle 25"/>
                <p:cNvSpPr/>
                <p:nvPr/>
              </p:nvSpPr>
              <p:spPr>
                <a:xfrm>
                  <a:off x="272473" y="1417782"/>
                  <a:ext cx="3112654" cy="207356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308275" y="1557528"/>
                  <a:ext cx="2983767" cy="1872508"/>
                  <a:chOff x="308275" y="1557528"/>
                  <a:chExt cx="2983767" cy="1872508"/>
                </a:xfrm>
              </p:grpSpPr>
              <p:pic>
                <p:nvPicPr>
                  <p:cNvPr id="6" name="Picture 5"/>
                  <p:cNvPicPr>
                    <a:picLocks noChangeAspect="1"/>
                  </p:cNvPicPr>
                  <p:nvPr/>
                </p:nvPicPr>
                <p:blipFill>
                  <a:blip r:embed="rId4"/>
                  <a:stretch>
                    <a:fillRect/>
                  </a:stretch>
                </p:blipFill>
                <p:spPr>
                  <a:xfrm>
                    <a:off x="308275" y="1557528"/>
                    <a:ext cx="2983767" cy="1595509"/>
                  </a:xfrm>
                  <a:prstGeom prst="rect">
                    <a:avLst/>
                  </a:prstGeom>
                </p:spPr>
              </p:pic>
              <p:sp>
                <p:nvSpPr>
                  <p:cNvPr id="22" name="TextBox 21"/>
                  <p:cNvSpPr txBox="1"/>
                  <p:nvPr/>
                </p:nvSpPr>
                <p:spPr>
                  <a:xfrm>
                    <a:off x="1379368" y="3153037"/>
                    <a:ext cx="909223" cy="276999"/>
                  </a:xfrm>
                  <a:prstGeom prst="rect">
                    <a:avLst/>
                  </a:prstGeom>
                  <a:noFill/>
                </p:spPr>
                <p:txBody>
                  <a:bodyPr wrap="none" rtlCol="0">
                    <a:spAutoFit/>
                  </a:bodyPr>
                  <a:lstStyle/>
                  <a:p>
                    <a:r>
                      <a:rPr lang="en-US" sz="1200">
                        <a:solidFill>
                          <a:srgbClr val="00B0F0"/>
                        </a:solidFill>
                      </a:rPr>
                      <a:t>D flip-flops</a:t>
                    </a:r>
                  </a:p>
                </p:txBody>
              </p:sp>
            </p:grpSp>
          </p:grpSp>
          <p:sp>
            <p:nvSpPr>
              <p:cNvPr id="44" name="TextBox 43"/>
              <p:cNvSpPr txBox="1"/>
              <p:nvPr/>
            </p:nvSpPr>
            <p:spPr>
              <a:xfrm>
                <a:off x="650738" y="3223960"/>
                <a:ext cx="1015021" cy="215444"/>
              </a:xfrm>
              <a:prstGeom prst="rect">
                <a:avLst/>
              </a:prstGeom>
              <a:noFill/>
            </p:spPr>
            <p:txBody>
              <a:bodyPr wrap="none" rtlCol="0">
                <a:spAutoFit/>
              </a:bodyPr>
              <a:lstStyle/>
              <a:p>
                <a:r>
                  <a:rPr lang="en-US" sz="800" dirty="0"/>
                  <a:t>Source: Wikipedia</a:t>
                </a:r>
              </a:p>
            </p:txBody>
          </p:sp>
        </p:grpSp>
      </p:grpSp>
      <p:grpSp>
        <p:nvGrpSpPr>
          <p:cNvPr id="33" name="Group 32">
            <a:extLst>
              <a:ext uri="{FF2B5EF4-FFF2-40B4-BE49-F238E27FC236}">
                <a16:creationId xmlns:a16="http://schemas.microsoft.com/office/drawing/2014/main" id="{6883D19B-A565-432A-AF6E-406FE9941E16}"/>
              </a:ext>
            </a:extLst>
          </p:cNvPr>
          <p:cNvGrpSpPr/>
          <p:nvPr/>
        </p:nvGrpSpPr>
        <p:grpSpPr>
          <a:xfrm>
            <a:off x="8069863" y="381545"/>
            <a:ext cx="3957106" cy="3606486"/>
            <a:chOff x="7511224" y="486893"/>
            <a:chExt cx="3957106" cy="3606486"/>
          </a:xfrm>
        </p:grpSpPr>
        <p:grpSp>
          <p:nvGrpSpPr>
            <p:cNvPr id="2059" name="Group 2058"/>
            <p:cNvGrpSpPr/>
            <p:nvPr/>
          </p:nvGrpSpPr>
          <p:grpSpPr>
            <a:xfrm>
              <a:off x="8156929" y="486893"/>
              <a:ext cx="3311401" cy="2653927"/>
              <a:chOff x="8402824" y="1123518"/>
              <a:chExt cx="3311401" cy="2653927"/>
            </a:xfrm>
          </p:grpSpPr>
          <p:sp>
            <p:nvSpPr>
              <p:cNvPr id="2057" name="Rectangle 2056"/>
              <p:cNvSpPr/>
              <p:nvPr/>
            </p:nvSpPr>
            <p:spPr>
              <a:xfrm>
                <a:off x="8760691" y="1123518"/>
                <a:ext cx="2271665" cy="217920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2054"/>
              <p:cNvPicPr>
                <a:picLocks noChangeAspect="1"/>
              </p:cNvPicPr>
              <p:nvPr/>
            </p:nvPicPr>
            <p:blipFill>
              <a:blip r:embed="rId5"/>
              <a:stretch>
                <a:fillRect/>
              </a:stretch>
            </p:blipFill>
            <p:spPr>
              <a:xfrm>
                <a:off x="9416475" y="1332506"/>
                <a:ext cx="1258239" cy="1959030"/>
              </a:xfrm>
              <a:prstGeom prst="rect">
                <a:avLst/>
              </a:prstGeom>
            </p:spPr>
          </p:pic>
          <p:sp>
            <p:nvSpPr>
              <p:cNvPr id="45" name="TextBox 44"/>
              <p:cNvSpPr txBox="1"/>
              <p:nvPr/>
            </p:nvSpPr>
            <p:spPr>
              <a:xfrm>
                <a:off x="8402824" y="3469668"/>
                <a:ext cx="3311401" cy="307777"/>
              </a:xfrm>
              <a:prstGeom prst="rect">
                <a:avLst/>
              </a:prstGeom>
              <a:noFill/>
            </p:spPr>
            <p:txBody>
              <a:bodyPr wrap="square" rtlCol="0">
                <a:spAutoFit/>
              </a:bodyPr>
              <a:lstStyle/>
              <a:p>
                <a:r>
                  <a:rPr lang="en-US" sz="700" dirty="0"/>
                  <a:t>Source: https://www.researchgate.net/figure/Schematic-diagrams-of-a-DRAM-cells-which-consist-of-a-cell-transistor-and-capacitor_fig1_258797946</a:t>
                </a:r>
              </a:p>
            </p:txBody>
          </p:sp>
          <p:sp>
            <p:nvSpPr>
              <p:cNvPr id="47" name="TextBox 46"/>
              <p:cNvSpPr txBox="1"/>
              <p:nvPr/>
            </p:nvSpPr>
            <p:spPr>
              <a:xfrm>
                <a:off x="8793018" y="3260985"/>
                <a:ext cx="2531014" cy="276999"/>
              </a:xfrm>
              <a:prstGeom prst="rect">
                <a:avLst/>
              </a:prstGeom>
              <a:noFill/>
            </p:spPr>
            <p:txBody>
              <a:bodyPr wrap="none" rtlCol="0">
                <a:spAutoFit/>
              </a:bodyPr>
              <a:lstStyle/>
              <a:p>
                <a:r>
                  <a:rPr lang="en-US" sz="1200">
                    <a:solidFill>
                      <a:srgbClr val="00B0F0"/>
                    </a:solidFill>
                  </a:rPr>
                  <a:t>Dynamic Random Access Memory</a:t>
                </a:r>
              </a:p>
            </p:txBody>
          </p:sp>
        </p:grpSp>
        <p:sp>
          <p:nvSpPr>
            <p:cNvPr id="48" name="Right Arrow 47"/>
            <p:cNvSpPr/>
            <p:nvPr/>
          </p:nvSpPr>
          <p:spPr>
            <a:xfrm rot="7860686">
              <a:off x="7021430" y="3270475"/>
              <a:ext cx="1312698" cy="333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72749B3-A2E2-4F0B-9A51-048A4F45A080}"/>
              </a:ext>
            </a:extLst>
          </p:cNvPr>
          <p:cNvGrpSpPr/>
          <p:nvPr/>
        </p:nvGrpSpPr>
        <p:grpSpPr>
          <a:xfrm>
            <a:off x="8088593" y="3261328"/>
            <a:ext cx="4025718" cy="3509971"/>
            <a:chOff x="8088593" y="3261328"/>
            <a:chExt cx="4025718" cy="3509971"/>
          </a:xfrm>
        </p:grpSpPr>
        <p:grpSp>
          <p:nvGrpSpPr>
            <p:cNvPr id="31" name="Group 30">
              <a:extLst>
                <a:ext uri="{FF2B5EF4-FFF2-40B4-BE49-F238E27FC236}">
                  <a16:creationId xmlns:a16="http://schemas.microsoft.com/office/drawing/2014/main" id="{A77A8935-6AD1-4391-8300-2EE0ABE8A298}"/>
                </a:ext>
              </a:extLst>
            </p:cNvPr>
            <p:cNvGrpSpPr/>
            <p:nvPr/>
          </p:nvGrpSpPr>
          <p:grpSpPr>
            <a:xfrm>
              <a:off x="8088593" y="3261328"/>
              <a:ext cx="4025718" cy="3509971"/>
              <a:chOff x="8088593" y="3261328"/>
              <a:chExt cx="4025718" cy="3509971"/>
            </a:xfrm>
          </p:grpSpPr>
          <p:sp>
            <p:nvSpPr>
              <p:cNvPr id="54" name="TextBox 53"/>
              <p:cNvSpPr txBox="1"/>
              <p:nvPr/>
            </p:nvSpPr>
            <p:spPr>
              <a:xfrm>
                <a:off x="8088593" y="6555855"/>
                <a:ext cx="1015021" cy="215444"/>
              </a:xfrm>
              <a:prstGeom prst="rect">
                <a:avLst/>
              </a:prstGeom>
              <a:noFill/>
            </p:spPr>
            <p:txBody>
              <a:bodyPr wrap="none" rtlCol="0">
                <a:spAutoFit/>
              </a:bodyPr>
              <a:lstStyle/>
              <a:p>
                <a:r>
                  <a:rPr lang="en-US" sz="800"/>
                  <a:t>Source: Wikipedia</a:t>
                </a:r>
              </a:p>
            </p:txBody>
          </p:sp>
          <p:grpSp>
            <p:nvGrpSpPr>
              <p:cNvPr id="2062" name="Group 2061"/>
              <p:cNvGrpSpPr/>
              <p:nvPr/>
            </p:nvGrpSpPr>
            <p:grpSpPr>
              <a:xfrm>
                <a:off x="9052456" y="3261328"/>
                <a:ext cx="3061855" cy="3509971"/>
                <a:chOff x="8765309" y="3232574"/>
                <a:chExt cx="3061855" cy="3509971"/>
              </a:xfrm>
            </p:grpSpPr>
            <p:sp>
              <p:nvSpPr>
                <p:cNvPr id="2061" name="Rectangle 2060"/>
                <p:cNvSpPr/>
                <p:nvPr/>
              </p:nvSpPr>
              <p:spPr>
                <a:xfrm>
                  <a:off x="8765309" y="3232574"/>
                  <a:ext cx="3061855" cy="350997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2057"/>
                <p:cNvPicPr>
                  <a:picLocks noChangeAspect="1"/>
                </p:cNvPicPr>
                <p:nvPr/>
              </p:nvPicPr>
              <p:blipFill>
                <a:blip r:embed="rId6"/>
                <a:stretch>
                  <a:fillRect/>
                </a:stretch>
              </p:blipFill>
              <p:spPr>
                <a:xfrm>
                  <a:off x="8805719" y="3261918"/>
                  <a:ext cx="2776680" cy="1388340"/>
                </a:xfrm>
                <a:prstGeom prst="rect">
                  <a:avLst/>
                </a:prstGeom>
              </p:spPr>
            </p:pic>
            <p:pic>
              <p:nvPicPr>
                <p:cNvPr id="2060" name="Picture 4" descr="undefin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8393" y="4732029"/>
                  <a:ext cx="2718626" cy="196994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9614119" y="4402603"/>
                  <a:ext cx="1157689" cy="276999"/>
                </a:xfrm>
                <a:prstGeom prst="rect">
                  <a:avLst/>
                </a:prstGeom>
                <a:noFill/>
              </p:spPr>
              <p:txBody>
                <a:bodyPr wrap="none" rtlCol="0">
                  <a:spAutoFit/>
                </a:bodyPr>
                <a:lstStyle/>
                <a:p>
                  <a:r>
                    <a:rPr lang="en-US" sz="1200" dirty="0">
                      <a:solidFill>
                        <a:srgbClr val="00B0F0"/>
                      </a:solidFill>
                    </a:rPr>
                    <a:t>Flash memory</a:t>
                  </a:r>
                </a:p>
              </p:txBody>
            </p:sp>
            <p:sp>
              <p:nvSpPr>
                <p:cNvPr id="53" name="TextBox 52"/>
                <p:cNvSpPr txBox="1"/>
                <p:nvPr/>
              </p:nvSpPr>
              <p:spPr>
                <a:xfrm>
                  <a:off x="9618736" y="5569620"/>
                  <a:ext cx="1471878" cy="276999"/>
                </a:xfrm>
                <a:prstGeom prst="rect">
                  <a:avLst/>
                </a:prstGeom>
                <a:noFill/>
              </p:spPr>
              <p:txBody>
                <a:bodyPr wrap="none" rtlCol="0">
                  <a:spAutoFit/>
                </a:bodyPr>
                <a:lstStyle/>
                <a:p>
                  <a:r>
                    <a:rPr lang="en-US" sz="1200" dirty="0">
                      <a:solidFill>
                        <a:srgbClr val="00B0F0"/>
                      </a:solidFill>
                    </a:rPr>
                    <a:t>Magnetic hard disk</a:t>
                  </a:r>
                </a:p>
              </p:txBody>
            </p:sp>
          </p:grpSp>
        </p:grpSp>
        <p:sp>
          <p:nvSpPr>
            <p:cNvPr id="57" name="Right Arrow 56"/>
            <p:cNvSpPr/>
            <p:nvPr/>
          </p:nvSpPr>
          <p:spPr>
            <a:xfrm rot="8757012">
              <a:off x="8419430" y="4701471"/>
              <a:ext cx="634579" cy="333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itle 1">
            <a:extLst>
              <a:ext uri="{FF2B5EF4-FFF2-40B4-BE49-F238E27FC236}">
                <a16:creationId xmlns:a16="http://schemas.microsoft.com/office/drawing/2014/main" id="{EEEF0D3F-EC74-4B8E-B3B2-8D8CEC592777}"/>
              </a:ext>
            </a:extLst>
          </p:cNvPr>
          <p:cNvSpPr>
            <a:spLocks noGrp="1"/>
          </p:cNvSpPr>
          <p:nvPr>
            <p:ph type="title"/>
          </p:nvPr>
        </p:nvSpPr>
        <p:spPr>
          <a:xfrm>
            <a:off x="609600" y="533400"/>
            <a:ext cx="4791740" cy="990600"/>
          </a:xfrm>
        </p:spPr>
        <p:txBody>
          <a:bodyPr/>
          <a:lstStyle/>
          <a:p>
            <a:r>
              <a:rPr lang="en-US" dirty="0"/>
              <a:t>Memory Hierarchy</a:t>
            </a:r>
          </a:p>
        </p:txBody>
      </p:sp>
      <p:sp>
        <p:nvSpPr>
          <p:cNvPr id="38" name="TextBox 37">
            <a:extLst>
              <a:ext uri="{FF2B5EF4-FFF2-40B4-BE49-F238E27FC236}">
                <a16:creationId xmlns:a16="http://schemas.microsoft.com/office/drawing/2014/main" id="{05D4C7B8-F050-4060-9C99-C80D36196A02}"/>
              </a:ext>
            </a:extLst>
          </p:cNvPr>
          <p:cNvSpPr txBox="1"/>
          <p:nvPr/>
        </p:nvSpPr>
        <p:spPr>
          <a:xfrm>
            <a:off x="5520420" y="632583"/>
            <a:ext cx="3371113" cy="830997"/>
          </a:xfrm>
          <a:prstGeom prst="rect">
            <a:avLst/>
          </a:prstGeom>
          <a:noFill/>
        </p:spPr>
        <p:txBody>
          <a:bodyPr wrap="square" rtlCol="0">
            <a:spAutoFit/>
          </a:bodyPr>
          <a:lstStyle/>
          <a:p>
            <a:r>
              <a:rPr lang="en-US" sz="2400" dirty="0"/>
              <a:t>Cache: 10 to 100 times faster than RAM.</a:t>
            </a:r>
            <a:endParaRPr lang="en-SG" sz="2400" dirty="0"/>
          </a:p>
        </p:txBody>
      </p:sp>
      <p:sp>
        <p:nvSpPr>
          <p:cNvPr id="56"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5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5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a:t>
            </a:fld>
            <a:endParaRPr dirty="0"/>
          </a:p>
        </p:txBody>
      </p:sp>
    </p:spTree>
    <p:extLst>
      <p:ext uri="{BB962C8B-B14F-4D97-AF65-F5344CB8AC3E}">
        <p14:creationId xmlns:p14="http://schemas.microsoft.com/office/powerpoint/2010/main" val="269359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4. Fully Associative (FA) Cache</a:t>
            </a:r>
            <a:endParaRPr lang="en-GB" sz="3600" b="1" dirty="0">
              <a:solidFill>
                <a:srgbClr val="0000FF"/>
              </a:solidFill>
            </a:endParaRPr>
          </a:p>
        </p:txBody>
      </p:sp>
      <p:sp>
        <p:nvSpPr>
          <p:cNvPr id="8" name="Rectangle 3">
            <a:extLst>
              <a:ext uri="{FF2B5EF4-FFF2-40B4-BE49-F238E27FC236}">
                <a16:creationId xmlns:a16="http://schemas.microsoft.com/office/drawing/2014/main" id="{0AF380AF-4F39-49C7-9C48-EAFA0FC357E2}"/>
              </a:ext>
            </a:extLst>
          </p:cNvPr>
          <p:cNvSpPr>
            <a:spLocks noGrp="1" noChangeArrowheads="1"/>
          </p:cNvSpPr>
          <p:nvPr>
            <p:ph idx="1"/>
          </p:nvPr>
        </p:nvSpPr>
        <p:spPr>
          <a:xfrm>
            <a:off x="1981200" y="1346417"/>
            <a:ext cx="8229600" cy="4784508"/>
          </a:xfrm>
        </p:spPr>
        <p:txBody>
          <a:bodyPr/>
          <a:lstStyle/>
          <a:p>
            <a:pPr marL="263525" indent="-263525">
              <a:buSzPct val="100000"/>
              <a:buFont typeface="Wingdings" panose="05000000000000000000" pitchFamily="2" charset="2"/>
              <a:buChar char="§"/>
            </a:pPr>
            <a:r>
              <a:rPr lang="en-US" sz="2800" b="1" dirty="0">
                <a:solidFill>
                  <a:srgbClr val="660066"/>
                </a:solidFill>
              </a:rPr>
              <a:t>Fully Associative Cache</a:t>
            </a:r>
          </a:p>
          <a:p>
            <a:pPr marL="628650" lvl="1" indent="-276225">
              <a:buSzPct val="100000"/>
              <a:buFont typeface="Wingdings" panose="05000000000000000000" pitchFamily="2" charset="2"/>
              <a:buChar char="§"/>
            </a:pPr>
            <a:r>
              <a:rPr lang="en-US" sz="2400" dirty="0"/>
              <a:t>A memory block can be placed in any location in the cache </a:t>
            </a:r>
          </a:p>
          <a:p>
            <a:pPr lvl="1">
              <a:buSzPct val="100000"/>
              <a:buFont typeface="Wingdings" panose="05000000000000000000" pitchFamily="2" charset="2"/>
              <a:buChar char="§"/>
            </a:pPr>
            <a:endParaRPr lang="en-US" dirty="0"/>
          </a:p>
          <a:p>
            <a:pPr marL="263525" indent="-263525">
              <a:buSzPct val="100000"/>
              <a:buFont typeface="Wingdings" panose="05000000000000000000" pitchFamily="2" charset="2"/>
              <a:buChar char="§"/>
            </a:pPr>
            <a:r>
              <a:rPr lang="en-US" sz="2800" b="1" dirty="0"/>
              <a:t>Key Idea:</a:t>
            </a:r>
          </a:p>
          <a:p>
            <a:pPr marL="628650" lvl="1" indent="-276225">
              <a:buSzPct val="100000"/>
              <a:buFont typeface="Wingdings" panose="05000000000000000000" pitchFamily="2" charset="2"/>
              <a:buChar char="§"/>
            </a:pPr>
            <a:r>
              <a:rPr lang="en-US" sz="2400" dirty="0"/>
              <a:t>Memory block placement is no longer restricted by cache index or cache set index</a:t>
            </a:r>
          </a:p>
          <a:p>
            <a:pPr lvl="1">
              <a:buNone/>
            </a:pPr>
            <a:r>
              <a:rPr lang="en-US" sz="2400" b="1" dirty="0">
                <a:solidFill>
                  <a:srgbClr val="006600"/>
                </a:solidFill>
                <a:sym typeface="Wingdings" pitchFamily="2" charset="2"/>
              </a:rPr>
              <a:t>++</a:t>
            </a:r>
            <a:r>
              <a:rPr lang="en-US" sz="2400" dirty="0">
                <a:sym typeface="Wingdings" pitchFamily="2" charset="2"/>
              </a:rPr>
              <a:t> Can be placed in any location, </a:t>
            </a:r>
            <a:r>
              <a:rPr lang="en-US" sz="2400" b="1" dirty="0">
                <a:sym typeface="Wingdings" pitchFamily="2" charset="2"/>
              </a:rPr>
              <a:t>BUT</a:t>
            </a:r>
          </a:p>
          <a:p>
            <a:pPr lvl="1">
              <a:buNone/>
            </a:pPr>
            <a:r>
              <a:rPr lang="en-US" sz="2400" b="1" dirty="0">
                <a:solidFill>
                  <a:srgbClr val="C00000"/>
                </a:solidFill>
                <a:sym typeface="Wingdings" pitchFamily="2" charset="2"/>
              </a:rPr>
              <a:t>---</a:t>
            </a:r>
            <a:r>
              <a:rPr lang="en-US" sz="2400" dirty="0">
                <a:sym typeface="Wingdings" pitchFamily="2" charset="2"/>
              </a:rPr>
              <a:t>  Need to search all cache blocks for memory access</a:t>
            </a:r>
            <a:endParaRPr lang="en-US" dirty="0"/>
          </a:p>
        </p:txBody>
      </p:sp>
      <p:sp>
        <p:nvSpPr>
          <p:cNvPr id="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2"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3"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40</a:t>
            </a:fld>
            <a:endParaRPr dirty="0"/>
          </a:p>
        </p:txBody>
      </p:sp>
    </p:spTree>
    <p:extLst>
      <p:ext uri="{BB962C8B-B14F-4D97-AF65-F5344CB8AC3E}">
        <p14:creationId xmlns:p14="http://schemas.microsoft.com/office/powerpoint/2010/main" val="209728461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4. Fully Associative Cache: </a:t>
            </a:r>
            <a:r>
              <a:rPr lang="en-GB" sz="3600" b="1" dirty="0">
                <a:solidFill>
                  <a:srgbClr val="0000FF"/>
                </a:solidFill>
              </a:rPr>
              <a:t>Mapping</a:t>
            </a:r>
          </a:p>
        </p:txBody>
      </p:sp>
      <p:sp>
        <p:nvSpPr>
          <p:cNvPr id="7" name="Text Box 27">
            <a:extLst>
              <a:ext uri="{FF2B5EF4-FFF2-40B4-BE49-F238E27FC236}">
                <a16:creationId xmlns:a16="http://schemas.microsoft.com/office/drawing/2014/main" id="{70914C6A-5C5F-4791-9B48-F3605DE91EEB}"/>
              </a:ext>
            </a:extLst>
          </p:cNvPr>
          <p:cNvSpPr txBox="1">
            <a:spLocks noChangeArrowheads="1"/>
          </p:cNvSpPr>
          <p:nvPr/>
        </p:nvSpPr>
        <p:spPr bwMode="auto">
          <a:xfrm>
            <a:off x="4193027" y="4510705"/>
            <a:ext cx="3509294" cy="1415772"/>
          </a:xfrm>
          <a:prstGeom prst="rect">
            <a:avLst/>
          </a:prstGeom>
          <a:noFill/>
          <a:ln w="9525" algn="ctr">
            <a:noFill/>
            <a:miter lim="800000"/>
            <a:headEnd/>
            <a:tailEnd/>
          </a:ln>
        </p:spPr>
        <p:txBody>
          <a:bodyPr wrap="none">
            <a:spAutoFit/>
          </a:bodyPr>
          <a:lstStyle/>
          <a:p>
            <a:pPr>
              <a:spcBef>
                <a:spcPct val="10000"/>
              </a:spcBef>
            </a:pPr>
            <a:r>
              <a:rPr lang="en-US" sz="2000" dirty="0">
                <a:solidFill>
                  <a:prstClr val="black"/>
                </a:solidFill>
                <a:latin typeface="Arial"/>
                <a:cs typeface="Arial" pitchFamily="34" charset="0"/>
              </a:rPr>
              <a:t>Cache Block size = 2</a:t>
            </a:r>
            <a:r>
              <a:rPr lang="en-US" sz="2000" baseline="30000" dirty="0">
                <a:solidFill>
                  <a:prstClr val="black"/>
                </a:solidFill>
                <a:latin typeface="Arial"/>
                <a:cs typeface="Arial" pitchFamily="34" charset="0"/>
              </a:rPr>
              <a:t>N</a:t>
            </a:r>
            <a:r>
              <a:rPr lang="en-US" sz="2000" dirty="0">
                <a:solidFill>
                  <a:prstClr val="black"/>
                </a:solidFill>
                <a:latin typeface="Arial"/>
                <a:cs typeface="Arial" pitchFamily="34" charset="0"/>
              </a:rPr>
              <a:t> bytes</a:t>
            </a:r>
          </a:p>
          <a:p>
            <a:pPr>
              <a:spcBef>
                <a:spcPct val="10000"/>
              </a:spcBef>
            </a:pPr>
            <a:r>
              <a:rPr lang="en-US" sz="2000" dirty="0">
                <a:solidFill>
                  <a:prstClr val="black"/>
                </a:solidFill>
                <a:latin typeface="Arial"/>
                <a:cs typeface="Arial" pitchFamily="34" charset="0"/>
              </a:rPr>
              <a:t>Number of cache blocks = 2</a:t>
            </a:r>
            <a:r>
              <a:rPr lang="en-US" sz="2000" baseline="30000" dirty="0">
                <a:solidFill>
                  <a:prstClr val="black"/>
                </a:solidFill>
                <a:latin typeface="Arial"/>
                <a:cs typeface="Arial" pitchFamily="34" charset="0"/>
              </a:rPr>
              <a:t>M</a:t>
            </a:r>
          </a:p>
          <a:p>
            <a:pPr>
              <a:spcBef>
                <a:spcPct val="10000"/>
              </a:spcBef>
            </a:pPr>
            <a:r>
              <a:rPr lang="en-US" sz="2000" b="1" dirty="0">
                <a:solidFill>
                  <a:prstClr val="black"/>
                </a:solidFill>
                <a:latin typeface="Arial"/>
                <a:cs typeface="Arial" pitchFamily="34" charset="0"/>
              </a:rPr>
              <a:t>Offset</a:t>
            </a:r>
            <a:r>
              <a:rPr lang="en-US" sz="2000" dirty="0">
                <a:solidFill>
                  <a:prstClr val="black"/>
                </a:solidFill>
                <a:latin typeface="Arial"/>
                <a:cs typeface="Arial" pitchFamily="34" charset="0"/>
              </a:rPr>
              <a:t> =  </a:t>
            </a:r>
            <a:r>
              <a:rPr lang="en-US" sz="2000" b="1" dirty="0">
                <a:solidFill>
                  <a:srgbClr val="006600"/>
                </a:solidFill>
                <a:latin typeface="Arial"/>
                <a:cs typeface="Arial" pitchFamily="34" charset="0"/>
              </a:rPr>
              <a:t>N bits</a:t>
            </a:r>
          </a:p>
          <a:p>
            <a:pPr>
              <a:spcBef>
                <a:spcPct val="10000"/>
              </a:spcBef>
            </a:pPr>
            <a:r>
              <a:rPr lang="en-US" sz="2000" b="1" dirty="0">
                <a:solidFill>
                  <a:prstClr val="black"/>
                </a:solidFill>
                <a:latin typeface="Arial"/>
                <a:cs typeface="Arial" pitchFamily="34" charset="0"/>
              </a:rPr>
              <a:t>Tag </a:t>
            </a:r>
            <a:r>
              <a:rPr lang="en-US" sz="2000" dirty="0">
                <a:solidFill>
                  <a:prstClr val="black"/>
                </a:solidFill>
                <a:latin typeface="Arial"/>
                <a:cs typeface="Arial" pitchFamily="34" charset="0"/>
              </a:rPr>
              <a:t>    =  </a:t>
            </a:r>
            <a:r>
              <a:rPr lang="en-US" sz="2000" b="1" dirty="0">
                <a:solidFill>
                  <a:srgbClr val="C00000"/>
                </a:solidFill>
                <a:latin typeface="Arial"/>
                <a:cs typeface="Arial" pitchFamily="34" charset="0"/>
              </a:rPr>
              <a:t>32 – N bits</a:t>
            </a:r>
            <a:endParaRPr lang="en-US" b="1" dirty="0">
              <a:solidFill>
                <a:srgbClr val="C00000"/>
              </a:solidFill>
              <a:latin typeface="Arial"/>
              <a:cs typeface="Arial" pitchFamily="34" charset="0"/>
            </a:endParaRPr>
          </a:p>
        </p:txBody>
      </p:sp>
      <p:sp>
        <p:nvSpPr>
          <p:cNvPr id="9" name="Text Box 16">
            <a:extLst>
              <a:ext uri="{FF2B5EF4-FFF2-40B4-BE49-F238E27FC236}">
                <a16:creationId xmlns:a16="http://schemas.microsoft.com/office/drawing/2014/main" id="{C0036002-DD77-45D5-B0D5-EC3A19C6B78A}"/>
              </a:ext>
            </a:extLst>
          </p:cNvPr>
          <p:cNvSpPr txBox="1">
            <a:spLocks noChangeArrowheads="1"/>
          </p:cNvSpPr>
          <p:nvPr/>
        </p:nvSpPr>
        <p:spPr bwMode="auto">
          <a:xfrm>
            <a:off x="3695700" y="2424885"/>
            <a:ext cx="4495800" cy="369332"/>
          </a:xfrm>
          <a:prstGeom prst="rect">
            <a:avLst/>
          </a:prstGeom>
          <a:noFill/>
          <a:ln w="9525" algn="ctr">
            <a:noFill/>
            <a:miter lim="800000"/>
            <a:headEnd/>
            <a:tailEnd/>
          </a:ln>
        </p:spPr>
        <p:txBody>
          <a:bodyPr wrap="square">
            <a:spAutoFit/>
          </a:bodyPr>
          <a:lstStyle/>
          <a:p>
            <a:pPr algn="ctr"/>
            <a:r>
              <a:rPr lang="en-US" dirty="0">
                <a:solidFill>
                  <a:prstClr val="black"/>
                </a:solidFill>
                <a:latin typeface="Arial"/>
                <a:cs typeface="Arial" pitchFamily="34" charset="0"/>
              </a:rPr>
              <a:t>Cache Block size = 2</a:t>
            </a:r>
            <a:r>
              <a:rPr lang="en-US" baseline="30000" dirty="0">
                <a:solidFill>
                  <a:prstClr val="black"/>
                </a:solidFill>
                <a:latin typeface="Arial"/>
                <a:cs typeface="Arial" pitchFamily="34" charset="0"/>
              </a:rPr>
              <a:t>N</a:t>
            </a:r>
            <a:r>
              <a:rPr lang="en-US" dirty="0">
                <a:solidFill>
                  <a:prstClr val="black"/>
                </a:solidFill>
                <a:latin typeface="Arial"/>
                <a:cs typeface="Arial" pitchFamily="34" charset="0"/>
              </a:rPr>
              <a:t> bytes</a:t>
            </a:r>
          </a:p>
        </p:txBody>
      </p:sp>
      <p:grpSp>
        <p:nvGrpSpPr>
          <p:cNvPr id="10" name="Group 43">
            <a:extLst>
              <a:ext uri="{FF2B5EF4-FFF2-40B4-BE49-F238E27FC236}">
                <a16:creationId xmlns:a16="http://schemas.microsoft.com/office/drawing/2014/main" id="{925B5F29-F4A0-48B8-9DEC-9DF9164C36DC}"/>
              </a:ext>
            </a:extLst>
          </p:cNvPr>
          <p:cNvGrpSpPr/>
          <p:nvPr/>
        </p:nvGrpSpPr>
        <p:grpSpPr>
          <a:xfrm>
            <a:off x="3390900" y="1346417"/>
            <a:ext cx="5105400" cy="1034018"/>
            <a:chOff x="984479" y="2242582"/>
            <a:chExt cx="5105400" cy="1034018"/>
          </a:xfrm>
        </p:grpSpPr>
        <p:sp>
          <p:nvSpPr>
            <p:cNvPr id="11" name="Text Box 74">
              <a:extLst>
                <a:ext uri="{FF2B5EF4-FFF2-40B4-BE49-F238E27FC236}">
                  <a16:creationId xmlns:a16="http://schemas.microsoft.com/office/drawing/2014/main" id="{01F337CC-FA16-4095-A857-7860E73BC48A}"/>
                </a:ext>
              </a:extLst>
            </p:cNvPr>
            <p:cNvSpPr txBox="1">
              <a:spLocks noChangeArrowheads="1"/>
            </p:cNvSpPr>
            <p:nvPr/>
          </p:nvSpPr>
          <p:spPr bwMode="auto">
            <a:xfrm>
              <a:off x="2563286" y="2242582"/>
              <a:ext cx="2048382" cy="369332"/>
            </a:xfrm>
            <a:prstGeom prst="rect">
              <a:avLst/>
            </a:prstGeom>
            <a:noFill/>
            <a:ln w="9525" algn="ctr">
              <a:noFill/>
              <a:miter lim="800000"/>
              <a:headEnd/>
              <a:tailEnd/>
            </a:ln>
          </p:spPr>
          <p:txBody>
            <a:bodyPr wrap="none">
              <a:spAutoFit/>
            </a:bodyPr>
            <a:lstStyle/>
            <a:p>
              <a:pPr algn="ctr"/>
              <a:r>
                <a:rPr lang="en-US" b="1" dirty="0">
                  <a:solidFill>
                    <a:prstClr val="black"/>
                  </a:solidFill>
                  <a:latin typeface="Arial"/>
                  <a:cs typeface="Arial" pitchFamily="34" charset="0"/>
                </a:rPr>
                <a:t>Memory Address</a:t>
              </a:r>
            </a:p>
          </p:txBody>
        </p:sp>
        <p:sp>
          <p:nvSpPr>
            <p:cNvPr id="13" name="Text Box 78">
              <a:extLst>
                <a:ext uri="{FF2B5EF4-FFF2-40B4-BE49-F238E27FC236}">
                  <a16:creationId xmlns:a16="http://schemas.microsoft.com/office/drawing/2014/main" id="{F32366AB-F72E-4908-B55F-5640EA0BFAE3}"/>
                </a:ext>
              </a:extLst>
            </p:cNvPr>
            <p:cNvSpPr txBox="1">
              <a:spLocks noChangeArrowheads="1"/>
            </p:cNvSpPr>
            <p:nvPr/>
          </p:nvSpPr>
          <p:spPr bwMode="auto">
            <a:xfrm>
              <a:off x="984479" y="2547382"/>
              <a:ext cx="412293"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31</a:t>
              </a:r>
            </a:p>
          </p:txBody>
        </p:sp>
        <p:sp>
          <p:nvSpPr>
            <p:cNvPr id="14" name="Text Box 79">
              <a:extLst>
                <a:ext uri="{FF2B5EF4-FFF2-40B4-BE49-F238E27FC236}">
                  <a16:creationId xmlns:a16="http://schemas.microsoft.com/office/drawing/2014/main" id="{0DFE3C4A-D171-4C0E-B9DB-C76D0AE8F343}"/>
                </a:ext>
              </a:extLst>
            </p:cNvPr>
            <p:cNvSpPr txBox="1">
              <a:spLocks noChangeArrowheads="1"/>
            </p:cNvSpPr>
            <p:nvPr/>
          </p:nvSpPr>
          <p:spPr bwMode="auto">
            <a:xfrm>
              <a:off x="5781904" y="2547382"/>
              <a:ext cx="307975"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0</a:t>
              </a:r>
            </a:p>
          </p:txBody>
        </p:sp>
        <p:sp>
          <p:nvSpPr>
            <p:cNvPr id="15" name="Text Box 80">
              <a:extLst>
                <a:ext uri="{FF2B5EF4-FFF2-40B4-BE49-F238E27FC236}">
                  <a16:creationId xmlns:a16="http://schemas.microsoft.com/office/drawing/2014/main" id="{324F376D-2EA5-4E22-8C00-4A0B3CC0DA0C}"/>
                </a:ext>
              </a:extLst>
            </p:cNvPr>
            <p:cNvSpPr txBox="1">
              <a:spLocks noChangeArrowheads="1"/>
            </p:cNvSpPr>
            <p:nvPr/>
          </p:nvSpPr>
          <p:spPr bwMode="auto">
            <a:xfrm>
              <a:off x="4337279" y="2547382"/>
              <a:ext cx="522288"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N-1</a:t>
              </a:r>
            </a:p>
          </p:txBody>
        </p:sp>
        <p:sp>
          <p:nvSpPr>
            <p:cNvPr id="16" name="Text Box 81">
              <a:extLst>
                <a:ext uri="{FF2B5EF4-FFF2-40B4-BE49-F238E27FC236}">
                  <a16:creationId xmlns:a16="http://schemas.microsoft.com/office/drawing/2014/main" id="{B896E91E-17A5-4AF2-923B-B3B7F4095A43}"/>
                </a:ext>
              </a:extLst>
            </p:cNvPr>
            <p:cNvSpPr txBox="1">
              <a:spLocks noChangeArrowheads="1"/>
            </p:cNvSpPr>
            <p:nvPr/>
          </p:nvSpPr>
          <p:spPr bwMode="auto">
            <a:xfrm>
              <a:off x="4081337" y="2547382"/>
              <a:ext cx="332142"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a:t>
              </a:r>
            </a:p>
          </p:txBody>
        </p:sp>
        <p:sp>
          <p:nvSpPr>
            <p:cNvPr id="17" name="Rectangle 16">
              <a:extLst>
                <a:ext uri="{FF2B5EF4-FFF2-40B4-BE49-F238E27FC236}">
                  <a16:creationId xmlns:a16="http://schemas.microsoft.com/office/drawing/2014/main" id="{1D1CD193-E085-4445-983C-537C8C4A116F}"/>
                </a:ext>
              </a:extLst>
            </p:cNvPr>
            <p:cNvSpPr/>
            <p:nvPr/>
          </p:nvSpPr>
          <p:spPr>
            <a:xfrm>
              <a:off x="1066800" y="2819400"/>
              <a:ext cx="3352800"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a:extLst>
                <a:ext uri="{FF2B5EF4-FFF2-40B4-BE49-F238E27FC236}">
                  <a16:creationId xmlns:a16="http://schemas.microsoft.com/office/drawing/2014/main" id="{E0E4DEF6-EC7F-4C0C-8FC5-0C5005CBF15F}"/>
                </a:ext>
              </a:extLst>
            </p:cNvPr>
            <p:cNvSpPr/>
            <p:nvPr/>
          </p:nvSpPr>
          <p:spPr>
            <a:xfrm>
              <a:off x="4419600" y="2819400"/>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9" name="Group 28">
              <a:extLst>
                <a:ext uri="{FF2B5EF4-FFF2-40B4-BE49-F238E27FC236}">
                  <a16:creationId xmlns:a16="http://schemas.microsoft.com/office/drawing/2014/main" id="{BF406FB9-B838-4B7F-A3F0-172C42CEA65E}"/>
                </a:ext>
              </a:extLst>
            </p:cNvPr>
            <p:cNvGrpSpPr/>
            <p:nvPr/>
          </p:nvGrpSpPr>
          <p:grpSpPr>
            <a:xfrm>
              <a:off x="1066800" y="2852470"/>
              <a:ext cx="3352800" cy="369332"/>
              <a:chOff x="1219200" y="2014270"/>
              <a:chExt cx="3352800" cy="369332"/>
            </a:xfrm>
          </p:grpSpPr>
          <p:sp>
            <p:nvSpPr>
              <p:cNvPr id="23" name="Text Box 75">
                <a:extLst>
                  <a:ext uri="{FF2B5EF4-FFF2-40B4-BE49-F238E27FC236}">
                    <a16:creationId xmlns:a16="http://schemas.microsoft.com/office/drawing/2014/main" id="{632F5ECF-B14B-4137-96A4-A47B19E0F12A}"/>
                  </a:ext>
                </a:extLst>
              </p:cNvPr>
              <p:cNvSpPr txBox="1">
                <a:spLocks noChangeArrowheads="1"/>
              </p:cNvSpPr>
              <p:nvPr/>
            </p:nvSpPr>
            <p:spPr bwMode="auto">
              <a:xfrm>
                <a:off x="1910834" y="2014270"/>
                <a:ext cx="1749197" cy="369332"/>
              </a:xfrm>
              <a:prstGeom prst="rect">
                <a:avLst/>
              </a:prstGeom>
              <a:noFill/>
              <a:ln w="9525" algn="ctr">
                <a:noFill/>
                <a:miter lim="800000"/>
                <a:headEnd/>
                <a:tailEnd/>
              </a:ln>
            </p:spPr>
            <p:txBody>
              <a:bodyPr wrap="none">
                <a:spAutoFit/>
              </a:bodyPr>
              <a:lstStyle/>
              <a:p>
                <a:pPr algn="ctr"/>
                <a:r>
                  <a:rPr lang="en-US" b="1" dirty="0">
                    <a:solidFill>
                      <a:srgbClr val="C00000"/>
                    </a:solidFill>
                    <a:latin typeface="Arial"/>
                    <a:cs typeface="Arial" pitchFamily="34" charset="0"/>
                  </a:rPr>
                  <a:t>Block Number</a:t>
                </a:r>
              </a:p>
            </p:txBody>
          </p:sp>
          <p:sp>
            <p:nvSpPr>
              <p:cNvPr id="24" name="Line 76">
                <a:extLst>
                  <a:ext uri="{FF2B5EF4-FFF2-40B4-BE49-F238E27FC236}">
                    <a16:creationId xmlns:a16="http://schemas.microsoft.com/office/drawing/2014/main" id="{2EF52A23-4411-4F19-AF98-FD0AB818DD88}"/>
                  </a:ext>
                </a:extLst>
              </p:cNvPr>
              <p:cNvSpPr>
                <a:spLocks noChangeShapeType="1"/>
              </p:cNvSpPr>
              <p:nvPr/>
            </p:nvSpPr>
            <p:spPr bwMode="auto">
              <a:xfrm>
                <a:off x="3657600" y="2209800"/>
                <a:ext cx="914400"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sp>
            <p:nvSpPr>
              <p:cNvPr id="25" name="Line 77">
                <a:extLst>
                  <a:ext uri="{FF2B5EF4-FFF2-40B4-BE49-F238E27FC236}">
                    <a16:creationId xmlns:a16="http://schemas.microsoft.com/office/drawing/2014/main" id="{43D14F5D-7883-4A6F-BC1D-5B36CD484080}"/>
                  </a:ext>
                </a:extLst>
              </p:cNvPr>
              <p:cNvSpPr>
                <a:spLocks noChangeShapeType="1"/>
              </p:cNvSpPr>
              <p:nvPr/>
            </p:nvSpPr>
            <p:spPr bwMode="auto">
              <a:xfrm flipH="1">
                <a:off x="1219200" y="2209800"/>
                <a:ext cx="762000" cy="0"/>
              </a:xfrm>
              <a:prstGeom prst="line">
                <a:avLst/>
              </a:prstGeom>
              <a:noFill/>
              <a:ln w="12700">
                <a:solidFill>
                  <a:schemeClr val="tx1"/>
                </a:solidFill>
                <a:round/>
                <a:headEnd/>
                <a:tailEnd type="triangle" w="med" len="med"/>
              </a:ln>
            </p:spPr>
            <p:txBody>
              <a:bodyPr wrap="none">
                <a:spAutoFit/>
              </a:bodyPr>
              <a:lstStyle/>
              <a:p>
                <a:endParaRPr lang="en-US">
                  <a:solidFill>
                    <a:prstClr val="black"/>
                  </a:solidFill>
                  <a:latin typeface="Arial"/>
                  <a:cs typeface="Arial" pitchFamily="34" charset="0"/>
                </a:endParaRPr>
              </a:p>
            </p:txBody>
          </p:sp>
        </p:grpSp>
        <p:grpSp>
          <p:nvGrpSpPr>
            <p:cNvPr id="20" name="Group 32">
              <a:extLst>
                <a:ext uri="{FF2B5EF4-FFF2-40B4-BE49-F238E27FC236}">
                  <a16:creationId xmlns:a16="http://schemas.microsoft.com/office/drawing/2014/main" id="{DB872CF5-A3EE-450C-8CC8-916815832659}"/>
                </a:ext>
              </a:extLst>
            </p:cNvPr>
            <p:cNvGrpSpPr/>
            <p:nvPr/>
          </p:nvGrpSpPr>
          <p:grpSpPr>
            <a:xfrm>
              <a:off x="4428226" y="2871156"/>
              <a:ext cx="1591574" cy="369332"/>
              <a:chOff x="1600200" y="1988392"/>
              <a:chExt cx="2590800" cy="369332"/>
            </a:xfrm>
          </p:grpSpPr>
          <p:sp>
            <p:nvSpPr>
              <p:cNvPr id="21" name="Line 77">
                <a:extLst>
                  <a:ext uri="{FF2B5EF4-FFF2-40B4-BE49-F238E27FC236}">
                    <a16:creationId xmlns:a16="http://schemas.microsoft.com/office/drawing/2014/main" id="{ED04FD1E-6FEB-4038-BEA6-CE60E716F4EA}"/>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solidFill>
                    <a:prstClr val="black"/>
                  </a:solidFill>
                  <a:latin typeface="Arial"/>
                  <a:cs typeface="Arial" pitchFamily="34" charset="0"/>
                </a:endParaRPr>
              </a:p>
            </p:txBody>
          </p:sp>
          <p:sp>
            <p:nvSpPr>
              <p:cNvPr id="22" name="Text Box 75">
                <a:extLst>
                  <a:ext uri="{FF2B5EF4-FFF2-40B4-BE49-F238E27FC236}">
                    <a16:creationId xmlns:a16="http://schemas.microsoft.com/office/drawing/2014/main" id="{9E7FBF76-8A8E-4569-8CA7-539563AE1841}"/>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Arial"/>
                    <a:cs typeface="Arial" pitchFamily="34" charset="0"/>
                  </a:rPr>
                  <a:t>Offset</a:t>
                </a:r>
              </a:p>
            </p:txBody>
          </p:sp>
        </p:grpSp>
      </p:grpSp>
      <p:sp>
        <p:nvSpPr>
          <p:cNvPr id="26" name="Text Box 78">
            <a:extLst>
              <a:ext uri="{FF2B5EF4-FFF2-40B4-BE49-F238E27FC236}">
                <a16:creationId xmlns:a16="http://schemas.microsoft.com/office/drawing/2014/main" id="{EDA2C1D6-D9DE-4A33-817A-646240CBE8F2}"/>
              </a:ext>
            </a:extLst>
          </p:cNvPr>
          <p:cNvSpPr txBox="1">
            <a:spLocks noChangeArrowheads="1"/>
          </p:cNvSpPr>
          <p:nvPr/>
        </p:nvSpPr>
        <p:spPr bwMode="auto">
          <a:xfrm>
            <a:off x="3390900" y="3556217"/>
            <a:ext cx="457200" cy="338554"/>
          </a:xfrm>
          <a:prstGeom prst="rect">
            <a:avLst/>
          </a:prstGeom>
          <a:noFill/>
          <a:ln w="9525" algn="ctr">
            <a:noFill/>
            <a:miter lim="800000"/>
            <a:headEnd/>
            <a:tailEnd/>
          </a:ln>
        </p:spPr>
        <p:txBody>
          <a:bodyPr wrap="square">
            <a:spAutoFit/>
          </a:bodyPr>
          <a:lstStyle/>
          <a:p>
            <a:pPr algn="ctr"/>
            <a:r>
              <a:rPr lang="en-US" sz="1600" dirty="0">
                <a:solidFill>
                  <a:prstClr val="black"/>
                </a:solidFill>
                <a:latin typeface="Arial"/>
                <a:cs typeface="Arial" pitchFamily="34" charset="0"/>
              </a:rPr>
              <a:t>31</a:t>
            </a:r>
          </a:p>
        </p:txBody>
      </p:sp>
      <p:sp>
        <p:nvSpPr>
          <p:cNvPr id="27" name="Text Box 79">
            <a:extLst>
              <a:ext uri="{FF2B5EF4-FFF2-40B4-BE49-F238E27FC236}">
                <a16:creationId xmlns:a16="http://schemas.microsoft.com/office/drawing/2014/main" id="{E8C664AD-700F-4DCB-8D68-ADBDC180E480}"/>
              </a:ext>
            </a:extLst>
          </p:cNvPr>
          <p:cNvSpPr txBox="1">
            <a:spLocks noChangeArrowheads="1"/>
          </p:cNvSpPr>
          <p:nvPr/>
        </p:nvSpPr>
        <p:spPr bwMode="auto">
          <a:xfrm>
            <a:off x="8121422" y="3556217"/>
            <a:ext cx="307975"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0</a:t>
            </a:r>
          </a:p>
        </p:txBody>
      </p:sp>
      <p:sp>
        <p:nvSpPr>
          <p:cNvPr id="28" name="Text Box 80">
            <a:extLst>
              <a:ext uri="{FF2B5EF4-FFF2-40B4-BE49-F238E27FC236}">
                <a16:creationId xmlns:a16="http://schemas.microsoft.com/office/drawing/2014/main" id="{D0877630-024E-4EE7-8C68-D811FDAD6372}"/>
              </a:ext>
            </a:extLst>
          </p:cNvPr>
          <p:cNvSpPr txBox="1">
            <a:spLocks noChangeArrowheads="1"/>
          </p:cNvSpPr>
          <p:nvPr/>
        </p:nvSpPr>
        <p:spPr bwMode="auto">
          <a:xfrm>
            <a:off x="6819900" y="3556217"/>
            <a:ext cx="522288" cy="336550"/>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N-1</a:t>
            </a:r>
          </a:p>
        </p:txBody>
      </p:sp>
      <p:sp>
        <p:nvSpPr>
          <p:cNvPr id="29" name="Rectangle 28">
            <a:extLst>
              <a:ext uri="{FF2B5EF4-FFF2-40B4-BE49-F238E27FC236}">
                <a16:creationId xmlns:a16="http://schemas.microsoft.com/office/drawing/2014/main" id="{56995A02-57D9-43FB-B3ED-B9553E8EFBCD}"/>
              </a:ext>
            </a:extLst>
          </p:cNvPr>
          <p:cNvSpPr/>
          <p:nvPr/>
        </p:nvSpPr>
        <p:spPr>
          <a:xfrm>
            <a:off x="3473222" y="3861017"/>
            <a:ext cx="3339975" cy="457200"/>
          </a:xfrm>
          <a:prstGeom prst="rect">
            <a:avLst/>
          </a:prstGeom>
          <a:solidFill>
            <a:schemeClr val="tx2">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a:extLst>
              <a:ext uri="{FF2B5EF4-FFF2-40B4-BE49-F238E27FC236}">
                <a16:creationId xmlns:a16="http://schemas.microsoft.com/office/drawing/2014/main" id="{FAC3574E-155A-4234-89ED-F1A15A5A47DA}"/>
              </a:ext>
            </a:extLst>
          </p:cNvPr>
          <p:cNvSpPr/>
          <p:nvPr/>
        </p:nvSpPr>
        <p:spPr>
          <a:xfrm>
            <a:off x="6826021" y="3861017"/>
            <a:ext cx="1600200" cy="457200"/>
          </a:xfrm>
          <a:prstGeom prst="rect">
            <a:avLst/>
          </a:prstGeom>
          <a:solidFill>
            <a:schemeClr val="accent5">
              <a:lumMod val="20000"/>
              <a:lumOff val="80000"/>
            </a:schemeClr>
          </a:solidFill>
          <a:ln w="190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1" name="Group 28">
            <a:extLst>
              <a:ext uri="{FF2B5EF4-FFF2-40B4-BE49-F238E27FC236}">
                <a16:creationId xmlns:a16="http://schemas.microsoft.com/office/drawing/2014/main" id="{D7C6A29E-857D-4ACF-9FC8-89CD7B49E1D4}"/>
              </a:ext>
            </a:extLst>
          </p:cNvPr>
          <p:cNvGrpSpPr/>
          <p:nvPr/>
        </p:nvGrpSpPr>
        <p:grpSpPr>
          <a:xfrm>
            <a:off x="3467100" y="3905467"/>
            <a:ext cx="3352800" cy="369332"/>
            <a:chOff x="1219198" y="2014270"/>
            <a:chExt cx="3352802" cy="369332"/>
          </a:xfrm>
        </p:grpSpPr>
        <p:sp>
          <p:nvSpPr>
            <p:cNvPr id="32" name="Text Box 75">
              <a:extLst>
                <a:ext uri="{FF2B5EF4-FFF2-40B4-BE49-F238E27FC236}">
                  <a16:creationId xmlns:a16="http://schemas.microsoft.com/office/drawing/2014/main" id="{FA7B5650-368B-4941-889A-DBD470523B15}"/>
                </a:ext>
              </a:extLst>
            </p:cNvPr>
            <p:cNvSpPr txBox="1">
              <a:spLocks noChangeArrowheads="1"/>
            </p:cNvSpPr>
            <p:nvPr/>
          </p:nvSpPr>
          <p:spPr bwMode="auto">
            <a:xfrm>
              <a:off x="2196619" y="2014270"/>
              <a:ext cx="1277258" cy="369332"/>
            </a:xfrm>
            <a:prstGeom prst="rect">
              <a:avLst/>
            </a:prstGeom>
            <a:noFill/>
            <a:ln w="9525" algn="ctr">
              <a:noFill/>
              <a:miter lim="800000"/>
              <a:headEnd/>
              <a:tailEnd/>
            </a:ln>
          </p:spPr>
          <p:txBody>
            <a:bodyPr wrap="square">
              <a:spAutoFit/>
            </a:bodyPr>
            <a:lstStyle/>
            <a:p>
              <a:pPr algn="ctr"/>
              <a:r>
                <a:rPr lang="en-US" b="1" dirty="0">
                  <a:solidFill>
                    <a:srgbClr val="C00000"/>
                  </a:solidFill>
                  <a:latin typeface="Arial"/>
                  <a:cs typeface="Arial" pitchFamily="34" charset="0"/>
                </a:rPr>
                <a:t>Tag</a:t>
              </a:r>
            </a:p>
          </p:txBody>
        </p:sp>
        <p:sp>
          <p:nvSpPr>
            <p:cNvPr id="33" name="Line 76">
              <a:extLst>
                <a:ext uri="{FF2B5EF4-FFF2-40B4-BE49-F238E27FC236}">
                  <a16:creationId xmlns:a16="http://schemas.microsoft.com/office/drawing/2014/main" id="{EB4034D7-B6AA-4763-9BEC-48D5779796D7}"/>
                </a:ext>
              </a:extLst>
            </p:cNvPr>
            <p:cNvSpPr>
              <a:spLocks noChangeShapeType="1"/>
            </p:cNvSpPr>
            <p:nvPr/>
          </p:nvSpPr>
          <p:spPr bwMode="auto">
            <a:xfrm>
              <a:off x="3314219" y="2198420"/>
              <a:ext cx="1257781"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sp>
          <p:nvSpPr>
            <p:cNvPr id="34" name="Line 77">
              <a:extLst>
                <a:ext uri="{FF2B5EF4-FFF2-40B4-BE49-F238E27FC236}">
                  <a16:creationId xmlns:a16="http://schemas.microsoft.com/office/drawing/2014/main" id="{3BB2F295-8657-45C8-8620-43B0E3EAA44C}"/>
                </a:ext>
              </a:extLst>
            </p:cNvPr>
            <p:cNvSpPr>
              <a:spLocks noChangeShapeType="1"/>
            </p:cNvSpPr>
            <p:nvPr/>
          </p:nvSpPr>
          <p:spPr bwMode="auto">
            <a:xfrm flipH="1">
              <a:off x="1219198" y="2198420"/>
              <a:ext cx="1137076" cy="0"/>
            </a:xfrm>
            <a:prstGeom prst="line">
              <a:avLst/>
            </a:prstGeom>
            <a:noFill/>
            <a:ln w="12700">
              <a:solidFill>
                <a:schemeClr val="tx1"/>
              </a:solidFill>
              <a:round/>
              <a:headEnd/>
              <a:tailEnd type="triangle" w="med" len="med"/>
            </a:ln>
          </p:spPr>
          <p:txBody>
            <a:bodyPr wrap="square">
              <a:spAutoFit/>
            </a:bodyPr>
            <a:lstStyle/>
            <a:p>
              <a:endParaRPr lang="en-US">
                <a:solidFill>
                  <a:prstClr val="black"/>
                </a:solidFill>
                <a:latin typeface="Arial"/>
                <a:cs typeface="Arial" pitchFamily="34" charset="0"/>
              </a:endParaRPr>
            </a:p>
          </p:txBody>
        </p:sp>
      </p:grpSp>
      <p:grpSp>
        <p:nvGrpSpPr>
          <p:cNvPr id="35" name="Group 32">
            <a:extLst>
              <a:ext uri="{FF2B5EF4-FFF2-40B4-BE49-F238E27FC236}">
                <a16:creationId xmlns:a16="http://schemas.microsoft.com/office/drawing/2014/main" id="{A33FC58D-1E25-4797-B2D1-A4E1E82E7CB3}"/>
              </a:ext>
            </a:extLst>
          </p:cNvPr>
          <p:cNvGrpSpPr/>
          <p:nvPr/>
        </p:nvGrpSpPr>
        <p:grpSpPr>
          <a:xfrm>
            <a:off x="6834647" y="3912773"/>
            <a:ext cx="1591574" cy="369332"/>
            <a:chOff x="1600200" y="1988392"/>
            <a:chExt cx="2590800" cy="369332"/>
          </a:xfrm>
        </p:grpSpPr>
        <p:sp>
          <p:nvSpPr>
            <p:cNvPr id="36" name="Line 77">
              <a:extLst>
                <a:ext uri="{FF2B5EF4-FFF2-40B4-BE49-F238E27FC236}">
                  <a16:creationId xmlns:a16="http://schemas.microsoft.com/office/drawing/2014/main" id="{11B32649-8326-48C0-91ED-BF468C55FF98}"/>
                </a:ext>
              </a:extLst>
            </p:cNvPr>
            <p:cNvSpPr>
              <a:spLocks noChangeShapeType="1"/>
            </p:cNvSpPr>
            <p:nvPr/>
          </p:nvSpPr>
          <p:spPr bwMode="auto">
            <a:xfrm flipH="1">
              <a:off x="1600200" y="2166670"/>
              <a:ext cx="2590800" cy="0"/>
            </a:xfrm>
            <a:prstGeom prst="line">
              <a:avLst/>
            </a:prstGeom>
            <a:noFill/>
            <a:ln w="12700">
              <a:solidFill>
                <a:schemeClr val="tx1"/>
              </a:solidFill>
              <a:round/>
              <a:headEnd type="triangle"/>
              <a:tailEnd type="triangle" w="med" len="med"/>
            </a:ln>
          </p:spPr>
          <p:txBody>
            <a:bodyPr wrap="square">
              <a:spAutoFit/>
            </a:bodyPr>
            <a:lstStyle/>
            <a:p>
              <a:endParaRPr lang="en-US" dirty="0">
                <a:solidFill>
                  <a:prstClr val="black"/>
                </a:solidFill>
                <a:latin typeface="Arial"/>
                <a:cs typeface="Arial" pitchFamily="34" charset="0"/>
              </a:endParaRPr>
            </a:p>
          </p:txBody>
        </p:sp>
        <p:sp>
          <p:nvSpPr>
            <p:cNvPr id="37" name="Text Box 75">
              <a:extLst>
                <a:ext uri="{FF2B5EF4-FFF2-40B4-BE49-F238E27FC236}">
                  <a16:creationId xmlns:a16="http://schemas.microsoft.com/office/drawing/2014/main" id="{A7153BCB-4A60-4310-846B-0D390B43CDB4}"/>
                </a:ext>
              </a:extLst>
            </p:cNvPr>
            <p:cNvSpPr txBox="1">
              <a:spLocks noChangeArrowheads="1"/>
            </p:cNvSpPr>
            <p:nvPr/>
          </p:nvSpPr>
          <p:spPr bwMode="auto">
            <a:xfrm>
              <a:off x="2082319" y="1988392"/>
              <a:ext cx="1488479" cy="369332"/>
            </a:xfrm>
            <a:prstGeom prst="rect">
              <a:avLst/>
            </a:prstGeom>
            <a:solidFill>
              <a:schemeClr val="accent5">
                <a:lumMod val="20000"/>
                <a:lumOff val="80000"/>
              </a:schemeClr>
            </a:solidFill>
            <a:ln w="9525" algn="ctr">
              <a:noFill/>
              <a:miter lim="800000"/>
              <a:headEnd/>
              <a:tailEnd/>
            </a:ln>
          </p:spPr>
          <p:txBody>
            <a:bodyPr wrap="square">
              <a:spAutoFit/>
            </a:bodyPr>
            <a:lstStyle/>
            <a:p>
              <a:pPr algn="ctr"/>
              <a:r>
                <a:rPr lang="en-US" b="1" dirty="0">
                  <a:solidFill>
                    <a:srgbClr val="006600"/>
                  </a:solidFill>
                  <a:latin typeface="Arial"/>
                  <a:cs typeface="Arial" pitchFamily="34" charset="0"/>
                </a:rPr>
                <a:t>Offset</a:t>
              </a:r>
            </a:p>
          </p:txBody>
        </p:sp>
      </p:grpSp>
      <p:cxnSp>
        <p:nvCxnSpPr>
          <p:cNvPr id="38" name="Straight Connector 37">
            <a:extLst>
              <a:ext uri="{FF2B5EF4-FFF2-40B4-BE49-F238E27FC236}">
                <a16:creationId xmlns:a16="http://schemas.microsoft.com/office/drawing/2014/main" id="{68C3A0E5-FD3A-4529-8608-FD62F081F85D}"/>
              </a:ext>
            </a:extLst>
          </p:cNvPr>
          <p:cNvCxnSpPr/>
          <p:nvPr/>
        </p:nvCxnSpPr>
        <p:spPr>
          <a:xfrm>
            <a:off x="2095500" y="3305531"/>
            <a:ext cx="8001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Snip and Round Single Corner Rectangle 52">
            <a:extLst>
              <a:ext uri="{FF2B5EF4-FFF2-40B4-BE49-F238E27FC236}">
                <a16:creationId xmlns:a16="http://schemas.microsoft.com/office/drawing/2014/main" id="{5C83196D-C9CB-4FE3-8F15-66E0F01E59DE}"/>
              </a:ext>
            </a:extLst>
          </p:cNvPr>
          <p:cNvSpPr/>
          <p:nvPr/>
        </p:nvSpPr>
        <p:spPr>
          <a:xfrm>
            <a:off x="7901940" y="4948078"/>
            <a:ext cx="2461260" cy="1219200"/>
          </a:xfrm>
          <a:prstGeom prst="snipRound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Observation:</a:t>
            </a:r>
          </a:p>
          <a:p>
            <a:r>
              <a:rPr lang="en-US" dirty="0">
                <a:solidFill>
                  <a:schemeClr val="tx1"/>
                </a:solidFill>
              </a:rPr>
              <a:t>The block number serves as the tag in FA cache.</a:t>
            </a:r>
          </a:p>
        </p:txBody>
      </p:sp>
      <p:sp>
        <p:nvSpPr>
          <p:cNvPr id="40" name="Text Box 80">
            <a:extLst>
              <a:ext uri="{FF2B5EF4-FFF2-40B4-BE49-F238E27FC236}">
                <a16:creationId xmlns:a16="http://schemas.microsoft.com/office/drawing/2014/main" id="{0130B359-B36D-44E1-9956-7E2EDEE81116}"/>
              </a:ext>
            </a:extLst>
          </p:cNvPr>
          <p:cNvSpPr txBox="1">
            <a:spLocks noChangeArrowheads="1"/>
          </p:cNvSpPr>
          <p:nvPr/>
        </p:nvSpPr>
        <p:spPr bwMode="auto">
          <a:xfrm>
            <a:off x="6515100" y="3566913"/>
            <a:ext cx="332142" cy="338554"/>
          </a:xfrm>
          <a:prstGeom prst="rect">
            <a:avLst/>
          </a:prstGeom>
          <a:noFill/>
          <a:ln w="9525" algn="ctr">
            <a:noFill/>
            <a:miter lim="800000"/>
            <a:headEnd/>
            <a:tailEnd/>
          </a:ln>
        </p:spPr>
        <p:txBody>
          <a:bodyPr wrap="none">
            <a:spAutoFit/>
          </a:bodyPr>
          <a:lstStyle/>
          <a:p>
            <a:pPr algn="ctr"/>
            <a:r>
              <a:rPr lang="en-US" sz="1600" dirty="0">
                <a:solidFill>
                  <a:prstClr val="black"/>
                </a:solidFill>
                <a:latin typeface="Arial"/>
                <a:cs typeface="Arial" pitchFamily="34" charset="0"/>
              </a:rPr>
              <a:t>N</a:t>
            </a:r>
          </a:p>
        </p:txBody>
      </p:sp>
      <p:sp>
        <p:nvSpPr>
          <p:cNvPr id="41"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4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4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41</a:t>
            </a:fld>
            <a:endParaRPr dirty="0"/>
          </a:p>
        </p:txBody>
      </p:sp>
    </p:spTree>
    <p:extLst>
      <p:ext uri="{BB962C8B-B14F-4D97-AF65-F5344CB8AC3E}">
        <p14:creationId xmlns:p14="http://schemas.microsoft.com/office/powerpoint/2010/main" val="562396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Fully Associative Cache</a:t>
            </a:r>
          </a:p>
        </p:txBody>
      </p:sp>
      <p:pic>
        <p:nvPicPr>
          <p:cNvPr id="6" name="Picture 5">
            <a:extLst>
              <a:ext uri="{FF2B5EF4-FFF2-40B4-BE49-F238E27FC236}">
                <a16:creationId xmlns:a16="http://schemas.microsoft.com/office/drawing/2014/main" id="{2D9B8F83-7793-4148-8606-58D4F95B3A18}"/>
              </a:ext>
            </a:extLst>
          </p:cNvPr>
          <p:cNvPicPr>
            <a:picLocks noChangeAspect="1"/>
          </p:cNvPicPr>
          <p:nvPr/>
        </p:nvPicPr>
        <p:blipFill>
          <a:blip r:embed="rId2"/>
          <a:stretch>
            <a:fillRect/>
          </a:stretch>
        </p:blipFill>
        <p:spPr>
          <a:xfrm>
            <a:off x="470039" y="1524000"/>
            <a:ext cx="8203921" cy="5073127"/>
          </a:xfrm>
          <a:prstGeom prst="rect">
            <a:avLst/>
          </a:prstGeom>
        </p:spPr>
      </p:pic>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42</a:t>
            </a:fld>
            <a:endParaRPr dirty="0"/>
          </a:p>
        </p:txBody>
      </p:sp>
    </p:spTree>
    <p:extLst>
      <p:ext uri="{BB962C8B-B14F-4D97-AF65-F5344CB8AC3E}">
        <p14:creationId xmlns:p14="http://schemas.microsoft.com/office/powerpoint/2010/main" val="34694883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Block Replacement Policy (1/3)</a:t>
            </a:r>
            <a:endParaRPr lang="en-GB" sz="3600" b="1" dirty="0">
              <a:solidFill>
                <a:srgbClr val="0000FF"/>
              </a:solidFill>
            </a:endParaRPr>
          </a:p>
        </p:txBody>
      </p:sp>
      <p:sp>
        <p:nvSpPr>
          <p:cNvPr id="11" name="Rectangle 3">
            <a:extLst>
              <a:ext uri="{FF2B5EF4-FFF2-40B4-BE49-F238E27FC236}">
                <a16:creationId xmlns:a16="http://schemas.microsoft.com/office/drawing/2014/main" id="{3FB4B88D-41B1-44EC-95AA-803D60FAC77D}"/>
              </a:ext>
            </a:extLst>
          </p:cNvPr>
          <p:cNvSpPr txBox="1">
            <a:spLocks noChangeArrowheads="1"/>
          </p:cNvSpPr>
          <p:nvPr/>
        </p:nvSpPr>
        <p:spPr>
          <a:xfrm>
            <a:off x="1981200" y="1346418"/>
            <a:ext cx="8229600" cy="475720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ts val="600"/>
              </a:spcBef>
              <a:spcAft>
                <a:spcPts val="0"/>
              </a:spcAft>
              <a:buFont typeface="Wingdings" panose="05000000000000000000" pitchFamily="2" charset="2"/>
              <a:buChar char="§"/>
            </a:pPr>
            <a:r>
              <a:rPr lang="en-US" sz="2800" dirty="0">
                <a:solidFill>
                  <a:srgbClr val="C00000"/>
                </a:solidFill>
              </a:rPr>
              <a:t>Set Associative </a:t>
            </a:r>
            <a:r>
              <a:rPr lang="en-US" sz="2800" dirty="0"/>
              <a:t>or </a:t>
            </a:r>
            <a:r>
              <a:rPr lang="en-US" sz="2800" dirty="0">
                <a:solidFill>
                  <a:srgbClr val="C00000"/>
                </a:solidFill>
              </a:rPr>
              <a:t>Fully Associative Cache</a:t>
            </a:r>
            <a:r>
              <a:rPr lang="en-US" sz="2800" dirty="0"/>
              <a:t>:</a:t>
            </a:r>
          </a:p>
          <a:p>
            <a:pPr marL="628650" lvl="1" indent="-274638" fontAlgn="auto">
              <a:spcBef>
                <a:spcPts val="600"/>
              </a:spcBef>
              <a:spcAft>
                <a:spcPts val="0"/>
              </a:spcAft>
              <a:buFont typeface="Wingdings" panose="05000000000000000000" pitchFamily="2" charset="2"/>
              <a:buChar char="§"/>
            </a:pPr>
            <a:r>
              <a:rPr lang="en-US" sz="2400" dirty="0"/>
              <a:t>Can choose where to place a memory block</a:t>
            </a:r>
          </a:p>
          <a:p>
            <a:pPr marL="628650" lvl="1" indent="-274638" fontAlgn="auto">
              <a:spcBef>
                <a:spcPts val="600"/>
              </a:spcBef>
              <a:spcAft>
                <a:spcPts val="0"/>
              </a:spcAft>
              <a:buFont typeface="Wingdings" panose="05000000000000000000" pitchFamily="2" charset="2"/>
              <a:buChar char="§"/>
            </a:pPr>
            <a:r>
              <a:rPr lang="en-US" sz="2400" dirty="0"/>
              <a:t>Potentially replacing another cache block if full</a:t>
            </a:r>
          </a:p>
          <a:p>
            <a:pPr marL="628650" lvl="1" indent="-274638" fontAlgn="auto">
              <a:spcBef>
                <a:spcPts val="600"/>
              </a:spcBef>
              <a:spcAft>
                <a:spcPts val="0"/>
              </a:spcAft>
              <a:buFont typeface="Wingdings" panose="05000000000000000000" pitchFamily="2" charset="2"/>
              <a:buChar char="§"/>
            </a:pPr>
            <a:r>
              <a:rPr lang="en-US" sz="2400" dirty="0"/>
              <a:t>Need </a:t>
            </a:r>
            <a:r>
              <a:rPr lang="en-US" sz="2400" b="1" dirty="0">
                <a:solidFill>
                  <a:srgbClr val="C00000"/>
                </a:solidFill>
              </a:rPr>
              <a:t>block replacement policy</a:t>
            </a:r>
            <a:endParaRPr lang="en-US" sz="2400" dirty="0">
              <a:solidFill>
                <a:srgbClr val="C00000"/>
              </a:solidFill>
            </a:endParaRPr>
          </a:p>
          <a:p>
            <a:pPr marL="263525" indent="-263525" fontAlgn="auto">
              <a:spcBef>
                <a:spcPts val="1800"/>
              </a:spcBef>
              <a:spcAft>
                <a:spcPts val="0"/>
              </a:spcAft>
              <a:buFont typeface="Wingdings" panose="05000000000000000000" pitchFamily="2" charset="2"/>
              <a:buChar char="§"/>
            </a:pPr>
            <a:r>
              <a:rPr lang="en-US" sz="2800" b="1" dirty="0">
                <a:solidFill>
                  <a:srgbClr val="006600"/>
                </a:solidFill>
              </a:rPr>
              <a:t>L</a:t>
            </a:r>
            <a:r>
              <a:rPr lang="en-US" sz="2800" dirty="0">
                <a:solidFill>
                  <a:srgbClr val="006600"/>
                </a:solidFill>
              </a:rPr>
              <a:t>east</a:t>
            </a:r>
            <a:r>
              <a:rPr lang="en-US" sz="2800" b="1" dirty="0">
                <a:solidFill>
                  <a:srgbClr val="006600"/>
                </a:solidFill>
              </a:rPr>
              <a:t> R</a:t>
            </a:r>
            <a:r>
              <a:rPr lang="en-US" sz="2800" dirty="0">
                <a:solidFill>
                  <a:srgbClr val="006600"/>
                </a:solidFill>
              </a:rPr>
              <a:t>ecently</a:t>
            </a:r>
            <a:r>
              <a:rPr lang="en-US" sz="2800" b="1" dirty="0">
                <a:solidFill>
                  <a:srgbClr val="006600"/>
                </a:solidFill>
              </a:rPr>
              <a:t> </a:t>
            </a:r>
            <a:r>
              <a:rPr lang="en-US" sz="2800" dirty="0">
                <a:solidFill>
                  <a:srgbClr val="006600"/>
                </a:solidFill>
              </a:rPr>
              <a:t>Used (</a:t>
            </a:r>
            <a:r>
              <a:rPr lang="en-US" sz="2800" b="1" dirty="0">
                <a:solidFill>
                  <a:srgbClr val="006600"/>
                </a:solidFill>
              </a:rPr>
              <a:t>LRU</a:t>
            </a:r>
            <a:r>
              <a:rPr lang="en-US" sz="2800" dirty="0">
                <a:solidFill>
                  <a:srgbClr val="006600"/>
                </a:solidFill>
              </a:rPr>
              <a:t>)</a:t>
            </a:r>
          </a:p>
          <a:p>
            <a:pPr marL="628650" lvl="1" indent="-274638" fontAlgn="auto">
              <a:spcBef>
                <a:spcPts val="600"/>
              </a:spcBef>
              <a:spcAft>
                <a:spcPts val="0"/>
              </a:spcAft>
              <a:buFont typeface="Wingdings" panose="05000000000000000000" pitchFamily="2" charset="2"/>
              <a:buChar char="§"/>
            </a:pPr>
            <a:r>
              <a:rPr lang="en-US" sz="2400" b="1" dirty="0"/>
              <a:t>How: </a:t>
            </a:r>
            <a:r>
              <a:rPr lang="en-US" sz="2400" dirty="0"/>
              <a:t>For cache hit, record the cache block that was accessed</a:t>
            </a:r>
          </a:p>
          <a:p>
            <a:pPr marL="982663" lvl="2" indent="-261938" fontAlgn="auto">
              <a:spcBef>
                <a:spcPts val="600"/>
              </a:spcBef>
              <a:spcAft>
                <a:spcPts val="0"/>
              </a:spcAft>
              <a:buFont typeface="Wingdings" panose="05000000000000000000" pitchFamily="2" charset="2"/>
              <a:buChar char="§"/>
            </a:pPr>
            <a:r>
              <a:rPr lang="en-US" sz="2000" dirty="0"/>
              <a:t>When replacing a block, choose one which has not been accessed for the longest time</a:t>
            </a:r>
          </a:p>
          <a:p>
            <a:pPr marL="628650" lvl="1" indent="-274638" fontAlgn="auto">
              <a:spcBef>
                <a:spcPts val="600"/>
              </a:spcBef>
              <a:spcAft>
                <a:spcPts val="0"/>
              </a:spcAft>
              <a:buFont typeface="Wingdings" panose="05000000000000000000" pitchFamily="2" charset="2"/>
              <a:buChar char="§"/>
            </a:pPr>
            <a:r>
              <a:rPr lang="en-US" sz="2400" b="1" dirty="0"/>
              <a:t>Why: </a:t>
            </a:r>
            <a:r>
              <a:rPr lang="en-US" sz="2400" dirty="0"/>
              <a:t>Temporal locality</a:t>
            </a:r>
          </a:p>
          <a:p>
            <a:pPr marL="1074738" lvl="1" indent="-495300" fontAlgn="auto">
              <a:spcAft>
                <a:spcPts val="0"/>
              </a:spcAft>
            </a:pPr>
            <a:endParaRPr lang="en-US" sz="2200" dirty="0"/>
          </a:p>
        </p:txBody>
      </p: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2"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3"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43</a:t>
            </a:fld>
            <a:endParaRPr dirty="0"/>
          </a:p>
        </p:txBody>
      </p:sp>
    </p:spTree>
    <p:extLst>
      <p:ext uri="{BB962C8B-B14F-4D97-AF65-F5344CB8AC3E}">
        <p14:creationId xmlns:p14="http://schemas.microsoft.com/office/powerpoint/2010/main" val="35740116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Block Replacement Policy (2/3)</a:t>
            </a:r>
            <a:endParaRPr lang="en-GB" sz="3600" b="1" dirty="0">
              <a:solidFill>
                <a:srgbClr val="0000FF"/>
              </a:solidFill>
            </a:endParaRPr>
          </a:p>
        </p:txBody>
      </p:sp>
      <p:sp>
        <p:nvSpPr>
          <p:cNvPr id="7" name="Rectangle 3">
            <a:extLst>
              <a:ext uri="{FF2B5EF4-FFF2-40B4-BE49-F238E27FC236}">
                <a16:creationId xmlns:a16="http://schemas.microsoft.com/office/drawing/2014/main" id="{DA9D91C2-53CB-4AF5-AE4D-02B90564FE13}"/>
              </a:ext>
            </a:extLst>
          </p:cNvPr>
          <p:cNvSpPr txBox="1">
            <a:spLocks noChangeArrowheads="1"/>
          </p:cNvSpPr>
          <p:nvPr/>
        </p:nvSpPr>
        <p:spPr>
          <a:xfrm>
            <a:off x="1981200" y="1245433"/>
            <a:ext cx="7696200" cy="1524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Aft>
                <a:spcPts val="0"/>
              </a:spcAft>
              <a:buSzPct val="100000"/>
              <a:buFont typeface="Wingdings" panose="05000000000000000000" pitchFamily="2" charset="2"/>
              <a:buChar char="§"/>
            </a:pPr>
            <a:r>
              <a:rPr lang="en-US" sz="2600" dirty="0"/>
              <a:t>Least Recently Used policy in action:</a:t>
            </a:r>
          </a:p>
          <a:p>
            <a:pPr marL="628650" lvl="1" indent="-274638" fontAlgn="auto">
              <a:spcAft>
                <a:spcPts val="0"/>
              </a:spcAft>
              <a:buSzPct val="100000"/>
              <a:buFont typeface="Wingdings" panose="05000000000000000000" pitchFamily="2" charset="2"/>
              <a:buChar char="§"/>
            </a:pPr>
            <a:r>
              <a:rPr lang="en-US" sz="2200" dirty="0"/>
              <a:t>4-way SA cache</a:t>
            </a:r>
          </a:p>
          <a:p>
            <a:pPr marL="628650" lvl="1" indent="-274638" fontAlgn="auto">
              <a:spcAft>
                <a:spcPts val="0"/>
              </a:spcAft>
              <a:buSzPct val="100000"/>
              <a:buFont typeface="Wingdings" panose="05000000000000000000" pitchFamily="2" charset="2"/>
              <a:buChar char="§"/>
            </a:pPr>
            <a:r>
              <a:rPr lang="en-US" sz="2200" dirty="0"/>
              <a:t>Memory accesses: </a:t>
            </a:r>
            <a:r>
              <a:rPr lang="en-US" sz="2200" b="1" dirty="0"/>
              <a:t>0  4  8  12  4  16  12  0  4</a:t>
            </a:r>
          </a:p>
        </p:txBody>
      </p:sp>
      <p:sp>
        <p:nvSpPr>
          <p:cNvPr id="8" name="Rectangle 10">
            <a:extLst>
              <a:ext uri="{FF2B5EF4-FFF2-40B4-BE49-F238E27FC236}">
                <a16:creationId xmlns:a16="http://schemas.microsoft.com/office/drawing/2014/main" id="{22103037-B950-40CD-B5BF-4C0ECD425E84}"/>
              </a:ext>
            </a:extLst>
          </p:cNvPr>
          <p:cNvSpPr>
            <a:spLocks noChangeArrowheads="1"/>
          </p:cNvSpPr>
          <p:nvPr/>
        </p:nvSpPr>
        <p:spPr bwMode="auto">
          <a:xfrm>
            <a:off x="4784725" y="41997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8</a:t>
            </a:r>
          </a:p>
        </p:txBody>
      </p:sp>
      <p:sp>
        <p:nvSpPr>
          <p:cNvPr id="9" name="Rectangle 11">
            <a:extLst>
              <a:ext uri="{FF2B5EF4-FFF2-40B4-BE49-F238E27FC236}">
                <a16:creationId xmlns:a16="http://schemas.microsoft.com/office/drawing/2014/main" id="{4EA06131-A571-4DC1-A637-794698DC4D1C}"/>
              </a:ext>
            </a:extLst>
          </p:cNvPr>
          <p:cNvSpPr>
            <a:spLocks noChangeArrowheads="1"/>
          </p:cNvSpPr>
          <p:nvPr/>
        </p:nvSpPr>
        <p:spPr bwMode="auto">
          <a:xfrm>
            <a:off x="5470525" y="41997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12</a:t>
            </a:r>
          </a:p>
        </p:txBody>
      </p:sp>
      <p:sp>
        <p:nvSpPr>
          <p:cNvPr id="10" name="Rectangle 12">
            <a:extLst>
              <a:ext uri="{FF2B5EF4-FFF2-40B4-BE49-F238E27FC236}">
                <a16:creationId xmlns:a16="http://schemas.microsoft.com/office/drawing/2014/main" id="{944CCCCD-5543-4263-96DA-27D4459A991D}"/>
              </a:ext>
            </a:extLst>
          </p:cNvPr>
          <p:cNvSpPr>
            <a:spLocks noChangeArrowheads="1"/>
          </p:cNvSpPr>
          <p:nvPr/>
        </p:nvSpPr>
        <p:spPr bwMode="auto">
          <a:xfrm>
            <a:off x="6156325" y="41997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4</a:t>
            </a:r>
          </a:p>
        </p:txBody>
      </p:sp>
      <p:sp>
        <p:nvSpPr>
          <p:cNvPr id="13" name="Rectangle 13">
            <a:extLst>
              <a:ext uri="{FF2B5EF4-FFF2-40B4-BE49-F238E27FC236}">
                <a16:creationId xmlns:a16="http://schemas.microsoft.com/office/drawing/2014/main" id="{B79E07E6-3818-40B8-BC56-188E5037741B}"/>
              </a:ext>
            </a:extLst>
          </p:cNvPr>
          <p:cNvSpPr>
            <a:spLocks noChangeArrowheads="1"/>
          </p:cNvSpPr>
          <p:nvPr/>
        </p:nvSpPr>
        <p:spPr bwMode="auto">
          <a:xfrm>
            <a:off x="6842125" y="41997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16</a:t>
            </a:r>
          </a:p>
        </p:txBody>
      </p:sp>
      <p:sp>
        <p:nvSpPr>
          <p:cNvPr id="14" name="Rectangle 20">
            <a:extLst>
              <a:ext uri="{FF2B5EF4-FFF2-40B4-BE49-F238E27FC236}">
                <a16:creationId xmlns:a16="http://schemas.microsoft.com/office/drawing/2014/main" id="{E666B1AA-03F6-4DAD-A93E-1DE16EDE10CA}"/>
              </a:ext>
            </a:extLst>
          </p:cNvPr>
          <p:cNvSpPr>
            <a:spLocks noChangeArrowheads="1"/>
          </p:cNvSpPr>
          <p:nvPr/>
        </p:nvSpPr>
        <p:spPr bwMode="auto">
          <a:xfrm>
            <a:off x="4784725" y="54189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4</a:t>
            </a:r>
          </a:p>
        </p:txBody>
      </p:sp>
      <p:sp>
        <p:nvSpPr>
          <p:cNvPr id="15" name="Rectangle 21">
            <a:extLst>
              <a:ext uri="{FF2B5EF4-FFF2-40B4-BE49-F238E27FC236}">
                <a16:creationId xmlns:a16="http://schemas.microsoft.com/office/drawing/2014/main" id="{0ED5BAC1-0141-43F9-93EB-0C9A2E8D28BA}"/>
              </a:ext>
            </a:extLst>
          </p:cNvPr>
          <p:cNvSpPr>
            <a:spLocks noChangeArrowheads="1"/>
          </p:cNvSpPr>
          <p:nvPr/>
        </p:nvSpPr>
        <p:spPr bwMode="auto">
          <a:xfrm>
            <a:off x="5470525" y="54189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16</a:t>
            </a:r>
          </a:p>
        </p:txBody>
      </p:sp>
      <p:sp>
        <p:nvSpPr>
          <p:cNvPr id="16" name="Rectangle 22">
            <a:extLst>
              <a:ext uri="{FF2B5EF4-FFF2-40B4-BE49-F238E27FC236}">
                <a16:creationId xmlns:a16="http://schemas.microsoft.com/office/drawing/2014/main" id="{35DBC879-5270-49E4-B4EE-68C13A57DBBA}"/>
              </a:ext>
            </a:extLst>
          </p:cNvPr>
          <p:cNvSpPr>
            <a:spLocks noChangeArrowheads="1"/>
          </p:cNvSpPr>
          <p:nvPr/>
        </p:nvSpPr>
        <p:spPr bwMode="auto">
          <a:xfrm>
            <a:off x="6156325" y="54189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12</a:t>
            </a:r>
          </a:p>
        </p:txBody>
      </p:sp>
      <p:sp>
        <p:nvSpPr>
          <p:cNvPr id="17" name="Rectangle 23">
            <a:extLst>
              <a:ext uri="{FF2B5EF4-FFF2-40B4-BE49-F238E27FC236}">
                <a16:creationId xmlns:a16="http://schemas.microsoft.com/office/drawing/2014/main" id="{B4F714B1-5ADB-4D6E-801D-49D4133D8DB2}"/>
              </a:ext>
            </a:extLst>
          </p:cNvPr>
          <p:cNvSpPr>
            <a:spLocks noChangeArrowheads="1"/>
          </p:cNvSpPr>
          <p:nvPr/>
        </p:nvSpPr>
        <p:spPr bwMode="auto">
          <a:xfrm>
            <a:off x="6842125" y="54189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0</a:t>
            </a:r>
          </a:p>
        </p:txBody>
      </p:sp>
      <p:sp>
        <p:nvSpPr>
          <p:cNvPr id="18" name="Rectangle 30">
            <a:extLst>
              <a:ext uri="{FF2B5EF4-FFF2-40B4-BE49-F238E27FC236}">
                <a16:creationId xmlns:a16="http://schemas.microsoft.com/office/drawing/2014/main" id="{E4075646-D20F-4467-9E2F-135B027659AD}"/>
              </a:ext>
            </a:extLst>
          </p:cNvPr>
          <p:cNvSpPr>
            <a:spLocks noChangeArrowheads="1"/>
          </p:cNvSpPr>
          <p:nvPr/>
        </p:nvSpPr>
        <p:spPr bwMode="auto">
          <a:xfrm>
            <a:off x="4784725" y="29805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0</a:t>
            </a:r>
          </a:p>
        </p:txBody>
      </p:sp>
      <p:sp>
        <p:nvSpPr>
          <p:cNvPr id="19" name="Rectangle 31">
            <a:extLst>
              <a:ext uri="{FF2B5EF4-FFF2-40B4-BE49-F238E27FC236}">
                <a16:creationId xmlns:a16="http://schemas.microsoft.com/office/drawing/2014/main" id="{150FA2A2-3718-4C70-97E9-692D3C06DA25}"/>
              </a:ext>
            </a:extLst>
          </p:cNvPr>
          <p:cNvSpPr>
            <a:spLocks noChangeArrowheads="1"/>
          </p:cNvSpPr>
          <p:nvPr/>
        </p:nvSpPr>
        <p:spPr bwMode="auto">
          <a:xfrm>
            <a:off x="5470525" y="29805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4</a:t>
            </a:r>
          </a:p>
        </p:txBody>
      </p:sp>
      <p:sp>
        <p:nvSpPr>
          <p:cNvPr id="20" name="Rectangle 32">
            <a:extLst>
              <a:ext uri="{FF2B5EF4-FFF2-40B4-BE49-F238E27FC236}">
                <a16:creationId xmlns:a16="http://schemas.microsoft.com/office/drawing/2014/main" id="{A9158FF0-B73F-4330-A2C0-4F84749BC634}"/>
              </a:ext>
            </a:extLst>
          </p:cNvPr>
          <p:cNvSpPr>
            <a:spLocks noChangeArrowheads="1"/>
          </p:cNvSpPr>
          <p:nvPr/>
        </p:nvSpPr>
        <p:spPr bwMode="auto">
          <a:xfrm>
            <a:off x="6156325" y="29805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8</a:t>
            </a:r>
          </a:p>
        </p:txBody>
      </p:sp>
      <p:sp>
        <p:nvSpPr>
          <p:cNvPr id="21" name="Rectangle 33">
            <a:extLst>
              <a:ext uri="{FF2B5EF4-FFF2-40B4-BE49-F238E27FC236}">
                <a16:creationId xmlns:a16="http://schemas.microsoft.com/office/drawing/2014/main" id="{7FC44497-94B9-4053-BB03-5DC180A08141}"/>
              </a:ext>
            </a:extLst>
          </p:cNvPr>
          <p:cNvSpPr>
            <a:spLocks noChangeArrowheads="1"/>
          </p:cNvSpPr>
          <p:nvPr/>
        </p:nvSpPr>
        <p:spPr bwMode="auto">
          <a:xfrm>
            <a:off x="6842125" y="29805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12</a:t>
            </a:r>
          </a:p>
        </p:txBody>
      </p:sp>
      <p:sp>
        <p:nvSpPr>
          <p:cNvPr id="22" name="Text Box 60">
            <a:extLst>
              <a:ext uri="{FF2B5EF4-FFF2-40B4-BE49-F238E27FC236}">
                <a16:creationId xmlns:a16="http://schemas.microsoft.com/office/drawing/2014/main" id="{A50236C9-5331-4E33-8C6A-FF6273D20AEB}"/>
              </a:ext>
            </a:extLst>
          </p:cNvPr>
          <p:cNvSpPr txBox="1">
            <a:spLocks noChangeArrowheads="1"/>
          </p:cNvSpPr>
          <p:nvPr/>
        </p:nvSpPr>
        <p:spPr bwMode="auto">
          <a:xfrm>
            <a:off x="4845144" y="2523344"/>
            <a:ext cx="604653" cy="338554"/>
          </a:xfrm>
          <a:prstGeom prst="rect">
            <a:avLst/>
          </a:prstGeom>
          <a:noFill/>
          <a:ln w="9525" algn="ctr">
            <a:noFill/>
            <a:miter lim="800000"/>
            <a:headEnd/>
            <a:tailEnd/>
          </a:ln>
        </p:spPr>
        <p:txBody>
          <a:bodyPr wrap="none">
            <a:noAutofit/>
          </a:bodyPr>
          <a:lstStyle/>
          <a:p>
            <a:pPr algn="ctr"/>
            <a:r>
              <a:rPr lang="en-US" sz="1600" b="1" dirty="0">
                <a:solidFill>
                  <a:srgbClr val="C00000"/>
                </a:solidFill>
                <a:latin typeface="+mn-lt"/>
              </a:rPr>
              <a:t>LRU</a:t>
            </a:r>
          </a:p>
        </p:txBody>
      </p:sp>
      <p:sp>
        <p:nvSpPr>
          <p:cNvPr id="23" name="Line 61">
            <a:extLst>
              <a:ext uri="{FF2B5EF4-FFF2-40B4-BE49-F238E27FC236}">
                <a16:creationId xmlns:a16="http://schemas.microsoft.com/office/drawing/2014/main" id="{C668165B-00E2-4F59-BA2D-CA88AD65FA82}"/>
              </a:ext>
            </a:extLst>
          </p:cNvPr>
          <p:cNvSpPr>
            <a:spLocks noChangeShapeType="1"/>
          </p:cNvSpPr>
          <p:nvPr/>
        </p:nvSpPr>
        <p:spPr bwMode="auto">
          <a:xfrm>
            <a:off x="5165725" y="2828144"/>
            <a:ext cx="0" cy="152400"/>
          </a:xfrm>
          <a:prstGeom prst="line">
            <a:avLst/>
          </a:prstGeom>
          <a:noFill/>
          <a:ln w="9525">
            <a:solidFill>
              <a:srgbClr val="FF0000"/>
            </a:solidFill>
            <a:round/>
            <a:headEnd/>
            <a:tailEnd type="triangle" w="med" len="med"/>
          </a:ln>
        </p:spPr>
        <p:txBody>
          <a:bodyPr wrap="none">
            <a:noAutofit/>
          </a:bodyPr>
          <a:lstStyle/>
          <a:p>
            <a:pPr algn="ctr"/>
            <a:endParaRPr lang="en-US"/>
          </a:p>
        </p:txBody>
      </p:sp>
      <p:sp>
        <p:nvSpPr>
          <p:cNvPr id="24" name="Rectangle 5">
            <a:extLst>
              <a:ext uri="{FF2B5EF4-FFF2-40B4-BE49-F238E27FC236}">
                <a16:creationId xmlns:a16="http://schemas.microsoft.com/office/drawing/2014/main" id="{B4B2FF83-1A49-40AE-A4AE-FBE184048CB8}"/>
              </a:ext>
            </a:extLst>
          </p:cNvPr>
          <p:cNvSpPr>
            <a:spLocks noChangeArrowheads="1"/>
          </p:cNvSpPr>
          <p:nvPr/>
        </p:nvSpPr>
        <p:spPr bwMode="auto">
          <a:xfrm>
            <a:off x="4784725" y="35901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0</a:t>
            </a:r>
          </a:p>
        </p:txBody>
      </p:sp>
      <p:sp>
        <p:nvSpPr>
          <p:cNvPr id="25" name="Rectangle 6">
            <a:extLst>
              <a:ext uri="{FF2B5EF4-FFF2-40B4-BE49-F238E27FC236}">
                <a16:creationId xmlns:a16="http://schemas.microsoft.com/office/drawing/2014/main" id="{022CE140-D75B-417C-9BC8-29FDBB83DCED}"/>
              </a:ext>
            </a:extLst>
          </p:cNvPr>
          <p:cNvSpPr>
            <a:spLocks noChangeArrowheads="1"/>
          </p:cNvSpPr>
          <p:nvPr/>
        </p:nvSpPr>
        <p:spPr bwMode="auto">
          <a:xfrm>
            <a:off x="5470525" y="35901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8</a:t>
            </a:r>
          </a:p>
        </p:txBody>
      </p:sp>
      <p:sp>
        <p:nvSpPr>
          <p:cNvPr id="26" name="Rectangle 7">
            <a:extLst>
              <a:ext uri="{FF2B5EF4-FFF2-40B4-BE49-F238E27FC236}">
                <a16:creationId xmlns:a16="http://schemas.microsoft.com/office/drawing/2014/main" id="{09F5C321-54DA-44AB-BFAF-23216C9D052D}"/>
              </a:ext>
            </a:extLst>
          </p:cNvPr>
          <p:cNvSpPr>
            <a:spLocks noChangeArrowheads="1"/>
          </p:cNvSpPr>
          <p:nvPr/>
        </p:nvSpPr>
        <p:spPr bwMode="auto">
          <a:xfrm>
            <a:off x="6156325" y="35901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12</a:t>
            </a:r>
          </a:p>
        </p:txBody>
      </p:sp>
      <p:sp>
        <p:nvSpPr>
          <p:cNvPr id="27" name="Rectangle 8">
            <a:extLst>
              <a:ext uri="{FF2B5EF4-FFF2-40B4-BE49-F238E27FC236}">
                <a16:creationId xmlns:a16="http://schemas.microsoft.com/office/drawing/2014/main" id="{3E46AC23-D259-403F-B3BD-13D7674DC008}"/>
              </a:ext>
            </a:extLst>
          </p:cNvPr>
          <p:cNvSpPr>
            <a:spLocks noChangeArrowheads="1"/>
          </p:cNvSpPr>
          <p:nvPr/>
        </p:nvSpPr>
        <p:spPr bwMode="auto">
          <a:xfrm>
            <a:off x="6842125" y="35901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4</a:t>
            </a:r>
          </a:p>
        </p:txBody>
      </p:sp>
      <p:sp>
        <p:nvSpPr>
          <p:cNvPr id="28" name="Line 62">
            <a:extLst>
              <a:ext uri="{FF2B5EF4-FFF2-40B4-BE49-F238E27FC236}">
                <a16:creationId xmlns:a16="http://schemas.microsoft.com/office/drawing/2014/main" id="{271D26C0-42F9-4103-829A-E2A44C68C697}"/>
              </a:ext>
            </a:extLst>
          </p:cNvPr>
          <p:cNvSpPr>
            <a:spLocks noChangeShapeType="1"/>
          </p:cNvSpPr>
          <p:nvPr/>
        </p:nvSpPr>
        <p:spPr bwMode="auto">
          <a:xfrm>
            <a:off x="5927725" y="3209144"/>
            <a:ext cx="1066800" cy="355600"/>
          </a:xfrm>
          <a:prstGeom prst="line">
            <a:avLst/>
          </a:prstGeom>
          <a:noFill/>
          <a:ln w="22225">
            <a:solidFill>
              <a:srgbClr val="006600"/>
            </a:solidFill>
            <a:prstDash val="dash"/>
            <a:round/>
            <a:headEnd/>
            <a:tailEnd type="triangle" w="med" len="med"/>
          </a:ln>
        </p:spPr>
        <p:txBody>
          <a:bodyPr wrap="none">
            <a:noAutofit/>
          </a:bodyPr>
          <a:lstStyle/>
          <a:p>
            <a:pPr algn="ctr"/>
            <a:endParaRPr lang="en-US"/>
          </a:p>
        </p:txBody>
      </p:sp>
      <p:sp>
        <p:nvSpPr>
          <p:cNvPr id="29" name="Rectangle 15">
            <a:extLst>
              <a:ext uri="{FF2B5EF4-FFF2-40B4-BE49-F238E27FC236}">
                <a16:creationId xmlns:a16="http://schemas.microsoft.com/office/drawing/2014/main" id="{4CDE1801-236B-4C79-B994-68E535607D66}"/>
              </a:ext>
            </a:extLst>
          </p:cNvPr>
          <p:cNvSpPr>
            <a:spLocks noChangeArrowheads="1"/>
          </p:cNvSpPr>
          <p:nvPr/>
        </p:nvSpPr>
        <p:spPr bwMode="auto">
          <a:xfrm>
            <a:off x="4784725" y="48093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8</a:t>
            </a:r>
          </a:p>
        </p:txBody>
      </p:sp>
      <p:sp>
        <p:nvSpPr>
          <p:cNvPr id="30" name="Rectangle 16">
            <a:extLst>
              <a:ext uri="{FF2B5EF4-FFF2-40B4-BE49-F238E27FC236}">
                <a16:creationId xmlns:a16="http://schemas.microsoft.com/office/drawing/2014/main" id="{8D0924BF-6923-4CE5-B0A9-9CE2CF20E86B}"/>
              </a:ext>
            </a:extLst>
          </p:cNvPr>
          <p:cNvSpPr>
            <a:spLocks noChangeArrowheads="1"/>
          </p:cNvSpPr>
          <p:nvPr/>
        </p:nvSpPr>
        <p:spPr bwMode="auto">
          <a:xfrm>
            <a:off x="5470525" y="48093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4</a:t>
            </a:r>
          </a:p>
        </p:txBody>
      </p:sp>
      <p:sp>
        <p:nvSpPr>
          <p:cNvPr id="31" name="Rectangle 17">
            <a:extLst>
              <a:ext uri="{FF2B5EF4-FFF2-40B4-BE49-F238E27FC236}">
                <a16:creationId xmlns:a16="http://schemas.microsoft.com/office/drawing/2014/main" id="{F0FAE753-BD1B-4D9A-A530-22A205A9B5DA}"/>
              </a:ext>
            </a:extLst>
          </p:cNvPr>
          <p:cNvSpPr>
            <a:spLocks noChangeArrowheads="1"/>
          </p:cNvSpPr>
          <p:nvPr/>
        </p:nvSpPr>
        <p:spPr bwMode="auto">
          <a:xfrm>
            <a:off x="6156325" y="48093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16</a:t>
            </a:r>
          </a:p>
        </p:txBody>
      </p:sp>
      <p:sp>
        <p:nvSpPr>
          <p:cNvPr id="32" name="Rectangle 18">
            <a:extLst>
              <a:ext uri="{FF2B5EF4-FFF2-40B4-BE49-F238E27FC236}">
                <a16:creationId xmlns:a16="http://schemas.microsoft.com/office/drawing/2014/main" id="{59F382C0-D713-406A-A4A6-FA105E63667A}"/>
              </a:ext>
            </a:extLst>
          </p:cNvPr>
          <p:cNvSpPr>
            <a:spLocks noChangeArrowheads="1"/>
          </p:cNvSpPr>
          <p:nvPr/>
        </p:nvSpPr>
        <p:spPr bwMode="auto">
          <a:xfrm>
            <a:off x="6842125" y="48093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12</a:t>
            </a:r>
          </a:p>
        </p:txBody>
      </p:sp>
      <p:sp>
        <p:nvSpPr>
          <p:cNvPr id="33" name="Rectangle 25">
            <a:extLst>
              <a:ext uri="{FF2B5EF4-FFF2-40B4-BE49-F238E27FC236}">
                <a16:creationId xmlns:a16="http://schemas.microsoft.com/office/drawing/2014/main" id="{C74A3BCF-E8CC-4E10-B1F7-4FD580724FC2}"/>
              </a:ext>
            </a:extLst>
          </p:cNvPr>
          <p:cNvSpPr>
            <a:spLocks noChangeArrowheads="1"/>
          </p:cNvSpPr>
          <p:nvPr/>
        </p:nvSpPr>
        <p:spPr bwMode="auto">
          <a:xfrm>
            <a:off x="4784725" y="6028544"/>
            <a:ext cx="685800" cy="304800"/>
          </a:xfrm>
          <a:prstGeom prst="rect">
            <a:avLst/>
          </a:prstGeom>
          <a:solidFill>
            <a:schemeClr val="accent1">
              <a:lumMod val="20000"/>
              <a:lumOff val="80000"/>
            </a:schemeClr>
          </a:solidFill>
          <a:ln w="9525" algn="ctr">
            <a:solidFill>
              <a:schemeClr val="tx1"/>
            </a:solidFill>
            <a:miter lim="800000"/>
            <a:headEnd/>
            <a:tailEnd/>
          </a:ln>
        </p:spPr>
        <p:txBody>
          <a:bodyPr wrap="none" anchor="ctr">
            <a:noAutofit/>
          </a:bodyPr>
          <a:lstStyle/>
          <a:p>
            <a:pPr algn="ctr"/>
            <a:r>
              <a:rPr lang="en-US" dirty="0"/>
              <a:t>16</a:t>
            </a:r>
          </a:p>
        </p:txBody>
      </p:sp>
      <p:sp>
        <p:nvSpPr>
          <p:cNvPr id="34" name="Rectangle 26">
            <a:extLst>
              <a:ext uri="{FF2B5EF4-FFF2-40B4-BE49-F238E27FC236}">
                <a16:creationId xmlns:a16="http://schemas.microsoft.com/office/drawing/2014/main" id="{2152D08B-2404-4BC7-9E89-D59472DABD9E}"/>
              </a:ext>
            </a:extLst>
          </p:cNvPr>
          <p:cNvSpPr>
            <a:spLocks noChangeArrowheads="1"/>
          </p:cNvSpPr>
          <p:nvPr/>
        </p:nvSpPr>
        <p:spPr bwMode="auto">
          <a:xfrm>
            <a:off x="5470525" y="6028544"/>
            <a:ext cx="685800" cy="304800"/>
          </a:xfrm>
          <a:prstGeom prst="rect">
            <a:avLst/>
          </a:prstGeom>
          <a:solidFill>
            <a:schemeClr val="accent1">
              <a:lumMod val="40000"/>
              <a:lumOff val="60000"/>
            </a:schemeClr>
          </a:solidFill>
          <a:ln w="9525" algn="ctr">
            <a:solidFill>
              <a:schemeClr val="tx1"/>
            </a:solidFill>
            <a:miter lim="800000"/>
            <a:headEnd/>
            <a:tailEnd/>
          </a:ln>
        </p:spPr>
        <p:txBody>
          <a:bodyPr wrap="none" anchor="ctr">
            <a:noAutofit/>
          </a:bodyPr>
          <a:lstStyle/>
          <a:p>
            <a:pPr algn="ctr"/>
            <a:r>
              <a:rPr lang="en-US" dirty="0"/>
              <a:t>12</a:t>
            </a:r>
          </a:p>
        </p:txBody>
      </p:sp>
      <p:sp>
        <p:nvSpPr>
          <p:cNvPr id="35" name="Rectangle 27">
            <a:extLst>
              <a:ext uri="{FF2B5EF4-FFF2-40B4-BE49-F238E27FC236}">
                <a16:creationId xmlns:a16="http://schemas.microsoft.com/office/drawing/2014/main" id="{7B48096D-6FAF-48FD-87E9-2F05ECEBBF51}"/>
              </a:ext>
            </a:extLst>
          </p:cNvPr>
          <p:cNvSpPr>
            <a:spLocks noChangeArrowheads="1"/>
          </p:cNvSpPr>
          <p:nvPr/>
        </p:nvSpPr>
        <p:spPr bwMode="auto">
          <a:xfrm>
            <a:off x="6156325" y="6028544"/>
            <a:ext cx="685800" cy="304800"/>
          </a:xfrm>
          <a:prstGeom prst="rect">
            <a:avLst/>
          </a:prstGeom>
          <a:solidFill>
            <a:schemeClr val="accent1">
              <a:lumMod val="60000"/>
              <a:lumOff val="40000"/>
            </a:schemeClr>
          </a:solidFill>
          <a:ln w="9525" algn="ctr">
            <a:solidFill>
              <a:schemeClr val="tx1"/>
            </a:solidFill>
            <a:miter lim="800000"/>
            <a:headEnd/>
            <a:tailEnd/>
          </a:ln>
        </p:spPr>
        <p:txBody>
          <a:bodyPr wrap="none" anchor="ctr">
            <a:noAutofit/>
          </a:bodyPr>
          <a:lstStyle/>
          <a:p>
            <a:pPr algn="ctr"/>
            <a:r>
              <a:rPr lang="en-US" dirty="0"/>
              <a:t>0</a:t>
            </a:r>
          </a:p>
        </p:txBody>
      </p:sp>
      <p:sp>
        <p:nvSpPr>
          <p:cNvPr id="36" name="Rectangle 28">
            <a:extLst>
              <a:ext uri="{FF2B5EF4-FFF2-40B4-BE49-F238E27FC236}">
                <a16:creationId xmlns:a16="http://schemas.microsoft.com/office/drawing/2014/main" id="{D1B6BA81-A40E-41A9-BBC2-68B986007219}"/>
              </a:ext>
            </a:extLst>
          </p:cNvPr>
          <p:cNvSpPr>
            <a:spLocks noChangeArrowheads="1"/>
          </p:cNvSpPr>
          <p:nvPr/>
        </p:nvSpPr>
        <p:spPr bwMode="auto">
          <a:xfrm>
            <a:off x="6842125" y="6028544"/>
            <a:ext cx="685800" cy="304800"/>
          </a:xfrm>
          <a:prstGeom prst="rect">
            <a:avLst/>
          </a:prstGeom>
          <a:solidFill>
            <a:schemeClr val="accent1">
              <a:lumMod val="75000"/>
            </a:schemeClr>
          </a:solidFill>
          <a:ln w="9525" algn="ctr">
            <a:solidFill>
              <a:schemeClr val="tx1"/>
            </a:solidFill>
            <a:miter lim="800000"/>
            <a:headEnd/>
            <a:tailEnd/>
          </a:ln>
        </p:spPr>
        <p:txBody>
          <a:bodyPr wrap="none" anchor="ctr">
            <a:noAutofit/>
          </a:bodyPr>
          <a:lstStyle/>
          <a:p>
            <a:pPr algn="ctr"/>
            <a:r>
              <a:rPr lang="en-US" dirty="0"/>
              <a:t>4</a:t>
            </a:r>
          </a:p>
        </p:txBody>
      </p:sp>
      <p:sp>
        <p:nvSpPr>
          <p:cNvPr id="37" name="Text Box 69">
            <a:extLst>
              <a:ext uri="{FF2B5EF4-FFF2-40B4-BE49-F238E27FC236}">
                <a16:creationId xmlns:a16="http://schemas.microsoft.com/office/drawing/2014/main" id="{F6C8491D-9EDD-4F88-ABAA-0B5A9F44FC94}"/>
              </a:ext>
            </a:extLst>
          </p:cNvPr>
          <p:cNvSpPr txBox="1">
            <a:spLocks noChangeArrowheads="1"/>
          </p:cNvSpPr>
          <p:nvPr/>
        </p:nvSpPr>
        <p:spPr bwMode="auto">
          <a:xfrm>
            <a:off x="7544599" y="3056744"/>
            <a:ext cx="458779" cy="338554"/>
          </a:xfrm>
          <a:prstGeom prst="rect">
            <a:avLst/>
          </a:prstGeom>
          <a:noFill/>
          <a:ln w="9525" algn="ctr">
            <a:noFill/>
            <a:miter lim="800000"/>
            <a:headEnd/>
            <a:tailEnd/>
          </a:ln>
        </p:spPr>
        <p:txBody>
          <a:bodyPr wrap="none">
            <a:noAutofit/>
          </a:bodyPr>
          <a:lstStyle/>
          <a:p>
            <a:pPr algn="ctr"/>
            <a:r>
              <a:rPr lang="en-US" sz="1600" b="1" dirty="0">
                <a:solidFill>
                  <a:srgbClr val="006600"/>
                </a:solidFill>
                <a:latin typeface="+mn-lt"/>
              </a:rPr>
              <a:t>Hit</a:t>
            </a:r>
          </a:p>
        </p:txBody>
      </p:sp>
      <p:sp>
        <p:nvSpPr>
          <p:cNvPr id="38" name="Text Box 70">
            <a:extLst>
              <a:ext uri="{FF2B5EF4-FFF2-40B4-BE49-F238E27FC236}">
                <a16:creationId xmlns:a16="http://schemas.microsoft.com/office/drawing/2014/main" id="{632EC527-F553-4038-989B-11AE0864CD1A}"/>
              </a:ext>
            </a:extLst>
          </p:cNvPr>
          <p:cNvSpPr txBox="1">
            <a:spLocks noChangeArrowheads="1"/>
          </p:cNvSpPr>
          <p:nvPr/>
        </p:nvSpPr>
        <p:spPr bwMode="auto">
          <a:xfrm>
            <a:off x="7543800" y="3590144"/>
            <a:ext cx="2755192" cy="338554"/>
          </a:xfrm>
          <a:prstGeom prst="rect">
            <a:avLst/>
          </a:prstGeom>
          <a:noFill/>
          <a:ln w="9525" algn="ctr">
            <a:noFill/>
            <a:miter lim="800000"/>
            <a:headEnd/>
            <a:tailEnd/>
          </a:ln>
        </p:spPr>
        <p:txBody>
          <a:bodyPr wrap="none">
            <a:noAutofit/>
          </a:bodyPr>
          <a:lstStyle/>
          <a:p>
            <a:r>
              <a:rPr lang="en-US" sz="1600" b="1" dirty="0">
                <a:solidFill>
                  <a:srgbClr val="C00000"/>
                </a:solidFill>
                <a:latin typeface="+mn-lt"/>
              </a:rPr>
              <a:t>Miss </a:t>
            </a:r>
            <a:r>
              <a:rPr lang="en-US" sz="1600" dirty="0">
                <a:solidFill>
                  <a:srgbClr val="C00000"/>
                </a:solidFill>
                <a:latin typeface="+mn-lt"/>
              </a:rPr>
              <a:t>(Evict Block 0)</a:t>
            </a:r>
          </a:p>
        </p:txBody>
      </p:sp>
      <p:sp>
        <p:nvSpPr>
          <p:cNvPr id="39" name="Text Box 71">
            <a:extLst>
              <a:ext uri="{FF2B5EF4-FFF2-40B4-BE49-F238E27FC236}">
                <a16:creationId xmlns:a16="http://schemas.microsoft.com/office/drawing/2014/main" id="{5E015C86-EE56-45F6-825A-B6CFAC904123}"/>
              </a:ext>
            </a:extLst>
          </p:cNvPr>
          <p:cNvSpPr txBox="1">
            <a:spLocks noChangeArrowheads="1"/>
          </p:cNvSpPr>
          <p:nvPr/>
        </p:nvSpPr>
        <p:spPr bwMode="auto">
          <a:xfrm>
            <a:off x="7544599" y="4165990"/>
            <a:ext cx="458779" cy="338554"/>
          </a:xfrm>
          <a:prstGeom prst="rect">
            <a:avLst/>
          </a:prstGeom>
          <a:noFill/>
          <a:ln w="9525" algn="ctr">
            <a:noFill/>
            <a:miter lim="800000"/>
            <a:headEnd/>
            <a:tailEnd/>
          </a:ln>
        </p:spPr>
        <p:txBody>
          <a:bodyPr wrap="none">
            <a:noAutofit/>
          </a:bodyPr>
          <a:lstStyle/>
          <a:p>
            <a:pPr algn="ctr"/>
            <a:r>
              <a:rPr lang="en-US" sz="1600" b="1" dirty="0">
                <a:solidFill>
                  <a:srgbClr val="006600"/>
                </a:solidFill>
                <a:latin typeface="+mn-lt"/>
              </a:rPr>
              <a:t>Hit</a:t>
            </a:r>
          </a:p>
        </p:txBody>
      </p:sp>
      <p:sp>
        <p:nvSpPr>
          <p:cNvPr id="40" name="Text Box 72">
            <a:extLst>
              <a:ext uri="{FF2B5EF4-FFF2-40B4-BE49-F238E27FC236}">
                <a16:creationId xmlns:a16="http://schemas.microsoft.com/office/drawing/2014/main" id="{988C28E4-A51F-4A07-B6EE-52383884D2FE}"/>
              </a:ext>
            </a:extLst>
          </p:cNvPr>
          <p:cNvSpPr txBox="1">
            <a:spLocks noChangeArrowheads="1"/>
          </p:cNvSpPr>
          <p:nvPr/>
        </p:nvSpPr>
        <p:spPr bwMode="auto">
          <a:xfrm>
            <a:off x="7515933" y="4809344"/>
            <a:ext cx="2450392" cy="338554"/>
          </a:xfrm>
          <a:prstGeom prst="rect">
            <a:avLst/>
          </a:prstGeom>
          <a:noFill/>
          <a:ln w="9525" algn="ctr">
            <a:noFill/>
            <a:miter lim="800000"/>
            <a:headEnd/>
            <a:tailEnd/>
          </a:ln>
        </p:spPr>
        <p:txBody>
          <a:bodyPr wrap="none">
            <a:noAutofit/>
          </a:bodyPr>
          <a:lstStyle/>
          <a:p>
            <a:r>
              <a:rPr lang="en-US" sz="1600" b="1" dirty="0">
                <a:solidFill>
                  <a:srgbClr val="C00000"/>
                </a:solidFill>
                <a:latin typeface="+mn-lt"/>
              </a:rPr>
              <a:t>Miss </a:t>
            </a:r>
            <a:r>
              <a:rPr lang="en-US" sz="1600" dirty="0">
                <a:solidFill>
                  <a:srgbClr val="C00000"/>
                </a:solidFill>
              </a:rPr>
              <a:t>(Evict Block 8)</a:t>
            </a:r>
            <a:endParaRPr lang="en-US" sz="1600" b="1" dirty="0">
              <a:solidFill>
                <a:srgbClr val="C00000"/>
              </a:solidFill>
              <a:latin typeface="+mn-lt"/>
            </a:endParaRPr>
          </a:p>
        </p:txBody>
      </p:sp>
      <p:sp>
        <p:nvSpPr>
          <p:cNvPr id="42" name="Text Box 73">
            <a:extLst>
              <a:ext uri="{FF2B5EF4-FFF2-40B4-BE49-F238E27FC236}">
                <a16:creationId xmlns:a16="http://schemas.microsoft.com/office/drawing/2014/main" id="{666B6D61-A8D3-4D01-82ED-E2993AF309E2}"/>
              </a:ext>
            </a:extLst>
          </p:cNvPr>
          <p:cNvSpPr txBox="1">
            <a:spLocks noChangeArrowheads="1"/>
          </p:cNvSpPr>
          <p:nvPr/>
        </p:nvSpPr>
        <p:spPr bwMode="auto">
          <a:xfrm>
            <a:off x="7544599" y="5418944"/>
            <a:ext cx="458779" cy="338554"/>
          </a:xfrm>
          <a:prstGeom prst="rect">
            <a:avLst/>
          </a:prstGeom>
          <a:noFill/>
          <a:ln w="9525" algn="ctr">
            <a:noFill/>
            <a:miter lim="800000"/>
            <a:headEnd/>
            <a:tailEnd/>
          </a:ln>
        </p:spPr>
        <p:txBody>
          <a:bodyPr wrap="none">
            <a:noAutofit/>
          </a:bodyPr>
          <a:lstStyle/>
          <a:p>
            <a:pPr algn="ctr"/>
            <a:r>
              <a:rPr lang="en-US" sz="1600" b="1" dirty="0">
                <a:solidFill>
                  <a:srgbClr val="006600"/>
                </a:solidFill>
                <a:latin typeface="+mn-lt"/>
              </a:rPr>
              <a:t>Hit</a:t>
            </a:r>
          </a:p>
        </p:txBody>
      </p:sp>
      <p:sp>
        <p:nvSpPr>
          <p:cNvPr id="43" name="Text Box 76">
            <a:extLst>
              <a:ext uri="{FF2B5EF4-FFF2-40B4-BE49-F238E27FC236}">
                <a16:creationId xmlns:a16="http://schemas.microsoft.com/office/drawing/2014/main" id="{636C60A1-2170-4BC9-B006-0C471BB8AD52}"/>
              </a:ext>
            </a:extLst>
          </p:cNvPr>
          <p:cNvSpPr txBox="1">
            <a:spLocks noChangeArrowheads="1"/>
          </p:cNvSpPr>
          <p:nvPr/>
        </p:nvSpPr>
        <p:spPr bwMode="auto">
          <a:xfrm>
            <a:off x="3276600" y="2904344"/>
            <a:ext cx="1035050" cy="336550"/>
          </a:xfrm>
          <a:prstGeom prst="rect">
            <a:avLst/>
          </a:prstGeom>
          <a:noFill/>
          <a:ln w="9525" algn="ctr">
            <a:noFill/>
            <a:miter lim="800000"/>
            <a:headEnd/>
            <a:tailEnd/>
          </a:ln>
        </p:spPr>
        <p:txBody>
          <a:bodyPr wrap="none">
            <a:spAutoFit/>
          </a:bodyPr>
          <a:lstStyle/>
          <a:p>
            <a:r>
              <a:rPr lang="en-US" sz="1600" dirty="0">
                <a:latin typeface="+mn-lt"/>
              </a:rPr>
              <a:t>Access </a:t>
            </a:r>
            <a:r>
              <a:rPr lang="en-US" sz="1600" b="1" dirty="0">
                <a:latin typeface="+mn-lt"/>
              </a:rPr>
              <a:t>4</a:t>
            </a:r>
          </a:p>
        </p:txBody>
      </p:sp>
      <p:sp>
        <p:nvSpPr>
          <p:cNvPr id="44" name="Text Box 80">
            <a:extLst>
              <a:ext uri="{FF2B5EF4-FFF2-40B4-BE49-F238E27FC236}">
                <a16:creationId xmlns:a16="http://schemas.microsoft.com/office/drawing/2014/main" id="{0037D121-02C1-47FD-B200-9CFF01592296}"/>
              </a:ext>
            </a:extLst>
          </p:cNvPr>
          <p:cNvSpPr txBox="1">
            <a:spLocks noChangeArrowheads="1"/>
          </p:cNvSpPr>
          <p:nvPr/>
        </p:nvSpPr>
        <p:spPr bwMode="auto">
          <a:xfrm>
            <a:off x="3276601" y="3513944"/>
            <a:ext cx="1127125" cy="336550"/>
          </a:xfrm>
          <a:prstGeom prst="rect">
            <a:avLst/>
          </a:prstGeom>
          <a:noFill/>
          <a:ln w="9525" algn="ctr">
            <a:noFill/>
            <a:miter lim="800000"/>
            <a:headEnd/>
            <a:tailEnd/>
          </a:ln>
        </p:spPr>
        <p:txBody>
          <a:bodyPr wrap="none">
            <a:spAutoFit/>
          </a:bodyPr>
          <a:lstStyle/>
          <a:p>
            <a:r>
              <a:rPr lang="en-US" sz="1600" dirty="0">
                <a:latin typeface="+mn-lt"/>
              </a:rPr>
              <a:t>Access </a:t>
            </a:r>
            <a:r>
              <a:rPr lang="en-US" sz="1600" b="1" dirty="0">
                <a:latin typeface="+mn-lt"/>
              </a:rPr>
              <a:t>16</a:t>
            </a:r>
          </a:p>
        </p:txBody>
      </p:sp>
      <p:sp>
        <p:nvSpPr>
          <p:cNvPr id="45" name="Text Box 83">
            <a:extLst>
              <a:ext uri="{FF2B5EF4-FFF2-40B4-BE49-F238E27FC236}">
                <a16:creationId xmlns:a16="http://schemas.microsoft.com/office/drawing/2014/main" id="{4F99BCF8-3716-45DA-9C09-3E6D95CE4980}"/>
              </a:ext>
            </a:extLst>
          </p:cNvPr>
          <p:cNvSpPr txBox="1">
            <a:spLocks noChangeArrowheads="1"/>
          </p:cNvSpPr>
          <p:nvPr/>
        </p:nvSpPr>
        <p:spPr bwMode="auto">
          <a:xfrm>
            <a:off x="3276601" y="4123544"/>
            <a:ext cx="1127125" cy="336550"/>
          </a:xfrm>
          <a:prstGeom prst="rect">
            <a:avLst/>
          </a:prstGeom>
          <a:noFill/>
          <a:ln w="9525" algn="ctr">
            <a:noFill/>
            <a:miter lim="800000"/>
            <a:headEnd/>
            <a:tailEnd/>
          </a:ln>
        </p:spPr>
        <p:txBody>
          <a:bodyPr wrap="none">
            <a:spAutoFit/>
          </a:bodyPr>
          <a:lstStyle/>
          <a:p>
            <a:r>
              <a:rPr lang="en-US" sz="1600" dirty="0">
                <a:latin typeface="+mn-lt"/>
              </a:rPr>
              <a:t>Access </a:t>
            </a:r>
            <a:r>
              <a:rPr lang="en-US" sz="1600" b="1" dirty="0">
                <a:latin typeface="+mn-lt"/>
              </a:rPr>
              <a:t>12</a:t>
            </a:r>
          </a:p>
        </p:txBody>
      </p:sp>
      <p:sp>
        <p:nvSpPr>
          <p:cNvPr id="46" name="Text Box 86">
            <a:extLst>
              <a:ext uri="{FF2B5EF4-FFF2-40B4-BE49-F238E27FC236}">
                <a16:creationId xmlns:a16="http://schemas.microsoft.com/office/drawing/2014/main" id="{1A25B018-5F74-423F-B7AA-7E5F91C0B7FA}"/>
              </a:ext>
            </a:extLst>
          </p:cNvPr>
          <p:cNvSpPr txBox="1">
            <a:spLocks noChangeArrowheads="1"/>
          </p:cNvSpPr>
          <p:nvPr/>
        </p:nvSpPr>
        <p:spPr bwMode="auto">
          <a:xfrm>
            <a:off x="3276600" y="4733144"/>
            <a:ext cx="1035050" cy="336550"/>
          </a:xfrm>
          <a:prstGeom prst="rect">
            <a:avLst/>
          </a:prstGeom>
          <a:noFill/>
          <a:ln w="9525" algn="ctr">
            <a:noFill/>
            <a:miter lim="800000"/>
            <a:headEnd/>
            <a:tailEnd/>
          </a:ln>
        </p:spPr>
        <p:txBody>
          <a:bodyPr wrap="none">
            <a:spAutoFit/>
          </a:bodyPr>
          <a:lstStyle/>
          <a:p>
            <a:r>
              <a:rPr lang="en-US" sz="1600" dirty="0">
                <a:latin typeface="+mn-lt"/>
              </a:rPr>
              <a:t>Access </a:t>
            </a:r>
            <a:r>
              <a:rPr lang="en-US" sz="1600" b="1" dirty="0">
                <a:latin typeface="+mn-lt"/>
              </a:rPr>
              <a:t>0</a:t>
            </a:r>
          </a:p>
        </p:txBody>
      </p:sp>
      <p:sp>
        <p:nvSpPr>
          <p:cNvPr id="47" name="Text Box 89">
            <a:extLst>
              <a:ext uri="{FF2B5EF4-FFF2-40B4-BE49-F238E27FC236}">
                <a16:creationId xmlns:a16="http://schemas.microsoft.com/office/drawing/2014/main" id="{62E4C4AB-C16F-4613-ADE9-11DA161B373A}"/>
              </a:ext>
            </a:extLst>
          </p:cNvPr>
          <p:cNvSpPr txBox="1">
            <a:spLocks noChangeArrowheads="1"/>
          </p:cNvSpPr>
          <p:nvPr/>
        </p:nvSpPr>
        <p:spPr bwMode="auto">
          <a:xfrm>
            <a:off x="3276600" y="5418944"/>
            <a:ext cx="1035050" cy="336550"/>
          </a:xfrm>
          <a:prstGeom prst="rect">
            <a:avLst/>
          </a:prstGeom>
          <a:noFill/>
          <a:ln w="9525" algn="ctr">
            <a:noFill/>
            <a:miter lim="800000"/>
            <a:headEnd/>
            <a:tailEnd/>
          </a:ln>
        </p:spPr>
        <p:txBody>
          <a:bodyPr wrap="none">
            <a:spAutoFit/>
          </a:bodyPr>
          <a:lstStyle/>
          <a:p>
            <a:r>
              <a:rPr lang="en-US" sz="1600" dirty="0">
                <a:latin typeface="+mn-lt"/>
              </a:rPr>
              <a:t>Access </a:t>
            </a:r>
            <a:r>
              <a:rPr lang="en-US" sz="1600" b="1" dirty="0">
                <a:latin typeface="+mn-lt"/>
              </a:rPr>
              <a:t>4</a:t>
            </a:r>
          </a:p>
        </p:txBody>
      </p:sp>
      <p:sp>
        <p:nvSpPr>
          <p:cNvPr id="48" name="Rectangle 47">
            <a:extLst>
              <a:ext uri="{FF2B5EF4-FFF2-40B4-BE49-F238E27FC236}">
                <a16:creationId xmlns:a16="http://schemas.microsoft.com/office/drawing/2014/main" id="{0C481270-BD1E-4C13-A73D-AB6F8CE605A2}"/>
              </a:ext>
            </a:extLst>
          </p:cNvPr>
          <p:cNvSpPr/>
          <p:nvPr/>
        </p:nvSpPr>
        <p:spPr>
          <a:xfrm>
            <a:off x="4556125" y="3717144"/>
            <a:ext cx="457200"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rPr>
              <a:t>x</a:t>
            </a:r>
          </a:p>
        </p:txBody>
      </p:sp>
      <p:sp>
        <p:nvSpPr>
          <p:cNvPr id="49" name="Rectangle 48">
            <a:extLst>
              <a:ext uri="{FF2B5EF4-FFF2-40B4-BE49-F238E27FC236}">
                <a16:creationId xmlns:a16="http://schemas.microsoft.com/office/drawing/2014/main" id="{D1D9F535-4BBE-4B06-B406-7ABF84EC0243}"/>
              </a:ext>
            </a:extLst>
          </p:cNvPr>
          <p:cNvSpPr/>
          <p:nvPr/>
        </p:nvSpPr>
        <p:spPr>
          <a:xfrm>
            <a:off x="4556125" y="4936344"/>
            <a:ext cx="457200"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C00000"/>
                </a:solidFill>
              </a:rPr>
              <a:t>x</a:t>
            </a:r>
          </a:p>
        </p:txBody>
      </p:sp>
      <p:sp>
        <p:nvSpPr>
          <p:cNvPr id="50" name="Line 62">
            <a:extLst>
              <a:ext uri="{FF2B5EF4-FFF2-40B4-BE49-F238E27FC236}">
                <a16:creationId xmlns:a16="http://schemas.microsoft.com/office/drawing/2014/main" id="{932C1111-87B3-440C-A398-6B6C0128F005}"/>
              </a:ext>
            </a:extLst>
          </p:cNvPr>
          <p:cNvSpPr>
            <a:spLocks noChangeShapeType="1"/>
          </p:cNvSpPr>
          <p:nvPr/>
        </p:nvSpPr>
        <p:spPr bwMode="auto">
          <a:xfrm>
            <a:off x="6003925" y="4428344"/>
            <a:ext cx="990600" cy="304800"/>
          </a:xfrm>
          <a:prstGeom prst="line">
            <a:avLst/>
          </a:prstGeom>
          <a:noFill/>
          <a:ln w="22225">
            <a:solidFill>
              <a:srgbClr val="006600"/>
            </a:solidFill>
            <a:prstDash val="dash"/>
            <a:round/>
            <a:headEnd/>
            <a:tailEnd type="triangle" w="med" len="med"/>
          </a:ln>
        </p:spPr>
        <p:txBody>
          <a:bodyPr wrap="none">
            <a:noAutofit/>
          </a:bodyPr>
          <a:lstStyle/>
          <a:p>
            <a:pPr algn="ctr"/>
            <a:endParaRPr lang="en-US"/>
          </a:p>
        </p:txBody>
      </p:sp>
      <p:sp>
        <p:nvSpPr>
          <p:cNvPr id="51" name="Line 62">
            <a:extLst>
              <a:ext uri="{FF2B5EF4-FFF2-40B4-BE49-F238E27FC236}">
                <a16:creationId xmlns:a16="http://schemas.microsoft.com/office/drawing/2014/main" id="{1E9BA2F2-D88E-45D4-88BD-AD4842D0CEFA}"/>
              </a:ext>
            </a:extLst>
          </p:cNvPr>
          <p:cNvSpPr>
            <a:spLocks noChangeShapeType="1"/>
          </p:cNvSpPr>
          <p:nvPr/>
        </p:nvSpPr>
        <p:spPr bwMode="auto">
          <a:xfrm>
            <a:off x="5241925" y="5647544"/>
            <a:ext cx="1828800" cy="304800"/>
          </a:xfrm>
          <a:prstGeom prst="line">
            <a:avLst/>
          </a:prstGeom>
          <a:noFill/>
          <a:ln w="22225">
            <a:solidFill>
              <a:srgbClr val="006600"/>
            </a:solidFill>
            <a:prstDash val="dash"/>
            <a:round/>
            <a:headEnd/>
            <a:tailEnd type="triangle" w="med" len="med"/>
          </a:ln>
        </p:spPr>
        <p:txBody>
          <a:bodyPr wrap="none">
            <a:noAutofit/>
          </a:bodyPr>
          <a:lstStyle/>
          <a:p>
            <a:pPr algn="ctr"/>
            <a:endParaRPr lang="en-US"/>
          </a:p>
        </p:txBody>
      </p:sp>
      <p:sp>
        <p:nvSpPr>
          <p:cNvPr id="55"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56"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57"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44</a:t>
            </a:fld>
            <a:endParaRPr dirty="0"/>
          </a:p>
        </p:txBody>
      </p:sp>
    </p:spTree>
    <p:extLst>
      <p:ext uri="{BB962C8B-B14F-4D97-AF65-F5344CB8AC3E}">
        <p14:creationId xmlns:p14="http://schemas.microsoft.com/office/powerpoint/2010/main" val="505338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dissolv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dissolv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2" grpId="0"/>
      <p:bldP spid="43" grpId="0"/>
      <p:bldP spid="44" grpId="0"/>
      <p:bldP spid="45" grpId="0"/>
      <p:bldP spid="46" grpId="0"/>
      <p:bldP spid="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42642" y="524657"/>
            <a:ext cx="8420558" cy="644577"/>
          </a:xfrm>
        </p:spPr>
        <p:txBody>
          <a:bodyPr>
            <a:normAutofit/>
          </a:bodyPr>
          <a:lstStyle/>
          <a:p>
            <a:pPr marL="1976438" indent="-1976438"/>
            <a:r>
              <a:rPr lang="en-GB" sz="3600" dirty="0">
                <a:solidFill>
                  <a:srgbClr val="0000FF"/>
                </a:solidFill>
              </a:rPr>
              <a:t>5. Block Replacement Policy (3/3)</a:t>
            </a:r>
            <a:endParaRPr lang="en-GB" sz="3600" b="1" dirty="0">
              <a:solidFill>
                <a:srgbClr val="0000FF"/>
              </a:solidFill>
            </a:endParaRPr>
          </a:p>
        </p:txBody>
      </p:sp>
      <p:sp>
        <p:nvSpPr>
          <p:cNvPr id="52" name="Rectangle 3">
            <a:extLst>
              <a:ext uri="{FF2B5EF4-FFF2-40B4-BE49-F238E27FC236}">
                <a16:creationId xmlns:a16="http://schemas.microsoft.com/office/drawing/2014/main" id="{BD3A81B5-5541-4C6F-A371-C6B18229D2AC}"/>
              </a:ext>
            </a:extLst>
          </p:cNvPr>
          <p:cNvSpPr txBox="1">
            <a:spLocks noChangeArrowheads="1"/>
          </p:cNvSpPr>
          <p:nvPr/>
        </p:nvSpPr>
        <p:spPr>
          <a:xfrm>
            <a:off x="1981200" y="1346417"/>
            <a:ext cx="8229600" cy="497818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ts val="600"/>
              </a:spcBef>
              <a:spcAft>
                <a:spcPts val="0"/>
              </a:spcAft>
              <a:buFont typeface="Wingdings" panose="05000000000000000000" pitchFamily="2" charset="2"/>
              <a:buChar char="§"/>
            </a:pPr>
            <a:r>
              <a:rPr lang="en-US" sz="2800" dirty="0"/>
              <a:t>Drawback for LRU</a:t>
            </a:r>
          </a:p>
          <a:p>
            <a:pPr marL="628650" lvl="1" indent="-274638" fontAlgn="auto">
              <a:spcBef>
                <a:spcPts val="600"/>
              </a:spcBef>
              <a:spcAft>
                <a:spcPts val="0"/>
              </a:spcAft>
              <a:buFont typeface="Wingdings" panose="05000000000000000000" pitchFamily="2" charset="2"/>
              <a:buChar char="§"/>
            </a:pPr>
            <a:r>
              <a:rPr lang="en-US" sz="2400" dirty="0"/>
              <a:t>Hard to keep track if there are many choices</a:t>
            </a:r>
          </a:p>
          <a:p>
            <a:pPr marL="263525" indent="-263525" fontAlgn="auto">
              <a:spcBef>
                <a:spcPts val="1800"/>
              </a:spcBef>
              <a:spcAft>
                <a:spcPts val="0"/>
              </a:spcAft>
              <a:buFont typeface="Wingdings" panose="05000000000000000000" pitchFamily="2" charset="2"/>
              <a:buChar char="§"/>
            </a:pPr>
            <a:r>
              <a:rPr lang="en-US" sz="2800" dirty="0"/>
              <a:t>Other replacement policies:</a:t>
            </a:r>
          </a:p>
          <a:p>
            <a:pPr marL="628650" lvl="1" indent="-274638" fontAlgn="auto">
              <a:spcBef>
                <a:spcPts val="600"/>
              </a:spcBef>
              <a:spcAft>
                <a:spcPts val="0"/>
              </a:spcAft>
              <a:buFont typeface="Wingdings" panose="05000000000000000000" pitchFamily="2" charset="2"/>
              <a:buChar char="§"/>
            </a:pPr>
            <a:r>
              <a:rPr lang="en-US" sz="2400" dirty="0"/>
              <a:t>First in first out (FIFO)</a:t>
            </a:r>
          </a:p>
          <a:p>
            <a:pPr marL="628650" lvl="1" indent="-274638" fontAlgn="auto">
              <a:spcBef>
                <a:spcPts val="600"/>
              </a:spcBef>
              <a:spcAft>
                <a:spcPts val="0"/>
              </a:spcAft>
              <a:buFont typeface="Wingdings" panose="05000000000000000000" pitchFamily="2" charset="2"/>
              <a:buChar char="§"/>
            </a:pPr>
            <a:r>
              <a:rPr lang="en-US" sz="2400" dirty="0"/>
              <a:t>Random replacement (RR)</a:t>
            </a:r>
          </a:p>
          <a:p>
            <a:pPr marL="628650" lvl="1" indent="-274638" fontAlgn="auto">
              <a:spcBef>
                <a:spcPts val="600"/>
              </a:spcBef>
              <a:spcAft>
                <a:spcPts val="0"/>
              </a:spcAft>
              <a:buFont typeface="Wingdings" panose="05000000000000000000" pitchFamily="2" charset="2"/>
              <a:buChar char="§"/>
            </a:pPr>
            <a:r>
              <a:rPr lang="en-US" sz="2400" dirty="0"/>
              <a:t>Least frequently used (LFU)</a:t>
            </a:r>
          </a:p>
          <a:p>
            <a:pPr marL="671512" lvl="2" indent="0" fontAlgn="auto">
              <a:spcAft>
                <a:spcPts val="0"/>
              </a:spcAft>
              <a:buNone/>
            </a:pPr>
            <a:endParaRPr lang="en-US" dirty="0"/>
          </a:p>
        </p:txBody>
      </p: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45</a:t>
            </a:fld>
            <a:endParaRPr dirty="0"/>
          </a:p>
        </p:txBody>
      </p:sp>
    </p:spTree>
    <p:extLst>
      <p:ext uri="{BB962C8B-B14F-4D97-AF65-F5344CB8AC3E}">
        <p14:creationId xmlns:p14="http://schemas.microsoft.com/office/powerpoint/2010/main" val="42636541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Types of Cache Misses</a:t>
            </a:r>
          </a:p>
        </p:txBody>
      </p:sp>
      <p:sp>
        <p:nvSpPr>
          <p:cNvPr id="3" name="Content Placeholder 2">
            <a:extLst>
              <a:ext uri="{FF2B5EF4-FFF2-40B4-BE49-F238E27FC236}">
                <a16:creationId xmlns:a16="http://schemas.microsoft.com/office/drawing/2014/main" id="{8ACE09B5-D065-4A3C-AE78-840A8EC9C772}"/>
              </a:ext>
            </a:extLst>
          </p:cNvPr>
          <p:cNvSpPr>
            <a:spLocks noGrp="1"/>
          </p:cNvSpPr>
          <p:nvPr>
            <p:ph idx="1"/>
          </p:nvPr>
        </p:nvSpPr>
        <p:spPr/>
        <p:txBody>
          <a:bodyPr/>
          <a:lstStyle/>
          <a:p>
            <a:pPr marL="265113" indent="-265113">
              <a:spcBef>
                <a:spcPts val="600"/>
              </a:spcBef>
              <a:buSzPct val="100000"/>
              <a:buFont typeface="Wingdings" panose="05000000000000000000" pitchFamily="2" charset="2"/>
              <a:buChar char="§"/>
            </a:pPr>
            <a:r>
              <a:rPr lang="en-SG" sz="2800" dirty="0">
                <a:solidFill>
                  <a:srgbClr val="C00000"/>
                </a:solidFill>
              </a:rPr>
              <a:t>Compulsory misses</a:t>
            </a:r>
          </a:p>
          <a:p>
            <a:pPr marL="625475" lvl="1" indent="-265113">
              <a:spcBef>
                <a:spcPts val="600"/>
              </a:spcBef>
              <a:buSzPct val="100000"/>
              <a:buFont typeface="Wingdings" panose="05000000000000000000" pitchFamily="2" charset="2"/>
              <a:buChar char="§"/>
            </a:pPr>
            <a:r>
              <a:rPr lang="en-SG" sz="2400" dirty="0"/>
              <a:t>On the first access to a block; the block must be brought into the cache</a:t>
            </a:r>
          </a:p>
          <a:p>
            <a:pPr marL="625475" lvl="1" indent="-265113">
              <a:spcBef>
                <a:spcPts val="600"/>
              </a:spcBef>
              <a:buSzPct val="100000"/>
              <a:buFont typeface="Wingdings" panose="05000000000000000000" pitchFamily="2" charset="2"/>
              <a:buChar char="§"/>
            </a:pPr>
            <a:r>
              <a:rPr lang="en-SG" sz="2400" dirty="0"/>
              <a:t>Also called </a:t>
            </a:r>
            <a:r>
              <a:rPr lang="en-SG" sz="2400" dirty="0">
                <a:solidFill>
                  <a:srgbClr val="C00000"/>
                </a:solidFill>
              </a:rPr>
              <a:t>cold start misses</a:t>
            </a:r>
            <a:r>
              <a:rPr lang="en-SG" sz="2400" dirty="0"/>
              <a:t> or </a:t>
            </a:r>
            <a:r>
              <a:rPr lang="en-SG" sz="2400" dirty="0">
                <a:solidFill>
                  <a:srgbClr val="C00000"/>
                </a:solidFill>
              </a:rPr>
              <a:t>first reference misses</a:t>
            </a:r>
            <a:endParaRPr lang="en-US" sz="2400" dirty="0">
              <a:solidFill>
                <a:srgbClr val="C00000"/>
              </a:solidFill>
            </a:endParaRPr>
          </a:p>
          <a:p>
            <a:pPr marL="265113" indent="-265113">
              <a:spcBef>
                <a:spcPts val="600"/>
              </a:spcBef>
              <a:buSzPct val="100000"/>
              <a:buFont typeface="Wingdings" panose="05000000000000000000" pitchFamily="2" charset="2"/>
              <a:buChar char="§"/>
            </a:pPr>
            <a:r>
              <a:rPr lang="en-SG" sz="2800" dirty="0">
                <a:solidFill>
                  <a:srgbClr val="C00000"/>
                </a:solidFill>
              </a:rPr>
              <a:t>Conflict misses</a:t>
            </a:r>
          </a:p>
          <a:p>
            <a:pPr marL="625475" lvl="1" indent="-265113">
              <a:spcBef>
                <a:spcPts val="600"/>
              </a:spcBef>
              <a:buSzPct val="100000"/>
              <a:buFont typeface="Wingdings" panose="05000000000000000000" pitchFamily="2" charset="2"/>
              <a:buChar char="§"/>
            </a:pPr>
            <a:r>
              <a:rPr lang="en-SG" sz="2400" dirty="0"/>
              <a:t>Occur in the case of direct mapped cache or set associative cache, when several blocks are mapped to the same block/set</a:t>
            </a:r>
          </a:p>
          <a:p>
            <a:pPr marL="625475" lvl="1" indent="-265113">
              <a:spcBef>
                <a:spcPts val="600"/>
              </a:spcBef>
              <a:buSzPct val="100000"/>
              <a:buFont typeface="Wingdings" panose="05000000000000000000" pitchFamily="2" charset="2"/>
              <a:buChar char="§"/>
            </a:pPr>
            <a:r>
              <a:rPr lang="en-SG" sz="2400" dirty="0"/>
              <a:t>Also called </a:t>
            </a:r>
            <a:r>
              <a:rPr lang="en-SG" sz="2400" dirty="0">
                <a:solidFill>
                  <a:srgbClr val="C00000"/>
                </a:solidFill>
              </a:rPr>
              <a:t>collision misses </a:t>
            </a:r>
            <a:r>
              <a:rPr lang="en-SG" sz="2400" dirty="0"/>
              <a:t>or </a:t>
            </a:r>
            <a:r>
              <a:rPr lang="en-SG" sz="2400" dirty="0">
                <a:solidFill>
                  <a:srgbClr val="C00000"/>
                </a:solidFill>
              </a:rPr>
              <a:t>interference misses</a:t>
            </a:r>
          </a:p>
          <a:p>
            <a:pPr marL="265113" indent="-265113">
              <a:spcBef>
                <a:spcPts val="1200"/>
              </a:spcBef>
              <a:buSzPct val="100000"/>
              <a:buFont typeface="Wingdings" panose="05000000000000000000" pitchFamily="2" charset="2"/>
              <a:buChar char="§"/>
            </a:pPr>
            <a:r>
              <a:rPr lang="en-SG" sz="2800" dirty="0">
                <a:solidFill>
                  <a:srgbClr val="C00000"/>
                </a:solidFill>
              </a:rPr>
              <a:t>Capacity misses</a:t>
            </a:r>
          </a:p>
          <a:p>
            <a:pPr marL="625475" lvl="1" indent="-265113">
              <a:spcBef>
                <a:spcPts val="600"/>
              </a:spcBef>
              <a:buSzPct val="100000"/>
              <a:buFont typeface="Wingdings" panose="05000000000000000000" pitchFamily="2" charset="2"/>
              <a:buChar char="§"/>
            </a:pPr>
            <a:r>
              <a:rPr lang="en-SG" sz="2400" dirty="0"/>
              <a:t>Occur when blocks are discarded from cache as cache cannot contain all blocks needed </a:t>
            </a:r>
          </a:p>
          <a:p>
            <a:endParaRPr lang="en-US" dirty="0"/>
          </a:p>
        </p:txBody>
      </p:sp>
      <p:sp>
        <p:nvSpPr>
          <p:cNvPr id="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46</a:t>
            </a:fld>
            <a:endParaRPr dirty="0"/>
          </a:p>
        </p:txBody>
      </p:sp>
    </p:spTree>
    <p:extLst>
      <p:ext uri="{BB962C8B-B14F-4D97-AF65-F5344CB8AC3E}">
        <p14:creationId xmlns:p14="http://schemas.microsoft.com/office/powerpoint/2010/main" val="251908295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Handling Misses</a:t>
            </a:r>
          </a:p>
        </p:txBody>
      </p:sp>
      <p:sp>
        <p:nvSpPr>
          <p:cNvPr id="3" name="Content Placeholder 2">
            <a:extLst>
              <a:ext uri="{FF2B5EF4-FFF2-40B4-BE49-F238E27FC236}">
                <a16:creationId xmlns:a16="http://schemas.microsoft.com/office/drawing/2014/main" id="{8ACE09B5-D065-4A3C-AE78-840A8EC9C772}"/>
              </a:ext>
            </a:extLst>
          </p:cNvPr>
          <p:cNvSpPr>
            <a:spLocks noGrp="1"/>
          </p:cNvSpPr>
          <p:nvPr>
            <p:ph idx="1"/>
          </p:nvPr>
        </p:nvSpPr>
        <p:spPr>
          <a:xfrm>
            <a:off x="609600" y="1600200"/>
            <a:ext cx="11092774" cy="4876800"/>
          </a:xfrm>
        </p:spPr>
        <p:txBody>
          <a:bodyPr/>
          <a:lstStyle/>
          <a:p>
            <a:pPr marL="265113" indent="-265113" fontAlgn="auto">
              <a:spcBef>
                <a:spcPts val="600"/>
              </a:spcBef>
              <a:spcAft>
                <a:spcPts val="0"/>
              </a:spcAft>
              <a:buSzPct val="100000"/>
              <a:buFont typeface="Wingdings" panose="05000000000000000000" pitchFamily="2" charset="2"/>
              <a:buChar char="§"/>
            </a:pPr>
            <a:r>
              <a:rPr lang="en-US" sz="2800" dirty="0"/>
              <a:t>On a </a:t>
            </a:r>
            <a:r>
              <a:rPr lang="en-US" sz="2800" b="1" dirty="0">
                <a:solidFill>
                  <a:srgbClr val="C00000"/>
                </a:solidFill>
              </a:rPr>
              <a:t>Read Miss</a:t>
            </a:r>
            <a:r>
              <a:rPr lang="en-US" sz="2800" b="1" dirty="0">
                <a:solidFill>
                  <a:srgbClr val="006600"/>
                </a:solidFill>
              </a:rPr>
              <a:t>:</a:t>
            </a:r>
            <a:endParaRPr lang="en-US" sz="2800" dirty="0"/>
          </a:p>
          <a:p>
            <a:pPr marL="625475" lvl="1" indent="-265113" fontAlgn="auto">
              <a:spcBef>
                <a:spcPts val="600"/>
              </a:spcBef>
              <a:spcAft>
                <a:spcPts val="0"/>
              </a:spcAft>
              <a:buSzPct val="100000"/>
              <a:buFont typeface="Wingdings" panose="05000000000000000000" pitchFamily="2" charset="2"/>
              <a:buChar char="§"/>
            </a:pPr>
            <a:r>
              <a:rPr lang="en-US" sz="2400" dirty="0"/>
              <a:t>Data loaded into cache and then load from there to register</a:t>
            </a:r>
          </a:p>
          <a:p>
            <a:pPr marL="265113" indent="-265113" fontAlgn="auto">
              <a:spcBef>
                <a:spcPts val="600"/>
              </a:spcBef>
              <a:spcAft>
                <a:spcPts val="0"/>
              </a:spcAft>
              <a:buSzPct val="100000"/>
              <a:buFont typeface="Wingdings" panose="05000000000000000000" pitchFamily="2" charset="2"/>
              <a:buChar char="§"/>
            </a:pPr>
            <a:r>
              <a:rPr lang="en-US" sz="2800" b="1" dirty="0">
                <a:solidFill>
                  <a:srgbClr val="C00000"/>
                </a:solidFill>
              </a:rPr>
              <a:t>Write Miss </a:t>
            </a:r>
            <a:r>
              <a:rPr lang="en-US" sz="2800" dirty="0"/>
              <a:t>option 1: </a:t>
            </a:r>
            <a:r>
              <a:rPr lang="en-US" sz="2800" b="1" dirty="0">
                <a:solidFill>
                  <a:srgbClr val="660066"/>
                </a:solidFill>
              </a:rPr>
              <a:t>Write allocate </a:t>
            </a:r>
          </a:p>
          <a:p>
            <a:pPr marL="625475" lvl="1" indent="-265113" fontAlgn="auto">
              <a:spcBef>
                <a:spcPts val="600"/>
              </a:spcBef>
              <a:spcAft>
                <a:spcPts val="0"/>
              </a:spcAft>
              <a:buSzPct val="100000"/>
              <a:buFont typeface="Wingdings" panose="05000000000000000000" pitchFamily="2" charset="2"/>
              <a:buChar char="§"/>
            </a:pPr>
            <a:r>
              <a:rPr lang="en-US" sz="2400" dirty="0"/>
              <a:t>Load the complete block into cache</a:t>
            </a:r>
          </a:p>
          <a:p>
            <a:pPr marL="625475" lvl="1" indent="-265113" fontAlgn="auto">
              <a:spcBef>
                <a:spcPts val="600"/>
              </a:spcBef>
              <a:spcAft>
                <a:spcPts val="0"/>
              </a:spcAft>
              <a:buSzPct val="100000"/>
              <a:buFont typeface="Wingdings" panose="05000000000000000000" pitchFamily="2" charset="2"/>
              <a:buChar char="§"/>
            </a:pPr>
            <a:r>
              <a:rPr lang="en-US" sz="2400" dirty="0"/>
              <a:t>Change only the required word in cache</a:t>
            </a:r>
          </a:p>
          <a:p>
            <a:pPr marL="625475" lvl="1" indent="-265113" fontAlgn="auto">
              <a:spcBef>
                <a:spcPts val="600"/>
              </a:spcBef>
              <a:spcAft>
                <a:spcPts val="0"/>
              </a:spcAft>
              <a:buSzPct val="100000"/>
              <a:buFont typeface="Wingdings" panose="05000000000000000000" pitchFamily="2" charset="2"/>
              <a:buChar char="§"/>
            </a:pPr>
            <a:r>
              <a:rPr lang="en-US" sz="2400" dirty="0"/>
              <a:t>Write to main memory depends on write policy (write-through or write-back)</a:t>
            </a:r>
          </a:p>
          <a:p>
            <a:pPr marL="265113" indent="-265113" fontAlgn="auto">
              <a:spcBef>
                <a:spcPts val="1200"/>
              </a:spcBef>
              <a:spcAft>
                <a:spcPts val="0"/>
              </a:spcAft>
              <a:buSzPct val="100000"/>
              <a:buFont typeface="Wingdings" panose="05000000000000000000" pitchFamily="2" charset="2"/>
              <a:buChar char="§"/>
            </a:pPr>
            <a:r>
              <a:rPr lang="en-US" sz="2800" b="1" dirty="0">
                <a:solidFill>
                  <a:srgbClr val="C00000"/>
                </a:solidFill>
              </a:rPr>
              <a:t>Write Miss </a:t>
            </a:r>
            <a:r>
              <a:rPr lang="en-US" sz="2800" dirty="0"/>
              <a:t>option 2: </a:t>
            </a:r>
            <a:r>
              <a:rPr lang="en-US" sz="2800" b="1" dirty="0">
                <a:solidFill>
                  <a:srgbClr val="006600"/>
                </a:solidFill>
              </a:rPr>
              <a:t>Write around</a:t>
            </a:r>
          </a:p>
          <a:p>
            <a:pPr marL="625475" lvl="1" indent="-265113" fontAlgn="auto">
              <a:spcBef>
                <a:spcPts val="600"/>
              </a:spcBef>
              <a:spcAft>
                <a:spcPts val="0"/>
              </a:spcAft>
              <a:buSzPct val="100000"/>
              <a:buFont typeface="Wingdings" panose="05000000000000000000" pitchFamily="2" charset="2"/>
              <a:buChar char="§"/>
            </a:pPr>
            <a:r>
              <a:rPr lang="en-US" sz="2400" dirty="0"/>
              <a:t>Do not load the block to cache</a:t>
            </a:r>
          </a:p>
          <a:p>
            <a:pPr marL="625475" lvl="1" indent="-265113" fontAlgn="auto">
              <a:spcBef>
                <a:spcPts val="600"/>
              </a:spcBef>
              <a:spcAft>
                <a:spcPts val="0"/>
              </a:spcAft>
              <a:buSzPct val="100000"/>
              <a:buFont typeface="Wingdings" panose="05000000000000000000" pitchFamily="2" charset="2"/>
              <a:buChar char="§"/>
            </a:pPr>
            <a:r>
              <a:rPr lang="en-US" sz="2400" dirty="0"/>
              <a:t>Write directly to </a:t>
            </a:r>
            <a:r>
              <a:rPr lang="en-US" sz="2400" b="1" dirty="0">
                <a:solidFill>
                  <a:srgbClr val="C00000"/>
                </a:solidFill>
              </a:rPr>
              <a:t>main memory only</a:t>
            </a:r>
            <a:endParaRPr lang="en-US" dirty="0"/>
          </a:p>
        </p:txBody>
      </p:sp>
      <p:sp>
        <p:nvSpPr>
          <p:cNvPr id="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47</a:t>
            </a:fld>
            <a:endParaRPr dirty="0"/>
          </a:p>
        </p:txBody>
      </p:sp>
    </p:spTree>
    <p:extLst>
      <p:ext uri="{BB962C8B-B14F-4D97-AF65-F5344CB8AC3E}">
        <p14:creationId xmlns:p14="http://schemas.microsoft.com/office/powerpoint/2010/main" val="34422279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Write Policy in Cache</a:t>
            </a:r>
          </a:p>
        </p:txBody>
      </p:sp>
      <p:sp>
        <p:nvSpPr>
          <p:cNvPr id="3" name="Content Placeholder 2">
            <a:extLst>
              <a:ext uri="{FF2B5EF4-FFF2-40B4-BE49-F238E27FC236}">
                <a16:creationId xmlns:a16="http://schemas.microsoft.com/office/drawing/2014/main" id="{8ACE09B5-D065-4A3C-AE78-840A8EC9C772}"/>
              </a:ext>
            </a:extLst>
          </p:cNvPr>
          <p:cNvSpPr>
            <a:spLocks noGrp="1"/>
          </p:cNvSpPr>
          <p:nvPr>
            <p:ph idx="1"/>
          </p:nvPr>
        </p:nvSpPr>
        <p:spPr/>
        <p:txBody>
          <a:bodyPr/>
          <a:lstStyle/>
          <a:p>
            <a:pPr marL="265113" indent="-265113" fontAlgn="auto">
              <a:spcBef>
                <a:spcPts val="600"/>
              </a:spcBef>
              <a:spcAft>
                <a:spcPts val="0"/>
              </a:spcAft>
              <a:buClr>
                <a:srgbClr val="663300"/>
              </a:buClr>
              <a:buSzPct val="100000"/>
              <a:buFont typeface="Wingdings" panose="05000000000000000000" pitchFamily="2" charset="2"/>
              <a:buChar char="§"/>
            </a:pPr>
            <a:r>
              <a:rPr lang="en-US" sz="2800" dirty="0">
                <a:solidFill>
                  <a:srgbClr val="000000"/>
                </a:solidFill>
                <a:latin typeface="Verdana"/>
              </a:rPr>
              <a:t>Cache and main memory are inconsistent</a:t>
            </a:r>
          </a:p>
          <a:p>
            <a:pPr marL="625475" lvl="1" indent="-265113" fontAlgn="auto">
              <a:spcBef>
                <a:spcPts val="600"/>
              </a:spcBef>
              <a:spcAft>
                <a:spcPts val="0"/>
              </a:spcAft>
              <a:buClr>
                <a:srgbClr val="CC3300"/>
              </a:buClr>
              <a:buSzPct val="100000"/>
              <a:buFont typeface="Wingdings" panose="05000000000000000000" pitchFamily="2" charset="2"/>
              <a:buChar char="§"/>
            </a:pPr>
            <a:r>
              <a:rPr lang="en-US" sz="2400" dirty="0">
                <a:solidFill>
                  <a:srgbClr val="000000"/>
                </a:solidFill>
                <a:latin typeface="Verdana"/>
              </a:rPr>
              <a:t>Modified data only in cache, not in memory!</a:t>
            </a:r>
          </a:p>
          <a:p>
            <a:pPr marL="265113" indent="-265113" fontAlgn="auto">
              <a:spcBef>
                <a:spcPts val="1800"/>
              </a:spcBef>
              <a:spcAft>
                <a:spcPts val="0"/>
              </a:spcAft>
              <a:buClr>
                <a:srgbClr val="663300"/>
              </a:buClr>
              <a:buSzPct val="100000"/>
              <a:buFont typeface="Wingdings" panose="05000000000000000000" pitchFamily="2" charset="2"/>
              <a:buChar char="§"/>
            </a:pPr>
            <a:r>
              <a:rPr lang="en-US" sz="2800" b="1" dirty="0">
                <a:solidFill>
                  <a:srgbClr val="000000"/>
                </a:solidFill>
                <a:latin typeface="Verdana"/>
              </a:rPr>
              <a:t>Solution 1:</a:t>
            </a:r>
            <a:r>
              <a:rPr lang="en-US" sz="2800" dirty="0">
                <a:solidFill>
                  <a:srgbClr val="000000"/>
                </a:solidFill>
                <a:latin typeface="Verdana"/>
              </a:rPr>
              <a:t> </a:t>
            </a:r>
            <a:r>
              <a:rPr lang="en-US" sz="2800" b="1" dirty="0">
                <a:solidFill>
                  <a:srgbClr val="660066"/>
                </a:solidFill>
                <a:latin typeface="Verdana"/>
              </a:rPr>
              <a:t>Write-through</a:t>
            </a:r>
            <a:r>
              <a:rPr lang="en-US" sz="2800" dirty="0">
                <a:solidFill>
                  <a:srgbClr val="FF0000"/>
                </a:solidFill>
                <a:latin typeface="Verdana"/>
              </a:rPr>
              <a:t> </a:t>
            </a:r>
            <a:r>
              <a:rPr lang="en-US" sz="2800" dirty="0">
                <a:solidFill>
                  <a:srgbClr val="000000"/>
                </a:solidFill>
                <a:latin typeface="Verdana"/>
              </a:rPr>
              <a:t>cache</a:t>
            </a:r>
          </a:p>
          <a:p>
            <a:pPr marL="625475" lvl="1" indent="-265113" fontAlgn="auto">
              <a:spcBef>
                <a:spcPts val="600"/>
              </a:spcBef>
              <a:spcAft>
                <a:spcPts val="0"/>
              </a:spcAft>
              <a:buClr>
                <a:srgbClr val="CC3300"/>
              </a:buClr>
              <a:buSzPct val="100000"/>
              <a:buFont typeface="Wingdings" panose="05000000000000000000" pitchFamily="2" charset="2"/>
              <a:buChar char="§"/>
            </a:pPr>
            <a:r>
              <a:rPr lang="en-US" sz="2400" dirty="0">
                <a:solidFill>
                  <a:srgbClr val="000000"/>
                </a:solidFill>
                <a:latin typeface="Verdana"/>
              </a:rPr>
              <a:t>Write data both to cache and to main memory</a:t>
            </a:r>
          </a:p>
          <a:p>
            <a:pPr marL="265113" indent="-265113" fontAlgn="auto">
              <a:spcBef>
                <a:spcPts val="1800"/>
              </a:spcBef>
              <a:spcAft>
                <a:spcPts val="0"/>
              </a:spcAft>
              <a:buClr>
                <a:srgbClr val="663300"/>
              </a:buClr>
              <a:buSzPct val="100000"/>
              <a:buFont typeface="Wingdings" panose="05000000000000000000" pitchFamily="2" charset="2"/>
              <a:buChar char="§"/>
            </a:pPr>
            <a:r>
              <a:rPr lang="en-US" sz="2800" b="1" dirty="0">
                <a:solidFill>
                  <a:srgbClr val="000000"/>
                </a:solidFill>
                <a:latin typeface="Verdana"/>
              </a:rPr>
              <a:t>Solution 2: </a:t>
            </a:r>
            <a:r>
              <a:rPr lang="en-US" sz="2800" b="1" dirty="0">
                <a:solidFill>
                  <a:srgbClr val="660066"/>
                </a:solidFill>
                <a:latin typeface="Verdana"/>
              </a:rPr>
              <a:t>Write-back</a:t>
            </a:r>
            <a:r>
              <a:rPr lang="en-US" sz="2800" dirty="0">
                <a:solidFill>
                  <a:srgbClr val="FF0000"/>
                </a:solidFill>
                <a:latin typeface="Verdana"/>
              </a:rPr>
              <a:t> </a:t>
            </a:r>
            <a:r>
              <a:rPr lang="en-US" sz="2800" dirty="0">
                <a:solidFill>
                  <a:srgbClr val="000000"/>
                </a:solidFill>
                <a:latin typeface="Verdana"/>
              </a:rPr>
              <a:t>cache</a:t>
            </a:r>
          </a:p>
          <a:p>
            <a:pPr marL="625475" lvl="1" indent="-265113" fontAlgn="auto">
              <a:spcBef>
                <a:spcPts val="600"/>
              </a:spcBef>
              <a:spcAft>
                <a:spcPts val="0"/>
              </a:spcAft>
              <a:buClr>
                <a:srgbClr val="CC3300"/>
              </a:buClr>
              <a:buSzPct val="100000"/>
              <a:buFont typeface="Wingdings" panose="05000000000000000000" pitchFamily="2" charset="2"/>
              <a:buChar char="§"/>
            </a:pPr>
            <a:r>
              <a:rPr lang="en-US" sz="2400" dirty="0">
                <a:solidFill>
                  <a:srgbClr val="000000"/>
                </a:solidFill>
                <a:latin typeface="Verdana"/>
              </a:rPr>
              <a:t>Only write to cache</a:t>
            </a:r>
          </a:p>
          <a:p>
            <a:pPr marL="625475" lvl="1" indent="-265113" fontAlgn="auto">
              <a:spcBef>
                <a:spcPts val="600"/>
              </a:spcBef>
              <a:spcAft>
                <a:spcPts val="0"/>
              </a:spcAft>
              <a:buClr>
                <a:srgbClr val="CC3300"/>
              </a:buClr>
              <a:buSzPct val="100000"/>
              <a:buFont typeface="Wingdings" panose="05000000000000000000" pitchFamily="2" charset="2"/>
              <a:buChar char="§"/>
            </a:pPr>
            <a:r>
              <a:rPr lang="en-US" sz="2400" dirty="0">
                <a:solidFill>
                  <a:srgbClr val="000000"/>
                </a:solidFill>
                <a:latin typeface="Verdana"/>
              </a:rPr>
              <a:t>Write to main memory only when cache block is replaced (evicted)</a:t>
            </a:r>
          </a:p>
          <a:p>
            <a:endParaRPr lang="en-US" dirty="0"/>
          </a:p>
        </p:txBody>
      </p:sp>
      <p:pic>
        <p:nvPicPr>
          <p:cNvPr id="6" name="Picture 5">
            <a:extLst>
              <a:ext uri="{FF2B5EF4-FFF2-40B4-BE49-F238E27FC236}">
                <a16:creationId xmlns:a16="http://schemas.microsoft.com/office/drawing/2014/main" id="{A746C48F-FB3C-434F-9D3C-9D1331AD8B8E}"/>
              </a:ext>
            </a:extLst>
          </p:cNvPr>
          <p:cNvPicPr>
            <a:picLocks noChangeAspect="1"/>
          </p:cNvPicPr>
          <p:nvPr/>
        </p:nvPicPr>
        <p:blipFill>
          <a:blip r:embed="rId2"/>
          <a:stretch>
            <a:fillRect/>
          </a:stretch>
        </p:blipFill>
        <p:spPr>
          <a:xfrm>
            <a:off x="7741328" y="381000"/>
            <a:ext cx="4441997" cy="1355539"/>
          </a:xfrm>
          <a:prstGeom prst="rect">
            <a:avLst/>
          </a:prstGeom>
        </p:spPr>
      </p:pic>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48</a:t>
            </a:fld>
            <a:endParaRPr dirty="0"/>
          </a:p>
        </p:txBody>
      </p:sp>
    </p:spTree>
    <p:extLst>
      <p:ext uri="{BB962C8B-B14F-4D97-AF65-F5344CB8AC3E}">
        <p14:creationId xmlns:p14="http://schemas.microsoft.com/office/powerpoint/2010/main" val="193519125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2587-97F6-4C85-9787-CC389BADA957}"/>
              </a:ext>
            </a:extLst>
          </p:cNvPr>
          <p:cNvSpPr>
            <a:spLocks noGrp="1"/>
          </p:cNvSpPr>
          <p:nvPr>
            <p:ph type="title"/>
          </p:nvPr>
        </p:nvSpPr>
        <p:spPr/>
        <p:txBody>
          <a:bodyPr/>
          <a:lstStyle/>
          <a:p>
            <a:r>
              <a:rPr lang="en-US" dirty="0"/>
              <a:t>Cache Summary</a:t>
            </a:r>
          </a:p>
        </p:txBody>
      </p:sp>
      <p:pic>
        <p:nvPicPr>
          <p:cNvPr id="6" name="Picture 5">
            <a:extLst>
              <a:ext uri="{FF2B5EF4-FFF2-40B4-BE49-F238E27FC236}">
                <a16:creationId xmlns:a16="http://schemas.microsoft.com/office/drawing/2014/main" id="{BD8AE4E2-B40F-499D-BA9C-2F1CE6EC44A7}"/>
              </a:ext>
            </a:extLst>
          </p:cNvPr>
          <p:cNvPicPr>
            <a:picLocks noChangeAspect="1"/>
          </p:cNvPicPr>
          <p:nvPr/>
        </p:nvPicPr>
        <p:blipFill>
          <a:blip r:embed="rId2"/>
          <a:stretch>
            <a:fillRect/>
          </a:stretch>
        </p:blipFill>
        <p:spPr>
          <a:xfrm>
            <a:off x="1828800" y="1544273"/>
            <a:ext cx="8534400" cy="4932727"/>
          </a:xfrm>
          <a:prstGeom prst="rect">
            <a:avLst/>
          </a:prstGeom>
        </p:spPr>
      </p:pic>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49</a:t>
            </a:fld>
            <a:endParaRPr dirty="0"/>
          </a:p>
        </p:txBody>
      </p:sp>
    </p:spTree>
    <p:extLst>
      <p:ext uri="{BB962C8B-B14F-4D97-AF65-F5344CB8AC3E}">
        <p14:creationId xmlns:p14="http://schemas.microsoft.com/office/powerpoint/2010/main" val="14190669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32A7-25FC-478D-BDA8-97DDBA9148C9}"/>
              </a:ext>
            </a:extLst>
          </p:cNvPr>
          <p:cNvSpPr>
            <a:spLocks noGrp="1"/>
          </p:cNvSpPr>
          <p:nvPr>
            <p:ph type="title"/>
          </p:nvPr>
        </p:nvSpPr>
        <p:spPr/>
        <p:txBody>
          <a:bodyPr/>
          <a:lstStyle/>
          <a:p>
            <a:r>
              <a:rPr lang="en-US" dirty="0"/>
              <a:t>Temporal &amp; Spatial Locality</a:t>
            </a:r>
          </a:p>
        </p:txBody>
      </p:sp>
      <p:pic>
        <p:nvPicPr>
          <p:cNvPr id="7" name="Picture 6">
            <a:extLst>
              <a:ext uri="{FF2B5EF4-FFF2-40B4-BE49-F238E27FC236}">
                <a16:creationId xmlns:a16="http://schemas.microsoft.com/office/drawing/2014/main" id="{0DF3E392-600A-4118-BDD8-C67FB38D137E}"/>
              </a:ext>
            </a:extLst>
          </p:cNvPr>
          <p:cNvPicPr>
            <a:picLocks noChangeAspect="1"/>
          </p:cNvPicPr>
          <p:nvPr/>
        </p:nvPicPr>
        <p:blipFill rotWithShape="1">
          <a:blip r:embed="rId3"/>
          <a:srcRect t="13952"/>
          <a:stretch/>
        </p:blipFill>
        <p:spPr>
          <a:xfrm>
            <a:off x="947375" y="1937099"/>
            <a:ext cx="9025965" cy="2763519"/>
          </a:xfrm>
          <a:prstGeom prst="rect">
            <a:avLst/>
          </a:prstGeom>
        </p:spPr>
      </p:pic>
      <p:sp>
        <p:nvSpPr>
          <p:cNvPr id="6" name="TextBox 5">
            <a:extLst>
              <a:ext uri="{FF2B5EF4-FFF2-40B4-BE49-F238E27FC236}">
                <a16:creationId xmlns:a16="http://schemas.microsoft.com/office/drawing/2014/main" id="{BA829D68-5A20-4D57-9956-C88BC4D17D0E}"/>
              </a:ext>
            </a:extLst>
          </p:cNvPr>
          <p:cNvSpPr txBox="1"/>
          <p:nvPr/>
        </p:nvSpPr>
        <p:spPr>
          <a:xfrm>
            <a:off x="871870" y="1417540"/>
            <a:ext cx="9558670" cy="584775"/>
          </a:xfrm>
          <a:prstGeom prst="rect">
            <a:avLst/>
          </a:prstGeom>
          <a:noFill/>
        </p:spPr>
        <p:txBody>
          <a:bodyPr wrap="square" rtlCol="0">
            <a:spAutoFit/>
          </a:bodyPr>
          <a:lstStyle/>
          <a:p>
            <a:r>
              <a:rPr lang="en-US" sz="3200" dirty="0"/>
              <a:t>Example: 4-byte words, 4-word cache blocks.</a:t>
            </a:r>
            <a:endParaRPr lang="en-SG" sz="3200" dirty="0"/>
          </a:p>
        </p:txBody>
      </p:sp>
      <p:graphicFrame>
        <p:nvGraphicFramePr>
          <p:cNvPr id="8" name="Table 7">
            <a:extLst>
              <a:ext uri="{FF2B5EF4-FFF2-40B4-BE49-F238E27FC236}">
                <a16:creationId xmlns:a16="http://schemas.microsoft.com/office/drawing/2014/main" id="{E1DCB812-1E3E-4A33-8882-90FE6C584ED7}"/>
              </a:ext>
            </a:extLst>
          </p:cNvPr>
          <p:cNvGraphicFramePr>
            <a:graphicFrameLocks noGrp="1"/>
          </p:cNvGraphicFramePr>
          <p:nvPr>
            <p:extLst>
              <p:ext uri="{D42A27DB-BD31-4B8C-83A1-F6EECF244321}">
                <p14:modId xmlns:p14="http://schemas.microsoft.com/office/powerpoint/2010/main" val="2491441609"/>
              </p:ext>
            </p:extLst>
          </p:nvPr>
        </p:nvGraphicFramePr>
        <p:xfrm>
          <a:off x="3116521" y="5095996"/>
          <a:ext cx="4900428" cy="1112520"/>
        </p:xfrm>
        <a:graphic>
          <a:graphicData uri="http://schemas.openxmlformats.org/drawingml/2006/table">
            <a:tbl>
              <a:tblPr firstRow="1" bandRow="1">
                <a:tableStyleId>{5C22544A-7EE6-4342-B048-85BDC9FD1C3A}</a:tableStyleId>
              </a:tblPr>
              <a:tblGrid>
                <a:gridCol w="1225107">
                  <a:extLst>
                    <a:ext uri="{9D8B030D-6E8A-4147-A177-3AD203B41FA5}">
                      <a16:colId xmlns:a16="http://schemas.microsoft.com/office/drawing/2014/main" val="1186482802"/>
                    </a:ext>
                  </a:extLst>
                </a:gridCol>
                <a:gridCol w="1225107">
                  <a:extLst>
                    <a:ext uri="{9D8B030D-6E8A-4147-A177-3AD203B41FA5}">
                      <a16:colId xmlns:a16="http://schemas.microsoft.com/office/drawing/2014/main" val="3036432436"/>
                    </a:ext>
                  </a:extLst>
                </a:gridCol>
                <a:gridCol w="1225107">
                  <a:extLst>
                    <a:ext uri="{9D8B030D-6E8A-4147-A177-3AD203B41FA5}">
                      <a16:colId xmlns:a16="http://schemas.microsoft.com/office/drawing/2014/main" val="4240987488"/>
                    </a:ext>
                  </a:extLst>
                </a:gridCol>
                <a:gridCol w="1225107">
                  <a:extLst>
                    <a:ext uri="{9D8B030D-6E8A-4147-A177-3AD203B41FA5}">
                      <a16:colId xmlns:a16="http://schemas.microsoft.com/office/drawing/2014/main" val="940109605"/>
                    </a:ext>
                  </a:extLst>
                </a:gridCol>
              </a:tblGrid>
              <a:tr h="370840">
                <a:tc>
                  <a:txBody>
                    <a:bodyPr/>
                    <a:lstStyle/>
                    <a:p>
                      <a:r>
                        <a:rPr lang="en-US" b="0" dirty="0">
                          <a:solidFill>
                            <a:schemeClr val="tx1"/>
                          </a:solidFill>
                        </a:rPr>
                        <a:t>A[0][0]</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A[0][1]</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A[0][2]</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A[0][3]</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9217483"/>
                  </a:ext>
                </a:extLst>
              </a:tr>
              <a:tr h="370840">
                <a:tc>
                  <a:txBody>
                    <a:bodyPr/>
                    <a:lstStyle/>
                    <a:p>
                      <a:r>
                        <a:rPr lang="en-US" b="0" dirty="0">
                          <a:solidFill>
                            <a:schemeClr val="tx1"/>
                          </a:solidFill>
                        </a:rPr>
                        <a:t>A[1][0]</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A[1][1]</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A[1][2]</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A[1][3]</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987087"/>
                  </a:ext>
                </a:extLst>
              </a:tr>
              <a:tr h="370840">
                <a:tc>
                  <a:txBody>
                    <a:bodyPr/>
                    <a:lstStyle/>
                    <a:p>
                      <a:r>
                        <a:rPr lang="en-US" b="0" dirty="0">
                          <a:solidFill>
                            <a:schemeClr val="tx1"/>
                          </a:solidFill>
                        </a:rPr>
                        <a:t>A[2][0]</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A[2][1]</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A[2][2]</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A[2][3]</a:t>
                      </a:r>
                      <a:endParaRPr lang="en-SG"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4761910"/>
                  </a:ext>
                </a:extLst>
              </a:tr>
            </a:tbl>
          </a:graphicData>
        </a:graphic>
      </p:graphicFrame>
      <p:sp>
        <p:nvSpPr>
          <p:cNvPr id="9" name="TextBox 8">
            <a:extLst>
              <a:ext uri="{FF2B5EF4-FFF2-40B4-BE49-F238E27FC236}">
                <a16:creationId xmlns:a16="http://schemas.microsoft.com/office/drawing/2014/main" id="{FF01794E-1B73-4FE4-8FE4-4FDD9A1F64D7}"/>
              </a:ext>
            </a:extLst>
          </p:cNvPr>
          <p:cNvSpPr txBox="1"/>
          <p:nvPr/>
        </p:nvSpPr>
        <p:spPr>
          <a:xfrm>
            <a:off x="871870" y="5024961"/>
            <a:ext cx="1967022" cy="830997"/>
          </a:xfrm>
          <a:prstGeom prst="rect">
            <a:avLst/>
          </a:prstGeom>
          <a:noFill/>
        </p:spPr>
        <p:txBody>
          <a:bodyPr wrap="square" rtlCol="0">
            <a:spAutoFit/>
          </a:bodyPr>
          <a:lstStyle/>
          <a:p>
            <a:r>
              <a:rPr lang="en-US" sz="2400" dirty="0">
                <a:solidFill>
                  <a:srgbClr val="0000FF"/>
                </a:solidFill>
              </a:rPr>
              <a:t>3</a:t>
            </a:r>
            <a:r>
              <a:rPr lang="en-US" sz="2400" dirty="0">
                <a:solidFill>
                  <a:srgbClr val="0000FF"/>
                </a:solidFill>
                <a:sym typeface="Symbol" panose="05050102010706020507" pitchFamily="18" charset="2"/>
              </a:rPr>
              <a:t>4 integer array </a:t>
            </a:r>
            <a:r>
              <a:rPr lang="en-US" sz="2400" i="1" dirty="0">
                <a:solidFill>
                  <a:srgbClr val="0000FF"/>
                </a:solidFill>
                <a:sym typeface="Symbol" panose="05050102010706020507" pitchFamily="18" charset="2"/>
              </a:rPr>
              <a:t>A</a:t>
            </a:r>
            <a:endParaRPr lang="en-SG" sz="2400" i="1" dirty="0">
              <a:solidFill>
                <a:srgbClr val="0000FF"/>
              </a:solidFill>
            </a:endParaRPr>
          </a:p>
        </p:txBody>
      </p: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2"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3"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a:t>
            </a:fld>
            <a:endParaRPr dirty="0"/>
          </a:p>
        </p:txBody>
      </p:sp>
    </p:spTree>
    <p:extLst>
      <p:ext uri="{BB962C8B-B14F-4D97-AF65-F5344CB8AC3E}">
        <p14:creationId xmlns:p14="http://schemas.microsoft.com/office/powerpoint/2010/main" val="951809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2587-97F6-4C85-9787-CC389BADA957}"/>
              </a:ext>
            </a:extLst>
          </p:cNvPr>
          <p:cNvSpPr>
            <a:spLocks noGrp="1"/>
          </p:cNvSpPr>
          <p:nvPr>
            <p:ph type="title"/>
          </p:nvPr>
        </p:nvSpPr>
        <p:spPr/>
        <p:txBody>
          <a:bodyPr/>
          <a:lstStyle/>
          <a:p>
            <a:r>
              <a:rPr lang="en-US" dirty="0"/>
              <a:t>Cache Summary</a:t>
            </a:r>
          </a:p>
        </p:txBody>
      </p:sp>
      <p:pic>
        <p:nvPicPr>
          <p:cNvPr id="7" name="Picture 6">
            <a:extLst>
              <a:ext uri="{FF2B5EF4-FFF2-40B4-BE49-F238E27FC236}">
                <a16:creationId xmlns:a16="http://schemas.microsoft.com/office/drawing/2014/main" id="{F409C604-46B8-4CB0-996E-A1B508C1F89E}"/>
              </a:ext>
            </a:extLst>
          </p:cNvPr>
          <p:cNvPicPr>
            <a:picLocks noChangeAspect="1"/>
          </p:cNvPicPr>
          <p:nvPr/>
        </p:nvPicPr>
        <p:blipFill>
          <a:blip r:embed="rId2"/>
          <a:stretch>
            <a:fillRect/>
          </a:stretch>
        </p:blipFill>
        <p:spPr>
          <a:xfrm>
            <a:off x="1257952" y="1404570"/>
            <a:ext cx="9116697" cy="5268060"/>
          </a:xfrm>
          <a:prstGeom prst="rect">
            <a:avLst/>
          </a:prstGeom>
        </p:spPr>
      </p:pic>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50</a:t>
            </a:fld>
            <a:endParaRPr dirty="0"/>
          </a:p>
        </p:txBody>
      </p:sp>
    </p:spTree>
    <p:extLst>
      <p:ext uri="{BB962C8B-B14F-4D97-AF65-F5344CB8AC3E}">
        <p14:creationId xmlns:p14="http://schemas.microsoft.com/office/powerpoint/2010/main" val="230436607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2587-97F6-4C85-9787-CC389BADA957}"/>
              </a:ext>
            </a:extLst>
          </p:cNvPr>
          <p:cNvSpPr>
            <a:spLocks noGrp="1"/>
          </p:cNvSpPr>
          <p:nvPr>
            <p:ph type="title"/>
          </p:nvPr>
        </p:nvSpPr>
        <p:spPr/>
        <p:txBody>
          <a:bodyPr/>
          <a:lstStyle/>
          <a:p>
            <a:r>
              <a:rPr lang="en-US" dirty="0"/>
              <a:t>Cache Summary</a:t>
            </a:r>
          </a:p>
        </p:txBody>
      </p:sp>
      <p:pic>
        <p:nvPicPr>
          <p:cNvPr id="6" name="Picture 5">
            <a:extLst>
              <a:ext uri="{FF2B5EF4-FFF2-40B4-BE49-F238E27FC236}">
                <a16:creationId xmlns:a16="http://schemas.microsoft.com/office/drawing/2014/main" id="{0D466CBE-CC4D-4313-95F9-D401E2781D7A}"/>
              </a:ext>
            </a:extLst>
          </p:cNvPr>
          <p:cNvPicPr>
            <a:picLocks noChangeAspect="1"/>
          </p:cNvPicPr>
          <p:nvPr/>
        </p:nvPicPr>
        <p:blipFill>
          <a:blip r:embed="rId2"/>
          <a:stretch>
            <a:fillRect/>
          </a:stretch>
        </p:blipFill>
        <p:spPr>
          <a:xfrm>
            <a:off x="1781987" y="1524000"/>
            <a:ext cx="8849960" cy="4601217"/>
          </a:xfrm>
          <a:prstGeom prst="rect">
            <a:avLst/>
          </a:prstGeom>
        </p:spPr>
      </p:pic>
      <p:sp>
        <p:nvSpPr>
          <p:cNvPr id="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51</a:t>
            </a:fld>
            <a:endParaRPr dirty="0"/>
          </a:p>
        </p:txBody>
      </p:sp>
    </p:spTree>
    <p:extLst>
      <p:ext uri="{BB962C8B-B14F-4D97-AF65-F5344CB8AC3E}">
        <p14:creationId xmlns:p14="http://schemas.microsoft.com/office/powerpoint/2010/main" val="22115026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normAutofit fontScale="90000"/>
          </a:bodyPr>
          <a:lstStyle/>
          <a:p>
            <a:pPr algn="ctr" eaLnBrk="1" hangingPunct="1"/>
            <a:r>
              <a:rPr lang="en-GB" dirty="0">
                <a:solidFill>
                  <a:srgbClr val="9933FF"/>
                </a:solidFill>
                <a:latin typeface="+mn-lt"/>
              </a:rPr>
              <a:t>AY2021/22 Semester 1</a:t>
            </a:r>
            <a:br>
              <a:rPr lang="en-GB" dirty="0">
                <a:solidFill>
                  <a:srgbClr val="9933FF"/>
                </a:solidFill>
                <a:latin typeface="+mn-lt"/>
              </a:rPr>
            </a:br>
            <a:r>
              <a:rPr lang="en-GB" dirty="0">
                <a:solidFill>
                  <a:srgbClr val="9933FF"/>
                </a:solidFill>
                <a:latin typeface="+mn-lt"/>
              </a:rPr>
              <a:t>Exam </a:t>
            </a:r>
            <a:r>
              <a:rPr lang="en-GB" dirty="0" err="1">
                <a:solidFill>
                  <a:srgbClr val="9933FF"/>
                </a:solidFill>
                <a:latin typeface="+mn-lt"/>
              </a:rPr>
              <a:t>Q16</a:t>
            </a:r>
            <a:endParaRPr lang="en-GB" dirty="0">
              <a:solidFill>
                <a:srgbClr val="9933FF"/>
              </a:solidFill>
              <a:latin typeface="+mn-lt"/>
            </a:endParaRPr>
          </a:p>
        </p:txBody>
      </p:sp>
      <p:sp>
        <p:nvSpPr>
          <p:cNvPr id="6"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7"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8"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52</a:t>
            </a:fld>
            <a:endParaRPr dirty="0"/>
          </a:p>
        </p:txBody>
      </p:sp>
    </p:spTree>
    <p:extLst>
      <p:ext uri="{BB962C8B-B14F-4D97-AF65-F5344CB8AC3E}">
        <p14:creationId xmlns:p14="http://schemas.microsoft.com/office/powerpoint/2010/main" val="33914445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3"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4"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53</a:t>
            </a:fld>
            <a:endParaRPr dirty="0"/>
          </a:p>
        </p:txBody>
      </p:sp>
      <p:sp>
        <p:nvSpPr>
          <p:cNvPr id="15" name="Title 4"/>
          <p:cNvSpPr>
            <a:spLocks noGrp="1"/>
          </p:cNvSpPr>
          <p:nvPr>
            <p:ph type="title"/>
          </p:nvPr>
        </p:nvSpPr>
        <p:spPr>
          <a:xfrm>
            <a:off x="82826" y="347472"/>
            <a:ext cx="5213074" cy="716015"/>
          </a:xfrm>
        </p:spPr>
        <p:txBody>
          <a:bodyPr>
            <a:normAutofit/>
          </a:bodyPr>
          <a:lstStyle/>
          <a:p>
            <a:r>
              <a:rPr lang="en-US" sz="3600" dirty="0" err="1"/>
              <a:t>AY2021</a:t>
            </a:r>
            <a:r>
              <a:rPr lang="en-US" sz="3600" dirty="0"/>
              <a:t>/22 </a:t>
            </a:r>
            <a:r>
              <a:rPr lang="en-US" sz="3600" dirty="0" err="1"/>
              <a:t>Sem1</a:t>
            </a:r>
            <a:r>
              <a:rPr lang="en-US" sz="3600" dirty="0"/>
              <a:t> </a:t>
            </a:r>
            <a:r>
              <a:rPr lang="en-US" sz="3600" dirty="0" err="1"/>
              <a:t>Q16</a:t>
            </a:r>
            <a:endParaRPr lang="en-US" sz="3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26" y="970279"/>
            <a:ext cx="8680174" cy="573774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280" y="2377440"/>
            <a:ext cx="7741920" cy="3870960"/>
          </a:xfrm>
          <a:prstGeom prst="rect">
            <a:avLst/>
          </a:prstGeom>
          <a:ln w="19050">
            <a:solidFill>
              <a:srgbClr val="0000FF"/>
            </a:solidFill>
          </a:ln>
        </p:spPr>
      </p:pic>
    </p:spTree>
    <p:extLst>
      <p:ext uri="{BB962C8B-B14F-4D97-AF65-F5344CB8AC3E}">
        <p14:creationId xmlns:p14="http://schemas.microsoft.com/office/powerpoint/2010/main" val="380373992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3"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4"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54</a:t>
            </a:fld>
            <a:endParaRPr dirty="0"/>
          </a:p>
        </p:txBody>
      </p:sp>
      <p:sp>
        <p:nvSpPr>
          <p:cNvPr id="15" name="Title 4"/>
          <p:cNvSpPr>
            <a:spLocks noGrp="1"/>
          </p:cNvSpPr>
          <p:nvPr>
            <p:ph type="title"/>
          </p:nvPr>
        </p:nvSpPr>
        <p:spPr>
          <a:xfrm>
            <a:off x="82826" y="347472"/>
            <a:ext cx="5213074" cy="716015"/>
          </a:xfrm>
        </p:spPr>
        <p:txBody>
          <a:bodyPr>
            <a:normAutofit/>
          </a:bodyPr>
          <a:lstStyle/>
          <a:p>
            <a:r>
              <a:rPr lang="en-US" sz="3600" dirty="0" err="1"/>
              <a:t>AY2021</a:t>
            </a:r>
            <a:r>
              <a:rPr lang="en-US" sz="3600" dirty="0"/>
              <a:t>/22 </a:t>
            </a:r>
            <a:r>
              <a:rPr lang="en-US" sz="3600" dirty="0" err="1"/>
              <a:t>Sem1</a:t>
            </a:r>
            <a:r>
              <a:rPr lang="en-US" sz="3600" dirty="0"/>
              <a:t> </a:t>
            </a:r>
            <a:r>
              <a:rPr lang="en-US" sz="3600" dirty="0" err="1"/>
              <a:t>Q16</a:t>
            </a:r>
            <a:endParaRPr lang="en-US" sz="3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26" y="970279"/>
            <a:ext cx="8680174" cy="573774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2119" y="2379980"/>
            <a:ext cx="7701061" cy="3817620"/>
          </a:xfrm>
          <a:prstGeom prst="rect">
            <a:avLst/>
          </a:prstGeom>
          <a:ln w="19050">
            <a:solidFill>
              <a:srgbClr val="0000FF"/>
            </a:solidFill>
          </a:ln>
        </p:spPr>
      </p:pic>
    </p:spTree>
    <p:extLst>
      <p:ext uri="{BB962C8B-B14F-4D97-AF65-F5344CB8AC3E}">
        <p14:creationId xmlns:p14="http://schemas.microsoft.com/office/powerpoint/2010/main" val="29310037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1F9CC4-8F16-40F6-AB2F-8B6C6809475B}"/>
              </a:ext>
            </a:extLst>
          </p:cNvPr>
          <p:cNvSpPr txBox="1"/>
          <p:nvPr/>
        </p:nvSpPr>
        <p:spPr>
          <a:xfrm>
            <a:off x="473725" y="448081"/>
            <a:ext cx="4230477" cy="4770537"/>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      add  $t0, $0, $0    # I1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$0, $0    # </a:t>
            </a:r>
            <a:r>
              <a:rPr lang="en-US" sz="1600" b="1" dirty="0" err="1">
                <a:latin typeface="Courier New" panose="02070309020205020404" pitchFamily="49" charset="0"/>
                <a:cs typeface="Courier New" panose="02070309020205020404" pitchFamily="49" charset="0"/>
              </a:rPr>
              <a:t>I2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a1</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a2</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I4</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a0</a:t>
            </a:r>
            <a:r>
              <a:rPr lang="en-US" sz="1600" b="1" dirty="0">
                <a:latin typeface="Courier New" panose="02070309020205020404" pitchFamily="49" charset="0"/>
                <a:cs typeface="Courier New" panose="02070309020205020404" pitchFamily="49" charset="0"/>
              </a:rPr>
              <a:t>, 2    # </a:t>
            </a:r>
            <a:r>
              <a:rPr lang="en-US" sz="1600" b="1" dirty="0" err="1">
                <a:latin typeface="Courier New" panose="02070309020205020404" pitchFamily="49" charset="0"/>
                <a:cs typeface="Courier New" panose="02070309020205020404" pitchFamily="49" charset="0"/>
              </a:rPr>
              <a:t>I5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loop: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beq</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end   # </a:t>
            </a:r>
            <a:r>
              <a:rPr lang="en-US" sz="1600" b="1" dirty="0" err="1">
                <a:latin typeface="Courier New" panose="02070309020205020404" pitchFamily="49" charset="0"/>
                <a:cs typeface="Courier New" panose="02070309020205020404" pitchFamily="49" charset="0"/>
              </a:rPr>
              <a:t>I7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I9</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I10</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bne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else  # </a:t>
            </a:r>
            <a:r>
              <a:rPr lang="en-US" sz="1600" b="1" dirty="0" err="1">
                <a:latin typeface="Courier New" panose="02070309020205020404" pitchFamily="49" charset="0"/>
                <a:cs typeface="Courier New" panose="02070309020205020404" pitchFamily="49" charset="0"/>
              </a:rPr>
              <a:t>I11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a:t>
            </a:r>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else: sub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I14</a:t>
            </a:r>
            <a:endParaRPr lang="en-US"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loop           # </a:t>
            </a:r>
            <a:r>
              <a:rPr lang="en-US" sz="1600" b="1" dirty="0" err="1">
                <a:latin typeface="Courier New" panose="02070309020205020404" pitchFamily="49" charset="0"/>
                <a:cs typeface="Courier New" panose="02070309020205020404" pitchFamily="49" charset="0"/>
              </a:rPr>
              <a:t>I18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6121E0E-C0AB-45E9-8034-B6A505AE234F}"/>
              </a:ext>
            </a:extLst>
          </p:cNvPr>
          <p:cNvSpPr txBox="1"/>
          <p:nvPr/>
        </p:nvSpPr>
        <p:spPr>
          <a:xfrm>
            <a:off x="4876800" y="448081"/>
            <a:ext cx="6981022" cy="1815882"/>
          </a:xfrm>
          <a:prstGeom prst="rect">
            <a:avLst/>
          </a:prstGeom>
          <a:noFill/>
        </p:spPr>
        <p:txBody>
          <a:bodyPr wrap="square" rtlCol="0">
            <a:spAutoFit/>
          </a:bodyPr>
          <a:lstStyle/>
          <a:p>
            <a:r>
              <a:rPr lang="en-US" sz="2400" b="1" dirty="0"/>
              <a:t>Direct-mapped data cache </a:t>
            </a:r>
            <a:r>
              <a:rPr lang="en-US" sz="2400" dirty="0"/>
              <a:t>with </a:t>
            </a:r>
            <a:r>
              <a:rPr lang="en-US" sz="2400" dirty="0">
                <a:solidFill>
                  <a:srgbClr val="C00000"/>
                </a:solidFill>
              </a:rPr>
              <a:t>512 words </a:t>
            </a:r>
            <a:r>
              <a:rPr lang="en-US" sz="2400" dirty="0"/>
              <a:t>in total and each block contains </a:t>
            </a:r>
            <a:r>
              <a:rPr lang="en-US" sz="2400" dirty="0">
                <a:solidFill>
                  <a:srgbClr val="C00000"/>
                </a:solidFill>
              </a:rPr>
              <a:t>8 words</a:t>
            </a:r>
            <a:r>
              <a:rPr lang="en-US" sz="2400" dirty="0"/>
              <a:t>. </a:t>
            </a:r>
          </a:p>
          <a:p>
            <a:r>
              <a:rPr lang="en-US" sz="2400" dirty="0"/>
              <a:t>You may assume:</a:t>
            </a:r>
          </a:p>
          <a:p>
            <a:pPr marL="342900" indent="-342900">
              <a:buFont typeface="Wingdings" panose="05000000000000000000" pitchFamily="2" charset="2"/>
              <a:buChar char="§"/>
            </a:pPr>
            <a:r>
              <a:rPr lang="en-US" sz="2000" dirty="0"/>
              <a:t>Array </a:t>
            </a:r>
            <a:r>
              <a:rPr lang="en-US" sz="2000" i="1" dirty="0"/>
              <a:t>A</a:t>
            </a:r>
            <a:r>
              <a:rPr lang="en-US" sz="2000" dirty="0"/>
              <a:t> starts at address 0xCDEF 0400.</a:t>
            </a:r>
          </a:p>
          <a:p>
            <a:pPr marL="342900" indent="-342900">
              <a:buFont typeface="Wingdings" panose="05000000000000000000" pitchFamily="2" charset="2"/>
              <a:buChar char="§"/>
            </a:pPr>
            <a:r>
              <a:rPr lang="en-US" sz="2000" dirty="0"/>
              <a:t>Array </a:t>
            </a:r>
            <a:r>
              <a:rPr lang="en-US" sz="2000" i="1" dirty="0"/>
              <a:t>B</a:t>
            </a:r>
            <a:r>
              <a:rPr lang="en-US" sz="2000" dirty="0"/>
              <a:t> follows immediately after array </a:t>
            </a:r>
            <a:r>
              <a:rPr lang="en-US" sz="2000" i="1" dirty="0"/>
              <a:t>A</a:t>
            </a:r>
            <a:r>
              <a:rPr lang="en-US" sz="2000" dirty="0"/>
              <a:t> in the memory.</a:t>
            </a:r>
            <a:endParaRPr lang="en-SG" sz="2000" dirty="0"/>
          </a:p>
        </p:txBody>
      </p:sp>
      <p:sp>
        <p:nvSpPr>
          <p:cNvPr id="9" name="Text Box 2">
            <a:extLst>
              <a:ext uri="{FF2B5EF4-FFF2-40B4-BE49-F238E27FC236}">
                <a16:creationId xmlns:a16="http://schemas.microsoft.com/office/drawing/2014/main" id="{DA453CF3-AD8C-42A6-8B73-39986865657A}"/>
              </a:ext>
            </a:extLst>
          </p:cNvPr>
          <p:cNvSpPr txBox="1">
            <a:spLocks noChangeArrowheads="1"/>
          </p:cNvSpPr>
          <p:nvPr/>
        </p:nvSpPr>
        <p:spPr bwMode="auto">
          <a:xfrm>
            <a:off x="618230" y="5223875"/>
            <a:ext cx="4504613" cy="1296972"/>
          </a:xfrm>
          <a:prstGeom prst="rect">
            <a:avLst/>
          </a:prstGeom>
          <a:solidFill>
            <a:srgbClr val="FFFFCC"/>
          </a:solidFill>
          <a:ln w="9525">
            <a:solidFill>
              <a:schemeClr val="tx1"/>
            </a:solidFill>
            <a:miter lim="800000"/>
            <a:headEnd/>
            <a:tailEnd/>
          </a:ln>
        </p:spPr>
        <p:txBody>
          <a:bodyPr rot="0" vert="horz" wrap="square" lIns="91440" tIns="45720" rIns="91440" bIns="45720" anchor="t" anchorCtr="0">
            <a:noAutofit/>
          </a:bodyPr>
          <a:lstStyle/>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for (answer=0, k=0; k&lt;size; k++) {</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latin typeface="Lucida Console" panose="020B0609040504020204" pitchFamily="49" charset="0"/>
                <a:ea typeface="Calibri" panose="020F0502020204030204" pitchFamily="34" charset="0"/>
                <a:cs typeface="Times New Roman" panose="02020603050405020304" pitchFamily="18" charset="0"/>
              </a:rPr>
              <a:t>  </a:t>
            </a:r>
            <a:r>
              <a:rPr lang="en-SG" sz="1600" dirty="0">
                <a:effectLst/>
                <a:latin typeface="Lucida Console" panose="020B0609040504020204" pitchFamily="49" charset="0"/>
                <a:ea typeface="Calibri" panose="020F0502020204030204" pitchFamily="34" charset="0"/>
                <a:cs typeface="Times New Roman" panose="02020603050405020304" pitchFamily="18" charset="0"/>
              </a:rPr>
              <a:t>if (A[k]&gt;=B[k]) answer += A[k];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             else answer -= B[k];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18BD13C-2C0D-430D-BD5C-619D77283D6A}"/>
              </a:ext>
            </a:extLst>
          </p:cNvPr>
          <p:cNvSpPr txBox="1"/>
          <p:nvPr/>
        </p:nvSpPr>
        <p:spPr>
          <a:xfrm>
            <a:off x="5104203" y="2413215"/>
            <a:ext cx="6614071" cy="830997"/>
          </a:xfrm>
          <a:prstGeom prst="rect">
            <a:avLst/>
          </a:prstGeom>
          <a:solidFill>
            <a:srgbClr val="CCECFF"/>
          </a:solidFill>
        </p:spPr>
        <p:txBody>
          <a:bodyPr wrap="square" rtlCol="0">
            <a:spAutoFit/>
          </a:bodyPr>
          <a:lstStyle/>
          <a:p>
            <a:pPr marL="539750" indent="-539750"/>
            <a:r>
              <a:rPr lang="en-US" sz="2400" dirty="0"/>
              <a:t>(a) 	How many bits are there in the index field? Byte offset field?</a:t>
            </a:r>
            <a:endParaRPr lang="en-SG" sz="2400" dirty="0"/>
          </a:p>
        </p:txBody>
      </p:sp>
      <p:sp>
        <p:nvSpPr>
          <p:cNvPr id="10" name="TextBox 9">
            <a:extLst>
              <a:ext uri="{FF2B5EF4-FFF2-40B4-BE49-F238E27FC236}">
                <a16:creationId xmlns:a16="http://schemas.microsoft.com/office/drawing/2014/main" id="{7F074663-E9A7-4E8E-AAEC-2E4AA0BF309A}"/>
              </a:ext>
            </a:extLst>
          </p:cNvPr>
          <p:cNvSpPr txBox="1"/>
          <p:nvPr/>
        </p:nvSpPr>
        <p:spPr>
          <a:xfrm>
            <a:off x="5322843" y="3429000"/>
            <a:ext cx="6176789" cy="830997"/>
          </a:xfrm>
          <a:prstGeom prst="rect">
            <a:avLst/>
          </a:prstGeom>
          <a:solidFill>
            <a:schemeClr val="tx2">
              <a:lumMod val="20000"/>
              <a:lumOff val="80000"/>
            </a:schemeClr>
          </a:solidFill>
        </p:spPr>
        <p:txBody>
          <a:bodyPr wrap="square" rtlCol="0">
            <a:spAutoFit/>
          </a:bodyPr>
          <a:lstStyle/>
          <a:p>
            <a:r>
              <a:rPr lang="en-US" sz="2400" dirty="0"/>
              <a:t>Number of blocks = 512/8 = 64 = 2</a:t>
            </a:r>
            <a:r>
              <a:rPr lang="en-US" sz="2400" baseline="30000" dirty="0">
                <a:solidFill>
                  <a:srgbClr val="C00000"/>
                </a:solidFill>
              </a:rPr>
              <a:t>6</a:t>
            </a:r>
            <a:r>
              <a:rPr lang="en-US" sz="2400" dirty="0"/>
              <a:t>.</a:t>
            </a:r>
          </a:p>
          <a:p>
            <a:r>
              <a:rPr lang="en-US" sz="2400" dirty="0"/>
              <a:t>Therefore, index field: </a:t>
            </a:r>
            <a:r>
              <a:rPr lang="en-US" sz="2400" dirty="0">
                <a:solidFill>
                  <a:srgbClr val="C00000"/>
                </a:solidFill>
              </a:rPr>
              <a:t>6</a:t>
            </a:r>
            <a:r>
              <a:rPr lang="en-US" sz="2400" dirty="0"/>
              <a:t> bits.</a:t>
            </a:r>
            <a:endParaRPr lang="en-SG" sz="2400" dirty="0"/>
          </a:p>
        </p:txBody>
      </p:sp>
      <p:sp>
        <p:nvSpPr>
          <p:cNvPr id="12" name="TextBox 11">
            <a:extLst>
              <a:ext uri="{FF2B5EF4-FFF2-40B4-BE49-F238E27FC236}">
                <a16:creationId xmlns:a16="http://schemas.microsoft.com/office/drawing/2014/main" id="{C3F624DA-602F-42A7-BDCE-06A65696C845}"/>
              </a:ext>
            </a:extLst>
          </p:cNvPr>
          <p:cNvSpPr txBox="1"/>
          <p:nvPr/>
        </p:nvSpPr>
        <p:spPr>
          <a:xfrm>
            <a:off x="5322843" y="4626634"/>
            <a:ext cx="6176789" cy="830997"/>
          </a:xfrm>
          <a:prstGeom prst="rect">
            <a:avLst/>
          </a:prstGeom>
          <a:solidFill>
            <a:schemeClr val="tx2">
              <a:lumMod val="20000"/>
              <a:lumOff val="80000"/>
            </a:schemeClr>
          </a:solidFill>
        </p:spPr>
        <p:txBody>
          <a:bodyPr wrap="square" rtlCol="0">
            <a:spAutoFit/>
          </a:bodyPr>
          <a:lstStyle/>
          <a:p>
            <a:r>
              <a:rPr lang="en-US" sz="2400" dirty="0"/>
              <a:t>Number of bytes in a block = 8</a:t>
            </a:r>
            <a:r>
              <a:rPr lang="en-US" sz="2400" dirty="0">
                <a:sym typeface="Symbol" panose="05050102010706020507" pitchFamily="18" charset="2"/>
              </a:rPr>
              <a:t></a:t>
            </a:r>
            <a:r>
              <a:rPr lang="en-US" sz="2400" dirty="0"/>
              <a:t>4 = 32 = 2</a:t>
            </a:r>
            <a:r>
              <a:rPr lang="en-US" sz="2400" baseline="30000" dirty="0">
                <a:solidFill>
                  <a:srgbClr val="C00000"/>
                </a:solidFill>
              </a:rPr>
              <a:t>5</a:t>
            </a:r>
            <a:r>
              <a:rPr lang="en-US" sz="2400" dirty="0"/>
              <a:t>.</a:t>
            </a:r>
          </a:p>
          <a:p>
            <a:r>
              <a:rPr lang="en-US" sz="2400" dirty="0"/>
              <a:t>Therefore, byte offset field: </a:t>
            </a:r>
            <a:r>
              <a:rPr lang="en-US" sz="2400" dirty="0">
                <a:solidFill>
                  <a:srgbClr val="C00000"/>
                </a:solidFill>
              </a:rPr>
              <a:t>5</a:t>
            </a:r>
            <a:r>
              <a:rPr lang="en-US" sz="2400" dirty="0"/>
              <a:t> bits.</a:t>
            </a:r>
            <a:endParaRPr lang="en-SG" sz="2400" dirty="0"/>
          </a:p>
        </p:txBody>
      </p:sp>
      <p:sp>
        <p:nvSpPr>
          <p:cNvPr id="11"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3"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4"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55</a:t>
            </a:fld>
            <a:endParaRPr dirty="0"/>
          </a:p>
        </p:txBody>
      </p:sp>
    </p:spTree>
    <p:extLst>
      <p:ext uri="{BB962C8B-B14F-4D97-AF65-F5344CB8AC3E}">
        <p14:creationId xmlns:p14="http://schemas.microsoft.com/office/powerpoint/2010/main" val="4044618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121E0E-C0AB-45E9-8034-B6A505AE234F}"/>
              </a:ext>
            </a:extLst>
          </p:cNvPr>
          <p:cNvSpPr txBox="1"/>
          <p:nvPr/>
        </p:nvSpPr>
        <p:spPr>
          <a:xfrm>
            <a:off x="4876800" y="448081"/>
            <a:ext cx="6981022" cy="1631216"/>
          </a:xfrm>
          <a:prstGeom prst="rect">
            <a:avLst/>
          </a:prstGeom>
          <a:noFill/>
        </p:spPr>
        <p:txBody>
          <a:bodyPr wrap="square" rtlCol="0">
            <a:spAutoFit/>
          </a:bodyPr>
          <a:lstStyle/>
          <a:p>
            <a:r>
              <a:rPr lang="en-US" sz="2000" b="1" dirty="0"/>
              <a:t>Direct-mapped data cache </a:t>
            </a:r>
            <a:r>
              <a:rPr lang="en-US" sz="2000" dirty="0"/>
              <a:t>with </a:t>
            </a:r>
            <a:r>
              <a:rPr lang="en-US" sz="2000" dirty="0">
                <a:solidFill>
                  <a:srgbClr val="C00000"/>
                </a:solidFill>
              </a:rPr>
              <a:t>512 words </a:t>
            </a:r>
            <a:r>
              <a:rPr lang="en-US" sz="2000" dirty="0"/>
              <a:t>in total and each block contains </a:t>
            </a:r>
            <a:r>
              <a:rPr lang="en-US" sz="2000" dirty="0">
                <a:solidFill>
                  <a:srgbClr val="C00000"/>
                </a:solidFill>
              </a:rPr>
              <a:t>8 words</a:t>
            </a:r>
            <a:r>
              <a:rPr lang="en-US" sz="2000" dirty="0"/>
              <a:t>. </a:t>
            </a:r>
          </a:p>
          <a:p>
            <a:r>
              <a:rPr lang="en-US" sz="2000" dirty="0"/>
              <a:t>You may assume:</a:t>
            </a:r>
          </a:p>
          <a:p>
            <a:pPr marL="342900" indent="-342900">
              <a:buFont typeface="Wingdings" panose="05000000000000000000" pitchFamily="2" charset="2"/>
              <a:buChar char="§"/>
            </a:pPr>
            <a:r>
              <a:rPr lang="en-US" dirty="0"/>
              <a:t>Array </a:t>
            </a:r>
            <a:r>
              <a:rPr lang="en-US" i="1" dirty="0"/>
              <a:t>A</a:t>
            </a:r>
            <a:r>
              <a:rPr lang="en-US" dirty="0"/>
              <a:t> starts at address 0xCDEF 0400.</a:t>
            </a:r>
          </a:p>
          <a:p>
            <a:pPr marL="342900" indent="-342900">
              <a:buFont typeface="Wingdings" panose="05000000000000000000" pitchFamily="2" charset="2"/>
              <a:buChar char="§"/>
            </a:pPr>
            <a:r>
              <a:rPr lang="en-US" dirty="0"/>
              <a:t>Array </a:t>
            </a:r>
            <a:r>
              <a:rPr lang="en-US" i="1" dirty="0"/>
              <a:t>B</a:t>
            </a:r>
            <a:r>
              <a:rPr lang="en-US" dirty="0"/>
              <a:t> follows immediately after array </a:t>
            </a:r>
            <a:r>
              <a:rPr lang="en-US" i="1" dirty="0"/>
              <a:t>A</a:t>
            </a:r>
            <a:r>
              <a:rPr lang="en-US" dirty="0"/>
              <a:t> in the memory.</a:t>
            </a:r>
            <a:endParaRPr lang="en-SG" sz="2000" dirty="0"/>
          </a:p>
        </p:txBody>
      </p:sp>
      <p:sp>
        <p:nvSpPr>
          <p:cNvPr id="9" name="Text Box 2">
            <a:extLst>
              <a:ext uri="{FF2B5EF4-FFF2-40B4-BE49-F238E27FC236}">
                <a16:creationId xmlns:a16="http://schemas.microsoft.com/office/drawing/2014/main" id="{DA453CF3-AD8C-42A6-8B73-39986865657A}"/>
              </a:ext>
            </a:extLst>
          </p:cNvPr>
          <p:cNvSpPr txBox="1">
            <a:spLocks noChangeArrowheads="1"/>
          </p:cNvSpPr>
          <p:nvPr/>
        </p:nvSpPr>
        <p:spPr bwMode="auto">
          <a:xfrm>
            <a:off x="618230" y="5223875"/>
            <a:ext cx="4504613" cy="1296972"/>
          </a:xfrm>
          <a:prstGeom prst="rect">
            <a:avLst/>
          </a:prstGeom>
          <a:solidFill>
            <a:srgbClr val="FFFFCC"/>
          </a:solidFill>
          <a:ln w="9525">
            <a:solidFill>
              <a:schemeClr val="tx1"/>
            </a:solidFill>
            <a:miter lim="800000"/>
            <a:headEnd/>
            <a:tailEnd/>
          </a:ln>
        </p:spPr>
        <p:txBody>
          <a:bodyPr rot="0" vert="horz" wrap="square" lIns="91440" tIns="45720" rIns="91440" bIns="45720" anchor="t" anchorCtr="0">
            <a:noAutofit/>
          </a:bodyPr>
          <a:lstStyle/>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for (answer=0, k=0; k&lt;size; k++) {</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latin typeface="Lucida Console" panose="020B0609040504020204" pitchFamily="49" charset="0"/>
                <a:ea typeface="Calibri" panose="020F0502020204030204" pitchFamily="34" charset="0"/>
                <a:cs typeface="Times New Roman" panose="02020603050405020304" pitchFamily="18" charset="0"/>
              </a:rPr>
              <a:t>  </a:t>
            </a:r>
            <a:r>
              <a:rPr lang="en-SG" sz="1600" dirty="0">
                <a:effectLst/>
                <a:latin typeface="Lucida Console" panose="020B0609040504020204" pitchFamily="49" charset="0"/>
                <a:ea typeface="Calibri" panose="020F0502020204030204" pitchFamily="34" charset="0"/>
                <a:cs typeface="Times New Roman" panose="02020603050405020304" pitchFamily="18" charset="0"/>
              </a:rPr>
              <a:t>if (A[k]&gt;=B[k]) answer += A[k];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             else answer -= B[k];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18BD13C-2C0D-430D-BD5C-619D77283D6A}"/>
              </a:ext>
            </a:extLst>
          </p:cNvPr>
          <p:cNvSpPr txBox="1"/>
          <p:nvPr/>
        </p:nvSpPr>
        <p:spPr>
          <a:xfrm>
            <a:off x="4876800" y="2079297"/>
            <a:ext cx="6614071" cy="830997"/>
          </a:xfrm>
          <a:prstGeom prst="rect">
            <a:avLst/>
          </a:prstGeom>
          <a:solidFill>
            <a:srgbClr val="CCECFF"/>
          </a:solidFill>
        </p:spPr>
        <p:txBody>
          <a:bodyPr wrap="square" rtlCol="0">
            <a:spAutoFit/>
          </a:bodyPr>
          <a:lstStyle/>
          <a:p>
            <a:pPr marL="539750" indent="-539750"/>
            <a:r>
              <a:rPr lang="en-US" sz="2400" dirty="0"/>
              <a:t>(b) 	Arrays </a:t>
            </a:r>
            <a:r>
              <a:rPr lang="en-US" sz="2400" i="1" dirty="0"/>
              <a:t>A</a:t>
            </a:r>
            <a:r>
              <a:rPr lang="en-US" sz="2400" dirty="0"/>
              <a:t> and </a:t>
            </a:r>
            <a:r>
              <a:rPr lang="en-US" sz="2400" i="1" dirty="0"/>
              <a:t>B</a:t>
            </a:r>
            <a:r>
              <a:rPr lang="en-US" sz="2400" dirty="0"/>
              <a:t> each has 1032 elements. What is the hit rate for arrays </a:t>
            </a:r>
            <a:r>
              <a:rPr lang="en-US" sz="2400" i="1" dirty="0"/>
              <a:t>A</a:t>
            </a:r>
            <a:r>
              <a:rPr lang="en-US" sz="2400" dirty="0"/>
              <a:t> and </a:t>
            </a:r>
            <a:r>
              <a:rPr lang="en-US" sz="2400" i="1" dirty="0"/>
              <a:t>B</a:t>
            </a:r>
            <a:r>
              <a:rPr lang="en-US" sz="2400" dirty="0"/>
              <a:t>?</a:t>
            </a:r>
            <a:endParaRPr lang="en-SG" sz="2400" dirty="0"/>
          </a:p>
        </p:txBody>
      </p:sp>
      <p:sp>
        <p:nvSpPr>
          <p:cNvPr id="3" name="TextBox 2">
            <a:extLst>
              <a:ext uri="{FF2B5EF4-FFF2-40B4-BE49-F238E27FC236}">
                <a16:creationId xmlns:a16="http://schemas.microsoft.com/office/drawing/2014/main" id="{2BEC5C74-A3AD-4D12-A78B-73E6A879085A}"/>
              </a:ext>
            </a:extLst>
          </p:cNvPr>
          <p:cNvSpPr txBox="1"/>
          <p:nvPr/>
        </p:nvSpPr>
        <p:spPr>
          <a:xfrm>
            <a:off x="9849080" y="850590"/>
            <a:ext cx="2008742" cy="646331"/>
          </a:xfrm>
          <a:prstGeom prst="rect">
            <a:avLst/>
          </a:prstGeom>
          <a:solidFill>
            <a:schemeClr val="tx2">
              <a:lumMod val="20000"/>
              <a:lumOff val="80000"/>
            </a:schemeClr>
          </a:solidFill>
        </p:spPr>
        <p:txBody>
          <a:bodyPr wrap="square" rtlCol="0">
            <a:spAutoFit/>
          </a:bodyPr>
          <a:lstStyle/>
          <a:p>
            <a:r>
              <a:rPr lang="en-US" dirty="0"/>
              <a:t>Index: 6 bits</a:t>
            </a:r>
          </a:p>
          <a:p>
            <a:r>
              <a:rPr lang="en-US" dirty="0"/>
              <a:t>Byte offset: 5 bits</a:t>
            </a:r>
            <a:endParaRPr lang="en-SG" dirty="0"/>
          </a:p>
        </p:txBody>
      </p:sp>
      <p:sp>
        <p:nvSpPr>
          <p:cNvPr id="13" name="TextBox 12">
            <a:extLst>
              <a:ext uri="{FF2B5EF4-FFF2-40B4-BE49-F238E27FC236}">
                <a16:creationId xmlns:a16="http://schemas.microsoft.com/office/drawing/2014/main" id="{399D8F37-77EE-4AB7-94E6-0FFCF2B76B34}"/>
              </a:ext>
            </a:extLst>
          </p:cNvPr>
          <p:cNvSpPr txBox="1"/>
          <p:nvPr/>
        </p:nvSpPr>
        <p:spPr>
          <a:xfrm>
            <a:off x="5122843" y="3108857"/>
            <a:ext cx="6595432" cy="1200329"/>
          </a:xfrm>
          <a:prstGeom prst="rect">
            <a:avLst/>
          </a:prstGeom>
          <a:solidFill>
            <a:schemeClr val="tx2">
              <a:lumMod val="20000"/>
              <a:lumOff val="80000"/>
            </a:schemeClr>
          </a:solidFill>
        </p:spPr>
        <p:txBody>
          <a:bodyPr wrap="square" rtlCol="0">
            <a:spAutoFit/>
          </a:bodyPr>
          <a:lstStyle/>
          <a:p>
            <a:r>
              <a:rPr lang="en-US" sz="2400" dirty="0"/>
              <a:t>Array </a:t>
            </a:r>
            <a:r>
              <a:rPr lang="en-US" sz="2400" i="1" dirty="0"/>
              <a:t>A</a:t>
            </a:r>
            <a:r>
              <a:rPr lang="en-US" sz="2400" dirty="0"/>
              <a:t> start </a:t>
            </a:r>
            <a:r>
              <a:rPr lang="en-US" sz="2400" dirty="0" err="1"/>
              <a:t>addr</a:t>
            </a:r>
            <a:r>
              <a:rPr lang="en-US" sz="2400" dirty="0"/>
              <a:t> = 0xCDEF 0400</a:t>
            </a:r>
          </a:p>
          <a:p>
            <a:r>
              <a:rPr lang="en-US" sz="2400" dirty="0"/>
              <a:t>= 0b … 0000 0</a:t>
            </a:r>
            <a:r>
              <a:rPr lang="en-US" sz="2400" b="1" dirty="0">
                <a:solidFill>
                  <a:srgbClr val="0000FF"/>
                </a:solidFill>
              </a:rPr>
              <a:t>100</a:t>
            </a:r>
            <a:r>
              <a:rPr lang="en-US" sz="2400" dirty="0"/>
              <a:t> </a:t>
            </a:r>
            <a:r>
              <a:rPr lang="en-US" sz="2400" b="1" dirty="0">
                <a:solidFill>
                  <a:srgbClr val="0000FF"/>
                </a:solidFill>
              </a:rPr>
              <a:t>000</a:t>
            </a:r>
            <a:r>
              <a:rPr lang="en-US" sz="2400" b="1" dirty="0">
                <a:solidFill>
                  <a:srgbClr val="006600"/>
                </a:solidFill>
              </a:rPr>
              <a:t>0</a:t>
            </a:r>
            <a:r>
              <a:rPr lang="en-US" sz="2400" b="1" dirty="0"/>
              <a:t> </a:t>
            </a:r>
            <a:r>
              <a:rPr lang="en-US" sz="2400" b="1" dirty="0">
                <a:solidFill>
                  <a:srgbClr val="006600"/>
                </a:solidFill>
              </a:rPr>
              <a:t>0000</a:t>
            </a:r>
            <a:r>
              <a:rPr lang="en-US" sz="2400" dirty="0"/>
              <a:t>.</a:t>
            </a:r>
          </a:p>
          <a:p>
            <a:r>
              <a:rPr lang="en-US" sz="2400" dirty="0"/>
              <a:t>Therefore, </a:t>
            </a:r>
            <a:r>
              <a:rPr lang="en-US" sz="2400" i="1" dirty="0"/>
              <a:t>A</a:t>
            </a:r>
            <a:r>
              <a:rPr lang="en-US" sz="2400" dirty="0"/>
              <a:t>[0] resides in word 0 of block 32.</a:t>
            </a:r>
            <a:endParaRPr lang="en-SG" sz="2400" dirty="0"/>
          </a:p>
        </p:txBody>
      </p:sp>
      <p:sp>
        <p:nvSpPr>
          <p:cNvPr id="14" name="TextBox 13">
            <a:extLst>
              <a:ext uri="{FF2B5EF4-FFF2-40B4-BE49-F238E27FC236}">
                <a16:creationId xmlns:a16="http://schemas.microsoft.com/office/drawing/2014/main" id="{18CD54A4-6F3C-4387-A9C0-3FF78D2DC94A}"/>
              </a:ext>
            </a:extLst>
          </p:cNvPr>
          <p:cNvSpPr txBox="1"/>
          <p:nvPr/>
        </p:nvSpPr>
        <p:spPr>
          <a:xfrm>
            <a:off x="5122842" y="4501628"/>
            <a:ext cx="6614071" cy="830997"/>
          </a:xfrm>
          <a:prstGeom prst="rect">
            <a:avLst/>
          </a:prstGeom>
          <a:solidFill>
            <a:schemeClr val="tx2">
              <a:lumMod val="20000"/>
              <a:lumOff val="80000"/>
            </a:schemeClr>
          </a:solidFill>
        </p:spPr>
        <p:txBody>
          <a:bodyPr wrap="square" rtlCol="0">
            <a:spAutoFit/>
          </a:bodyPr>
          <a:lstStyle/>
          <a:p>
            <a:r>
              <a:rPr lang="en-US" sz="2400" i="1" dirty="0"/>
              <a:t>A</a:t>
            </a:r>
            <a:r>
              <a:rPr lang="en-US" sz="2400" dirty="0"/>
              <a:t>[1024] to </a:t>
            </a:r>
            <a:r>
              <a:rPr lang="en-US" sz="2400" i="1" dirty="0"/>
              <a:t>A</a:t>
            </a:r>
            <a:r>
              <a:rPr lang="en-US" sz="2400" dirty="0"/>
              <a:t>[1031] will occupy block 32.</a:t>
            </a:r>
          </a:p>
          <a:p>
            <a:r>
              <a:rPr lang="en-US" sz="2400" dirty="0"/>
              <a:t>Therefore, </a:t>
            </a:r>
            <a:r>
              <a:rPr lang="en-US" sz="2400" i="1" dirty="0"/>
              <a:t>B</a:t>
            </a:r>
            <a:r>
              <a:rPr lang="en-US" sz="2400" dirty="0"/>
              <a:t>[0] will occupy word 0 of block 33.</a:t>
            </a:r>
            <a:endParaRPr lang="en-SG" sz="2400" dirty="0"/>
          </a:p>
        </p:txBody>
      </p:sp>
      <p:sp>
        <p:nvSpPr>
          <p:cNvPr id="15" name="TextBox 14">
            <a:extLst>
              <a:ext uri="{FF2B5EF4-FFF2-40B4-BE49-F238E27FC236}">
                <a16:creationId xmlns:a16="http://schemas.microsoft.com/office/drawing/2014/main" id="{D6DE9A9F-C4E0-4156-B1C6-49C45DE9F30E}"/>
              </a:ext>
            </a:extLst>
          </p:cNvPr>
          <p:cNvSpPr txBox="1"/>
          <p:nvPr/>
        </p:nvSpPr>
        <p:spPr>
          <a:xfrm>
            <a:off x="5285550" y="5531188"/>
            <a:ext cx="6205321" cy="1200329"/>
          </a:xfrm>
          <a:prstGeom prst="rect">
            <a:avLst/>
          </a:prstGeom>
          <a:solidFill>
            <a:schemeClr val="tx2">
              <a:lumMod val="20000"/>
              <a:lumOff val="80000"/>
            </a:schemeClr>
          </a:solidFill>
        </p:spPr>
        <p:txBody>
          <a:bodyPr wrap="square" rtlCol="0">
            <a:spAutoFit/>
          </a:bodyPr>
          <a:lstStyle/>
          <a:p>
            <a:r>
              <a:rPr lang="en-US" sz="2400" dirty="0"/>
              <a:t>No cache trashing. For every 8 elements, the first is a miss and the rest are hits.</a:t>
            </a:r>
          </a:p>
          <a:p>
            <a:r>
              <a:rPr lang="en-US" sz="2400" dirty="0"/>
              <a:t>Therefore, hit rate is </a:t>
            </a:r>
            <a:r>
              <a:rPr lang="en-US" sz="2400" b="1" dirty="0">
                <a:solidFill>
                  <a:srgbClr val="C00000"/>
                </a:solidFill>
              </a:rPr>
              <a:t>7/8</a:t>
            </a:r>
            <a:r>
              <a:rPr lang="en-US" sz="2400" dirty="0"/>
              <a:t> for both arrays.</a:t>
            </a:r>
            <a:endParaRPr lang="en-SG" sz="2400" dirty="0"/>
          </a:p>
        </p:txBody>
      </p:sp>
      <p:graphicFrame>
        <p:nvGraphicFramePr>
          <p:cNvPr id="11" name="Table 10">
            <a:extLst>
              <a:ext uri="{FF2B5EF4-FFF2-40B4-BE49-F238E27FC236}">
                <a16:creationId xmlns:a16="http://schemas.microsoft.com/office/drawing/2014/main" id="{E2B12B4C-FD07-4C45-AC29-D38200BA1CB4}"/>
              </a:ext>
            </a:extLst>
          </p:cNvPr>
          <p:cNvGraphicFramePr>
            <a:graphicFrameLocks noGrp="1"/>
          </p:cNvGraphicFramePr>
          <p:nvPr>
            <p:extLst>
              <p:ext uri="{D42A27DB-BD31-4B8C-83A1-F6EECF244321}">
                <p14:modId xmlns:p14="http://schemas.microsoft.com/office/powerpoint/2010/main" val="2790045178"/>
              </p:ext>
            </p:extLst>
          </p:nvPr>
        </p:nvGraphicFramePr>
        <p:xfrm>
          <a:off x="887021" y="1717654"/>
          <a:ext cx="3622832" cy="370840"/>
        </p:xfrm>
        <a:graphic>
          <a:graphicData uri="http://schemas.openxmlformats.org/drawingml/2006/table">
            <a:tbl>
              <a:tblPr firstRow="1" bandRow="1">
                <a:tableStyleId>{5C22544A-7EE6-4342-B048-85BDC9FD1C3A}</a:tableStyleId>
              </a:tblPr>
              <a:tblGrid>
                <a:gridCol w="452854">
                  <a:extLst>
                    <a:ext uri="{9D8B030D-6E8A-4147-A177-3AD203B41FA5}">
                      <a16:colId xmlns:a16="http://schemas.microsoft.com/office/drawing/2014/main" val="1654357173"/>
                    </a:ext>
                  </a:extLst>
                </a:gridCol>
                <a:gridCol w="452854">
                  <a:extLst>
                    <a:ext uri="{9D8B030D-6E8A-4147-A177-3AD203B41FA5}">
                      <a16:colId xmlns:a16="http://schemas.microsoft.com/office/drawing/2014/main" val="4149699625"/>
                    </a:ext>
                  </a:extLst>
                </a:gridCol>
                <a:gridCol w="452854">
                  <a:extLst>
                    <a:ext uri="{9D8B030D-6E8A-4147-A177-3AD203B41FA5}">
                      <a16:colId xmlns:a16="http://schemas.microsoft.com/office/drawing/2014/main" val="2539273571"/>
                    </a:ext>
                  </a:extLst>
                </a:gridCol>
                <a:gridCol w="452854">
                  <a:extLst>
                    <a:ext uri="{9D8B030D-6E8A-4147-A177-3AD203B41FA5}">
                      <a16:colId xmlns:a16="http://schemas.microsoft.com/office/drawing/2014/main" val="3423719371"/>
                    </a:ext>
                  </a:extLst>
                </a:gridCol>
                <a:gridCol w="452854">
                  <a:extLst>
                    <a:ext uri="{9D8B030D-6E8A-4147-A177-3AD203B41FA5}">
                      <a16:colId xmlns:a16="http://schemas.microsoft.com/office/drawing/2014/main" val="1694341274"/>
                    </a:ext>
                  </a:extLst>
                </a:gridCol>
                <a:gridCol w="452854">
                  <a:extLst>
                    <a:ext uri="{9D8B030D-6E8A-4147-A177-3AD203B41FA5}">
                      <a16:colId xmlns:a16="http://schemas.microsoft.com/office/drawing/2014/main" val="2923151655"/>
                    </a:ext>
                  </a:extLst>
                </a:gridCol>
                <a:gridCol w="452854">
                  <a:extLst>
                    <a:ext uri="{9D8B030D-6E8A-4147-A177-3AD203B41FA5}">
                      <a16:colId xmlns:a16="http://schemas.microsoft.com/office/drawing/2014/main" val="2771367906"/>
                    </a:ext>
                  </a:extLst>
                </a:gridCol>
                <a:gridCol w="452854">
                  <a:extLst>
                    <a:ext uri="{9D8B030D-6E8A-4147-A177-3AD203B41FA5}">
                      <a16:colId xmlns:a16="http://schemas.microsoft.com/office/drawing/2014/main" val="1132778558"/>
                    </a:ext>
                  </a:extLst>
                </a:gridCol>
              </a:tblGrid>
              <a:tr h="370840">
                <a:tc>
                  <a:txBody>
                    <a:bodyPr/>
                    <a:lstStyle/>
                    <a:p>
                      <a:r>
                        <a:rPr lang="en-US" sz="1400" b="0" dirty="0">
                          <a:solidFill>
                            <a:schemeClr val="tx1"/>
                          </a:solidFill>
                        </a:rPr>
                        <a:t>A0</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A1</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A2</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A3</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A4</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A5</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A6</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A7</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466266"/>
                  </a:ext>
                </a:extLst>
              </a:tr>
            </a:tbl>
          </a:graphicData>
        </a:graphic>
      </p:graphicFrame>
      <p:graphicFrame>
        <p:nvGraphicFramePr>
          <p:cNvPr id="18" name="Table 17">
            <a:extLst>
              <a:ext uri="{FF2B5EF4-FFF2-40B4-BE49-F238E27FC236}">
                <a16:creationId xmlns:a16="http://schemas.microsoft.com/office/drawing/2014/main" id="{FD75E90B-646F-4ECC-B756-639BD1820FF6}"/>
              </a:ext>
            </a:extLst>
          </p:cNvPr>
          <p:cNvGraphicFramePr>
            <a:graphicFrameLocks noGrp="1"/>
          </p:cNvGraphicFramePr>
          <p:nvPr>
            <p:extLst>
              <p:ext uri="{D42A27DB-BD31-4B8C-83A1-F6EECF244321}">
                <p14:modId xmlns:p14="http://schemas.microsoft.com/office/powerpoint/2010/main" val="2201359353"/>
              </p:ext>
            </p:extLst>
          </p:nvPr>
        </p:nvGraphicFramePr>
        <p:xfrm>
          <a:off x="874321" y="2175979"/>
          <a:ext cx="3622832" cy="370840"/>
        </p:xfrm>
        <a:graphic>
          <a:graphicData uri="http://schemas.openxmlformats.org/drawingml/2006/table">
            <a:tbl>
              <a:tblPr firstRow="1" bandRow="1">
                <a:tableStyleId>{5C22544A-7EE6-4342-B048-85BDC9FD1C3A}</a:tableStyleId>
              </a:tblPr>
              <a:tblGrid>
                <a:gridCol w="452854">
                  <a:extLst>
                    <a:ext uri="{9D8B030D-6E8A-4147-A177-3AD203B41FA5}">
                      <a16:colId xmlns:a16="http://schemas.microsoft.com/office/drawing/2014/main" val="1654357173"/>
                    </a:ext>
                  </a:extLst>
                </a:gridCol>
                <a:gridCol w="452854">
                  <a:extLst>
                    <a:ext uri="{9D8B030D-6E8A-4147-A177-3AD203B41FA5}">
                      <a16:colId xmlns:a16="http://schemas.microsoft.com/office/drawing/2014/main" val="4149699625"/>
                    </a:ext>
                  </a:extLst>
                </a:gridCol>
                <a:gridCol w="452854">
                  <a:extLst>
                    <a:ext uri="{9D8B030D-6E8A-4147-A177-3AD203B41FA5}">
                      <a16:colId xmlns:a16="http://schemas.microsoft.com/office/drawing/2014/main" val="2539273571"/>
                    </a:ext>
                  </a:extLst>
                </a:gridCol>
                <a:gridCol w="452854">
                  <a:extLst>
                    <a:ext uri="{9D8B030D-6E8A-4147-A177-3AD203B41FA5}">
                      <a16:colId xmlns:a16="http://schemas.microsoft.com/office/drawing/2014/main" val="3423719371"/>
                    </a:ext>
                  </a:extLst>
                </a:gridCol>
                <a:gridCol w="452854">
                  <a:extLst>
                    <a:ext uri="{9D8B030D-6E8A-4147-A177-3AD203B41FA5}">
                      <a16:colId xmlns:a16="http://schemas.microsoft.com/office/drawing/2014/main" val="1694341274"/>
                    </a:ext>
                  </a:extLst>
                </a:gridCol>
                <a:gridCol w="452854">
                  <a:extLst>
                    <a:ext uri="{9D8B030D-6E8A-4147-A177-3AD203B41FA5}">
                      <a16:colId xmlns:a16="http://schemas.microsoft.com/office/drawing/2014/main" val="2923151655"/>
                    </a:ext>
                  </a:extLst>
                </a:gridCol>
                <a:gridCol w="452854">
                  <a:extLst>
                    <a:ext uri="{9D8B030D-6E8A-4147-A177-3AD203B41FA5}">
                      <a16:colId xmlns:a16="http://schemas.microsoft.com/office/drawing/2014/main" val="2771367906"/>
                    </a:ext>
                  </a:extLst>
                </a:gridCol>
                <a:gridCol w="452854">
                  <a:extLst>
                    <a:ext uri="{9D8B030D-6E8A-4147-A177-3AD203B41FA5}">
                      <a16:colId xmlns:a16="http://schemas.microsoft.com/office/drawing/2014/main" val="1132778558"/>
                    </a:ext>
                  </a:extLst>
                </a:gridCol>
              </a:tblGrid>
              <a:tr h="370840">
                <a:tc>
                  <a:txBody>
                    <a:bodyPr/>
                    <a:lstStyle/>
                    <a:p>
                      <a:r>
                        <a:rPr lang="en-US" sz="1400" b="0" dirty="0">
                          <a:solidFill>
                            <a:schemeClr val="tx1"/>
                          </a:solidFill>
                        </a:rPr>
                        <a:t>B0</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B1</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B2</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B3</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B4</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B5</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B6</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B7</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466266"/>
                  </a:ext>
                </a:extLst>
              </a:tr>
            </a:tbl>
          </a:graphicData>
        </a:graphic>
      </p:graphicFrame>
      <p:grpSp>
        <p:nvGrpSpPr>
          <p:cNvPr id="21" name="Group 20">
            <a:extLst>
              <a:ext uri="{FF2B5EF4-FFF2-40B4-BE49-F238E27FC236}">
                <a16:creationId xmlns:a16="http://schemas.microsoft.com/office/drawing/2014/main" id="{00703000-A1A4-49EB-B32F-D65A64C16AD4}"/>
              </a:ext>
            </a:extLst>
          </p:cNvPr>
          <p:cNvGrpSpPr/>
          <p:nvPr/>
        </p:nvGrpSpPr>
        <p:grpSpPr>
          <a:xfrm>
            <a:off x="154680" y="1286147"/>
            <a:ext cx="927100" cy="1189920"/>
            <a:chOff x="154680" y="1286147"/>
            <a:chExt cx="927100" cy="1189920"/>
          </a:xfrm>
        </p:grpSpPr>
        <p:sp>
          <p:nvSpPr>
            <p:cNvPr id="16" name="TextBox 15">
              <a:extLst>
                <a:ext uri="{FF2B5EF4-FFF2-40B4-BE49-F238E27FC236}">
                  <a16:creationId xmlns:a16="http://schemas.microsoft.com/office/drawing/2014/main" id="{2B96A05F-F46A-47D5-ADEF-5F603C1A4024}"/>
                </a:ext>
              </a:extLst>
            </p:cNvPr>
            <p:cNvSpPr txBox="1"/>
            <p:nvPr/>
          </p:nvSpPr>
          <p:spPr>
            <a:xfrm>
              <a:off x="154680" y="1286147"/>
              <a:ext cx="927100" cy="370840"/>
            </a:xfrm>
            <a:prstGeom prst="rect">
              <a:avLst/>
            </a:prstGeom>
            <a:noFill/>
          </p:spPr>
          <p:txBody>
            <a:bodyPr wrap="square" rtlCol="0">
              <a:spAutoFit/>
            </a:bodyPr>
            <a:lstStyle/>
            <a:p>
              <a:pPr algn="ctr"/>
              <a:r>
                <a:rPr lang="en-US" dirty="0"/>
                <a:t>Block</a:t>
              </a:r>
              <a:endParaRPr lang="en-SG" dirty="0"/>
            </a:p>
          </p:txBody>
        </p:sp>
        <p:sp>
          <p:nvSpPr>
            <p:cNvPr id="17" name="TextBox 16">
              <a:extLst>
                <a:ext uri="{FF2B5EF4-FFF2-40B4-BE49-F238E27FC236}">
                  <a16:creationId xmlns:a16="http://schemas.microsoft.com/office/drawing/2014/main" id="{632978C6-F74E-4EE8-975C-9769B0170284}"/>
                </a:ext>
              </a:extLst>
            </p:cNvPr>
            <p:cNvSpPr txBox="1"/>
            <p:nvPr/>
          </p:nvSpPr>
          <p:spPr>
            <a:xfrm>
              <a:off x="212504" y="1709965"/>
              <a:ext cx="674517" cy="307777"/>
            </a:xfrm>
            <a:prstGeom prst="rect">
              <a:avLst/>
            </a:prstGeom>
            <a:noFill/>
          </p:spPr>
          <p:txBody>
            <a:bodyPr wrap="square" rtlCol="0">
              <a:spAutoFit/>
            </a:bodyPr>
            <a:lstStyle/>
            <a:p>
              <a:pPr algn="ctr"/>
              <a:r>
                <a:rPr lang="en-US" sz="1400" dirty="0"/>
                <a:t>32</a:t>
              </a:r>
              <a:endParaRPr lang="en-SG" sz="1400" dirty="0"/>
            </a:p>
          </p:txBody>
        </p:sp>
        <p:sp>
          <p:nvSpPr>
            <p:cNvPr id="20" name="TextBox 19">
              <a:extLst>
                <a:ext uri="{FF2B5EF4-FFF2-40B4-BE49-F238E27FC236}">
                  <a16:creationId xmlns:a16="http://schemas.microsoft.com/office/drawing/2014/main" id="{BE3457A9-D7C6-4BC6-9C48-478870DD0E2D}"/>
                </a:ext>
              </a:extLst>
            </p:cNvPr>
            <p:cNvSpPr txBox="1"/>
            <p:nvPr/>
          </p:nvSpPr>
          <p:spPr>
            <a:xfrm>
              <a:off x="212504" y="2168290"/>
              <a:ext cx="674517" cy="307777"/>
            </a:xfrm>
            <a:prstGeom prst="rect">
              <a:avLst/>
            </a:prstGeom>
            <a:noFill/>
          </p:spPr>
          <p:txBody>
            <a:bodyPr wrap="square" rtlCol="0">
              <a:spAutoFit/>
            </a:bodyPr>
            <a:lstStyle/>
            <a:p>
              <a:pPr algn="ctr"/>
              <a:r>
                <a:rPr lang="en-US" sz="1400" dirty="0"/>
                <a:t>33</a:t>
              </a:r>
              <a:endParaRPr lang="en-SG" sz="1400" dirty="0"/>
            </a:p>
          </p:txBody>
        </p:sp>
      </p:grpSp>
      <p:sp>
        <p:nvSpPr>
          <p:cNvPr id="1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22"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23"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56</a:t>
            </a:fld>
            <a:endParaRPr dirty="0"/>
          </a:p>
        </p:txBody>
      </p:sp>
    </p:spTree>
    <p:extLst>
      <p:ext uri="{BB962C8B-B14F-4D97-AF65-F5344CB8AC3E}">
        <p14:creationId xmlns:p14="http://schemas.microsoft.com/office/powerpoint/2010/main" val="406522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121E0E-C0AB-45E9-8034-B6A505AE234F}"/>
              </a:ext>
            </a:extLst>
          </p:cNvPr>
          <p:cNvSpPr txBox="1"/>
          <p:nvPr/>
        </p:nvSpPr>
        <p:spPr>
          <a:xfrm>
            <a:off x="4876800" y="448081"/>
            <a:ext cx="6981022" cy="1631216"/>
          </a:xfrm>
          <a:prstGeom prst="rect">
            <a:avLst/>
          </a:prstGeom>
          <a:noFill/>
        </p:spPr>
        <p:txBody>
          <a:bodyPr wrap="square" rtlCol="0">
            <a:spAutoFit/>
          </a:bodyPr>
          <a:lstStyle/>
          <a:p>
            <a:r>
              <a:rPr lang="en-US" sz="2000" b="1" dirty="0"/>
              <a:t>Direct-mapped data cache </a:t>
            </a:r>
            <a:r>
              <a:rPr lang="en-US" sz="2000" dirty="0"/>
              <a:t>with </a:t>
            </a:r>
            <a:r>
              <a:rPr lang="en-US" sz="2000" dirty="0">
                <a:solidFill>
                  <a:srgbClr val="C00000"/>
                </a:solidFill>
              </a:rPr>
              <a:t>512 words </a:t>
            </a:r>
            <a:r>
              <a:rPr lang="en-US" sz="2000" dirty="0"/>
              <a:t>in total and each block contains </a:t>
            </a:r>
            <a:r>
              <a:rPr lang="en-US" sz="2000" dirty="0">
                <a:solidFill>
                  <a:srgbClr val="C00000"/>
                </a:solidFill>
              </a:rPr>
              <a:t>8 words</a:t>
            </a:r>
            <a:r>
              <a:rPr lang="en-US" sz="2000" dirty="0"/>
              <a:t>. </a:t>
            </a:r>
          </a:p>
          <a:p>
            <a:r>
              <a:rPr lang="en-US" sz="2000" dirty="0"/>
              <a:t>You may assume:</a:t>
            </a:r>
          </a:p>
          <a:p>
            <a:pPr marL="342900" indent="-342900">
              <a:buFont typeface="Wingdings" panose="05000000000000000000" pitchFamily="2" charset="2"/>
              <a:buChar char="§"/>
            </a:pPr>
            <a:r>
              <a:rPr lang="en-US" dirty="0"/>
              <a:t>Array </a:t>
            </a:r>
            <a:r>
              <a:rPr lang="en-US" i="1" dirty="0"/>
              <a:t>A</a:t>
            </a:r>
            <a:r>
              <a:rPr lang="en-US" dirty="0"/>
              <a:t> starts at address 0xCDEF 0400.</a:t>
            </a:r>
          </a:p>
          <a:p>
            <a:pPr marL="342900" indent="-342900">
              <a:buFont typeface="Wingdings" panose="05000000000000000000" pitchFamily="2" charset="2"/>
              <a:buChar char="§"/>
            </a:pPr>
            <a:r>
              <a:rPr lang="en-US" dirty="0"/>
              <a:t>Array </a:t>
            </a:r>
            <a:r>
              <a:rPr lang="en-US" i="1" dirty="0"/>
              <a:t>B</a:t>
            </a:r>
            <a:r>
              <a:rPr lang="en-US" dirty="0"/>
              <a:t> follows immediately after array </a:t>
            </a:r>
            <a:r>
              <a:rPr lang="en-US" i="1" dirty="0"/>
              <a:t>A</a:t>
            </a:r>
            <a:r>
              <a:rPr lang="en-US" dirty="0"/>
              <a:t> in the memory.</a:t>
            </a:r>
            <a:endParaRPr lang="en-SG" sz="2000" dirty="0"/>
          </a:p>
        </p:txBody>
      </p:sp>
      <p:sp>
        <p:nvSpPr>
          <p:cNvPr id="8" name="TextBox 7">
            <a:extLst>
              <a:ext uri="{FF2B5EF4-FFF2-40B4-BE49-F238E27FC236}">
                <a16:creationId xmlns:a16="http://schemas.microsoft.com/office/drawing/2014/main" id="{218BD13C-2C0D-430D-BD5C-619D77283D6A}"/>
              </a:ext>
            </a:extLst>
          </p:cNvPr>
          <p:cNvSpPr txBox="1"/>
          <p:nvPr/>
        </p:nvSpPr>
        <p:spPr>
          <a:xfrm>
            <a:off x="4876800" y="2079297"/>
            <a:ext cx="6614071" cy="830997"/>
          </a:xfrm>
          <a:prstGeom prst="rect">
            <a:avLst/>
          </a:prstGeom>
          <a:solidFill>
            <a:srgbClr val="CCECFF"/>
          </a:solidFill>
        </p:spPr>
        <p:txBody>
          <a:bodyPr wrap="square" rtlCol="0">
            <a:spAutoFit/>
          </a:bodyPr>
          <a:lstStyle/>
          <a:p>
            <a:pPr marL="539750" indent="-539750"/>
            <a:r>
              <a:rPr lang="en-US" sz="2400" dirty="0"/>
              <a:t>(c) 	Arrays </a:t>
            </a:r>
            <a:r>
              <a:rPr lang="en-US" sz="2400" i="1" dirty="0"/>
              <a:t>A</a:t>
            </a:r>
            <a:r>
              <a:rPr lang="en-US" sz="2400" dirty="0"/>
              <a:t> and </a:t>
            </a:r>
            <a:r>
              <a:rPr lang="en-US" sz="2400" i="1" dirty="0"/>
              <a:t>B</a:t>
            </a:r>
            <a:r>
              <a:rPr lang="en-US" sz="2400" dirty="0"/>
              <a:t> each has 1028 elements. What is the hit rate for arrays </a:t>
            </a:r>
            <a:r>
              <a:rPr lang="en-US" sz="2400" i="1" dirty="0"/>
              <a:t>A</a:t>
            </a:r>
            <a:r>
              <a:rPr lang="en-US" sz="2400" dirty="0"/>
              <a:t> and </a:t>
            </a:r>
            <a:r>
              <a:rPr lang="en-US" sz="2400" i="1" dirty="0"/>
              <a:t>B</a:t>
            </a:r>
            <a:r>
              <a:rPr lang="en-US" sz="2400" dirty="0"/>
              <a:t>?</a:t>
            </a:r>
            <a:endParaRPr lang="en-SG" sz="2400" dirty="0"/>
          </a:p>
        </p:txBody>
      </p:sp>
      <p:sp>
        <p:nvSpPr>
          <p:cNvPr id="3" name="TextBox 2">
            <a:extLst>
              <a:ext uri="{FF2B5EF4-FFF2-40B4-BE49-F238E27FC236}">
                <a16:creationId xmlns:a16="http://schemas.microsoft.com/office/drawing/2014/main" id="{2BEC5C74-A3AD-4D12-A78B-73E6A879085A}"/>
              </a:ext>
            </a:extLst>
          </p:cNvPr>
          <p:cNvSpPr txBox="1"/>
          <p:nvPr/>
        </p:nvSpPr>
        <p:spPr>
          <a:xfrm>
            <a:off x="9849080" y="850590"/>
            <a:ext cx="2008742" cy="646331"/>
          </a:xfrm>
          <a:prstGeom prst="rect">
            <a:avLst/>
          </a:prstGeom>
          <a:solidFill>
            <a:schemeClr val="tx2">
              <a:lumMod val="20000"/>
              <a:lumOff val="80000"/>
            </a:schemeClr>
          </a:solidFill>
        </p:spPr>
        <p:txBody>
          <a:bodyPr wrap="square" rtlCol="0">
            <a:spAutoFit/>
          </a:bodyPr>
          <a:lstStyle/>
          <a:p>
            <a:r>
              <a:rPr lang="en-US" dirty="0"/>
              <a:t>Index: 6 bits</a:t>
            </a:r>
          </a:p>
          <a:p>
            <a:r>
              <a:rPr lang="en-US" dirty="0"/>
              <a:t>Byte offset: 5 bits</a:t>
            </a:r>
            <a:endParaRPr lang="en-SG" dirty="0"/>
          </a:p>
        </p:txBody>
      </p:sp>
      <p:sp>
        <p:nvSpPr>
          <p:cNvPr id="13" name="TextBox 12">
            <a:extLst>
              <a:ext uri="{FF2B5EF4-FFF2-40B4-BE49-F238E27FC236}">
                <a16:creationId xmlns:a16="http://schemas.microsoft.com/office/drawing/2014/main" id="{399D8F37-77EE-4AB7-94E6-0FFCF2B76B34}"/>
              </a:ext>
            </a:extLst>
          </p:cNvPr>
          <p:cNvSpPr txBox="1"/>
          <p:nvPr/>
        </p:nvSpPr>
        <p:spPr>
          <a:xfrm>
            <a:off x="154680" y="1958513"/>
            <a:ext cx="4823720" cy="923330"/>
          </a:xfrm>
          <a:prstGeom prst="rect">
            <a:avLst/>
          </a:prstGeom>
          <a:solidFill>
            <a:schemeClr val="tx2">
              <a:lumMod val="20000"/>
              <a:lumOff val="80000"/>
            </a:schemeClr>
          </a:solidFill>
        </p:spPr>
        <p:txBody>
          <a:bodyPr wrap="square" rtlCol="0">
            <a:spAutoFit/>
          </a:bodyPr>
          <a:lstStyle/>
          <a:p>
            <a:r>
              <a:rPr lang="en-US" dirty="0"/>
              <a:t>Array </a:t>
            </a:r>
            <a:r>
              <a:rPr lang="en-US" i="1" dirty="0"/>
              <a:t>A</a:t>
            </a:r>
            <a:r>
              <a:rPr lang="en-US" dirty="0"/>
              <a:t> start </a:t>
            </a:r>
            <a:r>
              <a:rPr lang="en-US" dirty="0" err="1"/>
              <a:t>addr</a:t>
            </a:r>
            <a:r>
              <a:rPr lang="en-US" dirty="0"/>
              <a:t> = 0xCDEF 0400 </a:t>
            </a:r>
          </a:p>
          <a:p>
            <a:r>
              <a:rPr lang="en-US" dirty="0"/>
              <a:t>= 0b … 0000 0</a:t>
            </a:r>
            <a:r>
              <a:rPr lang="en-US" b="1" dirty="0">
                <a:solidFill>
                  <a:srgbClr val="0000FF"/>
                </a:solidFill>
              </a:rPr>
              <a:t>100</a:t>
            </a:r>
            <a:r>
              <a:rPr lang="en-US" dirty="0"/>
              <a:t> </a:t>
            </a:r>
            <a:r>
              <a:rPr lang="en-US" b="1" dirty="0">
                <a:solidFill>
                  <a:srgbClr val="0000FF"/>
                </a:solidFill>
              </a:rPr>
              <a:t>000</a:t>
            </a:r>
            <a:r>
              <a:rPr lang="en-US" b="1" dirty="0">
                <a:solidFill>
                  <a:srgbClr val="006600"/>
                </a:solidFill>
              </a:rPr>
              <a:t>0</a:t>
            </a:r>
            <a:r>
              <a:rPr lang="en-US" b="1" dirty="0"/>
              <a:t> </a:t>
            </a:r>
            <a:r>
              <a:rPr lang="en-US" b="1" dirty="0">
                <a:solidFill>
                  <a:srgbClr val="006600"/>
                </a:solidFill>
              </a:rPr>
              <a:t>0000</a:t>
            </a:r>
            <a:r>
              <a:rPr lang="en-US" dirty="0"/>
              <a:t>.</a:t>
            </a:r>
          </a:p>
          <a:p>
            <a:r>
              <a:rPr lang="en-US" dirty="0"/>
              <a:t>Therefore, </a:t>
            </a:r>
            <a:r>
              <a:rPr lang="en-US" i="1" dirty="0"/>
              <a:t>A</a:t>
            </a:r>
            <a:r>
              <a:rPr lang="en-US" dirty="0"/>
              <a:t>[0] resides in word 0 of block 32.</a:t>
            </a:r>
            <a:endParaRPr lang="en-SG" dirty="0"/>
          </a:p>
        </p:txBody>
      </p:sp>
      <p:sp>
        <p:nvSpPr>
          <p:cNvPr id="14" name="TextBox 13">
            <a:extLst>
              <a:ext uri="{FF2B5EF4-FFF2-40B4-BE49-F238E27FC236}">
                <a16:creationId xmlns:a16="http://schemas.microsoft.com/office/drawing/2014/main" id="{18CD54A4-6F3C-4387-A9C0-3FF78D2DC94A}"/>
              </a:ext>
            </a:extLst>
          </p:cNvPr>
          <p:cNvSpPr txBox="1"/>
          <p:nvPr/>
        </p:nvSpPr>
        <p:spPr>
          <a:xfrm>
            <a:off x="154681" y="2958845"/>
            <a:ext cx="7274820" cy="707886"/>
          </a:xfrm>
          <a:prstGeom prst="rect">
            <a:avLst/>
          </a:prstGeom>
          <a:solidFill>
            <a:schemeClr val="tx2">
              <a:lumMod val="20000"/>
              <a:lumOff val="80000"/>
            </a:schemeClr>
          </a:solidFill>
        </p:spPr>
        <p:txBody>
          <a:bodyPr wrap="square" rtlCol="0">
            <a:spAutoFit/>
          </a:bodyPr>
          <a:lstStyle/>
          <a:p>
            <a:r>
              <a:rPr lang="en-US" sz="2000" i="1" dirty="0"/>
              <a:t>A</a:t>
            </a:r>
            <a:r>
              <a:rPr lang="en-US" sz="2000" dirty="0"/>
              <a:t>[1024] to </a:t>
            </a:r>
            <a:r>
              <a:rPr lang="en-US" sz="2000" i="1" dirty="0"/>
              <a:t>A</a:t>
            </a:r>
            <a:r>
              <a:rPr lang="en-US" sz="2000" dirty="0"/>
              <a:t>[1027] will occupy the first 4 words of block 32, and </a:t>
            </a:r>
            <a:r>
              <a:rPr lang="en-US" sz="2000" i="1" dirty="0"/>
              <a:t>B</a:t>
            </a:r>
            <a:r>
              <a:rPr lang="en-US" sz="2000" dirty="0"/>
              <a:t>[0] to </a:t>
            </a:r>
            <a:r>
              <a:rPr lang="en-US" sz="2000" i="1" dirty="0"/>
              <a:t>B</a:t>
            </a:r>
            <a:r>
              <a:rPr lang="en-US" sz="2000" dirty="0"/>
              <a:t>[3] will occupy the next 4 words in the same block.</a:t>
            </a:r>
          </a:p>
        </p:txBody>
      </p:sp>
      <p:sp>
        <p:nvSpPr>
          <p:cNvPr id="15" name="TextBox 14">
            <a:extLst>
              <a:ext uri="{FF2B5EF4-FFF2-40B4-BE49-F238E27FC236}">
                <a16:creationId xmlns:a16="http://schemas.microsoft.com/office/drawing/2014/main" id="{D6DE9A9F-C4E0-4156-B1C6-49C45DE9F30E}"/>
              </a:ext>
            </a:extLst>
          </p:cNvPr>
          <p:cNvSpPr txBox="1"/>
          <p:nvPr/>
        </p:nvSpPr>
        <p:spPr>
          <a:xfrm>
            <a:off x="154681" y="3785547"/>
            <a:ext cx="4823719" cy="2554545"/>
          </a:xfrm>
          <a:prstGeom prst="rect">
            <a:avLst/>
          </a:prstGeom>
          <a:solidFill>
            <a:schemeClr val="tx2">
              <a:lumMod val="20000"/>
              <a:lumOff val="80000"/>
            </a:schemeClr>
          </a:solidFill>
        </p:spPr>
        <p:txBody>
          <a:bodyPr wrap="square" rtlCol="0">
            <a:spAutoFit/>
          </a:bodyPr>
          <a:lstStyle/>
          <a:p>
            <a:r>
              <a:rPr lang="en-US" sz="2000" dirty="0"/>
              <a:t>Therefore, for every 8 elements, the first 5 will be misses and the next 3 are hits, and this applies to the first 1024 elements. For the last 4 elements, they are all misses due to thrashing.</a:t>
            </a:r>
          </a:p>
          <a:p>
            <a:r>
              <a:rPr lang="en-US" sz="2000" dirty="0"/>
              <a:t>Hence, there are 3/8 </a:t>
            </a:r>
            <a:r>
              <a:rPr lang="en-US" sz="2000" dirty="0">
                <a:sym typeface="Symbol" panose="05050102010706020507" pitchFamily="18" charset="2"/>
              </a:rPr>
              <a:t> 1024 = 384 hits altogether for each array.</a:t>
            </a:r>
          </a:p>
          <a:p>
            <a:r>
              <a:rPr lang="en-US" sz="2000" dirty="0">
                <a:sym typeface="Symbol" panose="05050102010706020507" pitchFamily="18" charset="2"/>
              </a:rPr>
              <a:t>Therefore, hit rate = </a:t>
            </a:r>
            <a:r>
              <a:rPr lang="en-US" sz="2000" b="1" dirty="0">
                <a:solidFill>
                  <a:srgbClr val="C00000"/>
                </a:solidFill>
                <a:sym typeface="Symbol" panose="05050102010706020507" pitchFamily="18" charset="2"/>
              </a:rPr>
              <a:t>384/1028</a:t>
            </a:r>
            <a:r>
              <a:rPr lang="en-US" sz="2000" dirty="0">
                <a:sym typeface="Symbol" panose="05050102010706020507" pitchFamily="18" charset="2"/>
              </a:rPr>
              <a:t>.</a:t>
            </a:r>
            <a:endParaRPr lang="en-SG" sz="2000" dirty="0"/>
          </a:p>
        </p:txBody>
      </p:sp>
      <p:graphicFrame>
        <p:nvGraphicFramePr>
          <p:cNvPr id="11" name="Table 10">
            <a:extLst>
              <a:ext uri="{FF2B5EF4-FFF2-40B4-BE49-F238E27FC236}">
                <a16:creationId xmlns:a16="http://schemas.microsoft.com/office/drawing/2014/main" id="{E2B12B4C-FD07-4C45-AC29-D38200BA1CB4}"/>
              </a:ext>
            </a:extLst>
          </p:cNvPr>
          <p:cNvGraphicFramePr>
            <a:graphicFrameLocks noGrp="1"/>
          </p:cNvGraphicFramePr>
          <p:nvPr>
            <p:extLst>
              <p:ext uri="{D42A27DB-BD31-4B8C-83A1-F6EECF244321}">
                <p14:modId xmlns:p14="http://schemas.microsoft.com/office/powerpoint/2010/main" val="3659856190"/>
              </p:ext>
            </p:extLst>
          </p:nvPr>
        </p:nvGraphicFramePr>
        <p:xfrm>
          <a:off x="698838" y="1030697"/>
          <a:ext cx="4103751" cy="370840"/>
        </p:xfrm>
        <a:graphic>
          <a:graphicData uri="http://schemas.openxmlformats.org/drawingml/2006/table">
            <a:tbl>
              <a:tblPr firstRow="1" bandRow="1">
                <a:tableStyleId>{5C22544A-7EE6-4342-B048-85BDC9FD1C3A}</a:tableStyleId>
              </a:tblPr>
              <a:tblGrid>
                <a:gridCol w="629030">
                  <a:extLst>
                    <a:ext uri="{9D8B030D-6E8A-4147-A177-3AD203B41FA5}">
                      <a16:colId xmlns:a16="http://schemas.microsoft.com/office/drawing/2014/main" val="1654357173"/>
                    </a:ext>
                  </a:extLst>
                </a:gridCol>
                <a:gridCol w="628153">
                  <a:extLst>
                    <a:ext uri="{9D8B030D-6E8A-4147-A177-3AD203B41FA5}">
                      <a16:colId xmlns:a16="http://schemas.microsoft.com/office/drawing/2014/main" val="4149699625"/>
                    </a:ext>
                  </a:extLst>
                </a:gridCol>
                <a:gridCol w="628153">
                  <a:extLst>
                    <a:ext uri="{9D8B030D-6E8A-4147-A177-3AD203B41FA5}">
                      <a16:colId xmlns:a16="http://schemas.microsoft.com/office/drawing/2014/main" val="2539273571"/>
                    </a:ext>
                  </a:extLst>
                </a:gridCol>
                <a:gridCol w="652007">
                  <a:extLst>
                    <a:ext uri="{9D8B030D-6E8A-4147-A177-3AD203B41FA5}">
                      <a16:colId xmlns:a16="http://schemas.microsoft.com/office/drawing/2014/main" val="3423719371"/>
                    </a:ext>
                  </a:extLst>
                </a:gridCol>
                <a:gridCol w="381662">
                  <a:extLst>
                    <a:ext uri="{9D8B030D-6E8A-4147-A177-3AD203B41FA5}">
                      <a16:colId xmlns:a16="http://schemas.microsoft.com/office/drawing/2014/main" val="1694341274"/>
                    </a:ext>
                  </a:extLst>
                </a:gridCol>
                <a:gridCol w="389614">
                  <a:extLst>
                    <a:ext uri="{9D8B030D-6E8A-4147-A177-3AD203B41FA5}">
                      <a16:colId xmlns:a16="http://schemas.microsoft.com/office/drawing/2014/main" val="2923151655"/>
                    </a:ext>
                  </a:extLst>
                </a:gridCol>
                <a:gridCol w="373712">
                  <a:extLst>
                    <a:ext uri="{9D8B030D-6E8A-4147-A177-3AD203B41FA5}">
                      <a16:colId xmlns:a16="http://schemas.microsoft.com/office/drawing/2014/main" val="2771367906"/>
                    </a:ext>
                  </a:extLst>
                </a:gridCol>
                <a:gridCol w="421420">
                  <a:extLst>
                    <a:ext uri="{9D8B030D-6E8A-4147-A177-3AD203B41FA5}">
                      <a16:colId xmlns:a16="http://schemas.microsoft.com/office/drawing/2014/main" val="1132778558"/>
                    </a:ext>
                  </a:extLst>
                </a:gridCol>
              </a:tblGrid>
              <a:tr h="370840">
                <a:tc>
                  <a:txBody>
                    <a:bodyPr/>
                    <a:lstStyle/>
                    <a:p>
                      <a:r>
                        <a:rPr lang="en-US" sz="1200" b="0" dirty="0">
                          <a:solidFill>
                            <a:schemeClr val="tx1"/>
                          </a:solidFill>
                        </a:rPr>
                        <a:t>A1024</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A1025</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A1026</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A1027</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B0</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B1</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B2</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B3</a:t>
                      </a:r>
                      <a:endParaRPr lang="en-SG"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6466266"/>
                  </a:ext>
                </a:extLst>
              </a:tr>
            </a:tbl>
          </a:graphicData>
        </a:graphic>
      </p:graphicFrame>
      <p:grpSp>
        <p:nvGrpSpPr>
          <p:cNvPr id="21" name="Group 20">
            <a:extLst>
              <a:ext uri="{FF2B5EF4-FFF2-40B4-BE49-F238E27FC236}">
                <a16:creationId xmlns:a16="http://schemas.microsoft.com/office/drawing/2014/main" id="{00703000-A1A4-49EB-B32F-D65A64C16AD4}"/>
              </a:ext>
            </a:extLst>
          </p:cNvPr>
          <p:cNvGrpSpPr/>
          <p:nvPr/>
        </p:nvGrpSpPr>
        <p:grpSpPr>
          <a:xfrm>
            <a:off x="154680" y="583629"/>
            <a:ext cx="927100" cy="731595"/>
            <a:chOff x="154680" y="1286147"/>
            <a:chExt cx="927100" cy="731595"/>
          </a:xfrm>
        </p:grpSpPr>
        <p:sp>
          <p:nvSpPr>
            <p:cNvPr id="16" name="TextBox 15">
              <a:extLst>
                <a:ext uri="{FF2B5EF4-FFF2-40B4-BE49-F238E27FC236}">
                  <a16:creationId xmlns:a16="http://schemas.microsoft.com/office/drawing/2014/main" id="{2B96A05F-F46A-47D5-ADEF-5F603C1A4024}"/>
                </a:ext>
              </a:extLst>
            </p:cNvPr>
            <p:cNvSpPr txBox="1"/>
            <p:nvPr/>
          </p:nvSpPr>
          <p:spPr>
            <a:xfrm>
              <a:off x="154680" y="1286147"/>
              <a:ext cx="927100" cy="370840"/>
            </a:xfrm>
            <a:prstGeom prst="rect">
              <a:avLst/>
            </a:prstGeom>
            <a:noFill/>
          </p:spPr>
          <p:txBody>
            <a:bodyPr wrap="square" rtlCol="0">
              <a:spAutoFit/>
            </a:bodyPr>
            <a:lstStyle/>
            <a:p>
              <a:pPr algn="ctr"/>
              <a:r>
                <a:rPr lang="en-US" dirty="0"/>
                <a:t>Block</a:t>
              </a:r>
              <a:endParaRPr lang="en-SG" dirty="0"/>
            </a:p>
          </p:txBody>
        </p:sp>
        <p:sp>
          <p:nvSpPr>
            <p:cNvPr id="17" name="TextBox 16">
              <a:extLst>
                <a:ext uri="{FF2B5EF4-FFF2-40B4-BE49-F238E27FC236}">
                  <a16:creationId xmlns:a16="http://schemas.microsoft.com/office/drawing/2014/main" id="{632978C6-F74E-4EE8-975C-9769B0170284}"/>
                </a:ext>
              </a:extLst>
            </p:cNvPr>
            <p:cNvSpPr txBox="1"/>
            <p:nvPr/>
          </p:nvSpPr>
          <p:spPr>
            <a:xfrm>
              <a:off x="212504" y="1709965"/>
              <a:ext cx="674517" cy="307777"/>
            </a:xfrm>
            <a:prstGeom prst="rect">
              <a:avLst/>
            </a:prstGeom>
            <a:noFill/>
          </p:spPr>
          <p:txBody>
            <a:bodyPr wrap="square" rtlCol="0">
              <a:spAutoFit/>
            </a:bodyPr>
            <a:lstStyle/>
            <a:p>
              <a:pPr algn="ctr"/>
              <a:r>
                <a:rPr lang="en-US" sz="1400" dirty="0"/>
                <a:t>32</a:t>
              </a:r>
              <a:endParaRPr lang="en-SG" sz="1400" dirty="0"/>
            </a:p>
          </p:txBody>
        </p:sp>
      </p:grpSp>
      <p:sp>
        <p:nvSpPr>
          <p:cNvPr id="7" name="TextBox 6">
            <a:extLst>
              <a:ext uri="{FF2B5EF4-FFF2-40B4-BE49-F238E27FC236}">
                <a16:creationId xmlns:a16="http://schemas.microsoft.com/office/drawing/2014/main" id="{0EB02676-582E-4D7E-A7B6-C951FA29F6A0}"/>
              </a:ext>
            </a:extLst>
          </p:cNvPr>
          <p:cNvSpPr txBox="1"/>
          <p:nvPr/>
        </p:nvSpPr>
        <p:spPr>
          <a:xfrm>
            <a:off x="5381540" y="3947707"/>
            <a:ext cx="4117320" cy="400110"/>
          </a:xfrm>
          <a:prstGeom prst="rect">
            <a:avLst/>
          </a:prstGeom>
          <a:noFill/>
        </p:spPr>
        <p:txBody>
          <a:bodyPr wrap="square" rtlCol="0">
            <a:spAutoFit/>
          </a:bodyPr>
          <a:lstStyle/>
          <a:p>
            <a:r>
              <a:rPr lang="en-US" sz="2000" dirty="0"/>
              <a:t>Snapshot of first 16 elements:</a:t>
            </a:r>
            <a:endParaRPr lang="en-SG" sz="2000" dirty="0"/>
          </a:p>
        </p:txBody>
      </p:sp>
      <p:graphicFrame>
        <p:nvGraphicFramePr>
          <p:cNvPr id="10" name="Table 9">
            <a:extLst>
              <a:ext uri="{FF2B5EF4-FFF2-40B4-BE49-F238E27FC236}">
                <a16:creationId xmlns:a16="http://schemas.microsoft.com/office/drawing/2014/main" id="{61FE77EA-CC7C-4095-9871-86E3C10F768F}"/>
              </a:ext>
            </a:extLst>
          </p:cNvPr>
          <p:cNvGraphicFramePr>
            <a:graphicFrameLocks noGrp="1"/>
          </p:cNvGraphicFramePr>
          <p:nvPr>
            <p:extLst>
              <p:ext uri="{D42A27DB-BD31-4B8C-83A1-F6EECF244321}">
                <p14:modId xmlns:p14="http://schemas.microsoft.com/office/powerpoint/2010/main" val="773332137"/>
              </p:ext>
            </p:extLst>
          </p:nvPr>
        </p:nvGraphicFramePr>
        <p:xfrm>
          <a:off x="5243752" y="4541510"/>
          <a:ext cx="6614070" cy="1097280"/>
        </p:xfrm>
        <a:graphic>
          <a:graphicData uri="http://schemas.openxmlformats.org/drawingml/2006/table">
            <a:tbl>
              <a:tblPr firstRow="1" firstCol="1" bandRow="1">
                <a:tableStyleId>{5C22544A-7EE6-4342-B048-85BDC9FD1C3A}</a:tableStyleId>
              </a:tblPr>
              <a:tblGrid>
                <a:gridCol w="744118">
                  <a:extLst>
                    <a:ext uri="{9D8B030D-6E8A-4147-A177-3AD203B41FA5}">
                      <a16:colId xmlns:a16="http://schemas.microsoft.com/office/drawing/2014/main" val="2067573888"/>
                    </a:ext>
                  </a:extLst>
                </a:gridCol>
                <a:gridCol w="734272">
                  <a:extLst>
                    <a:ext uri="{9D8B030D-6E8A-4147-A177-3AD203B41FA5}">
                      <a16:colId xmlns:a16="http://schemas.microsoft.com/office/drawing/2014/main" val="2100707980"/>
                    </a:ext>
                  </a:extLst>
                </a:gridCol>
                <a:gridCol w="734272">
                  <a:extLst>
                    <a:ext uri="{9D8B030D-6E8A-4147-A177-3AD203B41FA5}">
                      <a16:colId xmlns:a16="http://schemas.microsoft.com/office/drawing/2014/main" val="3418820501"/>
                    </a:ext>
                  </a:extLst>
                </a:gridCol>
                <a:gridCol w="733568">
                  <a:extLst>
                    <a:ext uri="{9D8B030D-6E8A-4147-A177-3AD203B41FA5}">
                      <a16:colId xmlns:a16="http://schemas.microsoft.com/office/drawing/2014/main" val="458884932"/>
                    </a:ext>
                  </a:extLst>
                </a:gridCol>
                <a:gridCol w="733568">
                  <a:extLst>
                    <a:ext uri="{9D8B030D-6E8A-4147-A177-3AD203B41FA5}">
                      <a16:colId xmlns:a16="http://schemas.microsoft.com/office/drawing/2014/main" val="397984901"/>
                    </a:ext>
                  </a:extLst>
                </a:gridCol>
                <a:gridCol w="733568">
                  <a:extLst>
                    <a:ext uri="{9D8B030D-6E8A-4147-A177-3AD203B41FA5}">
                      <a16:colId xmlns:a16="http://schemas.microsoft.com/office/drawing/2014/main" val="1562765213"/>
                    </a:ext>
                  </a:extLst>
                </a:gridCol>
                <a:gridCol w="733568">
                  <a:extLst>
                    <a:ext uri="{9D8B030D-6E8A-4147-A177-3AD203B41FA5}">
                      <a16:colId xmlns:a16="http://schemas.microsoft.com/office/drawing/2014/main" val="3141034633"/>
                    </a:ext>
                  </a:extLst>
                </a:gridCol>
                <a:gridCol w="733568">
                  <a:extLst>
                    <a:ext uri="{9D8B030D-6E8A-4147-A177-3AD203B41FA5}">
                      <a16:colId xmlns:a16="http://schemas.microsoft.com/office/drawing/2014/main" val="2879946418"/>
                    </a:ext>
                  </a:extLst>
                </a:gridCol>
                <a:gridCol w="733568">
                  <a:extLst>
                    <a:ext uri="{9D8B030D-6E8A-4147-A177-3AD203B41FA5}">
                      <a16:colId xmlns:a16="http://schemas.microsoft.com/office/drawing/2014/main" val="7253438"/>
                    </a:ext>
                  </a:extLst>
                </a:gridCol>
              </a:tblGrid>
              <a:tr h="0">
                <a:tc>
                  <a:txBody>
                    <a:bodyPr/>
                    <a:lstStyle/>
                    <a:p>
                      <a:pPr algn="just">
                        <a:spcAft>
                          <a:spcPts val="0"/>
                        </a:spcAft>
                      </a:pPr>
                      <a:r>
                        <a:rPr lang="en-SG" sz="1200" b="1" dirty="0">
                          <a:solidFill>
                            <a:schemeClr val="tx1"/>
                          </a:solidFill>
                          <a:effectLst/>
                        </a:rPr>
                        <a:t>Block 32</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A0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A1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A2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A3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A4 (M)</a:t>
                      </a:r>
                      <a:endParaRPr lang="en-SG" sz="1100" b="1">
                        <a:solidFill>
                          <a:schemeClr val="tx1"/>
                        </a:solidFill>
                        <a:effectLst/>
                      </a:endParaRPr>
                    </a:p>
                    <a:p>
                      <a:pPr algn="just">
                        <a:spcAft>
                          <a:spcPts val="0"/>
                        </a:spcAft>
                      </a:pPr>
                      <a:r>
                        <a:rPr lang="en-SG" sz="1200" b="1">
                          <a:solidFill>
                            <a:schemeClr val="tx1"/>
                          </a:solidFill>
                          <a:effectLst/>
                        </a:rPr>
                        <a:t>B0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A5 (H)</a:t>
                      </a:r>
                      <a:endParaRPr lang="en-SG" sz="1100" b="1">
                        <a:solidFill>
                          <a:schemeClr val="tx1"/>
                        </a:solidFill>
                        <a:effectLst/>
                      </a:endParaRPr>
                    </a:p>
                    <a:p>
                      <a:pPr algn="just">
                        <a:spcAft>
                          <a:spcPts val="0"/>
                        </a:spcAft>
                      </a:pPr>
                      <a:r>
                        <a:rPr lang="en-SG" sz="1200" b="1">
                          <a:solidFill>
                            <a:schemeClr val="tx1"/>
                          </a:solidFill>
                          <a:effectLst/>
                        </a:rPr>
                        <a:t>B1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A6 (H)</a:t>
                      </a:r>
                      <a:endParaRPr lang="en-SG" sz="1100" b="1">
                        <a:solidFill>
                          <a:schemeClr val="tx1"/>
                        </a:solidFill>
                        <a:effectLst/>
                      </a:endParaRPr>
                    </a:p>
                    <a:p>
                      <a:pPr algn="just">
                        <a:spcAft>
                          <a:spcPts val="0"/>
                        </a:spcAft>
                      </a:pPr>
                      <a:r>
                        <a:rPr lang="en-SG" sz="1200" b="1">
                          <a:solidFill>
                            <a:schemeClr val="tx1"/>
                          </a:solidFill>
                          <a:effectLst/>
                        </a:rPr>
                        <a:t>B2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A7 (H)</a:t>
                      </a:r>
                      <a:endParaRPr lang="en-SG" sz="1100" b="1">
                        <a:solidFill>
                          <a:schemeClr val="tx1"/>
                        </a:solidFill>
                        <a:effectLst/>
                      </a:endParaRPr>
                    </a:p>
                    <a:p>
                      <a:pPr algn="just">
                        <a:spcAft>
                          <a:spcPts val="0"/>
                        </a:spcAft>
                      </a:pPr>
                      <a:r>
                        <a:rPr lang="en-SG" sz="1200" b="1">
                          <a:solidFill>
                            <a:schemeClr val="tx1"/>
                          </a:solidFill>
                          <a:effectLst/>
                        </a:rPr>
                        <a:t>B3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2041687"/>
                  </a:ext>
                </a:extLst>
              </a:tr>
              <a:tr h="0">
                <a:tc>
                  <a:txBody>
                    <a:bodyPr/>
                    <a:lstStyle/>
                    <a:p>
                      <a:pPr algn="just">
                        <a:spcAft>
                          <a:spcPts val="0"/>
                        </a:spcAft>
                      </a:pPr>
                      <a:r>
                        <a:rPr lang="en-SG" sz="1200" b="1">
                          <a:solidFill>
                            <a:schemeClr val="tx1"/>
                          </a:solidFill>
                          <a:effectLst/>
                        </a:rPr>
                        <a:t>Block 33</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B4 (M)</a:t>
                      </a:r>
                      <a:endParaRPr lang="en-SG" sz="1100" b="1" dirty="0">
                        <a:solidFill>
                          <a:schemeClr val="tx1"/>
                        </a:solidFill>
                        <a:effectLst/>
                      </a:endParaRPr>
                    </a:p>
                    <a:p>
                      <a:pPr algn="just">
                        <a:spcAft>
                          <a:spcPts val="0"/>
                        </a:spcAft>
                      </a:pPr>
                      <a:r>
                        <a:rPr lang="en-SG" sz="1200" b="1" dirty="0">
                          <a:solidFill>
                            <a:schemeClr val="tx1"/>
                          </a:solidFill>
                          <a:effectLst/>
                        </a:rPr>
                        <a:t>A8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B5 (H)</a:t>
                      </a:r>
                      <a:endParaRPr lang="en-SG" sz="1100" b="1" dirty="0">
                        <a:solidFill>
                          <a:schemeClr val="tx1"/>
                        </a:solidFill>
                        <a:effectLst/>
                      </a:endParaRPr>
                    </a:p>
                    <a:p>
                      <a:pPr algn="just">
                        <a:spcAft>
                          <a:spcPts val="0"/>
                        </a:spcAft>
                      </a:pPr>
                      <a:r>
                        <a:rPr lang="en-SG" sz="1200" b="1" dirty="0">
                          <a:solidFill>
                            <a:schemeClr val="tx1"/>
                          </a:solidFill>
                          <a:effectLst/>
                        </a:rPr>
                        <a:t>A9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B6 (H)</a:t>
                      </a:r>
                      <a:endParaRPr lang="en-SG" sz="1100" b="1" dirty="0">
                        <a:solidFill>
                          <a:schemeClr val="tx1"/>
                        </a:solidFill>
                        <a:effectLst/>
                      </a:endParaRPr>
                    </a:p>
                    <a:p>
                      <a:pPr algn="just">
                        <a:spcAft>
                          <a:spcPts val="0"/>
                        </a:spcAft>
                      </a:pPr>
                      <a:r>
                        <a:rPr lang="en-SG" sz="1200" b="1" dirty="0">
                          <a:solidFill>
                            <a:schemeClr val="tx1"/>
                          </a:solidFill>
                          <a:effectLst/>
                        </a:rPr>
                        <a:t>A10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B7 (H)</a:t>
                      </a:r>
                      <a:endParaRPr lang="en-SG" sz="1100" b="1" dirty="0">
                        <a:solidFill>
                          <a:schemeClr val="tx1"/>
                        </a:solidFill>
                        <a:effectLst/>
                      </a:endParaRPr>
                    </a:p>
                    <a:p>
                      <a:pPr algn="just">
                        <a:spcAft>
                          <a:spcPts val="0"/>
                        </a:spcAft>
                      </a:pPr>
                      <a:r>
                        <a:rPr lang="en-SG" sz="1200" b="1" dirty="0">
                          <a:solidFill>
                            <a:schemeClr val="tx1"/>
                          </a:solidFill>
                          <a:effectLst/>
                        </a:rPr>
                        <a:t>A11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B8 (M)</a:t>
                      </a:r>
                      <a:endParaRPr lang="en-SG" sz="1100" b="1" dirty="0">
                        <a:solidFill>
                          <a:schemeClr val="tx1"/>
                        </a:solidFill>
                        <a:effectLst/>
                      </a:endParaRPr>
                    </a:p>
                    <a:p>
                      <a:pPr algn="just">
                        <a:spcAft>
                          <a:spcPts val="0"/>
                        </a:spcAft>
                      </a:pPr>
                      <a:r>
                        <a:rPr lang="en-SG" sz="1200" b="1" dirty="0">
                          <a:solidFill>
                            <a:schemeClr val="tx1"/>
                          </a:solidFill>
                          <a:effectLst/>
                        </a:rPr>
                        <a:t>A12 (M)</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B9 (M)</a:t>
                      </a:r>
                      <a:endParaRPr lang="en-SG" sz="1100" b="1">
                        <a:solidFill>
                          <a:schemeClr val="tx1"/>
                        </a:solidFill>
                        <a:effectLst/>
                      </a:endParaRPr>
                    </a:p>
                    <a:p>
                      <a:pPr algn="just">
                        <a:spcAft>
                          <a:spcPts val="0"/>
                        </a:spcAft>
                      </a:pPr>
                      <a:r>
                        <a:rPr lang="en-SG" sz="1200" b="1">
                          <a:solidFill>
                            <a:schemeClr val="tx1"/>
                          </a:solidFill>
                          <a:effectLst/>
                        </a:rPr>
                        <a:t>A13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B10 (M)</a:t>
                      </a:r>
                      <a:endParaRPr lang="en-SG" sz="1100" b="1">
                        <a:solidFill>
                          <a:schemeClr val="tx1"/>
                        </a:solidFill>
                        <a:effectLst/>
                      </a:endParaRPr>
                    </a:p>
                    <a:p>
                      <a:pPr algn="just">
                        <a:spcAft>
                          <a:spcPts val="0"/>
                        </a:spcAft>
                      </a:pPr>
                      <a:r>
                        <a:rPr lang="en-SG" sz="1200" b="1">
                          <a:solidFill>
                            <a:schemeClr val="tx1"/>
                          </a:solidFill>
                          <a:effectLst/>
                        </a:rPr>
                        <a:t>A14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B11 (M)</a:t>
                      </a:r>
                      <a:endParaRPr lang="en-SG" sz="1100" b="1">
                        <a:solidFill>
                          <a:schemeClr val="tx1"/>
                        </a:solidFill>
                        <a:effectLst/>
                      </a:endParaRPr>
                    </a:p>
                    <a:p>
                      <a:pPr algn="just">
                        <a:spcAft>
                          <a:spcPts val="0"/>
                        </a:spcAft>
                      </a:pPr>
                      <a:r>
                        <a:rPr lang="en-SG" sz="1200" b="1">
                          <a:solidFill>
                            <a:schemeClr val="tx1"/>
                          </a:solidFill>
                          <a:effectLst/>
                        </a:rPr>
                        <a:t>A15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7108722"/>
                  </a:ext>
                </a:extLst>
              </a:tr>
              <a:tr h="0">
                <a:tc>
                  <a:txBody>
                    <a:bodyPr/>
                    <a:lstStyle/>
                    <a:p>
                      <a:pPr algn="just">
                        <a:spcAft>
                          <a:spcPts val="0"/>
                        </a:spcAft>
                      </a:pPr>
                      <a:r>
                        <a:rPr lang="en-SG" sz="1200" b="1" dirty="0">
                          <a:solidFill>
                            <a:schemeClr val="tx1"/>
                          </a:solidFill>
                          <a:effectLst/>
                        </a:rPr>
                        <a:t>Block 34</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B12 (M)</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B13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B14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a:solidFill>
                            <a:schemeClr val="tx1"/>
                          </a:solidFill>
                          <a:effectLst/>
                        </a:rPr>
                        <a:t>B15 (H)</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 </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 </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 </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SG" sz="1200" b="1" dirty="0">
                          <a:solidFill>
                            <a:schemeClr val="tx1"/>
                          </a:solidFill>
                          <a:effectLst/>
                        </a:rPr>
                        <a:t> </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817007"/>
                  </a:ext>
                </a:extLst>
              </a:tr>
            </a:tbl>
          </a:graphicData>
        </a:graphic>
      </p:graphicFrame>
      <p:sp>
        <p:nvSpPr>
          <p:cNvPr id="1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2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57</a:t>
            </a:fld>
            <a:endParaRPr dirty="0"/>
          </a:p>
        </p:txBody>
      </p:sp>
    </p:spTree>
    <p:extLst>
      <p:ext uri="{BB962C8B-B14F-4D97-AF65-F5344CB8AC3E}">
        <p14:creationId xmlns:p14="http://schemas.microsoft.com/office/powerpoint/2010/main" val="236158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121E0E-C0AB-45E9-8034-B6A505AE234F}"/>
              </a:ext>
            </a:extLst>
          </p:cNvPr>
          <p:cNvSpPr txBox="1"/>
          <p:nvPr/>
        </p:nvSpPr>
        <p:spPr>
          <a:xfrm>
            <a:off x="4876800" y="448081"/>
            <a:ext cx="6981022" cy="1631216"/>
          </a:xfrm>
          <a:prstGeom prst="rect">
            <a:avLst/>
          </a:prstGeom>
          <a:noFill/>
        </p:spPr>
        <p:txBody>
          <a:bodyPr wrap="square" rtlCol="0">
            <a:spAutoFit/>
          </a:bodyPr>
          <a:lstStyle/>
          <a:p>
            <a:r>
              <a:rPr lang="en-US" sz="2000" b="1" dirty="0"/>
              <a:t>Direct-mapped data cache </a:t>
            </a:r>
            <a:r>
              <a:rPr lang="en-US" sz="2000" dirty="0"/>
              <a:t>with </a:t>
            </a:r>
            <a:r>
              <a:rPr lang="en-US" sz="2000" dirty="0">
                <a:solidFill>
                  <a:srgbClr val="C00000"/>
                </a:solidFill>
              </a:rPr>
              <a:t>512 words </a:t>
            </a:r>
            <a:r>
              <a:rPr lang="en-US" sz="2000" dirty="0"/>
              <a:t>in total and each block contains </a:t>
            </a:r>
            <a:r>
              <a:rPr lang="en-US" sz="2000" dirty="0">
                <a:solidFill>
                  <a:srgbClr val="C00000"/>
                </a:solidFill>
              </a:rPr>
              <a:t>8 words</a:t>
            </a:r>
            <a:r>
              <a:rPr lang="en-US" sz="2000" dirty="0"/>
              <a:t>. </a:t>
            </a:r>
          </a:p>
          <a:p>
            <a:r>
              <a:rPr lang="en-US" sz="2000" dirty="0"/>
              <a:t>You may assume:</a:t>
            </a:r>
          </a:p>
          <a:p>
            <a:pPr marL="342900" indent="-342900">
              <a:buFont typeface="Wingdings" panose="05000000000000000000" pitchFamily="2" charset="2"/>
              <a:buChar char="§"/>
            </a:pPr>
            <a:r>
              <a:rPr lang="en-US" dirty="0"/>
              <a:t>Array </a:t>
            </a:r>
            <a:r>
              <a:rPr lang="en-US" i="1" dirty="0"/>
              <a:t>A</a:t>
            </a:r>
            <a:r>
              <a:rPr lang="en-US" dirty="0"/>
              <a:t> starts at address 0xCDEF 0400.</a:t>
            </a:r>
          </a:p>
          <a:p>
            <a:pPr marL="342900" indent="-342900">
              <a:buFont typeface="Wingdings" panose="05000000000000000000" pitchFamily="2" charset="2"/>
              <a:buChar char="§"/>
            </a:pPr>
            <a:r>
              <a:rPr lang="en-US" dirty="0"/>
              <a:t>Array </a:t>
            </a:r>
            <a:r>
              <a:rPr lang="en-US" i="1" dirty="0"/>
              <a:t>B</a:t>
            </a:r>
            <a:r>
              <a:rPr lang="en-US" dirty="0"/>
              <a:t> follows immediately after array </a:t>
            </a:r>
            <a:r>
              <a:rPr lang="en-US" i="1" dirty="0"/>
              <a:t>A</a:t>
            </a:r>
            <a:r>
              <a:rPr lang="en-US" dirty="0"/>
              <a:t> in the memory.</a:t>
            </a:r>
            <a:endParaRPr lang="en-SG" sz="2000" dirty="0"/>
          </a:p>
        </p:txBody>
      </p:sp>
      <p:sp>
        <p:nvSpPr>
          <p:cNvPr id="8" name="TextBox 7">
            <a:extLst>
              <a:ext uri="{FF2B5EF4-FFF2-40B4-BE49-F238E27FC236}">
                <a16:creationId xmlns:a16="http://schemas.microsoft.com/office/drawing/2014/main" id="{218BD13C-2C0D-430D-BD5C-619D77283D6A}"/>
              </a:ext>
            </a:extLst>
          </p:cNvPr>
          <p:cNvSpPr txBox="1"/>
          <p:nvPr/>
        </p:nvSpPr>
        <p:spPr>
          <a:xfrm>
            <a:off x="545432" y="2079297"/>
            <a:ext cx="9641305" cy="1200329"/>
          </a:xfrm>
          <a:prstGeom prst="rect">
            <a:avLst/>
          </a:prstGeom>
          <a:solidFill>
            <a:srgbClr val="CCECFF"/>
          </a:solidFill>
        </p:spPr>
        <p:txBody>
          <a:bodyPr wrap="square" rtlCol="0">
            <a:spAutoFit/>
          </a:bodyPr>
          <a:lstStyle/>
          <a:p>
            <a:pPr marL="539750" indent="-539750"/>
            <a:r>
              <a:rPr lang="en-US" sz="2400" dirty="0"/>
              <a:t>(d) 	Assuming that arrays </a:t>
            </a:r>
            <a:r>
              <a:rPr lang="en-US" sz="2400" i="1" dirty="0"/>
              <a:t>A</a:t>
            </a:r>
            <a:r>
              <a:rPr lang="en-US" sz="2400" dirty="0"/>
              <a:t> and </a:t>
            </a:r>
            <a:r>
              <a:rPr lang="en-US" sz="2400" i="1" dirty="0"/>
              <a:t>B</a:t>
            </a:r>
            <a:r>
              <a:rPr lang="en-US" sz="2400" dirty="0"/>
              <a:t> have at least 100 elements each, (</a:t>
            </a:r>
            <a:r>
              <a:rPr lang="en-US" sz="2400" dirty="0" err="1"/>
              <a:t>i</a:t>
            </a:r>
            <a:r>
              <a:rPr lang="en-US" sz="2400" dirty="0"/>
              <a:t>) what is the lowest hit rate possible for array </a:t>
            </a:r>
            <a:r>
              <a:rPr lang="en-US" sz="2400" i="1" dirty="0"/>
              <a:t>A</a:t>
            </a:r>
            <a:r>
              <a:rPr lang="en-US" sz="2400" dirty="0"/>
              <a:t>? (ii) how many elements in array </a:t>
            </a:r>
            <a:r>
              <a:rPr lang="en-US" sz="2400" i="1" dirty="0"/>
              <a:t>A</a:t>
            </a:r>
            <a:r>
              <a:rPr lang="en-US" sz="2400" dirty="0"/>
              <a:t> would result in this lowest hit rate?</a:t>
            </a:r>
            <a:endParaRPr lang="en-SG" sz="2400" dirty="0"/>
          </a:p>
        </p:txBody>
      </p:sp>
      <p:sp>
        <p:nvSpPr>
          <p:cNvPr id="3" name="TextBox 2">
            <a:extLst>
              <a:ext uri="{FF2B5EF4-FFF2-40B4-BE49-F238E27FC236}">
                <a16:creationId xmlns:a16="http://schemas.microsoft.com/office/drawing/2014/main" id="{2BEC5C74-A3AD-4D12-A78B-73E6A879085A}"/>
              </a:ext>
            </a:extLst>
          </p:cNvPr>
          <p:cNvSpPr txBox="1"/>
          <p:nvPr/>
        </p:nvSpPr>
        <p:spPr>
          <a:xfrm>
            <a:off x="9849080" y="850590"/>
            <a:ext cx="2008742" cy="646331"/>
          </a:xfrm>
          <a:prstGeom prst="rect">
            <a:avLst/>
          </a:prstGeom>
          <a:solidFill>
            <a:schemeClr val="tx2">
              <a:lumMod val="20000"/>
              <a:lumOff val="80000"/>
            </a:schemeClr>
          </a:solidFill>
        </p:spPr>
        <p:txBody>
          <a:bodyPr wrap="square" rtlCol="0">
            <a:spAutoFit/>
          </a:bodyPr>
          <a:lstStyle/>
          <a:p>
            <a:r>
              <a:rPr lang="en-US" dirty="0"/>
              <a:t>Index: 6 bits</a:t>
            </a:r>
          </a:p>
          <a:p>
            <a:r>
              <a:rPr lang="en-US" dirty="0"/>
              <a:t>Byte offset: 5 bits</a:t>
            </a:r>
            <a:endParaRPr lang="en-SG" dirty="0"/>
          </a:p>
        </p:txBody>
      </p:sp>
      <p:sp>
        <p:nvSpPr>
          <p:cNvPr id="19" name="TextBox 18">
            <a:extLst>
              <a:ext uri="{FF2B5EF4-FFF2-40B4-BE49-F238E27FC236}">
                <a16:creationId xmlns:a16="http://schemas.microsoft.com/office/drawing/2014/main" id="{E6B8ED2E-3C5E-41A7-AA82-CDF06334B0E8}"/>
              </a:ext>
            </a:extLst>
          </p:cNvPr>
          <p:cNvSpPr txBox="1"/>
          <p:nvPr/>
        </p:nvSpPr>
        <p:spPr>
          <a:xfrm>
            <a:off x="545432" y="3578375"/>
            <a:ext cx="9641305" cy="1200329"/>
          </a:xfrm>
          <a:prstGeom prst="rect">
            <a:avLst/>
          </a:prstGeom>
          <a:solidFill>
            <a:schemeClr val="tx2">
              <a:lumMod val="20000"/>
              <a:lumOff val="80000"/>
            </a:schemeClr>
          </a:solidFill>
        </p:spPr>
        <p:txBody>
          <a:bodyPr wrap="square" rtlCol="0">
            <a:spAutoFit/>
          </a:bodyPr>
          <a:lstStyle/>
          <a:p>
            <a:pPr marL="546100" indent="-546100"/>
            <a:r>
              <a:rPr lang="en-US" sz="2400" dirty="0"/>
              <a:t>(</a:t>
            </a:r>
            <a:r>
              <a:rPr lang="en-US" sz="2400" dirty="0" err="1"/>
              <a:t>i</a:t>
            </a:r>
            <a:r>
              <a:rPr lang="en-US" sz="2400" dirty="0"/>
              <a:t>) 	Lowest hit rate is </a:t>
            </a:r>
            <a:r>
              <a:rPr lang="en-US" sz="2400" b="1" dirty="0">
                <a:solidFill>
                  <a:srgbClr val="C00000"/>
                </a:solidFill>
              </a:rPr>
              <a:t>0</a:t>
            </a:r>
            <a:r>
              <a:rPr lang="en-US" sz="2400" dirty="0"/>
              <a:t>. This occurs when there is cache trashing, i.e. the first elements of array </a:t>
            </a:r>
            <a:r>
              <a:rPr lang="en-US" sz="2400" i="1" dirty="0"/>
              <a:t>A</a:t>
            </a:r>
            <a:r>
              <a:rPr lang="en-US" sz="2400" dirty="0"/>
              <a:t> and array </a:t>
            </a:r>
            <a:r>
              <a:rPr lang="en-US" sz="2400" i="1" dirty="0"/>
              <a:t>B</a:t>
            </a:r>
            <a:r>
              <a:rPr lang="en-US" sz="2400" dirty="0"/>
              <a:t> are mapped to the same cache location.</a:t>
            </a:r>
          </a:p>
        </p:txBody>
      </p:sp>
      <p:sp>
        <p:nvSpPr>
          <p:cNvPr id="20" name="TextBox 19">
            <a:extLst>
              <a:ext uri="{FF2B5EF4-FFF2-40B4-BE49-F238E27FC236}">
                <a16:creationId xmlns:a16="http://schemas.microsoft.com/office/drawing/2014/main" id="{BAE99D82-BFAF-419C-905C-503B14303F1B}"/>
              </a:ext>
            </a:extLst>
          </p:cNvPr>
          <p:cNvSpPr txBox="1"/>
          <p:nvPr/>
        </p:nvSpPr>
        <p:spPr>
          <a:xfrm>
            <a:off x="545432" y="5077453"/>
            <a:ext cx="9641305" cy="830997"/>
          </a:xfrm>
          <a:prstGeom prst="rect">
            <a:avLst/>
          </a:prstGeom>
          <a:solidFill>
            <a:schemeClr val="tx2">
              <a:lumMod val="20000"/>
              <a:lumOff val="80000"/>
            </a:schemeClr>
          </a:solidFill>
        </p:spPr>
        <p:txBody>
          <a:bodyPr wrap="square" rtlCol="0">
            <a:spAutoFit/>
          </a:bodyPr>
          <a:lstStyle/>
          <a:p>
            <a:pPr marL="546100" indent="-546100"/>
            <a:r>
              <a:rPr lang="en-US" sz="2400" dirty="0"/>
              <a:t>(ii)	 When array </a:t>
            </a:r>
            <a:r>
              <a:rPr lang="en-US" sz="2400" i="1" dirty="0"/>
              <a:t>A</a:t>
            </a:r>
            <a:r>
              <a:rPr lang="en-US" sz="2400" dirty="0"/>
              <a:t> has a </a:t>
            </a:r>
            <a:r>
              <a:rPr lang="en-US" sz="2400" dirty="0">
                <a:solidFill>
                  <a:srgbClr val="C00000"/>
                </a:solidFill>
              </a:rPr>
              <a:t>multiple of 512 elements </a:t>
            </a:r>
            <a:r>
              <a:rPr lang="en-US" sz="2400" dirty="0"/>
              <a:t>(this is the simplest answer).</a:t>
            </a:r>
          </a:p>
        </p:txBody>
      </p:sp>
      <p:sp>
        <p:nvSpPr>
          <p:cNvPr id="10"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1"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2"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58</a:t>
            </a:fld>
            <a:endParaRPr dirty="0"/>
          </a:p>
        </p:txBody>
      </p:sp>
    </p:spTree>
    <p:extLst>
      <p:ext uri="{BB962C8B-B14F-4D97-AF65-F5344CB8AC3E}">
        <p14:creationId xmlns:p14="http://schemas.microsoft.com/office/powerpoint/2010/main" val="553280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1F9CC4-8F16-40F6-AB2F-8B6C6809475B}"/>
              </a:ext>
            </a:extLst>
          </p:cNvPr>
          <p:cNvSpPr txBox="1"/>
          <p:nvPr/>
        </p:nvSpPr>
        <p:spPr>
          <a:xfrm>
            <a:off x="473725" y="448081"/>
            <a:ext cx="4230477" cy="4770537"/>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      add  $t0, $0, $0    # I1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$0, $0    # </a:t>
            </a:r>
            <a:r>
              <a:rPr lang="en-US" sz="1600" b="1" dirty="0" err="1">
                <a:latin typeface="Courier New" panose="02070309020205020404" pitchFamily="49" charset="0"/>
                <a:cs typeface="Courier New" panose="02070309020205020404" pitchFamily="49" charset="0"/>
              </a:rPr>
              <a:t>I2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a1</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a2</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I4</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a0</a:t>
            </a:r>
            <a:r>
              <a:rPr lang="en-US" sz="1600" b="1" dirty="0">
                <a:latin typeface="Courier New" panose="02070309020205020404" pitchFamily="49" charset="0"/>
                <a:cs typeface="Courier New" panose="02070309020205020404" pitchFamily="49" charset="0"/>
              </a:rPr>
              <a:t>, 2    # </a:t>
            </a:r>
            <a:r>
              <a:rPr lang="en-US" sz="1600" b="1" dirty="0" err="1">
                <a:latin typeface="Courier New" panose="02070309020205020404" pitchFamily="49" charset="0"/>
                <a:cs typeface="Courier New" panose="02070309020205020404" pitchFamily="49" charset="0"/>
              </a:rPr>
              <a:t>I5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loop: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beq</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end   # </a:t>
            </a:r>
            <a:r>
              <a:rPr lang="en-US" sz="1600" b="1" dirty="0" err="1">
                <a:latin typeface="Courier New" panose="02070309020205020404" pitchFamily="49" charset="0"/>
                <a:cs typeface="Courier New" panose="02070309020205020404" pitchFamily="49" charset="0"/>
              </a:rPr>
              <a:t>I7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I9</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I10</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bne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else  # </a:t>
            </a:r>
            <a:r>
              <a:rPr lang="en-US" sz="1600" b="1" dirty="0" err="1">
                <a:latin typeface="Courier New" panose="02070309020205020404" pitchFamily="49" charset="0"/>
                <a:cs typeface="Courier New" panose="02070309020205020404" pitchFamily="49" charset="0"/>
              </a:rPr>
              <a:t>I11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a:t>
            </a:r>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else: sub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I14</a:t>
            </a:r>
            <a:endParaRPr lang="en-US"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loop           # </a:t>
            </a:r>
            <a:r>
              <a:rPr lang="en-US" sz="1600" b="1" dirty="0" err="1">
                <a:latin typeface="Courier New" panose="02070309020205020404" pitchFamily="49" charset="0"/>
                <a:cs typeface="Courier New" panose="02070309020205020404" pitchFamily="49" charset="0"/>
              </a:rPr>
              <a:t>I18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6121E0E-C0AB-45E9-8034-B6A505AE234F}"/>
              </a:ext>
            </a:extLst>
          </p:cNvPr>
          <p:cNvSpPr txBox="1"/>
          <p:nvPr/>
        </p:nvSpPr>
        <p:spPr>
          <a:xfrm>
            <a:off x="4876800" y="448081"/>
            <a:ext cx="6981022" cy="1754326"/>
          </a:xfrm>
          <a:prstGeom prst="rect">
            <a:avLst/>
          </a:prstGeom>
          <a:noFill/>
        </p:spPr>
        <p:txBody>
          <a:bodyPr wrap="square" rtlCol="0">
            <a:spAutoFit/>
          </a:bodyPr>
          <a:lstStyle/>
          <a:p>
            <a:r>
              <a:rPr lang="en-US" sz="2400" b="1" dirty="0"/>
              <a:t>2-way set associative instruction cache </a:t>
            </a:r>
            <a:r>
              <a:rPr lang="en-US" sz="2400" dirty="0"/>
              <a:t>with </a:t>
            </a:r>
            <a:r>
              <a:rPr lang="en-US" sz="2400" b="1" dirty="0"/>
              <a:t>LRU</a:t>
            </a:r>
            <a:r>
              <a:rPr lang="en-US" sz="2400" dirty="0"/>
              <a:t> replacement policy. You may assume:</a:t>
            </a:r>
          </a:p>
          <a:p>
            <a:pPr marL="342900" indent="-342900">
              <a:buFont typeface="Wingdings" panose="05000000000000000000" pitchFamily="2" charset="2"/>
              <a:buChar char="§"/>
            </a:pPr>
            <a:r>
              <a:rPr lang="en-US" sz="2000" dirty="0"/>
              <a:t>Array </a:t>
            </a:r>
            <a:r>
              <a:rPr lang="en-US" sz="2000" i="1" dirty="0"/>
              <a:t>A</a:t>
            </a:r>
            <a:r>
              <a:rPr lang="en-US" sz="2000" dirty="0"/>
              <a:t> and array </a:t>
            </a:r>
            <a:r>
              <a:rPr lang="en-US" sz="2000" i="1" dirty="0"/>
              <a:t>B</a:t>
            </a:r>
            <a:r>
              <a:rPr lang="en-US" sz="2000" dirty="0"/>
              <a:t> each contains </a:t>
            </a:r>
            <a:r>
              <a:rPr lang="en-US" sz="2000" b="1" dirty="0">
                <a:solidFill>
                  <a:srgbClr val="C00000"/>
                </a:solidFill>
              </a:rPr>
              <a:t>100 elements.</a:t>
            </a:r>
          </a:p>
          <a:p>
            <a:pPr marL="342900" indent="-342900">
              <a:buFont typeface="Wingdings" panose="05000000000000000000" pitchFamily="2" charset="2"/>
              <a:buChar char="§"/>
            </a:pPr>
            <a:r>
              <a:rPr lang="en-US" sz="2000" dirty="0"/>
              <a:t>Array </a:t>
            </a:r>
            <a:r>
              <a:rPr lang="en-US" sz="2000" i="1" dirty="0"/>
              <a:t>A</a:t>
            </a:r>
            <a:r>
              <a:rPr lang="en-US" sz="2000" dirty="0"/>
              <a:t> contains +</a:t>
            </a:r>
            <a:r>
              <a:rPr lang="en-US" sz="2000" dirty="0" err="1"/>
              <a:t>ve</a:t>
            </a:r>
            <a:r>
              <a:rPr lang="en-US" sz="2000" dirty="0"/>
              <a:t> values, array </a:t>
            </a:r>
            <a:r>
              <a:rPr lang="en-US" sz="2000" i="1" dirty="0"/>
              <a:t>B</a:t>
            </a:r>
            <a:r>
              <a:rPr lang="en-US" sz="2000" dirty="0"/>
              <a:t> contains -</a:t>
            </a:r>
            <a:r>
              <a:rPr lang="en-US" sz="2000" dirty="0" err="1"/>
              <a:t>ve</a:t>
            </a:r>
            <a:r>
              <a:rPr lang="en-US" sz="2000" dirty="0"/>
              <a:t> values.</a:t>
            </a:r>
          </a:p>
          <a:p>
            <a:pPr marL="342900" indent="-342900">
              <a:buFont typeface="Wingdings" panose="05000000000000000000" pitchFamily="2" charset="2"/>
              <a:buChar char="§"/>
            </a:pPr>
            <a:r>
              <a:rPr lang="en-US" sz="2000" dirty="0"/>
              <a:t>Instruction I1 is stored at address </a:t>
            </a:r>
            <a:r>
              <a:rPr lang="en-US" sz="2000" b="1" dirty="0">
                <a:solidFill>
                  <a:srgbClr val="C00000"/>
                </a:solidFill>
              </a:rPr>
              <a:t>0x2B00 0FFC</a:t>
            </a:r>
            <a:r>
              <a:rPr lang="en-US" sz="2000" dirty="0"/>
              <a:t>.</a:t>
            </a:r>
            <a:endParaRPr lang="en-SG" sz="2000" dirty="0"/>
          </a:p>
        </p:txBody>
      </p:sp>
      <p:sp>
        <p:nvSpPr>
          <p:cNvPr id="8" name="TextBox 7">
            <a:extLst>
              <a:ext uri="{FF2B5EF4-FFF2-40B4-BE49-F238E27FC236}">
                <a16:creationId xmlns:a16="http://schemas.microsoft.com/office/drawing/2014/main" id="{218BD13C-2C0D-430D-BD5C-619D77283D6A}"/>
              </a:ext>
            </a:extLst>
          </p:cNvPr>
          <p:cNvSpPr txBox="1"/>
          <p:nvPr/>
        </p:nvSpPr>
        <p:spPr>
          <a:xfrm>
            <a:off x="5104203" y="2196536"/>
            <a:ext cx="6614071" cy="830997"/>
          </a:xfrm>
          <a:prstGeom prst="rect">
            <a:avLst/>
          </a:prstGeom>
          <a:solidFill>
            <a:srgbClr val="CCECFF"/>
          </a:solidFill>
        </p:spPr>
        <p:txBody>
          <a:bodyPr wrap="square" rtlCol="0">
            <a:spAutoFit/>
          </a:bodyPr>
          <a:lstStyle/>
          <a:p>
            <a:pPr marL="539750" indent="-539750"/>
            <a:r>
              <a:rPr lang="en-US" sz="2400" dirty="0"/>
              <a:t>(e) 	The instruction cache contains </a:t>
            </a:r>
            <a:r>
              <a:rPr lang="en-US" sz="2400" b="1" dirty="0"/>
              <a:t>16 </a:t>
            </a:r>
            <a:r>
              <a:rPr lang="en-US" sz="2400" dirty="0"/>
              <a:t>words in total and each block contains </a:t>
            </a:r>
            <a:r>
              <a:rPr lang="en-US" sz="2400" b="1" dirty="0"/>
              <a:t>4</a:t>
            </a:r>
            <a:r>
              <a:rPr lang="en-US" sz="2400" dirty="0"/>
              <a:t> words.</a:t>
            </a:r>
            <a:endParaRPr lang="en-SG" sz="2400" dirty="0"/>
          </a:p>
        </p:txBody>
      </p:sp>
      <p:sp>
        <p:nvSpPr>
          <p:cNvPr id="10" name="TextBox 9">
            <a:extLst>
              <a:ext uri="{FF2B5EF4-FFF2-40B4-BE49-F238E27FC236}">
                <a16:creationId xmlns:a16="http://schemas.microsoft.com/office/drawing/2014/main" id="{7F074663-E9A7-4E8E-AAEC-2E4AA0BF309A}"/>
              </a:ext>
            </a:extLst>
          </p:cNvPr>
          <p:cNvSpPr txBox="1"/>
          <p:nvPr/>
        </p:nvSpPr>
        <p:spPr>
          <a:xfrm>
            <a:off x="5405610" y="4143253"/>
            <a:ext cx="6176789" cy="830997"/>
          </a:xfrm>
          <a:prstGeom prst="rect">
            <a:avLst/>
          </a:prstGeom>
          <a:solidFill>
            <a:schemeClr val="tx2">
              <a:lumMod val="20000"/>
              <a:lumOff val="80000"/>
            </a:schemeClr>
          </a:solidFill>
        </p:spPr>
        <p:txBody>
          <a:bodyPr wrap="square" rtlCol="0">
            <a:spAutoFit/>
          </a:bodyPr>
          <a:lstStyle/>
          <a:p>
            <a:r>
              <a:rPr lang="en-US" sz="2400" dirty="0"/>
              <a:t>Number of sets = 16/4/2 = 2 = 2</a:t>
            </a:r>
            <a:r>
              <a:rPr lang="en-US" sz="2400" baseline="30000" dirty="0">
                <a:solidFill>
                  <a:srgbClr val="C00000"/>
                </a:solidFill>
              </a:rPr>
              <a:t>1</a:t>
            </a:r>
            <a:r>
              <a:rPr lang="en-US" sz="2400" dirty="0"/>
              <a:t>.</a:t>
            </a:r>
          </a:p>
          <a:p>
            <a:r>
              <a:rPr lang="en-US" sz="2400" dirty="0"/>
              <a:t>Therefore, set index field: </a:t>
            </a:r>
            <a:r>
              <a:rPr lang="en-US" sz="2400" dirty="0">
                <a:solidFill>
                  <a:srgbClr val="C00000"/>
                </a:solidFill>
              </a:rPr>
              <a:t>1</a:t>
            </a:r>
            <a:r>
              <a:rPr lang="en-US" sz="2400" dirty="0"/>
              <a:t> bit.</a:t>
            </a:r>
            <a:endParaRPr lang="en-SG" sz="2400" dirty="0"/>
          </a:p>
        </p:txBody>
      </p:sp>
      <p:sp>
        <p:nvSpPr>
          <p:cNvPr id="12" name="TextBox 11">
            <a:extLst>
              <a:ext uri="{FF2B5EF4-FFF2-40B4-BE49-F238E27FC236}">
                <a16:creationId xmlns:a16="http://schemas.microsoft.com/office/drawing/2014/main" id="{C3F624DA-602F-42A7-BDCE-06A65696C845}"/>
              </a:ext>
            </a:extLst>
          </p:cNvPr>
          <p:cNvSpPr txBox="1"/>
          <p:nvPr/>
        </p:nvSpPr>
        <p:spPr>
          <a:xfrm>
            <a:off x="5405610" y="5155886"/>
            <a:ext cx="6176789" cy="830997"/>
          </a:xfrm>
          <a:prstGeom prst="rect">
            <a:avLst/>
          </a:prstGeom>
          <a:solidFill>
            <a:schemeClr val="tx2">
              <a:lumMod val="20000"/>
              <a:lumOff val="80000"/>
            </a:schemeClr>
          </a:solidFill>
        </p:spPr>
        <p:txBody>
          <a:bodyPr wrap="square" rtlCol="0">
            <a:spAutoFit/>
          </a:bodyPr>
          <a:lstStyle/>
          <a:p>
            <a:r>
              <a:rPr lang="en-US" sz="2400" dirty="0"/>
              <a:t>Number of bytes in a block = 4</a:t>
            </a:r>
            <a:r>
              <a:rPr lang="en-US" sz="2400" dirty="0">
                <a:sym typeface="Symbol" panose="05050102010706020507" pitchFamily="18" charset="2"/>
              </a:rPr>
              <a:t>4</a:t>
            </a:r>
            <a:r>
              <a:rPr lang="en-US" sz="2400" dirty="0"/>
              <a:t> = 16 = 2</a:t>
            </a:r>
            <a:r>
              <a:rPr lang="en-US" sz="2400" baseline="30000" dirty="0">
                <a:solidFill>
                  <a:srgbClr val="C00000"/>
                </a:solidFill>
              </a:rPr>
              <a:t>4</a:t>
            </a:r>
            <a:r>
              <a:rPr lang="en-US" sz="2400" dirty="0"/>
              <a:t>.</a:t>
            </a:r>
          </a:p>
          <a:p>
            <a:r>
              <a:rPr lang="en-US" sz="2400" dirty="0"/>
              <a:t>Therefore, byte offset field: </a:t>
            </a:r>
            <a:r>
              <a:rPr lang="en-US" sz="2400" dirty="0">
                <a:solidFill>
                  <a:srgbClr val="C00000"/>
                </a:solidFill>
              </a:rPr>
              <a:t>4</a:t>
            </a:r>
            <a:r>
              <a:rPr lang="en-US" sz="2400" dirty="0"/>
              <a:t> bits.</a:t>
            </a:r>
            <a:endParaRPr lang="en-SG" sz="2400" dirty="0"/>
          </a:p>
        </p:txBody>
      </p:sp>
      <p:sp>
        <p:nvSpPr>
          <p:cNvPr id="11" name="TextBox 10">
            <a:extLst>
              <a:ext uri="{FF2B5EF4-FFF2-40B4-BE49-F238E27FC236}">
                <a16:creationId xmlns:a16="http://schemas.microsoft.com/office/drawing/2014/main" id="{CED11A0B-F3A7-428A-88C6-B3C5EE0F2CE7}"/>
              </a:ext>
            </a:extLst>
          </p:cNvPr>
          <p:cNvSpPr txBox="1"/>
          <p:nvPr/>
        </p:nvSpPr>
        <p:spPr>
          <a:xfrm>
            <a:off x="5820579" y="3111927"/>
            <a:ext cx="5897695" cy="830997"/>
          </a:xfrm>
          <a:prstGeom prst="rect">
            <a:avLst/>
          </a:prstGeom>
          <a:solidFill>
            <a:srgbClr val="CCECFF"/>
          </a:solidFill>
        </p:spPr>
        <p:txBody>
          <a:bodyPr wrap="square" rtlCol="0">
            <a:spAutoFit/>
          </a:bodyPr>
          <a:lstStyle/>
          <a:p>
            <a:pPr marL="539750" indent="-539750"/>
            <a:r>
              <a:rPr lang="en-US" sz="2400" dirty="0"/>
              <a:t>(</a:t>
            </a:r>
            <a:r>
              <a:rPr lang="en-US" sz="2400" dirty="0" err="1"/>
              <a:t>i</a:t>
            </a:r>
            <a:r>
              <a:rPr lang="en-US" sz="2400" dirty="0"/>
              <a:t>) 	How many bits in the set index field? In the byte offset field?</a:t>
            </a:r>
            <a:endParaRPr lang="en-SG" sz="2400" dirty="0"/>
          </a:p>
        </p:txBody>
      </p:sp>
      <p:cxnSp>
        <p:nvCxnSpPr>
          <p:cNvPr id="13" name="Straight Connector 12">
            <a:extLst>
              <a:ext uri="{FF2B5EF4-FFF2-40B4-BE49-F238E27FC236}">
                <a16:creationId xmlns:a16="http://schemas.microsoft.com/office/drawing/2014/main" id="{5F9A1062-35D7-4286-9639-655BF0BA4F8C}"/>
              </a:ext>
            </a:extLst>
          </p:cNvPr>
          <p:cNvCxnSpPr/>
          <p:nvPr/>
        </p:nvCxnSpPr>
        <p:spPr>
          <a:xfrm>
            <a:off x="473726" y="3778786"/>
            <a:ext cx="409827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59</a:t>
            </a:fld>
            <a:endParaRPr dirty="0"/>
          </a:p>
        </p:txBody>
      </p:sp>
      <p:sp>
        <p:nvSpPr>
          <p:cNvPr id="2" name="Text Box 2">
            <a:extLst>
              <a:ext uri="{FF2B5EF4-FFF2-40B4-BE49-F238E27FC236}">
                <a16:creationId xmlns:a16="http://schemas.microsoft.com/office/drawing/2014/main" id="{212F4713-ADD2-F0B4-3C37-3B9F4D27E91A}"/>
              </a:ext>
            </a:extLst>
          </p:cNvPr>
          <p:cNvSpPr txBox="1">
            <a:spLocks noChangeArrowheads="1"/>
          </p:cNvSpPr>
          <p:nvPr/>
        </p:nvSpPr>
        <p:spPr bwMode="auto">
          <a:xfrm>
            <a:off x="618230" y="5223875"/>
            <a:ext cx="4504613" cy="1296972"/>
          </a:xfrm>
          <a:prstGeom prst="rect">
            <a:avLst/>
          </a:prstGeom>
          <a:solidFill>
            <a:srgbClr val="FFFFCC"/>
          </a:solidFill>
          <a:ln w="9525">
            <a:solidFill>
              <a:schemeClr val="tx1"/>
            </a:solidFill>
            <a:miter lim="800000"/>
            <a:headEnd/>
            <a:tailEnd/>
          </a:ln>
        </p:spPr>
        <p:txBody>
          <a:bodyPr rot="0" vert="horz" wrap="square" lIns="91440" tIns="45720" rIns="91440" bIns="45720" anchor="t" anchorCtr="0">
            <a:noAutofit/>
          </a:bodyPr>
          <a:lstStyle/>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for (answer=0, k=0; k&lt;size; k++) {</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latin typeface="Lucida Console" panose="020B0609040504020204" pitchFamily="49" charset="0"/>
                <a:ea typeface="Calibri" panose="020F0502020204030204" pitchFamily="34" charset="0"/>
                <a:cs typeface="Times New Roman" panose="02020603050405020304" pitchFamily="18" charset="0"/>
              </a:rPr>
              <a:t>  </a:t>
            </a:r>
            <a:r>
              <a:rPr lang="en-SG" sz="1600" dirty="0">
                <a:effectLst/>
                <a:latin typeface="Lucida Console" panose="020B0609040504020204" pitchFamily="49" charset="0"/>
                <a:ea typeface="Calibri" panose="020F0502020204030204" pitchFamily="34" charset="0"/>
                <a:cs typeface="Times New Roman" panose="02020603050405020304" pitchFamily="18" charset="0"/>
              </a:rPr>
              <a:t>if (A[k]&gt;=B[k]) answer += A[k];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             else answer -= B[k];</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tabLst>
                <a:tab pos="270510" algn="l"/>
                <a:tab pos="540385" algn="l"/>
              </a:tabLst>
            </a:pPr>
            <a:r>
              <a:rPr lang="en-SG" sz="1600" dirty="0">
                <a:effectLst/>
                <a:latin typeface="Lucida Console" panose="020B0609040504020204" pitchFamily="49" charset="0"/>
                <a:ea typeface="Calibri" panose="020F0502020204030204" pitchFamily="34" charset="0"/>
                <a:cs typeface="Times New Roman" panose="02020603050405020304" pitchFamily="18" charset="0"/>
              </a:rPr>
              <a:t>}</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SG"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275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Basics</a:t>
            </a:r>
          </a:p>
        </p:txBody>
      </p:sp>
      <p:sp>
        <p:nvSpPr>
          <p:cNvPr id="3" name="Content Placeholder 2">
            <a:extLst>
              <a:ext uri="{FF2B5EF4-FFF2-40B4-BE49-F238E27FC236}">
                <a16:creationId xmlns:a16="http://schemas.microsoft.com/office/drawing/2014/main" id="{8ACE09B5-D065-4A3C-AE78-840A8EC9C772}"/>
              </a:ext>
            </a:extLst>
          </p:cNvPr>
          <p:cNvSpPr>
            <a:spLocks noGrp="1"/>
          </p:cNvSpPr>
          <p:nvPr>
            <p:ph idx="1"/>
          </p:nvPr>
        </p:nvSpPr>
        <p:spPr>
          <a:xfrm>
            <a:off x="609600" y="1600200"/>
            <a:ext cx="3116580" cy="2870200"/>
          </a:xfrm>
        </p:spPr>
        <p:txBody>
          <a:bodyPr>
            <a:noAutofit/>
          </a:bodyPr>
          <a:lstStyle/>
          <a:p>
            <a:r>
              <a:rPr lang="en-US" dirty="0"/>
              <a:t>Cache blocks/Line</a:t>
            </a:r>
          </a:p>
          <a:p>
            <a:r>
              <a:rPr lang="en-US" dirty="0"/>
              <a:t>Block Size</a:t>
            </a:r>
          </a:p>
          <a:p>
            <a:r>
              <a:rPr lang="en-US" dirty="0"/>
              <a:t>Block Number</a:t>
            </a:r>
          </a:p>
          <a:p>
            <a:r>
              <a:rPr lang="en-US" dirty="0"/>
              <a:t>Offset</a:t>
            </a:r>
          </a:p>
          <a:p>
            <a:r>
              <a:rPr lang="en-US" dirty="0"/>
              <a:t>Cache Index</a:t>
            </a:r>
          </a:p>
          <a:p>
            <a:r>
              <a:rPr lang="en-US" dirty="0"/>
              <a:t>Tag</a:t>
            </a:r>
          </a:p>
        </p:txBody>
      </p:sp>
      <p:pic>
        <p:nvPicPr>
          <p:cNvPr id="6" name="Picture 5">
            <a:extLst>
              <a:ext uri="{FF2B5EF4-FFF2-40B4-BE49-F238E27FC236}">
                <a16:creationId xmlns:a16="http://schemas.microsoft.com/office/drawing/2014/main" id="{48F03D75-8FEC-4ABE-8B03-2DA517B81FA8}"/>
              </a:ext>
            </a:extLst>
          </p:cNvPr>
          <p:cNvPicPr>
            <a:picLocks noChangeAspect="1"/>
          </p:cNvPicPr>
          <p:nvPr/>
        </p:nvPicPr>
        <p:blipFill>
          <a:blip r:embed="rId3"/>
          <a:stretch>
            <a:fillRect/>
          </a:stretch>
        </p:blipFill>
        <p:spPr>
          <a:xfrm>
            <a:off x="3993362" y="1325880"/>
            <a:ext cx="7741874" cy="4791488"/>
          </a:xfrm>
          <a:prstGeom prst="rect">
            <a:avLst/>
          </a:prstGeom>
        </p:spPr>
      </p:pic>
      <p:grpSp>
        <p:nvGrpSpPr>
          <p:cNvPr id="11" name="Group 10">
            <a:extLst>
              <a:ext uri="{FF2B5EF4-FFF2-40B4-BE49-F238E27FC236}">
                <a16:creationId xmlns:a16="http://schemas.microsoft.com/office/drawing/2014/main" id="{A0B138A4-9CC3-0B13-4E29-DEA21C9B5031}"/>
              </a:ext>
            </a:extLst>
          </p:cNvPr>
          <p:cNvGrpSpPr/>
          <p:nvPr/>
        </p:nvGrpSpPr>
        <p:grpSpPr>
          <a:xfrm>
            <a:off x="3840480" y="6095255"/>
            <a:ext cx="883448" cy="422527"/>
            <a:chOff x="3840480" y="6095255"/>
            <a:chExt cx="883448" cy="422527"/>
          </a:xfrm>
        </p:grpSpPr>
        <p:sp>
          <p:nvSpPr>
            <p:cNvPr id="7" name="Right Brace 6">
              <a:extLst>
                <a:ext uri="{FF2B5EF4-FFF2-40B4-BE49-F238E27FC236}">
                  <a16:creationId xmlns:a16="http://schemas.microsoft.com/office/drawing/2014/main" id="{40815AE8-7BF5-6957-F929-8D05CCBCEE21}"/>
                </a:ext>
              </a:extLst>
            </p:cNvPr>
            <p:cNvSpPr/>
            <p:nvPr/>
          </p:nvSpPr>
          <p:spPr>
            <a:xfrm rot="5400000">
              <a:off x="4198246" y="5790829"/>
              <a:ext cx="145528" cy="754380"/>
            </a:xfrm>
            <a:prstGeom prst="rightBrace">
              <a:avLst>
                <a:gd name="adj1" fmla="val 6742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D6E4F7D5-9BD0-EB03-7E92-371FEF0D0F37}"/>
                </a:ext>
              </a:extLst>
            </p:cNvPr>
            <p:cNvSpPr txBox="1"/>
            <p:nvPr/>
          </p:nvSpPr>
          <p:spPr>
            <a:xfrm>
              <a:off x="3840480" y="6240783"/>
              <a:ext cx="883448" cy="276999"/>
            </a:xfrm>
            <a:prstGeom prst="rect">
              <a:avLst/>
            </a:prstGeom>
            <a:noFill/>
          </p:spPr>
          <p:txBody>
            <a:bodyPr wrap="square" rtlCol="0">
              <a:spAutoFit/>
            </a:bodyPr>
            <a:lstStyle/>
            <a:p>
              <a:pPr algn="ctr"/>
              <a:r>
                <a:rPr lang="en-US" sz="1200" dirty="0">
                  <a:solidFill>
                    <a:schemeClr val="tx2">
                      <a:lumMod val="75000"/>
                    </a:schemeClr>
                  </a:solidFill>
                </a:rPr>
                <a:t>Block no.</a:t>
              </a:r>
              <a:endParaRPr lang="en-SG" sz="1200" dirty="0">
                <a:solidFill>
                  <a:schemeClr val="tx2">
                    <a:lumMod val="75000"/>
                  </a:schemeClr>
                </a:solidFill>
              </a:endParaRPr>
            </a:p>
          </p:txBody>
        </p:sp>
      </p:grpSp>
      <p:grpSp>
        <p:nvGrpSpPr>
          <p:cNvPr id="12" name="Group 11">
            <a:extLst>
              <a:ext uri="{FF2B5EF4-FFF2-40B4-BE49-F238E27FC236}">
                <a16:creationId xmlns:a16="http://schemas.microsoft.com/office/drawing/2014/main" id="{D6CF8EEB-2DA4-E035-915E-8EC6879E61B3}"/>
              </a:ext>
            </a:extLst>
          </p:cNvPr>
          <p:cNvGrpSpPr/>
          <p:nvPr/>
        </p:nvGrpSpPr>
        <p:grpSpPr>
          <a:xfrm>
            <a:off x="4510449" y="6095256"/>
            <a:ext cx="724609" cy="607192"/>
            <a:chOff x="4510449" y="6095256"/>
            <a:chExt cx="724609" cy="607192"/>
          </a:xfrm>
        </p:grpSpPr>
        <p:sp>
          <p:nvSpPr>
            <p:cNvPr id="8" name="Right Brace 7">
              <a:extLst>
                <a:ext uri="{FF2B5EF4-FFF2-40B4-BE49-F238E27FC236}">
                  <a16:creationId xmlns:a16="http://schemas.microsoft.com/office/drawing/2014/main" id="{49FEA4C1-04E9-5F4C-197E-5C04FF3CAEB5}"/>
                </a:ext>
              </a:extLst>
            </p:cNvPr>
            <p:cNvSpPr/>
            <p:nvPr/>
          </p:nvSpPr>
          <p:spPr>
            <a:xfrm rot="5400000">
              <a:off x="4811048" y="6008136"/>
              <a:ext cx="123412" cy="297651"/>
            </a:xfrm>
            <a:prstGeom prst="rightBrace">
              <a:avLst>
                <a:gd name="adj1" fmla="val 6742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8D7AF627-8174-B579-3E4C-79FB4E1AC28D}"/>
                </a:ext>
              </a:extLst>
            </p:cNvPr>
            <p:cNvSpPr txBox="1"/>
            <p:nvPr/>
          </p:nvSpPr>
          <p:spPr>
            <a:xfrm>
              <a:off x="4510449" y="6240783"/>
              <a:ext cx="724609" cy="461665"/>
            </a:xfrm>
            <a:prstGeom prst="rect">
              <a:avLst/>
            </a:prstGeom>
            <a:noFill/>
          </p:spPr>
          <p:txBody>
            <a:bodyPr wrap="square" rtlCol="0">
              <a:spAutoFit/>
            </a:bodyPr>
            <a:lstStyle/>
            <a:p>
              <a:pPr algn="ctr"/>
              <a:r>
                <a:rPr lang="en-US" sz="1200" dirty="0"/>
                <a:t>Byte Offset</a:t>
              </a:r>
              <a:endParaRPr lang="en-SG" sz="1200" dirty="0"/>
            </a:p>
          </p:txBody>
        </p:sp>
      </p:grpSp>
      <p:sp>
        <p:nvSpPr>
          <p:cNvPr id="1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a:t>
            </a:fld>
            <a:endParaRPr dirty="0"/>
          </a:p>
        </p:txBody>
      </p:sp>
    </p:spTree>
    <p:extLst>
      <p:ext uri="{BB962C8B-B14F-4D97-AF65-F5344CB8AC3E}">
        <p14:creationId xmlns:p14="http://schemas.microsoft.com/office/powerpoint/2010/main" val="358704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1F9CC4-8F16-40F6-AB2F-8B6C6809475B}"/>
              </a:ext>
            </a:extLst>
          </p:cNvPr>
          <p:cNvSpPr txBox="1"/>
          <p:nvPr/>
        </p:nvSpPr>
        <p:spPr>
          <a:xfrm>
            <a:off x="473725" y="448081"/>
            <a:ext cx="4230477" cy="4770537"/>
          </a:xfrm>
          <a:prstGeom prst="rect">
            <a:avLst/>
          </a:prstGeom>
          <a:noFill/>
          <a:ln>
            <a:solidFill>
              <a:schemeClr val="tx1"/>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      add  $t0, $0, $0    # I1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$0, $0    # </a:t>
            </a:r>
            <a:r>
              <a:rPr lang="en-US" sz="1600" b="1" dirty="0" err="1">
                <a:latin typeface="Courier New" panose="02070309020205020404" pitchFamily="49" charset="0"/>
                <a:cs typeface="Courier New" panose="02070309020205020404" pitchFamily="49" charset="0"/>
              </a:rPr>
              <a:t>I2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a1</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a2</a:t>
            </a:r>
            <a:r>
              <a:rPr lang="en-US" sz="1600" b="1" dirty="0">
                <a:latin typeface="Courier New" panose="02070309020205020404" pitchFamily="49" charset="0"/>
                <a:cs typeface="Courier New" panose="02070309020205020404" pitchFamily="49" charset="0"/>
              </a:rPr>
              <a:t>, 0    # </a:t>
            </a:r>
            <a:r>
              <a:rPr lang="en-US" sz="1600" b="1" dirty="0" err="1">
                <a:latin typeface="Courier New" panose="02070309020205020404" pitchFamily="49" charset="0"/>
                <a:cs typeface="Courier New" panose="02070309020205020404" pitchFamily="49" charset="0"/>
              </a:rPr>
              <a:t>I4</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a0</a:t>
            </a:r>
            <a:r>
              <a:rPr lang="en-US" sz="1600" b="1" dirty="0">
                <a:latin typeface="Courier New" panose="02070309020205020404" pitchFamily="49" charset="0"/>
                <a:cs typeface="Courier New" panose="02070309020205020404" pitchFamily="49" charset="0"/>
              </a:rPr>
              <a:t>, 2    # </a:t>
            </a:r>
            <a:r>
              <a:rPr lang="en-US" sz="1600" b="1" dirty="0" err="1">
                <a:latin typeface="Courier New" panose="02070309020205020404" pitchFamily="49" charset="0"/>
                <a:cs typeface="Courier New" panose="02070309020205020404" pitchFamily="49" charset="0"/>
              </a:rPr>
              <a:t>I5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loop: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t8</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beq</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end   # </a:t>
            </a:r>
            <a:r>
              <a:rPr lang="en-US" sz="1600" b="1" dirty="0" err="1">
                <a:latin typeface="Courier New" panose="02070309020205020404" pitchFamily="49" charset="0"/>
                <a:cs typeface="Courier New" panose="02070309020205020404" pitchFamily="49" charset="0"/>
              </a:rPr>
              <a:t>I7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lw</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0($</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I9</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slt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I10</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bne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t3</a:t>
            </a:r>
            <a:r>
              <a:rPr lang="en-US" sz="1600" b="1" dirty="0">
                <a:latin typeface="Courier New" panose="02070309020205020404" pitchFamily="49" charset="0"/>
                <a:cs typeface="Courier New" panose="02070309020205020404" pitchFamily="49" charset="0"/>
              </a:rPr>
              <a:t>, $0, else  # </a:t>
            </a:r>
            <a:r>
              <a:rPr lang="en-US" sz="1600" b="1" dirty="0" err="1">
                <a:latin typeface="Courier New" panose="02070309020205020404" pitchFamily="49" charset="0"/>
                <a:cs typeface="Courier New" panose="02070309020205020404" pitchFamily="49" charset="0"/>
              </a:rPr>
              <a:t>I11</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add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s1</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I12</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a:t>
            </a:r>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I13</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else: sub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t9</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s2</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I14</a:t>
            </a:r>
            <a:endParaRPr lang="en-US"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cont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t0</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I15</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t1</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I16</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addi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t2</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I17</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j    loop           # </a:t>
            </a:r>
            <a:r>
              <a:rPr lang="en-US" sz="1600" b="1" dirty="0" err="1">
                <a:latin typeface="Courier New" panose="02070309020205020404" pitchFamily="49" charset="0"/>
                <a:cs typeface="Courier New" panose="02070309020205020404" pitchFamily="49" charset="0"/>
              </a:rPr>
              <a:t>I18</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a:t>
            </a:r>
            <a:endParaRPr lang="en-US" sz="16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F074663-E9A7-4E8E-AAEC-2E4AA0BF309A}"/>
              </a:ext>
            </a:extLst>
          </p:cNvPr>
          <p:cNvSpPr txBox="1"/>
          <p:nvPr/>
        </p:nvSpPr>
        <p:spPr>
          <a:xfrm>
            <a:off x="5104203" y="3677362"/>
            <a:ext cx="5294522" cy="707886"/>
          </a:xfrm>
          <a:prstGeom prst="rect">
            <a:avLst/>
          </a:prstGeom>
          <a:solidFill>
            <a:schemeClr val="tx2">
              <a:lumMod val="20000"/>
              <a:lumOff val="80000"/>
            </a:schemeClr>
          </a:solidFill>
        </p:spPr>
        <p:txBody>
          <a:bodyPr wrap="square" rtlCol="0">
            <a:spAutoFit/>
          </a:bodyPr>
          <a:lstStyle/>
          <a:p>
            <a:r>
              <a:rPr lang="en-US" sz="2000" dirty="0" err="1"/>
              <a:t>Addr</a:t>
            </a:r>
            <a:r>
              <a:rPr lang="en-US" sz="2000" dirty="0"/>
              <a:t> of I1 = 0x2B00 0FFC = 0b… 111</a:t>
            </a:r>
            <a:r>
              <a:rPr lang="en-US" sz="2000" b="1" dirty="0">
                <a:solidFill>
                  <a:srgbClr val="0000FF"/>
                </a:solidFill>
              </a:rPr>
              <a:t>1</a:t>
            </a:r>
            <a:r>
              <a:rPr lang="en-US" sz="2000" dirty="0"/>
              <a:t> </a:t>
            </a:r>
            <a:r>
              <a:rPr lang="en-US" sz="2000" b="1" dirty="0">
                <a:solidFill>
                  <a:srgbClr val="006600"/>
                </a:solidFill>
              </a:rPr>
              <a:t>1100</a:t>
            </a:r>
            <a:r>
              <a:rPr lang="en-US" sz="2000" dirty="0"/>
              <a:t>.</a:t>
            </a:r>
          </a:p>
          <a:p>
            <a:r>
              <a:rPr lang="en-US" sz="2000" dirty="0"/>
              <a:t>So I1 is stored in set </a:t>
            </a:r>
            <a:r>
              <a:rPr lang="en-US" sz="2000" b="1" dirty="0"/>
              <a:t>1</a:t>
            </a:r>
            <a:r>
              <a:rPr lang="en-US" sz="2000" dirty="0"/>
              <a:t>, word </a:t>
            </a:r>
            <a:r>
              <a:rPr lang="en-US" sz="2000" b="1" dirty="0"/>
              <a:t>3</a:t>
            </a:r>
            <a:r>
              <a:rPr lang="en-US" sz="2000" dirty="0"/>
              <a:t>.</a:t>
            </a:r>
            <a:endParaRPr lang="en-SG" sz="2000" dirty="0"/>
          </a:p>
        </p:txBody>
      </p:sp>
      <p:sp>
        <p:nvSpPr>
          <p:cNvPr id="12" name="TextBox 11">
            <a:extLst>
              <a:ext uri="{FF2B5EF4-FFF2-40B4-BE49-F238E27FC236}">
                <a16:creationId xmlns:a16="http://schemas.microsoft.com/office/drawing/2014/main" id="{C3F624DA-602F-42A7-BDCE-06A65696C845}"/>
              </a:ext>
            </a:extLst>
          </p:cNvPr>
          <p:cNvSpPr txBox="1"/>
          <p:nvPr/>
        </p:nvSpPr>
        <p:spPr>
          <a:xfrm>
            <a:off x="5104203" y="4498043"/>
            <a:ext cx="6176789" cy="707886"/>
          </a:xfrm>
          <a:prstGeom prst="rect">
            <a:avLst/>
          </a:prstGeom>
          <a:solidFill>
            <a:schemeClr val="tx2">
              <a:lumMod val="20000"/>
              <a:lumOff val="80000"/>
            </a:schemeClr>
          </a:solidFill>
        </p:spPr>
        <p:txBody>
          <a:bodyPr wrap="square" rtlCol="0">
            <a:spAutoFit/>
          </a:bodyPr>
          <a:lstStyle/>
          <a:p>
            <a:r>
              <a:rPr lang="en-US" sz="2000" dirty="0"/>
              <a:t>1</a:t>
            </a:r>
            <a:r>
              <a:rPr lang="en-US" sz="2000" baseline="30000" dirty="0"/>
              <a:t>st</a:t>
            </a:r>
            <a:r>
              <a:rPr lang="en-US" sz="2000" dirty="0"/>
              <a:t> iteration: I1 – I13, I15 – I18;</a:t>
            </a:r>
          </a:p>
          <a:p>
            <a:r>
              <a:rPr lang="en-US" sz="2000" dirty="0"/>
              <a:t>2</a:t>
            </a:r>
            <a:r>
              <a:rPr lang="en-US" sz="2000" baseline="30000" dirty="0"/>
              <a:t>nd</a:t>
            </a:r>
            <a:r>
              <a:rPr lang="en-US" sz="2000" dirty="0"/>
              <a:t> – 100</a:t>
            </a:r>
            <a:r>
              <a:rPr lang="en-US" sz="2000" baseline="30000" dirty="0"/>
              <a:t>th</a:t>
            </a:r>
            <a:r>
              <a:rPr lang="en-US" sz="2000" dirty="0"/>
              <a:t>: I6 – I13, I15 – I18; winding up: I6 and I7.</a:t>
            </a:r>
            <a:endParaRPr lang="en-SG" sz="2000" dirty="0"/>
          </a:p>
        </p:txBody>
      </p:sp>
      <p:sp>
        <p:nvSpPr>
          <p:cNvPr id="11" name="TextBox 10">
            <a:extLst>
              <a:ext uri="{FF2B5EF4-FFF2-40B4-BE49-F238E27FC236}">
                <a16:creationId xmlns:a16="http://schemas.microsoft.com/office/drawing/2014/main" id="{CED11A0B-F3A7-428A-88C6-B3C5EE0F2CE7}"/>
              </a:ext>
            </a:extLst>
          </p:cNvPr>
          <p:cNvSpPr txBox="1"/>
          <p:nvPr/>
        </p:nvSpPr>
        <p:spPr>
          <a:xfrm>
            <a:off x="5820579" y="3108594"/>
            <a:ext cx="5897695" cy="461665"/>
          </a:xfrm>
          <a:prstGeom prst="rect">
            <a:avLst/>
          </a:prstGeom>
          <a:solidFill>
            <a:srgbClr val="CCECFF"/>
          </a:solidFill>
        </p:spPr>
        <p:txBody>
          <a:bodyPr wrap="square" rtlCol="0">
            <a:spAutoFit/>
          </a:bodyPr>
          <a:lstStyle/>
          <a:p>
            <a:pPr marL="539750" indent="-539750"/>
            <a:r>
              <a:rPr lang="en-US" sz="2400" dirty="0"/>
              <a:t>(ii) 	How many misses are there?</a:t>
            </a:r>
            <a:endParaRPr lang="en-SG" sz="2400" dirty="0"/>
          </a:p>
        </p:txBody>
      </p:sp>
      <p:cxnSp>
        <p:nvCxnSpPr>
          <p:cNvPr id="13" name="Straight Connector 12">
            <a:extLst>
              <a:ext uri="{FF2B5EF4-FFF2-40B4-BE49-F238E27FC236}">
                <a16:creationId xmlns:a16="http://schemas.microsoft.com/office/drawing/2014/main" id="{62D7F548-78EB-4C57-B6A3-01E8981D867F}"/>
              </a:ext>
            </a:extLst>
          </p:cNvPr>
          <p:cNvCxnSpPr/>
          <p:nvPr/>
        </p:nvCxnSpPr>
        <p:spPr>
          <a:xfrm>
            <a:off x="473726" y="3778786"/>
            <a:ext cx="409827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E731DE-9722-4CB0-B83C-4015491CDB3D}"/>
              </a:ext>
            </a:extLst>
          </p:cNvPr>
          <p:cNvSpPr txBox="1"/>
          <p:nvPr/>
        </p:nvSpPr>
        <p:spPr>
          <a:xfrm>
            <a:off x="4876800" y="448081"/>
            <a:ext cx="6981022" cy="1754326"/>
          </a:xfrm>
          <a:prstGeom prst="rect">
            <a:avLst/>
          </a:prstGeom>
          <a:noFill/>
        </p:spPr>
        <p:txBody>
          <a:bodyPr wrap="square" rtlCol="0">
            <a:spAutoFit/>
          </a:bodyPr>
          <a:lstStyle/>
          <a:p>
            <a:r>
              <a:rPr lang="en-US" sz="2400" b="1" dirty="0"/>
              <a:t>2-way set associative instruction cache </a:t>
            </a:r>
            <a:r>
              <a:rPr lang="en-US" sz="2400" dirty="0"/>
              <a:t>with </a:t>
            </a:r>
            <a:r>
              <a:rPr lang="en-US" sz="2400" b="1" dirty="0"/>
              <a:t>LRU</a:t>
            </a:r>
            <a:r>
              <a:rPr lang="en-US" sz="2400" dirty="0"/>
              <a:t> replacement policy. You may assume:</a:t>
            </a:r>
          </a:p>
          <a:p>
            <a:pPr marL="342900" indent="-342900">
              <a:buFont typeface="Wingdings" panose="05000000000000000000" pitchFamily="2" charset="2"/>
              <a:buChar char="§"/>
            </a:pPr>
            <a:r>
              <a:rPr lang="en-US" sz="2000" dirty="0"/>
              <a:t>Array </a:t>
            </a:r>
            <a:r>
              <a:rPr lang="en-US" sz="2000" i="1" dirty="0"/>
              <a:t>A</a:t>
            </a:r>
            <a:r>
              <a:rPr lang="en-US" sz="2000" dirty="0"/>
              <a:t> and array </a:t>
            </a:r>
            <a:r>
              <a:rPr lang="en-US" sz="2000" i="1" dirty="0"/>
              <a:t>B</a:t>
            </a:r>
            <a:r>
              <a:rPr lang="en-US" sz="2000" dirty="0"/>
              <a:t> each contains </a:t>
            </a:r>
            <a:r>
              <a:rPr lang="en-US" sz="2000" b="1" dirty="0">
                <a:solidFill>
                  <a:srgbClr val="C00000"/>
                </a:solidFill>
              </a:rPr>
              <a:t>100 elements.</a:t>
            </a:r>
          </a:p>
          <a:p>
            <a:pPr marL="342900" indent="-342900">
              <a:buFont typeface="Wingdings" panose="05000000000000000000" pitchFamily="2" charset="2"/>
              <a:buChar char="§"/>
            </a:pPr>
            <a:r>
              <a:rPr lang="en-US" sz="2000" dirty="0"/>
              <a:t>Array </a:t>
            </a:r>
            <a:r>
              <a:rPr lang="en-US" sz="2000" i="1" dirty="0"/>
              <a:t>A</a:t>
            </a:r>
            <a:r>
              <a:rPr lang="en-US" sz="2000" dirty="0"/>
              <a:t> contains +</a:t>
            </a:r>
            <a:r>
              <a:rPr lang="en-US" sz="2000" dirty="0" err="1"/>
              <a:t>ve</a:t>
            </a:r>
            <a:r>
              <a:rPr lang="en-US" sz="2000" dirty="0"/>
              <a:t> values, array </a:t>
            </a:r>
            <a:r>
              <a:rPr lang="en-US" sz="2000" i="1" dirty="0"/>
              <a:t>B</a:t>
            </a:r>
            <a:r>
              <a:rPr lang="en-US" sz="2000" dirty="0"/>
              <a:t> contains -</a:t>
            </a:r>
            <a:r>
              <a:rPr lang="en-US" sz="2000" dirty="0" err="1"/>
              <a:t>ve</a:t>
            </a:r>
            <a:r>
              <a:rPr lang="en-US" sz="2000" dirty="0"/>
              <a:t> values.</a:t>
            </a:r>
          </a:p>
          <a:p>
            <a:pPr marL="342900" indent="-342900">
              <a:buFont typeface="Wingdings" panose="05000000000000000000" pitchFamily="2" charset="2"/>
              <a:buChar char="§"/>
            </a:pPr>
            <a:r>
              <a:rPr lang="en-US" sz="2000" dirty="0"/>
              <a:t>Instruction I1 is stored at address </a:t>
            </a:r>
            <a:r>
              <a:rPr lang="en-US" sz="2000" b="1" dirty="0">
                <a:solidFill>
                  <a:srgbClr val="C00000"/>
                </a:solidFill>
              </a:rPr>
              <a:t>0x2B00 0FFC</a:t>
            </a:r>
            <a:r>
              <a:rPr lang="en-US" sz="2000" dirty="0"/>
              <a:t>.</a:t>
            </a:r>
            <a:endParaRPr lang="en-SG" sz="2000" dirty="0"/>
          </a:p>
        </p:txBody>
      </p:sp>
      <p:sp>
        <p:nvSpPr>
          <p:cNvPr id="15" name="TextBox 14">
            <a:extLst>
              <a:ext uri="{FF2B5EF4-FFF2-40B4-BE49-F238E27FC236}">
                <a16:creationId xmlns:a16="http://schemas.microsoft.com/office/drawing/2014/main" id="{FBA04EB9-D5C3-484A-ACAB-E82C3A5E3532}"/>
              </a:ext>
            </a:extLst>
          </p:cNvPr>
          <p:cNvSpPr txBox="1"/>
          <p:nvPr/>
        </p:nvSpPr>
        <p:spPr>
          <a:xfrm>
            <a:off x="5104203" y="2196536"/>
            <a:ext cx="6614071" cy="830997"/>
          </a:xfrm>
          <a:prstGeom prst="rect">
            <a:avLst/>
          </a:prstGeom>
          <a:solidFill>
            <a:srgbClr val="CCECFF"/>
          </a:solidFill>
        </p:spPr>
        <p:txBody>
          <a:bodyPr wrap="square" rtlCol="0">
            <a:spAutoFit/>
          </a:bodyPr>
          <a:lstStyle/>
          <a:p>
            <a:pPr marL="539750" indent="-539750"/>
            <a:r>
              <a:rPr lang="en-US" sz="2400" dirty="0"/>
              <a:t>(e) 	The instruction cache contains </a:t>
            </a:r>
            <a:r>
              <a:rPr lang="en-US" sz="2400" b="1" dirty="0"/>
              <a:t>16 </a:t>
            </a:r>
            <a:r>
              <a:rPr lang="en-US" sz="2400" dirty="0"/>
              <a:t>words in total and each block contains </a:t>
            </a:r>
            <a:r>
              <a:rPr lang="en-US" sz="2400" b="1" dirty="0"/>
              <a:t>4</a:t>
            </a:r>
            <a:r>
              <a:rPr lang="en-US" sz="2400" dirty="0"/>
              <a:t> words.</a:t>
            </a:r>
            <a:endParaRPr lang="en-SG" sz="2400" dirty="0"/>
          </a:p>
        </p:txBody>
      </p:sp>
      <p:graphicFrame>
        <p:nvGraphicFramePr>
          <p:cNvPr id="3" name="Table 2">
            <a:extLst>
              <a:ext uri="{FF2B5EF4-FFF2-40B4-BE49-F238E27FC236}">
                <a16:creationId xmlns:a16="http://schemas.microsoft.com/office/drawing/2014/main" id="{BB40053B-D356-4687-8C25-1F68BE29D7E1}"/>
              </a:ext>
            </a:extLst>
          </p:cNvPr>
          <p:cNvGraphicFramePr>
            <a:graphicFrameLocks noGrp="1"/>
          </p:cNvGraphicFramePr>
          <p:nvPr>
            <p:extLst>
              <p:ext uri="{D42A27DB-BD31-4B8C-83A1-F6EECF244321}">
                <p14:modId xmlns:p14="http://schemas.microsoft.com/office/powerpoint/2010/main" val="2974084839"/>
              </p:ext>
            </p:extLst>
          </p:nvPr>
        </p:nvGraphicFramePr>
        <p:xfrm>
          <a:off x="1231887" y="5510615"/>
          <a:ext cx="7744632" cy="1280160"/>
        </p:xfrm>
        <a:graphic>
          <a:graphicData uri="http://schemas.openxmlformats.org/drawingml/2006/table">
            <a:tbl>
              <a:tblPr firstRow="1" bandRow="1">
                <a:tableStyleId>{5C22544A-7EE6-4342-B048-85BDC9FD1C3A}</a:tableStyleId>
              </a:tblPr>
              <a:tblGrid>
                <a:gridCol w="968079">
                  <a:extLst>
                    <a:ext uri="{9D8B030D-6E8A-4147-A177-3AD203B41FA5}">
                      <a16:colId xmlns:a16="http://schemas.microsoft.com/office/drawing/2014/main" val="2015825289"/>
                    </a:ext>
                  </a:extLst>
                </a:gridCol>
                <a:gridCol w="968079">
                  <a:extLst>
                    <a:ext uri="{9D8B030D-6E8A-4147-A177-3AD203B41FA5}">
                      <a16:colId xmlns:a16="http://schemas.microsoft.com/office/drawing/2014/main" val="3939517708"/>
                    </a:ext>
                  </a:extLst>
                </a:gridCol>
                <a:gridCol w="968079">
                  <a:extLst>
                    <a:ext uri="{9D8B030D-6E8A-4147-A177-3AD203B41FA5}">
                      <a16:colId xmlns:a16="http://schemas.microsoft.com/office/drawing/2014/main" val="4092774152"/>
                    </a:ext>
                  </a:extLst>
                </a:gridCol>
                <a:gridCol w="968079">
                  <a:extLst>
                    <a:ext uri="{9D8B030D-6E8A-4147-A177-3AD203B41FA5}">
                      <a16:colId xmlns:a16="http://schemas.microsoft.com/office/drawing/2014/main" val="1845907883"/>
                    </a:ext>
                  </a:extLst>
                </a:gridCol>
                <a:gridCol w="968079">
                  <a:extLst>
                    <a:ext uri="{9D8B030D-6E8A-4147-A177-3AD203B41FA5}">
                      <a16:colId xmlns:a16="http://schemas.microsoft.com/office/drawing/2014/main" val="2804105315"/>
                    </a:ext>
                  </a:extLst>
                </a:gridCol>
                <a:gridCol w="968079">
                  <a:extLst>
                    <a:ext uri="{9D8B030D-6E8A-4147-A177-3AD203B41FA5}">
                      <a16:colId xmlns:a16="http://schemas.microsoft.com/office/drawing/2014/main" val="74804104"/>
                    </a:ext>
                  </a:extLst>
                </a:gridCol>
                <a:gridCol w="968079">
                  <a:extLst>
                    <a:ext uri="{9D8B030D-6E8A-4147-A177-3AD203B41FA5}">
                      <a16:colId xmlns:a16="http://schemas.microsoft.com/office/drawing/2014/main" val="3340337154"/>
                    </a:ext>
                  </a:extLst>
                </a:gridCol>
                <a:gridCol w="968079">
                  <a:extLst>
                    <a:ext uri="{9D8B030D-6E8A-4147-A177-3AD203B41FA5}">
                      <a16:colId xmlns:a16="http://schemas.microsoft.com/office/drawing/2014/main" val="1103935427"/>
                    </a:ext>
                  </a:extLst>
                </a:gridCol>
              </a:tblGrid>
              <a:tr h="370840">
                <a:tc>
                  <a:txBody>
                    <a:bodyPr/>
                    <a:lstStyle/>
                    <a:p>
                      <a:r>
                        <a:rPr lang="en-US" b="1" dirty="0">
                          <a:solidFill>
                            <a:schemeClr val="tx1"/>
                          </a:solidFill>
                        </a:rPr>
                        <a:t>I2 (M) I18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I3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I4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I5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I10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I11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I12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I13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523578"/>
                  </a:ext>
                </a:extLst>
              </a:tr>
              <a:tr h="370840">
                <a:tc>
                  <a:txBody>
                    <a:bodyPr/>
                    <a:lstStyle/>
                    <a:p>
                      <a:endParaRPr lang="en-SG" b="1">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endParaRPr lang="en-US" b="1" dirty="0">
                        <a:solidFill>
                          <a:schemeClr val="tx1"/>
                        </a:solidFill>
                      </a:endParaRPr>
                    </a:p>
                    <a:p>
                      <a:r>
                        <a:rPr lang="en-US" b="1" dirty="0" err="1">
                          <a:solidFill>
                            <a:schemeClr val="tx1"/>
                          </a:solidFill>
                        </a:rPr>
                        <a:t>I15</a:t>
                      </a:r>
                      <a:r>
                        <a:rPr lang="en-US" b="1" dirty="0">
                          <a:solidFill>
                            <a:schemeClr val="tx1"/>
                          </a:solidFill>
                        </a:rPr>
                        <a:t> (M)</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endParaRPr lang="en-US" b="1" dirty="0">
                        <a:solidFill>
                          <a:schemeClr val="tx1"/>
                        </a:solidFill>
                      </a:endParaRPr>
                    </a:p>
                    <a:p>
                      <a:r>
                        <a:rPr lang="en-US" b="1" dirty="0" err="1">
                          <a:solidFill>
                            <a:schemeClr val="tx1"/>
                          </a:solidFill>
                        </a:rPr>
                        <a:t>I16</a:t>
                      </a:r>
                      <a:r>
                        <a:rPr lang="en-US" b="1" dirty="0">
                          <a:solidFill>
                            <a:schemeClr val="tx1"/>
                          </a:solidFill>
                        </a:rPr>
                        <a:t>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 (M) I17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I6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I7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I8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I9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7151"/>
                  </a:ext>
                </a:extLst>
              </a:tr>
            </a:tbl>
          </a:graphicData>
        </a:graphic>
      </p:graphicFrame>
      <p:grpSp>
        <p:nvGrpSpPr>
          <p:cNvPr id="17" name="Group 16">
            <a:extLst>
              <a:ext uri="{FF2B5EF4-FFF2-40B4-BE49-F238E27FC236}">
                <a16:creationId xmlns:a16="http://schemas.microsoft.com/office/drawing/2014/main" id="{E972B5C6-34F3-45CA-AAFB-338AC458BCC7}"/>
              </a:ext>
            </a:extLst>
          </p:cNvPr>
          <p:cNvGrpSpPr/>
          <p:nvPr/>
        </p:nvGrpSpPr>
        <p:grpSpPr>
          <a:xfrm>
            <a:off x="473725" y="5616558"/>
            <a:ext cx="980502" cy="962577"/>
            <a:chOff x="771180" y="5616558"/>
            <a:chExt cx="980502" cy="962577"/>
          </a:xfrm>
        </p:grpSpPr>
        <p:sp>
          <p:nvSpPr>
            <p:cNvPr id="9" name="TextBox 8">
              <a:extLst>
                <a:ext uri="{FF2B5EF4-FFF2-40B4-BE49-F238E27FC236}">
                  <a16:creationId xmlns:a16="http://schemas.microsoft.com/office/drawing/2014/main" id="{F585E3B8-9D3E-4E9B-8516-3780CF3B8EA0}"/>
                </a:ext>
              </a:extLst>
            </p:cNvPr>
            <p:cNvSpPr txBox="1"/>
            <p:nvPr/>
          </p:nvSpPr>
          <p:spPr>
            <a:xfrm>
              <a:off x="771181" y="5616558"/>
              <a:ext cx="980501" cy="369332"/>
            </a:xfrm>
            <a:prstGeom prst="rect">
              <a:avLst/>
            </a:prstGeom>
            <a:noFill/>
          </p:spPr>
          <p:txBody>
            <a:bodyPr wrap="square" rtlCol="0">
              <a:spAutoFit/>
            </a:bodyPr>
            <a:lstStyle/>
            <a:p>
              <a:r>
                <a:rPr lang="en-US" dirty="0"/>
                <a:t>Set 0</a:t>
              </a:r>
              <a:endParaRPr lang="en-SG" dirty="0"/>
            </a:p>
          </p:txBody>
        </p:sp>
        <p:sp>
          <p:nvSpPr>
            <p:cNvPr id="16" name="TextBox 15">
              <a:extLst>
                <a:ext uri="{FF2B5EF4-FFF2-40B4-BE49-F238E27FC236}">
                  <a16:creationId xmlns:a16="http://schemas.microsoft.com/office/drawing/2014/main" id="{98C4014B-2224-4A22-BDFB-40A544F9DCB4}"/>
                </a:ext>
              </a:extLst>
            </p:cNvPr>
            <p:cNvSpPr txBox="1"/>
            <p:nvPr/>
          </p:nvSpPr>
          <p:spPr>
            <a:xfrm>
              <a:off x="771180" y="6209803"/>
              <a:ext cx="980501" cy="369332"/>
            </a:xfrm>
            <a:prstGeom prst="rect">
              <a:avLst/>
            </a:prstGeom>
            <a:noFill/>
          </p:spPr>
          <p:txBody>
            <a:bodyPr wrap="square" rtlCol="0">
              <a:spAutoFit/>
            </a:bodyPr>
            <a:lstStyle/>
            <a:p>
              <a:r>
                <a:rPr lang="en-US" dirty="0"/>
                <a:t>Set 1</a:t>
              </a:r>
              <a:endParaRPr lang="en-SG" dirty="0"/>
            </a:p>
          </p:txBody>
        </p:sp>
      </p:grpSp>
      <p:sp>
        <p:nvSpPr>
          <p:cNvPr id="18" name="TextBox 17">
            <a:extLst>
              <a:ext uri="{FF2B5EF4-FFF2-40B4-BE49-F238E27FC236}">
                <a16:creationId xmlns:a16="http://schemas.microsoft.com/office/drawing/2014/main" id="{6F1674F2-DD48-4BC7-BBD5-8BC0B9795D16}"/>
              </a:ext>
            </a:extLst>
          </p:cNvPr>
          <p:cNvSpPr txBox="1"/>
          <p:nvPr/>
        </p:nvSpPr>
        <p:spPr>
          <a:xfrm>
            <a:off x="9079766" y="5397417"/>
            <a:ext cx="2778056" cy="1200329"/>
          </a:xfrm>
          <a:prstGeom prst="rect">
            <a:avLst/>
          </a:prstGeom>
          <a:solidFill>
            <a:schemeClr val="tx2">
              <a:lumMod val="20000"/>
              <a:lumOff val="80000"/>
            </a:schemeClr>
          </a:solidFill>
        </p:spPr>
        <p:txBody>
          <a:bodyPr wrap="square" rtlCol="0">
            <a:spAutoFit/>
          </a:bodyPr>
          <a:lstStyle/>
          <a:p>
            <a:r>
              <a:rPr lang="en-US" sz="2400" b="1" dirty="0">
                <a:solidFill>
                  <a:srgbClr val="C00000"/>
                </a:solidFill>
              </a:rPr>
              <a:t>6</a:t>
            </a:r>
            <a:r>
              <a:rPr lang="en-US" sz="2400" dirty="0"/>
              <a:t> misses in 1</a:t>
            </a:r>
            <a:r>
              <a:rPr lang="en-US" sz="2400" baseline="30000" dirty="0"/>
              <a:t>st</a:t>
            </a:r>
            <a:r>
              <a:rPr lang="en-US" sz="2400" dirty="0"/>
              <a:t> iteration, thereafter all hits.</a:t>
            </a:r>
            <a:endParaRPr lang="en-SG" sz="2400" dirty="0"/>
          </a:p>
        </p:txBody>
      </p:sp>
      <p:sp>
        <p:nvSpPr>
          <p:cNvPr id="1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20"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21"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60</a:t>
            </a:fld>
            <a:endParaRPr dirty="0"/>
          </a:p>
        </p:txBody>
      </p:sp>
    </p:spTree>
    <p:extLst>
      <p:ext uri="{BB962C8B-B14F-4D97-AF65-F5344CB8AC3E}">
        <p14:creationId xmlns:p14="http://schemas.microsoft.com/office/powerpoint/2010/main" val="1625355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F074663-E9A7-4E8E-AAEC-2E4AA0BF309A}"/>
              </a:ext>
            </a:extLst>
          </p:cNvPr>
          <p:cNvSpPr txBox="1"/>
          <p:nvPr/>
        </p:nvSpPr>
        <p:spPr>
          <a:xfrm>
            <a:off x="5104203" y="3677362"/>
            <a:ext cx="5294522" cy="707886"/>
          </a:xfrm>
          <a:prstGeom prst="rect">
            <a:avLst/>
          </a:prstGeom>
          <a:solidFill>
            <a:schemeClr val="tx2">
              <a:lumMod val="20000"/>
              <a:lumOff val="80000"/>
            </a:schemeClr>
          </a:solidFill>
        </p:spPr>
        <p:txBody>
          <a:bodyPr wrap="square" rtlCol="0">
            <a:spAutoFit/>
          </a:bodyPr>
          <a:lstStyle/>
          <a:p>
            <a:r>
              <a:rPr lang="en-US" sz="2000" dirty="0" err="1"/>
              <a:t>Addr</a:t>
            </a:r>
            <a:r>
              <a:rPr lang="en-US" sz="2000" dirty="0"/>
              <a:t> of I1 = 0x2B00 0FFC = 0b… 111</a:t>
            </a:r>
            <a:r>
              <a:rPr lang="en-US" sz="2000" b="1" dirty="0">
                <a:solidFill>
                  <a:srgbClr val="0000FF"/>
                </a:solidFill>
              </a:rPr>
              <a:t>1</a:t>
            </a:r>
            <a:r>
              <a:rPr lang="en-US" sz="2000" b="1" dirty="0"/>
              <a:t> </a:t>
            </a:r>
            <a:r>
              <a:rPr lang="en-US" sz="2000" b="1" dirty="0">
                <a:solidFill>
                  <a:srgbClr val="0000FF"/>
                </a:solidFill>
              </a:rPr>
              <a:t>1</a:t>
            </a:r>
            <a:r>
              <a:rPr lang="en-US" sz="2000" b="1" dirty="0">
                <a:solidFill>
                  <a:srgbClr val="006600"/>
                </a:solidFill>
              </a:rPr>
              <a:t>100</a:t>
            </a:r>
            <a:r>
              <a:rPr lang="en-US" sz="2000" dirty="0"/>
              <a:t>.</a:t>
            </a:r>
          </a:p>
          <a:p>
            <a:r>
              <a:rPr lang="en-US" sz="2000" dirty="0"/>
              <a:t>So I1 is stored in set </a:t>
            </a:r>
            <a:r>
              <a:rPr lang="en-US" sz="2000" b="1" dirty="0"/>
              <a:t>3</a:t>
            </a:r>
            <a:r>
              <a:rPr lang="en-US" sz="2000" dirty="0"/>
              <a:t>, word </a:t>
            </a:r>
            <a:r>
              <a:rPr lang="en-US" sz="2000" b="1" dirty="0"/>
              <a:t>1</a:t>
            </a:r>
            <a:r>
              <a:rPr lang="en-US" sz="2000" dirty="0"/>
              <a:t>.</a:t>
            </a:r>
            <a:endParaRPr lang="en-SG" sz="2000" dirty="0"/>
          </a:p>
        </p:txBody>
      </p:sp>
      <p:sp>
        <p:nvSpPr>
          <p:cNvPr id="12" name="TextBox 11">
            <a:extLst>
              <a:ext uri="{FF2B5EF4-FFF2-40B4-BE49-F238E27FC236}">
                <a16:creationId xmlns:a16="http://schemas.microsoft.com/office/drawing/2014/main" id="{C3F624DA-602F-42A7-BDCE-06A65696C845}"/>
              </a:ext>
            </a:extLst>
          </p:cNvPr>
          <p:cNvSpPr txBox="1"/>
          <p:nvPr/>
        </p:nvSpPr>
        <p:spPr>
          <a:xfrm>
            <a:off x="5104203" y="4498043"/>
            <a:ext cx="6176789" cy="707886"/>
          </a:xfrm>
          <a:prstGeom prst="rect">
            <a:avLst/>
          </a:prstGeom>
          <a:solidFill>
            <a:schemeClr val="tx2">
              <a:lumMod val="20000"/>
              <a:lumOff val="80000"/>
            </a:schemeClr>
          </a:solidFill>
        </p:spPr>
        <p:txBody>
          <a:bodyPr wrap="square" rtlCol="0">
            <a:spAutoFit/>
          </a:bodyPr>
          <a:lstStyle/>
          <a:p>
            <a:r>
              <a:rPr lang="en-US" sz="2000" dirty="0"/>
              <a:t>1</a:t>
            </a:r>
            <a:r>
              <a:rPr lang="en-US" sz="2000" baseline="30000" dirty="0"/>
              <a:t>st</a:t>
            </a:r>
            <a:r>
              <a:rPr lang="en-US" sz="2000" dirty="0"/>
              <a:t> iteration: I1 – I13, I15 – I18;</a:t>
            </a:r>
          </a:p>
          <a:p>
            <a:r>
              <a:rPr lang="en-US" sz="2000" dirty="0"/>
              <a:t>2</a:t>
            </a:r>
            <a:r>
              <a:rPr lang="en-US" sz="2000" baseline="30000" dirty="0"/>
              <a:t>nd</a:t>
            </a:r>
            <a:r>
              <a:rPr lang="en-US" sz="2000" dirty="0"/>
              <a:t> – 100</a:t>
            </a:r>
            <a:r>
              <a:rPr lang="en-US" sz="2000" baseline="30000" dirty="0"/>
              <a:t>th</a:t>
            </a:r>
            <a:r>
              <a:rPr lang="en-US" sz="2000" dirty="0"/>
              <a:t>: I6 – I13, I15 – I18; winding up: I6 and I7.</a:t>
            </a:r>
            <a:endParaRPr lang="en-SG" sz="2000" dirty="0"/>
          </a:p>
        </p:txBody>
      </p:sp>
      <p:sp>
        <p:nvSpPr>
          <p:cNvPr id="14" name="TextBox 13">
            <a:extLst>
              <a:ext uri="{FF2B5EF4-FFF2-40B4-BE49-F238E27FC236}">
                <a16:creationId xmlns:a16="http://schemas.microsoft.com/office/drawing/2014/main" id="{2DE731DE-9722-4CB0-B83C-4015491CDB3D}"/>
              </a:ext>
            </a:extLst>
          </p:cNvPr>
          <p:cNvSpPr txBox="1"/>
          <p:nvPr/>
        </p:nvSpPr>
        <p:spPr>
          <a:xfrm>
            <a:off x="4876800" y="448081"/>
            <a:ext cx="6981022" cy="1754326"/>
          </a:xfrm>
          <a:prstGeom prst="rect">
            <a:avLst/>
          </a:prstGeom>
          <a:noFill/>
        </p:spPr>
        <p:txBody>
          <a:bodyPr wrap="square" rtlCol="0">
            <a:spAutoFit/>
          </a:bodyPr>
          <a:lstStyle/>
          <a:p>
            <a:r>
              <a:rPr lang="en-US" sz="2400" b="1" dirty="0"/>
              <a:t>2-way set associative instruction cache </a:t>
            </a:r>
            <a:r>
              <a:rPr lang="en-US" sz="2400" dirty="0"/>
              <a:t>with </a:t>
            </a:r>
            <a:r>
              <a:rPr lang="en-US" sz="2400" b="1" dirty="0"/>
              <a:t>LRU</a:t>
            </a:r>
            <a:r>
              <a:rPr lang="en-US" sz="2400" dirty="0"/>
              <a:t> replacement policy. You may assume:</a:t>
            </a:r>
          </a:p>
          <a:p>
            <a:pPr marL="342900" indent="-342900">
              <a:buFont typeface="Wingdings" panose="05000000000000000000" pitchFamily="2" charset="2"/>
              <a:buChar char="§"/>
            </a:pPr>
            <a:r>
              <a:rPr lang="en-US" sz="2000" dirty="0"/>
              <a:t>Array </a:t>
            </a:r>
            <a:r>
              <a:rPr lang="en-US" sz="2000" i="1" dirty="0"/>
              <a:t>A</a:t>
            </a:r>
            <a:r>
              <a:rPr lang="en-US" sz="2000" dirty="0"/>
              <a:t> and array </a:t>
            </a:r>
            <a:r>
              <a:rPr lang="en-US" sz="2000" i="1" dirty="0"/>
              <a:t>B</a:t>
            </a:r>
            <a:r>
              <a:rPr lang="en-US" sz="2000" dirty="0"/>
              <a:t> each contains </a:t>
            </a:r>
            <a:r>
              <a:rPr lang="en-US" sz="2000" b="1" dirty="0">
                <a:solidFill>
                  <a:srgbClr val="C00000"/>
                </a:solidFill>
              </a:rPr>
              <a:t>100 elements.</a:t>
            </a:r>
          </a:p>
          <a:p>
            <a:pPr marL="342900" indent="-342900">
              <a:buFont typeface="Wingdings" panose="05000000000000000000" pitchFamily="2" charset="2"/>
              <a:buChar char="§"/>
            </a:pPr>
            <a:r>
              <a:rPr lang="en-US" sz="2000" dirty="0"/>
              <a:t>Array </a:t>
            </a:r>
            <a:r>
              <a:rPr lang="en-US" sz="2000" i="1" dirty="0"/>
              <a:t>A</a:t>
            </a:r>
            <a:r>
              <a:rPr lang="en-US" sz="2000" dirty="0"/>
              <a:t> contains +</a:t>
            </a:r>
            <a:r>
              <a:rPr lang="en-US" sz="2000" dirty="0" err="1"/>
              <a:t>ve</a:t>
            </a:r>
            <a:r>
              <a:rPr lang="en-US" sz="2000" dirty="0"/>
              <a:t> values, array </a:t>
            </a:r>
            <a:r>
              <a:rPr lang="en-US" sz="2000" i="1" dirty="0"/>
              <a:t>B</a:t>
            </a:r>
            <a:r>
              <a:rPr lang="en-US" sz="2000" dirty="0"/>
              <a:t> contains -</a:t>
            </a:r>
            <a:r>
              <a:rPr lang="en-US" sz="2000" dirty="0" err="1"/>
              <a:t>ve</a:t>
            </a:r>
            <a:r>
              <a:rPr lang="en-US" sz="2000" dirty="0"/>
              <a:t> values.</a:t>
            </a:r>
          </a:p>
          <a:p>
            <a:pPr marL="342900" indent="-342900">
              <a:buFont typeface="Wingdings" panose="05000000000000000000" pitchFamily="2" charset="2"/>
              <a:buChar char="§"/>
            </a:pPr>
            <a:r>
              <a:rPr lang="en-US" sz="2000" dirty="0"/>
              <a:t>Instruction I1 is stored at address </a:t>
            </a:r>
            <a:r>
              <a:rPr lang="en-US" sz="2000" b="1" dirty="0">
                <a:solidFill>
                  <a:srgbClr val="C00000"/>
                </a:solidFill>
              </a:rPr>
              <a:t>0x2B00 0FFC</a:t>
            </a:r>
            <a:r>
              <a:rPr lang="en-US" sz="2000" dirty="0"/>
              <a:t>.</a:t>
            </a:r>
            <a:endParaRPr lang="en-SG" sz="2000" dirty="0"/>
          </a:p>
        </p:txBody>
      </p:sp>
      <p:sp>
        <p:nvSpPr>
          <p:cNvPr id="15" name="TextBox 14">
            <a:extLst>
              <a:ext uri="{FF2B5EF4-FFF2-40B4-BE49-F238E27FC236}">
                <a16:creationId xmlns:a16="http://schemas.microsoft.com/office/drawing/2014/main" id="{FBA04EB9-D5C3-484A-ACAB-E82C3A5E3532}"/>
              </a:ext>
            </a:extLst>
          </p:cNvPr>
          <p:cNvSpPr txBox="1"/>
          <p:nvPr/>
        </p:nvSpPr>
        <p:spPr>
          <a:xfrm>
            <a:off x="5104203" y="2196536"/>
            <a:ext cx="6614071" cy="1200329"/>
          </a:xfrm>
          <a:prstGeom prst="rect">
            <a:avLst/>
          </a:prstGeom>
          <a:solidFill>
            <a:srgbClr val="CCECFF"/>
          </a:solidFill>
        </p:spPr>
        <p:txBody>
          <a:bodyPr wrap="square" rtlCol="0">
            <a:spAutoFit/>
          </a:bodyPr>
          <a:lstStyle/>
          <a:p>
            <a:pPr marL="539750" indent="-539750"/>
            <a:r>
              <a:rPr lang="en-US" sz="2400" dirty="0"/>
              <a:t>(f) 	The instruction cache contains </a:t>
            </a:r>
            <a:r>
              <a:rPr lang="en-US" sz="2400" b="1" dirty="0"/>
              <a:t>16 </a:t>
            </a:r>
            <a:r>
              <a:rPr lang="en-US" sz="2400" dirty="0"/>
              <a:t>words in total and each block contains </a:t>
            </a:r>
            <a:r>
              <a:rPr lang="en-US" sz="2400" b="1" dirty="0"/>
              <a:t>2</a:t>
            </a:r>
            <a:r>
              <a:rPr lang="en-US" sz="2400" dirty="0"/>
              <a:t> words. How many misses are there?</a:t>
            </a:r>
            <a:endParaRPr lang="en-SG" sz="2400" dirty="0"/>
          </a:p>
        </p:txBody>
      </p:sp>
      <p:graphicFrame>
        <p:nvGraphicFramePr>
          <p:cNvPr id="3" name="Table 2">
            <a:extLst>
              <a:ext uri="{FF2B5EF4-FFF2-40B4-BE49-F238E27FC236}">
                <a16:creationId xmlns:a16="http://schemas.microsoft.com/office/drawing/2014/main" id="{BB40053B-D356-4687-8C25-1F68BE29D7E1}"/>
              </a:ext>
            </a:extLst>
          </p:cNvPr>
          <p:cNvGraphicFramePr>
            <a:graphicFrameLocks noGrp="1"/>
          </p:cNvGraphicFramePr>
          <p:nvPr>
            <p:extLst>
              <p:ext uri="{D42A27DB-BD31-4B8C-83A1-F6EECF244321}">
                <p14:modId xmlns:p14="http://schemas.microsoft.com/office/powerpoint/2010/main" val="3916552307"/>
              </p:ext>
            </p:extLst>
          </p:nvPr>
        </p:nvGraphicFramePr>
        <p:xfrm>
          <a:off x="934531" y="2796700"/>
          <a:ext cx="3872316" cy="2021840"/>
        </p:xfrm>
        <a:graphic>
          <a:graphicData uri="http://schemas.openxmlformats.org/drawingml/2006/table">
            <a:tbl>
              <a:tblPr firstRow="1" bandRow="1">
                <a:tableStyleId>{5C22544A-7EE6-4342-B048-85BDC9FD1C3A}</a:tableStyleId>
              </a:tblPr>
              <a:tblGrid>
                <a:gridCol w="968079">
                  <a:extLst>
                    <a:ext uri="{9D8B030D-6E8A-4147-A177-3AD203B41FA5}">
                      <a16:colId xmlns:a16="http://schemas.microsoft.com/office/drawing/2014/main" val="2015825289"/>
                    </a:ext>
                  </a:extLst>
                </a:gridCol>
                <a:gridCol w="968079">
                  <a:extLst>
                    <a:ext uri="{9D8B030D-6E8A-4147-A177-3AD203B41FA5}">
                      <a16:colId xmlns:a16="http://schemas.microsoft.com/office/drawing/2014/main" val="1845907883"/>
                    </a:ext>
                  </a:extLst>
                </a:gridCol>
                <a:gridCol w="968079">
                  <a:extLst>
                    <a:ext uri="{9D8B030D-6E8A-4147-A177-3AD203B41FA5}">
                      <a16:colId xmlns:a16="http://schemas.microsoft.com/office/drawing/2014/main" val="2804105315"/>
                    </a:ext>
                  </a:extLst>
                </a:gridCol>
                <a:gridCol w="968079">
                  <a:extLst>
                    <a:ext uri="{9D8B030D-6E8A-4147-A177-3AD203B41FA5}">
                      <a16:colId xmlns:a16="http://schemas.microsoft.com/office/drawing/2014/main" val="1103935427"/>
                    </a:ext>
                  </a:extLst>
                </a:gridCol>
              </a:tblGrid>
              <a:tr h="370840">
                <a:tc>
                  <a:txBody>
                    <a:bodyPr/>
                    <a:lstStyle/>
                    <a:p>
                      <a:r>
                        <a:rPr lang="en-US" b="1" dirty="0">
                          <a:solidFill>
                            <a:schemeClr val="tx1"/>
                          </a:solidFill>
                        </a:rPr>
                        <a:t>I2 (M) I18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I3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I10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I11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9523578"/>
                  </a:ext>
                </a:extLst>
              </a:tr>
              <a:tr h="370840">
                <a:tc>
                  <a:txBody>
                    <a:bodyPr/>
                    <a:lstStyle/>
                    <a:p>
                      <a:r>
                        <a:rPr lang="en-US" b="1" dirty="0">
                          <a:solidFill>
                            <a:schemeClr val="tx1"/>
                          </a:solidFill>
                        </a:rPr>
                        <a:t>I4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I5 (H) </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I12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I13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7151"/>
                  </a:ext>
                </a:extLst>
              </a:tr>
              <a:tr h="370840">
                <a:tc>
                  <a:txBody>
                    <a:bodyPr/>
                    <a:lstStyle/>
                    <a:p>
                      <a:r>
                        <a:rPr lang="en-US" b="1" dirty="0">
                          <a:solidFill>
                            <a:schemeClr val="tx1"/>
                          </a:solidFill>
                        </a:rPr>
                        <a:t>I6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I7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I15 (M)</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4084900"/>
                  </a:ext>
                </a:extLst>
              </a:tr>
              <a:tr h="370840">
                <a:tc>
                  <a:txBody>
                    <a:bodyPr/>
                    <a:lstStyle/>
                    <a:p>
                      <a:endParaRPr lang="en-US" b="1" dirty="0">
                        <a:solidFill>
                          <a:schemeClr val="tx1"/>
                        </a:solidFill>
                      </a:endParaRPr>
                    </a:p>
                    <a:p>
                      <a:r>
                        <a:rPr lang="en-US" b="1" dirty="0">
                          <a:solidFill>
                            <a:schemeClr val="tx1"/>
                          </a:solidFill>
                        </a:rPr>
                        <a:t>I</a:t>
                      </a:r>
                      <a:r>
                        <a:rPr lang="en-SG" b="1" dirty="0">
                          <a:solidFill>
                            <a:schemeClr val="tx1"/>
                          </a:solidFill>
                        </a:rPr>
                        <a:t>16 (M)</a:t>
                      </a: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I1 (M)</a:t>
                      </a:r>
                    </a:p>
                    <a:p>
                      <a:r>
                        <a:rPr lang="en-US" b="1" dirty="0">
                          <a:solidFill>
                            <a:schemeClr val="tx1"/>
                          </a:solidFill>
                        </a:rPr>
                        <a:t>I17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I8 (M)</a:t>
                      </a:r>
                      <a:endParaRPr lang="en-SG" b="1" dirty="0">
                        <a:solidFill>
                          <a:schemeClr val="tx1"/>
                        </a:solidFill>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rPr>
                        <a:t>I9 (H)</a:t>
                      </a:r>
                      <a:endParaRPr lang="en-SG" b="1" dirty="0">
                        <a:solidFill>
                          <a:schemeClr val="tx1"/>
                        </a:solidFill>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1920996"/>
                  </a:ext>
                </a:extLst>
              </a:tr>
            </a:tbl>
          </a:graphicData>
        </a:graphic>
      </p:graphicFrame>
      <p:sp>
        <p:nvSpPr>
          <p:cNvPr id="18" name="TextBox 17">
            <a:extLst>
              <a:ext uri="{FF2B5EF4-FFF2-40B4-BE49-F238E27FC236}">
                <a16:creationId xmlns:a16="http://schemas.microsoft.com/office/drawing/2014/main" id="{6F1674F2-DD48-4BC7-BBD5-8BC0B9795D16}"/>
              </a:ext>
            </a:extLst>
          </p:cNvPr>
          <p:cNvSpPr txBox="1"/>
          <p:nvPr/>
        </p:nvSpPr>
        <p:spPr>
          <a:xfrm>
            <a:off x="5104203" y="5397417"/>
            <a:ext cx="6176789" cy="463737"/>
          </a:xfrm>
          <a:prstGeom prst="rect">
            <a:avLst/>
          </a:prstGeom>
          <a:solidFill>
            <a:schemeClr val="tx2">
              <a:lumMod val="20000"/>
              <a:lumOff val="80000"/>
            </a:schemeClr>
          </a:solidFill>
        </p:spPr>
        <p:txBody>
          <a:bodyPr wrap="square" rtlCol="0">
            <a:spAutoFit/>
          </a:bodyPr>
          <a:lstStyle/>
          <a:p>
            <a:r>
              <a:rPr lang="en-US" sz="2400" b="1" dirty="0">
                <a:solidFill>
                  <a:srgbClr val="C00000"/>
                </a:solidFill>
              </a:rPr>
              <a:t>10</a:t>
            </a:r>
            <a:r>
              <a:rPr lang="en-US" sz="2400" dirty="0"/>
              <a:t> misses in 1</a:t>
            </a:r>
            <a:r>
              <a:rPr lang="en-US" sz="2400" baseline="30000" dirty="0"/>
              <a:t>st</a:t>
            </a:r>
            <a:r>
              <a:rPr lang="en-US" sz="2400" dirty="0"/>
              <a:t> iteration, thereafter all hits.</a:t>
            </a:r>
            <a:endParaRPr lang="en-SG" sz="2400" dirty="0"/>
          </a:p>
        </p:txBody>
      </p:sp>
      <p:sp>
        <p:nvSpPr>
          <p:cNvPr id="19" name="TextBox 18">
            <a:extLst>
              <a:ext uri="{FF2B5EF4-FFF2-40B4-BE49-F238E27FC236}">
                <a16:creationId xmlns:a16="http://schemas.microsoft.com/office/drawing/2014/main" id="{86B6D70C-90D4-4D39-9A14-8544B15EF297}"/>
              </a:ext>
            </a:extLst>
          </p:cNvPr>
          <p:cNvSpPr txBox="1"/>
          <p:nvPr/>
        </p:nvSpPr>
        <p:spPr>
          <a:xfrm>
            <a:off x="9847143" y="2996282"/>
            <a:ext cx="2168487" cy="707886"/>
          </a:xfrm>
          <a:prstGeom prst="rect">
            <a:avLst/>
          </a:prstGeom>
          <a:solidFill>
            <a:schemeClr val="tx2">
              <a:lumMod val="20000"/>
              <a:lumOff val="80000"/>
            </a:schemeClr>
          </a:solidFill>
        </p:spPr>
        <p:txBody>
          <a:bodyPr wrap="square" rtlCol="0">
            <a:spAutoFit/>
          </a:bodyPr>
          <a:lstStyle/>
          <a:p>
            <a:r>
              <a:rPr lang="en-US" sz="2000" dirty="0"/>
              <a:t>Set index: </a:t>
            </a:r>
            <a:r>
              <a:rPr lang="en-US" sz="2000" b="1" dirty="0">
                <a:solidFill>
                  <a:srgbClr val="C00000"/>
                </a:solidFill>
              </a:rPr>
              <a:t>2</a:t>
            </a:r>
            <a:r>
              <a:rPr lang="en-US" sz="2000" dirty="0"/>
              <a:t> bits</a:t>
            </a:r>
          </a:p>
          <a:p>
            <a:r>
              <a:rPr lang="en-US" sz="2000" dirty="0"/>
              <a:t>Byte offset: </a:t>
            </a:r>
            <a:r>
              <a:rPr lang="en-US" sz="2000" b="1" dirty="0">
                <a:solidFill>
                  <a:srgbClr val="C00000"/>
                </a:solidFill>
              </a:rPr>
              <a:t>3</a:t>
            </a:r>
            <a:r>
              <a:rPr lang="en-US" sz="2000" dirty="0"/>
              <a:t> bits</a:t>
            </a:r>
            <a:endParaRPr lang="en-SG" sz="2000" dirty="0"/>
          </a:p>
        </p:txBody>
      </p:sp>
      <p:grpSp>
        <p:nvGrpSpPr>
          <p:cNvPr id="6" name="Group 5">
            <a:extLst>
              <a:ext uri="{FF2B5EF4-FFF2-40B4-BE49-F238E27FC236}">
                <a16:creationId xmlns:a16="http://schemas.microsoft.com/office/drawing/2014/main" id="{226D9460-70E6-462B-93C6-DAB75DC4A443}"/>
              </a:ext>
            </a:extLst>
          </p:cNvPr>
          <p:cNvGrpSpPr/>
          <p:nvPr/>
        </p:nvGrpSpPr>
        <p:grpSpPr>
          <a:xfrm>
            <a:off x="176370" y="2944479"/>
            <a:ext cx="799715" cy="1738230"/>
            <a:chOff x="176370" y="2944479"/>
            <a:chExt cx="799715" cy="1738230"/>
          </a:xfrm>
        </p:grpSpPr>
        <p:sp>
          <p:nvSpPr>
            <p:cNvPr id="9" name="TextBox 8">
              <a:extLst>
                <a:ext uri="{FF2B5EF4-FFF2-40B4-BE49-F238E27FC236}">
                  <a16:creationId xmlns:a16="http://schemas.microsoft.com/office/drawing/2014/main" id="{F585E3B8-9D3E-4E9B-8516-3780CF3B8EA0}"/>
                </a:ext>
              </a:extLst>
            </p:cNvPr>
            <p:cNvSpPr txBox="1"/>
            <p:nvPr/>
          </p:nvSpPr>
          <p:spPr>
            <a:xfrm>
              <a:off x="176371" y="2944479"/>
              <a:ext cx="799714" cy="369332"/>
            </a:xfrm>
            <a:prstGeom prst="rect">
              <a:avLst/>
            </a:prstGeom>
            <a:noFill/>
          </p:spPr>
          <p:txBody>
            <a:bodyPr wrap="square" rtlCol="0">
              <a:spAutoFit/>
            </a:bodyPr>
            <a:lstStyle/>
            <a:p>
              <a:r>
                <a:rPr lang="en-US" dirty="0"/>
                <a:t>Set 0</a:t>
              </a:r>
              <a:endParaRPr lang="en-SG" dirty="0"/>
            </a:p>
          </p:txBody>
        </p:sp>
        <p:sp>
          <p:nvSpPr>
            <p:cNvPr id="16" name="TextBox 15">
              <a:extLst>
                <a:ext uri="{FF2B5EF4-FFF2-40B4-BE49-F238E27FC236}">
                  <a16:creationId xmlns:a16="http://schemas.microsoft.com/office/drawing/2014/main" id="{98C4014B-2224-4A22-BDFB-40A544F9DCB4}"/>
                </a:ext>
              </a:extLst>
            </p:cNvPr>
            <p:cNvSpPr txBox="1"/>
            <p:nvPr/>
          </p:nvSpPr>
          <p:spPr>
            <a:xfrm>
              <a:off x="176370" y="3461590"/>
              <a:ext cx="799714" cy="369332"/>
            </a:xfrm>
            <a:prstGeom prst="rect">
              <a:avLst/>
            </a:prstGeom>
            <a:noFill/>
          </p:spPr>
          <p:txBody>
            <a:bodyPr wrap="square" rtlCol="0">
              <a:spAutoFit/>
            </a:bodyPr>
            <a:lstStyle/>
            <a:p>
              <a:r>
                <a:rPr lang="en-US" dirty="0"/>
                <a:t>Set 1</a:t>
              </a:r>
              <a:endParaRPr lang="en-SG" dirty="0"/>
            </a:p>
          </p:txBody>
        </p:sp>
        <p:sp>
          <p:nvSpPr>
            <p:cNvPr id="20" name="TextBox 19">
              <a:extLst>
                <a:ext uri="{FF2B5EF4-FFF2-40B4-BE49-F238E27FC236}">
                  <a16:creationId xmlns:a16="http://schemas.microsoft.com/office/drawing/2014/main" id="{7028F43D-A609-4A4C-9333-3C286708E53D}"/>
                </a:ext>
              </a:extLst>
            </p:cNvPr>
            <p:cNvSpPr txBox="1"/>
            <p:nvPr/>
          </p:nvSpPr>
          <p:spPr>
            <a:xfrm>
              <a:off x="176371" y="3808214"/>
              <a:ext cx="799714" cy="369332"/>
            </a:xfrm>
            <a:prstGeom prst="rect">
              <a:avLst/>
            </a:prstGeom>
            <a:noFill/>
          </p:spPr>
          <p:txBody>
            <a:bodyPr wrap="square" rtlCol="0">
              <a:spAutoFit/>
            </a:bodyPr>
            <a:lstStyle/>
            <a:p>
              <a:r>
                <a:rPr lang="en-US" dirty="0"/>
                <a:t>Set 2</a:t>
              </a:r>
              <a:endParaRPr lang="en-SG" dirty="0"/>
            </a:p>
          </p:txBody>
        </p:sp>
        <p:sp>
          <p:nvSpPr>
            <p:cNvPr id="21" name="TextBox 20">
              <a:extLst>
                <a:ext uri="{FF2B5EF4-FFF2-40B4-BE49-F238E27FC236}">
                  <a16:creationId xmlns:a16="http://schemas.microsoft.com/office/drawing/2014/main" id="{F4785898-A0F0-4A47-B9D9-86C1498573EB}"/>
                </a:ext>
              </a:extLst>
            </p:cNvPr>
            <p:cNvSpPr txBox="1"/>
            <p:nvPr/>
          </p:nvSpPr>
          <p:spPr>
            <a:xfrm>
              <a:off x="176370" y="4313377"/>
              <a:ext cx="799714" cy="369332"/>
            </a:xfrm>
            <a:prstGeom prst="rect">
              <a:avLst/>
            </a:prstGeom>
            <a:noFill/>
          </p:spPr>
          <p:txBody>
            <a:bodyPr wrap="square" rtlCol="0">
              <a:spAutoFit/>
            </a:bodyPr>
            <a:lstStyle/>
            <a:p>
              <a:r>
                <a:rPr lang="en-US" dirty="0"/>
                <a:t>Set 3</a:t>
              </a:r>
              <a:endParaRPr lang="en-SG" dirty="0"/>
            </a:p>
          </p:txBody>
        </p:sp>
      </p:grpSp>
      <p:sp>
        <p:nvSpPr>
          <p:cNvPr id="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22"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23"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61</a:t>
            </a:fld>
            <a:endParaRPr dirty="0"/>
          </a:p>
        </p:txBody>
      </p:sp>
    </p:spTree>
    <p:extLst>
      <p:ext uri="{BB962C8B-B14F-4D97-AF65-F5344CB8AC3E}">
        <p14:creationId xmlns:p14="http://schemas.microsoft.com/office/powerpoint/2010/main" val="3248449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8" grpId="0" animBg="1"/>
      <p:bldP spid="1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normAutofit/>
          </a:bodyPr>
          <a:lstStyle/>
          <a:p>
            <a:pPr algn="ctr" eaLnBrk="1" hangingPunct="1"/>
            <a:r>
              <a:rPr lang="en-GB" dirty="0">
                <a:solidFill>
                  <a:srgbClr val="9933FF"/>
                </a:solidFill>
                <a:latin typeface="+mn-lt"/>
              </a:rPr>
              <a:t>CACHE QUIZ</a:t>
            </a:r>
          </a:p>
        </p:txBody>
      </p:sp>
      <p:sp>
        <p:nvSpPr>
          <p:cNvPr id="6"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7"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8"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62</a:t>
            </a:fld>
            <a:endParaRPr dirty="0"/>
          </a:p>
        </p:txBody>
      </p:sp>
    </p:spTree>
    <p:extLst>
      <p:ext uri="{BB962C8B-B14F-4D97-AF65-F5344CB8AC3E}">
        <p14:creationId xmlns:p14="http://schemas.microsoft.com/office/powerpoint/2010/main" val="18398197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59F7-9AF6-4E97-A613-0C267403708D}"/>
              </a:ext>
            </a:extLst>
          </p:cNvPr>
          <p:cNvSpPr>
            <a:spLocks noGrp="1"/>
          </p:cNvSpPr>
          <p:nvPr>
            <p:ph type="title"/>
          </p:nvPr>
        </p:nvSpPr>
        <p:spPr>
          <a:xfrm>
            <a:off x="248026" y="390625"/>
            <a:ext cx="6560288" cy="810854"/>
          </a:xfrm>
        </p:spPr>
        <p:txBody>
          <a:bodyPr/>
          <a:lstStyle/>
          <a:p>
            <a:r>
              <a:rPr lang="en-US" dirty="0"/>
              <a:t>Cache Quiz Question 1</a:t>
            </a:r>
          </a:p>
        </p:txBody>
      </p:sp>
      <p:pic>
        <p:nvPicPr>
          <p:cNvPr id="5" name="Picture 4">
            <a:extLst>
              <a:ext uri="{FF2B5EF4-FFF2-40B4-BE49-F238E27FC236}">
                <a16:creationId xmlns:a16="http://schemas.microsoft.com/office/drawing/2014/main" id="{2475D6E4-A3CB-4297-89D0-89AD839FC837}"/>
              </a:ext>
            </a:extLst>
          </p:cNvPr>
          <p:cNvPicPr>
            <a:picLocks noChangeAspect="1"/>
          </p:cNvPicPr>
          <p:nvPr/>
        </p:nvPicPr>
        <p:blipFill rotWithShape="1">
          <a:blip r:embed="rId2"/>
          <a:srcRect l="4908" t="25567" r="22324"/>
          <a:stretch/>
        </p:blipFill>
        <p:spPr>
          <a:xfrm>
            <a:off x="955089" y="1867027"/>
            <a:ext cx="6392859" cy="4512190"/>
          </a:xfrm>
          <a:prstGeom prst="rect">
            <a:avLst/>
          </a:prstGeom>
        </p:spPr>
      </p:pic>
      <p:sp>
        <p:nvSpPr>
          <p:cNvPr id="8" name="TextBox 7">
            <a:extLst>
              <a:ext uri="{FF2B5EF4-FFF2-40B4-BE49-F238E27FC236}">
                <a16:creationId xmlns:a16="http://schemas.microsoft.com/office/drawing/2014/main" id="{13C71B9E-EAE5-C1BD-C6F3-A337290DFE6D}"/>
              </a:ext>
            </a:extLst>
          </p:cNvPr>
          <p:cNvSpPr txBox="1"/>
          <p:nvPr/>
        </p:nvSpPr>
        <p:spPr>
          <a:xfrm>
            <a:off x="766037" y="1159141"/>
            <a:ext cx="9865910" cy="707886"/>
          </a:xfrm>
          <a:prstGeom prst="rect">
            <a:avLst/>
          </a:prstGeom>
          <a:noFill/>
        </p:spPr>
        <p:txBody>
          <a:bodyPr wrap="square" rtlCol="0">
            <a:spAutoFit/>
          </a:bodyPr>
          <a:lstStyle/>
          <a:p>
            <a:r>
              <a:rPr lang="en-US" sz="2000" dirty="0"/>
              <a:t>For a memory with size 4GB, each block is 32 bytes. The size of the cache is 32KB with the same block size. Fill in the following with respect to Direct Mapping Cache:</a:t>
            </a:r>
            <a:endParaRPr lang="en-SG" sz="2000" dirty="0"/>
          </a:p>
        </p:txBody>
      </p:sp>
      <p:sp>
        <p:nvSpPr>
          <p:cNvPr id="9" name="TextBox 8">
            <a:extLst>
              <a:ext uri="{FF2B5EF4-FFF2-40B4-BE49-F238E27FC236}">
                <a16:creationId xmlns:a16="http://schemas.microsoft.com/office/drawing/2014/main" id="{F1DFEB98-44CC-D879-5953-3AE9FD38BA71}"/>
              </a:ext>
            </a:extLst>
          </p:cNvPr>
          <p:cNvSpPr txBox="1"/>
          <p:nvPr/>
        </p:nvSpPr>
        <p:spPr>
          <a:xfrm>
            <a:off x="4914651" y="1969995"/>
            <a:ext cx="4127610" cy="369332"/>
          </a:xfrm>
          <a:prstGeom prst="rect">
            <a:avLst/>
          </a:prstGeom>
          <a:noFill/>
        </p:spPr>
        <p:txBody>
          <a:bodyPr wrap="square" rtlCol="0">
            <a:spAutoFit/>
          </a:bodyPr>
          <a:lstStyle/>
          <a:p>
            <a:r>
              <a:rPr lang="en-US" dirty="0">
                <a:solidFill>
                  <a:srgbClr val="0000FF"/>
                </a:solidFill>
              </a:rPr>
              <a:t>How many bytes per block? 32 = 2</a:t>
            </a:r>
            <a:r>
              <a:rPr lang="en-US" b="1" baseline="30000" dirty="0">
                <a:solidFill>
                  <a:srgbClr val="C00000"/>
                </a:solidFill>
              </a:rPr>
              <a:t>5</a:t>
            </a:r>
            <a:endParaRPr lang="en-SG" b="1" baseline="30000" dirty="0">
              <a:solidFill>
                <a:srgbClr val="C00000"/>
              </a:solidFill>
            </a:endParaRPr>
          </a:p>
        </p:txBody>
      </p:sp>
      <p:sp>
        <p:nvSpPr>
          <p:cNvPr id="10" name="TextBox 9">
            <a:extLst>
              <a:ext uri="{FF2B5EF4-FFF2-40B4-BE49-F238E27FC236}">
                <a16:creationId xmlns:a16="http://schemas.microsoft.com/office/drawing/2014/main" id="{32E25A4F-18EE-2D92-42A1-BA34F70094B2}"/>
              </a:ext>
            </a:extLst>
          </p:cNvPr>
          <p:cNvSpPr txBox="1"/>
          <p:nvPr/>
        </p:nvSpPr>
        <p:spPr>
          <a:xfrm>
            <a:off x="2649402" y="2010481"/>
            <a:ext cx="1371600" cy="369332"/>
          </a:xfrm>
          <a:prstGeom prst="rect">
            <a:avLst/>
          </a:prstGeom>
          <a:noFill/>
        </p:spPr>
        <p:txBody>
          <a:bodyPr wrap="square" rtlCol="0">
            <a:spAutoFit/>
          </a:bodyPr>
          <a:lstStyle/>
          <a:p>
            <a:pPr algn="ctr"/>
            <a:r>
              <a:rPr lang="en-US" dirty="0">
                <a:solidFill>
                  <a:schemeClr val="tx2">
                    <a:lumMod val="75000"/>
                  </a:schemeClr>
                </a:solidFill>
              </a:rPr>
              <a:t>log</a:t>
            </a:r>
            <a:r>
              <a:rPr lang="en-US" baseline="-25000" dirty="0">
                <a:solidFill>
                  <a:schemeClr val="tx2">
                    <a:lumMod val="75000"/>
                  </a:schemeClr>
                </a:solidFill>
              </a:rPr>
              <a:t>2</a:t>
            </a:r>
            <a:r>
              <a:rPr lang="en-US" dirty="0">
                <a:solidFill>
                  <a:schemeClr val="tx2">
                    <a:lumMod val="75000"/>
                  </a:schemeClr>
                </a:solidFill>
              </a:rPr>
              <a:t>(32) = </a:t>
            </a:r>
            <a:r>
              <a:rPr lang="en-US" b="1" dirty="0">
                <a:solidFill>
                  <a:schemeClr val="tx2">
                    <a:lumMod val="75000"/>
                  </a:schemeClr>
                </a:solidFill>
              </a:rPr>
              <a:t>5</a:t>
            </a:r>
            <a:endParaRPr lang="en-SG" b="1" dirty="0">
              <a:solidFill>
                <a:schemeClr val="tx2">
                  <a:lumMod val="75000"/>
                </a:schemeClr>
              </a:solidFill>
            </a:endParaRPr>
          </a:p>
        </p:txBody>
      </p:sp>
      <p:sp>
        <p:nvSpPr>
          <p:cNvPr id="11" name="TextBox 10">
            <a:extLst>
              <a:ext uri="{FF2B5EF4-FFF2-40B4-BE49-F238E27FC236}">
                <a16:creationId xmlns:a16="http://schemas.microsoft.com/office/drawing/2014/main" id="{36F3C766-5988-5023-5B5C-AB9B05A6FEBC}"/>
              </a:ext>
            </a:extLst>
          </p:cNvPr>
          <p:cNvSpPr txBox="1"/>
          <p:nvPr/>
        </p:nvSpPr>
        <p:spPr>
          <a:xfrm>
            <a:off x="4914651" y="2382552"/>
            <a:ext cx="6262578" cy="646331"/>
          </a:xfrm>
          <a:prstGeom prst="rect">
            <a:avLst/>
          </a:prstGeom>
          <a:noFill/>
        </p:spPr>
        <p:txBody>
          <a:bodyPr wrap="square" rtlCol="0">
            <a:spAutoFit/>
          </a:bodyPr>
          <a:lstStyle/>
          <a:p>
            <a:r>
              <a:rPr lang="en-US" dirty="0">
                <a:solidFill>
                  <a:srgbClr val="0000FF"/>
                </a:solidFill>
              </a:rPr>
              <a:t>Memory size = 4GB = 2</a:t>
            </a:r>
            <a:r>
              <a:rPr lang="en-US" baseline="30000" dirty="0">
                <a:solidFill>
                  <a:srgbClr val="0000FF"/>
                </a:solidFill>
              </a:rPr>
              <a:t>32</a:t>
            </a:r>
            <a:r>
              <a:rPr lang="en-US" dirty="0">
                <a:solidFill>
                  <a:srgbClr val="0000FF"/>
                </a:solidFill>
              </a:rPr>
              <a:t> bytes. Hence address has 32 bits, out of which 5 bits are used for offset.</a:t>
            </a:r>
            <a:endParaRPr lang="en-SG" dirty="0">
              <a:solidFill>
                <a:srgbClr val="0000FF"/>
              </a:solidFill>
            </a:endParaRPr>
          </a:p>
        </p:txBody>
      </p:sp>
      <p:sp>
        <p:nvSpPr>
          <p:cNvPr id="12" name="TextBox 11">
            <a:extLst>
              <a:ext uri="{FF2B5EF4-FFF2-40B4-BE49-F238E27FC236}">
                <a16:creationId xmlns:a16="http://schemas.microsoft.com/office/drawing/2014/main" id="{BD78633B-A4F0-7D98-B9A9-9C5241B9AB21}"/>
              </a:ext>
            </a:extLst>
          </p:cNvPr>
          <p:cNvSpPr txBox="1"/>
          <p:nvPr/>
        </p:nvSpPr>
        <p:spPr>
          <a:xfrm>
            <a:off x="3156029" y="2523267"/>
            <a:ext cx="1477926" cy="369332"/>
          </a:xfrm>
          <a:prstGeom prst="rect">
            <a:avLst/>
          </a:prstGeom>
          <a:noFill/>
        </p:spPr>
        <p:txBody>
          <a:bodyPr wrap="square" rtlCol="0">
            <a:spAutoFit/>
          </a:bodyPr>
          <a:lstStyle/>
          <a:p>
            <a:pPr algn="ctr"/>
            <a:r>
              <a:rPr lang="en-US" dirty="0">
                <a:solidFill>
                  <a:schemeClr val="tx2">
                    <a:lumMod val="75000"/>
                  </a:schemeClr>
                </a:solidFill>
              </a:rPr>
              <a:t>32 – 5 = </a:t>
            </a:r>
            <a:r>
              <a:rPr lang="en-US" b="1" dirty="0">
                <a:solidFill>
                  <a:schemeClr val="tx2">
                    <a:lumMod val="75000"/>
                  </a:schemeClr>
                </a:solidFill>
              </a:rPr>
              <a:t>27</a:t>
            </a:r>
            <a:endParaRPr lang="en-SG" b="1" dirty="0">
              <a:solidFill>
                <a:schemeClr val="tx2">
                  <a:lumMod val="75000"/>
                </a:schemeClr>
              </a:solidFill>
            </a:endParaRPr>
          </a:p>
        </p:txBody>
      </p:sp>
      <p:sp>
        <p:nvSpPr>
          <p:cNvPr id="13" name="TextBox 12">
            <a:extLst>
              <a:ext uri="{FF2B5EF4-FFF2-40B4-BE49-F238E27FC236}">
                <a16:creationId xmlns:a16="http://schemas.microsoft.com/office/drawing/2014/main" id="{781A976F-9BBA-1D52-807A-253B59269099}"/>
              </a:ext>
            </a:extLst>
          </p:cNvPr>
          <p:cNvSpPr txBox="1"/>
          <p:nvPr/>
        </p:nvSpPr>
        <p:spPr>
          <a:xfrm>
            <a:off x="4914651" y="3094082"/>
            <a:ext cx="6262578" cy="369332"/>
          </a:xfrm>
          <a:prstGeom prst="rect">
            <a:avLst/>
          </a:prstGeom>
          <a:noFill/>
        </p:spPr>
        <p:txBody>
          <a:bodyPr wrap="square" rtlCol="0">
            <a:spAutoFit/>
          </a:bodyPr>
          <a:lstStyle/>
          <a:p>
            <a:r>
              <a:rPr lang="en-US" dirty="0">
                <a:solidFill>
                  <a:srgbClr val="0000FF"/>
                </a:solidFill>
              </a:rPr>
              <a:t>How many blocks in cache? 32KB/32 = (32</a:t>
            </a:r>
            <a:r>
              <a:rPr lang="en-US" dirty="0">
                <a:solidFill>
                  <a:srgbClr val="0000FF"/>
                </a:solidFill>
                <a:sym typeface="Symbol" panose="05050102010706020507" pitchFamily="18" charset="2"/>
              </a:rPr>
              <a:t></a:t>
            </a:r>
            <a:r>
              <a:rPr lang="en-US" dirty="0">
                <a:solidFill>
                  <a:srgbClr val="0000FF"/>
                </a:solidFill>
              </a:rPr>
              <a:t>2</a:t>
            </a:r>
            <a:r>
              <a:rPr lang="en-US" baseline="30000" dirty="0">
                <a:solidFill>
                  <a:srgbClr val="0000FF"/>
                </a:solidFill>
              </a:rPr>
              <a:t>10</a:t>
            </a:r>
            <a:r>
              <a:rPr lang="en-US" dirty="0">
                <a:solidFill>
                  <a:srgbClr val="0000FF"/>
                </a:solidFill>
              </a:rPr>
              <a:t>)/32 = 2</a:t>
            </a:r>
            <a:r>
              <a:rPr lang="en-US" b="1" baseline="30000" dirty="0">
                <a:solidFill>
                  <a:srgbClr val="C00000"/>
                </a:solidFill>
              </a:rPr>
              <a:t>10</a:t>
            </a:r>
            <a:endParaRPr lang="en-SG" b="1" dirty="0">
              <a:solidFill>
                <a:srgbClr val="C00000"/>
              </a:solidFill>
            </a:endParaRPr>
          </a:p>
        </p:txBody>
      </p:sp>
      <p:sp>
        <p:nvSpPr>
          <p:cNvPr id="16" name="TextBox 15">
            <a:extLst>
              <a:ext uri="{FF2B5EF4-FFF2-40B4-BE49-F238E27FC236}">
                <a16:creationId xmlns:a16="http://schemas.microsoft.com/office/drawing/2014/main" id="{1480AB7C-28C6-C0F1-4476-C8401B539BAB}"/>
              </a:ext>
            </a:extLst>
          </p:cNvPr>
          <p:cNvSpPr txBox="1"/>
          <p:nvPr/>
        </p:nvSpPr>
        <p:spPr>
          <a:xfrm>
            <a:off x="2847686" y="3042679"/>
            <a:ext cx="680484" cy="369332"/>
          </a:xfrm>
          <a:prstGeom prst="rect">
            <a:avLst/>
          </a:prstGeom>
          <a:noFill/>
        </p:spPr>
        <p:txBody>
          <a:bodyPr wrap="square" rtlCol="0">
            <a:spAutoFit/>
          </a:bodyPr>
          <a:lstStyle/>
          <a:p>
            <a:pPr algn="ctr"/>
            <a:r>
              <a:rPr lang="en-US" b="1" dirty="0">
                <a:solidFill>
                  <a:schemeClr val="tx2">
                    <a:lumMod val="75000"/>
                  </a:schemeClr>
                </a:solidFill>
              </a:rPr>
              <a:t>10</a:t>
            </a:r>
            <a:endParaRPr lang="en-SG" b="1" dirty="0">
              <a:solidFill>
                <a:schemeClr val="tx2">
                  <a:lumMod val="75000"/>
                </a:schemeClr>
              </a:solidFill>
            </a:endParaRPr>
          </a:p>
        </p:txBody>
      </p:sp>
      <p:sp>
        <p:nvSpPr>
          <p:cNvPr id="17" name="TextBox 16">
            <a:extLst>
              <a:ext uri="{FF2B5EF4-FFF2-40B4-BE49-F238E27FC236}">
                <a16:creationId xmlns:a16="http://schemas.microsoft.com/office/drawing/2014/main" id="{77F57F8A-74CC-8B33-A06D-4D401CA4B5A1}"/>
              </a:ext>
            </a:extLst>
          </p:cNvPr>
          <p:cNvSpPr txBox="1"/>
          <p:nvPr/>
        </p:nvSpPr>
        <p:spPr>
          <a:xfrm>
            <a:off x="4914651" y="3599060"/>
            <a:ext cx="6262578" cy="369332"/>
          </a:xfrm>
          <a:prstGeom prst="rect">
            <a:avLst/>
          </a:prstGeom>
          <a:noFill/>
        </p:spPr>
        <p:txBody>
          <a:bodyPr wrap="square" rtlCol="0">
            <a:spAutoFit/>
          </a:bodyPr>
          <a:lstStyle/>
          <a:p>
            <a:r>
              <a:rPr lang="en-US" dirty="0">
                <a:solidFill>
                  <a:srgbClr val="0000FF"/>
                </a:solidFill>
              </a:rPr>
              <a:t>Tag size = address size – index size – byte offset size</a:t>
            </a:r>
            <a:endParaRPr lang="en-SG" dirty="0">
              <a:solidFill>
                <a:srgbClr val="0000FF"/>
              </a:solidFill>
            </a:endParaRPr>
          </a:p>
        </p:txBody>
      </p:sp>
      <p:sp>
        <p:nvSpPr>
          <p:cNvPr id="18" name="TextBox 17">
            <a:extLst>
              <a:ext uri="{FF2B5EF4-FFF2-40B4-BE49-F238E27FC236}">
                <a16:creationId xmlns:a16="http://schemas.microsoft.com/office/drawing/2014/main" id="{D620AB30-66BF-2568-9104-4555B23A29C6}"/>
              </a:ext>
            </a:extLst>
          </p:cNvPr>
          <p:cNvSpPr txBox="1"/>
          <p:nvPr/>
        </p:nvSpPr>
        <p:spPr>
          <a:xfrm>
            <a:off x="2344176" y="3548839"/>
            <a:ext cx="1982052" cy="369332"/>
          </a:xfrm>
          <a:prstGeom prst="rect">
            <a:avLst/>
          </a:prstGeom>
          <a:noFill/>
        </p:spPr>
        <p:txBody>
          <a:bodyPr wrap="square" rtlCol="0">
            <a:spAutoFit/>
          </a:bodyPr>
          <a:lstStyle/>
          <a:p>
            <a:pPr algn="ctr"/>
            <a:r>
              <a:rPr lang="en-US" dirty="0">
                <a:solidFill>
                  <a:schemeClr val="tx2">
                    <a:lumMod val="75000"/>
                  </a:schemeClr>
                </a:solidFill>
              </a:rPr>
              <a:t>32 – 10 –  5 = </a:t>
            </a:r>
            <a:r>
              <a:rPr lang="en-US" b="1" dirty="0">
                <a:solidFill>
                  <a:schemeClr val="tx2">
                    <a:lumMod val="75000"/>
                  </a:schemeClr>
                </a:solidFill>
              </a:rPr>
              <a:t>17</a:t>
            </a:r>
            <a:endParaRPr lang="en-SG" b="1" dirty="0">
              <a:solidFill>
                <a:schemeClr val="tx2">
                  <a:lumMod val="75000"/>
                </a:schemeClr>
              </a:solidFill>
            </a:endParaRPr>
          </a:p>
        </p:txBody>
      </p:sp>
      <p:sp>
        <p:nvSpPr>
          <p:cNvPr id="19" name="TextBox 18">
            <a:extLst>
              <a:ext uri="{FF2B5EF4-FFF2-40B4-BE49-F238E27FC236}">
                <a16:creationId xmlns:a16="http://schemas.microsoft.com/office/drawing/2014/main" id="{67208587-98FD-4EB2-05AC-83A7B383B8E6}"/>
              </a:ext>
            </a:extLst>
          </p:cNvPr>
          <p:cNvSpPr txBox="1"/>
          <p:nvPr/>
        </p:nvSpPr>
        <p:spPr>
          <a:xfrm>
            <a:off x="2649403" y="4090593"/>
            <a:ext cx="1038254" cy="369332"/>
          </a:xfrm>
          <a:prstGeom prst="rect">
            <a:avLst/>
          </a:prstGeom>
          <a:noFill/>
        </p:spPr>
        <p:txBody>
          <a:bodyPr wrap="square" rtlCol="0">
            <a:spAutoFit/>
          </a:bodyPr>
          <a:lstStyle/>
          <a:p>
            <a:pPr algn="ctr"/>
            <a:r>
              <a:rPr lang="en-US" b="1" dirty="0">
                <a:solidFill>
                  <a:schemeClr val="tx2">
                    <a:lumMod val="75000"/>
                  </a:schemeClr>
                </a:solidFill>
              </a:rPr>
              <a:t>1024</a:t>
            </a:r>
            <a:endParaRPr lang="en-SG" b="1" dirty="0">
              <a:solidFill>
                <a:schemeClr val="tx2">
                  <a:lumMod val="75000"/>
                </a:schemeClr>
              </a:solidFill>
            </a:endParaRPr>
          </a:p>
        </p:txBody>
      </p:sp>
      <p:sp>
        <p:nvSpPr>
          <p:cNvPr id="21" name="TextBox 20">
            <a:extLst>
              <a:ext uri="{FF2B5EF4-FFF2-40B4-BE49-F238E27FC236}">
                <a16:creationId xmlns:a16="http://schemas.microsoft.com/office/drawing/2014/main" id="{B70979F4-DD58-C2F3-6FED-20C4B95571B8}"/>
              </a:ext>
            </a:extLst>
          </p:cNvPr>
          <p:cNvSpPr txBox="1"/>
          <p:nvPr/>
        </p:nvSpPr>
        <p:spPr>
          <a:xfrm>
            <a:off x="5411971" y="5111723"/>
            <a:ext cx="6262578" cy="707886"/>
          </a:xfrm>
          <a:prstGeom prst="rect">
            <a:avLst/>
          </a:prstGeom>
          <a:noFill/>
        </p:spPr>
        <p:txBody>
          <a:bodyPr wrap="square" rtlCol="0">
            <a:spAutoFit/>
          </a:bodyPr>
          <a:lstStyle/>
          <a:p>
            <a:r>
              <a:rPr lang="en-US" sz="2000" dirty="0">
                <a:solidFill>
                  <a:srgbClr val="0000FF"/>
                </a:solidFill>
              </a:rPr>
              <a:t>0x12345678</a:t>
            </a:r>
          </a:p>
          <a:p>
            <a:r>
              <a:rPr lang="en-US" sz="2000" dirty="0">
                <a:solidFill>
                  <a:srgbClr val="0000FF"/>
                </a:solidFill>
              </a:rPr>
              <a:t>= 0b 0001 0010 0011 0100 0101 0110 0111 1000</a:t>
            </a:r>
            <a:endParaRPr lang="en-SG" sz="2000" dirty="0">
              <a:solidFill>
                <a:srgbClr val="0000FF"/>
              </a:solidFill>
            </a:endParaRPr>
          </a:p>
        </p:txBody>
      </p:sp>
      <p:cxnSp>
        <p:nvCxnSpPr>
          <p:cNvPr id="23" name="Straight Connector 22">
            <a:extLst>
              <a:ext uri="{FF2B5EF4-FFF2-40B4-BE49-F238E27FC236}">
                <a16:creationId xmlns:a16="http://schemas.microsoft.com/office/drawing/2014/main" id="{09998A25-4F1F-975B-8E8F-3BDE927E21BE}"/>
              </a:ext>
            </a:extLst>
          </p:cNvPr>
          <p:cNvCxnSpPr/>
          <p:nvPr/>
        </p:nvCxnSpPr>
        <p:spPr>
          <a:xfrm flipH="1">
            <a:off x="8743932" y="5288011"/>
            <a:ext cx="38987" cy="60605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55A5C3-A1AF-273C-3BD7-4AA20857CE2D}"/>
              </a:ext>
            </a:extLst>
          </p:cNvPr>
          <p:cNvCxnSpPr/>
          <p:nvPr/>
        </p:nvCxnSpPr>
        <p:spPr>
          <a:xfrm flipH="1">
            <a:off x="10239578" y="5278753"/>
            <a:ext cx="38987" cy="60605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4741EE-4713-1ADF-E34F-6F5DDBAB44AD}"/>
              </a:ext>
            </a:extLst>
          </p:cNvPr>
          <p:cNvSpPr txBox="1"/>
          <p:nvPr/>
        </p:nvSpPr>
        <p:spPr>
          <a:xfrm>
            <a:off x="1818527" y="4856790"/>
            <a:ext cx="2776774" cy="369332"/>
          </a:xfrm>
          <a:prstGeom prst="rect">
            <a:avLst/>
          </a:prstGeom>
          <a:noFill/>
        </p:spPr>
        <p:txBody>
          <a:bodyPr wrap="square" rtlCol="0">
            <a:spAutoFit/>
          </a:bodyPr>
          <a:lstStyle/>
          <a:p>
            <a:pPr algn="ctr"/>
            <a:r>
              <a:rPr lang="en-US" b="1" dirty="0">
                <a:solidFill>
                  <a:schemeClr val="tx2">
                    <a:lumMod val="75000"/>
                  </a:schemeClr>
                </a:solidFill>
              </a:rPr>
              <a:t>0b00010010001101000</a:t>
            </a:r>
            <a:endParaRPr lang="en-SG" b="1" dirty="0">
              <a:solidFill>
                <a:schemeClr val="tx2">
                  <a:lumMod val="75000"/>
                </a:schemeClr>
              </a:solidFill>
            </a:endParaRPr>
          </a:p>
        </p:txBody>
      </p:sp>
      <p:sp>
        <p:nvSpPr>
          <p:cNvPr id="26" name="TextBox 25">
            <a:extLst>
              <a:ext uri="{FF2B5EF4-FFF2-40B4-BE49-F238E27FC236}">
                <a16:creationId xmlns:a16="http://schemas.microsoft.com/office/drawing/2014/main" id="{A590A2C1-8E81-F19A-848D-C6F92976040C}"/>
              </a:ext>
            </a:extLst>
          </p:cNvPr>
          <p:cNvSpPr txBox="1"/>
          <p:nvPr/>
        </p:nvSpPr>
        <p:spPr>
          <a:xfrm>
            <a:off x="1943448" y="5392856"/>
            <a:ext cx="1927653" cy="369332"/>
          </a:xfrm>
          <a:prstGeom prst="rect">
            <a:avLst/>
          </a:prstGeom>
          <a:noFill/>
        </p:spPr>
        <p:txBody>
          <a:bodyPr wrap="square" rtlCol="0">
            <a:spAutoFit/>
          </a:bodyPr>
          <a:lstStyle/>
          <a:p>
            <a:pPr algn="ctr"/>
            <a:r>
              <a:rPr lang="en-US" b="1" dirty="0">
                <a:solidFill>
                  <a:schemeClr val="tx2">
                    <a:lumMod val="75000"/>
                  </a:schemeClr>
                </a:solidFill>
              </a:rPr>
              <a:t>0b1010110011</a:t>
            </a:r>
            <a:endParaRPr lang="en-SG" b="1" dirty="0">
              <a:solidFill>
                <a:schemeClr val="tx2">
                  <a:lumMod val="75000"/>
                </a:schemeClr>
              </a:solidFill>
            </a:endParaRPr>
          </a:p>
        </p:txBody>
      </p:sp>
      <p:sp>
        <p:nvSpPr>
          <p:cNvPr id="27" name="TextBox 26">
            <a:extLst>
              <a:ext uri="{FF2B5EF4-FFF2-40B4-BE49-F238E27FC236}">
                <a16:creationId xmlns:a16="http://schemas.microsoft.com/office/drawing/2014/main" id="{2C50EEE4-0218-19E6-4B8C-23C2D8BF8AC9}"/>
              </a:ext>
            </a:extLst>
          </p:cNvPr>
          <p:cNvSpPr txBox="1"/>
          <p:nvPr/>
        </p:nvSpPr>
        <p:spPr>
          <a:xfrm>
            <a:off x="2108723" y="5893633"/>
            <a:ext cx="1477926" cy="369332"/>
          </a:xfrm>
          <a:prstGeom prst="rect">
            <a:avLst/>
          </a:prstGeom>
          <a:noFill/>
        </p:spPr>
        <p:txBody>
          <a:bodyPr wrap="square" rtlCol="0">
            <a:spAutoFit/>
          </a:bodyPr>
          <a:lstStyle/>
          <a:p>
            <a:pPr algn="ctr"/>
            <a:r>
              <a:rPr lang="en-US" b="1" dirty="0">
                <a:solidFill>
                  <a:schemeClr val="tx2">
                    <a:lumMod val="75000"/>
                  </a:schemeClr>
                </a:solidFill>
              </a:rPr>
              <a:t>0b11000</a:t>
            </a:r>
            <a:endParaRPr lang="en-SG" b="1" dirty="0">
              <a:solidFill>
                <a:schemeClr val="tx2">
                  <a:lumMod val="75000"/>
                </a:schemeClr>
              </a:solidFill>
            </a:endParaRPr>
          </a:p>
        </p:txBody>
      </p:sp>
      <p:sp>
        <p:nvSpPr>
          <p:cNvPr id="28" name="TextBox 27">
            <a:extLst>
              <a:ext uri="{FF2B5EF4-FFF2-40B4-BE49-F238E27FC236}">
                <a16:creationId xmlns:a16="http://schemas.microsoft.com/office/drawing/2014/main" id="{B965657E-A0FB-4FED-8697-F88BD81C1875}"/>
              </a:ext>
            </a:extLst>
          </p:cNvPr>
          <p:cNvSpPr txBox="1"/>
          <p:nvPr/>
        </p:nvSpPr>
        <p:spPr>
          <a:xfrm>
            <a:off x="4974333" y="4100022"/>
            <a:ext cx="1839935" cy="369332"/>
          </a:xfrm>
          <a:prstGeom prst="rect">
            <a:avLst/>
          </a:prstGeom>
          <a:noFill/>
        </p:spPr>
        <p:txBody>
          <a:bodyPr wrap="square" rtlCol="0">
            <a:spAutoFit/>
          </a:bodyPr>
          <a:lstStyle/>
          <a:p>
            <a:r>
              <a:rPr lang="en-US" dirty="0">
                <a:solidFill>
                  <a:srgbClr val="0000FF"/>
                </a:solidFill>
              </a:rPr>
              <a:t>2</a:t>
            </a:r>
            <a:r>
              <a:rPr lang="en-US" baseline="30000" dirty="0">
                <a:solidFill>
                  <a:srgbClr val="0000FF"/>
                </a:solidFill>
              </a:rPr>
              <a:t>10</a:t>
            </a:r>
            <a:r>
              <a:rPr lang="en-US" dirty="0">
                <a:solidFill>
                  <a:srgbClr val="0000FF"/>
                </a:solidFill>
              </a:rPr>
              <a:t> = 1024</a:t>
            </a:r>
            <a:endParaRPr lang="en-SG" b="1" dirty="0">
              <a:solidFill>
                <a:srgbClr val="C00000"/>
              </a:solidFill>
            </a:endParaRPr>
          </a:p>
        </p:txBody>
      </p:sp>
      <p:sp>
        <p:nvSpPr>
          <p:cNvPr id="2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30"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31"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63</a:t>
            </a:fld>
            <a:endParaRPr dirty="0"/>
          </a:p>
        </p:txBody>
      </p:sp>
    </p:spTree>
    <p:extLst>
      <p:ext uri="{BB962C8B-B14F-4D97-AF65-F5344CB8AC3E}">
        <p14:creationId xmlns:p14="http://schemas.microsoft.com/office/powerpoint/2010/main" val="3648755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dissolv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dissolve">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dissolve">
                                      <p:cBhvr>
                                        <p:cTn id="42" dur="500"/>
                                        <p:tgtEl>
                                          <p:spTgt spid="1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dissolv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dissolve">
                                      <p:cBhvr>
                                        <p:cTn id="52" dur="500"/>
                                        <p:tgtEl>
                                          <p:spTgt spid="1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dissolv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dissolve">
                                      <p:cBhvr>
                                        <p:cTn id="71" dur="500"/>
                                        <p:tgtEl>
                                          <p:spTgt spid="25">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26">
                                            <p:txEl>
                                              <p:pRg st="0" end="0"/>
                                            </p:txEl>
                                          </p:spTgt>
                                        </p:tgtEl>
                                        <p:attrNameLst>
                                          <p:attrName>style.visibility</p:attrName>
                                        </p:attrNameLst>
                                      </p:cBhvr>
                                      <p:to>
                                        <p:strVal val="visible"/>
                                      </p:to>
                                    </p:set>
                                    <p:animEffect transition="in" filter="dissolve">
                                      <p:cBhvr>
                                        <p:cTn id="76" dur="500"/>
                                        <p:tgtEl>
                                          <p:spTgt spid="2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7">
                                            <p:txEl>
                                              <p:pRg st="0" end="0"/>
                                            </p:txEl>
                                          </p:spTgt>
                                        </p:tgtEl>
                                        <p:attrNameLst>
                                          <p:attrName>style.visibility</p:attrName>
                                        </p:attrNameLst>
                                      </p:cBhvr>
                                      <p:to>
                                        <p:strVal val="visible"/>
                                      </p:to>
                                    </p:set>
                                    <p:animEffect transition="in" filter="dissolve">
                                      <p:cBhvr>
                                        <p:cTn id="8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7" grpId="0"/>
      <p:bldP spid="21" grpId="0"/>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C71B9E-EAE5-C1BD-C6F3-A337290DFE6D}"/>
              </a:ext>
            </a:extLst>
          </p:cNvPr>
          <p:cNvSpPr txBox="1"/>
          <p:nvPr/>
        </p:nvSpPr>
        <p:spPr>
          <a:xfrm>
            <a:off x="766037" y="1244632"/>
            <a:ext cx="9865910" cy="1015663"/>
          </a:xfrm>
          <a:prstGeom prst="rect">
            <a:avLst/>
          </a:prstGeom>
          <a:noFill/>
        </p:spPr>
        <p:txBody>
          <a:bodyPr wrap="square" rtlCol="0">
            <a:spAutoFit/>
          </a:bodyPr>
          <a:lstStyle/>
          <a:p>
            <a:r>
              <a:rPr lang="en-US" sz="2000" dirty="0"/>
              <a:t>Consider a 4-way set associative mapped cache with block size 4KB. The size of the main memory is 16GB and there are 10 bits in the tag. Find the number of sets in the cache and the size of the cache.</a:t>
            </a:r>
            <a:endParaRPr lang="en-SG" sz="2000" dirty="0"/>
          </a:p>
        </p:txBody>
      </p:sp>
      <p:pic>
        <p:nvPicPr>
          <p:cNvPr id="4" name="Picture 3">
            <a:extLst>
              <a:ext uri="{FF2B5EF4-FFF2-40B4-BE49-F238E27FC236}">
                <a16:creationId xmlns:a16="http://schemas.microsoft.com/office/drawing/2014/main" id="{AB582174-0723-904B-526F-50F2FCED5FD0}"/>
              </a:ext>
            </a:extLst>
          </p:cNvPr>
          <p:cNvPicPr>
            <a:picLocks noChangeAspect="1"/>
          </p:cNvPicPr>
          <p:nvPr/>
        </p:nvPicPr>
        <p:blipFill rotWithShape="1">
          <a:blip r:embed="rId2"/>
          <a:srcRect l="2413" t="56104" r="36278"/>
          <a:stretch/>
        </p:blipFill>
        <p:spPr>
          <a:xfrm>
            <a:off x="1052624" y="2260295"/>
            <a:ext cx="7304568" cy="1650455"/>
          </a:xfrm>
          <a:prstGeom prst="rect">
            <a:avLst/>
          </a:prstGeom>
        </p:spPr>
      </p:pic>
      <p:sp>
        <p:nvSpPr>
          <p:cNvPr id="14" name="TextBox 13">
            <a:extLst>
              <a:ext uri="{FF2B5EF4-FFF2-40B4-BE49-F238E27FC236}">
                <a16:creationId xmlns:a16="http://schemas.microsoft.com/office/drawing/2014/main" id="{94A0D887-D470-734D-CDAF-F64E6BF001EF}"/>
              </a:ext>
            </a:extLst>
          </p:cNvPr>
          <p:cNvSpPr txBox="1"/>
          <p:nvPr/>
        </p:nvSpPr>
        <p:spPr>
          <a:xfrm>
            <a:off x="588334" y="4004840"/>
            <a:ext cx="6726866" cy="369332"/>
          </a:xfrm>
          <a:prstGeom prst="rect">
            <a:avLst/>
          </a:prstGeom>
          <a:noFill/>
        </p:spPr>
        <p:txBody>
          <a:bodyPr wrap="square" rtlCol="0">
            <a:spAutoFit/>
          </a:bodyPr>
          <a:lstStyle/>
          <a:p>
            <a:r>
              <a:rPr lang="en-US" dirty="0">
                <a:solidFill>
                  <a:srgbClr val="0000FF"/>
                </a:solidFill>
              </a:rPr>
              <a:t>Memory size = 16GB = 2</a:t>
            </a:r>
            <a:r>
              <a:rPr lang="en-US" baseline="30000" dirty="0">
                <a:solidFill>
                  <a:srgbClr val="0000FF"/>
                </a:solidFill>
              </a:rPr>
              <a:t>34</a:t>
            </a:r>
            <a:r>
              <a:rPr lang="en-US" dirty="0">
                <a:solidFill>
                  <a:srgbClr val="0000FF"/>
                </a:solidFill>
              </a:rPr>
              <a:t> bytes. Hence address has 34 bits.</a:t>
            </a:r>
            <a:endParaRPr lang="en-SG" dirty="0">
              <a:solidFill>
                <a:srgbClr val="0000FF"/>
              </a:solidFill>
            </a:endParaRPr>
          </a:p>
        </p:txBody>
      </p:sp>
      <p:sp>
        <p:nvSpPr>
          <p:cNvPr id="15" name="TextBox 14">
            <a:extLst>
              <a:ext uri="{FF2B5EF4-FFF2-40B4-BE49-F238E27FC236}">
                <a16:creationId xmlns:a16="http://schemas.microsoft.com/office/drawing/2014/main" id="{97B57ABD-DC83-DBEF-505A-BF37041EF23B}"/>
              </a:ext>
            </a:extLst>
          </p:cNvPr>
          <p:cNvSpPr txBox="1"/>
          <p:nvPr/>
        </p:nvSpPr>
        <p:spPr>
          <a:xfrm>
            <a:off x="588334" y="4364608"/>
            <a:ext cx="7609368" cy="369332"/>
          </a:xfrm>
          <a:prstGeom prst="rect">
            <a:avLst/>
          </a:prstGeom>
          <a:noFill/>
        </p:spPr>
        <p:txBody>
          <a:bodyPr wrap="square" rtlCol="0">
            <a:spAutoFit/>
          </a:bodyPr>
          <a:lstStyle/>
          <a:p>
            <a:r>
              <a:rPr lang="en-US" dirty="0">
                <a:solidFill>
                  <a:srgbClr val="0000FF"/>
                </a:solidFill>
              </a:rPr>
              <a:t>Size of one block = 4KB = 2</a:t>
            </a:r>
            <a:r>
              <a:rPr lang="en-US" baseline="30000" dirty="0">
                <a:solidFill>
                  <a:srgbClr val="0000FF"/>
                </a:solidFill>
              </a:rPr>
              <a:t>12</a:t>
            </a:r>
            <a:r>
              <a:rPr lang="en-US" dirty="0">
                <a:solidFill>
                  <a:srgbClr val="0000FF"/>
                </a:solidFill>
              </a:rPr>
              <a:t> bytes. Therefore, byte offsets = 12 bits.</a:t>
            </a:r>
            <a:endParaRPr lang="en-SG" dirty="0">
              <a:solidFill>
                <a:srgbClr val="0000FF"/>
              </a:solidFill>
            </a:endParaRPr>
          </a:p>
        </p:txBody>
      </p:sp>
      <p:sp>
        <p:nvSpPr>
          <p:cNvPr id="20" name="TextBox 19">
            <a:extLst>
              <a:ext uri="{FF2B5EF4-FFF2-40B4-BE49-F238E27FC236}">
                <a16:creationId xmlns:a16="http://schemas.microsoft.com/office/drawing/2014/main" id="{6CD6AC24-2981-F025-F2BF-563B768BDA1A}"/>
              </a:ext>
            </a:extLst>
          </p:cNvPr>
          <p:cNvSpPr txBox="1"/>
          <p:nvPr/>
        </p:nvSpPr>
        <p:spPr>
          <a:xfrm>
            <a:off x="588334" y="4740490"/>
            <a:ext cx="6620540" cy="646331"/>
          </a:xfrm>
          <a:prstGeom prst="rect">
            <a:avLst/>
          </a:prstGeom>
          <a:noFill/>
        </p:spPr>
        <p:txBody>
          <a:bodyPr wrap="square" rtlCol="0">
            <a:spAutoFit/>
          </a:bodyPr>
          <a:lstStyle/>
          <a:p>
            <a:r>
              <a:rPr lang="en-US" dirty="0">
                <a:solidFill>
                  <a:srgbClr val="0000FF"/>
                </a:solidFill>
              </a:rPr>
              <a:t>No. of set index bits = address size – tag size – byte offset size </a:t>
            </a:r>
          </a:p>
          <a:p>
            <a:pPr>
              <a:tabLst>
                <a:tab pos="2062163" algn="l"/>
              </a:tabLst>
            </a:pPr>
            <a:r>
              <a:rPr lang="en-US" dirty="0">
                <a:solidFill>
                  <a:srgbClr val="0000FF"/>
                </a:solidFill>
              </a:rPr>
              <a:t>	= 34 – 10 – 12 = 12.</a:t>
            </a:r>
            <a:endParaRPr lang="en-SG" dirty="0">
              <a:solidFill>
                <a:srgbClr val="0000FF"/>
              </a:solidFill>
            </a:endParaRPr>
          </a:p>
        </p:txBody>
      </p:sp>
      <p:sp>
        <p:nvSpPr>
          <p:cNvPr id="22" name="TextBox 21">
            <a:extLst>
              <a:ext uri="{FF2B5EF4-FFF2-40B4-BE49-F238E27FC236}">
                <a16:creationId xmlns:a16="http://schemas.microsoft.com/office/drawing/2014/main" id="{6FA8FBAB-0F58-D8F2-A748-10B420D69BE1}"/>
              </a:ext>
            </a:extLst>
          </p:cNvPr>
          <p:cNvSpPr txBox="1"/>
          <p:nvPr/>
        </p:nvSpPr>
        <p:spPr>
          <a:xfrm>
            <a:off x="588334" y="5358348"/>
            <a:ext cx="4143154" cy="369332"/>
          </a:xfrm>
          <a:prstGeom prst="rect">
            <a:avLst/>
          </a:prstGeom>
          <a:noFill/>
        </p:spPr>
        <p:txBody>
          <a:bodyPr wrap="square" rtlCol="0">
            <a:spAutoFit/>
          </a:bodyPr>
          <a:lstStyle/>
          <a:p>
            <a:r>
              <a:rPr lang="en-US" dirty="0">
                <a:solidFill>
                  <a:srgbClr val="0000FF"/>
                </a:solidFill>
              </a:rPr>
              <a:t>Therefore, number of sets = 2</a:t>
            </a:r>
            <a:r>
              <a:rPr lang="en-US" baseline="30000" dirty="0">
                <a:solidFill>
                  <a:srgbClr val="0000FF"/>
                </a:solidFill>
              </a:rPr>
              <a:t>12</a:t>
            </a:r>
            <a:r>
              <a:rPr lang="en-US" dirty="0">
                <a:solidFill>
                  <a:srgbClr val="0000FF"/>
                </a:solidFill>
              </a:rPr>
              <a:t>.</a:t>
            </a:r>
            <a:endParaRPr lang="en-SG" dirty="0">
              <a:solidFill>
                <a:srgbClr val="0000FF"/>
              </a:solidFill>
            </a:endParaRPr>
          </a:p>
        </p:txBody>
      </p:sp>
      <p:sp>
        <p:nvSpPr>
          <p:cNvPr id="28" name="TextBox 27">
            <a:extLst>
              <a:ext uri="{FF2B5EF4-FFF2-40B4-BE49-F238E27FC236}">
                <a16:creationId xmlns:a16="http://schemas.microsoft.com/office/drawing/2014/main" id="{01601DCB-84FC-72A6-9926-AF4F6F5984A4}"/>
              </a:ext>
            </a:extLst>
          </p:cNvPr>
          <p:cNvSpPr txBox="1"/>
          <p:nvPr/>
        </p:nvSpPr>
        <p:spPr>
          <a:xfrm>
            <a:off x="6560288" y="2457417"/>
            <a:ext cx="808075" cy="400110"/>
          </a:xfrm>
          <a:prstGeom prst="rect">
            <a:avLst/>
          </a:prstGeom>
          <a:noFill/>
        </p:spPr>
        <p:txBody>
          <a:bodyPr wrap="square" rtlCol="0">
            <a:spAutoFit/>
          </a:bodyPr>
          <a:lstStyle/>
          <a:p>
            <a:pPr algn="ctr"/>
            <a:r>
              <a:rPr lang="en-US" sz="2000" b="1" dirty="0">
                <a:solidFill>
                  <a:schemeClr val="tx2">
                    <a:lumMod val="75000"/>
                  </a:schemeClr>
                </a:solidFill>
              </a:rPr>
              <a:t>2</a:t>
            </a:r>
            <a:r>
              <a:rPr lang="en-US" sz="2000" b="1" baseline="30000" dirty="0">
                <a:solidFill>
                  <a:schemeClr val="tx2">
                    <a:lumMod val="75000"/>
                  </a:schemeClr>
                </a:solidFill>
              </a:rPr>
              <a:t>12</a:t>
            </a:r>
            <a:endParaRPr lang="en-SG" sz="2000" b="1" baseline="30000" dirty="0">
              <a:solidFill>
                <a:schemeClr val="tx2">
                  <a:lumMod val="75000"/>
                </a:schemeClr>
              </a:solidFill>
            </a:endParaRPr>
          </a:p>
        </p:txBody>
      </p:sp>
      <p:sp>
        <p:nvSpPr>
          <p:cNvPr id="29" name="TextBox 28">
            <a:extLst>
              <a:ext uri="{FF2B5EF4-FFF2-40B4-BE49-F238E27FC236}">
                <a16:creationId xmlns:a16="http://schemas.microsoft.com/office/drawing/2014/main" id="{AF6A5317-E88A-56BE-201B-E6FD814553F3}"/>
              </a:ext>
            </a:extLst>
          </p:cNvPr>
          <p:cNvSpPr txBox="1"/>
          <p:nvPr/>
        </p:nvSpPr>
        <p:spPr>
          <a:xfrm>
            <a:off x="588333" y="5801925"/>
            <a:ext cx="8374913" cy="369332"/>
          </a:xfrm>
          <a:prstGeom prst="rect">
            <a:avLst/>
          </a:prstGeom>
          <a:noFill/>
        </p:spPr>
        <p:txBody>
          <a:bodyPr wrap="square" rtlCol="0">
            <a:spAutoFit/>
          </a:bodyPr>
          <a:lstStyle/>
          <a:p>
            <a:r>
              <a:rPr lang="en-US" dirty="0">
                <a:solidFill>
                  <a:srgbClr val="0000FF"/>
                </a:solidFill>
              </a:rPr>
              <a:t>Size of each cache set = 4 </a:t>
            </a:r>
            <a:r>
              <a:rPr lang="en-US" dirty="0">
                <a:solidFill>
                  <a:srgbClr val="0000FF"/>
                </a:solidFill>
                <a:sym typeface="Symbol" panose="05050102010706020507" pitchFamily="18" charset="2"/>
              </a:rPr>
              <a:t></a:t>
            </a:r>
            <a:r>
              <a:rPr lang="en-US" dirty="0">
                <a:solidFill>
                  <a:srgbClr val="0000FF"/>
                </a:solidFill>
              </a:rPr>
              <a:t> block size = 4 </a:t>
            </a:r>
            <a:r>
              <a:rPr lang="en-US" dirty="0">
                <a:solidFill>
                  <a:srgbClr val="0000FF"/>
                </a:solidFill>
                <a:sym typeface="Symbol" panose="05050102010706020507" pitchFamily="18" charset="2"/>
              </a:rPr>
              <a:t></a:t>
            </a:r>
            <a:r>
              <a:rPr lang="en-US" dirty="0">
                <a:solidFill>
                  <a:srgbClr val="0000FF"/>
                </a:solidFill>
              </a:rPr>
              <a:t> 4KB = 16KB = 2</a:t>
            </a:r>
            <a:r>
              <a:rPr lang="en-US" baseline="30000" dirty="0">
                <a:solidFill>
                  <a:srgbClr val="0000FF"/>
                </a:solidFill>
              </a:rPr>
              <a:t>14</a:t>
            </a:r>
            <a:r>
              <a:rPr lang="en-US" dirty="0">
                <a:solidFill>
                  <a:srgbClr val="0000FF"/>
                </a:solidFill>
              </a:rPr>
              <a:t> bytes.</a:t>
            </a:r>
            <a:endParaRPr lang="en-SG" dirty="0">
              <a:solidFill>
                <a:srgbClr val="0000FF"/>
              </a:solidFill>
            </a:endParaRPr>
          </a:p>
        </p:txBody>
      </p:sp>
      <p:sp>
        <p:nvSpPr>
          <p:cNvPr id="30" name="TextBox 29">
            <a:extLst>
              <a:ext uri="{FF2B5EF4-FFF2-40B4-BE49-F238E27FC236}">
                <a16:creationId xmlns:a16="http://schemas.microsoft.com/office/drawing/2014/main" id="{1ECC4E6C-B2FD-6962-031D-265A28C3FEDE}"/>
              </a:ext>
            </a:extLst>
          </p:cNvPr>
          <p:cNvSpPr txBox="1"/>
          <p:nvPr/>
        </p:nvSpPr>
        <p:spPr>
          <a:xfrm>
            <a:off x="588334" y="6119420"/>
            <a:ext cx="7211896" cy="369332"/>
          </a:xfrm>
          <a:prstGeom prst="rect">
            <a:avLst/>
          </a:prstGeom>
          <a:noFill/>
        </p:spPr>
        <p:txBody>
          <a:bodyPr wrap="square" rtlCol="0">
            <a:spAutoFit/>
          </a:bodyPr>
          <a:lstStyle/>
          <a:p>
            <a:r>
              <a:rPr lang="en-US" dirty="0">
                <a:solidFill>
                  <a:srgbClr val="0000FF"/>
                </a:solidFill>
              </a:rPr>
              <a:t>Therefore, cache size = 2</a:t>
            </a:r>
            <a:r>
              <a:rPr lang="en-US" baseline="30000" dirty="0">
                <a:solidFill>
                  <a:srgbClr val="0000FF"/>
                </a:solidFill>
              </a:rPr>
              <a:t>12 </a:t>
            </a:r>
            <a:r>
              <a:rPr lang="en-US" dirty="0">
                <a:solidFill>
                  <a:srgbClr val="0000FF"/>
                </a:solidFill>
                <a:sym typeface="Symbol" panose="05050102010706020507" pitchFamily="18" charset="2"/>
              </a:rPr>
              <a:t></a:t>
            </a:r>
            <a:r>
              <a:rPr lang="en-US" dirty="0">
                <a:solidFill>
                  <a:srgbClr val="0000FF"/>
                </a:solidFill>
              </a:rPr>
              <a:t> 2</a:t>
            </a:r>
            <a:r>
              <a:rPr lang="en-US" baseline="30000" dirty="0">
                <a:solidFill>
                  <a:srgbClr val="0000FF"/>
                </a:solidFill>
              </a:rPr>
              <a:t>14</a:t>
            </a:r>
            <a:r>
              <a:rPr lang="en-US" dirty="0">
                <a:solidFill>
                  <a:srgbClr val="0000FF"/>
                </a:solidFill>
              </a:rPr>
              <a:t> bytes = 2</a:t>
            </a:r>
            <a:r>
              <a:rPr lang="en-US" baseline="30000" dirty="0">
                <a:solidFill>
                  <a:srgbClr val="0000FF"/>
                </a:solidFill>
              </a:rPr>
              <a:t>26</a:t>
            </a:r>
            <a:r>
              <a:rPr lang="en-US" dirty="0">
                <a:solidFill>
                  <a:srgbClr val="0000FF"/>
                </a:solidFill>
              </a:rPr>
              <a:t> bytes = 2</a:t>
            </a:r>
            <a:r>
              <a:rPr lang="en-US" baseline="30000" dirty="0">
                <a:solidFill>
                  <a:srgbClr val="0000FF"/>
                </a:solidFill>
              </a:rPr>
              <a:t>6 </a:t>
            </a:r>
            <a:r>
              <a:rPr lang="en-US" dirty="0">
                <a:solidFill>
                  <a:srgbClr val="0000FF"/>
                </a:solidFill>
              </a:rPr>
              <a:t>MB = 64MB.</a:t>
            </a:r>
            <a:endParaRPr lang="en-SG" dirty="0">
              <a:solidFill>
                <a:srgbClr val="0000FF"/>
              </a:solidFill>
            </a:endParaRPr>
          </a:p>
        </p:txBody>
      </p:sp>
      <p:sp>
        <p:nvSpPr>
          <p:cNvPr id="32" name="TextBox 31">
            <a:extLst>
              <a:ext uri="{FF2B5EF4-FFF2-40B4-BE49-F238E27FC236}">
                <a16:creationId xmlns:a16="http://schemas.microsoft.com/office/drawing/2014/main" id="{518D5CA7-B659-A538-2613-A30D11F345FF}"/>
              </a:ext>
            </a:extLst>
          </p:cNvPr>
          <p:cNvSpPr txBox="1"/>
          <p:nvPr/>
        </p:nvSpPr>
        <p:spPr>
          <a:xfrm>
            <a:off x="3494566" y="3335499"/>
            <a:ext cx="808075" cy="400110"/>
          </a:xfrm>
          <a:prstGeom prst="rect">
            <a:avLst/>
          </a:prstGeom>
          <a:noFill/>
        </p:spPr>
        <p:txBody>
          <a:bodyPr wrap="square" rtlCol="0">
            <a:spAutoFit/>
          </a:bodyPr>
          <a:lstStyle/>
          <a:p>
            <a:pPr algn="ctr"/>
            <a:r>
              <a:rPr lang="en-US" sz="2000" b="1" dirty="0">
                <a:solidFill>
                  <a:schemeClr val="tx2">
                    <a:lumMod val="75000"/>
                  </a:schemeClr>
                </a:solidFill>
              </a:rPr>
              <a:t>64</a:t>
            </a:r>
            <a:endParaRPr lang="en-SG" sz="2000" b="1" baseline="30000" dirty="0">
              <a:solidFill>
                <a:schemeClr val="tx2">
                  <a:lumMod val="75000"/>
                </a:schemeClr>
              </a:solidFill>
            </a:endParaRPr>
          </a:p>
        </p:txBody>
      </p:sp>
      <p:sp>
        <p:nvSpPr>
          <p:cNvPr id="1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64</a:t>
            </a:fld>
            <a:endParaRPr dirty="0"/>
          </a:p>
        </p:txBody>
      </p:sp>
      <p:sp>
        <p:nvSpPr>
          <p:cNvPr id="21" name="Title 1">
            <a:extLst>
              <a:ext uri="{FF2B5EF4-FFF2-40B4-BE49-F238E27FC236}">
                <a16:creationId xmlns:a16="http://schemas.microsoft.com/office/drawing/2014/main" id="{BD4259F7-9AF6-4E97-A613-0C267403708D}"/>
              </a:ext>
            </a:extLst>
          </p:cNvPr>
          <p:cNvSpPr>
            <a:spLocks noGrp="1"/>
          </p:cNvSpPr>
          <p:nvPr>
            <p:ph type="title"/>
          </p:nvPr>
        </p:nvSpPr>
        <p:spPr>
          <a:xfrm>
            <a:off x="248026" y="390625"/>
            <a:ext cx="6560288" cy="810854"/>
          </a:xfrm>
        </p:spPr>
        <p:txBody>
          <a:bodyPr/>
          <a:lstStyle/>
          <a:p>
            <a:r>
              <a:rPr lang="en-US" dirty="0"/>
              <a:t>Cache Quiz Question 2</a:t>
            </a:r>
          </a:p>
        </p:txBody>
      </p:sp>
    </p:spTree>
    <p:extLst>
      <p:ext uri="{BB962C8B-B14F-4D97-AF65-F5344CB8AC3E}">
        <p14:creationId xmlns:p14="http://schemas.microsoft.com/office/powerpoint/2010/main" val="3557727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Effect transition="in" filter="dissolve">
                                      <p:cBhvr>
                                        <p:cTn id="27" dur="500"/>
                                        <p:tgtEl>
                                          <p:spTgt spid="2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dissolve">
                                      <p:cBhvr>
                                        <p:cTn id="42"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2" grpId="0"/>
      <p:bldP spid="29" grpId="0"/>
      <p:bldP spid="3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C71B9E-EAE5-C1BD-C6F3-A337290DFE6D}"/>
              </a:ext>
            </a:extLst>
          </p:cNvPr>
          <p:cNvSpPr txBox="1"/>
          <p:nvPr/>
        </p:nvSpPr>
        <p:spPr>
          <a:xfrm>
            <a:off x="766037" y="1244632"/>
            <a:ext cx="9865910" cy="1015663"/>
          </a:xfrm>
          <a:prstGeom prst="rect">
            <a:avLst/>
          </a:prstGeom>
          <a:noFill/>
        </p:spPr>
        <p:txBody>
          <a:bodyPr wrap="square" rtlCol="0">
            <a:spAutoFit/>
          </a:bodyPr>
          <a:lstStyle/>
          <a:p>
            <a:r>
              <a:rPr lang="en-US" sz="2000" dirty="0"/>
              <a:t>Given a fully set associative cache. The size of the main memory is 256MB, size of cache memory is 16KB and the block size is 256bytes. Find the number of bit for byte offset and tag.</a:t>
            </a:r>
            <a:endParaRPr lang="en-SG" sz="2000" dirty="0"/>
          </a:p>
        </p:txBody>
      </p:sp>
      <p:pic>
        <p:nvPicPr>
          <p:cNvPr id="5" name="Picture 4">
            <a:extLst>
              <a:ext uri="{FF2B5EF4-FFF2-40B4-BE49-F238E27FC236}">
                <a16:creationId xmlns:a16="http://schemas.microsoft.com/office/drawing/2014/main" id="{C6134922-842B-5E44-85AA-9819A0C7FE53}"/>
              </a:ext>
            </a:extLst>
          </p:cNvPr>
          <p:cNvPicPr>
            <a:picLocks noChangeAspect="1"/>
          </p:cNvPicPr>
          <p:nvPr/>
        </p:nvPicPr>
        <p:blipFill rotWithShape="1">
          <a:blip r:embed="rId2"/>
          <a:srcRect l="1332" t="54527" r="54971"/>
          <a:stretch/>
        </p:blipFill>
        <p:spPr>
          <a:xfrm>
            <a:off x="1658087" y="2260295"/>
            <a:ext cx="4902201" cy="1622084"/>
          </a:xfrm>
          <a:prstGeom prst="rect">
            <a:avLst/>
          </a:prstGeom>
        </p:spPr>
      </p:pic>
      <p:sp>
        <p:nvSpPr>
          <p:cNvPr id="9" name="TextBox 8">
            <a:extLst>
              <a:ext uri="{FF2B5EF4-FFF2-40B4-BE49-F238E27FC236}">
                <a16:creationId xmlns:a16="http://schemas.microsoft.com/office/drawing/2014/main" id="{EF2BC881-D6EB-CFA0-14F4-DA86912229D8}"/>
              </a:ext>
            </a:extLst>
          </p:cNvPr>
          <p:cNvSpPr txBox="1"/>
          <p:nvPr/>
        </p:nvSpPr>
        <p:spPr>
          <a:xfrm>
            <a:off x="1867726" y="4139423"/>
            <a:ext cx="6726866" cy="369332"/>
          </a:xfrm>
          <a:prstGeom prst="rect">
            <a:avLst/>
          </a:prstGeom>
          <a:noFill/>
        </p:spPr>
        <p:txBody>
          <a:bodyPr wrap="square" rtlCol="0">
            <a:spAutoFit/>
          </a:bodyPr>
          <a:lstStyle/>
          <a:p>
            <a:r>
              <a:rPr lang="en-US" dirty="0">
                <a:solidFill>
                  <a:srgbClr val="0000FF"/>
                </a:solidFill>
              </a:rPr>
              <a:t>Memory size = 256MB = 2</a:t>
            </a:r>
            <a:r>
              <a:rPr lang="en-US" baseline="30000" dirty="0">
                <a:solidFill>
                  <a:srgbClr val="0000FF"/>
                </a:solidFill>
              </a:rPr>
              <a:t>28</a:t>
            </a:r>
            <a:r>
              <a:rPr lang="en-US" dirty="0">
                <a:solidFill>
                  <a:srgbClr val="0000FF"/>
                </a:solidFill>
              </a:rPr>
              <a:t> bytes. Hence address has 28 bits.</a:t>
            </a:r>
            <a:endParaRPr lang="en-SG" dirty="0">
              <a:solidFill>
                <a:srgbClr val="0000FF"/>
              </a:solidFill>
            </a:endParaRPr>
          </a:p>
        </p:txBody>
      </p:sp>
      <p:sp>
        <p:nvSpPr>
          <p:cNvPr id="10" name="TextBox 9">
            <a:extLst>
              <a:ext uri="{FF2B5EF4-FFF2-40B4-BE49-F238E27FC236}">
                <a16:creationId xmlns:a16="http://schemas.microsoft.com/office/drawing/2014/main" id="{52ED5A41-515C-28F9-341B-59039E143E3A}"/>
              </a:ext>
            </a:extLst>
          </p:cNvPr>
          <p:cNvSpPr txBox="1"/>
          <p:nvPr/>
        </p:nvSpPr>
        <p:spPr>
          <a:xfrm>
            <a:off x="1867726" y="4828907"/>
            <a:ext cx="3831266" cy="369332"/>
          </a:xfrm>
          <a:prstGeom prst="rect">
            <a:avLst/>
          </a:prstGeom>
          <a:noFill/>
        </p:spPr>
        <p:txBody>
          <a:bodyPr wrap="square" rtlCol="0">
            <a:spAutoFit/>
          </a:bodyPr>
          <a:lstStyle/>
          <a:p>
            <a:r>
              <a:rPr lang="en-US" dirty="0">
                <a:solidFill>
                  <a:srgbClr val="0000FF"/>
                </a:solidFill>
              </a:rPr>
              <a:t>Block size = 256 bytes = 2</a:t>
            </a:r>
            <a:r>
              <a:rPr lang="en-US" baseline="30000" dirty="0">
                <a:solidFill>
                  <a:srgbClr val="0000FF"/>
                </a:solidFill>
              </a:rPr>
              <a:t>8</a:t>
            </a:r>
            <a:r>
              <a:rPr lang="en-US" dirty="0">
                <a:solidFill>
                  <a:srgbClr val="0000FF"/>
                </a:solidFill>
              </a:rPr>
              <a:t> bytes.</a:t>
            </a:r>
            <a:endParaRPr lang="en-SG" dirty="0">
              <a:solidFill>
                <a:srgbClr val="0000FF"/>
              </a:solidFill>
            </a:endParaRPr>
          </a:p>
        </p:txBody>
      </p:sp>
      <p:sp>
        <p:nvSpPr>
          <p:cNvPr id="11" name="TextBox 10">
            <a:extLst>
              <a:ext uri="{FF2B5EF4-FFF2-40B4-BE49-F238E27FC236}">
                <a16:creationId xmlns:a16="http://schemas.microsoft.com/office/drawing/2014/main" id="{F365E7EA-FCDF-9E5D-388D-CE47B770EE80}"/>
              </a:ext>
            </a:extLst>
          </p:cNvPr>
          <p:cNvSpPr txBox="1"/>
          <p:nvPr/>
        </p:nvSpPr>
        <p:spPr>
          <a:xfrm>
            <a:off x="4890917" y="2517339"/>
            <a:ext cx="808075" cy="400110"/>
          </a:xfrm>
          <a:prstGeom prst="rect">
            <a:avLst/>
          </a:prstGeom>
          <a:noFill/>
        </p:spPr>
        <p:txBody>
          <a:bodyPr wrap="square" rtlCol="0">
            <a:spAutoFit/>
          </a:bodyPr>
          <a:lstStyle/>
          <a:p>
            <a:pPr algn="ctr"/>
            <a:r>
              <a:rPr lang="en-US" sz="2000" b="1" dirty="0">
                <a:solidFill>
                  <a:schemeClr val="tx2">
                    <a:lumMod val="75000"/>
                  </a:schemeClr>
                </a:solidFill>
              </a:rPr>
              <a:t>8</a:t>
            </a:r>
            <a:endParaRPr lang="en-SG" sz="2000" b="1" baseline="30000" dirty="0">
              <a:solidFill>
                <a:schemeClr val="tx2">
                  <a:lumMod val="75000"/>
                </a:schemeClr>
              </a:solidFill>
            </a:endParaRPr>
          </a:p>
        </p:txBody>
      </p:sp>
      <p:sp>
        <p:nvSpPr>
          <p:cNvPr id="12" name="TextBox 11">
            <a:extLst>
              <a:ext uri="{FF2B5EF4-FFF2-40B4-BE49-F238E27FC236}">
                <a16:creationId xmlns:a16="http://schemas.microsoft.com/office/drawing/2014/main" id="{FAC75A25-444D-1C54-F3F3-B82878BB7459}"/>
              </a:ext>
            </a:extLst>
          </p:cNvPr>
          <p:cNvSpPr txBox="1"/>
          <p:nvPr/>
        </p:nvSpPr>
        <p:spPr>
          <a:xfrm>
            <a:off x="4311856" y="3315356"/>
            <a:ext cx="1651946" cy="400110"/>
          </a:xfrm>
          <a:prstGeom prst="rect">
            <a:avLst/>
          </a:prstGeom>
          <a:noFill/>
        </p:spPr>
        <p:txBody>
          <a:bodyPr wrap="square" rtlCol="0">
            <a:spAutoFit/>
          </a:bodyPr>
          <a:lstStyle/>
          <a:p>
            <a:pPr algn="ctr"/>
            <a:r>
              <a:rPr lang="en-US" sz="2000" dirty="0">
                <a:solidFill>
                  <a:schemeClr val="tx2">
                    <a:lumMod val="75000"/>
                  </a:schemeClr>
                </a:solidFill>
              </a:rPr>
              <a:t>28 – 8 = </a:t>
            </a:r>
            <a:r>
              <a:rPr lang="en-US" sz="2000" b="1" dirty="0">
                <a:solidFill>
                  <a:schemeClr val="tx2">
                    <a:lumMod val="75000"/>
                  </a:schemeClr>
                </a:solidFill>
              </a:rPr>
              <a:t>20</a:t>
            </a:r>
            <a:endParaRPr lang="en-SG" sz="2000" b="1" baseline="30000" dirty="0">
              <a:solidFill>
                <a:schemeClr val="tx2">
                  <a:lumMod val="75000"/>
                </a:schemeClr>
              </a:solidFill>
            </a:endParaRPr>
          </a:p>
        </p:txBody>
      </p:sp>
      <p:sp>
        <p:nvSpPr>
          <p:cNvPr id="14"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5"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6"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65</a:t>
            </a:fld>
            <a:endParaRPr dirty="0"/>
          </a:p>
        </p:txBody>
      </p:sp>
      <p:sp>
        <p:nvSpPr>
          <p:cNvPr id="17" name="Title 1">
            <a:extLst>
              <a:ext uri="{FF2B5EF4-FFF2-40B4-BE49-F238E27FC236}">
                <a16:creationId xmlns:a16="http://schemas.microsoft.com/office/drawing/2014/main" id="{BD4259F7-9AF6-4E97-A613-0C267403708D}"/>
              </a:ext>
            </a:extLst>
          </p:cNvPr>
          <p:cNvSpPr>
            <a:spLocks noGrp="1"/>
          </p:cNvSpPr>
          <p:nvPr>
            <p:ph type="title"/>
          </p:nvPr>
        </p:nvSpPr>
        <p:spPr>
          <a:xfrm>
            <a:off x="248026" y="390625"/>
            <a:ext cx="6560288" cy="810854"/>
          </a:xfrm>
        </p:spPr>
        <p:txBody>
          <a:bodyPr/>
          <a:lstStyle/>
          <a:p>
            <a:r>
              <a:rPr lang="en-US" dirty="0"/>
              <a:t>Cache Quiz Question 3</a:t>
            </a:r>
          </a:p>
        </p:txBody>
      </p:sp>
    </p:spTree>
    <p:extLst>
      <p:ext uri="{BB962C8B-B14F-4D97-AF65-F5344CB8AC3E}">
        <p14:creationId xmlns:p14="http://schemas.microsoft.com/office/powerpoint/2010/main" val="314715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dissolve">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25F5A-F858-F8AA-5AB3-F14208CBC386}"/>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E056FB0E-EF56-390A-D6D4-A00742BD0AB7}"/>
              </a:ext>
            </a:extLst>
          </p:cNvPr>
          <p:cNvSpPr>
            <a:spLocks noGrp="1" noChangeArrowheads="1"/>
          </p:cNvSpPr>
          <p:nvPr>
            <p:ph type="title"/>
          </p:nvPr>
        </p:nvSpPr>
        <p:spPr>
          <a:xfrm>
            <a:off x="2697164" y="2964100"/>
            <a:ext cx="6751637" cy="1143000"/>
          </a:xfrm>
        </p:spPr>
        <p:txBody>
          <a:bodyPr>
            <a:normAutofit/>
          </a:bodyPr>
          <a:lstStyle/>
          <a:p>
            <a:pPr algn="ctr" eaLnBrk="1" hangingPunct="1"/>
            <a:r>
              <a:rPr lang="en-GB" dirty="0">
                <a:solidFill>
                  <a:srgbClr val="9933FF"/>
                </a:solidFill>
                <a:latin typeface="+mn-lt"/>
              </a:rPr>
              <a:t>FINAL EXAM</a:t>
            </a:r>
          </a:p>
        </p:txBody>
      </p:sp>
      <p:sp>
        <p:nvSpPr>
          <p:cNvPr id="6" name="Footer Placeholder 5">
            <a:extLst>
              <a:ext uri="{FF2B5EF4-FFF2-40B4-BE49-F238E27FC236}">
                <a16:creationId xmlns:a16="http://schemas.microsoft.com/office/drawing/2014/main" id="{638D480F-3A6F-EB71-EF6A-3A1F5A0702DC}"/>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7" name="[Date Placeholder 3]">
            <a:extLst>
              <a:ext uri="{FF2B5EF4-FFF2-40B4-BE49-F238E27FC236}">
                <a16:creationId xmlns:a16="http://schemas.microsoft.com/office/drawing/2014/main" id="{F4084FE5-1CBF-4CF3-0344-7F25EA5AA116}"/>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8" name="Slide Number Placeholder 6">
            <a:extLst>
              <a:ext uri="{FF2B5EF4-FFF2-40B4-BE49-F238E27FC236}">
                <a16:creationId xmlns:a16="http://schemas.microsoft.com/office/drawing/2014/main" id="{F2DEF8E9-EE05-B6A2-3C10-38201317689F}"/>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66</a:t>
            </a:fld>
            <a:endParaRPr dirty="0"/>
          </a:p>
        </p:txBody>
      </p:sp>
    </p:spTree>
    <p:extLst>
      <p:ext uri="{BB962C8B-B14F-4D97-AF65-F5344CB8AC3E}">
        <p14:creationId xmlns:p14="http://schemas.microsoft.com/office/powerpoint/2010/main" val="12957774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59B25-EEA1-4613-DCE2-AAE227389A8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6794588-2858-EEDD-8027-BEA2714F2237}"/>
              </a:ext>
            </a:extLst>
          </p:cNvPr>
          <p:cNvSpPr txBox="1"/>
          <p:nvPr/>
        </p:nvSpPr>
        <p:spPr>
          <a:xfrm>
            <a:off x="1352241" y="1308932"/>
            <a:ext cx="6193085" cy="584775"/>
          </a:xfrm>
          <a:prstGeom prst="rect">
            <a:avLst/>
          </a:prstGeom>
          <a:solidFill>
            <a:srgbClr val="FFFF00"/>
          </a:solidFill>
        </p:spPr>
        <p:txBody>
          <a:bodyPr wrap="square" rtlCol="0">
            <a:spAutoFit/>
          </a:bodyPr>
          <a:lstStyle/>
          <a:p>
            <a:r>
              <a:rPr lang="en-US" sz="3200" dirty="0"/>
              <a:t>3 May 2025, Saturday, 9 – </a:t>
            </a:r>
            <a:r>
              <a:rPr lang="en-US" sz="3200" dirty="0" err="1"/>
              <a:t>11am</a:t>
            </a:r>
            <a:endParaRPr lang="en-SG" sz="3200" dirty="0"/>
          </a:p>
        </p:txBody>
      </p:sp>
      <p:sp>
        <p:nvSpPr>
          <p:cNvPr id="14" name="Footer Placeholder 5">
            <a:extLst>
              <a:ext uri="{FF2B5EF4-FFF2-40B4-BE49-F238E27FC236}">
                <a16:creationId xmlns:a16="http://schemas.microsoft.com/office/drawing/2014/main" id="{E76CAA9C-3F8C-EAB1-6FC3-0698FB7FE1E7}"/>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5" name="[Date Placeholder 3]">
            <a:extLst>
              <a:ext uri="{FF2B5EF4-FFF2-40B4-BE49-F238E27FC236}">
                <a16:creationId xmlns:a16="http://schemas.microsoft.com/office/drawing/2014/main" id="{406D8D39-6FA6-058C-22AD-1CB8CADEFAB5}"/>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6" name="Slide Number Placeholder 6">
            <a:extLst>
              <a:ext uri="{FF2B5EF4-FFF2-40B4-BE49-F238E27FC236}">
                <a16:creationId xmlns:a16="http://schemas.microsoft.com/office/drawing/2014/main" id="{994F9AC6-3F15-960B-7C81-0963D85267CE}"/>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67</a:t>
            </a:fld>
            <a:endParaRPr dirty="0"/>
          </a:p>
        </p:txBody>
      </p:sp>
      <p:sp>
        <p:nvSpPr>
          <p:cNvPr id="17" name="Title 1">
            <a:extLst>
              <a:ext uri="{FF2B5EF4-FFF2-40B4-BE49-F238E27FC236}">
                <a16:creationId xmlns:a16="http://schemas.microsoft.com/office/drawing/2014/main" id="{CEC0CA2F-7186-83C9-FC15-73B5DC4653B5}"/>
              </a:ext>
            </a:extLst>
          </p:cNvPr>
          <p:cNvSpPr>
            <a:spLocks noGrp="1"/>
          </p:cNvSpPr>
          <p:nvPr>
            <p:ph type="title"/>
          </p:nvPr>
        </p:nvSpPr>
        <p:spPr>
          <a:xfrm>
            <a:off x="248026" y="390625"/>
            <a:ext cx="8837608" cy="810854"/>
          </a:xfrm>
        </p:spPr>
        <p:txBody>
          <a:bodyPr/>
          <a:lstStyle/>
          <a:p>
            <a:r>
              <a:rPr lang="en-US" dirty="0"/>
              <a:t>Final Exam (</a:t>
            </a:r>
            <a:r>
              <a:rPr lang="en-US" dirty="0" err="1"/>
              <a:t>AY2024</a:t>
            </a:r>
            <a:r>
              <a:rPr lang="en-US" dirty="0"/>
              <a:t>/25 semester 2)</a:t>
            </a:r>
          </a:p>
        </p:txBody>
      </p:sp>
      <p:sp>
        <p:nvSpPr>
          <p:cNvPr id="2" name="TextBox 1">
            <a:extLst>
              <a:ext uri="{FF2B5EF4-FFF2-40B4-BE49-F238E27FC236}">
                <a16:creationId xmlns:a16="http://schemas.microsoft.com/office/drawing/2014/main" id="{CCBC03E3-4AF7-2115-252A-E6D6F5EA906A}"/>
              </a:ext>
            </a:extLst>
          </p:cNvPr>
          <p:cNvSpPr txBox="1"/>
          <p:nvPr/>
        </p:nvSpPr>
        <p:spPr>
          <a:xfrm>
            <a:off x="7743217" y="1308933"/>
            <a:ext cx="2490884" cy="584775"/>
          </a:xfrm>
          <a:prstGeom prst="rect">
            <a:avLst/>
          </a:prstGeom>
          <a:solidFill>
            <a:srgbClr val="CCFFCC"/>
          </a:solidFill>
        </p:spPr>
        <p:txBody>
          <a:bodyPr wrap="square" rtlCol="0">
            <a:spAutoFit/>
          </a:bodyPr>
          <a:lstStyle/>
          <a:p>
            <a:pPr algn="ctr"/>
            <a:r>
              <a:rPr lang="en-US" sz="3200" dirty="0" err="1"/>
              <a:t>MPSH6</a:t>
            </a:r>
            <a:endParaRPr lang="en-SG" sz="3200" dirty="0"/>
          </a:p>
        </p:txBody>
      </p:sp>
      <p:sp>
        <p:nvSpPr>
          <p:cNvPr id="3" name="TextBox 2">
            <a:extLst>
              <a:ext uri="{FF2B5EF4-FFF2-40B4-BE49-F238E27FC236}">
                <a16:creationId xmlns:a16="http://schemas.microsoft.com/office/drawing/2014/main" id="{729663A4-7D16-8E04-D0E8-ABB0E2C7E00A}"/>
              </a:ext>
            </a:extLst>
          </p:cNvPr>
          <p:cNvSpPr txBox="1"/>
          <p:nvPr/>
        </p:nvSpPr>
        <p:spPr>
          <a:xfrm>
            <a:off x="3446603" y="2272843"/>
            <a:ext cx="4749546" cy="1077218"/>
          </a:xfrm>
          <a:prstGeom prst="rect">
            <a:avLst/>
          </a:prstGeom>
          <a:solidFill>
            <a:schemeClr val="tx2">
              <a:lumMod val="20000"/>
              <a:lumOff val="80000"/>
            </a:schemeClr>
          </a:solidFill>
        </p:spPr>
        <p:txBody>
          <a:bodyPr wrap="square" rtlCol="0">
            <a:spAutoFit/>
          </a:bodyPr>
          <a:lstStyle/>
          <a:p>
            <a:pPr marL="457200" indent="-457200">
              <a:buFont typeface="Wingdings" panose="05000000000000000000" pitchFamily="2" charset="2"/>
              <a:buChar char="§"/>
            </a:pPr>
            <a:r>
              <a:rPr lang="en-US" sz="3200" dirty="0"/>
              <a:t>Earlier topics (</a:t>
            </a:r>
            <a:r>
              <a:rPr lang="en-US" sz="3200" dirty="0">
                <a:sym typeface="Symbol" panose="05050102010706020507" pitchFamily="18" charset="2"/>
              </a:rPr>
              <a:t>30%)</a:t>
            </a:r>
          </a:p>
          <a:p>
            <a:pPr marL="457200" indent="-457200">
              <a:buFont typeface="Wingdings" panose="05000000000000000000" pitchFamily="2" charset="2"/>
              <a:buChar char="§"/>
            </a:pPr>
            <a:r>
              <a:rPr lang="en-US" sz="3200" dirty="0">
                <a:sym typeface="Symbol" panose="05050102010706020507" pitchFamily="18" charset="2"/>
              </a:rPr>
              <a:t>Later topics (70%)</a:t>
            </a:r>
          </a:p>
        </p:txBody>
      </p:sp>
      <p:sp>
        <p:nvSpPr>
          <p:cNvPr id="4" name="TextBox 3">
            <a:extLst>
              <a:ext uri="{FF2B5EF4-FFF2-40B4-BE49-F238E27FC236}">
                <a16:creationId xmlns:a16="http://schemas.microsoft.com/office/drawing/2014/main" id="{177BBA95-9CC4-1D2D-4173-455AF5920B8E}"/>
              </a:ext>
            </a:extLst>
          </p:cNvPr>
          <p:cNvSpPr txBox="1"/>
          <p:nvPr/>
        </p:nvSpPr>
        <p:spPr>
          <a:xfrm>
            <a:off x="2481943" y="3636595"/>
            <a:ext cx="7232415" cy="1569660"/>
          </a:xfrm>
          <a:prstGeom prst="rect">
            <a:avLst/>
          </a:prstGeom>
          <a:solidFill>
            <a:srgbClr val="99CCFF"/>
          </a:solidFill>
        </p:spPr>
        <p:txBody>
          <a:bodyPr wrap="square" rtlCol="0">
            <a:spAutoFit/>
          </a:bodyPr>
          <a:lstStyle/>
          <a:p>
            <a:r>
              <a:rPr lang="en-US" sz="3200" dirty="0"/>
              <a:t>Format:</a:t>
            </a:r>
          </a:p>
          <a:p>
            <a:pPr marL="457200" indent="-457200">
              <a:buFont typeface="Wingdings" panose="05000000000000000000" pitchFamily="2" charset="2"/>
              <a:buChar char="§"/>
            </a:pPr>
            <a:r>
              <a:rPr lang="en-US" sz="3200" dirty="0"/>
              <a:t>18 </a:t>
            </a:r>
            <a:r>
              <a:rPr lang="en-US" sz="3200" dirty="0" err="1"/>
              <a:t>MCQs</a:t>
            </a:r>
            <a:r>
              <a:rPr lang="en-US" sz="3200" dirty="0"/>
              <a:t> (36 marks)</a:t>
            </a:r>
          </a:p>
          <a:p>
            <a:pPr marL="457200" indent="-457200">
              <a:buFont typeface="Wingdings" panose="05000000000000000000" pitchFamily="2" charset="2"/>
              <a:buChar char="§"/>
            </a:pPr>
            <a:r>
              <a:rPr lang="en-US" sz="3200" dirty="0"/>
              <a:t>5 multi-parts questions (64 marks)</a:t>
            </a:r>
          </a:p>
        </p:txBody>
      </p:sp>
    </p:spTree>
    <p:extLst>
      <p:ext uri="{BB962C8B-B14F-4D97-AF65-F5344CB8AC3E}">
        <p14:creationId xmlns:p14="http://schemas.microsoft.com/office/powerpoint/2010/main" val="89471239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BEC36-DEA4-0EB9-3BF6-08BF0F40B7DD}"/>
            </a:ext>
          </a:extLst>
        </p:cNvPr>
        <p:cNvGrpSpPr/>
        <p:nvPr/>
      </p:nvGrpSpPr>
      <p:grpSpPr>
        <a:xfrm>
          <a:off x="0" y="0"/>
          <a:ext cx="0" cy="0"/>
          <a:chOff x="0" y="0"/>
          <a:chExt cx="0" cy="0"/>
        </a:xfrm>
      </p:grpSpPr>
      <p:sp>
        <p:nvSpPr>
          <p:cNvPr id="14" name="Footer Placeholder 5">
            <a:extLst>
              <a:ext uri="{FF2B5EF4-FFF2-40B4-BE49-F238E27FC236}">
                <a16:creationId xmlns:a16="http://schemas.microsoft.com/office/drawing/2014/main" id="{7860E252-927D-3767-E739-635EA706D831}"/>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5" name="[Date Placeholder 3]">
            <a:extLst>
              <a:ext uri="{FF2B5EF4-FFF2-40B4-BE49-F238E27FC236}">
                <a16:creationId xmlns:a16="http://schemas.microsoft.com/office/drawing/2014/main" id="{F5624B0E-769A-80A2-77E5-AC10BC0A2084}"/>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6" name="Slide Number Placeholder 6">
            <a:extLst>
              <a:ext uri="{FF2B5EF4-FFF2-40B4-BE49-F238E27FC236}">
                <a16:creationId xmlns:a16="http://schemas.microsoft.com/office/drawing/2014/main" id="{86CDD1DA-D116-5DB6-8873-202A0EF3D181}"/>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68</a:t>
            </a:fld>
            <a:endParaRPr dirty="0"/>
          </a:p>
        </p:txBody>
      </p:sp>
      <p:sp>
        <p:nvSpPr>
          <p:cNvPr id="17" name="Title 1">
            <a:extLst>
              <a:ext uri="{FF2B5EF4-FFF2-40B4-BE49-F238E27FC236}">
                <a16:creationId xmlns:a16="http://schemas.microsoft.com/office/drawing/2014/main" id="{3A7CB2D0-ECF9-3A41-21F8-F71A71AFBC0D}"/>
              </a:ext>
            </a:extLst>
          </p:cNvPr>
          <p:cNvSpPr>
            <a:spLocks noGrp="1"/>
          </p:cNvSpPr>
          <p:nvPr>
            <p:ph type="title"/>
          </p:nvPr>
        </p:nvSpPr>
        <p:spPr>
          <a:xfrm>
            <a:off x="248026" y="390625"/>
            <a:ext cx="8837608" cy="810854"/>
          </a:xfrm>
        </p:spPr>
        <p:txBody>
          <a:bodyPr/>
          <a:lstStyle/>
          <a:p>
            <a:r>
              <a:rPr lang="en-US" dirty="0"/>
              <a:t>Final Exam (</a:t>
            </a:r>
            <a:r>
              <a:rPr lang="en-US" dirty="0" err="1"/>
              <a:t>AY2024</a:t>
            </a:r>
            <a:r>
              <a:rPr lang="en-US" dirty="0"/>
              <a:t>/25 semester 2)</a:t>
            </a:r>
          </a:p>
        </p:txBody>
      </p:sp>
      <p:pic>
        <p:nvPicPr>
          <p:cNvPr id="6" name="Picture 5" descr="A paper with multiple choice questions&#10;&#10;AI-generated content may be incorrect.">
            <a:extLst>
              <a:ext uri="{FF2B5EF4-FFF2-40B4-BE49-F238E27FC236}">
                <a16:creationId xmlns:a16="http://schemas.microsoft.com/office/drawing/2014/main" id="{144A7270-4F67-35D6-9C67-268F54FCC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295" y="1087296"/>
            <a:ext cx="5075546" cy="5380079"/>
          </a:xfrm>
          <a:prstGeom prst="rect">
            <a:avLst/>
          </a:prstGeom>
        </p:spPr>
      </p:pic>
      <p:sp>
        <p:nvSpPr>
          <p:cNvPr id="7" name="TextBox 6">
            <a:extLst>
              <a:ext uri="{FF2B5EF4-FFF2-40B4-BE49-F238E27FC236}">
                <a16:creationId xmlns:a16="http://schemas.microsoft.com/office/drawing/2014/main" id="{94260A8A-3398-B59D-D7B3-39AB7AB996CA}"/>
              </a:ext>
            </a:extLst>
          </p:cNvPr>
          <p:cNvSpPr txBox="1"/>
          <p:nvPr/>
        </p:nvSpPr>
        <p:spPr>
          <a:xfrm>
            <a:off x="397688" y="1955260"/>
            <a:ext cx="5710136" cy="3139321"/>
          </a:xfrm>
          <a:prstGeom prst="rect">
            <a:avLst/>
          </a:prstGeom>
          <a:solidFill>
            <a:schemeClr val="tx2">
              <a:lumMod val="20000"/>
              <a:lumOff val="80000"/>
            </a:schemeClr>
          </a:solidFill>
        </p:spPr>
        <p:txBody>
          <a:bodyPr wrap="square" rtlCol="0">
            <a:spAutoFit/>
          </a:bodyPr>
          <a:lstStyle/>
          <a:p>
            <a:pPr marL="285750" indent="-285750">
              <a:spcAft>
                <a:spcPts val="1200"/>
              </a:spcAft>
              <a:buFont typeface="Wingdings" panose="05000000000000000000" pitchFamily="2" charset="2"/>
              <a:buChar char="§"/>
            </a:pPr>
            <a:r>
              <a:rPr lang="en-US" sz="2400" dirty="0"/>
              <a:t>Bring your pencils (</a:t>
            </a:r>
            <a:r>
              <a:rPr lang="en-US" sz="2400" dirty="0" err="1"/>
              <a:t>2B</a:t>
            </a:r>
            <a:r>
              <a:rPr lang="en-US" sz="2400" dirty="0"/>
              <a:t> or above), eraser, writing papers.</a:t>
            </a:r>
          </a:p>
          <a:p>
            <a:pPr marL="285750" indent="-285750">
              <a:spcAft>
                <a:spcPts val="1200"/>
              </a:spcAft>
              <a:buFont typeface="Wingdings" panose="05000000000000000000" pitchFamily="2" charset="2"/>
              <a:buChar char="§"/>
            </a:pPr>
            <a:r>
              <a:rPr lang="en-US" sz="2400" dirty="0"/>
              <a:t>Shade your Student Number correctly (and check!) using pencil.</a:t>
            </a:r>
          </a:p>
          <a:p>
            <a:pPr marL="285750" indent="-285750">
              <a:spcAft>
                <a:spcPts val="1200"/>
              </a:spcAft>
              <a:buFont typeface="Wingdings" panose="05000000000000000000" pitchFamily="2" charset="2"/>
              <a:buChar char="§"/>
            </a:pPr>
            <a:r>
              <a:rPr lang="en-US" sz="2400" dirty="0"/>
              <a:t>Shade the MCQ answers using pencil.</a:t>
            </a:r>
          </a:p>
          <a:p>
            <a:pPr marL="285750" indent="-285750">
              <a:spcAft>
                <a:spcPts val="1200"/>
              </a:spcAft>
              <a:buFont typeface="Wingdings" panose="05000000000000000000" pitchFamily="2" charset="2"/>
              <a:buChar char="§"/>
            </a:pPr>
            <a:r>
              <a:rPr lang="en-US" sz="2400" dirty="0"/>
              <a:t>Do NOT write your answers outside the boxes provided.</a:t>
            </a:r>
            <a:endParaRPr lang="en-US" sz="2000" dirty="0"/>
          </a:p>
        </p:txBody>
      </p:sp>
    </p:spTree>
    <p:extLst>
      <p:ext uri="{BB962C8B-B14F-4D97-AF65-F5344CB8AC3E}">
        <p14:creationId xmlns:p14="http://schemas.microsoft.com/office/powerpoint/2010/main" val="18187675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lstStyle/>
          <a:p>
            <a:pPr algn="ctr" eaLnBrk="1" hangingPunct="1"/>
            <a:r>
              <a:rPr lang="en-GB" dirty="0">
                <a:solidFill>
                  <a:srgbClr val="9933FF"/>
                </a:solidFill>
                <a:latin typeface="+mn-lt"/>
              </a:rPr>
              <a:t>End of File</a:t>
            </a:r>
          </a:p>
        </p:txBody>
      </p:sp>
    </p:spTree>
    <p:extLst>
      <p:ext uri="{BB962C8B-B14F-4D97-AF65-F5344CB8AC3E}">
        <p14:creationId xmlns:p14="http://schemas.microsoft.com/office/powerpoint/2010/main" val="13747748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Basics</a:t>
            </a:r>
          </a:p>
        </p:txBody>
      </p:sp>
      <p:sp>
        <p:nvSpPr>
          <p:cNvPr id="9" name="Content Placeholder 2">
            <a:extLst>
              <a:ext uri="{FF2B5EF4-FFF2-40B4-BE49-F238E27FC236}">
                <a16:creationId xmlns:a16="http://schemas.microsoft.com/office/drawing/2014/main" id="{BB4A016B-DBEE-4622-B616-F4723CB57413}"/>
              </a:ext>
            </a:extLst>
          </p:cNvPr>
          <p:cNvSpPr>
            <a:spLocks noGrp="1"/>
          </p:cNvSpPr>
          <p:nvPr>
            <p:ph idx="1"/>
          </p:nvPr>
        </p:nvSpPr>
        <p:spPr>
          <a:xfrm>
            <a:off x="355600" y="1524000"/>
            <a:ext cx="2705100" cy="2286000"/>
          </a:xfrm>
        </p:spPr>
        <p:txBody>
          <a:bodyPr>
            <a:noAutofit/>
          </a:bodyPr>
          <a:lstStyle/>
          <a:p>
            <a:r>
              <a:rPr lang="en-US" sz="2000" dirty="0"/>
              <a:t>Cache blocks/Line</a:t>
            </a:r>
          </a:p>
          <a:p>
            <a:r>
              <a:rPr lang="en-US" sz="2000" dirty="0"/>
              <a:t>Block Size</a:t>
            </a:r>
          </a:p>
          <a:p>
            <a:r>
              <a:rPr lang="en-US" sz="2000" dirty="0"/>
              <a:t>Block Number</a:t>
            </a:r>
          </a:p>
          <a:p>
            <a:r>
              <a:rPr lang="en-US" sz="2000" dirty="0"/>
              <a:t>Offset</a:t>
            </a:r>
          </a:p>
          <a:p>
            <a:r>
              <a:rPr lang="en-US" sz="2000" dirty="0"/>
              <a:t>Cache Index</a:t>
            </a:r>
          </a:p>
          <a:p>
            <a:r>
              <a:rPr lang="en-US" sz="2000" dirty="0"/>
              <a:t>Tag</a:t>
            </a:r>
          </a:p>
        </p:txBody>
      </p:sp>
      <p:sp>
        <p:nvSpPr>
          <p:cNvPr id="10" name="Line 51">
            <a:extLst>
              <a:ext uri="{FF2B5EF4-FFF2-40B4-BE49-F238E27FC236}">
                <a16:creationId xmlns:a16="http://schemas.microsoft.com/office/drawing/2014/main" id="{D2BABCEC-3B2E-4507-85A0-6BE5799D3BBA}"/>
              </a:ext>
            </a:extLst>
          </p:cNvPr>
          <p:cNvSpPr>
            <a:spLocks noChangeShapeType="1"/>
          </p:cNvSpPr>
          <p:nvPr/>
        </p:nvSpPr>
        <p:spPr bwMode="auto">
          <a:xfrm flipV="1">
            <a:off x="5408613" y="1905000"/>
            <a:ext cx="3352800" cy="76200"/>
          </a:xfrm>
          <a:prstGeom prst="line">
            <a:avLst/>
          </a:prstGeom>
          <a:noFill/>
          <a:ln w="9525">
            <a:solidFill>
              <a:schemeClr val="tx1"/>
            </a:solidFill>
            <a:round/>
            <a:headEnd/>
            <a:tailEnd type="triangle" w="med" len="med"/>
          </a:ln>
        </p:spPr>
        <p:txBody>
          <a:bodyPr wrap="square">
            <a:spAutoFit/>
          </a:bodyPr>
          <a:lstStyle/>
          <a:p>
            <a:endParaRPr lang="en-US"/>
          </a:p>
        </p:txBody>
      </p:sp>
      <p:sp>
        <p:nvSpPr>
          <p:cNvPr id="11" name="Line 52">
            <a:extLst>
              <a:ext uri="{FF2B5EF4-FFF2-40B4-BE49-F238E27FC236}">
                <a16:creationId xmlns:a16="http://schemas.microsoft.com/office/drawing/2014/main" id="{094C7CAE-9434-4F9B-8B87-38E52443F824}"/>
              </a:ext>
            </a:extLst>
          </p:cNvPr>
          <p:cNvSpPr>
            <a:spLocks noChangeShapeType="1"/>
          </p:cNvSpPr>
          <p:nvPr/>
        </p:nvSpPr>
        <p:spPr bwMode="auto">
          <a:xfrm flipV="1">
            <a:off x="5408613" y="1981200"/>
            <a:ext cx="3352800" cy="1244600"/>
          </a:xfrm>
          <a:prstGeom prst="line">
            <a:avLst/>
          </a:prstGeom>
          <a:noFill/>
          <a:ln w="9525">
            <a:solidFill>
              <a:schemeClr val="tx1"/>
            </a:solidFill>
            <a:round/>
            <a:headEnd/>
            <a:tailEnd type="triangle" w="med" len="med"/>
          </a:ln>
        </p:spPr>
        <p:txBody>
          <a:bodyPr wrap="square">
            <a:spAutoFit/>
          </a:bodyPr>
          <a:lstStyle/>
          <a:p>
            <a:endParaRPr lang="en-US"/>
          </a:p>
        </p:txBody>
      </p:sp>
      <p:sp>
        <p:nvSpPr>
          <p:cNvPr id="12" name="Line 53">
            <a:extLst>
              <a:ext uri="{FF2B5EF4-FFF2-40B4-BE49-F238E27FC236}">
                <a16:creationId xmlns:a16="http://schemas.microsoft.com/office/drawing/2014/main" id="{F7DED94B-D766-47B5-A3C7-CCC0063F69C8}"/>
              </a:ext>
            </a:extLst>
          </p:cNvPr>
          <p:cNvSpPr>
            <a:spLocks noChangeShapeType="1"/>
          </p:cNvSpPr>
          <p:nvPr/>
        </p:nvSpPr>
        <p:spPr bwMode="auto">
          <a:xfrm flipV="1">
            <a:off x="5408613" y="1981200"/>
            <a:ext cx="3352800" cy="2489200"/>
          </a:xfrm>
          <a:prstGeom prst="line">
            <a:avLst/>
          </a:prstGeom>
          <a:noFill/>
          <a:ln w="9525">
            <a:solidFill>
              <a:schemeClr val="tx1"/>
            </a:solidFill>
            <a:round/>
            <a:headEnd/>
            <a:tailEnd type="triangle" w="med" len="med"/>
          </a:ln>
        </p:spPr>
        <p:txBody>
          <a:bodyPr wrap="square">
            <a:spAutoFit/>
          </a:bodyPr>
          <a:lstStyle/>
          <a:p>
            <a:endParaRPr lang="en-US"/>
          </a:p>
        </p:txBody>
      </p:sp>
      <p:sp>
        <p:nvSpPr>
          <p:cNvPr id="13" name="Line 54">
            <a:extLst>
              <a:ext uri="{FF2B5EF4-FFF2-40B4-BE49-F238E27FC236}">
                <a16:creationId xmlns:a16="http://schemas.microsoft.com/office/drawing/2014/main" id="{05B01A8A-C108-4B10-AF1A-7C81EDD82763}"/>
              </a:ext>
            </a:extLst>
          </p:cNvPr>
          <p:cNvSpPr>
            <a:spLocks noChangeShapeType="1"/>
          </p:cNvSpPr>
          <p:nvPr/>
        </p:nvSpPr>
        <p:spPr bwMode="auto">
          <a:xfrm flipV="1">
            <a:off x="5408613" y="2057400"/>
            <a:ext cx="3352800" cy="3657600"/>
          </a:xfrm>
          <a:prstGeom prst="line">
            <a:avLst/>
          </a:prstGeom>
          <a:noFill/>
          <a:ln w="9525">
            <a:solidFill>
              <a:schemeClr val="tx1"/>
            </a:solidFill>
            <a:round/>
            <a:headEnd/>
            <a:tailEnd type="triangle" w="med" len="med"/>
          </a:ln>
        </p:spPr>
        <p:txBody>
          <a:bodyPr wrap="square">
            <a:spAutoFit/>
          </a:bodyPr>
          <a:lstStyle/>
          <a:p>
            <a:endParaRPr lang="en-US"/>
          </a:p>
        </p:txBody>
      </p:sp>
      <p:sp>
        <p:nvSpPr>
          <p:cNvPr id="14" name="Text Box 60">
            <a:extLst>
              <a:ext uri="{FF2B5EF4-FFF2-40B4-BE49-F238E27FC236}">
                <a16:creationId xmlns:a16="http://schemas.microsoft.com/office/drawing/2014/main" id="{3A201CDB-14E9-4895-A27E-9C4AB5E88215}"/>
              </a:ext>
            </a:extLst>
          </p:cNvPr>
          <p:cNvSpPr txBox="1">
            <a:spLocks noChangeArrowheads="1"/>
          </p:cNvSpPr>
          <p:nvPr/>
        </p:nvSpPr>
        <p:spPr bwMode="auto">
          <a:xfrm>
            <a:off x="5738688" y="2885182"/>
            <a:ext cx="3352800" cy="1200329"/>
          </a:xfrm>
          <a:prstGeom prst="rect">
            <a:avLst/>
          </a:prstGeom>
          <a:solidFill>
            <a:schemeClr val="bg1">
              <a:alpha val="80000"/>
            </a:schemeClr>
          </a:solidFill>
          <a:ln w="9525" algn="ctr">
            <a:noFill/>
            <a:miter lim="800000"/>
            <a:headEnd/>
            <a:tailEnd/>
          </a:ln>
        </p:spPr>
        <p:txBody>
          <a:bodyPr wrap="square">
            <a:spAutoFit/>
          </a:bodyPr>
          <a:lstStyle/>
          <a:p>
            <a:r>
              <a:rPr lang="en-US" b="1" dirty="0">
                <a:solidFill>
                  <a:srgbClr val="006600"/>
                </a:solidFill>
                <a:latin typeface="+mn-lt"/>
              </a:rPr>
              <a:t>Mapping Function: </a:t>
            </a:r>
          </a:p>
          <a:p>
            <a:r>
              <a:rPr lang="en-US" b="1" dirty="0">
                <a:latin typeface="+mn-lt"/>
              </a:rPr>
              <a:t>Cache Index </a:t>
            </a:r>
          </a:p>
          <a:p>
            <a:r>
              <a:rPr lang="en-US" b="1" dirty="0">
                <a:latin typeface="+mn-lt"/>
              </a:rPr>
              <a:t> = (</a:t>
            </a:r>
            <a:r>
              <a:rPr lang="en-US" b="1" dirty="0" err="1">
                <a:latin typeface="+mn-lt"/>
              </a:rPr>
              <a:t>BlockNumber</a:t>
            </a:r>
            <a:r>
              <a:rPr lang="en-US" b="1" dirty="0">
                <a:latin typeface="+mn-lt"/>
              </a:rPr>
              <a:t>) modulo </a:t>
            </a:r>
          </a:p>
          <a:p>
            <a:r>
              <a:rPr lang="en-US" b="1" dirty="0">
                <a:latin typeface="+mn-lt"/>
              </a:rPr>
              <a:t>       (</a:t>
            </a:r>
            <a:r>
              <a:rPr lang="en-US" b="1" dirty="0" err="1">
                <a:latin typeface="+mn-lt"/>
              </a:rPr>
              <a:t>NumberOfCacheBlocks</a:t>
            </a:r>
            <a:r>
              <a:rPr lang="en-US" b="1" dirty="0">
                <a:latin typeface="+mn-lt"/>
              </a:rPr>
              <a:t>)</a:t>
            </a:r>
          </a:p>
        </p:txBody>
      </p:sp>
      <p:sp>
        <p:nvSpPr>
          <p:cNvPr id="15" name="Text Box 61">
            <a:extLst>
              <a:ext uri="{FF2B5EF4-FFF2-40B4-BE49-F238E27FC236}">
                <a16:creationId xmlns:a16="http://schemas.microsoft.com/office/drawing/2014/main" id="{A3040D00-3101-44FC-945D-A8BE4BD3D3F8}"/>
              </a:ext>
            </a:extLst>
          </p:cNvPr>
          <p:cNvSpPr txBox="1">
            <a:spLocks noChangeArrowheads="1"/>
          </p:cNvSpPr>
          <p:nvPr/>
        </p:nvSpPr>
        <p:spPr bwMode="auto">
          <a:xfrm>
            <a:off x="7983538" y="5246688"/>
            <a:ext cx="184150" cy="336550"/>
          </a:xfrm>
          <a:prstGeom prst="rect">
            <a:avLst/>
          </a:prstGeom>
          <a:noFill/>
          <a:ln w="9525" algn="ctr">
            <a:noFill/>
            <a:miter lim="800000"/>
            <a:headEnd/>
            <a:tailEnd/>
          </a:ln>
        </p:spPr>
        <p:txBody>
          <a:bodyPr wrap="none">
            <a:spAutoFit/>
          </a:bodyPr>
          <a:lstStyle/>
          <a:p>
            <a:pPr algn="ctr"/>
            <a:endParaRPr lang="en-US" sz="1600">
              <a:latin typeface="Comic Sans MS" pitchFamily="66" charset="0"/>
            </a:endParaRPr>
          </a:p>
        </p:txBody>
      </p:sp>
      <p:sp>
        <p:nvSpPr>
          <p:cNvPr id="16" name="Text Box 62">
            <a:extLst>
              <a:ext uri="{FF2B5EF4-FFF2-40B4-BE49-F238E27FC236}">
                <a16:creationId xmlns:a16="http://schemas.microsoft.com/office/drawing/2014/main" id="{8F87D99A-082C-4531-9341-8262266B73D6}"/>
              </a:ext>
            </a:extLst>
          </p:cNvPr>
          <p:cNvSpPr txBox="1">
            <a:spLocks noChangeArrowheads="1"/>
          </p:cNvSpPr>
          <p:nvPr/>
        </p:nvSpPr>
        <p:spPr bwMode="auto">
          <a:xfrm>
            <a:off x="5713413" y="4279930"/>
            <a:ext cx="6019800" cy="2160591"/>
          </a:xfrm>
          <a:prstGeom prst="rect">
            <a:avLst/>
          </a:prstGeom>
          <a:solidFill>
            <a:srgbClr val="FFFFCC">
              <a:alpha val="80000"/>
            </a:srgbClr>
          </a:solidFill>
          <a:ln w="9525" algn="ctr">
            <a:solidFill>
              <a:schemeClr val="accent5">
                <a:lumMod val="40000"/>
                <a:lumOff val="60000"/>
              </a:schemeClr>
            </a:solidFill>
            <a:miter lim="800000"/>
            <a:headEnd/>
            <a:tailEnd/>
          </a:ln>
        </p:spPr>
        <p:txBody>
          <a:bodyPr wrap="square">
            <a:spAutoFit/>
          </a:bodyPr>
          <a:lstStyle/>
          <a:p>
            <a:pPr>
              <a:spcBef>
                <a:spcPct val="20000"/>
              </a:spcBef>
            </a:pPr>
            <a:r>
              <a:rPr lang="en-US" sz="2000" b="1" dirty="0">
                <a:solidFill>
                  <a:srgbClr val="660066"/>
                </a:solidFill>
                <a:latin typeface="+mn-lt"/>
              </a:rPr>
              <a:t>Observation:</a:t>
            </a:r>
          </a:p>
          <a:p>
            <a:pPr>
              <a:spcBef>
                <a:spcPct val="20000"/>
              </a:spcBef>
            </a:pPr>
            <a:r>
              <a:rPr lang="en-US" sz="1800" dirty="0">
                <a:latin typeface="+mn-lt"/>
              </a:rPr>
              <a:t>If Number of Cache Blocks = 2</a:t>
            </a:r>
            <a:r>
              <a:rPr lang="en-US" sz="1800" baseline="30000" dirty="0">
                <a:latin typeface="+mn-lt"/>
              </a:rPr>
              <a:t>M</a:t>
            </a:r>
            <a:endParaRPr lang="en-US" sz="1800" dirty="0">
              <a:latin typeface="+mn-lt"/>
            </a:endParaRPr>
          </a:p>
          <a:p>
            <a:pPr>
              <a:spcBef>
                <a:spcPct val="20000"/>
              </a:spcBef>
            </a:pPr>
            <a:r>
              <a:rPr lang="en-US" sz="1800" dirty="0">
                <a:latin typeface="+mn-lt"/>
                <a:sym typeface="Wingdings" pitchFamily="2" charset="2"/>
              </a:rPr>
              <a:t></a:t>
            </a:r>
            <a:r>
              <a:rPr lang="en-US" sz="1800" dirty="0">
                <a:latin typeface="+mn-lt"/>
              </a:rPr>
              <a:t> the last M bits of the block number is the </a:t>
            </a:r>
            <a:r>
              <a:rPr lang="en-US" sz="1800" b="1" dirty="0">
                <a:solidFill>
                  <a:srgbClr val="C00000"/>
                </a:solidFill>
                <a:latin typeface="+mn-lt"/>
              </a:rPr>
              <a:t>cache index</a:t>
            </a:r>
            <a:endParaRPr lang="en-US" sz="1800" dirty="0">
              <a:latin typeface="+mn-lt"/>
            </a:endParaRPr>
          </a:p>
          <a:p>
            <a:pPr>
              <a:spcBef>
                <a:spcPct val="20000"/>
              </a:spcBef>
            </a:pPr>
            <a:r>
              <a:rPr lang="en-US" sz="2000" b="1" dirty="0">
                <a:latin typeface="+mn-lt"/>
              </a:rPr>
              <a:t>Example</a:t>
            </a:r>
            <a:r>
              <a:rPr lang="en-US" sz="2000" dirty="0">
                <a:latin typeface="+mn-lt"/>
              </a:rPr>
              <a:t>: </a:t>
            </a:r>
          </a:p>
          <a:p>
            <a:pPr>
              <a:spcBef>
                <a:spcPct val="20000"/>
              </a:spcBef>
            </a:pPr>
            <a:r>
              <a:rPr lang="en-US" sz="1800" dirty="0">
                <a:latin typeface="+mn-lt"/>
              </a:rPr>
              <a:t>Cache has 2</a:t>
            </a:r>
            <a:r>
              <a:rPr lang="en-US" sz="1800" baseline="30000" dirty="0">
                <a:latin typeface="+mn-lt"/>
              </a:rPr>
              <a:t>2 </a:t>
            </a:r>
            <a:r>
              <a:rPr lang="en-US" sz="1800" dirty="0">
                <a:latin typeface="+mn-lt"/>
              </a:rPr>
              <a:t>= 4 blocks</a:t>
            </a:r>
          </a:p>
          <a:p>
            <a:pPr>
              <a:spcBef>
                <a:spcPct val="20000"/>
              </a:spcBef>
            </a:pPr>
            <a:r>
              <a:rPr lang="en-US" sz="1800" dirty="0">
                <a:latin typeface="+mn-lt"/>
                <a:sym typeface="Wingdings" pitchFamily="2" charset="2"/>
              </a:rPr>
              <a:t> </a:t>
            </a:r>
            <a:r>
              <a:rPr lang="en-US" sz="1800" dirty="0">
                <a:latin typeface="+mn-lt"/>
              </a:rPr>
              <a:t>last 2 bits of the block number is the cache index.</a:t>
            </a:r>
          </a:p>
        </p:txBody>
      </p:sp>
      <p:grpSp>
        <p:nvGrpSpPr>
          <p:cNvPr id="17" name="Group 67">
            <a:extLst>
              <a:ext uri="{FF2B5EF4-FFF2-40B4-BE49-F238E27FC236}">
                <a16:creationId xmlns:a16="http://schemas.microsoft.com/office/drawing/2014/main" id="{CDA5297F-76B3-424F-8EED-65F8FC107AFE}"/>
              </a:ext>
            </a:extLst>
          </p:cNvPr>
          <p:cNvGrpSpPr>
            <a:grpSpLocks/>
          </p:cNvGrpSpPr>
          <p:nvPr/>
        </p:nvGrpSpPr>
        <p:grpSpPr bwMode="auto">
          <a:xfrm>
            <a:off x="2909888" y="2057400"/>
            <a:ext cx="1203326" cy="414338"/>
            <a:chOff x="10" y="1104"/>
            <a:chExt cx="758" cy="261"/>
          </a:xfrm>
        </p:grpSpPr>
        <p:sp>
          <p:nvSpPr>
            <p:cNvPr id="18" name="Text Box 63">
              <a:extLst>
                <a:ext uri="{FF2B5EF4-FFF2-40B4-BE49-F238E27FC236}">
                  <a16:creationId xmlns:a16="http://schemas.microsoft.com/office/drawing/2014/main" id="{4325F2E8-871F-4349-9B15-9C91056B4274}"/>
                </a:ext>
              </a:extLst>
            </p:cNvPr>
            <p:cNvSpPr txBox="1">
              <a:spLocks noChangeArrowheads="1"/>
            </p:cNvSpPr>
            <p:nvPr/>
          </p:nvSpPr>
          <p:spPr bwMode="auto">
            <a:xfrm>
              <a:off x="10" y="1152"/>
              <a:ext cx="454" cy="213"/>
            </a:xfrm>
            <a:prstGeom prst="rect">
              <a:avLst/>
            </a:prstGeom>
            <a:noFill/>
            <a:ln w="9525" algn="ctr">
              <a:noFill/>
              <a:miter lim="800000"/>
              <a:headEnd/>
              <a:tailEnd/>
            </a:ln>
          </p:spPr>
          <p:txBody>
            <a:bodyPr wrap="none">
              <a:spAutoFit/>
            </a:bodyPr>
            <a:lstStyle/>
            <a:p>
              <a:pPr algn="ctr"/>
              <a:r>
                <a:rPr lang="en-US" sz="1600" b="1" dirty="0">
                  <a:solidFill>
                    <a:srgbClr val="660066"/>
                  </a:solidFill>
                </a:rPr>
                <a:t>Index</a:t>
              </a:r>
              <a:endParaRPr lang="en-US" sz="1600" b="1" dirty="0">
                <a:solidFill>
                  <a:srgbClr val="C00000"/>
                </a:solidFill>
                <a:latin typeface="+mn-lt"/>
              </a:endParaRPr>
            </a:p>
          </p:txBody>
        </p:sp>
        <p:sp>
          <p:nvSpPr>
            <p:cNvPr id="19" name="Line 64">
              <a:extLst>
                <a:ext uri="{FF2B5EF4-FFF2-40B4-BE49-F238E27FC236}">
                  <a16:creationId xmlns:a16="http://schemas.microsoft.com/office/drawing/2014/main" id="{C2476DBE-EC18-4EF3-9C73-62B91E67690C}"/>
                </a:ext>
              </a:extLst>
            </p:cNvPr>
            <p:cNvSpPr>
              <a:spLocks noChangeShapeType="1"/>
            </p:cNvSpPr>
            <p:nvPr/>
          </p:nvSpPr>
          <p:spPr bwMode="auto">
            <a:xfrm flipH="1">
              <a:off x="288" y="1104"/>
              <a:ext cx="480" cy="96"/>
            </a:xfrm>
            <a:prstGeom prst="line">
              <a:avLst/>
            </a:prstGeom>
            <a:noFill/>
            <a:ln w="9525">
              <a:solidFill>
                <a:srgbClr val="C00000"/>
              </a:solidFill>
              <a:round/>
              <a:headEnd/>
              <a:tailEnd type="triangle" w="med" len="med"/>
            </a:ln>
          </p:spPr>
          <p:txBody>
            <a:bodyPr wrap="none">
              <a:spAutoFit/>
            </a:bodyPr>
            <a:lstStyle/>
            <a:p>
              <a:endParaRPr lang="en-US"/>
            </a:p>
          </p:txBody>
        </p:sp>
      </p:grpSp>
      <p:grpSp>
        <p:nvGrpSpPr>
          <p:cNvPr id="20" name="Group 19">
            <a:extLst>
              <a:ext uri="{FF2B5EF4-FFF2-40B4-BE49-F238E27FC236}">
                <a16:creationId xmlns:a16="http://schemas.microsoft.com/office/drawing/2014/main" id="{21621270-35D6-4F74-952A-A5CA007CA7EB}"/>
              </a:ext>
            </a:extLst>
          </p:cNvPr>
          <p:cNvGrpSpPr/>
          <p:nvPr/>
        </p:nvGrpSpPr>
        <p:grpSpPr>
          <a:xfrm>
            <a:off x="8621713" y="1524000"/>
            <a:ext cx="2284413" cy="1862554"/>
            <a:chOff x="5711825" y="1223241"/>
            <a:chExt cx="2284413" cy="1862554"/>
          </a:xfrm>
        </p:grpSpPr>
        <p:sp>
          <p:nvSpPr>
            <p:cNvPr id="21" name="Text Box 55">
              <a:extLst>
                <a:ext uri="{FF2B5EF4-FFF2-40B4-BE49-F238E27FC236}">
                  <a16:creationId xmlns:a16="http://schemas.microsoft.com/office/drawing/2014/main" id="{06BB0F15-300A-4BEE-B63A-1FFD67E9B67F}"/>
                </a:ext>
              </a:extLst>
            </p:cNvPr>
            <p:cNvSpPr txBox="1">
              <a:spLocks noChangeArrowheads="1"/>
            </p:cNvSpPr>
            <p:nvPr/>
          </p:nvSpPr>
          <p:spPr bwMode="auto">
            <a:xfrm>
              <a:off x="6996113" y="1540741"/>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a:t>
              </a:r>
            </a:p>
          </p:txBody>
        </p:sp>
        <p:sp>
          <p:nvSpPr>
            <p:cNvPr id="22" name="Text Box 56">
              <a:extLst>
                <a:ext uri="{FF2B5EF4-FFF2-40B4-BE49-F238E27FC236}">
                  <a16:creationId xmlns:a16="http://schemas.microsoft.com/office/drawing/2014/main" id="{5D17544C-1262-47AA-A3EE-17AD90631C3F}"/>
                </a:ext>
              </a:extLst>
            </p:cNvPr>
            <p:cNvSpPr txBox="1">
              <a:spLocks noChangeArrowheads="1"/>
            </p:cNvSpPr>
            <p:nvPr/>
          </p:nvSpPr>
          <p:spPr bwMode="auto">
            <a:xfrm>
              <a:off x="6980238" y="1845541"/>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a:t>
              </a:r>
            </a:p>
          </p:txBody>
        </p:sp>
        <p:sp>
          <p:nvSpPr>
            <p:cNvPr id="23" name="Text Box 57">
              <a:extLst>
                <a:ext uri="{FF2B5EF4-FFF2-40B4-BE49-F238E27FC236}">
                  <a16:creationId xmlns:a16="http://schemas.microsoft.com/office/drawing/2014/main" id="{DF5B2B22-AAF1-4067-A188-1C0E48101490}"/>
                </a:ext>
              </a:extLst>
            </p:cNvPr>
            <p:cNvSpPr txBox="1">
              <a:spLocks noChangeArrowheads="1"/>
            </p:cNvSpPr>
            <p:nvPr/>
          </p:nvSpPr>
          <p:spPr bwMode="auto">
            <a:xfrm>
              <a:off x="6980238" y="2150341"/>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10</a:t>
              </a:r>
            </a:p>
          </p:txBody>
        </p:sp>
        <p:sp>
          <p:nvSpPr>
            <p:cNvPr id="24" name="Text Box 58">
              <a:extLst>
                <a:ext uri="{FF2B5EF4-FFF2-40B4-BE49-F238E27FC236}">
                  <a16:creationId xmlns:a16="http://schemas.microsoft.com/office/drawing/2014/main" id="{45523850-3C30-4BC5-AEBF-55A317DBAE1C}"/>
                </a:ext>
              </a:extLst>
            </p:cNvPr>
            <p:cNvSpPr txBox="1">
              <a:spLocks noChangeArrowheads="1"/>
            </p:cNvSpPr>
            <p:nvPr/>
          </p:nvSpPr>
          <p:spPr bwMode="auto">
            <a:xfrm>
              <a:off x="6964363" y="2455141"/>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11</a:t>
              </a:r>
            </a:p>
          </p:txBody>
        </p:sp>
        <p:sp>
          <p:nvSpPr>
            <p:cNvPr id="25" name="Text Box 59">
              <a:extLst>
                <a:ext uri="{FF2B5EF4-FFF2-40B4-BE49-F238E27FC236}">
                  <a16:creationId xmlns:a16="http://schemas.microsoft.com/office/drawing/2014/main" id="{878168A9-685B-4395-BBC9-1609890B4FB6}"/>
                </a:ext>
              </a:extLst>
            </p:cNvPr>
            <p:cNvSpPr txBox="1">
              <a:spLocks noChangeArrowheads="1"/>
            </p:cNvSpPr>
            <p:nvPr/>
          </p:nvSpPr>
          <p:spPr bwMode="auto">
            <a:xfrm>
              <a:off x="6604000" y="1223241"/>
              <a:ext cx="1392238" cy="338138"/>
            </a:xfrm>
            <a:prstGeom prst="rect">
              <a:avLst/>
            </a:prstGeom>
            <a:noFill/>
            <a:ln w="9525" algn="ctr">
              <a:noFill/>
              <a:miter lim="800000"/>
              <a:headEnd/>
              <a:tailEnd/>
            </a:ln>
          </p:spPr>
          <p:txBody>
            <a:bodyPr wrap="none">
              <a:spAutoFit/>
            </a:bodyPr>
            <a:lstStyle/>
            <a:p>
              <a:pPr algn="ctr"/>
              <a:r>
                <a:rPr lang="en-US" sz="1600" b="1" dirty="0">
                  <a:solidFill>
                    <a:srgbClr val="660066"/>
                  </a:solidFill>
                  <a:latin typeface="+mn-lt"/>
                </a:rPr>
                <a:t>Cache Index</a:t>
              </a:r>
            </a:p>
          </p:txBody>
        </p:sp>
        <p:sp>
          <p:nvSpPr>
            <p:cNvPr id="26" name="Text Box 49">
              <a:extLst>
                <a:ext uri="{FF2B5EF4-FFF2-40B4-BE49-F238E27FC236}">
                  <a16:creationId xmlns:a16="http://schemas.microsoft.com/office/drawing/2014/main" id="{C45E27CD-3E61-409D-93A7-D997DDA090BD}"/>
                </a:ext>
              </a:extLst>
            </p:cNvPr>
            <p:cNvSpPr txBox="1">
              <a:spLocks noChangeArrowheads="1"/>
            </p:cNvSpPr>
            <p:nvPr/>
          </p:nvSpPr>
          <p:spPr bwMode="auto">
            <a:xfrm>
              <a:off x="6043508" y="2747241"/>
              <a:ext cx="798617" cy="338554"/>
            </a:xfrm>
            <a:prstGeom prst="rect">
              <a:avLst/>
            </a:prstGeom>
            <a:noFill/>
            <a:ln w="9525" algn="ctr">
              <a:noFill/>
              <a:miter lim="800000"/>
              <a:headEnd/>
              <a:tailEnd/>
            </a:ln>
          </p:spPr>
          <p:txBody>
            <a:bodyPr wrap="none">
              <a:spAutoFit/>
            </a:bodyPr>
            <a:lstStyle/>
            <a:p>
              <a:pPr algn="ctr"/>
              <a:r>
                <a:rPr lang="en-US" sz="1600" b="1" dirty="0">
                  <a:latin typeface="+mn-lt"/>
                </a:rPr>
                <a:t>Cache</a:t>
              </a:r>
            </a:p>
          </p:txBody>
        </p:sp>
        <p:grpSp>
          <p:nvGrpSpPr>
            <p:cNvPr id="27" name="Group 26">
              <a:extLst>
                <a:ext uri="{FF2B5EF4-FFF2-40B4-BE49-F238E27FC236}">
                  <a16:creationId xmlns:a16="http://schemas.microsoft.com/office/drawing/2014/main" id="{F2E571D5-1114-442E-9E8C-D4C700B84F07}"/>
                </a:ext>
              </a:extLst>
            </p:cNvPr>
            <p:cNvGrpSpPr/>
            <p:nvPr/>
          </p:nvGrpSpPr>
          <p:grpSpPr>
            <a:xfrm>
              <a:off x="5851525" y="1528041"/>
              <a:ext cx="1143000" cy="1219200"/>
              <a:chOff x="5486400" y="1219200"/>
              <a:chExt cx="1524000" cy="1219200"/>
            </a:xfrm>
          </p:grpSpPr>
          <p:sp>
            <p:nvSpPr>
              <p:cNvPr id="29" name="Rectangle 45">
                <a:extLst>
                  <a:ext uri="{FF2B5EF4-FFF2-40B4-BE49-F238E27FC236}">
                    <a16:creationId xmlns:a16="http://schemas.microsoft.com/office/drawing/2014/main" id="{54BD8FC6-BE0E-45B3-B2C7-82B68C29CE91}"/>
                  </a:ext>
                </a:extLst>
              </p:cNvPr>
              <p:cNvSpPr>
                <a:spLocks noChangeArrowheads="1"/>
              </p:cNvSpPr>
              <p:nvPr/>
            </p:nvSpPr>
            <p:spPr bwMode="auto">
              <a:xfrm>
                <a:off x="5486400" y="12192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30" name="Rectangle 46">
                <a:extLst>
                  <a:ext uri="{FF2B5EF4-FFF2-40B4-BE49-F238E27FC236}">
                    <a16:creationId xmlns:a16="http://schemas.microsoft.com/office/drawing/2014/main" id="{0D2F87C2-39BD-48E2-A6DD-B31845CAF9CA}"/>
                  </a:ext>
                </a:extLst>
              </p:cNvPr>
              <p:cNvSpPr>
                <a:spLocks noChangeArrowheads="1"/>
              </p:cNvSpPr>
              <p:nvPr/>
            </p:nvSpPr>
            <p:spPr bwMode="auto">
              <a:xfrm>
                <a:off x="5486400" y="15240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31" name="Rectangle 47">
                <a:extLst>
                  <a:ext uri="{FF2B5EF4-FFF2-40B4-BE49-F238E27FC236}">
                    <a16:creationId xmlns:a16="http://schemas.microsoft.com/office/drawing/2014/main" id="{83DB0C3F-2D87-440E-B66C-0A34081C4923}"/>
                  </a:ext>
                </a:extLst>
              </p:cNvPr>
              <p:cNvSpPr>
                <a:spLocks noChangeArrowheads="1"/>
              </p:cNvSpPr>
              <p:nvPr/>
            </p:nvSpPr>
            <p:spPr bwMode="auto">
              <a:xfrm>
                <a:off x="5486400" y="18288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32" name="Rectangle 48">
                <a:extLst>
                  <a:ext uri="{FF2B5EF4-FFF2-40B4-BE49-F238E27FC236}">
                    <a16:creationId xmlns:a16="http://schemas.microsoft.com/office/drawing/2014/main" id="{4760D2CA-EB07-4EC6-AB1A-91021B2D68DC}"/>
                  </a:ext>
                </a:extLst>
              </p:cNvPr>
              <p:cNvSpPr>
                <a:spLocks noChangeArrowheads="1"/>
              </p:cNvSpPr>
              <p:nvPr/>
            </p:nvSpPr>
            <p:spPr bwMode="auto">
              <a:xfrm>
                <a:off x="5486400" y="21336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grpSp>
        <p:sp>
          <p:nvSpPr>
            <p:cNvPr id="28" name="TextBox 27">
              <a:extLst>
                <a:ext uri="{FF2B5EF4-FFF2-40B4-BE49-F238E27FC236}">
                  <a16:creationId xmlns:a16="http://schemas.microsoft.com/office/drawing/2014/main" id="{BAED25BA-1756-4567-AE78-2212306E5CEE}"/>
                </a:ext>
              </a:extLst>
            </p:cNvPr>
            <p:cNvSpPr txBox="1"/>
            <p:nvPr/>
          </p:nvSpPr>
          <p:spPr>
            <a:xfrm>
              <a:off x="5711825" y="1505415"/>
              <a:ext cx="1392238" cy="338554"/>
            </a:xfrm>
            <a:prstGeom prst="rect">
              <a:avLst/>
            </a:prstGeom>
            <a:noFill/>
          </p:spPr>
          <p:txBody>
            <a:bodyPr wrap="square" rtlCol="0">
              <a:spAutoFit/>
            </a:bodyPr>
            <a:lstStyle/>
            <a:p>
              <a:pPr algn="ctr"/>
              <a:r>
                <a:rPr lang="en-SG" sz="1600" dirty="0">
                  <a:solidFill>
                    <a:schemeClr val="bg1"/>
                  </a:solidFill>
                </a:rPr>
                <a:t>One block</a:t>
              </a:r>
            </a:p>
          </p:txBody>
        </p:sp>
      </p:grpSp>
      <p:grpSp>
        <p:nvGrpSpPr>
          <p:cNvPr id="33" name="Group 32">
            <a:extLst>
              <a:ext uri="{FF2B5EF4-FFF2-40B4-BE49-F238E27FC236}">
                <a16:creationId xmlns:a16="http://schemas.microsoft.com/office/drawing/2014/main" id="{5E1FF285-89E1-476D-9654-7C6FD6390119}"/>
              </a:ext>
            </a:extLst>
          </p:cNvPr>
          <p:cNvGrpSpPr/>
          <p:nvPr/>
        </p:nvGrpSpPr>
        <p:grpSpPr>
          <a:xfrm>
            <a:off x="3041323" y="1447800"/>
            <a:ext cx="3002617" cy="5302250"/>
            <a:chOff x="131435" y="1147041"/>
            <a:chExt cx="3002617" cy="5302250"/>
          </a:xfrm>
        </p:grpSpPr>
        <p:grpSp>
          <p:nvGrpSpPr>
            <p:cNvPr id="34" name="Group 33">
              <a:extLst>
                <a:ext uri="{FF2B5EF4-FFF2-40B4-BE49-F238E27FC236}">
                  <a16:creationId xmlns:a16="http://schemas.microsoft.com/office/drawing/2014/main" id="{3013F3E5-08B5-483D-A29F-0383E3C8AFFA}"/>
                </a:ext>
              </a:extLst>
            </p:cNvPr>
            <p:cNvGrpSpPr/>
            <p:nvPr/>
          </p:nvGrpSpPr>
          <p:grpSpPr>
            <a:xfrm>
              <a:off x="131435" y="1147041"/>
              <a:ext cx="3002617" cy="5302250"/>
              <a:chOff x="131435" y="1147041"/>
              <a:chExt cx="3002617" cy="5302250"/>
            </a:xfrm>
          </p:grpSpPr>
          <p:grpSp>
            <p:nvGrpSpPr>
              <p:cNvPr id="36" name="Group 35">
                <a:extLst>
                  <a:ext uri="{FF2B5EF4-FFF2-40B4-BE49-F238E27FC236}">
                    <a16:creationId xmlns:a16="http://schemas.microsoft.com/office/drawing/2014/main" id="{189BDD19-B5C9-4E66-96B2-01D23FB2F78D}"/>
                  </a:ext>
                </a:extLst>
              </p:cNvPr>
              <p:cNvGrpSpPr/>
              <p:nvPr/>
            </p:nvGrpSpPr>
            <p:grpSpPr>
              <a:xfrm>
                <a:off x="1431925" y="1528041"/>
                <a:ext cx="1066800" cy="4876800"/>
                <a:chOff x="1447800" y="1219200"/>
                <a:chExt cx="1524000" cy="4876800"/>
              </a:xfrm>
            </p:grpSpPr>
            <p:sp>
              <p:nvSpPr>
                <p:cNvPr id="60" name="Rectangle 12">
                  <a:extLst>
                    <a:ext uri="{FF2B5EF4-FFF2-40B4-BE49-F238E27FC236}">
                      <a16:creationId xmlns:a16="http://schemas.microsoft.com/office/drawing/2014/main" id="{14B79027-C9F5-4492-91CC-A2ED29F7749B}"/>
                    </a:ext>
                  </a:extLst>
                </p:cNvPr>
                <p:cNvSpPr>
                  <a:spLocks noChangeArrowheads="1"/>
                </p:cNvSpPr>
                <p:nvPr/>
              </p:nvSpPr>
              <p:spPr bwMode="auto">
                <a:xfrm>
                  <a:off x="1447800" y="12192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61" name="Rectangle 13">
                  <a:extLst>
                    <a:ext uri="{FF2B5EF4-FFF2-40B4-BE49-F238E27FC236}">
                      <a16:creationId xmlns:a16="http://schemas.microsoft.com/office/drawing/2014/main" id="{576204B2-FEF7-4A35-BD75-2C4AF450A568}"/>
                    </a:ext>
                  </a:extLst>
                </p:cNvPr>
                <p:cNvSpPr>
                  <a:spLocks noChangeArrowheads="1"/>
                </p:cNvSpPr>
                <p:nvPr/>
              </p:nvSpPr>
              <p:spPr bwMode="auto">
                <a:xfrm>
                  <a:off x="1447800" y="15240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62" name="Rectangle 14">
                  <a:extLst>
                    <a:ext uri="{FF2B5EF4-FFF2-40B4-BE49-F238E27FC236}">
                      <a16:creationId xmlns:a16="http://schemas.microsoft.com/office/drawing/2014/main" id="{F3978A69-7F45-4E7D-AAFC-B45EBEC7EC1D}"/>
                    </a:ext>
                  </a:extLst>
                </p:cNvPr>
                <p:cNvSpPr>
                  <a:spLocks noChangeArrowheads="1"/>
                </p:cNvSpPr>
                <p:nvPr/>
              </p:nvSpPr>
              <p:spPr bwMode="auto">
                <a:xfrm>
                  <a:off x="1447800" y="18288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63" name="Rectangle 15">
                  <a:extLst>
                    <a:ext uri="{FF2B5EF4-FFF2-40B4-BE49-F238E27FC236}">
                      <a16:creationId xmlns:a16="http://schemas.microsoft.com/office/drawing/2014/main" id="{376B5AD0-3C72-4310-A447-2145D1BB6D13}"/>
                    </a:ext>
                  </a:extLst>
                </p:cNvPr>
                <p:cNvSpPr>
                  <a:spLocks noChangeArrowheads="1"/>
                </p:cNvSpPr>
                <p:nvPr/>
              </p:nvSpPr>
              <p:spPr bwMode="auto">
                <a:xfrm>
                  <a:off x="1447800" y="21336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64" name="Rectangle 17">
                  <a:extLst>
                    <a:ext uri="{FF2B5EF4-FFF2-40B4-BE49-F238E27FC236}">
                      <a16:creationId xmlns:a16="http://schemas.microsoft.com/office/drawing/2014/main" id="{516255BE-1E32-45B6-9564-DE74D5A0596E}"/>
                    </a:ext>
                  </a:extLst>
                </p:cNvPr>
                <p:cNvSpPr>
                  <a:spLocks noChangeArrowheads="1"/>
                </p:cNvSpPr>
                <p:nvPr/>
              </p:nvSpPr>
              <p:spPr bwMode="auto">
                <a:xfrm>
                  <a:off x="1447800" y="24384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65" name="Rectangle 18">
                  <a:extLst>
                    <a:ext uri="{FF2B5EF4-FFF2-40B4-BE49-F238E27FC236}">
                      <a16:creationId xmlns:a16="http://schemas.microsoft.com/office/drawing/2014/main" id="{F127EF1C-194C-484F-9FDD-C931D72E583E}"/>
                    </a:ext>
                  </a:extLst>
                </p:cNvPr>
                <p:cNvSpPr>
                  <a:spLocks noChangeArrowheads="1"/>
                </p:cNvSpPr>
                <p:nvPr/>
              </p:nvSpPr>
              <p:spPr bwMode="auto">
                <a:xfrm>
                  <a:off x="1447800" y="27432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66" name="Rectangle 19">
                  <a:extLst>
                    <a:ext uri="{FF2B5EF4-FFF2-40B4-BE49-F238E27FC236}">
                      <a16:creationId xmlns:a16="http://schemas.microsoft.com/office/drawing/2014/main" id="{690D0FB0-A5AA-44CD-A2BC-C8C1B1F65374}"/>
                    </a:ext>
                  </a:extLst>
                </p:cNvPr>
                <p:cNvSpPr>
                  <a:spLocks noChangeArrowheads="1"/>
                </p:cNvSpPr>
                <p:nvPr/>
              </p:nvSpPr>
              <p:spPr bwMode="auto">
                <a:xfrm>
                  <a:off x="1447800" y="30480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67" name="Rectangle 20">
                  <a:extLst>
                    <a:ext uri="{FF2B5EF4-FFF2-40B4-BE49-F238E27FC236}">
                      <a16:creationId xmlns:a16="http://schemas.microsoft.com/office/drawing/2014/main" id="{B9EA2848-54E5-49A2-89AA-6361D8AEF64D}"/>
                    </a:ext>
                  </a:extLst>
                </p:cNvPr>
                <p:cNvSpPr>
                  <a:spLocks noChangeArrowheads="1"/>
                </p:cNvSpPr>
                <p:nvPr/>
              </p:nvSpPr>
              <p:spPr bwMode="auto">
                <a:xfrm>
                  <a:off x="1447800" y="33528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68" name="Rectangle 21">
                  <a:extLst>
                    <a:ext uri="{FF2B5EF4-FFF2-40B4-BE49-F238E27FC236}">
                      <a16:creationId xmlns:a16="http://schemas.microsoft.com/office/drawing/2014/main" id="{1BD92CC2-048B-4D56-8E26-5FA13BDFBCD5}"/>
                    </a:ext>
                  </a:extLst>
                </p:cNvPr>
                <p:cNvSpPr>
                  <a:spLocks noChangeArrowheads="1"/>
                </p:cNvSpPr>
                <p:nvPr/>
              </p:nvSpPr>
              <p:spPr bwMode="auto">
                <a:xfrm>
                  <a:off x="1447800" y="36576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69" name="Rectangle 22">
                  <a:extLst>
                    <a:ext uri="{FF2B5EF4-FFF2-40B4-BE49-F238E27FC236}">
                      <a16:creationId xmlns:a16="http://schemas.microsoft.com/office/drawing/2014/main" id="{AE2F2EF7-FB95-425D-AF22-12238D0B7A51}"/>
                    </a:ext>
                  </a:extLst>
                </p:cNvPr>
                <p:cNvSpPr>
                  <a:spLocks noChangeArrowheads="1"/>
                </p:cNvSpPr>
                <p:nvPr/>
              </p:nvSpPr>
              <p:spPr bwMode="auto">
                <a:xfrm>
                  <a:off x="1447800" y="39624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70" name="Rectangle 23">
                  <a:extLst>
                    <a:ext uri="{FF2B5EF4-FFF2-40B4-BE49-F238E27FC236}">
                      <a16:creationId xmlns:a16="http://schemas.microsoft.com/office/drawing/2014/main" id="{FC8CB430-B354-45B8-A623-80847B250076}"/>
                    </a:ext>
                  </a:extLst>
                </p:cNvPr>
                <p:cNvSpPr>
                  <a:spLocks noChangeArrowheads="1"/>
                </p:cNvSpPr>
                <p:nvPr/>
              </p:nvSpPr>
              <p:spPr bwMode="auto">
                <a:xfrm>
                  <a:off x="1447800" y="42672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71" name="Rectangle 24">
                  <a:extLst>
                    <a:ext uri="{FF2B5EF4-FFF2-40B4-BE49-F238E27FC236}">
                      <a16:creationId xmlns:a16="http://schemas.microsoft.com/office/drawing/2014/main" id="{C1F02498-E9F5-4E4B-9018-4B594269E206}"/>
                    </a:ext>
                  </a:extLst>
                </p:cNvPr>
                <p:cNvSpPr>
                  <a:spLocks noChangeArrowheads="1"/>
                </p:cNvSpPr>
                <p:nvPr/>
              </p:nvSpPr>
              <p:spPr bwMode="auto">
                <a:xfrm>
                  <a:off x="1447800" y="45720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72" name="Rectangle 25">
                  <a:extLst>
                    <a:ext uri="{FF2B5EF4-FFF2-40B4-BE49-F238E27FC236}">
                      <a16:creationId xmlns:a16="http://schemas.microsoft.com/office/drawing/2014/main" id="{97D3253D-DA85-47A2-A771-EA2FC123170D}"/>
                    </a:ext>
                  </a:extLst>
                </p:cNvPr>
                <p:cNvSpPr>
                  <a:spLocks noChangeArrowheads="1"/>
                </p:cNvSpPr>
                <p:nvPr/>
              </p:nvSpPr>
              <p:spPr bwMode="auto">
                <a:xfrm>
                  <a:off x="1447800" y="48768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73" name="Rectangle 26">
                  <a:extLst>
                    <a:ext uri="{FF2B5EF4-FFF2-40B4-BE49-F238E27FC236}">
                      <a16:creationId xmlns:a16="http://schemas.microsoft.com/office/drawing/2014/main" id="{19AAD349-1569-441D-A202-0039C54F9B2C}"/>
                    </a:ext>
                  </a:extLst>
                </p:cNvPr>
                <p:cNvSpPr>
                  <a:spLocks noChangeArrowheads="1"/>
                </p:cNvSpPr>
                <p:nvPr/>
              </p:nvSpPr>
              <p:spPr bwMode="auto">
                <a:xfrm>
                  <a:off x="1447800" y="51816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74" name="Rectangle 27">
                  <a:extLst>
                    <a:ext uri="{FF2B5EF4-FFF2-40B4-BE49-F238E27FC236}">
                      <a16:creationId xmlns:a16="http://schemas.microsoft.com/office/drawing/2014/main" id="{20493D07-EEB7-44E4-91F8-22BA3C84DDC8}"/>
                    </a:ext>
                  </a:extLst>
                </p:cNvPr>
                <p:cNvSpPr>
                  <a:spLocks noChangeArrowheads="1"/>
                </p:cNvSpPr>
                <p:nvPr/>
              </p:nvSpPr>
              <p:spPr bwMode="auto">
                <a:xfrm>
                  <a:off x="1447800" y="54864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75" name="Rectangle 28">
                  <a:extLst>
                    <a:ext uri="{FF2B5EF4-FFF2-40B4-BE49-F238E27FC236}">
                      <a16:creationId xmlns:a16="http://schemas.microsoft.com/office/drawing/2014/main" id="{D9320461-98F8-4951-A1D3-D5F2A1257E12}"/>
                    </a:ext>
                  </a:extLst>
                </p:cNvPr>
                <p:cNvSpPr>
                  <a:spLocks noChangeArrowheads="1"/>
                </p:cNvSpPr>
                <p:nvPr/>
              </p:nvSpPr>
              <p:spPr bwMode="auto">
                <a:xfrm>
                  <a:off x="1447800" y="57912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grpSp>
          <p:grpSp>
            <p:nvGrpSpPr>
              <p:cNvPr id="37" name="Group 36">
                <a:extLst>
                  <a:ext uri="{FF2B5EF4-FFF2-40B4-BE49-F238E27FC236}">
                    <a16:creationId xmlns:a16="http://schemas.microsoft.com/office/drawing/2014/main" id="{693E3BC2-3AE0-4FD6-A15A-82B4873ABDFB}"/>
                  </a:ext>
                </a:extLst>
              </p:cNvPr>
              <p:cNvGrpSpPr/>
              <p:nvPr/>
            </p:nvGrpSpPr>
            <p:grpSpPr>
              <a:xfrm>
                <a:off x="441325" y="1528041"/>
                <a:ext cx="1087438" cy="4921250"/>
                <a:chOff x="441325" y="1528041"/>
                <a:chExt cx="1087438" cy="4921250"/>
              </a:xfrm>
            </p:grpSpPr>
            <p:sp>
              <p:nvSpPr>
                <p:cNvPr id="40" name="Rectangle 39">
                  <a:extLst>
                    <a:ext uri="{FF2B5EF4-FFF2-40B4-BE49-F238E27FC236}">
                      <a16:creationId xmlns:a16="http://schemas.microsoft.com/office/drawing/2014/main" id="{0D76EC6C-069C-4F0A-A826-B4766B51F848}"/>
                    </a:ext>
                  </a:extLst>
                </p:cNvPr>
                <p:cNvSpPr>
                  <a:spLocks noChangeArrowheads="1"/>
                </p:cNvSpPr>
                <p:nvPr/>
              </p:nvSpPr>
              <p:spPr bwMode="auto">
                <a:xfrm>
                  <a:off x="1127125" y="3966441"/>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41" name="Rectangle 40">
                  <a:extLst>
                    <a:ext uri="{FF2B5EF4-FFF2-40B4-BE49-F238E27FC236}">
                      <a16:creationId xmlns:a16="http://schemas.microsoft.com/office/drawing/2014/main" id="{22E26E95-B7F9-4131-97C4-A6793E03D61A}"/>
                    </a:ext>
                  </a:extLst>
                </p:cNvPr>
                <p:cNvSpPr>
                  <a:spLocks noChangeArrowheads="1"/>
                </p:cNvSpPr>
                <p:nvPr/>
              </p:nvSpPr>
              <p:spPr bwMode="auto">
                <a:xfrm>
                  <a:off x="1127125" y="2747241"/>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42" name="Rectangle 41">
                  <a:extLst>
                    <a:ext uri="{FF2B5EF4-FFF2-40B4-BE49-F238E27FC236}">
                      <a16:creationId xmlns:a16="http://schemas.microsoft.com/office/drawing/2014/main" id="{7A8A4D22-B1FE-4A46-9FD0-91A83AFB8A96}"/>
                    </a:ext>
                  </a:extLst>
                </p:cNvPr>
                <p:cNvSpPr>
                  <a:spLocks noChangeArrowheads="1"/>
                </p:cNvSpPr>
                <p:nvPr/>
              </p:nvSpPr>
              <p:spPr bwMode="auto">
                <a:xfrm>
                  <a:off x="1127125" y="1528041"/>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43" name="Rectangle 11">
                  <a:extLst>
                    <a:ext uri="{FF2B5EF4-FFF2-40B4-BE49-F238E27FC236}">
                      <a16:creationId xmlns:a16="http://schemas.microsoft.com/office/drawing/2014/main" id="{BCBB8A23-7E16-4CDF-90DE-8820BE846BEA}"/>
                    </a:ext>
                  </a:extLst>
                </p:cNvPr>
                <p:cNvSpPr>
                  <a:spLocks noChangeArrowheads="1"/>
                </p:cNvSpPr>
                <p:nvPr/>
              </p:nvSpPr>
              <p:spPr bwMode="auto">
                <a:xfrm>
                  <a:off x="1127125" y="5185641"/>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44" name="Text Box 16">
                  <a:extLst>
                    <a:ext uri="{FF2B5EF4-FFF2-40B4-BE49-F238E27FC236}">
                      <a16:creationId xmlns:a16="http://schemas.microsoft.com/office/drawing/2014/main" id="{CEAB9425-3E03-42A7-B721-3DACAD888079}"/>
                    </a:ext>
                  </a:extLst>
                </p:cNvPr>
                <p:cNvSpPr txBox="1">
                  <a:spLocks noChangeArrowheads="1"/>
                </p:cNvSpPr>
                <p:nvPr/>
              </p:nvSpPr>
              <p:spPr bwMode="auto">
                <a:xfrm>
                  <a:off x="441325" y="15280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..00000</a:t>
                  </a:r>
                </a:p>
              </p:txBody>
            </p:sp>
            <p:sp>
              <p:nvSpPr>
                <p:cNvPr id="45" name="Text Box 29">
                  <a:extLst>
                    <a:ext uri="{FF2B5EF4-FFF2-40B4-BE49-F238E27FC236}">
                      <a16:creationId xmlns:a16="http://schemas.microsoft.com/office/drawing/2014/main" id="{97173C6B-5E4A-42D9-B402-372A4564E91D}"/>
                    </a:ext>
                  </a:extLst>
                </p:cNvPr>
                <p:cNvSpPr txBox="1">
                  <a:spLocks noChangeArrowheads="1"/>
                </p:cNvSpPr>
                <p:nvPr/>
              </p:nvSpPr>
              <p:spPr bwMode="auto">
                <a:xfrm>
                  <a:off x="441325" y="18455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..00001</a:t>
                  </a:r>
                </a:p>
              </p:txBody>
            </p:sp>
            <p:sp>
              <p:nvSpPr>
                <p:cNvPr id="46" name="Text Box 30">
                  <a:extLst>
                    <a:ext uri="{FF2B5EF4-FFF2-40B4-BE49-F238E27FC236}">
                      <a16:creationId xmlns:a16="http://schemas.microsoft.com/office/drawing/2014/main" id="{DFF6A606-6E0D-42CD-874D-381A9073FD68}"/>
                    </a:ext>
                  </a:extLst>
                </p:cNvPr>
                <p:cNvSpPr txBox="1">
                  <a:spLocks noChangeArrowheads="1"/>
                </p:cNvSpPr>
                <p:nvPr/>
              </p:nvSpPr>
              <p:spPr bwMode="auto">
                <a:xfrm>
                  <a:off x="441325" y="21503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..00010</a:t>
                  </a:r>
                </a:p>
              </p:txBody>
            </p:sp>
            <p:sp>
              <p:nvSpPr>
                <p:cNvPr id="47" name="Text Box 31">
                  <a:extLst>
                    <a:ext uri="{FF2B5EF4-FFF2-40B4-BE49-F238E27FC236}">
                      <a16:creationId xmlns:a16="http://schemas.microsoft.com/office/drawing/2014/main" id="{A815333C-3FED-430A-89EC-224312E8C896}"/>
                    </a:ext>
                  </a:extLst>
                </p:cNvPr>
                <p:cNvSpPr txBox="1">
                  <a:spLocks noChangeArrowheads="1"/>
                </p:cNvSpPr>
                <p:nvPr/>
              </p:nvSpPr>
              <p:spPr bwMode="auto">
                <a:xfrm>
                  <a:off x="457200" y="24551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..00011</a:t>
                  </a:r>
                </a:p>
              </p:txBody>
            </p:sp>
            <p:sp>
              <p:nvSpPr>
                <p:cNvPr id="48" name="Text Box 32">
                  <a:extLst>
                    <a:ext uri="{FF2B5EF4-FFF2-40B4-BE49-F238E27FC236}">
                      <a16:creationId xmlns:a16="http://schemas.microsoft.com/office/drawing/2014/main" id="{929478A6-BECB-45D2-8362-7337010A8B41}"/>
                    </a:ext>
                  </a:extLst>
                </p:cNvPr>
                <p:cNvSpPr txBox="1">
                  <a:spLocks noChangeArrowheads="1"/>
                </p:cNvSpPr>
                <p:nvPr/>
              </p:nvSpPr>
              <p:spPr bwMode="auto">
                <a:xfrm>
                  <a:off x="441325" y="27599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..00100</a:t>
                  </a:r>
                </a:p>
              </p:txBody>
            </p:sp>
            <p:sp>
              <p:nvSpPr>
                <p:cNvPr id="49" name="Text Box 33">
                  <a:extLst>
                    <a:ext uri="{FF2B5EF4-FFF2-40B4-BE49-F238E27FC236}">
                      <a16:creationId xmlns:a16="http://schemas.microsoft.com/office/drawing/2014/main" id="{81DD161F-CECB-42FC-8610-5466D4754956}"/>
                    </a:ext>
                  </a:extLst>
                </p:cNvPr>
                <p:cNvSpPr txBox="1">
                  <a:spLocks noChangeArrowheads="1"/>
                </p:cNvSpPr>
                <p:nvPr/>
              </p:nvSpPr>
              <p:spPr bwMode="auto">
                <a:xfrm>
                  <a:off x="457200" y="30647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..00101</a:t>
                  </a:r>
                </a:p>
              </p:txBody>
            </p:sp>
            <p:sp>
              <p:nvSpPr>
                <p:cNvPr id="50" name="Text Box 34">
                  <a:extLst>
                    <a:ext uri="{FF2B5EF4-FFF2-40B4-BE49-F238E27FC236}">
                      <a16:creationId xmlns:a16="http://schemas.microsoft.com/office/drawing/2014/main" id="{498BA6F2-A8A6-4D79-9838-EB9A2DEF4B4C}"/>
                    </a:ext>
                  </a:extLst>
                </p:cNvPr>
                <p:cNvSpPr txBox="1">
                  <a:spLocks noChangeArrowheads="1"/>
                </p:cNvSpPr>
                <p:nvPr/>
              </p:nvSpPr>
              <p:spPr bwMode="auto">
                <a:xfrm>
                  <a:off x="457200" y="33695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..00110</a:t>
                  </a:r>
                </a:p>
              </p:txBody>
            </p:sp>
            <p:sp>
              <p:nvSpPr>
                <p:cNvPr id="51" name="Text Box 35">
                  <a:extLst>
                    <a:ext uri="{FF2B5EF4-FFF2-40B4-BE49-F238E27FC236}">
                      <a16:creationId xmlns:a16="http://schemas.microsoft.com/office/drawing/2014/main" id="{06590A4E-ACE4-443E-AED5-44DF53A92A8A}"/>
                    </a:ext>
                  </a:extLst>
                </p:cNvPr>
                <p:cNvSpPr txBox="1">
                  <a:spLocks noChangeArrowheads="1"/>
                </p:cNvSpPr>
                <p:nvPr/>
              </p:nvSpPr>
              <p:spPr bwMode="auto">
                <a:xfrm>
                  <a:off x="473075" y="36743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..00111</a:t>
                  </a:r>
                </a:p>
              </p:txBody>
            </p:sp>
            <p:sp>
              <p:nvSpPr>
                <p:cNvPr id="52" name="Text Box 36">
                  <a:extLst>
                    <a:ext uri="{FF2B5EF4-FFF2-40B4-BE49-F238E27FC236}">
                      <a16:creationId xmlns:a16="http://schemas.microsoft.com/office/drawing/2014/main" id="{5AB5FDFF-5358-4C2E-97A8-662CB91CDB94}"/>
                    </a:ext>
                  </a:extLst>
                </p:cNvPr>
                <p:cNvSpPr txBox="1">
                  <a:spLocks noChangeArrowheads="1"/>
                </p:cNvSpPr>
                <p:nvPr/>
              </p:nvSpPr>
              <p:spPr bwMode="auto">
                <a:xfrm>
                  <a:off x="441325" y="39791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..01000</a:t>
                  </a:r>
                </a:p>
              </p:txBody>
            </p:sp>
            <p:sp>
              <p:nvSpPr>
                <p:cNvPr id="53" name="Text Box 37">
                  <a:extLst>
                    <a:ext uri="{FF2B5EF4-FFF2-40B4-BE49-F238E27FC236}">
                      <a16:creationId xmlns:a16="http://schemas.microsoft.com/office/drawing/2014/main" id="{40B5DD71-7D08-4D10-B011-95C53958EAF8}"/>
                    </a:ext>
                  </a:extLst>
                </p:cNvPr>
                <p:cNvSpPr txBox="1">
                  <a:spLocks noChangeArrowheads="1"/>
                </p:cNvSpPr>
                <p:nvPr/>
              </p:nvSpPr>
              <p:spPr bwMode="auto">
                <a:xfrm>
                  <a:off x="457200" y="42839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..01001</a:t>
                  </a:r>
                </a:p>
              </p:txBody>
            </p:sp>
            <p:sp>
              <p:nvSpPr>
                <p:cNvPr id="54" name="Text Box 38">
                  <a:extLst>
                    <a:ext uri="{FF2B5EF4-FFF2-40B4-BE49-F238E27FC236}">
                      <a16:creationId xmlns:a16="http://schemas.microsoft.com/office/drawing/2014/main" id="{63B5FF11-C436-4E5C-912F-400A6CBFE6DD}"/>
                    </a:ext>
                  </a:extLst>
                </p:cNvPr>
                <p:cNvSpPr txBox="1">
                  <a:spLocks noChangeArrowheads="1"/>
                </p:cNvSpPr>
                <p:nvPr/>
              </p:nvSpPr>
              <p:spPr bwMode="auto">
                <a:xfrm>
                  <a:off x="457200" y="45887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..01010</a:t>
                  </a:r>
                </a:p>
              </p:txBody>
            </p:sp>
            <p:sp>
              <p:nvSpPr>
                <p:cNvPr id="55" name="Text Box 39">
                  <a:extLst>
                    <a:ext uri="{FF2B5EF4-FFF2-40B4-BE49-F238E27FC236}">
                      <a16:creationId xmlns:a16="http://schemas.microsoft.com/office/drawing/2014/main" id="{AE11B95D-BDC9-46D3-9E8C-314D6E184FB1}"/>
                    </a:ext>
                  </a:extLst>
                </p:cNvPr>
                <p:cNvSpPr txBox="1">
                  <a:spLocks noChangeArrowheads="1"/>
                </p:cNvSpPr>
                <p:nvPr/>
              </p:nvSpPr>
              <p:spPr bwMode="auto">
                <a:xfrm>
                  <a:off x="473075" y="48935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..01011</a:t>
                  </a:r>
                </a:p>
              </p:txBody>
            </p:sp>
            <p:sp>
              <p:nvSpPr>
                <p:cNvPr id="56" name="Text Box 40">
                  <a:extLst>
                    <a:ext uri="{FF2B5EF4-FFF2-40B4-BE49-F238E27FC236}">
                      <a16:creationId xmlns:a16="http://schemas.microsoft.com/office/drawing/2014/main" id="{B57D1CC1-0692-4545-B3D9-74522027C9BC}"/>
                    </a:ext>
                  </a:extLst>
                </p:cNvPr>
                <p:cNvSpPr txBox="1">
                  <a:spLocks noChangeArrowheads="1"/>
                </p:cNvSpPr>
                <p:nvPr/>
              </p:nvSpPr>
              <p:spPr bwMode="auto">
                <a:xfrm>
                  <a:off x="457200" y="5198341"/>
                  <a:ext cx="1039813" cy="336550"/>
                </a:xfrm>
                <a:prstGeom prst="rect">
                  <a:avLst/>
                </a:prstGeom>
                <a:noFill/>
                <a:ln w="9525" algn="ctr">
                  <a:noFill/>
                  <a:miter lim="800000"/>
                  <a:headEnd/>
                  <a:tailEnd/>
                </a:ln>
              </p:spPr>
              <p:txBody>
                <a:bodyPr wrap="none">
                  <a:spAutoFit/>
                </a:bodyPr>
                <a:lstStyle/>
                <a:p>
                  <a:pPr algn="ctr"/>
                  <a:r>
                    <a:rPr lang="en-US" sz="1600" b="1" dirty="0">
                      <a:latin typeface="Courier New" pitchFamily="49" charset="0"/>
                      <a:cs typeface="Courier New" pitchFamily="49" charset="0"/>
                    </a:rPr>
                    <a:t>..01100</a:t>
                  </a:r>
                </a:p>
              </p:txBody>
            </p:sp>
            <p:sp>
              <p:nvSpPr>
                <p:cNvPr id="57" name="Text Box 41">
                  <a:extLst>
                    <a:ext uri="{FF2B5EF4-FFF2-40B4-BE49-F238E27FC236}">
                      <a16:creationId xmlns:a16="http://schemas.microsoft.com/office/drawing/2014/main" id="{A026057C-6197-4FFC-9307-7043DF693F3C}"/>
                    </a:ext>
                  </a:extLst>
                </p:cNvPr>
                <p:cNvSpPr txBox="1">
                  <a:spLocks noChangeArrowheads="1"/>
                </p:cNvSpPr>
                <p:nvPr/>
              </p:nvSpPr>
              <p:spPr bwMode="auto">
                <a:xfrm>
                  <a:off x="473075" y="55031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..01101</a:t>
                  </a:r>
                </a:p>
              </p:txBody>
            </p:sp>
            <p:sp>
              <p:nvSpPr>
                <p:cNvPr id="58" name="Text Box 42">
                  <a:extLst>
                    <a:ext uri="{FF2B5EF4-FFF2-40B4-BE49-F238E27FC236}">
                      <a16:creationId xmlns:a16="http://schemas.microsoft.com/office/drawing/2014/main" id="{18E8B0EB-E2EE-4039-BAF3-CA8F498CCA29}"/>
                    </a:ext>
                  </a:extLst>
                </p:cNvPr>
                <p:cNvSpPr txBox="1">
                  <a:spLocks noChangeArrowheads="1"/>
                </p:cNvSpPr>
                <p:nvPr/>
              </p:nvSpPr>
              <p:spPr bwMode="auto">
                <a:xfrm>
                  <a:off x="473075" y="58079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..01110</a:t>
                  </a:r>
                </a:p>
              </p:txBody>
            </p:sp>
            <p:sp>
              <p:nvSpPr>
                <p:cNvPr id="59" name="Text Box 43">
                  <a:extLst>
                    <a:ext uri="{FF2B5EF4-FFF2-40B4-BE49-F238E27FC236}">
                      <a16:creationId xmlns:a16="http://schemas.microsoft.com/office/drawing/2014/main" id="{FB8B474E-1055-45E2-A745-EC091ED8A613}"/>
                    </a:ext>
                  </a:extLst>
                </p:cNvPr>
                <p:cNvSpPr txBox="1">
                  <a:spLocks noChangeArrowheads="1"/>
                </p:cNvSpPr>
                <p:nvPr/>
              </p:nvSpPr>
              <p:spPr bwMode="auto">
                <a:xfrm>
                  <a:off x="488950" y="6112741"/>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..01111</a:t>
                  </a:r>
                </a:p>
              </p:txBody>
            </p:sp>
          </p:grpSp>
          <p:sp>
            <p:nvSpPr>
              <p:cNvPr id="38" name="Text Box 44">
                <a:extLst>
                  <a:ext uri="{FF2B5EF4-FFF2-40B4-BE49-F238E27FC236}">
                    <a16:creationId xmlns:a16="http://schemas.microsoft.com/office/drawing/2014/main" id="{9162CFDE-B050-40A0-A391-25C6BBFD0B42}"/>
                  </a:ext>
                </a:extLst>
              </p:cNvPr>
              <p:cNvSpPr txBox="1">
                <a:spLocks noChangeArrowheads="1"/>
              </p:cNvSpPr>
              <p:nvPr/>
            </p:nvSpPr>
            <p:spPr bwMode="auto">
              <a:xfrm>
                <a:off x="131435" y="1147041"/>
                <a:ext cx="3002617" cy="338554"/>
              </a:xfrm>
              <a:prstGeom prst="rect">
                <a:avLst/>
              </a:prstGeom>
              <a:noFill/>
              <a:ln w="9525" algn="ctr">
                <a:noFill/>
                <a:miter lim="800000"/>
                <a:headEnd/>
                <a:tailEnd/>
              </a:ln>
            </p:spPr>
            <p:txBody>
              <a:bodyPr wrap="none">
                <a:spAutoFit/>
              </a:bodyPr>
              <a:lstStyle/>
              <a:p>
                <a:pPr algn="ctr"/>
                <a:r>
                  <a:rPr lang="en-US" sz="1600" b="1" dirty="0">
                    <a:solidFill>
                      <a:srgbClr val="0000CC"/>
                    </a:solidFill>
                    <a:latin typeface="+mn-lt"/>
                  </a:rPr>
                  <a:t>Block Number </a:t>
                </a:r>
                <a:r>
                  <a:rPr lang="en-US" sz="1600" dirty="0">
                    <a:solidFill>
                      <a:srgbClr val="C00000"/>
                    </a:solidFill>
                    <a:latin typeface="+mn-lt"/>
                  </a:rPr>
                  <a:t>(</a:t>
                </a:r>
                <a:r>
                  <a:rPr lang="en-US" sz="1600" u="sng" dirty="0">
                    <a:solidFill>
                      <a:srgbClr val="C00000"/>
                    </a:solidFill>
                    <a:latin typeface="+mn-lt"/>
                  </a:rPr>
                  <a:t>Not</a:t>
                </a:r>
                <a:r>
                  <a:rPr lang="en-US" sz="1600" dirty="0">
                    <a:solidFill>
                      <a:srgbClr val="C00000"/>
                    </a:solidFill>
                    <a:latin typeface="+mn-lt"/>
                  </a:rPr>
                  <a:t> Address!) </a:t>
                </a:r>
              </a:p>
            </p:txBody>
          </p:sp>
          <p:sp>
            <p:nvSpPr>
              <p:cNvPr id="39" name="Text Box 63">
                <a:extLst>
                  <a:ext uri="{FF2B5EF4-FFF2-40B4-BE49-F238E27FC236}">
                    <a16:creationId xmlns:a16="http://schemas.microsoft.com/office/drawing/2014/main" id="{C03211BF-ABFA-4FC6-B53C-BA2369E6CBED}"/>
                  </a:ext>
                </a:extLst>
              </p:cNvPr>
              <p:cNvSpPr txBox="1">
                <a:spLocks noChangeArrowheads="1"/>
              </p:cNvSpPr>
              <p:nvPr/>
            </p:nvSpPr>
            <p:spPr bwMode="auto">
              <a:xfrm rot="5400000">
                <a:off x="-315683" y="3545983"/>
                <a:ext cx="1366080" cy="461665"/>
              </a:xfrm>
              <a:prstGeom prst="rect">
                <a:avLst/>
              </a:prstGeom>
              <a:noFill/>
              <a:ln w="9525" algn="ctr">
                <a:noFill/>
                <a:miter lim="800000"/>
                <a:headEnd/>
                <a:tailEnd/>
              </a:ln>
              <a:effectLst/>
            </p:spPr>
            <p:txBody>
              <a:bodyPr wrap="none">
                <a:spAutoFit/>
              </a:bodyPr>
              <a:lstStyle/>
              <a:p>
                <a:pPr algn="ctr"/>
                <a:r>
                  <a:rPr lang="en-US" sz="2400" b="1" dirty="0">
                    <a:latin typeface="+mn-lt"/>
                  </a:rPr>
                  <a:t>Memory</a:t>
                </a:r>
              </a:p>
            </p:txBody>
          </p:sp>
        </p:grpSp>
        <p:sp>
          <p:nvSpPr>
            <p:cNvPr id="35" name="TextBox 34">
              <a:extLst>
                <a:ext uri="{FF2B5EF4-FFF2-40B4-BE49-F238E27FC236}">
                  <a16:creationId xmlns:a16="http://schemas.microsoft.com/office/drawing/2014/main" id="{9CA8092A-D998-426A-ABC8-EA0112C64C75}"/>
                </a:ext>
              </a:extLst>
            </p:cNvPr>
            <p:cNvSpPr txBox="1"/>
            <p:nvPr/>
          </p:nvSpPr>
          <p:spPr>
            <a:xfrm>
              <a:off x="1269206" y="1512581"/>
              <a:ext cx="1392238" cy="338554"/>
            </a:xfrm>
            <a:prstGeom prst="rect">
              <a:avLst/>
            </a:prstGeom>
            <a:noFill/>
          </p:spPr>
          <p:txBody>
            <a:bodyPr wrap="square" rtlCol="0">
              <a:spAutoFit/>
            </a:bodyPr>
            <a:lstStyle/>
            <a:p>
              <a:pPr algn="ctr"/>
              <a:r>
                <a:rPr lang="en-SG" sz="1600" dirty="0">
                  <a:solidFill>
                    <a:schemeClr val="bg1"/>
                  </a:solidFill>
                </a:rPr>
                <a:t>One block</a:t>
              </a:r>
            </a:p>
          </p:txBody>
        </p:sp>
      </p:grpSp>
      <p:sp>
        <p:nvSpPr>
          <p:cNvPr id="77"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78"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79"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7</a:t>
            </a:fld>
            <a:endParaRPr dirty="0"/>
          </a:p>
        </p:txBody>
      </p:sp>
    </p:spTree>
    <p:extLst>
      <p:ext uri="{BB962C8B-B14F-4D97-AF65-F5344CB8AC3E}">
        <p14:creationId xmlns:p14="http://schemas.microsoft.com/office/powerpoint/2010/main" val="1824599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Basics</a:t>
            </a:r>
          </a:p>
        </p:txBody>
      </p:sp>
      <p:sp>
        <p:nvSpPr>
          <p:cNvPr id="9" name="Content Placeholder 2">
            <a:extLst>
              <a:ext uri="{FF2B5EF4-FFF2-40B4-BE49-F238E27FC236}">
                <a16:creationId xmlns:a16="http://schemas.microsoft.com/office/drawing/2014/main" id="{BB4A016B-DBEE-4622-B616-F4723CB57413}"/>
              </a:ext>
            </a:extLst>
          </p:cNvPr>
          <p:cNvSpPr>
            <a:spLocks noGrp="1"/>
          </p:cNvSpPr>
          <p:nvPr>
            <p:ph idx="1"/>
          </p:nvPr>
        </p:nvSpPr>
        <p:spPr>
          <a:xfrm>
            <a:off x="355600" y="1524000"/>
            <a:ext cx="2705100" cy="2286000"/>
          </a:xfrm>
        </p:spPr>
        <p:txBody>
          <a:bodyPr>
            <a:noAutofit/>
          </a:bodyPr>
          <a:lstStyle/>
          <a:p>
            <a:r>
              <a:rPr lang="en-US" sz="2000" dirty="0"/>
              <a:t>Cache blocks/Line</a:t>
            </a:r>
          </a:p>
          <a:p>
            <a:r>
              <a:rPr lang="en-US" sz="2000" dirty="0"/>
              <a:t>Block Size</a:t>
            </a:r>
          </a:p>
          <a:p>
            <a:r>
              <a:rPr lang="en-US" sz="2000" dirty="0"/>
              <a:t>Block Number</a:t>
            </a:r>
          </a:p>
          <a:p>
            <a:r>
              <a:rPr lang="en-US" sz="2000" dirty="0"/>
              <a:t>Offset</a:t>
            </a:r>
          </a:p>
          <a:p>
            <a:r>
              <a:rPr lang="en-US" sz="2000" dirty="0"/>
              <a:t>Cache Index</a:t>
            </a:r>
          </a:p>
          <a:p>
            <a:r>
              <a:rPr lang="en-US" sz="2000" dirty="0"/>
              <a:t>Tag</a:t>
            </a:r>
          </a:p>
        </p:txBody>
      </p:sp>
      <p:sp>
        <p:nvSpPr>
          <p:cNvPr id="76" name="Line 51">
            <a:extLst>
              <a:ext uri="{FF2B5EF4-FFF2-40B4-BE49-F238E27FC236}">
                <a16:creationId xmlns:a16="http://schemas.microsoft.com/office/drawing/2014/main" id="{A5A8E29E-4189-417B-850A-9CF4F90E56EC}"/>
              </a:ext>
            </a:extLst>
          </p:cNvPr>
          <p:cNvSpPr>
            <a:spLocks noChangeShapeType="1"/>
          </p:cNvSpPr>
          <p:nvPr/>
        </p:nvSpPr>
        <p:spPr bwMode="auto">
          <a:xfrm flipV="1">
            <a:off x="5397500" y="1905000"/>
            <a:ext cx="3352800" cy="76200"/>
          </a:xfrm>
          <a:prstGeom prst="line">
            <a:avLst/>
          </a:prstGeom>
          <a:noFill/>
          <a:ln w="9525">
            <a:solidFill>
              <a:schemeClr val="tx1"/>
            </a:solidFill>
            <a:round/>
            <a:headEnd/>
            <a:tailEnd type="triangle" w="med" len="med"/>
          </a:ln>
        </p:spPr>
        <p:txBody>
          <a:bodyPr wrap="square">
            <a:spAutoFit/>
          </a:bodyPr>
          <a:lstStyle/>
          <a:p>
            <a:endParaRPr lang="en-US"/>
          </a:p>
        </p:txBody>
      </p:sp>
      <p:sp>
        <p:nvSpPr>
          <p:cNvPr id="77" name="Line 52">
            <a:extLst>
              <a:ext uri="{FF2B5EF4-FFF2-40B4-BE49-F238E27FC236}">
                <a16:creationId xmlns:a16="http://schemas.microsoft.com/office/drawing/2014/main" id="{161A2658-7E42-4D8C-95B1-931958332E89}"/>
              </a:ext>
            </a:extLst>
          </p:cNvPr>
          <p:cNvSpPr>
            <a:spLocks noChangeShapeType="1"/>
          </p:cNvSpPr>
          <p:nvPr/>
        </p:nvSpPr>
        <p:spPr bwMode="auto">
          <a:xfrm flipV="1">
            <a:off x="5397500" y="1981200"/>
            <a:ext cx="3352800" cy="1244600"/>
          </a:xfrm>
          <a:prstGeom prst="line">
            <a:avLst/>
          </a:prstGeom>
          <a:noFill/>
          <a:ln w="9525">
            <a:solidFill>
              <a:schemeClr val="tx1"/>
            </a:solidFill>
            <a:round/>
            <a:headEnd/>
            <a:tailEnd type="triangle" w="med" len="med"/>
          </a:ln>
        </p:spPr>
        <p:txBody>
          <a:bodyPr wrap="square">
            <a:spAutoFit/>
          </a:bodyPr>
          <a:lstStyle/>
          <a:p>
            <a:endParaRPr lang="en-US"/>
          </a:p>
        </p:txBody>
      </p:sp>
      <p:sp>
        <p:nvSpPr>
          <p:cNvPr id="78" name="Line 53">
            <a:extLst>
              <a:ext uri="{FF2B5EF4-FFF2-40B4-BE49-F238E27FC236}">
                <a16:creationId xmlns:a16="http://schemas.microsoft.com/office/drawing/2014/main" id="{8293D5B4-A720-4E9D-9DB9-2D4DE2F5B4A8}"/>
              </a:ext>
            </a:extLst>
          </p:cNvPr>
          <p:cNvSpPr>
            <a:spLocks noChangeShapeType="1"/>
          </p:cNvSpPr>
          <p:nvPr/>
        </p:nvSpPr>
        <p:spPr bwMode="auto">
          <a:xfrm flipV="1">
            <a:off x="5397500" y="1981200"/>
            <a:ext cx="3352800" cy="2489200"/>
          </a:xfrm>
          <a:prstGeom prst="line">
            <a:avLst/>
          </a:prstGeom>
          <a:noFill/>
          <a:ln w="9525">
            <a:solidFill>
              <a:schemeClr val="tx1"/>
            </a:solidFill>
            <a:round/>
            <a:headEnd/>
            <a:tailEnd type="triangle" w="med" len="med"/>
          </a:ln>
        </p:spPr>
        <p:txBody>
          <a:bodyPr wrap="square">
            <a:spAutoFit/>
          </a:bodyPr>
          <a:lstStyle/>
          <a:p>
            <a:endParaRPr lang="en-US"/>
          </a:p>
        </p:txBody>
      </p:sp>
      <p:sp>
        <p:nvSpPr>
          <p:cNvPr id="79" name="Line 54">
            <a:extLst>
              <a:ext uri="{FF2B5EF4-FFF2-40B4-BE49-F238E27FC236}">
                <a16:creationId xmlns:a16="http://schemas.microsoft.com/office/drawing/2014/main" id="{1F0CFB70-EC70-4944-938E-E9A9EFA7953A}"/>
              </a:ext>
            </a:extLst>
          </p:cNvPr>
          <p:cNvSpPr>
            <a:spLocks noChangeShapeType="1"/>
          </p:cNvSpPr>
          <p:nvPr/>
        </p:nvSpPr>
        <p:spPr bwMode="auto">
          <a:xfrm flipV="1">
            <a:off x="5397500" y="2057400"/>
            <a:ext cx="3352800" cy="3657600"/>
          </a:xfrm>
          <a:prstGeom prst="line">
            <a:avLst/>
          </a:prstGeom>
          <a:noFill/>
          <a:ln w="9525">
            <a:solidFill>
              <a:schemeClr val="tx1"/>
            </a:solidFill>
            <a:round/>
            <a:headEnd/>
            <a:tailEnd type="triangle" w="med" len="med"/>
          </a:ln>
        </p:spPr>
        <p:txBody>
          <a:bodyPr wrap="square">
            <a:spAutoFit/>
          </a:bodyPr>
          <a:lstStyle/>
          <a:p>
            <a:endParaRPr lang="en-US"/>
          </a:p>
        </p:txBody>
      </p:sp>
      <p:sp>
        <p:nvSpPr>
          <p:cNvPr id="80" name="Text Box 60">
            <a:extLst>
              <a:ext uri="{FF2B5EF4-FFF2-40B4-BE49-F238E27FC236}">
                <a16:creationId xmlns:a16="http://schemas.microsoft.com/office/drawing/2014/main" id="{7B7B9249-BB63-4CCF-8E5B-ECBE5A8C4F88}"/>
              </a:ext>
            </a:extLst>
          </p:cNvPr>
          <p:cNvSpPr txBox="1">
            <a:spLocks noChangeArrowheads="1"/>
          </p:cNvSpPr>
          <p:nvPr/>
        </p:nvSpPr>
        <p:spPr bwMode="auto">
          <a:xfrm>
            <a:off x="5727575" y="2885182"/>
            <a:ext cx="3632325" cy="1200329"/>
          </a:xfrm>
          <a:prstGeom prst="rect">
            <a:avLst/>
          </a:prstGeom>
          <a:solidFill>
            <a:schemeClr val="bg1">
              <a:alpha val="80000"/>
            </a:schemeClr>
          </a:solidFill>
          <a:ln w="9525" algn="ctr">
            <a:noFill/>
            <a:miter lim="800000"/>
            <a:headEnd/>
            <a:tailEnd/>
          </a:ln>
        </p:spPr>
        <p:txBody>
          <a:bodyPr wrap="square">
            <a:spAutoFit/>
          </a:bodyPr>
          <a:lstStyle/>
          <a:p>
            <a:r>
              <a:rPr lang="en-US" b="1" dirty="0">
                <a:solidFill>
                  <a:srgbClr val="006600"/>
                </a:solidFill>
              </a:rPr>
              <a:t>Mapping Function: </a:t>
            </a:r>
          </a:p>
          <a:p>
            <a:r>
              <a:rPr lang="en-US" b="1" dirty="0"/>
              <a:t>Cache Index </a:t>
            </a:r>
          </a:p>
          <a:p>
            <a:r>
              <a:rPr lang="en-US" b="1" dirty="0"/>
              <a:t> = (</a:t>
            </a:r>
            <a:r>
              <a:rPr lang="en-US" b="1" dirty="0" err="1"/>
              <a:t>BlockNumber</a:t>
            </a:r>
            <a:r>
              <a:rPr lang="en-US" b="1" dirty="0"/>
              <a:t>) modulo </a:t>
            </a:r>
          </a:p>
          <a:p>
            <a:r>
              <a:rPr lang="en-US" b="1" dirty="0"/>
              <a:t>       (</a:t>
            </a:r>
            <a:r>
              <a:rPr lang="en-US" b="1" dirty="0" err="1"/>
              <a:t>NumberOfCacheBlocks</a:t>
            </a:r>
            <a:r>
              <a:rPr lang="en-US" b="1" dirty="0"/>
              <a:t>)</a:t>
            </a:r>
            <a:endParaRPr lang="en-US" sz="1600" b="1" dirty="0"/>
          </a:p>
        </p:txBody>
      </p:sp>
      <p:sp>
        <p:nvSpPr>
          <p:cNvPr id="81" name="Text Box 61">
            <a:extLst>
              <a:ext uri="{FF2B5EF4-FFF2-40B4-BE49-F238E27FC236}">
                <a16:creationId xmlns:a16="http://schemas.microsoft.com/office/drawing/2014/main" id="{9FE0A3C5-1489-42DD-8791-53F3505E5E44}"/>
              </a:ext>
            </a:extLst>
          </p:cNvPr>
          <p:cNvSpPr txBox="1">
            <a:spLocks noChangeArrowheads="1"/>
          </p:cNvSpPr>
          <p:nvPr/>
        </p:nvSpPr>
        <p:spPr bwMode="auto">
          <a:xfrm>
            <a:off x="7972425" y="5246688"/>
            <a:ext cx="184150" cy="336550"/>
          </a:xfrm>
          <a:prstGeom prst="rect">
            <a:avLst/>
          </a:prstGeom>
          <a:noFill/>
          <a:ln w="9525" algn="ctr">
            <a:noFill/>
            <a:miter lim="800000"/>
            <a:headEnd/>
            <a:tailEnd/>
          </a:ln>
        </p:spPr>
        <p:txBody>
          <a:bodyPr wrap="none">
            <a:spAutoFit/>
          </a:bodyPr>
          <a:lstStyle/>
          <a:p>
            <a:pPr algn="ctr"/>
            <a:endParaRPr lang="en-US" sz="1600">
              <a:latin typeface="Comic Sans MS" pitchFamily="66" charset="0"/>
            </a:endParaRPr>
          </a:p>
        </p:txBody>
      </p:sp>
      <p:sp>
        <p:nvSpPr>
          <p:cNvPr id="82" name="Text Box 62">
            <a:extLst>
              <a:ext uri="{FF2B5EF4-FFF2-40B4-BE49-F238E27FC236}">
                <a16:creationId xmlns:a16="http://schemas.microsoft.com/office/drawing/2014/main" id="{F62EACA1-A5FF-4231-96B1-001B1F9CBCC7}"/>
              </a:ext>
            </a:extLst>
          </p:cNvPr>
          <p:cNvSpPr txBox="1">
            <a:spLocks noChangeArrowheads="1"/>
          </p:cNvSpPr>
          <p:nvPr/>
        </p:nvSpPr>
        <p:spPr bwMode="auto">
          <a:xfrm>
            <a:off x="5664200" y="4328196"/>
            <a:ext cx="6172200" cy="1729704"/>
          </a:xfrm>
          <a:prstGeom prst="rect">
            <a:avLst/>
          </a:prstGeom>
          <a:solidFill>
            <a:srgbClr val="FFFFCC"/>
          </a:solidFill>
          <a:ln w="9525" algn="ctr">
            <a:solidFill>
              <a:schemeClr val="accent5">
                <a:lumMod val="40000"/>
                <a:lumOff val="60000"/>
              </a:schemeClr>
            </a:solidFill>
            <a:miter lim="800000"/>
            <a:headEnd/>
            <a:tailEnd/>
          </a:ln>
        </p:spPr>
        <p:txBody>
          <a:bodyPr wrap="square">
            <a:spAutoFit/>
          </a:bodyPr>
          <a:lstStyle/>
          <a:p>
            <a:pPr>
              <a:spcBef>
                <a:spcPct val="20000"/>
              </a:spcBef>
            </a:pPr>
            <a:r>
              <a:rPr lang="en-US" sz="2000" b="1" dirty="0">
                <a:solidFill>
                  <a:srgbClr val="660066"/>
                </a:solidFill>
                <a:latin typeface="+mn-lt"/>
              </a:rPr>
              <a:t>Observation:</a:t>
            </a:r>
          </a:p>
          <a:p>
            <a:pPr>
              <a:spcBef>
                <a:spcPct val="20000"/>
              </a:spcBef>
            </a:pPr>
            <a:r>
              <a:rPr lang="en-SG" sz="1800" dirty="0">
                <a:latin typeface="+mn-lt"/>
              </a:rPr>
              <a:t>Multiple memory blocks can map to the same cache block</a:t>
            </a:r>
          </a:p>
          <a:p>
            <a:pPr>
              <a:spcBef>
                <a:spcPct val="20000"/>
              </a:spcBef>
            </a:pPr>
            <a:r>
              <a:rPr lang="en-US" sz="1800" dirty="0">
                <a:latin typeface="+mn-lt"/>
                <a:sym typeface="Wingdings" pitchFamily="2" charset="2"/>
              </a:rPr>
              <a:t> Same Cache Index</a:t>
            </a:r>
          </a:p>
          <a:p>
            <a:pPr>
              <a:spcBef>
                <a:spcPct val="20000"/>
              </a:spcBef>
            </a:pPr>
            <a:r>
              <a:rPr lang="en-US" sz="1800" dirty="0">
                <a:latin typeface="+mn-lt"/>
              </a:rPr>
              <a:t>However, they have unique </a:t>
            </a:r>
            <a:r>
              <a:rPr lang="en-US" sz="1800" b="1" dirty="0">
                <a:solidFill>
                  <a:srgbClr val="C00000"/>
                </a:solidFill>
                <a:latin typeface="+mn-lt"/>
              </a:rPr>
              <a:t>tag number</a:t>
            </a:r>
            <a:r>
              <a:rPr lang="en-US" sz="1800" b="1" dirty="0">
                <a:latin typeface="+mn-lt"/>
              </a:rPr>
              <a:t>:</a:t>
            </a:r>
            <a:endParaRPr lang="en-SG" sz="1800" dirty="0">
              <a:latin typeface="+mn-lt"/>
            </a:endParaRPr>
          </a:p>
          <a:p>
            <a:pPr>
              <a:spcBef>
                <a:spcPct val="20000"/>
              </a:spcBef>
            </a:pPr>
            <a:r>
              <a:rPr lang="en-SG" sz="1800" b="1" dirty="0">
                <a:latin typeface="+mn-lt"/>
              </a:rPr>
              <a:t>Tag = Block number / Number of Cache Blocks</a:t>
            </a:r>
          </a:p>
        </p:txBody>
      </p:sp>
      <p:grpSp>
        <p:nvGrpSpPr>
          <p:cNvPr id="83" name="Group 82">
            <a:extLst>
              <a:ext uri="{FF2B5EF4-FFF2-40B4-BE49-F238E27FC236}">
                <a16:creationId xmlns:a16="http://schemas.microsoft.com/office/drawing/2014/main" id="{514B9082-B145-44AD-A708-BDD2812D928F}"/>
              </a:ext>
            </a:extLst>
          </p:cNvPr>
          <p:cNvGrpSpPr/>
          <p:nvPr/>
        </p:nvGrpSpPr>
        <p:grpSpPr>
          <a:xfrm>
            <a:off x="3030210" y="1447800"/>
            <a:ext cx="3002617" cy="5302250"/>
            <a:chOff x="243563" y="1169233"/>
            <a:chExt cx="3002617" cy="5302250"/>
          </a:xfrm>
        </p:grpSpPr>
        <p:grpSp>
          <p:nvGrpSpPr>
            <p:cNvPr id="84" name="Group 83">
              <a:extLst>
                <a:ext uri="{FF2B5EF4-FFF2-40B4-BE49-F238E27FC236}">
                  <a16:creationId xmlns:a16="http://schemas.microsoft.com/office/drawing/2014/main" id="{0FDB1133-060A-4920-8DC5-40EA245814AA}"/>
                </a:ext>
              </a:extLst>
            </p:cNvPr>
            <p:cNvGrpSpPr/>
            <p:nvPr/>
          </p:nvGrpSpPr>
          <p:grpSpPr>
            <a:xfrm>
              <a:off x="243563" y="1169233"/>
              <a:ext cx="3002617" cy="5302250"/>
              <a:chOff x="243563" y="1169233"/>
              <a:chExt cx="3002617" cy="5302250"/>
            </a:xfrm>
          </p:grpSpPr>
          <p:grpSp>
            <p:nvGrpSpPr>
              <p:cNvPr id="86" name="Group 127">
                <a:extLst>
                  <a:ext uri="{FF2B5EF4-FFF2-40B4-BE49-F238E27FC236}">
                    <a16:creationId xmlns:a16="http://schemas.microsoft.com/office/drawing/2014/main" id="{7472F857-E908-4452-BE52-EB564690CC52}"/>
                  </a:ext>
                </a:extLst>
              </p:cNvPr>
              <p:cNvGrpSpPr>
                <a:grpSpLocks/>
              </p:cNvGrpSpPr>
              <p:nvPr/>
            </p:nvGrpSpPr>
            <p:grpSpPr bwMode="auto">
              <a:xfrm>
                <a:off x="324853" y="1550233"/>
                <a:ext cx="914400" cy="3962400"/>
                <a:chOff x="240" y="1008"/>
                <a:chExt cx="576" cy="2496"/>
              </a:xfrm>
            </p:grpSpPr>
            <p:sp>
              <p:nvSpPr>
                <p:cNvPr id="126" name="Rectangle 123">
                  <a:extLst>
                    <a:ext uri="{FF2B5EF4-FFF2-40B4-BE49-F238E27FC236}">
                      <a16:creationId xmlns:a16="http://schemas.microsoft.com/office/drawing/2014/main" id="{82103831-9564-4D6E-A7D2-3CCF0F2013E0}"/>
                    </a:ext>
                  </a:extLst>
                </p:cNvPr>
                <p:cNvSpPr>
                  <a:spLocks noChangeArrowheads="1"/>
                </p:cNvSpPr>
                <p:nvPr/>
              </p:nvSpPr>
              <p:spPr bwMode="auto">
                <a:xfrm>
                  <a:off x="240" y="3312"/>
                  <a:ext cx="576" cy="192"/>
                </a:xfrm>
                <a:prstGeom prst="rect">
                  <a:avLst/>
                </a:prstGeom>
                <a:solidFill>
                  <a:srgbClr val="CCFFCC"/>
                </a:solidFill>
                <a:ln w="9525" algn="ctr">
                  <a:noFill/>
                  <a:miter lim="800000"/>
                  <a:headEnd/>
                  <a:tailEnd/>
                </a:ln>
              </p:spPr>
              <p:txBody>
                <a:bodyPr anchor="ctr">
                  <a:spAutoFit/>
                </a:bodyPr>
                <a:lstStyle/>
                <a:p>
                  <a:endParaRPr lang="en-US"/>
                </a:p>
              </p:txBody>
            </p:sp>
            <p:sp>
              <p:nvSpPr>
                <p:cNvPr id="127" name="Rectangle 124">
                  <a:extLst>
                    <a:ext uri="{FF2B5EF4-FFF2-40B4-BE49-F238E27FC236}">
                      <a16:creationId xmlns:a16="http://schemas.microsoft.com/office/drawing/2014/main" id="{C9FF403F-7269-4E18-B39D-140DED25A600}"/>
                    </a:ext>
                  </a:extLst>
                </p:cNvPr>
                <p:cNvSpPr>
                  <a:spLocks noChangeArrowheads="1"/>
                </p:cNvSpPr>
                <p:nvPr/>
              </p:nvSpPr>
              <p:spPr bwMode="auto">
                <a:xfrm>
                  <a:off x="240" y="2544"/>
                  <a:ext cx="576" cy="192"/>
                </a:xfrm>
                <a:prstGeom prst="rect">
                  <a:avLst/>
                </a:prstGeom>
                <a:solidFill>
                  <a:srgbClr val="CCFFCC"/>
                </a:solidFill>
                <a:ln w="9525" algn="ctr">
                  <a:noFill/>
                  <a:miter lim="800000"/>
                  <a:headEnd/>
                  <a:tailEnd/>
                </a:ln>
              </p:spPr>
              <p:txBody>
                <a:bodyPr anchor="ctr">
                  <a:spAutoFit/>
                </a:bodyPr>
                <a:lstStyle/>
                <a:p>
                  <a:endParaRPr lang="en-US"/>
                </a:p>
              </p:txBody>
            </p:sp>
            <p:sp>
              <p:nvSpPr>
                <p:cNvPr id="128" name="Rectangle 125">
                  <a:extLst>
                    <a:ext uri="{FF2B5EF4-FFF2-40B4-BE49-F238E27FC236}">
                      <a16:creationId xmlns:a16="http://schemas.microsoft.com/office/drawing/2014/main" id="{A70D7A77-C47B-44FB-9CC6-9DF85A691EE1}"/>
                    </a:ext>
                  </a:extLst>
                </p:cNvPr>
                <p:cNvSpPr>
                  <a:spLocks noChangeArrowheads="1"/>
                </p:cNvSpPr>
                <p:nvPr/>
              </p:nvSpPr>
              <p:spPr bwMode="auto">
                <a:xfrm>
                  <a:off x="240" y="1776"/>
                  <a:ext cx="576" cy="192"/>
                </a:xfrm>
                <a:prstGeom prst="rect">
                  <a:avLst/>
                </a:prstGeom>
                <a:solidFill>
                  <a:srgbClr val="CCFFCC"/>
                </a:solidFill>
                <a:ln w="9525" algn="ctr">
                  <a:noFill/>
                  <a:miter lim="800000"/>
                  <a:headEnd/>
                  <a:tailEnd/>
                </a:ln>
              </p:spPr>
              <p:txBody>
                <a:bodyPr anchor="ctr">
                  <a:spAutoFit/>
                </a:bodyPr>
                <a:lstStyle/>
                <a:p>
                  <a:endParaRPr lang="en-US"/>
                </a:p>
              </p:txBody>
            </p:sp>
            <p:sp>
              <p:nvSpPr>
                <p:cNvPr id="129" name="Rectangle 126">
                  <a:extLst>
                    <a:ext uri="{FF2B5EF4-FFF2-40B4-BE49-F238E27FC236}">
                      <a16:creationId xmlns:a16="http://schemas.microsoft.com/office/drawing/2014/main" id="{CB03D040-F8DC-421C-B65B-84496F29EAA5}"/>
                    </a:ext>
                  </a:extLst>
                </p:cNvPr>
                <p:cNvSpPr>
                  <a:spLocks noChangeArrowheads="1"/>
                </p:cNvSpPr>
                <p:nvPr/>
              </p:nvSpPr>
              <p:spPr bwMode="auto">
                <a:xfrm>
                  <a:off x="240" y="1008"/>
                  <a:ext cx="576" cy="192"/>
                </a:xfrm>
                <a:prstGeom prst="rect">
                  <a:avLst/>
                </a:prstGeom>
                <a:solidFill>
                  <a:srgbClr val="CCFFCC"/>
                </a:solidFill>
                <a:ln w="9525" algn="ctr">
                  <a:noFill/>
                  <a:miter lim="800000"/>
                  <a:headEnd/>
                  <a:tailEnd/>
                </a:ln>
              </p:spPr>
              <p:txBody>
                <a:bodyPr anchor="ctr">
                  <a:spAutoFit/>
                </a:bodyPr>
                <a:lstStyle/>
                <a:p>
                  <a:endParaRPr lang="en-US"/>
                </a:p>
              </p:txBody>
            </p:sp>
          </p:grpSp>
          <p:sp>
            <p:nvSpPr>
              <p:cNvPr id="87" name="Text Box 63">
                <a:extLst>
                  <a:ext uri="{FF2B5EF4-FFF2-40B4-BE49-F238E27FC236}">
                    <a16:creationId xmlns:a16="http://schemas.microsoft.com/office/drawing/2014/main" id="{3C23DA79-40A9-489D-B38A-1A10D3299758}"/>
                  </a:ext>
                </a:extLst>
              </p:cNvPr>
              <p:cNvSpPr txBox="1">
                <a:spLocks noChangeArrowheads="1"/>
              </p:cNvSpPr>
              <p:nvPr/>
            </p:nvSpPr>
            <p:spPr bwMode="auto">
              <a:xfrm rot="5400000">
                <a:off x="-203555" y="3568175"/>
                <a:ext cx="1366080" cy="461665"/>
              </a:xfrm>
              <a:prstGeom prst="rect">
                <a:avLst/>
              </a:prstGeom>
              <a:noFill/>
              <a:ln w="9525" algn="ctr">
                <a:noFill/>
                <a:miter lim="800000"/>
                <a:headEnd/>
                <a:tailEnd/>
              </a:ln>
              <a:effectLst/>
            </p:spPr>
            <p:txBody>
              <a:bodyPr wrap="none">
                <a:spAutoFit/>
              </a:bodyPr>
              <a:lstStyle/>
              <a:p>
                <a:pPr algn="ctr"/>
                <a:r>
                  <a:rPr lang="en-US" sz="2400" b="1" dirty="0">
                    <a:latin typeface="+mn-lt"/>
                  </a:rPr>
                  <a:t>Memory</a:t>
                </a:r>
              </a:p>
            </p:txBody>
          </p:sp>
          <p:sp>
            <p:nvSpPr>
              <p:cNvPr id="88" name="Rectangle 8">
                <a:extLst>
                  <a:ext uri="{FF2B5EF4-FFF2-40B4-BE49-F238E27FC236}">
                    <a16:creationId xmlns:a16="http://schemas.microsoft.com/office/drawing/2014/main" id="{7FFC319A-1306-4BE5-808F-FFB6B798CA87}"/>
                  </a:ext>
                </a:extLst>
              </p:cNvPr>
              <p:cNvSpPr>
                <a:spLocks noChangeArrowheads="1"/>
              </p:cNvSpPr>
              <p:nvPr/>
            </p:nvSpPr>
            <p:spPr bwMode="auto">
              <a:xfrm>
                <a:off x="1239253" y="3988633"/>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89" name="Rectangle 9">
                <a:extLst>
                  <a:ext uri="{FF2B5EF4-FFF2-40B4-BE49-F238E27FC236}">
                    <a16:creationId xmlns:a16="http://schemas.microsoft.com/office/drawing/2014/main" id="{7802C565-E958-4088-822A-0CDA5944253D}"/>
                  </a:ext>
                </a:extLst>
              </p:cNvPr>
              <p:cNvSpPr>
                <a:spLocks noChangeArrowheads="1"/>
              </p:cNvSpPr>
              <p:nvPr/>
            </p:nvSpPr>
            <p:spPr bwMode="auto">
              <a:xfrm>
                <a:off x="1239253" y="2769433"/>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90" name="Rectangle 10">
                <a:extLst>
                  <a:ext uri="{FF2B5EF4-FFF2-40B4-BE49-F238E27FC236}">
                    <a16:creationId xmlns:a16="http://schemas.microsoft.com/office/drawing/2014/main" id="{6EBF06D1-6407-4814-B0A7-C025F6EF0777}"/>
                  </a:ext>
                </a:extLst>
              </p:cNvPr>
              <p:cNvSpPr>
                <a:spLocks noChangeArrowheads="1"/>
              </p:cNvSpPr>
              <p:nvPr/>
            </p:nvSpPr>
            <p:spPr bwMode="auto">
              <a:xfrm>
                <a:off x="1239253" y="1550233"/>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91" name="Rectangle 11">
                <a:extLst>
                  <a:ext uri="{FF2B5EF4-FFF2-40B4-BE49-F238E27FC236}">
                    <a16:creationId xmlns:a16="http://schemas.microsoft.com/office/drawing/2014/main" id="{A1FC1302-176F-435C-8048-C1AE9E6F2956}"/>
                  </a:ext>
                </a:extLst>
              </p:cNvPr>
              <p:cNvSpPr>
                <a:spLocks noChangeArrowheads="1"/>
              </p:cNvSpPr>
              <p:nvPr/>
            </p:nvSpPr>
            <p:spPr bwMode="auto">
              <a:xfrm>
                <a:off x="1239253" y="5207833"/>
                <a:ext cx="304800" cy="304800"/>
              </a:xfrm>
              <a:prstGeom prst="rect">
                <a:avLst/>
              </a:prstGeom>
              <a:solidFill>
                <a:srgbClr val="CCCCFF"/>
              </a:solidFill>
              <a:ln w="9525" algn="ctr">
                <a:noFill/>
                <a:miter lim="800000"/>
                <a:headEnd/>
                <a:tailEnd/>
              </a:ln>
            </p:spPr>
            <p:txBody>
              <a:bodyPr wrap="none" anchor="ctr">
                <a:spAutoFit/>
              </a:bodyPr>
              <a:lstStyle/>
              <a:p>
                <a:endParaRPr lang="en-US"/>
              </a:p>
            </p:txBody>
          </p:sp>
          <p:sp>
            <p:nvSpPr>
              <p:cNvPr id="92" name="Text Box 16">
                <a:extLst>
                  <a:ext uri="{FF2B5EF4-FFF2-40B4-BE49-F238E27FC236}">
                    <a16:creationId xmlns:a16="http://schemas.microsoft.com/office/drawing/2014/main" id="{14251B61-9422-4A66-9EFF-4F14EE3FBC22}"/>
                  </a:ext>
                </a:extLst>
              </p:cNvPr>
              <p:cNvSpPr txBox="1">
                <a:spLocks noChangeArrowheads="1"/>
              </p:cNvSpPr>
              <p:nvPr/>
            </p:nvSpPr>
            <p:spPr bwMode="auto">
              <a:xfrm>
                <a:off x="553453" y="15502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..00000</a:t>
                </a:r>
              </a:p>
            </p:txBody>
          </p:sp>
          <p:grpSp>
            <p:nvGrpSpPr>
              <p:cNvPr id="93" name="Group 67">
                <a:extLst>
                  <a:ext uri="{FF2B5EF4-FFF2-40B4-BE49-F238E27FC236}">
                    <a16:creationId xmlns:a16="http://schemas.microsoft.com/office/drawing/2014/main" id="{CBADC6A3-C07F-43D3-A9F1-A3FB54DF26B4}"/>
                  </a:ext>
                </a:extLst>
              </p:cNvPr>
              <p:cNvGrpSpPr/>
              <p:nvPr/>
            </p:nvGrpSpPr>
            <p:grpSpPr>
              <a:xfrm>
                <a:off x="1544053" y="1550233"/>
                <a:ext cx="1066800" cy="4876800"/>
                <a:chOff x="1447800" y="1219200"/>
                <a:chExt cx="1524000" cy="4876800"/>
              </a:xfrm>
            </p:grpSpPr>
            <p:sp>
              <p:nvSpPr>
                <p:cNvPr id="110" name="Rectangle 12">
                  <a:extLst>
                    <a:ext uri="{FF2B5EF4-FFF2-40B4-BE49-F238E27FC236}">
                      <a16:creationId xmlns:a16="http://schemas.microsoft.com/office/drawing/2014/main" id="{B4859F72-4506-4C30-8FB5-FDDB98CC295A}"/>
                    </a:ext>
                  </a:extLst>
                </p:cNvPr>
                <p:cNvSpPr>
                  <a:spLocks noChangeArrowheads="1"/>
                </p:cNvSpPr>
                <p:nvPr/>
              </p:nvSpPr>
              <p:spPr bwMode="auto">
                <a:xfrm>
                  <a:off x="1447800" y="12192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111" name="Rectangle 13">
                  <a:extLst>
                    <a:ext uri="{FF2B5EF4-FFF2-40B4-BE49-F238E27FC236}">
                      <a16:creationId xmlns:a16="http://schemas.microsoft.com/office/drawing/2014/main" id="{644ACF75-AF6E-4A74-BEF2-C0448BE09589}"/>
                    </a:ext>
                  </a:extLst>
                </p:cNvPr>
                <p:cNvSpPr>
                  <a:spLocks noChangeArrowheads="1"/>
                </p:cNvSpPr>
                <p:nvPr/>
              </p:nvSpPr>
              <p:spPr bwMode="auto">
                <a:xfrm>
                  <a:off x="1447800" y="15240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112" name="Rectangle 14">
                  <a:extLst>
                    <a:ext uri="{FF2B5EF4-FFF2-40B4-BE49-F238E27FC236}">
                      <a16:creationId xmlns:a16="http://schemas.microsoft.com/office/drawing/2014/main" id="{3F5882E3-B55C-478F-AAA2-0EA9E1DF5754}"/>
                    </a:ext>
                  </a:extLst>
                </p:cNvPr>
                <p:cNvSpPr>
                  <a:spLocks noChangeArrowheads="1"/>
                </p:cNvSpPr>
                <p:nvPr/>
              </p:nvSpPr>
              <p:spPr bwMode="auto">
                <a:xfrm>
                  <a:off x="1447800" y="18288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113" name="Rectangle 15">
                  <a:extLst>
                    <a:ext uri="{FF2B5EF4-FFF2-40B4-BE49-F238E27FC236}">
                      <a16:creationId xmlns:a16="http://schemas.microsoft.com/office/drawing/2014/main" id="{E94472C2-1CC6-4EBE-8632-169E308EFFFC}"/>
                    </a:ext>
                  </a:extLst>
                </p:cNvPr>
                <p:cNvSpPr>
                  <a:spLocks noChangeArrowheads="1"/>
                </p:cNvSpPr>
                <p:nvPr/>
              </p:nvSpPr>
              <p:spPr bwMode="auto">
                <a:xfrm>
                  <a:off x="1447800" y="21336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114" name="Rectangle 17">
                  <a:extLst>
                    <a:ext uri="{FF2B5EF4-FFF2-40B4-BE49-F238E27FC236}">
                      <a16:creationId xmlns:a16="http://schemas.microsoft.com/office/drawing/2014/main" id="{E36CBBD5-DA41-4636-8520-0C6028E7AAF3}"/>
                    </a:ext>
                  </a:extLst>
                </p:cNvPr>
                <p:cNvSpPr>
                  <a:spLocks noChangeArrowheads="1"/>
                </p:cNvSpPr>
                <p:nvPr/>
              </p:nvSpPr>
              <p:spPr bwMode="auto">
                <a:xfrm>
                  <a:off x="1447800" y="24384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115" name="Rectangle 18">
                  <a:extLst>
                    <a:ext uri="{FF2B5EF4-FFF2-40B4-BE49-F238E27FC236}">
                      <a16:creationId xmlns:a16="http://schemas.microsoft.com/office/drawing/2014/main" id="{73456CE6-280D-436C-B830-E4544957D974}"/>
                    </a:ext>
                  </a:extLst>
                </p:cNvPr>
                <p:cNvSpPr>
                  <a:spLocks noChangeArrowheads="1"/>
                </p:cNvSpPr>
                <p:nvPr/>
              </p:nvSpPr>
              <p:spPr bwMode="auto">
                <a:xfrm>
                  <a:off x="1447800" y="27432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116" name="Rectangle 19">
                  <a:extLst>
                    <a:ext uri="{FF2B5EF4-FFF2-40B4-BE49-F238E27FC236}">
                      <a16:creationId xmlns:a16="http://schemas.microsoft.com/office/drawing/2014/main" id="{B72726A6-D979-4AFC-A794-24C3C5DE440B}"/>
                    </a:ext>
                  </a:extLst>
                </p:cNvPr>
                <p:cNvSpPr>
                  <a:spLocks noChangeArrowheads="1"/>
                </p:cNvSpPr>
                <p:nvPr/>
              </p:nvSpPr>
              <p:spPr bwMode="auto">
                <a:xfrm>
                  <a:off x="1447800" y="30480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117" name="Rectangle 20">
                  <a:extLst>
                    <a:ext uri="{FF2B5EF4-FFF2-40B4-BE49-F238E27FC236}">
                      <a16:creationId xmlns:a16="http://schemas.microsoft.com/office/drawing/2014/main" id="{E181030F-2DCA-4D6E-838F-B71F91D51E9B}"/>
                    </a:ext>
                  </a:extLst>
                </p:cNvPr>
                <p:cNvSpPr>
                  <a:spLocks noChangeArrowheads="1"/>
                </p:cNvSpPr>
                <p:nvPr/>
              </p:nvSpPr>
              <p:spPr bwMode="auto">
                <a:xfrm>
                  <a:off x="1447800" y="33528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118" name="Rectangle 21">
                  <a:extLst>
                    <a:ext uri="{FF2B5EF4-FFF2-40B4-BE49-F238E27FC236}">
                      <a16:creationId xmlns:a16="http://schemas.microsoft.com/office/drawing/2014/main" id="{745F7239-3E71-48BB-8389-03F35C0AA1D6}"/>
                    </a:ext>
                  </a:extLst>
                </p:cNvPr>
                <p:cNvSpPr>
                  <a:spLocks noChangeArrowheads="1"/>
                </p:cNvSpPr>
                <p:nvPr/>
              </p:nvSpPr>
              <p:spPr bwMode="auto">
                <a:xfrm>
                  <a:off x="1447800" y="36576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119" name="Rectangle 22">
                  <a:extLst>
                    <a:ext uri="{FF2B5EF4-FFF2-40B4-BE49-F238E27FC236}">
                      <a16:creationId xmlns:a16="http://schemas.microsoft.com/office/drawing/2014/main" id="{09542095-1332-4288-A611-33C86875D518}"/>
                    </a:ext>
                  </a:extLst>
                </p:cNvPr>
                <p:cNvSpPr>
                  <a:spLocks noChangeArrowheads="1"/>
                </p:cNvSpPr>
                <p:nvPr/>
              </p:nvSpPr>
              <p:spPr bwMode="auto">
                <a:xfrm>
                  <a:off x="1447800" y="39624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120" name="Rectangle 23">
                  <a:extLst>
                    <a:ext uri="{FF2B5EF4-FFF2-40B4-BE49-F238E27FC236}">
                      <a16:creationId xmlns:a16="http://schemas.microsoft.com/office/drawing/2014/main" id="{3F1CCE23-0AA2-4E09-8688-77FC86B1E223}"/>
                    </a:ext>
                  </a:extLst>
                </p:cNvPr>
                <p:cNvSpPr>
                  <a:spLocks noChangeArrowheads="1"/>
                </p:cNvSpPr>
                <p:nvPr/>
              </p:nvSpPr>
              <p:spPr bwMode="auto">
                <a:xfrm>
                  <a:off x="1447800" y="42672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121" name="Rectangle 24">
                  <a:extLst>
                    <a:ext uri="{FF2B5EF4-FFF2-40B4-BE49-F238E27FC236}">
                      <a16:creationId xmlns:a16="http://schemas.microsoft.com/office/drawing/2014/main" id="{3379C5C5-D163-4335-9E74-6E08A1A520C4}"/>
                    </a:ext>
                  </a:extLst>
                </p:cNvPr>
                <p:cNvSpPr>
                  <a:spLocks noChangeArrowheads="1"/>
                </p:cNvSpPr>
                <p:nvPr/>
              </p:nvSpPr>
              <p:spPr bwMode="auto">
                <a:xfrm>
                  <a:off x="1447800" y="45720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sp>
              <p:nvSpPr>
                <p:cNvPr id="122" name="Rectangle 25">
                  <a:extLst>
                    <a:ext uri="{FF2B5EF4-FFF2-40B4-BE49-F238E27FC236}">
                      <a16:creationId xmlns:a16="http://schemas.microsoft.com/office/drawing/2014/main" id="{6E47EEEB-FEB9-4C63-BCCF-1400391F8E37}"/>
                    </a:ext>
                  </a:extLst>
                </p:cNvPr>
                <p:cNvSpPr>
                  <a:spLocks noChangeArrowheads="1"/>
                </p:cNvSpPr>
                <p:nvPr/>
              </p:nvSpPr>
              <p:spPr bwMode="auto">
                <a:xfrm>
                  <a:off x="1447800" y="48768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123" name="Rectangle 26">
                  <a:extLst>
                    <a:ext uri="{FF2B5EF4-FFF2-40B4-BE49-F238E27FC236}">
                      <a16:creationId xmlns:a16="http://schemas.microsoft.com/office/drawing/2014/main" id="{6319C4C2-F0ED-4CDE-8F9A-4DA4AE67F349}"/>
                    </a:ext>
                  </a:extLst>
                </p:cNvPr>
                <p:cNvSpPr>
                  <a:spLocks noChangeArrowheads="1"/>
                </p:cNvSpPr>
                <p:nvPr/>
              </p:nvSpPr>
              <p:spPr bwMode="auto">
                <a:xfrm>
                  <a:off x="1447800" y="51816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124" name="Rectangle 27">
                  <a:extLst>
                    <a:ext uri="{FF2B5EF4-FFF2-40B4-BE49-F238E27FC236}">
                      <a16:creationId xmlns:a16="http://schemas.microsoft.com/office/drawing/2014/main" id="{840162D1-6A27-4004-B22B-B273B61EE52E}"/>
                    </a:ext>
                  </a:extLst>
                </p:cNvPr>
                <p:cNvSpPr>
                  <a:spLocks noChangeArrowheads="1"/>
                </p:cNvSpPr>
                <p:nvPr/>
              </p:nvSpPr>
              <p:spPr bwMode="auto">
                <a:xfrm>
                  <a:off x="1447800" y="54864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125" name="Rectangle 28">
                  <a:extLst>
                    <a:ext uri="{FF2B5EF4-FFF2-40B4-BE49-F238E27FC236}">
                      <a16:creationId xmlns:a16="http://schemas.microsoft.com/office/drawing/2014/main" id="{65DED9FE-7F04-43AD-B1F0-4DBA03EB9009}"/>
                    </a:ext>
                  </a:extLst>
                </p:cNvPr>
                <p:cNvSpPr>
                  <a:spLocks noChangeArrowheads="1"/>
                </p:cNvSpPr>
                <p:nvPr/>
              </p:nvSpPr>
              <p:spPr bwMode="auto">
                <a:xfrm>
                  <a:off x="1447800" y="57912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grpSp>
          <p:sp>
            <p:nvSpPr>
              <p:cNvPr id="94" name="Text Box 29">
                <a:extLst>
                  <a:ext uri="{FF2B5EF4-FFF2-40B4-BE49-F238E27FC236}">
                    <a16:creationId xmlns:a16="http://schemas.microsoft.com/office/drawing/2014/main" id="{878E893E-C4FE-42F1-A740-F02B954DBABE}"/>
                  </a:ext>
                </a:extLst>
              </p:cNvPr>
              <p:cNvSpPr txBox="1">
                <a:spLocks noChangeArrowheads="1"/>
              </p:cNvSpPr>
              <p:nvPr/>
            </p:nvSpPr>
            <p:spPr bwMode="auto">
              <a:xfrm>
                <a:off x="553453" y="18677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..00001</a:t>
                </a:r>
              </a:p>
            </p:txBody>
          </p:sp>
          <p:sp>
            <p:nvSpPr>
              <p:cNvPr id="95" name="Text Box 30">
                <a:extLst>
                  <a:ext uri="{FF2B5EF4-FFF2-40B4-BE49-F238E27FC236}">
                    <a16:creationId xmlns:a16="http://schemas.microsoft.com/office/drawing/2014/main" id="{1D7AFE6D-AC1F-4F6E-BB8B-C0F5DA6B0DD5}"/>
                  </a:ext>
                </a:extLst>
              </p:cNvPr>
              <p:cNvSpPr txBox="1">
                <a:spLocks noChangeArrowheads="1"/>
              </p:cNvSpPr>
              <p:nvPr/>
            </p:nvSpPr>
            <p:spPr bwMode="auto">
              <a:xfrm>
                <a:off x="553453" y="21725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..00010</a:t>
                </a:r>
              </a:p>
            </p:txBody>
          </p:sp>
          <p:sp>
            <p:nvSpPr>
              <p:cNvPr id="96" name="Text Box 31">
                <a:extLst>
                  <a:ext uri="{FF2B5EF4-FFF2-40B4-BE49-F238E27FC236}">
                    <a16:creationId xmlns:a16="http://schemas.microsoft.com/office/drawing/2014/main" id="{7D7DE80A-E27D-4E4B-8DE3-9AB811ECCFCA}"/>
                  </a:ext>
                </a:extLst>
              </p:cNvPr>
              <p:cNvSpPr txBox="1">
                <a:spLocks noChangeArrowheads="1"/>
              </p:cNvSpPr>
              <p:nvPr/>
            </p:nvSpPr>
            <p:spPr bwMode="auto">
              <a:xfrm>
                <a:off x="569328" y="24773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..00011</a:t>
                </a:r>
              </a:p>
            </p:txBody>
          </p:sp>
          <p:sp>
            <p:nvSpPr>
              <p:cNvPr id="97" name="Text Box 32">
                <a:extLst>
                  <a:ext uri="{FF2B5EF4-FFF2-40B4-BE49-F238E27FC236}">
                    <a16:creationId xmlns:a16="http://schemas.microsoft.com/office/drawing/2014/main" id="{99739F0F-EBDE-4B8A-A2DC-B99511EBAE2A}"/>
                  </a:ext>
                </a:extLst>
              </p:cNvPr>
              <p:cNvSpPr txBox="1">
                <a:spLocks noChangeArrowheads="1"/>
              </p:cNvSpPr>
              <p:nvPr/>
            </p:nvSpPr>
            <p:spPr bwMode="auto">
              <a:xfrm>
                <a:off x="553453" y="27821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..00100</a:t>
                </a:r>
              </a:p>
            </p:txBody>
          </p:sp>
          <p:sp>
            <p:nvSpPr>
              <p:cNvPr id="98" name="Text Box 33">
                <a:extLst>
                  <a:ext uri="{FF2B5EF4-FFF2-40B4-BE49-F238E27FC236}">
                    <a16:creationId xmlns:a16="http://schemas.microsoft.com/office/drawing/2014/main" id="{35AB4A43-2CDA-4A9F-BD6E-4200E29889F9}"/>
                  </a:ext>
                </a:extLst>
              </p:cNvPr>
              <p:cNvSpPr txBox="1">
                <a:spLocks noChangeArrowheads="1"/>
              </p:cNvSpPr>
              <p:nvPr/>
            </p:nvSpPr>
            <p:spPr bwMode="auto">
              <a:xfrm>
                <a:off x="569328" y="30869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..00101</a:t>
                </a:r>
              </a:p>
            </p:txBody>
          </p:sp>
          <p:sp>
            <p:nvSpPr>
              <p:cNvPr id="99" name="Text Box 34">
                <a:extLst>
                  <a:ext uri="{FF2B5EF4-FFF2-40B4-BE49-F238E27FC236}">
                    <a16:creationId xmlns:a16="http://schemas.microsoft.com/office/drawing/2014/main" id="{B00D16DC-C521-4899-9F8B-EF35D866C1C2}"/>
                  </a:ext>
                </a:extLst>
              </p:cNvPr>
              <p:cNvSpPr txBox="1">
                <a:spLocks noChangeArrowheads="1"/>
              </p:cNvSpPr>
              <p:nvPr/>
            </p:nvSpPr>
            <p:spPr bwMode="auto">
              <a:xfrm>
                <a:off x="569328" y="33917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..00110</a:t>
                </a:r>
              </a:p>
            </p:txBody>
          </p:sp>
          <p:sp>
            <p:nvSpPr>
              <p:cNvPr id="100" name="Text Box 35">
                <a:extLst>
                  <a:ext uri="{FF2B5EF4-FFF2-40B4-BE49-F238E27FC236}">
                    <a16:creationId xmlns:a16="http://schemas.microsoft.com/office/drawing/2014/main" id="{372BAE2D-C50B-43B3-834A-C9493A1A1F82}"/>
                  </a:ext>
                </a:extLst>
              </p:cNvPr>
              <p:cNvSpPr txBox="1">
                <a:spLocks noChangeArrowheads="1"/>
              </p:cNvSpPr>
              <p:nvPr/>
            </p:nvSpPr>
            <p:spPr bwMode="auto">
              <a:xfrm>
                <a:off x="585203" y="36965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..00111</a:t>
                </a:r>
              </a:p>
            </p:txBody>
          </p:sp>
          <p:sp>
            <p:nvSpPr>
              <p:cNvPr id="101" name="Text Box 36">
                <a:extLst>
                  <a:ext uri="{FF2B5EF4-FFF2-40B4-BE49-F238E27FC236}">
                    <a16:creationId xmlns:a16="http://schemas.microsoft.com/office/drawing/2014/main" id="{C9E42F0D-B591-4942-A839-DEA8799190D0}"/>
                  </a:ext>
                </a:extLst>
              </p:cNvPr>
              <p:cNvSpPr txBox="1">
                <a:spLocks noChangeArrowheads="1"/>
              </p:cNvSpPr>
              <p:nvPr/>
            </p:nvSpPr>
            <p:spPr bwMode="auto">
              <a:xfrm>
                <a:off x="553453" y="40013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..01000</a:t>
                </a:r>
              </a:p>
            </p:txBody>
          </p:sp>
          <p:sp>
            <p:nvSpPr>
              <p:cNvPr id="102" name="Text Box 37">
                <a:extLst>
                  <a:ext uri="{FF2B5EF4-FFF2-40B4-BE49-F238E27FC236}">
                    <a16:creationId xmlns:a16="http://schemas.microsoft.com/office/drawing/2014/main" id="{3C1A5C55-7596-41B4-857E-487B7A3395DE}"/>
                  </a:ext>
                </a:extLst>
              </p:cNvPr>
              <p:cNvSpPr txBox="1">
                <a:spLocks noChangeArrowheads="1"/>
              </p:cNvSpPr>
              <p:nvPr/>
            </p:nvSpPr>
            <p:spPr bwMode="auto">
              <a:xfrm>
                <a:off x="569328" y="43061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..01001</a:t>
                </a:r>
              </a:p>
            </p:txBody>
          </p:sp>
          <p:sp>
            <p:nvSpPr>
              <p:cNvPr id="103" name="Text Box 38">
                <a:extLst>
                  <a:ext uri="{FF2B5EF4-FFF2-40B4-BE49-F238E27FC236}">
                    <a16:creationId xmlns:a16="http://schemas.microsoft.com/office/drawing/2014/main" id="{A256A287-AB78-4CCB-A83E-EF83413714FA}"/>
                  </a:ext>
                </a:extLst>
              </p:cNvPr>
              <p:cNvSpPr txBox="1">
                <a:spLocks noChangeArrowheads="1"/>
              </p:cNvSpPr>
              <p:nvPr/>
            </p:nvSpPr>
            <p:spPr bwMode="auto">
              <a:xfrm>
                <a:off x="569328" y="46109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..01010</a:t>
                </a:r>
              </a:p>
            </p:txBody>
          </p:sp>
          <p:sp>
            <p:nvSpPr>
              <p:cNvPr id="104" name="Text Box 39">
                <a:extLst>
                  <a:ext uri="{FF2B5EF4-FFF2-40B4-BE49-F238E27FC236}">
                    <a16:creationId xmlns:a16="http://schemas.microsoft.com/office/drawing/2014/main" id="{71EE4476-DD13-4363-B204-BD6642BC3902}"/>
                  </a:ext>
                </a:extLst>
              </p:cNvPr>
              <p:cNvSpPr txBox="1">
                <a:spLocks noChangeArrowheads="1"/>
              </p:cNvSpPr>
              <p:nvPr/>
            </p:nvSpPr>
            <p:spPr bwMode="auto">
              <a:xfrm>
                <a:off x="585203" y="49157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..01011</a:t>
                </a:r>
              </a:p>
            </p:txBody>
          </p:sp>
          <p:sp>
            <p:nvSpPr>
              <p:cNvPr id="105" name="Text Box 40">
                <a:extLst>
                  <a:ext uri="{FF2B5EF4-FFF2-40B4-BE49-F238E27FC236}">
                    <a16:creationId xmlns:a16="http://schemas.microsoft.com/office/drawing/2014/main" id="{74BAF3C1-F28E-4BE4-AFB8-93624BD257B7}"/>
                  </a:ext>
                </a:extLst>
              </p:cNvPr>
              <p:cNvSpPr txBox="1">
                <a:spLocks noChangeArrowheads="1"/>
              </p:cNvSpPr>
              <p:nvPr/>
            </p:nvSpPr>
            <p:spPr bwMode="auto">
              <a:xfrm>
                <a:off x="569328" y="52205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..01100</a:t>
                </a:r>
              </a:p>
            </p:txBody>
          </p:sp>
          <p:sp>
            <p:nvSpPr>
              <p:cNvPr id="106" name="Text Box 41">
                <a:extLst>
                  <a:ext uri="{FF2B5EF4-FFF2-40B4-BE49-F238E27FC236}">
                    <a16:creationId xmlns:a16="http://schemas.microsoft.com/office/drawing/2014/main" id="{4C6A4049-152D-4A81-881B-CEAEE1893128}"/>
                  </a:ext>
                </a:extLst>
              </p:cNvPr>
              <p:cNvSpPr txBox="1">
                <a:spLocks noChangeArrowheads="1"/>
              </p:cNvSpPr>
              <p:nvPr/>
            </p:nvSpPr>
            <p:spPr bwMode="auto">
              <a:xfrm>
                <a:off x="585203" y="55253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..01101</a:t>
                </a:r>
              </a:p>
            </p:txBody>
          </p:sp>
          <p:sp>
            <p:nvSpPr>
              <p:cNvPr id="107" name="Text Box 42">
                <a:extLst>
                  <a:ext uri="{FF2B5EF4-FFF2-40B4-BE49-F238E27FC236}">
                    <a16:creationId xmlns:a16="http://schemas.microsoft.com/office/drawing/2014/main" id="{41FA6E42-51E8-4F73-9834-8DF86ADBBDB6}"/>
                  </a:ext>
                </a:extLst>
              </p:cNvPr>
              <p:cNvSpPr txBox="1">
                <a:spLocks noChangeArrowheads="1"/>
              </p:cNvSpPr>
              <p:nvPr/>
            </p:nvSpPr>
            <p:spPr bwMode="auto">
              <a:xfrm>
                <a:off x="585203" y="58301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..01110</a:t>
                </a:r>
              </a:p>
            </p:txBody>
          </p:sp>
          <p:sp>
            <p:nvSpPr>
              <p:cNvPr id="108" name="Text Box 43">
                <a:extLst>
                  <a:ext uri="{FF2B5EF4-FFF2-40B4-BE49-F238E27FC236}">
                    <a16:creationId xmlns:a16="http://schemas.microsoft.com/office/drawing/2014/main" id="{0BDE0C5C-FD88-47E3-AE13-423500DE6FD2}"/>
                  </a:ext>
                </a:extLst>
              </p:cNvPr>
              <p:cNvSpPr txBox="1">
                <a:spLocks noChangeArrowheads="1"/>
              </p:cNvSpPr>
              <p:nvPr/>
            </p:nvSpPr>
            <p:spPr bwMode="auto">
              <a:xfrm>
                <a:off x="601078" y="6134933"/>
                <a:ext cx="1039813"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..01111</a:t>
                </a:r>
              </a:p>
            </p:txBody>
          </p:sp>
          <p:sp>
            <p:nvSpPr>
              <p:cNvPr id="109" name="Text Box 44">
                <a:extLst>
                  <a:ext uri="{FF2B5EF4-FFF2-40B4-BE49-F238E27FC236}">
                    <a16:creationId xmlns:a16="http://schemas.microsoft.com/office/drawing/2014/main" id="{092A0C30-CAC3-4A86-8524-57AE9CF5F52A}"/>
                  </a:ext>
                </a:extLst>
              </p:cNvPr>
              <p:cNvSpPr txBox="1">
                <a:spLocks noChangeArrowheads="1"/>
              </p:cNvSpPr>
              <p:nvPr/>
            </p:nvSpPr>
            <p:spPr bwMode="auto">
              <a:xfrm>
                <a:off x="243563" y="1169233"/>
                <a:ext cx="3002617" cy="338554"/>
              </a:xfrm>
              <a:prstGeom prst="rect">
                <a:avLst/>
              </a:prstGeom>
              <a:noFill/>
              <a:ln w="9525" algn="ctr">
                <a:noFill/>
                <a:miter lim="800000"/>
                <a:headEnd/>
                <a:tailEnd/>
              </a:ln>
            </p:spPr>
            <p:txBody>
              <a:bodyPr wrap="none">
                <a:spAutoFit/>
              </a:bodyPr>
              <a:lstStyle/>
              <a:p>
                <a:pPr algn="ctr"/>
                <a:r>
                  <a:rPr lang="en-US" sz="1600" b="1" dirty="0">
                    <a:solidFill>
                      <a:srgbClr val="0000CC"/>
                    </a:solidFill>
                    <a:latin typeface="+mn-lt"/>
                  </a:rPr>
                  <a:t>Block Number </a:t>
                </a:r>
                <a:r>
                  <a:rPr lang="en-US" sz="1600" dirty="0">
                    <a:solidFill>
                      <a:srgbClr val="C00000"/>
                    </a:solidFill>
                    <a:latin typeface="+mn-lt"/>
                  </a:rPr>
                  <a:t>(Not Address!) </a:t>
                </a:r>
              </a:p>
            </p:txBody>
          </p:sp>
        </p:grpSp>
        <p:sp>
          <p:nvSpPr>
            <p:cNvPr id="85" name="TextBox 84">
              <a:extLst>
                <a:ext uri="{FF2B5EF4-FFF2-40B4-BE49-F238E27FC236}">
                  <a16:creationId xmlns:a16="http://schemas.microsoft.com/office/drawing/2014/main" id="{013F9AD4-8DD4-49A9-BEF8-55357F571C79}"/>
                </a:ext>
              </a:extLst>
            </p:cNvPr>
            <p:cNvSpPr txBox="1"/>
            <p:nvPr/>
          </p:nvSpPr>
          <p:spPr>
            <a:xfrm>
              <a:off x="1389522" y="1534773"/>
              <a:ext cx="1392238" cy="338554"/>
            </a:xfrm>
            <a:prstGeom prst="rect">
              <a:avLst/>
            </a:prstGeom>
            <a:noFill/>
          </p:spPr>
          <p:txBody>
            <a:bodyPr wrap="square" rtlCol="0">
              <a:spAutoFit/>
            </a:bodyPr>
            <a:lstStyle/>
            <a:p>
              <a:pPr algn="ctr"/>
              <a:r>
                <a:rPr lang="en-SG" sz="1600" dirty="0">
                  <a:solidFill>
                    <a:schemeClr val="bg1"/>
                  </a:solidFill>
                </a:rPr>
                <a:t>One block</a:t>
              </a:r>
            </a:p>
          </p:txBody>
        </p:sp>
      </p:grpSp>
      <p:grpSp>
        <p:nvGrpSpPr>
          <p:cNvPr id="130" name="Group 129">
            <a:extLst>
              <a:ext uri="{FF2B5EF4-FFF2-40B4-BE49-F238E27FC236}">
                <a16:creationId xmlns:a16="http://schemas.microsoft.com/office/drawing/2014/main" id="{28F26C29-F77A-4907-A397-69B798878587}"/>
              </a:ext>
            </a:extLst>
          </p:cNvPr>
          <p:cNvGrpSpPr/>
          <p:nvPr/>
        </p:nvGrpSpPr>
        <p:grpSpPr>
          <a:xfrm>
            <a:off x="8618788" y="1524000"/>
            <a:ext cx="2276225" cy="1862554"/>
            <a:chOff x="5832141" y="1245433"/>
            <a:chExt cx="2276225" cy="1862554"/>
          </a:xfrm>
        </p:grpSpPr>
        <p:grpSp>
          <p:nvGrpSpPr>
            <p:cNvPr id="131" name="Group 130">
              <a:extLst>
                <a:ext uri="{FF2B5EF4-FFF2-40B4-BE49-F238E27FC236}">
                  <a16:creationId xmlns:a16="http://schemas.microsoft.com/office/drawing/2014/main" id="{E9D0835C-293C-4017-8508-CEE2298934E1}"/>
                </a:ext>
              </a:extLst>
            </p:cNvPr>
            <p:cNvGrpSpPr/>
            <p:nvPr/>
          </p:nvGrpSpPr>
          <p:grpSpPr>
            <a:xfrm>
              <a:off x="5963653" y="1245433"/>
              <a:ext cx="2144713" cy="1862554"/>
              <a:chOff x="5987716" y="1174640"/>
              <a:chExt cx="2144713" cy="1862554"/>
            </a:xfrm>
          </p:grpSpPr>
          <p:sp>
            <p:nvSpPr>
              <p:cNvPr id="133" name="Text Box 55">
                <a:extLst>
                  <a:ext uri="{FF2B5EF4-FFF2-40B4-BE49-F238E27FC236}">
                    <a16:creationId xmlns:a16="http://schemas.microsoft.com/office/drawing/2014/main" id="{A4BE2DBD-217F-4705-A0AE-4C7EF91DAE68}"/>
                  </a:ext>
                </a:extLst>
              </p:cNvPr>
              <p:cNvSpPr txBox="1">
                <a:spLocks noChangeArrowheads="1"/>
              </p:cNvSpPr>
              <p:nvPr/>
            </p:nvSpPr>
            <p:spPr bwMode="auto">
              <a:xfrm>
                <a:off x="7132304" y="1492140"/>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00</a:t>
                </a:r>
              </a:p>
            </p:txBody>
          </p:sp>
          <p:sp>
            <p:nvSpPr>
              <p:cNvPr id="134" name="Text Box 56">
                <a:extLst>
                  <a:ext uri="{FF2B5EF4-FFF2-40B4-BE49-F238E27FC236}">
                    <a16:creationId xmlns:a16="http://schemas.microsoft.com/office/drawing/2014/main" id="{19DA3545-7C8C-4526-B998-1A8A8D0ACD36}"/>
                  </a:ext>
                </a:extLst>
              </p:cNvPr>
              <p:cNvSpPr txBox="1">
                <a:spLocks noChangeArrowheads="1"/>
              </p:cNvSpPr>
              <p:nvPr/>
            </p:nvSpPr>
            <p:spPr bwMode="auto">
              <a:xfrm>
                <a:off x="7116429" y="1796940"/>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01</a:t>
                </a:r>
              </a:p>
            </p:txBody>
          </p:sp>
          <p:sp>
            <p:nvSpPr>
              <p:cNvPr id="135" name="Text Box 57">
                <a:extLst>
                  <a:ext uri="{FF2B5EF4-FFF2-40B4-BE49-F238E27FC236}">
                    <a16:creationId xmlns:a16="http://schemas.microsoft.com/office/drawing/2014/main" id="{1A3DA20B-E373-4061-8870-C4F0F4E22605}"/>
                  </a:ext>
                </a:extLst>
              </p:cNvPr>
              <p:cNvSpPr txBox="1">
                <a:spLocks noChangeArrowheads="1"/>
              </p:cNvSpPr>
              <p:nvPr/>
            </p:nvSpPr>
            <p:spPr bwMode="auto">
              <a:xfrm>
                <a:off x="7116429" y="2101740"/>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10</a:t>
                </a:r>
              </a:p>
            </p:txBody>
          </p:sp>
          <p:sp>
            <p:nvSpPr>
              <p:cNvPr id="136" name="Text Box 58">
                <a:extLst>
                  <a:ext uri="{FF2B5EF4-FFF2-40B4-BE49-F238E27FC236}">
                    <a16:creationId xmlns:a16="http://schemas.microsoft.com/office/drawing/2014/main" id="{6E6C1BF9-52E2-437B-8F8E-E4272B7D909B}"/>
                  </a:ext>
                </a:extLst>
              </p:cNvPr>
              <p:cNvSpPr txBox="1">
                <a:spLocks noChangeArrowheads="1"/>
              </p:cNvSpPr>
              <p:nvPr/>
            </p:nvSpPr>
            <p:spPr bwMode="auto">
              <a:xfrm>
                <a:off x="7100554" y="2406540"/>
                <a:ext cx="428625" cy="336550"/>
              </a:xfrm>
              <a:prstGeom prst="rect">
                <a:avLst/>
              </a:prstGeom>
              <a:noFill/>
              <a:ln w="9525" algn="ctr">
                <a:noFill/>
                <a:miter lim="800000"/>
                <a:headEnd/>
                <a:tailEnd/>
              </a:ln>
            </p:spPr>
            <p:txBody>
              <a:bodyPr wrap="none">
                <a:spAutoFit/>
              </a:bodyPr>
              <a:lstStyle/>
              <a:p>
                <a:pPr algn="ctr"/>
                <a:r>
                  <a:rPr lang="en-US" sz="1600" b="1">
                    <a:latin typeface="Courier New" pitchFamily="49" charset="0"/>
                    <a:cs typeface="Courier New" pitchFamily="49" charset="0"/>
                  </a:rPr>
                  <a:t>11</a:t>
                </a:r>
              </a:p>
            </p:txBody>
          </p:sp>
          <p:sp>
            <p:nvSpPr>
              <p:cNvPr id="137" name="Text Box 59">
                <a:extLst>
                  <a:ext uri="{FF2B5EF4-FFF2-40B4-BE49-F238E27FC236}">
                    <a16:creationId xmlns:a16="http://schemas.microsoft.com/office/drawing/2014/main" id="{EF0574D5-A4A0-48A0-9EFB-11AAD3881D5E}"/>
                  </a:ext>
                </a:extLst>
              </p:cNvPr>
              <p:cNvSpPr txBox="1">
                <a:spLocks noChangeArrowheads="1"/>
              </p:cNvSpPr>
              <p:nvPr/>
            </p:nvSpPr>
            <p:spPr bwMode="auto">
              <a:xfrm>
                <a:off x="6740191" y="1174640"/>
                <a:ext cx="1392238" cy="338138"/>
              </a:xfrm>
              <a:prstGeom prst="rect">
                <a:avLst/>
              </a:prstGeom>
              <a:noFill/>
              <a:ln w="9525" algn="ctr">
                <a:noFill/>
                <a:miter lim="800000"/>
                <a:headEnd/>
                <a:tailEnd/>
              </a:ln>
            </p:spPr>
            <p:txBody>
              <a:bodyPr wrap="none">
                <a:spAutoFit/>
              </a:bodyPr>
              <a:lstStyle/>
              <a:p>
                <a:pPr algn="ctr"/>
                <a:r>
                  <a:rPr lang="en-US" sz="1600" b="1" dirty="0">
                    <a:solidFill>
                      <a:srgbClr val="660066"/>
                    </a:solidFill>
                    <a:latin typeface="+mn-lt"/>
                  </a:rPr>
                  <a:t>Cache Index</a:t>
                </a:r>
              </a:p>
            </p:txBody>
          </p:sp>
          <p:sp>
            <p:nvSpPr>
              <p:cNvPr id="138" name="Text Box 49">
                <a:extLst>
                  <a:ext uri="{FF2B5EF4-FFF2-40B4-BE49-F238E27FC236}">
                    <a16:creationId xmlns:a16="http://schemas.microsoft.com/office/drawing/2014/main" id="{C778B96B-81D3-4A6E-8064-4E6E3C3E33D4}"/>
                  </a:ext>
                </a:extLst>
              </p:cNvPr>
              <p:cNvSpPr txBox="1">
                <a:spLocks noChangeArrowheads="1"/>
              </p:cNvSpPr>
              <p:nvPr/>
            </p:nvSpPr>
            <p:spPr bwMode="auto">
              <a:xfrm>
                <a:off x="6179699" y="2698640"/>
                <a:ext cx="798617" cy="338554"/>
              </a:xfrm>
              <a:prstGeom prst="rect">
                <a:avLst/>
              </a:prstGeom>
              <a:noFill/>
              <a:ln w="9525" algn="ctr">
                <a:noFill/>
                <a:miter lim="800000"/>
                <a:headEnd/>
                <a:tailEnd/>
              </a:ln>
            </p:spPr>
            <p:txBody>
              <a:bodyPr wrap="none">
                <a:spAutoFit/>
              </a:bodyPr>
              <a:lstStyle/>
              <a:p>
                <a:pPr algn="ctr"/>
                <a:r>
                  <a:rPr lang="en-US" sz="1600" b="1" dirty="0">
                    <a:latin typeface="+mn-lt"/>
                  </a:rPr>
                  <a:t>Cache</a:t>
                </a:r>
              </a:p>
            </p:txBody>
          </p:sp>
          <p:grpSp>
            <p:nvGrpSpPr>
              <p:cNvPr id="139" name="Group 68">
                <a:extLst>
                  <a:ext uri="{FF2B5EF4-FFF2-40B4-BE49-F238E27FC236}">
                    <a16:creationId xmlns:a16="http://schemas.microsoft.com/office/drawing/2014/main" id="{C1578C68-B7EF-445B-905B-FD09F5372671}"/>
                  </a:ext>
                </a:extLst>
              </p:cNvPr>
              <p:cNvGrpSpPr/>
              <p:nvPr/>
            </p:nvGrpSpPr>
            <p:grpSpPr>
              <a:xfrm>
                <a:off x="5987716" y="1479440"/>
                <a:ext cx="1143000" cy="1219200"/>
                <a:chOff x="5486400" y="1219200"/>
                <a:chExt cx="1524000" cy="1219200"/>
              </a:xfrm>
            </p:grpSpPr>
            <p:sp>
              <p:nvSpPr>
                <p:cNvPr id="140" name="Rectangle 45">
                  <a:extLst>
                    <a:ext uri="{FF2B5EF4-FFF2-40B4-BE49-F238E27FC236}">
                      <a16:creationId xmlns:a16="http://schemas.microsoft.com/office/drawing/2014/main" id="{A3E88E42-54D2-46A1-ADA4-4764C67C9086}"/>
                    </a:ext>
                  </a:extLst>
                </p:cNvPr>
                <p:cNvSpPr>
                  <a:spLocks noChangeArrowheads="1"/>
                </p:cNvSpPr>
                <p:nvPr/>
              </p:nvSpPr>
              <p:spPr bwMode="auto">
                <a:xfrm>
                  <a:off x="5486400" y="1219200"/>
                  <a:ext cx="1524000" cy="304800"/>
                </a:xfrm>
                <a:prstGeom prst="rect">
                  <a:avLst/>
                </a:prstGeom>
                <a:solidFill>
                  <a:srgbClr val="C00000"/>
                </a:solidFill>
                <a:ln w="9525" algn="ctr">
                  <a:solidFill>
                    <a:schemeClr val="tx1"/>
                  </a:solidFill>
                  <a:miter lim="800000"/>
                  <a:headEnd/>
                  <a:tailEnd/>
                </a:ln>
              </p:spPr>
              <p:txBody>
                <a:bodyPr wrap="none" anchor="ctr">
                  <a:spAutoFit/>
                </a:bodyPr>
                <a:lstStyle/>
                <a:p>
                  <a:endParaRPr lang="en-US"/>
                </a:p>
              </p:txBody>
            </p:sp>
            <p:sp>
              <p:nvSpPr>
                <p:cNvPr id="141" name="Rectangle 46">
                  <a:extLst>
                    <a:ext uri="{FF2B5EF4-FFF2-40B4-BE49-F238E27FC236}">
                      <a16:creationId xmlns:a16="http://schemas.microsoft.com/office/drawing/2014/main" id="{5872F5D0-F0EC-49A8-918E-98A3D8CA9E1C}"/>
                    </a:ext>
                  </a:extLst>
                </p:cNvPr>
                <p:cNvSpPr>
                  <a:spLocks noChangeArrowheads="1"/>
                </p:cNvSpPr>
                <p:nvPr/>
              </p:nvSpPr>
              <p:spPr bwMode="auto">
                <a:xfrm>
                  <a:off x="5486400" y="1524000"/>
                  <a:ext cx="1524000" cy="304800"/>
                </a:xfrm>
                <a:prstGeom prst="rect">
                  <a:avLst/>
                </a:prstGeom>
                <a:solidFill>
                  <a:srgbClr val="3333FF"/>
                </a:solidFill>
                <a:ln w="9525" algn="ctr">
                  <a:solidFill>
                    <a:schemeClr val="tx1"/>
                  </a:solidFill>
                  <a:miter lim="800000"/>
                  <a:headEnd/>
                  <a:tailEnd/>
                </a:ln>
              </p:spPr>
              <p:txBody>
                <a:bodyPr wrap="none" anchor="ctr">
                  <a:spAutoFit/>
                </a:bodyPr>
                <a:lstStyle/>
                <a:p>
                  <a:endParaRPr lang="en-US"/>
                </a:p>
              </p:txBody>
            </p:sp>
            <p:sp>
              <p:nvSpPr>
                <p:cNvPr id="142" name="Rectangle 47">
                  <a:extLst>
                    <a:ext uri="{FF2B5EF4-FFF2-40B4-BE49-F238E27FC236}">
                      <a16:creationId xmlns:a16="http://schemas.microsoft.com/office/drawing/2014/main" id="{E2153C4B-B642-4F26-8572-0A1D3351F651}"/>
                    </a:ext>
                  </a:extLst>
                </p:cNvPr>
                <p:cNvSpPr>
                  <a:spLocks noChangeArrowheads="1"/>
                </p:cNvSpPr>
                <p:nvPr/>
              </p:nvSpPr>
              <p:spPr bwMode="auto">
                <a:xfrm>
                  <a:off x="5486400" y="1828800"/>
                  <a:ext cx="1524000" cy="304800"/>
                </a:xfrm>
                <a:prstGeom prst="rect">
                  <a:avLst/>
                </a:prstGeom>
                <a:solidFill>
                  <a:srgbClr val="99CC00"/>
                </a:solidFill>
                <a:ln w="9525" algn="ctr">
                  <a:solidFill>
                    <a:schemeClr val="tx1"/>
                  </a:solidFill>
                  <a:miter lim="800000"/>
                  <a:headEnd/>
                  <a:tailEnd/>
                </a:ln>
              </p:spPr>
              <p:txBody>
                <a:bodyPr wrap="none" anchor="ctr">
                  <a:spAutoFit/>
                </a:bodyPr>
                <a:lstStyle/>
                <a:p>
                  <a:endParaRPr lang="en-US"/>
                </a:p>
              </p:txBody>
            </p:sp>
            <p:sp>
              <p:nvSpPr>
                <p:cNvPr id="143" name="Rectangle 48">
                  <a:extLst>
                    <a:ext uri="{FF2B5EF4-FFF2-40B4-BE49-F238E27FC236}">
                      <a16:creationId xmlns:a16="http://schemas.microsoft.com/office/drawing/2014/main" id="{61543748-C796-4CAB-BA71-194F46E7551F}"/>
                    </a:ext>
                  </a:extLst>
                </p:cNvPr>
                <p:cNvSpPr>
                  <a:spLocks noChangeArrowheads="1"/>
                </p:cNvSpPr>
                <p:nvPr/>
              </p:nvSpPr>
              <p:spPr bwMode="auto">
                <a:xfrm>
                  <a:off x="5486400" y="2133600"/>
                  <a:ext cx="1524000" cy="304800"/>
                </a:xfrm>
                <a:prstGeom prst="rect">
                  <a:avLst/>
                </a:prstGeom>
                <a:solidFill>
                  <a:srgbClr val="E2F96F"/>
                </a:solidFill>
                <a:ln w="9525" algn="ctr">
                  <a:solidFill>
                    <a:schemeClr val="tx1"/>
                  </a:solidFill>
                  <a:miter lim="800000"/>
                  <a:headEnd/>
                  <a:tailEnd/>
                </a:ln>
              </p:spPr>
              <p:txBody>
                <a:bodyPr wrap="none" anchor="ctr">
                  <a:spAutoFit/>
                </a:bodyPr>
                <a:lstStyle/>
                <a:p>
                  <a:endParaRPr lang="en-US"/>
                </a:p>
              </p:txBody>
            </p:sp>
          </p:grpSp>
        </p:grpSp>
        <p:sp>
          <p:nvSpPr>
            <p:cNvPr id="132" name="TextBox 131">
              <a:extLst>
                <a:ext uri="{FF2B5EF4-FFF2-40B4-BE49-F238E27FC236}">
                  <a16:creationId xmlns:a16="http://schemas.microsoft.com/office/drawing/2014/main" id="{87162667-5580-43C2-8BA5-0629E215BCA1}"/>
                </a:ext>
              </a:extLst>
            </p:cNvPr>
            <p:cNvSpPr txBox="1"/>
            <p:nvPr/>
          </p:nvSpPr>
          <p:spPr>
            <a:xfrm>
              <a:off x="5832141" y="1527607"/>
              <a:ext cx="1392238" cy="338554"/>
            </a:xfrm>
            <a:prstGeom prst="rect">
              <a:avLst/>
            </a:prstGeom>
            <a:noFill/>
          </p:spPr>
          <p:txBody>
            <a:bodyPr wrap="square" rtlCol="0">
              <a:spAutoFit/>
            </a:bodyPr>
            <a:lstStyle/>
            <a:p>
              <a:pPr algn="ctr"/>
              <a:r>
                <a:rPr lang="en-SG" sz="1600" dirty="0">
                  <a:solidFill>
                    <a:schemeClr val="bg1"/>
                  </a:solidFill>
                </a:rPr>
                <a:t>One block</a:t>
              </a:r>
            </a:p>
          </p:txBody>
        </p:sp>
      </p:grpSp>
      <p:grpSp>
        <p:nvGrpSpPr>
          <p:cNvPr id="144" name="Group 128">
            <a:extLst>
              <a:ext uri="{FF2B5EF4-FFF2-40B4-BE49-F238E27FC236}">
                <a16:creationId xmlns:a16="http://schemas.microsoft.com/office/drawing/2014/main" id="{E3E62E63-261E-42F9-B6BB-5BAEA1EF49E8}"/>
              </a:ext>
            </a:extLst>
          </p:cNvPr>
          <p:cNvGrpSpPr>
            <a:grpSpLocks/>
          </p:cNvGrpSpPr>
          <p:nvPr/>
        </p:nvGrpSpPr>
        <p:grpSpPr bwMode="auto">
          <a:xfrm>
            <a:off x="2836069" y="2011611"/>
            <a:ext cx="534988" cy="714375"/>
            <a:chOff x="2928" y="338"/>
            <a:chExt cx="337" cy="450"/>
          </a:xfrm>
        </p:grpSpPr>
        <p:sp>
          <p:nvSpPr>
            <p:cNvPr id="145" name="Text Box 65">
              <a:extLst>
                <a:ext uri="{FF2B5EF4-FFF2-40B4-BE49-F238E27FC236}">
                  <a16:creationId xmlns:a16="http://schemas.microsoft.com/office/drawing/2014/main" id="{96CF05CF-7F1A-4998-8644-1873983577D4}"/>
                </a:ext>
              </a:extLst>
            </p:cNvPr>
            <p:cNvSpPr txBox="1">
              <a:spLocks noChangeArrowheads="1"/>
            </p:cNvSpPr>
            <p:nvPr/>
          </p:nvSpPr>
          <p:spPr bwMode="auto">
            <a:xfrm>
              <a:off x="2928" y="576"/>
              <a:ext cx="337" cy="212"/>
            </a:xfrm>
            <a:prstGeom prst="rect">
              <a:avLst/>
            </a:prstGeom>
            <a:noFill/>
            <a:ln w="9525" algn="ctr">
              <a:noFill/>
              <a:miter lim="800000"/>
              <a:headEnd/>
              <a:tailEnd/>
            </a:ln>
          </p:spPr>
          <p:txBody>
            <a:bodyPr wrap="none">
              <a:spAutoFit/>
            </a:bodyPr>
            <a:lstStyle/>
            <a:p>
              <a:pPr algn="ctr"/>
              <a:r>
                <a:rPr lang="en-US" sz="1600" b="1" dirty="0">
                  <a:solidFill>
                    <a:srgbClr val="C00000"/>
                  </a:solidFill>
                  <a:latin typeface="+mn-lt"/>
                </a:rPr>
                <a:t>Tag</a:t>
              </a:r>
            </a:p>
          </p:txBody>
        </p:sp>
        <p:sp>
          <p:nvSpPr>
            <p:cNvPr id="146" name="Line 66">
              <a:extLst>
                <a:ext uri="{FF2B5EF4-FFF2-40B4-BE49-F238E27FC236}">
                  <a16:creationId xmlns:a16="http://schemas.microsoft.com/office/drawing/2014/main" id="{14277E2F-CA42-49AD-9F5B-8B4E695BF73F}"/>
                </a:ext>
              </a:extLst>
            </p:cNvPr>
            <p:cNvSpPr>
              <a:spLocks noChangeShapeType="1"/>
            </p:cNvSpPr>
            <p:nvPr/>
          </p:nvSpPr>
          <p:spPr bwMode="auto">
            <a:xfrm flipH="1">
              <a:off x="3120" y="338"/>
              <a:ext cx="125" cy="286"/>
            </a:xfrm>
            <a:prstGeom prst="line">
              <a:avLst/>
            </a:prstGeom>
            <a:noFill/>
            <a:ln w="15875">
              <a:solidFill>
                <a:srgbClr val="C00000"/>
              </a:solidFill>
              <a:round/>
              <a:headEnd/>
              <a:tailEnd type="triangle" w="med" len="med"/>
            </a:ln>
          </p:spPr>
          <p:txBody>
            <a:bodyPr wrap="square">
              <a:spAutoFit/>
            </a:bodyPr>
            <a:lstStyle/>
            <a:p>
              <a:endParaRPr lang="en-US">
                <a:solidFill>
                  <a:srgbClr val="C00000"/>
                </a:solidFill>
                <a:latin typeface="+mn-lt"/>
              </a:endParaRPr>
            </a:p>
          </p:txBody>
        </p:sp>
      </p:grpSp>
      <p:sp>
        <p:nvSpPr>
          <p:cNvPr id="148"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49"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50"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8</a:t>
            </a:fld>
            <a:endParaRPr dirty="0"/>
          </a:p>
        </p:txBody>
      </p:sp>
    </p:spTree>
    <p:extLst>
      <p:ext uri="{BB962C8B-B14F-4D97-AF65-F5344CB8AC3E}">
        <p14:creationId xmlns:p14="http://schemas.microsoft.com/office/powerpoint/2010/main" val="551345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dissolve">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dissolve">
                                      <p:cBhvr>
                                        <p:cTn id="1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44C7-D04C-4068-BC04-C7D6D50C7707}"/>
              </a:ext>
            </a:extLst>
          </p:cNvPr>
          <p:cNvSpPr>
            <a:spLocks noGrp="1"/>
          </p:cNvSpPr>
          <p:nvPr>
            <p:ph type="title"/>
          </p:nvPr>
        </p:nvSpPr>
        <p:spPr/>
        <p:txBody>
          <a:bodyPr/>
          <a:lstStyle/>
          <a:p>
            <a:r>
              <a:rPr lang="en-US" dirty="0"/>
              <a:t>Direct Mapped Cache - Basics</a:t>
            </a:r>
          </a:p>
        </p:txBody>
      </p:sp>
      <p:sp>
        <p:nvSpPr>
          <p:cNvPr id="3" name="Content Placeholder 2">
            <a:extLst>
              <a:ext uri="{FF2B5EF4-FFF2-40B4-BE49-F238E27FC236}">
                <a16:creationId xmlns:a16="http://schemas.microsoft.com/office/drawing/2014/main" id="{8ACE09B5-D065-4A3C-AE78-840A8EC9C772}"/>
              </a:ext>
            </a:extLst>
          </p:cNvPr>
          <p:cNvSpPr>
            <a:spLocks noGrp="1"/>
          </p:cNvSpPr>
          <p:nvPr>
            <p:ph idx="1"/>
          </p:nvPr>
        </p:nvSpPr>
        <p:spPr>
          <a:xfrm>
            <a:off x="609601" y="1600200"/>
            <a:ext cx="2923712" cy="1828800"/>
          </a:xfrm>
        </p:spPr>
        <p:txBody>
          <a:bodyPr/>
          <a:lstStyle/>
          <a:p>
            <a:r>
              <a:rPr lang="en-US" dirty="0"/>
              <a:t>Memory address</a:t>
            </a:r>
          </a:p>
          <a:p>
            <a:pPr lvl="1"/>
            <a:r>
              <a:rPr lang="en-US" dirty="0"/>
              <a:t>Tag</a:t>
            </a:r>
          </a:p>
          <a:p>
            <a:pPr lvl="1"/>
            <a:r>
              <a:rPr lang="en-US" dirty="0"/>
              <a:t>Index</a:t>
            </a:r>
          </a:p>
          <a:p>
            <a:pPr lvl="1"/>
            <a:r>
              <a:rPr lang="en-US" dirty="0"/>
              <a:t>Byte Offset</a:t>
            </a:r>
          </a:p>
          <a:p>
            <a:endParaRPr lang="en-US" dirty="0"/>
          </a:p>
        </p:txBody>
      </p:sp>
      <p:pic>
        <p:nvPicPr>
          <p:cNvPr id="8" name="Picture 7">
            <a:extLst>
              <a:ext uri="{FF2B5EF4-FFF2-40B4-BE49-F238E27FC236}">
                <a16:creationId xmlns:a16="http://schemas.microsoft.com/office/drawing/2014/main" id="{EED8CCFE-A7ED-46DA-9AC5-CAD7C484DD85}"/>
              </a:ext>
            </a:extLst>
          </p:cNvPr>
          <p:cNvPicPr>
            <a:picLocks noChangeAspect="1"/>
          </p:cNvPicPr>
          <p:nvPr/>
        </p:nvPicPr>
        <p:blipFill>
          <a:blip r:embed="rId2"/>
          <a:stretch>
            <a:fillRect/>
          </a:stretch>
        </p:blipFill>
        <p:spPr>
          <a:xfrm>
            <a:off x="3533313" y="1498600"/>
            <a:ext cx="6525087" cy="4964740"/>
          </a:xfrm>
          <a:prstGeom prst="rect">
            <a:avLst/>
          </a:prstGeom>
        </p:spPr>
      </p:pic>
      <p:sp>
        <p:nvSpPr>
          <p:cNvPr id="9" name="Footer Placeholder 5">
            <a:extLst>
              <a:ext uri="{FF2B5EF4-FFF2-40B4-BE49-F238E27FC236}">
                <a16:creationId xmlns:a16="http://schemas.microsoft.com/office/drawing/2014/main" id="{6A561989-6F33-4247-9467-216E8E2B0779}"/>
              </a:ext>
            </a:extLst>
          </p:cNvPr>
          <p:cNvSpPr>
            <a:spLocks noGrp="1"/>
          </p:cNvSpPr>
          <p:nvPr>
            <p:ph type="ftr" sz="quarter" idx="11"/>
          </p:nvPr>
        </p:nvSpPr>
        <p:spPr>
          <a:xfrm>
            <a:off x="2764971" y="18288"/>
            <a:ext cx="6662057" cy="329184"/>
          </a:xfrm>
          <a:noFill/>
        </p:spPr>
        <p:txBody>
          <a:bodyPr/>
          <a:lstStyle/>
          <a:p>
            <a:r>
              <a:rPr lang="en-SG" dirty="0"/>
              <a:t>Recitation 12</a:t>
            </a:r>
            <a:endParaRPr lang="en-US" dirty="0"/>
          </a:p>
        </p:txBody>
      </p:sp>
      <p:sp>
        <p:nvSpPr>
          <p:cNvPr id="10" name="[Date Placeholder 3]">
            <a:extLst>
              <a:ext uri="{FF2B5EF4-FFF2-40B4-BE49-F238E27FC236}">
                <a16:creationId xmlns:a16="http://schemas.microsoft.com/office/drawing/2014/main" id="{25BA4470-C241-4394-A6C5-9FF8D1D84D48}"/>
              </a:ext>
            </a:extLst>
          </p:cNvPr>
          <p:cNvSpPr>
            <a:spLocks noGrp="1"/>
          </p:cNvSpPr>
          <p:nvPr>
            <p:ph type="dt" sz="half" idx="10"/>
          </p:nvPr>
        </p:nvSpPr>
        <p:spPr>
          <a:xfrm>
            <a:off x="1034143" y="18288"/>
            <a:ext cx="2895600" cy="329184"/>
          </a:xfrm>
        </p:spPr>
        <p:txBody>
          <a:bodyPr/>
          <a:lstStyle/>
          <a:p>
            <a:pPr>
              <a:defRPr/>
            </a:pPr>
            <a:r>
              <a:rPr lang="en-US" sz="1200" dirty="0">
                <a:solidFill>
                  <a:schemeClr val="bg1"/>
                </a:solidFill>
              </a:rPr>
              <a:t>Aaron Tan, NUS</a:t>
            </a:r>
          </a:p>
        </p:txBody>
      </p:sp>
      <p:sp>
        <p:nvSpPr>
          <p:cNvPr id="11" name="Slide Number Placeholder 6">
            <a:extLst>
              <a:ext uri="{FF2B5EF4-FFF2-40B4-BE49-F238E27FC236}">
                <a16:creationId xmlns:a16="http://schemas.microsoft.com/office/drawing/2014/main" id="{13F1FBB2-D94D-450B-B137-5448B40A4437}"/>
              </a:ext>
            </a:extLst>
          </p:cNvPr>
          <p:cNvSpPr>
            <a:spLocks noGrp="1"/>
          </p:cNvSpPr>
          <p:nvPr>
            <p:ph type="sldNum" sz="quarter" idx="12"/>
          </p:nvPr>
        </p:nvSpPr>
        <p:spPr>
          <a:xfrm>
            <a:off x="10515601" y="18288"/>
            <a:ext cx="865240" cy="329184"/>
          </a:xfrm>
        </p:spPr>
        <p:txBody>
          <a:bodyPr>
            <a:noAutofit/>
          </a:bodyPr>
          <a:lstStyle/>
          <a:p>
            <a:pPr algn="r">
              <a:defRPr/>
            </a:pPr>
            <a:fld id="{F7EC234A-9094-4BB8-9EA4-75ECDA8A365B}" type="slidenum">
              <a:rPr smtClean="0"/>
              <a:pPr algn="r">
                <a:defRPr/>
              </a:pPr>
              <a:t>9</a:t>
            </a:fld>
            <a:endParaRPr dirty="0"/>
          </a:p>
        </p:txBody>
      </p:sp>
    </p:spTree>
    <p:extLst>
      <p:ext uri="{BB962C8B-B14F-4D97-AF65-F5344CB8AC3E}">
        <p14:creationId xmlns:p14="http://schemas.microsoft.com/office/powerpoint/2010/main" val="350741636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457AEBEB0EED479AE28502770B2CA6" ma:contentTypeVersion="13" ma:contentTypeDescription="Create a new document." ma:contentTypeScope="" ma:versionID="ccae0ab66e2b4c60a382f5a0edad2228">
  <xsd:schema xmlns:xsd="http://www.w3.org/2001/XMLSchema" xmlns:xs="http://www.w3.org/2001/XMLSchema" xmlns:p="http://schemas.microsoft.com/office/2006/metadata/properties" xmlns:ns3="f42f906c-6fd7-4d23-99cc-d312b45e8275" xmlns:ns4="9c72a1f7-0518-44a8-b646-c6499bb05abf" targetNamespace="http://schemas.microsoft.com/office/2006/metadata/properties" ma:root="true" ma:fieldsID="e057198f2df7f6ae7b14f750773c1e9b" ns3:_="" ns4:_="">
    <xsd:import namespace="f42f906c-6fd7-4d23-99cc-d312b45e8275"/>
    <xsd:import namespace="9c72a1f7-0518-44a8-b646-c6499bb05a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f906c-6fd7-4d23-99cc-d312b45e82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72a1f7-0518-44a8-b646-c6499bb05ab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E9492-A1E0-4358-A8D8-EF6BF1DE1ECB}">
  <ds:schemaRefs>
    <ds:schemaRef ds:uri="http://schemas.microsoft.com/office/2006/metadata/properties"/>
    <ds:schemaRef ds:uri="http://purl.org/dc/terms/"/>
    <ds:schemaRef ds:uri="http://schemas.microsoft.com/office/2006/documentManagement/types"/>
    <ds:schemaRef ds:uri="f42f906c-6fd7-4d23-99cc-d312b45e8275"/>
    <ds:schemaRef ds:uri="http://purl.org/dc/dcmitype/"/>
    <ds:schemaRef ds:uri="http://purl.org/dc/elements/1.1/"/>
    <ds:schemaRef ds:uri="http://schemas.microsoft.com/office/infopath/2007/PartnerControls"/>
    <ds:schemaRef ds:uri="http://schemas.openxmlformats.org/package/2006/metadata/core-properties"/>
    <ds:schemaRef ds:uri="9c72a1f7-0518-44a8-b646-c6499bb05abf"/>
    <ds:schemaRef ds:uri="http://www.w3.org/XML/1998/namespace"/>
  </ds:schemaRefs>
</ds:datastoreItem>
</file>

<file path=customXml/itemProps2.xml><?xml version="1.0" encoding="utf-8"?>
<ds:datastoreItem xmlns:ds="http://schemas.openxmlformats.org/officeDocument/2006/customXml" ds:itemID="{E8DEAADE-7387-4DC8-95D7-537906F7D1DB}">
  <ds:schemaRefs>
    <ds:schemaRef ds:uri="http://schemas.microsoft.com/sharepoint/v3/contenttype/forms"/>
  </ds:schemaRefs>
</ds:datastoreItem>
</file>

<file path=customXml/itemProps3.xml><?xml version="1.0" encoding="utf-8"?>
<ds:datastoreItem xmlns:ds="http://schemas.openxmlformats.org/officeDocument/2006/customXml" ds:itemID="{10AC9B06-91EA-4458-B6F0-5312A22B3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2f906c-6fd7-4d23-99cc-d312b45e8275"/>
    <ds:schemaRef ds:uri="9c72a1f7-0518-44a8-b646-c6499bb05a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24932</TotalTime>
  <Words>6310</Words>
  <Application>Microsoft Office PowerPoint</Application>
  <PresentationFormat>Widescreen</PresentationFormat>
  <Paragraphs>1910</Paragraphs>
  <Slides>69</Slides>
  <Notes>49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Courier New</vt:lpstr>
      <vt:lpstr>Wingdings</vt:lpstr>
      <vt:lpstr>Arial</vt:lpstr>
      <vt:lpstr>Symbol</vt:lpstr>
      <vt:lpstr>Calibri</vt:lpstr>
      <vt:lpstr>Times New Roman</vt:lpstr>
      <vt:lpstr>Comic Sans MS</vt:lpstr>
      <vt:lpstr>Verdana</vt:lpstr>
      <vt:lpstr>Lucida Console</vt:lpstr>
      <vt:lpstr>Clarity</vt:lpstr>
      <vt:lpstr>http://www.comp.nus.edu.sg/~cs2100/</vt:lpstr>
      <vt:lpstr>PowerPoint Presentation</vt:lpstr>
      <vt:lpstr>Contents</vt:lpstr>
      <vt:lpstr>Memory Hierarchy</vt:lpstr>
      <vt:lpstr>Temporal &amp; Spatial Locality</vt:lpstr>
      <vt:lpstr>Direct Mapped Cache - Basics</vt:lpstr>
      <vt:lpstr>Direct Mapped Cache - Basics</vt:lpstr>
      <vt:lpstr>Direct Mapped Cache - Basics</vt:lpstr>
      <vt:lpstr>Direct Mapped Cache - Basics</vt:lpstr>
      <vt:lpstr>Direct Mapped Cache - Basics</vt:lpstr>
      <vt:lpstr>Direct Mapped Cache - Example</vt:lpstr>
      <vt:lpstr>Direct Mapped Cache - Example</vt:lpstr>
      <vt:lpstr>5. Reading Data: Setup</vt:lpstr>
      <vt:lpstr>5. Reading Data: Initial State</vt:lpstr>
      <vt:lpstr>5. Reading Data: Load #1-1</vt:lpstr>
      <vt:lpstr>5. Reading Data: Load #1-2</vt:lpstr>
      <vt:lpstr>5. Reading Data: Load #1-3</vt:lpstr>
      <vt:lpstr>5. Reading Data: Load #1-4</vt:lpstr>
      <vt:lpstr>5. Reading Data: Load #2-1</vt:lpstr>
      <vt:lpstr>5. Reading Data: Load #2-2</vt:lpstr>
      <vt:lpstr>5. Reading Data: Load #2-3</vt:lpstr>
      <vt:lpstr>5. Reading Data: Load #3-1</vt:lpstr>
      <vt:lpstr>5. Reading Data: Load #3-2</vt:lpstr>
      <vt:lpstr>5. Reading Data: Load #3-3</vt:lpstr>
      <vt:lpstr>5. Reading Data: Load #3-4</vt:lpstr>
      <vt:lpstr>5. Reading Data: Load #4-1</vt:lpstr>
      <vt:lpstr>5. Reading Data: Load #4-2</vt:lpstr>
      <vt:lpstr>5. Reading Data: Load #4-3</vt:lpstr>
      <vt:lpstr>5. Reading Data: Load #4-4</vt:lpstr>
      <vt:lpstr>5. Reading Data: Load #5-1</vt:lpstr>
      <vt:lpstr>5. Reading Data: Load #5-2</vt:lpstr>
      <vt:lpstr>5. Reading Data: Load #5-3</vt:lpstr>
      <vt:lpstr>5. Reading Data: Load #5-4</vt:lpstr>
      <vt:lpstr>3. Set Associative (SA) Cache</vt:lpstr>
      <vt:lpstr>3. Set Associative Cache: Structure</vt:lpstr>
      <vt:lpstr>3. Set Associative Cache: Mapping</vt:lpstr>
      <vt:lpstr>3. Set Associative Cache: Example</vt:lpstr>
      <vt:lpstr>Direct Mapped Cache vs 2-way Set Assoc Cache</vt:lpstr>
      <vt:lpstr>4-way Set Associative Cache</vt:lpstr>
      <vt:lpstr>4. Fully Associative (FA) Cache</vt:lpstr>
      <vt:lpstr>4. Fully Associative Cache: Mapping</vt:lpstr>
      <vt:lpstr>Fully Associative Cache</vt:lpstr>
      <vt:lpstr>5. Block Replacement Policy (1/3)</vt:lpstr>
      <vt:lpstr>5. Block Replacement Policy (2/3)</vt:lpstr>
      <vt:lpstr>5. Block Replacement Policy (3/3)</vt:lpstr>
      <vt:lpstr>Types of Cache Misses</vt:lpstr>
      <vt:lpstr>Handling Misses</vt:lpstr>
      <vt:lpstr>Write Policy in Cache</vt:lpstr>
      <vt:lpstr>Cache Summary</vt:lpstr>
      <vt:lpstr>Cache Summary</vt:lpstr>
      <vt:lpstr>Cache Summary</vt:lpstr>
      <vt:lpstr>AY2021/22 Semester 1 Exam Q16</vt:lpstr>
      <vt:lpstr>AY2021/22 Sem1 Q16</vt:lpstr>
      <vt:lpstr>AY2021/22 Sem1 Q16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CACHE QUIZ</vt:lpstr>
      <vt:lpstr>Cache Quiz Question 1</vt:lpstr>
      <vt:lpstr>Cache Quiz Question 2</vt:lpstr>
      <vt:lpstr>Cache Quiz Question 3</vt:lpstr>
      <vt:lpstr>FINAL EXAM</vt:lpstr>
      <vt:lpstr>Final Exam (AY2024/25 semester 2)</vt:lpstr>
      <vt:lpstr>Final Exam (AY2024/25 semester 2)</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2058</cp:revision>
  <cp:lastPrinted>2025-03-26T06:01:35Z</cp:lastPrinted>
  <dcterms:created xsi:type="dcterms:W3CDTF">1998-09-05T15:03:32Z</dcterms:created>
  <dcterms:modified xsi:type="dcterms:W3CDTF">2025-04-14T03:41:55Z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y fmtid="{D5CDD505-2E9C-101B-9397-08002B2CF9AE}" pid="22" name="ContentTypeId">
    <vt:lpwstr>0x01010019457AEBEB0EED479AE28502770B2CA6</vt:lpwstr>
  </property>
</Properties>
</file>